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1459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28345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19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8158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07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7033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548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3135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5253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079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9/22/2025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4845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9/22/2025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440831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erson typing on a keyboard&#10;&#10;AI-generated content may be incorrect.">
            <a:extLst>
              <a:ext uri="{FF2B5EF4-FFF2-40B4-BE49-F238E27FC236}">
                <a16:creationId xmlns:a16="http://schemas.microsoft.com/office/drawing/2014/main" id="{31B3F3DE-534B-1C4A-0CC9-8C3C7E64B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7013644"/>
          </a:xfrm>
          <a:prstGeom prst="rect">
            <a:avLst/>
          </a:prstGeom>
        </p:spPr>
      </p:pic>
      <p:sp>
        <p:nvSpPr>
          <p:cNvPr id="4" name="Rectangle: Rounded Corners 3">
            <a:extLst>
              <a:ext uri="{FF2B5EF4-FFF2-40B4-BE49-F238E27FC236}">
                <a16:creationId xmlns:a16="http://schemas.microsoft.com/office/drawing/2014/main" id="{37712CC8-A82A-CA94-84D1-1E9D61F03D37}"/>
              </a:ext>
            </a:extLst>
          </p:cNvPr>
          <p:cNvSpPr/>
          <p:nvPr/>
        </p:nvSpPr>
        <p:spPr>
          <a:xfrm>
            <a:off x="2285999" y="6187535"/>
            <a:ext cx="7620000" cy="721469"/>
          </a:xfrm>
          <a:prstGeom prst="roundRect">
            <a:avLst/>
          </a:prstGeom>
          <a:solidFill>
            <a:schemeClr val="bg1">
              <a:lumMod val="8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solidFill>
                  <a:srgbClr val="00B0F0"/>
                </a:solidFill>
                <a:latin typeface="Amasis MT Pro Black" panose="02040A04050005020304" pitchFamily="18" charset="0"/>
              </a:rPr>
              <a:t>Lecturer : Dr. Amira Gamal Mohamed</a:t>
            </a:r>
          </a:p>
        </p:txBody>
      </p:sp>
      <p:sp>
        <p:nvSpPr>
          <p:cNvPr id="12" name="TextBox 11">
            <a:extLst>
              <a:ext uri="{FF2B5EF4-FFF2-40B4-BE49-F238E27FC236}">
                <a16:creationId xmlns:a16="http://schemas.microsoft.com/office/drawing/2014/main" id="{06049DCC-B0E2-C8CA-96CB-E974E2797FDE}"/>
              </a:ext>
            </a:extLst>
          </p:cNvPr>
          <p:cNvSpPr txBox="1"/>
          <p:nvPr/>
        </p:nvSpPr>
        <p:spPr>
          <a:xfrm>
            <a:off x="4902742" y="4922197"/>
            <a:ext cx="3725693" cy="630942"/>
          </a:xfrm>
          <a:prstGeom prst="rect">
            <a:avLst/>
          </a:prstGeom>
          <a:noFill/>
        </p:spPr>
        <p:txBody>
          <a:bodyPr wrap="square" rtlCol="0">
            <a:spAutoFit/>
          </a:bodyPr>
          <a:lstStyle/>
          <a:p>
            <a:r>
              <a:rPr lang="en-US" sz="3500" b="1" dirty="0">
                <a:ln w="22225">
                  <a:solidFill>
                    <a:schemeClr val="accent2"/>
                  </a:solidFill>
                  <a:prstDash val="solid"/>
                </a:ln>
                <a:solidFill>
                  <a:schemeClr val="accent2">
                    <a:lumMod val="40000"/>
                    <a:lumOff val="60000"/>
                  </a:schemeClr>
                </a:solidFill>
                <a:latin typeface="Amasis MT Pro Black" panose="02040A04050005020304" pitchFamily="18" charset="0"/>
              </a:rPr>
              <a:t>Lecture (1)</a:t>
            </a:r>
          </a:p>
        </p:txBody>
      </p:sp>
    </p:spTree>
    <p:extLst>
      <p:ext uri="{BB962C8B-B14F-4D97-AF65-F5344CB8AC3E}">
        <p14:creationId xmlns:p14="http://schemas.microsoft.com/office/powerpoint/2010/main" val="100219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64644-0679-77E7-6F46-FF88E77661A2}"/>
              </a:ext>
            </a:extLst>
          </p:cNvPr>
          <p:cNvSpPr/>
          <p:nvPr/>
        </p:nvSpPr>
        <p:spPr>
          <a:xfrm>
            <a:off x="519814" y="785785"/>
            <a:ext cx="2027737"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Example: </a:t>
            </a:r>
          </a:p>
        </p:txBody>
      </p:sp>
      <p:pic>
        <p:nvPicPr>
          <p:cNvPr id="6" name="Picture 5">
            <a:extLst>
              <a:ext uri="{FF2B5EF4-FFF2-40B4-BE49-F238E27FC236}">
                <a16:creationId xmlns:a16="http://schemas.microsoft.com/office/drawing/2014/main" id="{DB436BF3-B735-17EB-EEBB-CE5AD9EAC410}"/>
              </a:ext>
            </a:extLst>
          </p:cNvPr>
          <p:cNvPicPr>
            <a:picLocks noChangeAspect="1"/>
          </p:cNvPicPr>
          <p:nvPr/>
        </p:nvPicPr>
        <p:blipFill>
          <a:blip r:embed="rId2"/>
          <a:stretch>
            <a:fillRect/>
          </a:stretch>
        </p:blipFill>
        <p:spPr>
          <a:xfrm>
            <a:off x="822273" y="1561358"/>
            <a:ext cx="10630818" cy="4774787"/>
          </a:xfrm>
          <a:prstGeom prst="rect">
            <a:avLst/>
          </a:prstGeom>
        </p:spPr>
      </p:pic>
    </p:spTree>
    <p:extLst>
      <p:ext uri="{BB962C8B-B14F-4D97-AF65-F5344CB8AC3E}">
        <p14:creationId xmlns:p14="http://schemas.microsoft.com/office/powerpoint/2010/main" val="417702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7ED1AB-97A4-567E-CD5B-06EF995820D9}"/>
              </a:ext>
            </a:extLst>
          </p:cNvPr>
          <p:cNvSpPr txBox="1"/>
          <p:nvPr/>
        </p:nvSpPr>
        <p:spPr>
          <a:xfrm>
            <a:off x="521854" y="845188"/>
            <a:ext cx="11148291" cy="646331"/>
          </a:xfrm>
          <a:prstGeom prst="rect">
            <a:avLst/>
          </a:prstGeom>
          <a:solidFill>
            <a:schemeClr val="bg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CA" altLang="x-none" sz="3600" kern="1200" dirty="0">
                <a:solidFill>
                  <a:srgbClr val="C00000"/>
                </a:solidFill>
                <a:latin typeface="Amasis MT Pro Black" panose="02040A04050005020304" pitchFamily="18" charset="0"/>
                <a:ea typeface="+mj-ea"/>
                <a:cs typeface="+mj-cs"/>
              </a:rPr>
              <a:t>Lossless Compression: </a:t>
            </a:r>
            <a:r>
              <a:rPr lang="en-CA" altLang="x-none" sz="3600" kern="1200" dirty="0">
                <a:solidFill>
                  <a:schemeClr val="tx1"/>
                </a:solidFill>
                <a:latin typeface="Amasis MT Pro Black" panose="02040A04050005020304" pitchFamily="18" charset="0"/>
                <a:ea typeface="+mj-ea"/>
                <a:cs typeface="+mj-cs"/>
              </a:rPr>
              <a:t>Huffman Coding</a:t>
            </a:r>
            <a:endParaRPr lang="en-US" sz="3600" dirty="0">
              <a:solidFill>
                <a:schemeClr val="tx1"/>
              </a:solidFill>
              <a:latin typeface="Amasis MT Pro Black" panose="02040A04050005020304" pitchFamily="18" charset="0"/>
            </a:endParaRPr>
          </a:p>
        </p:txBody>
      </p:sp>
      <p:sp>
        <p:nvSpPr>
          <p:cNvPr id="6" name="TextBox 5">
            <a:extLst>
              <a:ext uri="{FF2B5EF4-FFF2-40B4-BE49-F238E27FC236}">
                <a16:creationId xmlns:a16="http://schemas.microsoft.com/office/drawing/2014/main" id="{3B7BFDAE-42E5-11D7-4793-CB83B5B201DA}"/>
              </a:ext>
            </a:extLst>
          </p:cNvPr>
          <p:cNvSpPr txBox="1"/>
          <p:nvPr/>
        </p:nvSpPr>
        <p:spPr>
          <a:xfrm>
            <a:off x="258617" y="1745468"/>
            <a:ext cx="11674763" cy="13952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spcAft>
                <a:spcPts val="750"/>
              </a:spcAft>
              <a:buNone/>
            </a:pPr>
            <a:r>
              <a:rPr lang="en-US" sz="2400" b="1" i="0" dirty="0">
                <a:solidFill>
                  <a:srgbClr val="004961"/>
                </a:solidFill>
                <a:effectLst/>
                <a:latin typeface="Amasis MT Pro Medium" panose="02040604050005020304" pitchFamily="18" charset="0"/>
              </a:rPr>
              <a:t>What is Huffman Coding?</a:t>
            </a:r>
          </a:p>
          <a:p>
            <a:pPr algn="just">
              <a:spcAft>
                <a:spcPts val="1125"/>
              </a:spcAft>
              <a:buNone/>
            </a:pPr>
            <a:r>
              <a:rPr lang="en-US" b="0" i="0" dirty="0">
                <a:solidFill>
                  <a:srgbClr val="333333"/>
                </a:solidFill>
                <a:effectLst/>
                <a:latin typeface="Amasis MT Pro Medium" panose="02040604050005020304" pitchFamily="18" charset="0"/>
              </a:rPr>
              <a:t>Huffman coding is a greedy algorithm frequently used for lossless data compression. The basic principle of Huffman coding is to compress and encode the text or the data depending on the frequency of the characters in the text.</a:t>
            </a:r>
          </a:p>
        </p:txBody>
      </p:sp>
      <p:sp>
        <p:nvSpPr>
          <p:cNvPr id="8" name="TextBox 7">
            <a:extLst>
              <a:ext uri="{FF2B5EF4-FFF2-40B4-BE49-F238E27FC236}">
                <a16:creationId xmlns:a16="http://schemas.microsoft.com/office/drawing/2014/main" id="{F099DD1F-3A46-B994-D25B-F5DDB9CA922D}"/>
              </a:ext>
            </a:extLst>
          </p:cNvPr>
          <p:cNvSpPr txBox="1"/>
          <p:nvPr/>
        </p:nvSpPr>
        <p:spPr>
          <a:xfrm>
            <a:off x="258617" y="3219826"/>
            <a:ext cx="11554689" cy="8412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spcAft>
                <a:spcPts val="750"/>
              </a:spcAft>
              <a:buNone/>
            </a:pPr>
            <a:r>
              <a:rPr lang="en-US" sz="2400" b="1" i="0" dirty="0">
                <a:solidFill>
                  <a:srgbClr val="C00000"/>
                </a:solidFill>
                <a:effectLst/>
                <a:latin typeface="Amasis MT Pro Medium" panose="02040604050005020304" pitchFamily="18" charset="0"/>
              </a:rPr>
              <a:t>Huffman Coding Example</a:t>
            </a:r>
          </a:p>
          <a:p>
            <a:pPr marL="285750" indent="-285750" algn="l">
              <a:spcAft>
                <a:spcPts val="1125"/>
              </a:spcAft>
              <a:buFont typeface="Wingdings" panose="05000000000000000000" pitchFamily="2" charset="2"/>
              <a:buChar char="Ø"/>
            </a:pPr>
            <a:r>
              <a:rPr lang="en-US" b="0" i="0" dirty="0">
                <a:solidFill>
                  <a:srgbClr val="333333"/>
                </a:solidFill>
                <a:effectLst/>
                <a:latin typeface="Amasis MT Pro Medium" panose="02040604050005020304" pitchFamily="18" charset="0"/>
              </a:rPr>
              <a:t>Let us understand how Huffman coding works with the example below: Consider the following input text:</a:t>
            </a:r>
          </a:p>
        </p:txBody>
      </p:sp>
      <p:pic>
        <p:nvPicPr>
          <p:cNvPr id="10" name="Picture 9" descr="A black background with orange letters&#10;&#10;AI-generated content may be incorrect.">
            <a:extLst>
              <a:ext uri="{FF2B5EF4-FFF2-40B4-BE49-F238E27FC236}">
                <a16:creationId xmlns:a16="http://schemas.microsoft.com/office/drawing/2014/main" id="{D99D7D68-D160-AEA5-26D2-EA8018F98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061082"/>
            <a:ext cx="12192000" cy="1190171"/>
          </a:xfrm>
          <a:prstGeom prst="rect">
            <a:avLst/>
          </a:prstGeom>
        </p:spPr>
      </p:pic>
      <p:sp>
        <p:nvSpPr>
          <p:cNvPr id="12" name="TextBox 11">
            <a:extLst>
              <a:ext uri="{FF2B5EF4-FFF2-40B4-BE49-F238E27FC236}">
                <a16:creationId xmlns:a16="http://schemas.microsoft.com/office/drawing/2014/main" id="{3ECD7FB1-4666-95E4-FF9B-622B0915E430}"/>
              </a:ext>
            </a:extLst>
          </p:cNvPr>
          <p:cNvSpPr txBox="1"/>
          <p:nvPr/>
        </p:nvSpPr>
        <p:spPr>
          <a:xfrm>
            <a:off x="258617" y="5043522"/>
            <a:ext cx="1129607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spcAft>
                <a:spcPts val="1125"/>
              </a:spcAft>
            </a:pPr>
            <a:r>
              <a:rPr lang="en-US" b="0" i="0" dirty="0">
                <a:solidFill>
                  <a:srgbClr val="C00000"/>
                </a:solidFill>
                <a:effectLst/>
                <a:latin typeface="Poppins" panose="00000500000000000000" pitchFamily="2" charset="0"/>
              </a:rPr>
              <a:t>Step 1</a:t>
            </a:r>
            <a:r>
              <a:rPr lang="en-US" b="0" i="0" dirty="0">
                <a:solidFill>
                  <a:srgbClr val="333333"/>
                </a:solidFill>
                <a:effectLst/>
                <a:latin typeface="Poppins" panose="00000500000000000000" pitchFamily="2" charset="0"/>
              </a:rPr>
              <a:t>: Looking at the text, the frequencies of the characters will be as shown in the below image.</a:t>
            </a:r>
          </a:p>
        </p:txBody>
      </p:sp>
      <p:pic>
        <p:nvPicPr>
          <p:cNvPr id="16" name="Picture 15" descr="A black background with orange letters&#10;&#10;AI-generated content may be incorrect.">
            <a:extLst>
              <a:ext uri="{FF2B5EF4-FFF2-40B4-BE49-F238E27FC236}">
                <a16:creationId xmlns:a16="http://schemas.microsoft.com/office/drawing/2014/main" id="{C6DFB038-1B9E-A865-859D-43A6DFD42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46" y="5423471"/>
            <a:ext cx="12192000" cy="1496284"/>
          </a:xfrm>
          <a:prstGeom prst="rect">
            <a:avLst/>
          </a:prstGeom>
        </p:spPr>
      </p:pic>
    </p:spTree>
    <p:extLst>
      <p:ext uri="{BB962C8B-B14F-4D97-AF65-F5344CB8AC3E}">
        <p14:creationId xmlns:p14="http://schemas.microsoft.com/office/powerpoint/2010/main" val="64278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D8251C-9B44-E662-3FB9-A62E2CCA624A}"/>
              </a:ext>
            </a:extLst>
          </p:cNvPr>
          <p:cNvSpPr txBox="1"/>
          <p:nvPr/>
        </p:nvSpPr>
        <p:spPr>
          <a:xfrm>
            <a:off x="434110" y="928361"/>
            <a:ext cx="831272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C00000"/>
                </a:solidFill>
                <a:effectLst/>
                <a:latin typeface="Amasis MT Pro Medium" panose="02040604050005020304" pitchFamily="18" charset="0"/>
              </a:rPr>
              <a:t>Step 2: </a:t>
            </a:r>
            <a:r>
              <a:rPr lang="en-US" b="0" i="0" dirty="0">
                <a:solidFill>
                  <a:srgbClr val="333333"/>
                </a:solidFill>
                <a:effectLst/>
                <a:latin typeface="Amasis MT Pro Medium" panose="02040604050005020304" pitchFamily="18" charset="0"/>
              </a:rPr>
              <a:t>we will sort the frequencies string of the characters in increasing order.</a:t>
            </a:r>
            <a:endParaRPr lang="en-US" dirty="0">
              <a:latin typeface="Amasis MT Pro Medium" panose="02040604050005020304" pitchFamily="18" charset="0"/>
            </a:endParaRPr>
          </a:p>
        </p:txBody>
      </p:sp>
      <p:pic>
        <p:nvPicPr>
          <p:cNvPr id="7" name="Picture 6" descr="A screenshot of a black background with orange numbers&#10;&#10;AI-generated content may be incorrect.">
            <a:extLst>
              <a:ext uri="{FF2B5EF4-FFF2-40B4-BE49-F238E27FC236}">
                <a16:creationId xmlns:a16="http://schemas.microsoft.com/office/drawing/2014/main" id="{7F3B4EE3-DB19-C18C-3EBF-1EB4207BE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10" y="1297693"/>
            <a:ext cx="11406908" cy="1579154"/>
          </a:xfrm>
          <a:prstGeom prst="rect">
            <a:avLst/>
          </a:prstGeom>
        </p:spPr>
      </p:pic>
      <p:sp>
        <p:nvSpPr>
          <p:cNvPr id="9" name="TextBox 8">
            <a:extLst>
              <a:ext uri="{FF2B5EF4-FFF2-40B4-BE49-F238E27FC236}">
                <a16:creationId xmlns:a16="http://schemas.microsoft.com/office/drawing/2014/main" id="{D51D441D-229B-C267-C995-90F2355CD1FB}"/>
              </a:ext>
            </a:extLst>
          </p:cNvPr>
          <p:cNvSpPr txBox="1"/>
          <p:nvPr/>
        </p:nvSpPr>
        <p:spPr>
          <a:xfrm>
            <a:off x="350982" y="2724228"/>
            <a:ext cx="7546109"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C00000"/>
                </a:solidFill>
                <a:effectLst/>
                <a:latin typeface="Amasis MT Pro Medium" panose="02040604050005020304" pitchFamily="18" charset="0"/>
              </a:rPr>
              <a:t>Step 3: </a:t>
            </a:r>
            <a:r>
              <a:rPr lang="en-US" b="0" i="0" dirty="0">
                <a:solidFill>
                  <a:srgbClr val="333333"/>
                </a:solidFill>
                <a:effectLst/>
                <a:latin typeface="Amasis MT Pro Medium" panose="02040604050005020304" pitchFamily="18" charset="0"/>
              </a:rPr>
              <a:t>we will create the Huffman tree using this priority queue.</a:t>
            </a:r>
            <a:endParaRPr lang="en-US" dirty="0">
              <a:latin typeface="Amasis MT Pro Medium" panose="02040604050005020304" pitchFamily="18" charset="0"/>
            </a:endParaRPr>
          </a:p>
        </p:txBody>
      </p:sp>
      <p:pic>
        <p:nvPicPr>
          <p:cNvPr id="11" name="Picture 10">
            <a:extLst>
              <a:ext uri="{FF2B5EF4-FFF2-40B4-BE49-F238E27FC236}">
                <a16:creationId xmlns:a16="http://schemas.microsoft.com/office/drawing/2014/main" id="{3CC95CA2-D907-8ECA-C59F-7B988E05FFDB}"/>
              </a:ext>
            </a:extLst>
          </p:cNvPr>
          <p:cNvPicPr>
            <a:picLocks noChangeAspect="1"/>
          </p:cNvPicPr>
          <p:nvPr/>
        </p:nvPicPr>
        <p:blipFill>
          <a:blip r:embed="rId3"/>
          <a:stretch>
            <a:fillRect/>
          </a:stretch>
        </p:blipFill>
        <p:spPr>
          <a:xfrm>
            <a:off x="110856" y="4599315"/>
            <a:ext cx="2228238" cy="2164051"/>
          </a:xfrm>
          <a:prstGeom prst="rect">
            <a:avLst/>
          </a:prstGeom>
        </p:spPr>
      </p:pic>
      <p:pic>
        <p:nvPicPr>
          <p:cNvPr id="13" name="Picture 12">
            <a:extLst>
              <a:ext uri="{FF2B5EF4-FFF2-40B4-BE49-F238E27FC236}">
                <a16:creationId xmlns:a16="http://schemas.microsoft.com/office/drawing/2014/main" id="{4040C3E6-1167-FC76-5CFE-7D7F82695A4D}"/>
              </a:ext>
            </a:extLst>
          </p:cNvPr>
          <p:cNvPicPr>
            <a:picLocks noChangeAspect="1"/>
          </p:cNvPicPr>
          <p:nvPr/>
        </p:nvPicPr>
        <p:blipFill>
          <a:blip r:embed="rId4"/>
          <a:stretch>
            <a:fillRect/>
          </a:stretch>
        </p:blipFill>
        <p:spPr>
          <a:xfrm>
            <a:off x="2510847" y="5293896"/>
            <a:ext cx="1181202" cy="922100"/>
          </a:xfrm>
          <a:prstGeom prst="rect">
            <a:avLst/>
          </a:prstGeom>
        </p:spPr>
      </p:pic>
      <p:pic>
        <p:nvPicPr>
          <p:cNvPr id="15" name="Picture 14">
            <a:extLst>
              <a:ext uri="{FF2B5EF4-FFF2-40B4-BE49-F238E27FC236}">
                <a16:creationId xmlns:a16="http://schemas.microsoft.com/office/drawing/2014/main" id="{F396B6A0-4C3B-495F-0E73-CD0519DE6737}"/>
              </a:ext>
            </a:extLst>
          </p:cNvPr>
          <p:cNvPicPr>
            <a:picLocks noChangeAspect="1"/>
          </p:cNvPicPr>
          <p:nvPr/>
        </p:nvPicPr>
        <p:blipFill>
          <a:blip r:embed="rId5"/>
          <a:stretch>
            <a:fillRect/>
          </a:stretch>
        </p:blipFill>
        <p:spPr>
          <a:xfrm>
            <a:off x="2207351" y="3424517"/>
            <a:ext cx="2034716" cy="1104996"/>
          </a:xfrm>
          <a:prstGeom prst="rect">
            <a:avLst/>
          </a:prstGeom>
        </p:spPr>
      </p:pic>
      <p:sp>
        <p:nvSpPr>
          <p:cNvPr id="16" name="Arrow: Down 15">
            <a:extLst>
              <a:ext uri="{FF2B5EF4-FFF2-40B4-BE49-F238E27FC236}">
                <a16:creationId xmlns:a16="http://schemas.microsoft.com/office/drawing/2014/main" id="{60AB8E18-E5DD-50AB-F133-854FF2BE1BDB}"/>
              </a:ext>
            </a:extLst>
          </p:cNvPr>
          <p:cNvSpPr/>
          <p:nvPr/>
        </p:nvSpPr>
        <p:spPr>
          <a:xfrm>
            <a:off x="2781836" y="4638452"/>
            <a:ext cx="399880" cy="614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Multiplication Sign 1">
            <a:extLst>
              <a:ext uri="{FF2B5EF4-FFF2-40B4-BE49-F238E27FC236}">
                <a16:creationId xmlns:a16="http://schemas.microsoft.com/office/drawing/2014/main" id="{8BC33552-246C-604E-DDEC-A72975AFC2F8}"/>
              </a:ext>
            </a:extLst>
          </p:cNvPr>
          <p:cNvSpPr/>
          <p:nvPr/>
        </p:nvSpPr>
        <p:spPr>
          <a:xfrm>
            <a:off x="2080214" y="3165408"/>
            <a:ext cx="1394691" cy="139451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80D75F4-5442-5167-5F5C-B28E3AE9D8CC}"/>
              </a:ext>
            </a:extLst>
          </p:cNvPr>
          <p:cNvPicPr>
            <a:picLocks noChangeAspect="1"/>
          </p:cNvPicPr>
          <p:nvPr/>
        </p:nvPicPr>
        <p:blipFill>
          <a:blip r:embed="rId6"/>
          <a:stretch>
            <a:fillRect/>
          </a:stretch>
        </p:blipFill>
        <p:spPr>
          <a:xfrm>
            <a:off x="4349880" y="3468929"/>
            <a:ext cx="3254022" cy="3033023"/>
          </a:xfrm>
          <a:prstGeom prst="rect">
            <a:avLst/>
          </a:prstGeom>
        </p:spPr>
      </p:pic>
      <p:sp>
        <p:nvSpPr>
          <p:cNvPr id="8" name="Arrow: Right 7">
            <a:extLst>
              <a:ext uri="{FF2B5EF4-FFF2-40B4-BE49-F238E27FC236}">
                <a16:creationId xmlns:a16="http://schemas.microsoft.com/office/drawing/2014/main" id="{B79A64D5-F931-2582-9850-78385A352829}"/>
              </a:ext>
            </a:extLst>
          </p:cNvPr>
          <p:cNvSpPr/>
          <p:nvPr/>
        </p:nvSpPr>
        <p:spPr>
          <a:xfrm>
            <a:off x="3949462" y="4771762"/>
            <a:ext cx="842622" cy="4273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CAC9B6B-1211-730D-BFB4-1572CC65E15F}"/>
              </a:ext>
            </a:extLst>
          </p:cNvPr>
          <p:cNvPicPr>
            <a:picLocks noChangeAspect="1"/>
          </p:cNvPicPr>
          <p:nvPr/>
        </p:nvPicPr>
        <p:blipFill>
          <a:blip r:embed="rId7"/>
          <a:stretch>
            <a:fillRect/>
          </a:stretch>
        </p:blipFill>
        <p:spPr>
          <a:xfrm>
            <a:off x="7399918" y="3165408"/>
            <a:ext cx="4681225" cy="3200677"/>
          </a:xfrm>
          <a:prstGeom prst="rect">
            <a:avLst/>
          </a:prstGeom>
        </p:spPr>
      </p:pic>
    </p:spTree>
    <p:extLst>
      <p:ext uri="{BB962C8B-B14F-4D97-AF65-F5344CB8AC3E}">
        <p14:creationId xmlns:p14="http://schemas.microsoft.com/office/powerpoint/2010/main" val="120234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4791F-B3A0-77FE-52EE-16F0F3E5752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8779D09-D0A2-FA06-8E5D-BA8C1D2A0C2B}"/>
              </a:ext>
            </a:extLst>
          </p:cNvPr>
          <p:cNvSpPr/>
          <p:nvPr/>
        </p:nvSpPr>
        <p:spPr>
          <a:xfrm>
            <a:off x="519814" y="785785"/>
            <a:ext cx="2027737"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Example: </a:t>
            </a:r>
          </a:p>
        </p:txBody>
      </p:sp>
      <p:pic>
        <p:nvPicPr>
          <p:cNvPr id="3" name="Picture 2">
            <a:extLst>
              <a:ext uri="{FF2B5EF4-FFF2-40B4-BE49-F238E27FC236}">
                <a16:creationId xmlns:a16="http://schemas.microsoft.com/office/drawing/2014/main" id="{C94C7F52-C050-D46E-8E53-64F24552C295}"/>
              </a:ext>
            </a:extLst>
          </p:cNvPr>
          <p:cNvPicPr>
            <a:picLocks noChangeAspect="1"/>
          </p:cNvPicPr>
          <p:nvPr/>
        </p:nvPicPr>
        <p:blipFill>
          <a:blip r:embed="rId2"/>
          <a:stretch>
            <a:fillRect/>
          </a:stretch>
        </p:blipFill>
        <p:spPr>
          <a:xfrm>
            <a:off x="3105374" y="1185573"/>
            <a:ext cx="6138405" cy="744827"/>
          </a:xfrm>
          <a:prstGeom prst="rect">
            <a:avLst/>
          </a:prstGeom>
        </p:spPr>
      </p:pic>
      <p:pic>
        <p:nvPicPr>
          <p:cNvPr id="7" name="Picture 6">
            <a:extLst>
              <a:ext uri="{FF2B5EF4-FFF2-40B4-BE49-F238E27FC236}">
                <a16:creationId xmlns:a16="http://schemas.microsoft.com/office/drawing/2014/main" id="{00A457FA-69E7-7406-1977-21504D14E84B}"/>
              </a:ext>
            </a:extLst>
          </p:cNvPr>
          <p:cNvPicPr>
            <a:picLocks noChangeAspect="1"/>
          </p:cNvPicPr>
          <p:nvPr/>
        </p:nvPicPr>
        <p:blipFill>
          <a:blip r:embed="rId3"/>
          <a:stretch>
            <a:fillRect/>
          </a:stretch>
        </p:blipFill>
        <p:spPr>
          <a:xfrm>
            <a:off x="319788" y="2835300"/>
            <a:ext cx="3147333" cy="1044030"/>
          </a:xfrm>
          <a:prstGeom prst="rect">
            <a:avLst/>
          </a:prstGeom>
        </p:spPr>
      </p:pic>
      <p:sp>
        <p:nvSpPr>
          <p:cNvPr id="9" name="Rectangle 8">
            <a:extLst>
              <a:ext uri="{FF2B5EF4-FFF2-40B4-BE49-F238E27FC236}">
                <a16:creationId xmlns:a16="http://schemas.microsoft.com/office/drawing/2014/main" id="{232A5526-C339-3A3F-388E-FF16658BCF2B}"/>
              </a:ext>
            </a:extLst>
          </p:cNvPr>
          <p:cNvSpPr/>
          <p:nvPr/>
        </p:nvSpPr>
        <p:spPr>
          <a:xfrm>
            <a:off x="519814" y="2313285"/>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1</a:t>
            </a:r>
          </a:p>
        </p:txBody>
      </p:sp>
      <p:sp>
        <p:nvSpPr>
          <p:cNvPr id="10" name="Rectangle 9">
            <a:extLst>
              <a:ext uri="{FF2B5EF4-FFF2-40B4-BE49-F238E27FC236}">
                <a16:creationId xmlns:a16="http://schemas.microsoft.com/office/drawing/2014/main" id="{2285A8FA-7E70-DF94-9B89-266F0D49542D}"/>
              </a:ext>
            </a:extLst>
          </p:cNvPr>
          <p:cNvSpPr/>
          <p:nvPr/>
        </p:nvSpPr>
        <p:spPr>
          <a:xfrm>
            <a:off x="519814" y="4112132"/>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2</a:t>
            </a:r>
          </a:p>
        </p:txBody>
      </p:sp>
      <p:pic>
        <p:nvPicPr>
          <p:cNvPr id="12" name="Picture 11">
            <a:extLst>
              <a:ext uri="{FF2B5EF4-FFF2-40B4-BE49-F238E27FC236}">
                <a16:creationId xmlns:a16="http://schemas.microsoft.com/office/drawing/2014/main" id="{FA75E7BD-E41F-B04B-E638-E3272910B2B6}"/>
              </a:ext>
            </a:extLst>
          </p:cNvPr>
          <p:cNvPicPr>
            <a:picLocks noChangeAspect="1"/>
          </p:cNvPicPr>
          <p:nvPr/>
        </p:nvPicPr>
        <p:blipFill>
          <a:blip r:embed="rId4"/>
          <a:stretch>
            <a:fillRect/>
          </a:stretch>
        </p:blipFill>
        <p:spPr>
          <a:xfrm>
            <a:off x="229041" y="4784230"/>
            <a:ext cx="3238077" cy="1044030"/>
          </a:xfrm>
          <a:prstGeom prst="rect">
            <a:avLst/>
          </a:prstGeom>
        </p:spPr>
      </p:pic>
      <p:cxnSp>
        <p:nvCxnSpPr>
          <p:cNvPr id="14" name="Straight Connector 13">
            <a:extLst>
              <a:ext uri="{FF2B5EF4-FFF2-40B4-BE49-F238E27FC236}">
                <a16:creationId xmlns:a16="http://schemas.microsoft.com/office/drawing/2014/main" id="{18D30A4D-970A-EA5B-AB65-3B0CB8205270}"/>
              </a:ext>
            </a:extLst>
          </p:cNvPr>
          <p:cNvCxnSpPr/>
          <p:nvPr/>
        </p:nvCxnSpPr>
        <p:spPr>
          <a:xfrm>
            <a:off x="3639127" y="2313285"/>
            <a:ext cx="0" cy="412446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17FAAA5A-1821-3449-691C-92FBCD5D8179}"/>
              </a:ext>
            </a:extLst>
          </p:cNvPr>
          <p:cNvSpPr/>
          <p:nvPr/>
        </p:nvSpPr>
        <p:spPr>
          <a:xfrm>
            <a:off x="4165602" y="2313285"/>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3</a:t>
            </a:r>
          </a:p>
        </p:txBody>
      </p:sp>
      <p:pic>
        <p:nvPicPr>
          <p:cNvPr id="17" name="Picture 16">
            <a:extLst>
              <a:ext uri="{FF2B5EF4-FFF2-40B4-BE49-F238E27FC236}">
                <a16:creationId xmlns:a16="http://schemas.microsoft.com/office/drawing/2014/main" id="{C2EA32D1-6DD4-6E75-125A-277246E9B8D5}"/>
              </a:ext>
            </a:extLst>
          </p:cNvPr>
          <p:cNvPicPr>
            <a:picLocks noChangeAspect="1"/>
          </p:cNvPicPr>
          <p:nvPr/>
        </p:nvPicPr>
        <p:blipFill>
          <a:blip r:embed="rId5"/>
          <a:stretch>
            <a:fillRect/>
          </a:stretch>
        </p:blipFill>
        <p:spPr>
          <a:xfrm>
            <a:off x="3823285" y="2984044"/>
            <a:ext cx="2575809" cy="2949196"/>
          </a:xfrm>
          <a:prstGeom prst="rect">
            <a:avLst/>
          </a:prstGeom>
        </p:spPr>
      </p:pic>
      <p:cxnSp>
        <p:nvCxnSpPr>
          <p:cNvPr id="18" name="Straight Connector 17">
            <a:extLst>
              <a:ext uri="{FF2B5EF4-FFF2-40B4-BE49-F238E27FC236}">
                <a16:creationId xmlns:a16="http://schemas.microsoft.com/office/drawing/2014/main" id="{AE2D76A9-F136-E7A8-F2AB-2AFE3DDCF6EC}"/>
              </a:ext>
            </a:extLst>
          </p:cNvPr>
          <p:cNvCxnSpPr/>
          <p:nvPr/>
        </p:nvCxnSpPr>
        <p:spPr>
          <a:xfrm>
            <a:off x="6543963" y="2313285"/>
            <a:ext cx="0" cy="412446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77E01454-E663-E304-CFE1-36F778F43AF6}"/>
              </a:ext>
            </a:extLst>
          </p:cNvPr>
          <p:cNvSpPr/>
          <p:nvPr/>
        </p:nvSpPr>
        <p:spPr>
          <a:xfrm>
            <a:off x="7005028" y="2333964"/>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4</a:t>
            </a:r>
          </a:p>
        </p:txBody>
      </p:sp>
      <p:cxnSp>
        <p:nvCxnSpPr>
          <p:cNvPr id="20" name="Straight Connector 19">
            <a:extLst>
              <a:ext uri="{FF2B5EF4-FFF2-40B4-BE49-F238E27FC236}">
                <a16:creationId xmlns:a16="http://schemas.microsoft.com/office/drawing/2014/main" id="{F3BEBD28-3CAC-7B6A-8A27-C22F84ED55FC}"/>
              </a:ext>
            </a:extLst>
          </p:cNvPr>
          <p:cNvCxnSpPr/>
          <p:nvPr/>
        </p:nvCxnSpPr>
        <p:spPr>
          <a:xfrm>
            <a:off x="9336143" y="2410034"/>
            <a:ext cx="0" cy="412446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1C82382A-C0C6-0024-87F8-914A1BCD9A47}"/>
              </a:ext>
            </a:extLst>
          </p:cNvPr>
          <p:cNvPicPr>
            <a:picLocks noChangeAspect="1"/>
          </p:cNvPicPr>
          <p:nvPr/>
        </p:nvPicPr>
        <p:blipFill>
          <a:blip r:embed="rId6"/>
          <a:stretch>
            <a:fillRect/>
          </a:stretch>
        </p:blipFill>
        <p:spPr>
          <a:xfrm>
            <a:off x="6643744" y="2975026"/>
            <a:ext cx="2518730" cy="3276884"/>
          </a:xfrm>
          <a:prstGeom prst="rect">
            <a:avLst/>
          </a:prstGeom>
        </p:spPr>
      </p:pic>
      <p:pic>
        <p:nvPicPr>
          <p:cNvPr id="24" name="Picture 23">
            <a:extLst>
              <a:ext uri="{FF2B5EF4-FFF2-40B4-BE49-F238E27FC236}">
                <a16:creationId xmlns:a16="http://schemas.microsoft.com/office/drawing/2014/main" id="{CA8F515E-3AD2-56BF-0D8D-072B60A79656}"/>
              </a:ext>
            </a:extLst>
          </p:cNvPr>
          <p:cNvPicPr>
            <a:picLocks noChangeAspect="1"/>
          </p:cNvPicPr>
          <p:nvPr/>
        </p:nvPicPr>
        <p:blipFill>
          <a:blip r:embed="rId7"/>
          <a:stretch>
            <a:fillRect/>
          </a:stretch>
        </p:blipFill>
        <p:spPr>
          <a:xfrm>
            <a:off x="9481013" y="2894618"/>
            <a:ext cx="2647310" cy="3779223"/>
          </a:xfrm>
          <a:prstGeom prst="rect">
            <a:avLst/>
          </a:prstGeom>
        </p:spPr>
      </p:pic>
      <p:sp>
        <p:nvSpPr>
          <p:cNvPr id="25" name="Rectangle 24">
            <a:extLst>
              <a:ext uri="{FF2B5EF4-FFF2-40B4-BE49-F238E27FC236}">
                <a16:creationId xmlns:a16="http://schemas.microsoft.com/office/drawing/2014/main" id="{2EE872E2-C856-0141-7B53-1099B83B237D}"/>
              </a:ext>
            </a:extLst>
          </p:cNvPr>
          <p:cNvSpPr/>
          <p:nvPr/>
        </p:nvSpPr>
        <p:spPr>
          <a:xfrm>
            <a:off x="9739746" y="2313285"/>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5</a:t>
            </a:r>
          </a:p>
        </p:txBody>
      </p:sp>
    </p:spTree>
    <p:extLst>
      <p:ext uri="{BB962C8B-B14F-4D97-AF65-F5344CB8AC3E}">
        <p14:creationId xmlns:p14="http://schemas.microsoft.com/office/powerpoint/2010/main" val="87189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814954-6D67-44E7-BA24-5A2EB2DB51A9}"/>
              </a:ext>
            </a:extLst>
          </p:cNvPr>
          <p:cNvPicPr>
            <a:picLocks noChangeAspect="1"/>
          </p:cNvPicPr>
          <p:nvPr/>
        </p:nvPicPr>
        <p:blipFill>
          <a:blip r:embed="rId2"/>
          <a:stretch>
            <a:fillRect/>
          </a:stretch>
        </p:blipFill>
        <p:spPr>
          <a:xfrm>
            <a:off x="555207" y="1580099"/>
            <a:ext cx="4229230" cy="4284991"/>
          </a:xfrm>
          <a:prstGeom prst="rect">
            <a:avLst/>
          </a:prstGeom>
          <a:ln w="38100">
            <a:solidFill>
              <a:srgbClr val="00B0F0"/>
            </a:solidFill>
          </a:ln>
        </p:spPr>
      </p:pic>
      <p:pic>
        <p:nvPicPr>
          <p:cNvPr id="7" name="Picture 6">
            <a:extLst>
              <a:ext uri="{FF2B5EF4-FFF2-40B4-BE49-F238E27FC236}">
                <a16:creationId xmlns:a16="http://schemas.microsoft.com/office/drawing/2014/main" id="{EE681E3D-1D08-279C-C3F1-4579E7127F0A}"/>
              </a:ext>
            </a:extLst>
          </p:cNvPr>
          <p:cNvPicPr>
            <a:picLocks noChangeAspect="1"/>
          </p:cNvPicPr>
          <p:nvPr/>
        </p:nvPicPr>
        <p:blipFill>
          <a:blip r:embed="rId3"/>
          <a:stretch>
            <a:fillRect/>
          </a:stretch>
        </p:blipFill>
        <p:spPr>
          <a:xfrm>
            <a:off x="4969163" y="1671738"/>
            <a:ext cx="6936129" cy="4284990"/>
          </a:xfrm>
          <a:prstGeom prst="rect">
            <a:avLst/>
          </a:prstGeom>
        </p:spPr>
      </p:pic>
    </p:spTree>
    <p:extLst>
      <p:ext uri="{BB962C8B-B14F-4D97-AF65-F5344CB8AC3E}">
        <p14:creationId xmlns:p14="http://schemas.microsoft.com/office/powerpoint/2010/main" val="384265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5351A9-78DB-B4DA-F401-C040174B2BD3}"/>
              </a:ext>
            </a:extLst>
          </p:cNvPr>
          <p:cNvSpPr/>
          <p:nvPr/>
        </p:nvSpPr>
        <p:spPr>
          <a:xfrm>
            <a:off x="519814" y="785785"/>
            <a:ext cx="2027737"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Example: </a:t>
            </a:r>
          </a:p>
        </p:txBody>
      </p:sp>
      <p:pic>
        <p:nvPicPr>
          <p:cNvPr id="16" name="Picture 15">
            <a:extLst>
              <a:ext uri="{FF2B5EF4-FFF2-40B4-BE49-F238E27FC236}">
                <a16:creationId xmlns:a16="http://schemas.microsoft.com/office/drawing/2014/main" id="{A28D8F0D-D3FD-8B6E-96A0-F5FDBB6EB1C7}"/>
              </a:ext>
            </a:extLst>
          </p:cNvPr>
          <p:cNvPicPr>
            <a:picLocks noChangeAspect="1"/>
          </p:cNvPicPr>
          <p:nvPr/>
        </p:nvPicPr>
        <p:blipFill>
          <a:blip r:embed="rId2"/>
          <a:stretch>
            <a:fillRect/>
          </a:stretch>
        </p:blipFill>
        <p:spPr>
          <a:xfrm>
            <a:off x="2878129" y="1036453"/>
            <a:ext cx="6195597" cy="960203"/>
          </a:xfrm>
          <a:prstGeom prst="rect">
            <a:avLst/>
          </a:prstGeom>
        </p:spPr>
      </p:pic>
      <p:pic>
        <p:nvPicPr>
          <p:cNvPr id="18" name="Picture 17">
            <a:extLst>
              <a:ext uri="{FF2B5EF4-FFF2-40B4-BE49-F238E27FC236}">
                <a16:creationId xmlns:a16="http://schemas.microsoft.com/office/drawing/2014/main" id="{0B4B3774-C772-D3D4-1C82-32579AD94344}"/>
              </a:ext>
            </a:extLst>
          </p:cNvPr>
          <p:cNvPicPr>
            <a:picLocks noChangeAspect="1"/>
          </p:cNvPicPr>
          <p:nvPr/>
        </p:nvPicPr>
        <p:blipFill>
          <a:blip r:embed="rId3"/>
          <a:stretch>
            <a:fillRect/>
          </a:stretch>
        </p:blipFill>
        <p:spPr>
          <a:xfrm>
            <a:off x="229808" y="2537383"/>
            <a:ext cx="3243065" cy="891617"/>
          </a:xfrm>
          <a:prstGeom prst="rect">
            <a:avLst/>
          </a:prstGeom>
        </p:spPr>
      </p:pic>
      <p:sp>
        <p:nvSpPr>
          <p:cNvPr id="19" name="Rectangle 18">
            <a:extLst>
              <a:ext uri="{FF2B5EF4-FFF2-40B4-BE49-F238E27FC236}">
                <a16:creationId xmlns:a16="http://schemas.microsoft.com/office/drawing/2014/main" id="{9DCC6A5B-4DAE-FDF1-9721-3B8212673F44}"/>
              </a:ext>
            </a:extLst>
          </p:cNvPr>
          <p:cNvSpPr/>
          <p:nvPr/>
        </p:nvSpPr>
        <p:spPr>
          <a:xfrm>
            <a:off x="519814" y="2036047"/>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1</a:t>
            </a:r>
          </a:p>
        </p:txBody>
      </p:sp>
      <p:sp>
        <p:nvSpPr>
          <p:cNvPr id="20" name="Rectangle 19">
            <a:extLst>
              <a:ext uri="{FF2B5EF4-FFF2-40B4-BE49-F238E27FC236}">
                <a16:creationId xmlns:a16="http://schemas.microsoft.com/office/drawing/2014/main" id="{E0022999-4AFC-A82A-5F3F-BF5AF074DC8A}"/>
              </a:ext>
            </a:extLst>
          </p:cNvPr>
          <p:cNvSpPr/>
          <p:nvPr/>
        </p:nvSpPr>
        <p:spPr>
          <a:xfrm>
            <a:off x="519814" y="3468391"/>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2</a:t>
            </a:r>
          </a:p>
        </p:txBody>
      </p:sp>
      <p:pic>
        <p:nvPicPr>
          <p:cNvPr id="22" name="Picture 21">
            <a:extLst>
              <a:ext uri="{FF2B5EF4-FFF2-40B4-BE49-F238E27FC236}">
                <a16:creationId xmlns:a16="http://schemas.microsoft.com/office/drawing/2014/main" id="{2772C105-CAF3-FF66-A064-B2851D14F27F}"/>
              </a:ext>
            </a:extLst>
          </p:cNvPr>
          <p:cNvPicPr>
            <a:picLocks noChangeAspect="1"/>
          </p:cNvPicPr>
          <p:nvPr/>
        </p:nvPicPr>
        <p:blipFill>
          <a:blip r:embed="rId4"/>
          <a:stretch>
            <a:fillRect/>
          </a:stretch>
        </p:blipFill>
        <p:spPr>
          <a:xfrm>
            <a:off x="342955" y="4009118"/>
            <a:ext cx="1828958" cy="1865209"/>
          </a:xfrm>
          <a:prstGeom prst="rect">
            <a:avLst/>
          </a:prstGeom>
        </p:spPr>
      </p:pic>
      <p:pic>
        <p:nvPicPr>
          <p:cNvPr id="24" name="Picture 23">
            <a:extLst>
              <a:ext uri="{FF2B5EF4-FFF2-40B4-BE49-F238E27FC236}">
                <a16:creationId xmlns:a16="http://schemas.microsoft.com/office/drawing/2014/main" id="{BA3C0766-27B9-717C-0286-0DEF24B6A216}"/>
              </a:ext>
            </a:extLst>
          </p:cNvPr>
          <p:cNvPicPr>
            <a:picLocks noChangeAspect="1"/>
          </p:cNvPicPr>
          <p:nvPr/>
        </p:nvPicPr>
        <p:blipFill>
          <a:blip r:embed="rId5"/>
          <a:stretch>
            <a:fillRect/>
          </a:stretch>
        </p:blipFill>
        <p:spPr>
          <a:xfrm>
            <a:off x="0" y="5821547"/>
            <a:ext cx="3398982" cy="929721"/>
          </a:xfrm>
          <a:prstGeom prst="rect">
            <a:avLst/>
          </a:prstGeom>
        </p:spPr>
      </p:pic>
      <p:cxnSp>
        <p:nvCxnSpPr>
          <p:cNvPr id="25" name="Straight Connector 24">
            <a:extLst>
              <a:ext uri="{FF2B5EF4-FFF2-40B4-BE49-F238E27FC236}">
                <a16:creationId xmlns:a16="http://schemas.microsoft.com/office/drawing/2014/main" id="{A099DE44-9CC5-B6F3-6194-FAC0D088D5F5}"/>
              </a:ext>
            </a:extLst>
          </p:cNvPr>
          <p:cNvCxnSpPr/>
          <p:nvPr/>
        </p:nvCxnSpPr>
        <p:spPr>
          <a:xfrm>
            <a:off x="3519054" y="2368703"/>
            <a:ext cx="0" cy="412446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8A1039BF-7F28-0924-DA34-5FAE0ED12D5B}"/>
              </a:ext>
            </a:extLst>
          </p:cNvPr>
          <p:cNvSpPr/>
          <p:nvPr/>
        </p:nvSpPr>
        <p:spPr>
          <a:xfrm>
            <a:off x="3762879" y="2036047"/>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3</a:t>
            </a:r>
          </a:p>
        </p:txBody>
      </p:sp>
      <p:pic>
        <p:nvPicPr>
          <p:cNvPr id="28" name="Picture 27">
            <a:extLst>
              <a:ext uri="{FF2B5EF4-FFF2-40B4-BE49-F238E27FC236}">
                <a16:creationId xmlns:a16="http://schemas.microsoft.com/office/drawing/2014/main" id="{7480A4E5-A72A-6B0C-6043-762D6DCFBB14}"/>
              </a:ext>
            </a:extLst>
          </p:cNvPr>
          <p:cNvPicPr>
            <a:picLocks noChangeAspect="1"/>
          </p:cNvPicPr>
          <p:nvPr/>
        </p:nvPicPr>
        <p:blipFill>
          <a:blip r:embed="rId6"/>
          <a:stretch>
            <a:fillRect/>
          </a:stretch>
        </p:blipFill>
        <p:spPr>
          <a:xfrm>
            <a:off x="3611418" y="2631270"/>
            <a:ext cx="2678544" cy="876376"/>
          </a:xfrm>
          <a:prstGeom prst="rect">
            <a:avLst/>
          </a:prstGeom>
        </p:spPr>
      </p:pic>
      <p:pic>
        <p:nvPicPr>
          <p:cNvPr id="30" name="Picture 29">
            <a:extLst>
              <a:ext uri="{FF2B5EF4-FFF2-40B4-BE49-F238E27FC236}">
                <a16:creationId xmlns:a16="http://schemas.microsoft.com/office/drawing/2014/main" id="{D1EC281B-24DD-3CF8-B98E-8F4C89661DE0}"/>
              </a:ext>
            </a:extLst>
          </p:cNvPr>
          <p:cNvPicPr>
            <a:picLocks noChangeAspect="1"/>
          </p:cNvPicPr>
          <p:nvPr/>
        </p:nvPicPr>
        <p:blipFill>
          <a:blip r:embed="rId7"/>
          <a:stretch>
            <a:fillRect/>
          </a:stretch>
        </p:blipFill>
        <p:spPr>
          <a:xfrm>
            <a:off x="3810575" y="3531900"/>
            <a:ext cx="2495402" cy="2453264"/>
          </a:xfrm>
          <a:prstGeom prst="rect">
            <a:avLst/>
          </a:prstGeom>
        </p:spPr>
      </p:pic>
      <p:cxnSp>
        <p:nvCxnSpPr>
          <p:cNvPr id="31" name="Straight Connector 30">
            <a:extLst>
              <a:ext uri="{FF2B5EF4-FFF2-40B4-BE49-F238E27FC236}">
                <a16:creationId xmlns:a16="http://schemas.microsoft.com/office/drawing/2014/main" id="{558E2FA9-47C1-2679-59E8-AA21354D3113}"/>
              </a:ext>
            </a:extLst>
          </p:cNvPr>
          <p:cNvCxnSpPr/>
          <p:nvPr/>
        </p:nvCxnSpPr>
        <p:spPr>
          <a:xfrm>
            <a:off x="6405418" y="2368703"/>
            <a:ext cx="0" cy="4124460"/>
          </a:xfrm>
          <a:prstGeom prst="line">
            <a:avLst/>
          </a:prstGeom>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4CB8E69A-6926-FA39-5416-57A79A6472A5}"/>
              </a:ext>
            </a:extLst>
          </p:cNvPr>
          <p:cNvSpPr/>
          <p:nvPr/>
        </p:nvSpPr>
        <p:spPr>
          <a:xfrm>
            <a:off x="6649242" y="2118035"/>
            <a:ext cx="1475241"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Step 4</a:t>
            </a:r>
          </a:p>
        </p:txBody>
      </p:sp>
      <p:pic>
        <p:nvPicPr>
          <p:cNvPr id="34" name="Picture 33">
            <a:extLst>
              <a:ext uri="{FF2B5EF4-FFF2-40B4-BE49-F238E27FC236}">
                <a16:creationId xmlns:a16="http://schemas.microsoft.com/office/drawing/2014/main" id="{70FD74F0-02CA-41F6-26DA-CCD4CB2AF5D9}"/>
              </a:ext>
            </a:extLst>
          </p:cNvPr>
          <p:cNvPicPr>
            <a:picLocks noChangeAspect="1"/>
          </p:cNvPicPr>
          <p:nvPr/>
        </p:nvPicPr>
        <p:blipFill>
          <a:blip r:embed="rId8"/>
          <a:stretch>
            <a:fillRect/>
          </a:stretch>
        </p:blipFill>
        <p:spPr>
          <a:xfrm>
            <a:off x="4021085" y="6009418"/>
            <a:ext cx="1882303" cy="815411"/>
          </a:xfrm>
          <a:prstGeom prst="rect">
            <a:avLst/>
          </a:prstGeom>
        </p:spPr>
      </p:pic>
      <p:pic>
        <p:nvPicPr>
          <p:cNvPr id="36" name="Picture 35">
            <a:extLst>
              <a:ext uri="{FF2B5EF4-FFF2-40B4-BE49-F238E27FC236}">
                <a16:creationId xmlns:a16="http://schemas.microsoft.com/office/drawing/2014/main" id="{FA8F6919-FD59-F9F4-C0B4-B61D50A37302}"/>
              </a:ext>
            </a:extLst>
          </p:cNvPr>
          <p:cNvPicPr>
            <a:picLocks noChangeAspect="1"/>
          </p:cNvPicPr>
          <p:nvPr/>
        </p:nvPicPr>
        <p:blipFill>
          <a:blip r:embed="rId9"/>
          <a:stretch>
            <a:fillRect/>
          </a:stretch>
        </p:blipFill>
        <p:spPr>
          <a:xfrm>
            <a:off x="6531350" y="2684615"/>
            <a:ext cx="1851820" cy="823031"/>
          </a:xfrm>
          <a:prstGeom prst="rect">
            <a:avLst/>
          </a:prstGeom>
        </p:spPr>
      </p:pic>
      <p:pic>
        <p:nvPicPr>
          <p:cNvPr id="38" name="Picture 37">
            <a:extLst>
              <a:ext uri="{FF2B5EF4-FFF2-40B4-BE49-F238E27FC236}">
                <a16:creationId xmlns:a16="http://schemas.microsoft.com/office/drawing/2014/main" id="{4CD39D28-3049-596F-7A93-96F26AEE74E6}"/>
              </a:ext>
            </a:extLst>
          </p:cNvPr>
          <p:cNvPicPr>
            <a:picLocks noChangeAspect="1"/>
          </p:cNvPicPr>
          <p:nvPr/>
        </p:nvPicPr>
        <p:blipFill>
          <a:blip r:embed="rId10"/>
          <a:stretch>
            <a:fillRect/>
          </a:stretch>
        </p:blipFill>
        <p:spPr>
          <a:xfrm>
            <a:off x="6655966" y="3837530"/>
            <a:ext cx="4267570" cy="2987299"/>
          </a:xfrm>
          <a:prstGeom prst="rect">
            <a:avLst/>
          </a:prstGeom>
        </p:spPr>
      </p:pic>
      <p:pic>
        <p:nvPicPr>
          <p:cNvPr id="40" name="Picture 39">
            <a:extLst>
              <a:ext uri="{FF2B5EF4-FFF2-40B4-BE49-F238E27FC236}">
                <a16:creationId xmlns:a16="http://schemas.microsoft.com/office/drawing/2014/main" id="{328A1538-E926-6B74-2E63-2654A26C2C40}"/>
              </a:ext>
            </a:extLst>
          </p:cNvPr>
          <p:cNvPicPr>
            <a:picLocks noChangeAspect="1"/>
          </p:cNvPicPr>
          <p:nvPr/>
        </p:nvPicPr>
        <p:blipFill>
          <a:blip r:embed="rId11"/>
          <a:stretch>
            <a:fillRect/>
          </a:stretch>
        </p:blipFill>
        <p:spPr>
          <a:xfrm>
            <a:off x="6655965" y="3531900"/>
            <a:ext cx="4518109" cy="3292929"/>
          </a:xfrm>
          <a:prstGeom prst="rect">
            <a:avLst/>
          </a:prstGeom>
        </p:spPr>
      </p:pic>
    </p:spTree>
    <p:extLst>
      <p:ext uri="{BB962C8B-B14F-4D97-AF65-F5344CB8AC3E}">
        <p14:creationId xmlns:p14="http://schemas.microsoft.com/office/powerpoint/2010/main" val="3028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5921D8-E382-B379-FF9C-83EA44C8E381}"/>
              </a:ext>
            </a:extLst>
          </p:cNvPr>
          <p:cNvPicPr>
            <a:picLocks noChangeAspect="1"/>
          </p:cNvPicPr>
          <p:nvPr/>
        </p:nvPicPr>
        <p:blipFill>
          <a:blip r:embed="rId2"/>
          <a:stretch>
            <a:fillRect/>
          </a:stretch>
        </p:blipFill>
        <p:spPr>
          <a:xfrm>
            <a:off x="42189" y="1311565"/>
            <a:ext cx="4289666" cy="4562762"/>
          </a:xfrm>
          <a:prstGeom prst="rect">
            <a:avLst/>
          </a:prstGeom>
        </p:spPr>
      </p:pic>
      <p:pic>
        <p:nvPicPr>
          <p:cNvPr id="8" name="Picture 7">
            <a:extLst>
              <a:ext uri="{FF2B5EF4-FFF2-40B4-BE49-F238E27FC236}">
                <a16:creationId xmlns:a16="http://schemas.microsoft.com/office/drawing/2014/main" id="{8B808581-2E64-F184-895D-F21B4064DA23}"/>
              </a:ext>
            </a:extLst>
          </p:cNvPr>
          <p:cNvPicPr>
            <a:picLocks noChangeAspect="1"/>
          </p:cNvPicPr>
          <p:nvPr/>
        </p:nvPicPr>
        <p:blipFill>
          <a:blip r:embed="rId3"/>
          <a:stretch>
            <a:fillRect/>
          </a:stretch>
        </p:blipFill>
        <p:spPr>
          <a:xfrm>
            <a:off x="4488873" y="1764061"/>
            <a:ext cx="7416469" cy="3982264"/>
          </a:xfrm>
          <a:prstGeom prst="rect">
            <a:avLst/>
          </a:prstGeom>
        </p:spPr>
      </p:pic>
    </p:spTree>
    <p:extLst>
      <p:ext uri="{BB962C8B-B14F-4D97-AF65-F5344CB8AC3E}">
        <p14:creationId xmlns:p14="http://schemas.microsoft.com/office/powerpoint/2010/main" val="225143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669FB-72D2-788B-88C4-0D1C041B2053}"/>
              </a:ext>
            </a:extLst>
          </p:cNvPr>
          <p:cNvSpPr txBox="1"/>
          <p:nvPr/>
        </p:nvSpPr>
        <p:spPr>
          <a:xfrm>
            <a:off x="3814617" y="835951"/>
            <a:ext cx="3592947" cy="707886"/>
          </a:xfrm>
          <a:prstGeom prst="rect">
            <a:avLst/>
          </a:prstGeom>
          <a:solidFill>
            <a:schemeClr val="bg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r>
              <a:rPr lang="en-CA" altLang="x-none" sz="4000" kern="1200" dirty="0">
                <a:solidFill>
                  <a:srgbClr val="C00000"/>
                </a:solidFill>
                <a:latin typeface="Amasis MT Pro Black" panose="02040A04050005020304" pitchFamily="18" charset="0"/>
                <a:ea typeface="+mj-ea"/>
                <a:cs typeface="+mj-cs"/>
              </a:rPr>
              <a:t>Introduction</a:t>
            </a:r>
            <a:endParaRPr lang="en-US" sz="4000" dirty="0">
              <a:solidFill>
                <a:srgbClr val="C00000"/>
              </a:solidFill>
              <a:latin typeface="Amasis MT Pro Black" panose="02040A04050005020304" pitchFamily="18" charset="0"/>
            </a:endParaRPr>
          </a:p>
        </p:txBody>
      </p:sp>
      <p:sp>
        <p:nvSpPr>
          <p:cNvPr id="7" name="TextBox 6">
            <a:extLst>
              <a:ext uri="{FF2B5EF4-FFF2-40B4-BE49-F238E27FC236}">
                <a16:creationId xmlns:a16="http://schemas.microsoft.com/office/drawing/2014/main" id="{E3918821-CA8C-FE8E-7E79-EA7836038F35}"/>
              </a:ext>
            </a:extLst>
          </p:cNvPr>
          <p:cNvSpPr txBox="1"/>
          <p:nvPr/>
        </p:nvSpPr>
        <p:spPr>
          <a:xfrm>
            <a:off x="803563" y="1747405"/>
            <a:ext cx="10861964"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Wingdings" panose="05000000000000000000" pitchFamily="2" charset="2"/>
              <a:buChar char="Ø"/>
            </a:pPr>
            <a:r>
              <a:rPr kumimoji="0" lang="en-CA" sz="2400" b="1" i="0" u="none" strike="noStrike" kern="1200" cap="none" spc="0" normalizeH="0" baseline="0" noProof="0" dirty="0">
                <a:ln>
                  <a:noFill/>
                </a:ln>
                <a:solidFill>
                  <a:srgbClr val="C00000"/>
                </a:solidFill>
                <a:effectLst/>
                <a:uLnTx/>
                <a:uFillTx/>
                <a:latin typeface="Amasis MT Pro Medium" panose="02040604050005020304" pitchFamily="18" charset="0"/>
              </a:rPr>
              <a:t>Compression</a:t>
            </a:r>
            <a:r>
              <a:rPr kumimoji="0" lang="en-CA" sz="2400" b="0" i="0" u="none" strike="noStrike" kern="1200" cap="none" spc="0" normalizeH="0" baseline="0" noProof="0" dirty="0">
                <a:ln>
                  <a:noFill/>
                </a:ln>
                <a:solidFill>
                  <a:srgbClr val="C00000"/>
                </a:solidFill>
                <a:effectLst/>
                <a:uLnTx/>
                <a:uFillTx/>
                <a:latin typeface="Amasis MT Pro Medium" panose="02040604050005020304" pitchFamily="18" charset="0"/>
              </a:rPr>
              <a:t>: </a:t>
            </a:r>
            <a:r>
              <a:rPr kumimoji="0" lang="en-CA" sz="2400" b="0" i="0" u="none" strike="noStrike" kern="1200" cap="none" spc="0" normalizeH="0" baseline="0" noProof="0" dirty="0">
                <a:ln>
                  <a:noFill/>
                </a:ln>
                <a:solidFill>
                  <a:schemeClr val="tx1"/>
                </a:solidFill>
                <a:effectLst/>
                <a:uLnTx/>
                <a:uFillTx/>
                <a:latin typeface="Amasis MT Pro Medium" panose="02040604050005020304" pitchFamily="18" charset="0"/>
              </a:rPr>
              <a:t>the process of coding that will effectively reduce the total number of bits needed to represent certain information.</a:t>
            </a:r>
            <a:endParaRPr lang="en-US" sz="2400" dirty="0">
              <a:latin typeface="Amasis MT Pro Medium" panose="02040604050005020304" pitchFamily="18" charset="0"/>
            </a:endParaRPr>
          </a:p>
        </p:txBody>
      </p:sp>
      <p:pic>
        <p:nvPicPr>
          <p:cNvPr id="8" name="Picture 7">
            <a:extLst>
              <a:ext uri="{FF2B5EF4-FFF2-40B4-BE49-F238E27FC236}">
                <a16:creationId xmlns:a16="http://schemas.microsoft.com/office/drawing/2014/main" id="{7F25BD08-05CC-E740-A9E8-D8BC5636FBF1}"/>
              </a:ext>
            </a:extLst>
          </p:cNvPr>
          <p:cNvPicPr>
            <a:picLocks noChangeAspect="1"/>
          </p:cNvPicPr>
          <p:nvPr/>
        </p:nvPicPr>
        <p:blipFill>
          <a:blip r:embed="rId2"/>
          <a:stretch>
            <a:fillRect/>
          </a:stretch>
        </p:blipFill>
        <p:spPr>
          <a:xfrm>
            <a:off x="1611605" y="3010297"/>
            <a:ext cx="9098100" cy="1348060"/>
          </a:xfrm>
          <a:prstGeom prst="rect">
            <a:avLst/>
          </a:prstGeom>
          <a:noFill/>
          <a:ln w="9525">
            <a:noFill/>
          </a:ln>
        </p:spPr>
      </p:pic>
      <p:sp>
        <p:nvSpPr>
          <p:cNvPr id="10" name="TextBox 9">
            <a:extLst>
              <a:ext uri="{FF2B5EF4-FFF2-40B4-BE49-F238E27FC236}">
                <a16:creationId xmlns:a16="http://schemas.microsoft.com/office/drawing/2014/main" id="{94599420-7FA0-0AAA-7766-87B4244C7E35}"/>
              </a:ext>
            </a:extLst>
          </p:cNvPr>
          <p:cNvSpPr txBox="1"/>
          <p:nvPr/>
        </p:nvSpPr>
        <p:spPr>
          <a:xfrm>
            <a:off x="803563" y="4807588"/>
            <a:ext cx="10861964" cy="134806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CA" sz="2400" b="1" i="0" u="none" strike="noStrike" kern="1200" cap="none" spc="0" normalizeH="0" baseline="0" noProof="0" dirty="0">
                <a:ln>
                  <a:noFill/>
                </a:ln>
                <a:solidFill>
                  <a:srgbClr val="C00000"/>
                </a:solidFill>
                <a:effectLst/>
                <a:uLnTx/>
                <a:uFillTx/>
                <a:latin typeface="Amasis MT Pro Medium" panose="02040604050005020304" pitchFamily="18" charset="0"/>
              </a:rPr>
              <a:t>Why do we need Data Compression?</a:t>
            </a:r>
            <a:endParaRPr kumimoji="0" lang="en-CA" sz="2400" b="0" i="0" u="none" strike="noStrike" kern="1200" cap="none" spc="0" normalizeH="0" baseline="0" noProof="0" dirty="0">
              <a:ln>
                <a:noFill/>
              </a:ln>
              <a:solidFill>
                <a:srgbClr val="C00000"/>
              </a:solidFill>
              <a:effectLst/>
              <a:uLnTx/>
              <a:uFillTx/>
              <a:latin typeface="Amasis MT Pro Medium" panose="02040604050005020304" pitchFamily="18" charset="0"/>
            </a:endParaRPr>
          </a:p>
          <a:p>
            <a:pPr marL="800100" lvl="1" indent="-342900" algn="just" defTabSz="914400">
              <a:spcBef>
                <a:spcPct val="20000"/>
              </a:spcBef>
              <a:buFont typeface="Arial" panose="020B0604020202020204" pitchFamily="34" charset="0"/>
              <a:buChar char="•"/>
              <a:defRPr/>
            </a:pPr>
            <a:r>
              <a:rPr kumimoji="0" lang="en-CA" sz="2400" b="0" i="0" u="none" strike="noStrike" kern="1200" cap="none" spc="0" normalizeH="0" baseline="0" noProof="0" dirty="0">
                <a:ln>
                  <a:noFill/>
                </a:ln>
                <a:solidFill>
                  <a:schemeClr val="tx1"/>
                </a:solidFill>
                <a:effectLst/>
                <a:uLnTx/>
                <a:uFillTx/>
                <a:latin typeface="Amasis MT Pro Medium" panose="02040604050005020304" pitchFamily="18" charset="0"/>
              </a:rPr>
              <a:t>Compressed data take up less storage space.</a:t>
            </a:r>
          </a:p>
          <a:p>
            <a:pPr marL="800100" lvl="1" indent="-342900" algn="just" defTabSz="914400">
              <a:spcBef>
                <a:spcPct val="20000"/>
              </a:spcBef>
              <a:buFont typeface="Arial" panose="020B0604020202020204" pitchFamily="34" charset="0"/>
              <a:buChar char="•"/>
              <a:defRPr/>
            </a:pPr>
            <a:r>
              <a:rPr lang="en-CA" sz="2400" dirty="0">
                <a:solidFill>
                  <a:schemeClr val="tx1"/>
                </a:solidFill>
                <a:latin typeface="Amasis MT Pro Medium" panose="02040604050005020304" pitchFamily="18" charset="0"/>
              </a:rPr>
              <a:t>Compressed data can be transmitted more quickly.</a:t>
            </a:r>
            <a:endParaRPr kumimoji="0" lang="en-CA" sz="2400" b="0" i="0" u="none" strike="noStrike" kern="1200" cap="none" spc="0" normalizeH="0" baseline="0" noProof="0" dirty="0">
              <a:ln>
                <a:noFill/>
              </a:ln>
              <a:solidFill>
                <a:schemeClr val="tx1"/>
              </a:solidFill>
              <a:effectLst/>
              <a:uLnTx/>
              <a:uFillTx/>
              <a:latin typeface="Amasis MT Pro Medium" panose="02040604050005020304" pitchFamily="18" charset="0"/>
            </a:endParaRPr>
          </a:p>
        </p:txBody>
      </p:sp>
    </p:spTree>
    <p:extLst>
      <p:ext uri="{BB962C8B-B14F-4D97-AF65-F5344CB8AC3E}">
        <p14:creationId xmlns:p14="http://schemas.microsoft.com/office/powerpoint/2010/main" val="189315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806C79-88F1-92A0-85DB-F655196008FD}"/>
              </a:ext>
            </a:extLst>
          </p:cNvPr>
          <p:cNvSpPr txBox="1"/>
          <p:nvPr/>
        </p:nvSpPr>
        <p:spPr>
          <a:xfrm>
            <a:off x="452581" y="1020680"/>
            <a:ext cx="11286837" cy="304698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CA" sz="1800" b="0" i="0" u="none" strike="noStrike" kern="1200" cap="none" spc="0" normalizeH="0" baseline="0" noProof="0" dirty="0">
                <a:ln>
                  <a:noFill/>
                </a:ln>
                <a:solidFill>
                  <a:schemeClr val="tx1"/>
                </a:solidFill>
                <a:effectLst/>
                <a:uLnTx/>
                <a:uFillTx/>
                <a:latin typeface="+mn-lt"/>
                <a:ea typeface="+mn-ea"/>
                <a:cs typeface="+mn-cs"/>
              </a:rPr>
              <a:t> </a:t>
            </a:r>
            <a:r>
              <a:rPr kumimoji="0" lang="en-CA" sz="2400" b="1" i="0" u="none" strike="noStrike" kern="1200" cap="none" spc="0" normalizeH="0" baseline="0" noProof="0" dirty="0">
                <a:ln>
                  <a:noFill/>
                </a:ln>
                <a:solidFill>
                  <a:srgbClr val="C00000"/>
                </a:solidFill>
                <a:effectLst/>
                <a:uLnTx/>
                <a:uFillTx/>
                <a:latin typeface="Amasis MT Pro Medium" panose="02040604050005020304" pitchFamily="18" charset="0"/>
              </a:rPr>
              <a:t>Compression ratio</a:t>
            </a:r>
            <a:r>
              <a:rPr kumimoji="0" lang="en-CA" sz="2400" b="0" i="0" u="none" strike="noStrike" kern="1200" cap="none" spc="0" normalizeH="0" baseline="0" noProof="0" dirty="0">
                <a:ln>
                  <a:noFill/>
                </a:ln>
                <a:solidFill>
                  <a:srgbClr val="C00000"/>
                </a:solidFill>
                <a:effectLst/>
                <a:uLnTx/>
                <a:uFillTx/>
                <a:latin typeface="Amasis MT Pro Medium" panose="02040604050005020304" pitchFamily="18" charset="0"/>
              </a:rPr>
              <a:t>:</a:t>
            </a:r>
            <a:r>
              <a:rPr kumimoji="0" lang="en-CA" sz="2000" b="0" i="0" u="none" strike="noStrike" kern="1200" cap="none" spc="0" normalizeH="0" baseline="0" noProof="0" dirty="0">
                <a:ln>
                  <a:noFill/>
                </a:ln>
                <a:solidFill>
                  <a:srgbClr val="C00000"/>
                </a:solidFill>
                <a:effectLst/>
                <a:uLnTx/>
                <a:uFillTx/>
                <a:latin typeface="Amasis MT Pro Medium" panose="02040604050005020304" pitchFamily="18" charset="0"/>
              </a:rPr>
              <a:t> </a:t>
            </a:r>
            <a:r>
              <a:rPr kumimoji="0" lang="en-US" sz="2000" b="0" i="0" u="none" strike="noStrike" kern="1200" cap="none" spc="0" normalizeH="0" baseline="0" noProof="0" dirty="0">
                <a:ln>
                  <a:noFill/>
                </a:ln>
                <a:solidFill>
                  <a:schemeClr val="tx1"/>
                </a:solidFill>
                <a:effectLst/>
                <a:uLnTx/>
                <a:uFillTx/>
                <a:latin typeface="Amasis MT Pro Medium" panose="02040604050005020304" pitchFamily="18" charset="0"/>
              </a:rPr>
              <a:t>is defined as the ratio between the uncompressed size and compressed size. </a:t>
            </a:r>
            <a:endParaRPr kumimoji="0" lang="en-CA" sz="2000" b="0" i="0" u="none" strike="noStrike" kern="1200" cap="none" spc="0" normalizeH="0" baseline="0" noProof="0" dirty="0">
              <a:ln>
                <a:noFill/>
              </a:ln>
              <a:solidFill>
                <a:schemeClr val="tx1"/>
              </a:solidFill>
              <a:effectLst/>
              <a:uLnTx/>
              <a:uFillTx/>
              <a:latin typeface="Amasis MT Pro Medium" panose="020406040500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CA" sz="2000" b="0" i="0" u="none" strike="noStrike" kern="1200" cap="none" spc="0" normalizeH="0" baseline="0" noProof="0" dirty="0">
              <a:ln>
                <a:noFill/>
              </a:ln>
              <a:solidFill>
                <a:srgbClr val="C00000"/>
              </a:solidFill>
              <a:effectLst/>
              <a:uLnTx/>
              <a:uFillTx/>
              <a:latin typeface="Amasis MT Pro Medium" panose="020406040500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CA" sz="2000" dirty="0">
              <a:solidFill>
                <a:srgbClr val="C00000"/>
              </a:solidFill>
              <a:latin typeface="Amasis MT Pro Medium" panose="02040604050005020304" pitchFamily="18" charset="0"/>
            </a:endParaRPr>
          </a:p>
          <a:p>
            <a:pPr marL="342900" lvl="0" indent="-342900" algn="just" defTabSz="914400">
              <a:spcBef>
                <a:spcPct val="20000"/>
              </a:spcBef>
              <a:defRPr/>
            </a:pPr>
            <a:r>
              <a:rPr lang="en-CA" sz="2000" dirty="0">
                <a:latin typeface="Amasis MT Pro Medium" panose="02040604050005020304" pitchFamily="18" charset="0"/>
              </a:rPr>
              <a:t>B</a:t>
            </a:r>
            <a:r>
              <a:rPr lang="en-CA" sz="2000" baseline="-25000" dirty="0">
                <a:latin typeface="Amasis MT Pro Medium" panose="02040604050005020304" pitchFamily="18" charset="0"/>
              </a:rPr>
              <a:t>0</a:t>
            </a:r>
            <a:r>
              <a:rPr lang="en-CA" sz="2000" dirty="0">
                <a:latin typeface="Amasis MT Pro Medium" panose="02040604050005020304" pitchFamily="18" charset="0"/>
              </a:rPr>
              <a:t> – number of bits before compression</a:t>
            </a:r>
          </a:p>
          <a:p>
            <a:pPr marL="342900" lvl="0" indent="-342900" algn="just" defTabSz="914400">
              <a:spcBef>
                <a:spcPct val="20000"/>
              </a:spcBef>
              <a:defRPr/>
            </a:pPr>
            <a:r>
              <a:rPr lang="en-CA" sz="2000" dirty="0">
                <a:latin typeface="Amasis MT Pro Medium" panose="02040604050005020304" pitchFamily="18" charset="0"/>
              </a:rPr>
              <a:t>B</a:t>
            </a:r>
            <a:r>
              <a:rPr lang="en-CA" sz="2000" baseline="-25000" dirty="0">
                <a:latin typeface="Amasis MT Pro Medium" panose="02040604050005020304" pitchFamily="18" charset="0"/>
              </a:rPr>
              <a:t>1</a:t>
            </a:r>
            <a:r>
              <a:rPr lang="en-CA" sz="2000" dirty="0">
                <a:latin typeface="Amasis MT Pro Medium" panose="02040604050005020304" pitchFamily="18" charset="0"/>
              </a:rPr>
              <a:t> – number of bits after compression</a:t>
            </a:r>
          </a:p>
          <a:p>
            <a:pPr marL="342900" lvl="0" indent="-342900" algn="just" defTabSz="914400">
              <a:spcBef>
                <a:spcPct val="20000"/>
              </a:spcBef>
              <a:defRPr/>
            </a:pPr>
            <a:endParaRPr lang="en-CA" sz="500" dirty="0">
              <a:latin typeface="Amasis MT Pro Medium" panose="02040604050005020304" pitchFamily="18" charset="0"/>
            </a:endParaRPr>
          </a:p>
          <a:p>
            <a:pPr marL="342900" lvl="0" indent="-342900" algn="just" defTabSz="914400">
              <a:spcBef>
                <a:spcPct val="20000"/>
              </a:spcBef>
              <a:buFont typeface="Wingdings" panose="05000000000000000000" pitchFamily="2" charset="2"/>
              <a:buChar char="Ø"/>
              <a:defRPr/>
            </a:pPr>
            <a:r>
              <a:rPr lang="en-CA" sz="2000" b="1" dirty="0">
                <a:solidFill>
                  <a:srgbClr val="C00000"/>
                </a:solidFill>
                <a:latin typeface="Amasis MT Pro Medium" panose="02040604050005020304" pitchFamily="18" charset="0"/>
              </a:rPr>
              <a:t>Example: </a:t>
            </a:r>
            <a:r>
              <a:rPr lang="en-US" sz="2000" dirty="0">
                <a:latin typeface="Amasis MT Pro Medium" panose="02040604050005020304" pitchFamily="18" charset="0"/>
              </a:rPr>
              <a:t>a representation that compresses a </a:t>
            </a:r>
            <a:r>
              <a:rPr lang="en-US" sz="2000" dirty="0">
                <a:solidFill>
                  <a:schemeClr val="accent2">
                    <a:lumMod val="75000"/>
                  </a:schemeClr>
                </a:solidFill>
                <a:latin typeface="Amasis MT Pro Medium" panose="02040604050005020304" pitchFamily="18" charset="0"/>
              </a:rPr>
              <a:t>10 MB file to 2MB </a:t>
            </a:r>
            <a:r>
              <a:rPr lang="en-US" sz="2000" dirty="0">
                <a:latin typeface="Amasis MT Pro Medium" panose="02040604050005020304" pitchFamily="18" charset="0"/>
              </a:rPr>
              <a:t>has a compression ratio of </a:t>
            </a:r>
            <a:r>
              <a:rPr lang="en-US" sz="2000" dirty="0">
                <a:solidFill>
                  <a:schemeClr val="accent2">
                    <a:lumMod val="75000"/>
                  </a:schemeClr>
                </a:solidFill>
                <a:latin typeface="Amasis MT Pro Medium" panose="02040604050005020304" pitchFamily="18" charset="0"/>
              </a:rPr>
              <a:t>10/2 = 5</a:t>
            </a:r>
            <a:r>
              <a:rPr lang="en-US" sz="2000" dirty="0">
                <a:latin typeface="Amasis MT Pro Medium" panose="02040604050005020304" pitchFamily="18" charset="0"/>
              </a:rPr>
              <a:t>, often notated as an </a:t>
            </a:r>
            <a:r>
              <a:rPr lang="en-US" sz="2000" dirty="0">
                <a:solidFill>
                  <a:schemeClr val="accent2">
                    <a:lumMod val="75000"/>
                  </a:schemeClr>
                </a:solidFill>
                <a:latin typeface="Amasis MT Pro Medium" panose="02040604050005020304" pitchFamily="18" charset="0"/>
              </a:rPr>
              <a:t>exploit ratio , 5:1 </a:t>
            </a:r>
            <a:endParaRPr lang="en-CA" sz="2000" b="1" dirty="0">
              <a:solidFill>
                <a:schemeClr val="accent2">
                  <a:lumMod val="75000"/>
                </a:schemeClr>
              </a:solidFill>
              <a:latin typeface="Amasis MT Pro Medium" panose="02040604050005020304" pitchFamily="18" charset="0"/>
            </a:endParaRPr>
          </a:p>
        </p:txBody>
      </p:sp>
      <p:pic>
        <p:nvPicPr>
          <p:cNvPr id="5" name="Picture 4">
            <a:extLst>
              <a:ext uri="{FF2B5EF4-FFF2-40B4-BE49-F238E27FC236}">
                <a16:creationId xmlns:a16="http://schemas.microsoft.com/office/drawing/2014/main" id="{DD7863A4-708E-134C-91D8-7BCA2B662E7F}"/>
              </a:ext>
            </a:extLst>
          </p:cNvPr>
          <p:cNvPicPr>
            <a:picLocks noChangeAspect="1"/>
          </p:cNvPicPr>
          <p:nvPr/>
        </p:nvPicPr>
        <p:blipFill>
          <a:blip r:embed="rId2"/>
          <a:stretch>
            <a:fillRect/>
          </a:stretch>
        </p:blipFill>
        <p:spPr>
          <a:xfrm>
            <a:off x="4005097" y="1562417"/>
            <a:ext cx="3147333" cy="929721"/>
          </a:xfrm>
          <a:prstGeom prst="rect">
            <a:avLst/>
          </a:prstGeom>
          <a:ln w="19050">
            <a:solidFill>
              <a:srgbClr val="C00000"/>
            </a:solidFill>
          </a:ln>
        </p:spPr>
      </p:pic>
      <p:sp>
        <p:nvSpPr>
          <p:cNvPr id="6" name="TextBox 5">
            <a:extLst>
              <a:ext uri="{FF2B5EF4-FFF2-40B4-BE49-F238E27FC236}">
                <a16:creationId xmlns:a16="http://schemas.microsoft.com/office/drawing/2014/main" id="{03C4C9C5-49F9-97A8-5D6E-AB24C35E9C5F}"/>
              </a:ext>
            </a:extLst>
          </p:cNvPr>
          <p:cNvSpPr txBox="1"/>
          <p:nvPr/>
        </p:nvSpPr>
        <p:spPr>
          <a:xfrm>
            <a:off x="521854" y="4213907"/>
            <a:ext cx="11286837" cy="224676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lvl="0" indent="-342900" algn="just" defTabSz="914400">
              <a:spcBef>
                <a:spcPct val="20000"/>
              </a:spcBef>
              <a:buFont typeface="Wingdings" panose="05000000000000000000" pitchFamily="2" charset="2"/>
              <a:buChar char="Ø"/>
              <a:defRPr/>
            </a:pPr>
            <a:r>
              <a:rPr kumimoji="0" lang="en-CA" sz="2400" b="1" i="0" u="none" strike="noStrike" kern="1200" cap="none" spc="0" normalizeH="0" baseline="0" noProof="0" dirty="0">
                <a:ln>
                  <a:noFill/>
                </a:ln>
                <a:solidFill>
                  <a:srgbClr val="C00000"/>
                </a:solidFill>
                <a:effectLst/>
                <a:uLnTx/>
                <a:uFillTx/>
                <a:latin typeface="Amasis MT Pro Medium" panose="02040604050005020304" pitchFamily="18" charset="0"/>
              </a:rPr>
              <a:t>Saving Percentage</a:t>
            </a:r>
            <a:r>
              <a:rPr kumimoji="0" lang="en-CA" sz="2400" b="0" i="0" u="none" strike="noStrike" kern="1200" cap="none" spc="0" normalizeH="0" baseline="0" noProof="0" dirty="0">
                <a:ln>
                  <a:noFill/>
                </a:ln>
                <a:solidFill>
                  <a:srgbClr val="C00000"/>
                </a:solidFill>
                <a:effectLst/>
                <a:uLnTx/>
                <a:uFillTx/>
                <a:latin typeface="Amasis MT Pro Medium" panose="02040604050005020304" pitchFamily="18" charset="0"/>
              </a:rPr>
              <a:t>: </a:t>
            </a:r>
            <a:r>
              <a:rPr lang="en-US" sz="2000" dirty="0">
                <a:latin typeface="Amasis MT Pro Medium" panose="02040604050005020304" pitchFamily="18" charset="0"/>
              </a:rPr>
              <a:t>is defined as the reduction in size relative to the uncompressed size.</a:t>
            </a:r>
          </a:p>
          <a:p>
            <a:pPr marL="342900" lvl="0" indent="-342900" algn="just" defTabSz="914400">
              <a:spcBef>
                <a:spcPct val="20000"/>
              </a:spcBef>
              <a:defRPr/>
            </a:pPr>
            <a:endParaRPr kumimoji="0" lang="en-US" sz="2000" b="0" i="0" u="none" strike="noStrike" kern="1200" cap="none" spc="0" normalizeH="0" baseline="0" noProof="0" dirty="0">
              <a:ln>
                <a:noFill/>
              </a:ln>
              <a:solidFill>
                <a:srgbClr val="C00000"/>
              </a:solidFill>
              <a:effectLst/>
              <a:uLnTx/>
              <a:uFillTx/>
              <a:latin typeface="Amasis MT Pro Medium" panose="02040604050005020304" pitchFamily="18" charset="0"/>
            </a:endParaRPr>
          </a:p>
          <a:p>
            <a:pPr marL="342900" lvl="0" indent="-342900" algn="ctr" defTabSz="914400">
              <a:spcBef>
                <a:spcPct val="20000"/>
              </a:spcBef>
              <a:defRPr/>
            </a:pPr>
            <a:endParaRPr kumimoji="0" lang="en-CA" sz="2000" b="0" i="0" u="none" strike="noStrike" kern="1200" cap="none" spc="0" normalizeH="0" baseline="0" noProof="0" dirty="0">
              <a:ln>
                <a:noFill/>
              </a:ln>
              <a:solidFill>
                <a:srgbClr val="C00000"/>
              </a:solidFill>
              <a:effectLst/>
              <a:uLnTx/>
              <a:uFillTx/>
              <a:latin typeface="Amasis MT Pro Medium" panose="020406040500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CA" sz="2000" b="0" i="0" u="none" strike="noStrike" kern="1200" cap="none" spc="0" normalizeH="0" baseline="0" noProof="0" dirty="0">
              <a:ln>
                <a:noFill/>
              </a:ln>
              <a:solidFill>
                <a:srgbClr val="C00000"/>
              </a:solidFill>
              <a:effectLst/>
              <a:uLnTx/>
              <a:uFillTx/>
              <a:latin typeface="Amasis MT Pro Medium" panose="02040604050005020304" pitchFamily="18" charset="0"/>
            </a:endParaRPr>
          </a:p>
          <a:p>
            <a:pPr marL="342900" lvl="0" indent="-342900" algn="just" defTabSz="914400">
              <a:spcBef>
                <a:spcPct val="20000"/>
              </a:spcBef>
              <a:buFont typeface="Wingdings" panose="05000000000000000000" pitchFamily="2" charset="2"/>
              <a:buChar char="Ø"/>
              <a:defRPr/>
            </a:pPr>
            <a:r>
              <a:rPr lang="en-CA" sz="2000" b="1" dirty="0">
                <a:solidFill>
                  <a:srgbClr val="C00000"/>
                </a:solidFill>
                <a:latin typeface="Amasis MT Pro Medium" panose="02040604050005020304" pitchFamily="18" charset="0"/>
              </a:rPr>
              <a:t>Example: </a:t>
            </a:r>
            <a:r>
              <a:rPr lang="en-US" sz="2000" dirty="0">
                <a:solidFill>
                  <a:schemeClr val="tx1"/>
                </a:solidFill>
                <a:latin typeface="Amasis MT Pro Medium" panose="02040604050005020304" pitchFamily="18" charset="0"/>
              </a:rPr>
              <a:t>a representation that compresses a </a:t>
            </a:r>
            <a:r>
              <a:rPr lang="en-US" sz="2000" dirty="0">
                <a:solidFill>
                  <a:schemeClr val="accent2">
                    <a:lumMod val="75000"/>
                  </a:schemeClr>
                </a:solidFill>
                <a:latin typeface="Amasis MT Pro Medium" panose="02040604050005020304" pitchFamily="18" charset="0"/>
              </a:rPr>
              <a:t>10 MB </a:t>
            </a:r>
            <a:r>
              <a:rPr lang="en-US" sz="2000" dirty="0">
                <a:solidFill>
                  <a:schemeClr val="tx1"/>
                </a:solidFill>
                <a:latin typeface="Amasis MT Pro Medium" panose="02040604050005020304" pitchFamily="18" charset="0"/>
              </a:rPr>
              <a:t>file to </a:t>
            </a:r>
            <a:r>
              <a:rPr lang="en-US" sz="2000" dirty="0">
                <a:solidFill>
                  <a:schemeClr val="accent2">
                    <a:lumMod val="75000"/>
                  </a:schemeClr>
                </a:solidFill>
                <a:latin typeface="Amasis MT Pro Medium" panose="02040604050005020304" pitchFamily="18" charset="0"/>
              </a:rPr>
              <a:t>2 MB </a:t>
            </a:r>
            <a:r>
              <a:rPr lang="en-US" sz="2000" dirty="0">
                <a:solidFill>
                  <a:schemeClr val="tx1"/>
                </a:solidFill>
                <a:latin typeface="Amasis MT Pro Medium" panose="02040604050005020304" pitchFamily="18" charset="0"/>
              </a:rPr>
              <a:t>would yield a space saving of </a:t>
            </a:r>
            <a:r>
              <a:rPr lang="en-US" sz="2000" dirty="0">
                <a:solidFill>
                  <a:schemeClr val="accent2">
                    <a:lumMod val="75000"/>
                  </a:schemeClr>
                </a:solidFill>
                <a:latin typeface="Amasis MT Pro Medium" panose="02040604050005020304" pitchFamily="18" charset="0"/>
              </a:rPr>
              <a:t>1-(2/10) = 0.8 </a:t>
            </a:r>
            <a:r>
              <a:rPr lang="en-US" sz="2000" dirty="0">
                <a:solidFill>
                  <a:schemeClr val="tx1"/>
                </a:solidFill>
                <a:latin typeface="Amasis MT Pro Medium" panose="02040604050005020304" pitchFamily="18" charset="0"/>
              </a:rPr>
              <a:t>often notated as </a:t>
            </a:r>
            <a:r>
              <a:rPr lang="en-US" sz="2000" dirty="0">
                <a:solidFill>
                  <a:schemeClr val="accent2">
                    <a:lumMod val="75000"/>
                  </a:schemeClr>
                </a:solidFill>
                <a:latin typeface="Amasis MT Pro Medium" panose="02040604050005020304" pitchFamily="18" charset="0"/>
              </a:rPr>
              <a:t>a percentage, 80 %</a:t>
            </a:r>
            <a:endParaRPr lang="en-CA" sz="2000" dirty="0">
              <a:solidFill>
                <a:schemeClr val="accent2">
                  <a:lumMod val="75000"/>
                </a:schemeClr>
              </a:solidFill>
              <a:latin typeface="Amasis MT Pro Medium" panose="02040604050005020304" pitchFamily="18" charset="0"/>
            </a:endParaRPr>
          </a:p>
        </p:txBody>
      </p:sp>
      <p:pic>
        <p:nvPicPr>
          <p:cNvPr id="3" name="Picture 2">
            <a:extLst>
              <a:ext uri="{FF2B5EF4-FFF2-40B4-BE49-F238E27FC236}">
                <a16:creationId xmlns:a16="http://schemas.microsoft.com/office/drawing/2014/main" id="{0B5A6EB7-0601-5607-647E-B919FF419E8C}"/>
              </a:ext>
            </a:extLst>
          </p:cNvPr>
          <p:cNvPicPr>
            <a:picLocks noChangeAspect="1"/>
          </p:cNvPicPr>
          <p:nvPr/>
        </p:nvPicPr>
        <p:blipFill>
          <a:blip r:embed="rId3"/>
          <a:stretch>
            <a:fillRect/>
          </a:stretch>
        </p:blipFill>
        <p:spPr>
          <a:xfrm>
            <a:off x="3124010" y="4747951"/>
            <a:ext cx="6082524" cy="830813"/>
          </a:xfrm>
          <a:prstGeom prst="rect">
            <a:avLst/>
          </a:prstGeom>
          <a:ln w="19050">
            <a:solidFill>
              <a:srgbClr val="C00000"/>
            </a:solidFill>
          </a:ln>
        </p:spPr>
      </p:pic>
    </p:spTree>
    <p:extLst>
      <p:ext uri="{BB962C8B-B14F-4D97-AF65-F5344CB8AC3E}">
        <p14:creationId xmlns:p14="http://schemas.microsoft.com/office/powerpoint/2010/main" val="39643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1026E-9E30-622B-9D46-B4A0D7CD324A}"/>
              </a:ext>
            </a:extLst>
          </p:cNvPr>
          <p:cNvSpPr txBox="1"/>
          <p:nvPr/>
        </p:nvSpPr>
        <p:spPr>
          <a:xfrm>
            <a:off x="2133599" y="845188"/>
            <a:ext cx="7684656" cy="707886"/>
          </a:xfrm>
          <a:prstGeom prst="rect">
            <a:avLst/>
          </a:prstGeom>
          <a:solidFill>
            <a:schemeClr val="bg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CA" altLang="x-none" sz="4000" kern="1200" dirty="0">
                <a:solidFill>
                  <a:srgbClr val="C00000"/>
                </a:solidFill>
                <a:latin typeface="Amasis MT Pro Black" panose="02040A04050005020304" pitchFamily="18" charset="0"/>
                <a:ea typeface="+mj-ea"/>
                <a:cs typeface="+mj-cs"/>
              </a:rPr>
              <a:t>Types of Data Compression</a:t>
            </a:r>
            <a:endParaRPr lang="en-US" sz="4000" dirty="0">
              <a:solidFill>
                <a:srgbClr val="C00000"/>
              </a:solidFill>
              <a:latin typeface="Amasis MT Pro Black" panose="02040A04050005020304" pitchFamily="18" charset="0"/>
            </a:endParaRPr>
          </a:p>
        </p:txBody>
      </p:sp>
      <p:pic>
        <p:nvPicPr>
          <p:cNvPr id="6" name="Picture 5" descr="A green and blue rectangles with black text&#10;&#10;AI-generated content may be incorrect.">
            <a:extLst>
              <a:ext uri="{FF2B5EF4-FFF2-40B4-BE49-F238E27FC236}">
                <a16:creationId xmlns:a16="http://schemas.microsoft.com/office/drawing/2014/main" id="{3C471B1C-2336-F16C-BEEF-2B7F16BD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164" y="1710748"/>
            <a:ext cx="9901381" cy="2196234"/>
          </a:xfrm>
          <a:prstGeom prst="rect">
            <a:avLst/>
          </a:prstGeom>
        </p:spPr>
      </p:pic>
      <p:sp>
        <p:nvSpPr>
          <p:cNvPr id="7" name="Rectangle 6">
            <a:extLst>
              <a:ext uri="{FF2B5EF4-FFF2-40B4-BE49-F238E27FC236}">
                <a16:creationId xmlns:a16="http://schemas.microsoft.com/office/drawing/2014/main" id="{068C05FD-41FB-58CC-D5A0-C7592089BEE7}"/>
              </a:ext>
            </a:extLst>
          </p:cNvPr>
          <p:cNvSpPr/>
          <p:nvPr/>
        </p:nvSpPr>
        <p:spPr>
          <a:xfrm>
            <a:off x="6271490" y="4064656"/>
            <a:ext cx="4424219" cy="2567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latin typeface="Amasis MT Pro Medium" panose="02040604050005020304" pitchFamily="18" charset="0"/>
              </a:rPr>
              <a:t>Lossless compression restores and rebuilds file data in its original form after the file is decompressed.</a:t>
            </a:r>
          </a:p>
          <a:p>
            <a:pPr marL="285750" indent="-285750">
              <a:buFont typeface="Wingdings" panose="05000000000000000000" pitchFamily="2" charset="2"/>
              <a:buChar char="Ø"/>
            </a:pPr>
            <a:endParaRPr lang="en-US" dirty="0">
              <a:latin typeface="Amasis MT Pro Medium" panose="02040604050005020304" pitchFamily="18" charset="0"/>
            </a:endParaRPr>
          </a:p>
          <a:p>
            <a:pPr marL="285750" indent="-285750">
              <a:buFont typeface="Wingdings" panose="05000000000000000000" pitchFamily="2" charset="2"/>
              <a:buChar char="Ø"/>
            </a:pPr>
            <a:r>
              <a:rPr lang="en-US" dirty="0">
                <a:latin typeface="Amasis MT Pro Medium" panose="02040604050005020304" pitchFamily="18" charset="0"/>
              </a:rPr>
              <a:t>The file can be decompressed to its original quality without any loss of data. This compression method is also known as </a:t>
            </a:r>
            <a:r>
              <a:rPr lang="en-US" i="1" dirty="0">
                <a:solidFill>
                  <a:schemeClr val="accent2">
                    <a:lumMod val="75000"/>
                  </a:schemeClr>
                </a:solidFill>
                <a:latin typeface="Amasis MT Pro Medium" panose="02040604050005020304" pitchFamily="18" charset="0"/>
              </a:rPr>
              <a:t>reversible compression</a:t>
            </a:r>
            <a:r>
              <a:rPr lang="en-US" i="1" dirty="0">
                <a:latin typeface="Amasis MT Pro Medium" panose="02040604050005020304" pitchFamily="18" charset="0"/>
              </a:rPr>
              <a:t>.</a:t>
            </a:r>
            <a:endParaRPr lang="en-US" dirty="0">
              <a:latin typeface="Amasis MT Pro Medium" panose="02040604050005020304" pitchFamily="18" charset="0"/>
            </a:endParaRPr>
          </a:p>
          <a:p>
            <a:pPr algn="ctr"/>
            <a:endParaRPr lang="en-US" dirty="0"/>
          </a:p>
        </p:txBody>
      </p:sp>
      <p:sp>
        <p:nvSpPr>
          <p:cNvPr id="8" name="Rectangle 7">
            <a:extLst>
              <a:ext uri="{FF2B5EF4-FFF2-40B4-BE49-F238E27FC236}">
                <a16:creationId xmlns:a16="http://schemas.microsoft.com/office/drawing/2014/main" id="{D054DADB-A7A3-C92F-5101-FDB6285135E7}"/>
              </a:ext>
            </a:extLst>
          </p:cNvPr>
          <p:cNvSpPr/>
          <p:nvPr/>
        </p:nvSpPr>
        <p:spPr>
          <a:xfrm>
            <a:off x="1200727" y="4064656"/>
            <a:ext cx="4424219" cy="2567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latin typeface="Amasis MT Pro Medium" panose="02040604050005020304" pitchFamily="18" charset="0"/>
              </a:rPr>
              <a:t> lossy compression, the data in a file is removed and not restored to its original form after decompression</a:t>
            </a:r>
          </a:p>
          <a:p>
            <a:endParaRPr lang="en-US" dirty="0">
              <a:latin typeface="Amasis MT Pro Medium" panose="02040604050005020304" pitchFamily="18" charset="0"/>
            </a:endParaRPr>
          </a:p>
          <a:p>
            <a:pPr marL="285750" indent="-285750">
              <a:buFont typeface="Wingdings" panose="05000000000000000000" pitchFamily="2" charset="2"/>
              <a:buChar char="Ø"/>
            </a:pPr>
            <a:r>
              <a:rPr lang="en-US" dirty="0">
                <a:latin typeface="Amasis MT Pro Medium" panose="02040604050005020304" pitchFamily="18" charset="0"/>
              </a:rPr>
              <a:t>data is permanently removed, which is why this method is also known as </a:t>
            </a:r>
            <a:r>
              <a:rPr lang="en-US" dirty="0">
                <a:solidFill>
                  <a:schemeClr val="accent2">
                    <a:lumMod val="75000"/>
                  </a:schemeClr>
                </a:solidFill>
                <a:latin typeface="Amasis MT Pro Medium" panose="02040604050005020304" pitchFamily="18" charset="0"/>
              </a:rPr>
              <a:t>irreversible compression.</a:t>
            </a:r>
          </a:p>
          <a:p>
            <a:pPr algn="ctr"/>
            <a:endParaRPr lang="en-US" dirty="0"/>
          </a:p>
        </p:txBody>
      </p:sp>
      <p:cxnSp>
        <p:nvCxnSpPr>
          <p:cNvPr id="10" name="Straight Connector 9">
            <a:extLst>
              <a:ext uri="{FF2B5EF4-FFF2-40B4-BE49-F238E27FC236}">
                <a16:creationId xmlns:a16="http://schemas.microsoft.com/office/drawing/2014/main" id="{C8F47003-ACD3-1BF1-3022-74F878DA1F13}"/>
              </a:ext>
            </a:extLst>
          </p:cNvPr>
          <p:cNvCxnSpPr>
            <a:cxnSpLocks/>
          </p:cNvCxnSpPr>
          <p:nvPr/>
        </p:nvCxnSpPr>
        <p:spPr>
          <a:xfrm flipH="1">
            <a:off x="5948217" y="3906982"/>
            <a:ext cx="1" cy="272538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1924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Data Compression">
            <a:extLst>
              <a:ext uri="{FF2B5EF4-FFF2-40B4-BE49-F238E27FC236}">
                <a16:creationId xmlns:a16="http://schemas.microsoft.com/office/drawing/2014/main" id="{23EE021F-783E-4719-DFF2-7F327B4CC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4312"/>
            <a:ext cx="11430000" cy="6429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226C45-A698-8CA8-27DC-9873287CDEA6}"/>
              </a:ext>
            </a:extLst>
          </p:cNvPr>
          <p:cNvSpPr/>
          <p:nvPr/>
        </p:nvSpPr>
        <p:spPr>
          <a:xfrm>
            <a:off x="4553527" y="5911273"/>
            <a:ext cx="3038764" cy="62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57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AE004-BC01-5A32-06BF-DD8ED4A63BD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9B8F4F-E629-78F9-1E02-F6030887CA42}"/>
              </a:ext>
            </a:extLst>
          </p:cNvPr>
          <p:cNvSpPr txBox="1"/>
          <p:nvPr/>
        </p:nvSpPr>
        <p:spPr>
          <a:xfrm>
            <a:off x="521854" y="845188"/>
            <a:ext cx="11148291" cy="646331"/>
          </a:xfrm>
          <a:prstGeom prst="rect">
            <a:avLst/>
          </a:prstGeom>
          <a:solidFill>
            <a:schemeClr val="bg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CA" altLang="x-none" sz="3600" kern="1200" dirty="0">
                <a:solidFill>
                  <a:srgbClr val="C00000"/>
                </a:solidFill>
                <a:latin typeface="Amasis MT Pro Black" panose="02040A04050005020304" pitchFamily="18" charset="0"/>
                <a:ea typeface="+mj-ea"/>
                <a:cs typeface="+mj-cs"/>
              </a:rPr>
              <a:t>Lossless Compression: </a:t>
            </a:r>
            <a:r>
              <a:rPr lang="en-CA" altLang="x-none" sz="3600" kern="1200" dirty="0">
                <a:solidFill>
                  <a:schemeClr val="tx1"/>
                </a:solidFill>
                <a:latin typeface="Amasis MT Pro Black" panose="02040A04050005020304" pitchFamily="18" charset="0"/>
                <a:ea typeface="+mj-ea"/>
                <a:cs typeface="+mj-cs"/>
              </a:rPr>
              <a:t>Run Length Code (RLC) </a:t>
            </a:r>
            <a:endParaRPr lang="en-US" sz="3600" dirty="0">
              <a:solidFill>
                <a:schemeClr val="tx1"/>
              </a:solidFill>
              <a:latin typeface="Amasis MT Pro Black" panose="02040A04050005020304" pitchFamily="18" charset="0"/>
            </a:endParaRPr>
          </a:p>
        </p:txBody>
      </p:sp>
      <p:pic>
        <p:nvPicPr>
          <p:cNvPr id="9" name="Picture 8">
            <a:extLst>
              <a:ext uri="{FF2B5EF4-FFF2-40B4-BE49-F238E27FC236}">
                <a16:creationId xmlns:a16="http://schemas.microsoft.com/office/drawing/2014/main" id="{D20BF03E-D6C8-B592-2C12-0F349649CBFC}"/>
              </a:ext>
            </a:extLst>
          </p:cNvPr>
          <p:cNvPicPr>
            <a:picLocks noChangeAspect="1"/>
          </p:cNvPicPr>
          <p:nvPr/>
        </p:nvPicPr>
        <p:blipFill>
          <a:blip r:embed="rId2"/>
          <a:stretch>
            <a:fillRect/>
          </a:stretch>
        </p:blipFill>
        <p:spPr>
          <a:xfrm>
            <a:off x="429490" y="1722103"/>
            <a:ext cx="10381683" cy="646331"/>
          </a:xfrm>
          <a:prstGeom prst="rect">
            <a:avLst/>
          </a:prstGeom>
        </p:spPr>
      </p:pic>
      <p:pic>
        <p:nvPicPr>
          <p:cNvPr id="12" name="Picture 11">
            <a:extLst>
              <a:ext uri="{FF2B5EF4-FFF2-40B4-BE49-F238E27FC236}">
                <a16:creationId xmlns:a16="http://schemas.microsoft.com/office/drawing/2014/main" id="{5A855C77-5D01-F506-600B-557A2E090395}"/>
              </a:ext>
            </a:extLst>
          </p:cNvPr>
          <p:cNvPicPr>
            <a:picLocks noChangeAspect="1"/>
          </p:cNvPicPr>
          <p:nvPr/>
        </p:nvPicPr>
        <p:blipFill>
          <a:blip r:embed="rId3"/>
          <a:stretch>
            <a:fillRect/>
          </a:stretch>
        </p:blipFill>
        <p:spPr>
          <a:xfrm>
            <a:off x="6548581" y="2468418"/>
            <a:ext cx="5391473" cy="3053637"/>
          </a:xfrm>
          <a:prstGeom prst="rect">
            <a:avLst/>
          </a:prstGeom>
        </p:spPr>
      </p:pic>
      <p:sp>
        <p:nvSpPr>
          <p:cNvPr id="13" name="Arrow: Down 12">
            <a:extLst>
              <a:ext uri="{FF2B5EF4-FFF2-40B4-BE49-F238E27FC236}">
                <a16:creationId xmlns:a16="http://schemas.microsoft.com/office/drawing/2014/main" id="{43FCAC08-1CDD-36E6-39A3-F0EDD427D398}"/>
              </a:ext>
            </a:extLst>
          </p:cNvPr>
          <p:cNvSpPr/>
          <p:nvPr/>
        </p:nvSpPr>
        <p:spPr>
          <a:xfrm>
            <a:off x="2687782" y="2468418"/>
            <a:ext cx="812800" cy="960582"/>
          </a:xfrm>
          <a:prstGeom prst="down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1CE2BE5-0BEA-5026-4E1F-1B1FEBF1C978}"/>
              </a:ext>
            </a:extLst>
          </p:cNvPr>
          <p:cNvPicPr>
            <a:picLocks noChangeAspect="1"/>
          </p:cNvPicPr>
          <p:nvPr/>
        </p:nvPicPr>
        <p:blipFill>
          <a:blip r:embed="rId4"/>
          <a:stretch>
            <a:fillRect/>
          </a:stretch>
        </p:blipFill>
        <p:spPr>
          <a:xfrm>
            <a:off x="1698111" y="3612556"/>
            <a:ext cx="3013813" cy="1754021"/>
          </a:xfrm>
          <a:prstGeom prst="rect">
            <a:avLst/>
          </a:prstGeom>
          <a:ln w="28575">
            <a:solidFill>
              <a:schemeClr val="accent2">
                <a:lumMod val="50000"/>
              </a:schemeClr>
            </a:solidFill>
          </a:ln>
        </p:spPr>
      </p:pic>
    </p:spTree>
    <p:extLst>
      <p:ext uri="{BB962C8B-B14F-4D97-AF65-F5344CB8AC3E}">
        <p14:creationId xmlns:p14="http://schemas.microsoft.com/office/powerpoint/2010/main" val="354685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5DDF4E-66D7-D1B0-C515-5041E480159F}"/>
              </a:ext>
            </a:extLst>
          </p:cNvPr>
          <p:cNvSpPr txBox="1"/>
          <p:nvPr/>
        </p:nvSpPr>
        <p:spPr>
          <a:xfrm>
            <a:off x="2424545" y="826715"/>
            <a:ext cx="6460837" cy="646331"/>
          </a:xfrm>
          <a:prstGeom prst="rect">
            <a:avLst/>
          </a:prstGeom>
          <a:solidFill>
            <a:schemeClr val="bg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CA" altLang="x-none" sz="3600" kern="1200" dirty="0">
                <a:solidFill>
                  <a:schemeClr val="tx1"/>
                </a:solidFill>
                <a:latin typeface="Amasis MT Pro Black" panose="02040A04050005020304" pitchFamily="18" charset="0"/>
                <a:ea typeface="+mj-ea"/>
                <a:cs typeface="+mj-cs"/>
              </a:rPr>
              <a:t>Run Length Code (RLC)  </a:t>
            </a:r>
            <a:endParaRPr lang="en-US" sz="3600"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8931B346-4AB5-C573-967C-5E2928739B30}"/>
              </a:ext>
            </a:extLst>
          </p:cNvPr>
          <p:cNvPicPr>
            <a:picLocks noChangeAspect="1"/>
          </p:cNvPicPr>
          <p:nvPr/>
        </p:nvPicPr>
        <p:blipFill>
          <a:blip r:embed="rId2"/>
          <a:stretch>
            <a:fillRect/>
          </a:stretch>
        </p:blipFill>
        <p:spPr>
          <a:xfrm>
            <a:off x="905158" y="1703630"/>
            <a:ext cx="10381683" cy="646331"/>
          </a:xfrm>
          <a:prstGeom prst="rect">
            <a:avLst/>
          </a:prstGeom>
        </p:spPr>
      </p:pic>
      <p:sp>
        <p:nvSpPr>
          <p:cNvPr id="6" name="Arrow: Down 5">
            <a:extLst>
              <a:ext uri="{FF2B5EF4-FFF2-40B4-BE49-F238E27FC236}">
                <a16:creationId xmlns:a16="http://schemas.microsoft.com/office/drawing/2014/main" id="{B2EE1CC1-D73A-B4BC-0B9C-5E0CFB01AB36}"/>
              </a:ext>
            </a:extLst>
          </p:cNvPr>
          <p:cNvSpPr/>
          <p:nvPr/>
        </p:nvSpPr>
        <p:spPr>
          <a:xfrm>
            <a:off x="5135418" y="2431472"/>
            <a:ext cx="706258" cy="646331"/>
          </a:xfrm>
          <a:prstGeom prst="downArrow">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F0367F-B1C6-5D28-0006-E87B0F43B3A9}"/>
              </a:ext>
            </a:extLst>
          </p:cNvPr>
          <p:cNvPicPr>
            <a:picLocks noChangeAspect="1"/>
          </p:cNvPicPr>
          <p:nvPr/>
        </p:nvPicPr>
        <p:blipFill>
          <a:blip r:embed="rId3"/>
          <a:stretch>
            <a:fillRect/>
          </a:stretch>
        </p:blipFill>
        <p:spPr>
          <a:xfrm>
            <a:off x="3557522" y="3351183"/>
            <a:ext cx="3812457" cy="838200"/>
          </a:xfrm>
          <a:prstGeom prst="rect">
            <a:avLst/>
          </a:prstGeom>
        </p:spPr>
      </p:pic>
      <p:pic>
        <p:nvPicPr>
          <p:cNvPr id="10" name="Picture 9">
            <a:extLst>
              <a:ext uri="{FF2B5EF4-FFF2-40B4-BE49-F238E27FC236}">
                <a16:creationId xmlns:a16="http://schemas.microsoft.com/office/drawing/2014/main" id="{53D9F750-A0B2-2CFD-0846-BBB2F9B0BB45}"/>
              </a:ext>
            </a:extLst>
          </p:cNvPr>
          <p:cNvPicPr>
            <a:picLocks noChangeAspect="1"/>
          </p:cNvPicPr>
          <p:nvPr/>
        </p:nvPicPr>
        <p:blipFill>
          <a:blip r:embed="rId4"/>
          <a:stretch>
            <a:fillRect/>
          </a:stretch>
        </p:blipFill>
        <p:spPr>
          <a:xfrm>
            <a:off x="3479847" y="4936626"/>
            <a:ext cx="3967806" cy="799072"/>
          </a:xfrm>
          <a:prstGeom prst="rect">
            <a:avLst/>
          </a:prstGeom>
        </p:spPr>
      </p:pic>
      <p:sp>
        <p:nvSpPr>
          <p:cNvPr id="11" name="Arrow: Right 10">
            <a:extLst>
              <a:ext uri="{FF2B5EF4-FFF2-40B4-BE49-F238E27FC236}">
                <a16:creationId xmlns:a16="http://schemas.microsoft.com/office/drawing/2014/main" id="{296C4C5D-C608-5833-52CE-FD5EBD5EFDD8}"/>
              </a:ext>
            </a:extLst>
          </p:cNvPr>
          <p:cNvSpPr/>
          <p:nvPr/>
        </p:nvSpPr>
        <p:spPr>
          <a:xfrm>
            <a:off x="7447653" y="5154370"/>
            <a:ext cx="526473" cy="332509"/>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5DCDF98-8896-CADD-3EFB-B666AC22EFDE}"/>
              </a:ext>
            </a:extLst>
          </p:cNvPr>
          <p:cNvPicPr>
            <a:picLocks noChangeAspect="1"/>
          </p:cNvPicPr>
          <p:nvPr/>
        </p:nvPicPr>
        <p:blipFill>
          <a:blip r:embed="rId5"/>
          <a:stretch>
            <a:fillRect/>
          </a:stretch>
        </p:blipFill>
        <p:spPr>
          <a:xfrm>
            <a:off x="10039603" y="2654335"/>
            <a:ext cx="1460657" cy="1460657"/>
          </a:xfrm>
          <a:prstGeom prst="rect">
            <a:avLst/>
          </a:prstGeom>
          <a:ln>
            <a:solidFill>
              <a:schemeClr val="accent2">
                <a:lumMod val="50000"/>
              </a:schemeClr>
            </a:solidFill>
          </a:ln>
        </p:spPr>
      </p:pic>
      <p:grpSp>
        <p:nvGrpSpPr>
          <p:cNvPr id="31" name="Group 30">
            <a:extLst>
              <a:ext uri="{FF2B5EF4-FFF2-40B4-BE49-F238E27FC236}">
                <a16:creationId xmlns:a16="http://schemas.microsoft.com/office/drawing/2014/main" id="{947DFCD2-9AE7-D61B-7D19-660C6D7FA64D}"/>
              </a:ext>
            </a:extLst>
          </p:cNvPr>
          <p:cNvGrpSpPr/>
          <p:nvPr/>
        </p:nvGrpSpPr>
        <p:grpSpPr>
          <a:xfrm>
            <a:off x="2207491" y="3076186"/>
            <a:ext cx="4197927" cy="433631"/>
            <a:chOff x="2207491" y="3076186"/>
            <a:chExt cx="4197927" cy="433631"/>
          </a:xfrm>
        </p:grpSpPr>
        <p:cxnSp>
          <p:nvCxnSpPr>
            <p:cNvPr id="17" name="Straight Connector 16">
              <a:extLst>
                <a:ext uri="{FF2B5EF4-FFF2-40B4-BE49-F238E27FC236}">
                  <a16:creationId xmlns:a16="http://schemas.microsoft.com/office/drawing/2014/main" id="{BC873405-FBB2-B5AA-F925-99B8BC13C792}"/>
                </a:ext>
              </a:extLst>
            </p:cNvPr>
            <p:cNvCxnSpPr>
              <a:cxnSpLocks/>
            </p:cNvCxnSpPr>
            <p:nvPr/>
          </p:nvCxnSpPr>
          <p:spPr>
            <a:xfrm flipV="1">
              <a:off x="3925454" y="3286528"/>
              <a:ext cx="0" cy="196273"/>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BD2C57CD-73FA-C3A3-6345-B5FD015F7600}"/>
                </a:ext>
              </a:extLst>
            </p:cNvPr>
            <p:cNvCxnSpPr>
              <a:cxnSpLocks/>
            </p:cNvCxnSpPr>
            <p:nvPr/>
          </p:nvCxnSpPr>
          <p:spPr>
            <a:xfrm flipV="1">
              <a:off x="5135418" y="3177309"/>
              <a:ext cx="0" cy="332508"/>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16C8BDA2-32F6-8876-7F65-E36217B0957C}"/>
                </a:ext>
              </a:extLst>
            </p:cNvPr>
            <p:cNvCxnSpPr>
              <a:cxnSpLocks/>
            </p:cNvCxnSpPr>
            <p:nvPr/>
          </p:nvCxnSpPr>
          <p:spPr>
            <a:xfrm flipV="1">
              <a:off x="6405418" y="3076186"/>
              <a:ext cx="0" cy="433631"/>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53DBB84-915E-F7D5-DB47-16607DB853CE}"/>
                </a:ext>
              </a:extLst>
            </p:cNvPr>
            <p:cNvCxnSpPr/>
            <p:nvPr/>
          </p:nvCxnSpPr>
          <p:spPr>
            <a:xfrm flipH="1">
              <a:off x="2207491" y="3286528"/>
              <a:ext cx="17179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BF0D82F0-F126-EE5C-7434-263084865A83}"/>
                </a:ext>
              </a:extLst>
            </p:cNvPr>
            <p:cNvCxnSpPr>
              <a:cxnSpLocks/>
            </p:cNvCxnSpPr>
            <p:nvPr/>
          </p:nvCxnSpPr>
          <p:spPr>
            <a:xfrm flipH="1">
              <a:off x="2207491" y="3180310"/>
              <a:ext cx="29279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8013181C-E78C-0300-23F3-197097019E2D}"/>
                </a:ext>
              </a:extLst>
            </p:cNvPr>
            <p:cNvCxnSpPr>
              <a:cxnSpLocks/>
            </p:cNvCxnSpPr>
            <p:nvPr/>
          </p:nvCxnSpPr>
          <p:spPr>
            <a:xfrm flipH="1" flipV="1">
              <a:off x="2207491" y="3077802"/>
              <a:ext cx="419792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32" name="Rectangle: Rounded Corners 31">
            <a:extLst>
              <a:ext uri="{FF2B5EF4-FFF2-40B4-BE49-F238E27FC236}">
                <a16:creationId xmlns:a16="http://schemas.microsoft.com/office/drawing/2014/main" id="{A4EB7934-A12B-2F30-174C-59607EE1392E}"/>
              </a:ext>
            </a:extLst>
          </p:cNvPr>
          <p:cNvSpPr/>
          <p:nvPr/>
        </p:nvSpPr>
        <p:spPr>
          <a:xfrm>
            <a:off x="151762" y="2852031"/>
            <a:ext cx="2055728" cy="9164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masis MT Pro Black" panose="02040A04050005020304" pitchFamily="18" charset="0"/>
              </a:rPr>
              <a:t>Number of Repetition Symbols</a:t>
            </a:r>
          </a:p>
        </p:txBody>
      </p:sp>
      <p:pic>
        <p:nvPicPr>
          <p:cNvPr id="35" name="Picture 34">
            <a:extLst>
              <a:ext uri="{FF2B5EF4-FFF2-40B4-BE49-F238E27FC236}">
                <a16:creationId xmlns:a16="http://schemas.microsoft.com/office/drawing/2014/main" id="{CD3915A9-53D1-D841-D15A-C01F60A1139E}"/>
              </a:ext>
            </a:extLst>
          </p:cNvPr>
          <p:cNvPicPr>
            <a:picLocks noChangeAspect="1"/>
          </p:cNvPicPr>
          <p:nvPr/>
        </p:nvPicPr>
        <p:blipFill>
          <a:blip r:embed="rId6"/>
          <a:stretch>
            <a:fillRect/>
          </a:stretch>
        </p:blipFill>
        <p:spPr>
          <a:xfrm>
            <a:off x="8025836" y="4967459"/>
            <a:ext cx="1785446" cy="648287"/>
          </a:xfrm>
          <a:prstGeom prst="rect">
            <a:avLst/>
          </a:prstGeom>
        </p:spPr>
      </p:pic>
      <p:grpSp>
        <p:nvGrpSpPr>
          <p:cNvPr id="46" name="Group 45">
            <a:extLst>
              <a:ext uri="{FF2B5EF4-FFF2-40B4-BE49-F238E27FC236}">
                <a16:creationId xmlns:a16="http://schemas.microsoft.com/office/drawing/2014/main" id="{909E3A74-4FD0-5637-E120-DA7DAE2D628F}"/>
              </a:ext>
            </a:extLst>
          </p:cNvPr>
          <p:cNvGrpSpPr/>
          <p:nvPr/>
        </p:nvGrpSpPr>
        <p:grpSpPr>
          <a:xfrm>
            <a:off x="2875699" y="4585072"/>
            <a:ext cx="4197927" cy="444983"/>
            <a:chOff x="2875699" y="4585072"/>
            <a:chExt cx="4197927" cy="444983"/>
          </a:xfrm>
        </p:grpSpPr>
        <p:grpSp>
          <p:nvGrpSpPr>
            <p:cNvPr id="36" name="Group 35">
              <a:extLst>
                <a:ext uri="{FF2B5EF4-FFF2-40B4-BE49-F238E27FC236}">
                  <a16:creationId xmlns:a16="http://schemas.microsoft.com/office/drawing/2014/main" id="{884E0F78-6E1E-9BA6-67FD-3193BEC31EB8}"/>
                </a:ext>
              </a:extLst>
            </p:cNvPr>
            <p:cNvGrpSpPr/>
            <p:nvPr/>
          </p:nvGrpSpPr>
          <p:grpSpPr>
            <a:xfrm>
              <a:off x="2875699" y="4596424"/>
              <a:ext cx="4197927" cy="433631"/>
              <a:chOff x="2207491" y="3076186"/>
              <a:chExt cx="4197927" cy="433631"/>
            </a:xfrm>
          </p:grpSpPr>
          <p:cxnSp>
            <p:nvCxnSpPr>
              <p:cNvPr id="37" name="Straight Connector 36">
                <a:extLst>
                  <a:ext uri="{FF2B5EF4-FFF2-40B4-BE49-F238E27FC236}">
                    <a16:creationId xmlns:a16="http://schemas.microsoft.com/office/drawing/2014/main" id="{F92357D4-A276-E46C-FDE9-98EB8E1040B3}"/>
                  </a:ext>
                </a:extLst>
              </p:cNvPr>
              <p:cNvCxnSpPr>
                <a:cxnSpLocks/>
              </p:cNvCxnSpPr>
              <p:nvPr/>
            </p:nvCxnSpPr>
            <p:spPr>
              <a:xfrm flipV="1">
                <a:off x="3925454" y="3286528"/>
                <a:ext cx="0" cy="196273"/>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47170406-3746-006F-C09E-69ABF208A51D}"/>
                  </a:ext>
                </a:extLst>
              </p:cNvPr>
              <p:cNvCxnSpPr>
                <a:cxnSpLocks/>
              </p:cNvCxnSpPr>
              <p:nvPr/>
            </p:nvCxnSpPr>
            <p:spPr>
              <a:xfrm flipV="1">
                <a:off x="5135418" y="3177309"/>
                <a:ext cx="0" cy="332508"/>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6585694F-D002-1D46-14E3-4734299146AD}"/>
                  </a:ext>
                </a:extLst>
              </p:cNvPr>
              <p:cNvCxnSpPr>
                <a:cxnSpLocks/>
              </p:cNvCxnSpPr>
              <p:nvPr/>
            </p:nvCxnSpPr>
            <p:spPr>
              <a:xfrm flipV="1">
                <a:off x="6405418" y="3076186"/>
                <a:ext cx="0" cy="43363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9C94FFE8-A4ED-3CEA-5015-9F3F59E94EF9}"/>
                  </a:ext>
                </a:extLst>
              </p:cNvPr>
              <p:cNvCxnSpPr/>
              <p:nvPr/>
            </p:nvCxnSpPr>
            <p:spPr>
              <a:xfrm flipH="1">
                <a:off x="2207491" y="3286528"/>
                <a:ext cx="17179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9486F9B-7CF6-0263-B817-DFE6674EAB62}"/>
                  </a:ext>
                </a:extLst>
              </p:cNvPr>
              <p:cNvCxnSpPr>
                <a:cxnSpLocks/>
              </p:cNvCxnSpPr>
              <p:nvPr/>
            </p:nvCxnSpPr>
            <p:spPr>
              <a:xfrm flipH="1">
                <a:off x="2207491" y="3180310"/>
                <a:ext cx="29279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8EEFA7C-A13E-B7C3-E21D-A673373CEBD4}"/>
                  </a:ext>
                </a:extLst>
              </p:cNvPr>
              <p:cNvCxnSpPr>
                <a:cxnSpLocks/>
              </p:cNvCxnSpPr>
              <p:nvPr/>
            </p:nvCxnSpPr>
            <p:spPr>
              <a:xfrm flipH="1" flipV="1">
                <a:off x="2207491" y="3077802"/>
                <a:ext cx="419792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43" name="Straight Connector 42">
              <a:extLst>
                <a:ext uri="{FF2B5EF4-FFF2-40B4-BE49-F238E27FC236}">
                  <a16:creationId xmlns:a16="http://schemas.microsoft.com/office/drawing/2014/main" id="{BE07A5E3-8E3A-8219-A1CF-43C473B81299}"/>
                </a:ext>
              </a:extLst>
            </p:cNvPr>
            <p:cNvCxnSpPr>
              <a:cxnSpLocks/>
            </p:cNvCxnSpPr>
            <p:nvPr/>
          </p:nvCxnSpPr>
          <p:spPr>
            <a:xfrm flipV="1">
              <a:off x="5158509" y="4697547"/>
              <a:ext cx="0" cy="332508"/>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1C8A6EAE-8CFA-8E65-AABD-22FB3FBBF0A4}"/>
                </a:ext>
              </a:extLst>
            </p:cNvPr>
            <p:cNvCxnSpPr>
              <a:cxnSpLocks/>
            </p:cNvCxnSpPr>
            <p:nvPr/>
          </p:nvCxnSpPr>
          <p:spPr>
            <a:xfrm flipV="1">
              <a:off x="3920835" y="4822430"/>
              <a:ext cx="0" cy="196273"/>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A425322-CB8A-AC19-9EBC-F7A1BDA179E6}"/>
                </a:ext>
              </a:extLst>
            </p:cNvPr>
            <p:cNvCxnSpPr>
              <a:cxnSpLocks/>
            </p:cNvCxnSpPr>
            <p:nvPr/>
          </p:nvCxnSpPr>
          <p:spPr>
            <a:xfrm flipV="1">
              <a:off x="6336146" y="4585072"/>
              <a:ext cx="0" cy="433631"/>
            </a:xfrm>
            <a:prstGeom prst="line">
              <a:avLst/>
            </a:prstGeom>
          </p:spPr>
          <p:style>
            <a:lnRef idx="2">
              <a:schemeClr val="dk1"/>
            </a:lnRef>
            <a:fillRef idx="0">
              <a:schemeClr val="dk1"/>
            </a:fillRef>
            <a:effectRef idx="1">
              <a:schemeClr val="dk1"/>
            </a:effectRef>
            <a:fontRef idx="minor">
              <a:schemeClr val="tx1"/>
            </a:fontRef>
          </p:style>
        </p:cxnSp>
      </p:grpSp>
      <p:sp>
        <p:nvSpPr>
          <p:cNvPr id="47" name="Rectangle: Rounded Corners 46">
            <a:extLst>
              <a:ext uri="{FF2B5EF4-FFF2-40B4-BE49-F238E27FC236}">
                <a16:creationId xmlns:a16="http://schemas.microsoft.com/office/drawing/2014/main" id="{6045314D-E4BD-5F94-B3C6-EF4FF59450E1}"/>
              </a:ext>
            </a:extLst>
          </p:cNvPr>
          <p:cNvSpPr/>
          <p:nvPr/>
        </p:nvSpPr>
        <p:spPr>
          <a:xfrm>
            <a:off x="805283" y="4426024"/>
            <a:ext cx="2055728" cy="6565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masis MT Pro Black" panose="02040A04050005020304" pitchFamily="18" charset="0"/>
              </a:rPr>
              <a:t>Number of Bits</a:t>
            </a:r>
          </a:p>
        </p:txBody>
      </p:sp>
      <p:sp>
        <p:nvSpPr>
          <p:cNvPr id="48" name="Rectangle 47">
            <a:extLst>
              <a:ext uri="{FF2B5EF4-FFF2-40B4-BE49-F238E27FC236}">
                <a16:creationId xmlns:a16="http://schemas.microsoft.com/office/drawing/2014/main" id="{09E2ABEB-B02E-2F61-AF1E-CC8F13499BF0}"/>
              </a:ext>
            </a:extLst>
          </p:cNvPr>
          <p:cNvSpPr/>
          <p:nvPr/>
        </p:nvSpPr>
        <p:spPr>
          <a:xfrm>
            <a:off x="2811802" y="6048156"/>
            <a:ext cx="2540000" cy="497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a:latin typeface="Amasis MT Pro Black" panose="02040A04050005020304" pitchFamily="18" charset="0"/>
              </a:rPr>
              <a:t>120 Bits (original)       </a:t>
            </a:r>
            <a:endParaRPr lang="en-US" sz="2000" dirty="0">
              <a:latin typeface="Amasis MT Pro Black" panose="02040A04050005020304" pitchFamily="18" charset="0"/>
            </a:endParaRPr>
          </a:p>
        </p:txBody>
      </p:sp>
      <p:sp>
        <p:nvSpPr>
          <p:cNvPr id="49" name="Arrow: Right 48">
            <a:extLst>
              <a:ext uri="{FF2B5EF4-FFF2-40B4-BE49-F238E27FC236}">
                <a16:creationId xmlns:a16="http://schemas.microsoft.com/office/drawing/2014/main" id="{89D7D112-B201-3CE0-437E-DBC144553C20}"/>
              </a:ext>
            </a:extLst>
          </p:cNvPr>
          <p:cNvSpPr/>
          <p:nvPr/>
        </p:nvSpPr>
        <p:spPr>
          <a:xfrm>
            <a:off x="5488547" y="6164164"/>
            <a:ext cx="1228436" cy="2657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EAA696-2A5F-D7ED-746B-F10FDA6CB6B9}"/>
              </a:ext>
            </a:extLst>
          </p:cNvPr>
          <p:cNvSpPr/>
          <p:nvPr/>
        </p:nvSpPr>
        <p:spPr>
          <a:xfrm>
            <a:off x="6872526" y="5996974"/>
            <a:ext cx="3075037" cy="497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latin typeface="Amasis MT Pro Black" panose="02040A04050005020304" pitchFamily="18" charset="0"/>
              </a:rPr>
              <a:t>36 Bits (Compressed)       </a:t>
            </a:r>
          </a:p>
        </p:txBody>
      </p:sp>
    </p:spTree>
    <p:extLst>
      <p:ext uri="{BB962C8B-B14F-4D97-AF65-F5344CB8AC3E}">
        <p14:creationId xmlns:p14="http://schemas.microsoft.com/office/powerpoint/2010/main" val="15703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66BC2-8F1C-DBAF-A29D-C5CEB5990331}"/>
              </a:ext>
            </a:extLst>
          </p:cNvPr>
          <p:cNvPicPr>
            <a:picLocks noChangeAspect="1"/>
          </p:cNvPicPr>
          <p:nvPr/>
        </p:nvPicPr>
        <p:blipFill>
          <a:blip r:embed="rId2"/>
          <a:stretch>
            <a:fillRect/>
          </a:stretch>
        </p:blipFill>
        <p:spPr>
          <a:xfrm>
            <a:off x="1533682" y="1397956"/>
            <a:ext cx="8661131" cy="1882303"/>
          </a:xfrm>
          <a:prstGeom prst="rect">
            <a:avLst/>
          </a:prstGeom>
          <a:ln w="19050">
            <a:solidFill>
              <a:srgbClr val="C00000"/>
            </a:solidFill>
          </a:ln>
        </p:spPr>
      </p:pic>
      <p:sp>
        <p:nvSpPr>
          <p:cNvPr id="6" name="Rectangle 5">
            <a:extLst>
              <a:ext uri="{FF2B5EF4-FFF2-40B4-BE49-F238E27FC236}">
                <a16:creationId xmlns:a16="http://schemas.microsoft.com/office/drawing/2014/main" id="{6F7960F2-394F-3C49-E4F4-956366723B5D}"/>
              </a:ext>
            </a:extLst>
          </p:cNvPr>
          <p:cNvSpPr/>
          <p:nvPr/>
        </p:nvSpPr>
        <p:spPr>
          <a:xfrm>
            <a:off x="519814" y="785785"/>
            <a:ext cx="2027737"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Example: </a:t>
            </a:r>
          </a:p>
        </p:txBody>
      </p:sp>
      <p:pic>
        <p:nvPicPr>
          <p:cNvPr id="8" name="Picture 7">
            <a:extLst>
              <a:ext uri="{FF2B5EF4-FFF2-40B4-BE49-F238E27FC236}">
                <a16:creationId xmlns:a16="http://schemas.microsoft.com/office/drawing/2014/main" id="{43E520E2-C462-CF9D-4D81-D7C8D591B193}"/>
              </a:ext>
            </a:extLst>
          </p:cNvPr>
          <p:cNvPicPr>
            <a:picLocks noChangeAspect="1"/>
          </p:cNvPicPr>
          <p:nvPr/>
        </p:nvPicPr>
        <p:blipFill>
          <a:blip r:embed="rId3"/>
          <a:stretch>
            <a:fillRect/>
          </a:stretch>
        </p:blipFill>
        <p:spPr>
          <a:xfrm>
            <a:off x="1533683" y="3577742"/>
            <a:ext cx="8661130" cy="3035494"/>
          </a:xfrm>
          <a:prstGeom prst="rect">
            <a:avLst/>
          </a:prstGeom>
        </p:spPr>
      </p:pic>
    </p:spTree>
    <p:extLst>
      <p:ext uri="{BB962C8B-B14F-4D97-AF65-F5344CB8AC3E}">
        <p14:creationId xmlns:p14="http://schemas.microsoft.com/office/powerpoint/2010/main" val="3986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6ED4A-E36F-5E32-335B-6AC33A4A16B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9547BF3-17F6-AB6B-F84B-22042F143880}"/>
              </a:ext>
            </a:extLst>
          </p:cNvPr>
          <p:cNvSpPr/>
          <p:nvPr/>
        </p:nvSpPr>
        <p:spPr>
          <a:xfrm>
            <a:off x="519814" y="785785"/>
            <a:ext cx="2027737"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Example: </a:t>
            </a:r>
          </a:p>
        </p:txBody>
      </p:sp>
      <p:pic>
        <p:nvPicPr>
          <p:cNvPr id="3" name="Picture 2">
            <a:extLst>
              <a:ext uri="{FF2B5EF4-FFF2-40B4-BE49-F238E27FC236}">
                <a16:creationId xmlns:a16="http://schemas.microsoft.com/office/drawing/2014/main" id="{C4950536-D5D6-C6DE-012A-77116682F33B}"/>
              </a:ext>
            </a:extLst>
          </p:cNvPr>
          <p:cNvPicPr>
            <a:picLocks noChangeAspect="1"/>
          </p:cNvPicPr>
          <p:nvPr/>
        </p:nvPicPr>
        <p:blipFill>
          <a:blip r:embed="rId2"/>
          <a:stretch>
            <a:fillRect/>
          </a:stretch>
        </p:blipFill>
        <p:spPr>
          <a:xfrm>
            <a:off x="1432082" y="1406184"/>
            <a:ext cx="8561663" cy="1219306"/>
          </a:xfrm>
          <a:prstGeom prst="rect">
            <a:avLst/>
          </a:prstGeom>
          <a:ln w="19050">
            <a:solidFill>
              <a:srgbClr val="C00000"/>
            </a:solidFill>
          </a:ln>
        </p:spPr>
      </p:pic>
      <p:pic>
        <p:nvPicPr>
          <p:cNvPr id="7" name="Picture 6">
            <a:extLst>
              <a:ext uri="{FF2B5EF4-FFF2-40B4-BE49-F238E27FC236}">
                <a16:creationId xmlns:a16="http://schemas.microsoft.com/office/drawing/2014/main" id="{1A951C74-99F1-EB47-2F24-B718318516EA}"/>
              </a:ext>
            </a:extLst>
          </p:cNvPr>
          <p:cNvPicPr>
            <a:picLocks noChangeAspect="1"/>
          </p:cNvPicPr>
          <p:nvPr/>
        </p:nvPicPr>
        <p:blipFill>
          <a:blip r:embed="rId3"/>
          <a:stretch>
            <a:fillRect/>
          </a:stretch>
        </p:blipFill>
        <p:spPr>
          <a:xfrm>
            <a:off x="3078953" y="3089368"/>
            <a:ext cx="7521592" cy="1295512"/>
          </a:xfrm>
          <a:prstGeom prst="rect">
            <a:avLst/>
          </a:prstGeom>
        </p:spPr>
      </p:pic>
      <p:pic>
        <p:nvPicPr>
          <p:cNvPr id="12" name="Picture 11">
            <a:extLst>
              <a:ext uri="{FF2B5EF4-FFF2-40B4-BE49-F238E27FC236}">
                <a16:creationId xmlns:a16="http://schemas.microsoft.com/office/drawing/2014/main" id="{889FA467-05CB-8F73-BC33-00E9DBE31360}"/>
              </a:ext>
            </a:extLst>
          </p:cNvPr>
          <p:cNvPicPr>
            <a:picLocks noChangeAspect="1"/>
          </p:cNvPicPr>
          <p:nvPr/>
        </p:nvPicPr>
        <p:blipFill>
          <a:blip r:embed="rId4"/>
          <a:stretch>
            <a:fillRect/>
          </a:stretch>
        </p:blipFill>
        <p:spPr>
          <a:xfrm>
            <a:off x="2180227" y="4384880"/>
            <a:ext cx="8745796" cy="2133871"/>
          </a:xfrm>
          <a:prstGeom prst="rect">
            <a:avLst/>
          </a:prstGeom>
        </p:spPr>
      </p:pic>
      <p:sp>
        <p:nvSpPr>
          <p:cNvPr id="13" name="Rectangle 12">
            <a:extLst>
              <a:ext uri="{FF2B5EF4-FFF2-40B4-BE49-F238E27FC236}">
                <a16:creationId xmlns:a16="http://schemas.microsoft.com/office/drawing/2014/main" id="{C91E9F7C-280F-99EF-6720-A71940C2A61B}"/>
              </a:ext>
            </a:extLst>
          </p:cNvPr>
          <p:cNvSpPr/>
          <p:nvPr/>
        </p:nvSpPr>
        <p:spPr>
          <a:xfrm>
            <a:off x="519813" y="2863108"/>
            <a:ext cx="2027737" cy="501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latin typeface="Amasis MT Pro Black" panose="02040A04050005020304" pitchFamily="18" charset="0"/>
              </a:rPr>
              <a:t>Answer: </a:t>
            </a:r>
          </a:p>
        </p:txBody>
      </p:sp>
    </p:spTree>
    <p:extLst>
      <p:ext uri="{BB962C8B-B14F-4D97-AF65-F5344CB8AC3E}">
        <p14:creationId xmlns:p14="http://schemas.microsoft.com/office/powerpoint/2010/main" val="2492932826"/>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TM10001114[[fn=Gallery]]</Template>
  <TotalTime>4668</TotalTime>
  <Words>433</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Amasis MT Pro Black</vt:lpstr>
      <vt:lpstr>Amasis MT Pro Medium</vt:lpstr>
      <vt:lpstr>Arial</vt:lpstr>
      <vt:lpstr>Bierstadt</vt:lpstr>
      <vt:lpstr>Poppins</vt:lpstr>
      <vt:lpstr>Wingdings</vt:lpstr>
      <vt:lpstr>GestaltVTI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201229835558</dc:creator>
  <cp:lastModifiedBy>201229835558</cp:lastModifiedBy>
  <cp:revision>70</cp:revision>
  <dcterms:created xsi:type="dcterms:W3CDTF">2025-07-13T10:35:33Z</dcterms:created>
  <dcterms:modified xsi:type="dcterms:W3CDTF">2025-09-22T19:58:08Z</dcterms:modified>
</cp:coreProperties>
</file>