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62" r:id="rId8"/>
    <p:sldId id="259" r:id="rId9"/>
    <p:sldId id="260" r:id="rId10"/>
    <p:sldId id="263" r:id="rId11"/>
    <p:sldId id="268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43" autoAdjust="0"/>
  </p:normalViewPr>
  <p:slideViewPr>
    <p:cSldViewPr snapToGrid="0">
      <p:cViewPr varScale="1">
        <p:scale>
          <a:sx n="71" d="100"/>
          <a:sy n="7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General%200201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0121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E\Online%20courses\Google\Data%20Analytics\8\Bike%20Data\Analysis%20results\Analysis%20results%20012120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Number of user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'ID per Type'!$K$4</c:f>
              <c:strCache>
                <c:ptCount val="1"/>
                <c:pt idx="0">
                  <c:v>Casual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'ID per Type'!$L$3:$W$3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'ID per Type'!$L$4:$W$4</c:f>
              <c:numCache>
                <c:formatCode>General</c:formatCode>
                <c:ptCount val="12"/>
                <c:pt idx="0">
                  <c:v>99289</c:v>
                </c:pt>
                <c:pt idx="1">
                  <c:v>64810</c:v>
                </c:pt>
                <c:pt idx="2">
                  <c:v>17559</c:v>
                </c:pt>
                <c:pt idx="3">
                  <c:v>20055</c:v>
                </c:pt>
                <c:pt idx="4">
                  <c:v>81524</c:v>
                </c:pt>
                <c:pt idx="5">
                  <c:v>106502</c:v>
                </c:pt>
                <c:pt idx="6">
                  <c:v>163005</c:v>
                </c:pt>
                <c:pt idx="7">
                  <c:v>177652</c:v>
                </c:pt>
                <c:pt idx="8">
                  <c:v>229518</c:v>
                </c:pt>
                <c:pt idx="9">
                  <c:v>163417</c:v>
                </c:pt>
                <c:pt idx="10">
                  <c:v>169895</c:v>
                </c:pt>
                <c:pt idx="11">
                  <c:v>161111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F7-43F5-BABC-C156A2D4A4A5}"/>
            </c:ext>
          </c:extLst>
        </c:ser>
        <c:ser>
          <c:idx val="1"/>
          <c:order val="1"/>
          <c:tx>
            <c:strRef>
              <c:f>'ID per Type'!$K$5</c:f>
              <c:strCache>
                <c:ptCount val="1"/>
                <c:pt idx="0">
                  <c:v>Member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'ID per Type'!$L$3:$W$3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'ID per Type'!$L$5:$W$5</c:f>
              <c:numCache>
                <c:formatCode>General</c:formatCode>
                <c:ptCount val="12"/>
                <c:pt idx="0">
                  <c:v>253027</c:v>
                </c:pt>
                <c:pt idx="1">
                  <c:v>177802</c:v>
                </c:pt>
                <c:pt idx="2">
                  <c:v>85250</c:v>
                </c:pt>
                <c:pt idx="3">
                  <c:v>94193</c:v>
                </c:pt>
                <c:pt idx="4">
                  <c:v>194160</c:v>
                </c:pt>
                <c:pt idx="5">
                  <c:v>224671</c:v>
                </c:pt>
                <c:pt idx="6">
                  <c:v>208982</c:v>
                </c:pt>
                <c:pt idx="7">
                  <c:v>203603</c:v>
                </c:pt>
                <c:pt idx="8">
                  <c:v>226138</c:v>
                </c:pt>
                <c:pt idx="9">
                  <c:v>218495</c:v>
                </c:pt>
                <c:pt idx="10">
                  <c:v>241596</c:v>
                </c:pt>
                <c:pt idx="11">
                  <c:v>278661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F7-43F5-BABC-C156A2D4A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121039"/>
        <c:axId val="84112719"/>
      </c:lineChart>
      <c:dateAx>
        <c:axId val="8412103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12719"/>
        <c:crosses val="autoZero"/>
        <c:auto val="1"/>
        <c:lblOffset val="100"/>
        <c:baseTimeUnit val="months"/>
      </c:dateAx>
      <c:valAx>
        <c:axId val="8411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2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time of Using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 and Max time'!$A$2</c:f>
              <c:strCache>
                <c:ptCount val="1"/>
                <c:pt idx="0">
                  <c:v>casual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'Av and Max time'!$B$1:$M$1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time'!$B$2:$M$2</c:f>
              <c:numCache>
                <c:formatCode>h:mm:ss</c:formatCode>
                <c:ptCount val="12"/>
                <c:pt idx="0">
                  <c:v>1.6064200045664744E-2</c:v>
                </c:pt>
                <c:pt idx="1">
                  <c:v>1.2917045564987699E-2</c:v>
                </c:pt>
                <c:pt idx="2">
                  <c:v>1.2672128729701559E-2</c:v>
                </c:pt>
                <c:pt idx="3">
                  <c:v>1.4111599561248777E-2</c:v>
                </c:pt>
                <c:pt idx="4">
                  <c:v>1.7270030951763066E-2</c:v>
                </c:pt>
                <c:pt idx="5">
                  <c:v>1.6427284296665595E-2</c:v>
                </c:pt>
                <c:pt idx="6">
                  <c:v>2.1016549498714215E-2</c:v>
                </c:pt>
                <c:pt idx="7">
                  <c:v>2.2851660760628709E-2</c:v>
                </c:pt>
                <c:pt idx="8">
                  <c:v>2.1155975606002318E-2</c:v>
                </c:pt>
                <c:pt idx="9">
                  <c:v>2.2763208713577027E-2</c:v>
                </c:pt>
                <c:pt idx="10">
                  <c:v>2.2453703703703708E-2</c:v>
                </c:pt>
                <c:pt idx="11">
                  <c:v>1.9487294599265952E-2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ED-47BA-845C-11CBB49273E7}"/>
            </c:ext>
          </c:extLst>
        </c:ser>
        <c:ser>
          <c:idx val="1"/>
          <c:order val="1"/>
          <c:tx>
            <c:strRef>
              <c:f>'Av and Max time'!$A$3</c:f>
              <c:strCache>
                <c:ptCount val="1"/>
                <c:pt idx="0">
                  <c:v>member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'Av and Max time'!$B$1:$M$1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time'!$B$3:$M$3</c:f>
              <c:numCache>
                <c:formatCode>h:mm:ss</c:formatCode>
                <c:ptCount val="12"/>
                <c:pt idx="0">
                  <c:v>7.8536580472529545E-3</c:v>
                </c:pt>
                <c:pt idx="1">
                  <c:v>7.5185856838463228E-3</c:v>
                </c:pt>
                <c:pt idx="2">
                  <c:v>8.0741586564569284E-3</c:v>
                </c:pt>
                <c:pt idx="3">
                  <c:v>7.6657105426957131E-3</c:v>
                </c:pt>
                <c:pt idx="4">
                  <c:v>8.1241313483341876E-3</c:v>
                </c:pt>
                <c:pt idx="5">
                  <c:v>7.8734161305328895E-3</c:v>
                </c:pt>
                <c:pt idx="6">
                  <c:v>9.1365790142362794E-3</c:v>
                </c:pt>
                <c:pt idx="7">
                  <c:v>9.662168670283286E-3</c:v>
                </c:pt>
                <c:pt idx="8">
                  <c:v>9.6270554066658787E-3</c:v>
                </c:pt>
                <c:pt idx="9">
                  <c:v>9.3432725386452427E-3</c:v>
                </c:pt>
                <c:pt idx="10">
                  <c:v>9.1525096533822108E-3</c:v>
                </c:pt>
                <c:pt idx="11">
                  <c:v>8.3643671581650012E-3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ED-47BA-845C-11CBB4927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510384"/>
        <c:axId val="183514960"/>
      </c:lineChart>
      <c:dateAx>
        <c:axId val="18351038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14960"/>
        <c:crosses val="autoZero"/>
        <c:auto val="1"/>
        <c:lblOffset val="100"/>
        <c:baseTimeUnit val="months"/>
      </c:dateAx>
      <c:valAx>
        <c:axId val="1835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1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Most used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 and Max time'!$A$13</c:f>
              <c:strCache>
                <c:ptCount val="1"/>
                <c:pt idx="0">
                  <c:v>Casual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'Av and Max time'!$B$12:$M$12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time'!$B$13:$M$13</c:f>
              <c:numCache>
                <c:formatCode>General</c:formatCode>
                <c:ptCount val="12"/>
                <c:pt idx="0">
                  <c:v>6</c:v>
                </c:pt>
                <c:pt idx="1">
                  <c:v>5</c:v>
                </c:pt>
                <c:pt idx="2">
                  <c:v>6</c:v>
                </c:pt>
                <c:pt idx="3">
                  <c:v>1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BD-46BE-B8D2-B4F9B50B61B3}"/>
            </c:ext>
          </c:extLst>
        </c:ser>
        <c:ser>
          <c:idx val="1"/>
          <c:order val="1"/>
          <c:tx>
            <c:strRef>
              <c:f>'Av and Max time'!$A$14</c:f>
              <c:strCache>
                <c:ptCount val="1"/>
                <c:pt idx="0">
                  <c:v>Member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'Av and Max time'!$B$12:$M$12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time'!$B$14:$M$14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BD-46BE-B8D2-B4F9B50B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5207887"/>
        <c:axId val="1765206639"/>
      </c:lineChart>
      <c:dateAx>
        <c:axId val="176520788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206639"/>
        <c:crosses val="autoZero"/>
        <c:auto val="1"/>
        <c:lblOffset val="100"/>
        <c:baseTimeUnit val="months"/>
      </c:dateAx>
      <c:valAx>
        <c:axId val="1765206639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20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time of Using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 and Max time'!$A$7</c:f>
              <c:strCache>
                <c:ptCount val="1"/>
                <c:pt idx="0">
                  <c:v>casual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'Av and Max time'!$B$1:$M$1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time'!$B$7:$M$7</c:f>
              <c:numCache>
                <c:formatCode>h:mm:ss</c:formatCode>
                <c:ptCount val="12"/>
                <c:pt idx="0">
                  <c:v>0.30396990740740742</c:v>
                </c:pt>
                <c:pt idx="1">
                  <c:v>0.99436342592592597</c:v>
                </c:pt>
                <c:pt idx="2">
                  <c:v>0.9709374999999999</c:v>
                </c:pt>
                <c:pt idx="3">
                  <c:v>0.96671296296296294</c:v>
                </c:pt>
                <c:pt idx="4">
                  <c:v>0.99678240740740742</c:v>
                </c:pt>
                <c:pt idx="5">
                  <c:v>0.9990162037037037</c:v>
                </c:pt>
                <c:pt idx="6">
                  <c:v>0.17916666666666667</c:v>
                </c:pt>
                <c:pt idx="7">
                  <c:v>0.87569444444444444</c:v>
                </c:pt>
                <c:pt idx="8">
                  <c:v>0.75624999999999998</c:v>
                </c:pt>
                <c:pt idx="9">
                  <c:v>0.53402777777777777</c:v>
                </c:pt>
                <c:pt idx="10">
                  <c:v>0.23472222222222219</c:v>
                </c:pt>
                <c:pt idx="11">
                  <c:v>0.74097222222222225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3-4CBB-BECC-C225583ABDB1}"/>
            </c:ext>
          </c:extLst>
        </c:ser>
        <c:ser>
          <c:idx val="1"/>
          <c:order val="1"/>
          <c:tx>
            <c:strRef>
              <c:f>'Av and Max time'!$A$8</c:f>
              <c:strCache>
                <c:ptCount val="1"/>
                <c:pt idx="0">
                  <c:v>member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'Av and Max time'!$B$1:$M$1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'Av and Max time'!$B$8:$M$8</c:f>
              <c:numCache>
                <c:formatCode>h:mm:ss</c:formatCode>
                <c:ptCount val="12"/>
                <c:pt idx="0">
                  <c:v>4.1631944444444451E-2</c:v>
                </c:pt>
                <c:pt idx="1">
                  <c:v>0.85476851851851843</c:v>
                </c:pt>
                <c:pt idx="2">
                  <c:v>0.95833333333333337</c:v>
                </c:pt>
                <c:pt idx="3">
                  <c:v>0.95373842592592595</c:v>
                </c:pt>
                <c:pt idx="4">
                  <c:v>0.99685185185185177</c:v>
                </c:pt>
                <c:pt idx="5">
                  <c:v>0.98694444444444451</c:v>
                </c:pt>
                <c:pt idx="6">
                  <c:v>4.1666666666666664E-2</c:v>
                </c:pt>
                <c:pt idx="7">
                  <c:v>4.1666666666666664E-2</c:v>
                </c:pt>
                <c:pt idx="8">
                  <c:v>4.1666666666666664E-2</c:v>
                </c:pt>
                <c:pt idx="9">
                  <c:v>4.1666666666666664E-2</c:v>
                </c:pt>
                <c:pt idx="10">
                  <c:v>4.1666666666666664E-2</c:v>
                </c:pt>
                <c:pt idx="11">
                  <c:v>4.1666666666666664E-2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3-4CBB-BECC-C225583AB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3510384"/>
        <c:axId val="183514960"/>
      </c:barChart>
      <c:dateAx>
        <c:axId val="18351038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14960"/>
        <c:crosses val="autoZero"/>
        <c:auto val="1"/>
        <c:lblOffset val="100"/>
        <c:baseTimeUnit val="months"/>
      </c:dateAx>
      <c:valAx>
        <c:axId val="18351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1038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user per classic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Casual_classic_bike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31858</c:v>
                </c:pt>
                <c:pt idx="1">
                  <c:v>19806</c:v>
                </c:pt>
                <c:pt idx="2">
                  <c:v>6974</c:v>
                </c:pt>
                <c:pt idx="3">
                  <c:v>8107</c:v>
                </c:pt>
                <c:pt idx="4">
                  <c:v>35387</c:v>
                </c:pt>
                <c:pt idx="5">
                  <c:v>44212</c:v>
                </c:pt>
                <c:pt idx="6">
                  <c:v>76374</c:v>
                </c:pt>
                <c:pt idx="7">
                  <c:v>81806</c:v>
                </c:pt>
                <c:pt idx="8">
                  <c:v>85433</c:v>
                </c:pt>
                <c:pt idx="9">
                  <c:v>60895</c:v>
                </c:pt>
                <c:pt idx="10">
                  <c:v>59356</c:v>
                </c:pt>
                <c:pt idx="11">
                  <c:v>49409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A1-41D1-BA5F-CFFB8F0CB264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Member_classic_bike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122162</c:v>
                </c:pt>
                <c:pt idx="1">
                  <c:v>80829</c:v>
                </c:pt>
                <c:pt idx="2">
                  <c:v>48093</c:v>
                </c:pt>
                <c:pt idx="3">
                  <c:v>51307</c:v>
                </c:pt>
                <c:pt idx="4">
                  <c:v>99052</c:v>
                </c:pt>
                <c:pt idx="5">
                  <c:v>107687</c:v>
                </c:pt>
                <c:pt idx="6">
                  <c:v>106662</c:v>
                </c:pt>
                <c:pt idx="7">
                  <c:v>111050</c:v>
                </c:pt>
                <c:pt idx="8">
                  <c:v>104052</c:v>
                </c:pt>
                <c:pt idx="9">
                  <c:v>104518</c:v>
                </c:pt>
                <c:pt idx="10">
                  <c:v>109883</c:v>
                </c:pt>
                <c:pt idx="11">
                  <c:v>119398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A1-41D1-BA5F-CFFB8F0CB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857247"/>
        <c:axId val="2034858911"/>
        <c:extLst>
          <c:ext xmlns:c15="http://schemas.microsoft.com/office/drawing/2012/chart" uri="{02D57815-91ED-43cb-92C2-25804820EDAC}">
            <c15:filteredLine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Sheet1!$A$11</c15:sqref>
                        </c15:formulaRef>
                      </c:ext>
                    </c:extLst>
                    <c:strCache>
                      <c:ptCount val="1"/>
                      <c:pt idx="0">
                        <c:v>Casual_electric_bike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Sheet1!$B$1:$M$1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44501</c:v>
                      </c:pt>
                      <c:pt idx="1">
                        <c:v>44531</c:v>
                      </c:pt>
                      <c:pt idx="2">
                        <c:v>44562</c:v>
                      </c:pt>
                      <c:pt idx="3">
                        <c:v>44593</c:v>
                      </c:pt>
                      <c:pt idx="4">
                        <c:v>44621</c:v>
                      </c:pt>
                      <c:pt idx="5">
                        <c:v>44652</c:v>
                      </c:pt>
                      <c:pt idx="6">
                        <c:v>44682</c:v>
                      </c:pt>
                      <c:pt idx="7">
                        <c:v>44713</c:v>
                      </c:pt>
                      <c:pt idx="8">
                        <c:v>44743</c:v>
                      </c:pt>
                      <c:pt idx="9">
                        <c:v>44774</c:v>
                      </c:pt>
                      <c:pt idx="10">
                        <c:v>44805</c:v>
                      </c:pt>
                      <c:pt idx="11">
                        <c:v>44835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Sheet1!$B$11:$M$11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67431</c:v>
                      </c:pt>
                      <c:pt idx="1">
                        <c:v>45004</c:v>
                      </c:pt>
                      <c:pt idx="2">
                        <c:v>10585</c:v>
                      </c:pt>
                      <c:pt idx="3">
                        <c:v>11948</c:v>
                      </c:pt>
                      <c:pt idx="4">
                        <c:v>46137</c:v>
                      </c:pt>
                      <c:pt idx="5">
                        <c:v>62290</c:v>
                      </c:pt>
                      <c:pt idx="6">
                        <c:v>86631</c:v>
                      </c:pt>
                      <c:pt idx="7">
                        <c:v>95846</c:v>
                      </c:pt>
                      <c:pt idx="8">
                        <c:v>144085</c:v>
                      </c:pt>
                      <c:pt idx="9">
                        <c:v>102522</c:v>
                      </c:pt>
                      <c:pt idx="10">
                        <c:v>110539</c:v>
                      </c:pt>
                      <c:pt idx="11">
                        <c:v>111702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BA1-41D1-BA5F-CFFB8F0CB26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Member_electric_bike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Sheet1!$B$1:$M$1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44501</c:v>
                      </c:pt>
                      <c:pt idx="1">
                        <c:v>44531</c:v>
                      </c:pt>
                      <c:pt idx="2">
                        <c:v>44562</c:v>
                      </c:pt>
                      <c:pt idx="3">
                        <c:v>44593</c:v>
                      </c:pt>
                      <c:pt idx="4">
                        <c:v>44621</c:v>
                      </c:pt>
                      <c:pt idx="5">
                        <c:v>44652</c:v>
                      </c:pt>
                      <c:pt idx="6">
                        <c:v>44682</c:v>
                      </c:pt>
                      <c:pt idx="7">
                        <c:v>44713</c:v>
                      </c:pt>
                      <c:pt idx="8">
                        <c:v>44743</c:v>
                      </c:pt>
                      <c:pt idx="9">
                        <c:v>44774</c:v>
                      </c:pt>
                      <c:pt idx="10">
                        <c:v>44805</c:v>
                      </c:pt>
                      <c:pt idx="11">
                        <c:v>44835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Sheet1!$B$4:$M$4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130865</c:v>
                      </c:pt>
                      <c:pt idx="1">
                        <c:v>96973</c:v>
                      </c:pt>
                      <c:pt idx="2">
                        <c:v>37157</c:v>
                      </c:pt>
                      <c:pt idx="3">
                        <c:v>42886</c:v>
                      </c:pt>
                      <c:pt idx="4">
                        <c:v>95108</c:v>
                      </c:pt>
                      <c:pt idx="5">
                        <c:v>116984</c:v>
                      </c:pt>
                      <c:pt idx="6">
                        <c:v>102320</c:v>
                      </c:pt>
                      <c:pt idx="7">
                        <c:v>92553</c:v>
                      </c:pt>
                      <c:pt idx="8">
                        <c:v>122086</c:v>
                      </c:pt>
                      <c:pt idx="9">
                        <c:v>113977</c:v>
                      </c:pt>
                      <c:pt idx="10">
                        <c:v>131713</c:v>
                      </c:pt>
                      <c:pt idx="11">
                        <c:v>159263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BA1-41D1-BA5F-CFFB8F0CB264}"/>
                  </c:ext>
                </c:extLst>
              </c15:ser>
            </c15:filteredLineSeries>
          </c:ext>
        </c:extLst>
      </c:lineChart>
      <c:dateAx>
        <c:axId val="203485724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58911"/>
        <c:crosses val="autoZero"/>
        <c:auto val="1"/>
        <c:lblOffset val="100"/>
        <c:baseTimeUnit val="months"/>
      </c:dateAx>
      <c:valAx>
        <c:axId val="203485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5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user per electric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2"/>
          <c:tx>
            <c:strRef>
              <c:f>Sheet1!$A$11</c:f>
              <c:strCache>
                <c:ptCount val="1"/>
                <c:pt idx="0">
                  <c:v>Casual_electric_bike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67431</c:v>
                </c:pt>
                <c:pt idx="1">
                  <c:v>45004</c:v>
                </c:pt>
                <c:pt idx="2">
                  <c:v>10585</c:v>
                </c:pt>
                <c:pt idx="3">
                  <c:v>11948</c:v>
                </c:pt>
                <c:pt idx="4">
                  <c:v>46137</c:v>
                </c:pt>
                <c:pt idx="5">
                  <c:v>62290</c:v>
                </c:pt>
                <c:pt idx="6">
                  <c:v>86631</c:v>
                </c:pt>
                <c:pt idx="7">
                  <c:v>95846</c:v>
                </c:pt>
                <c:pt idx="8">
                  <c:v>144085</c:v>
                </c:pt>
                <c:pt idx="9">
                  <c:v>102522</c:v>
                </c:pt>
                <c:pt idx="10">
                  <c:v>110539</c:v>
                </c:pt>
                <c:pt idx="11">
                  <c:v>111702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AC-4658-907F-1476487AB5EB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Member_electric_bike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numRef>
              <c:f>Sheet1!$B$1:$M$1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2"/>
                <c:pt idx="0">
                  <c:v>130865</c:v>
                </c:pt>
                <c:pt idx="1">
                  <c:v>96973</c:v>
                </c:pt>
                <c:pt idx="2">
                  <c:v>37157</c:v>
                </c:pt>
                <c:pt idx="3">
                  <c:v>42886</c:v>
                </c:pt>
                <c:pt idx="4">
                  <c:v>95108</c:v>
                </c:pt>
                <c:pt idx="5">
                  <c:v>116984</c:v>
                </c:pt>
                <c:pt idx="6">
                  <c:v>102320</c:v>
                </c:pt>
                <c:pt idx="7">
                  <c:v>92553</c:v>
                </c:pt>
                <c:pt idx="8">
                  <c:v>122086</c:v>
                </c:pt>
                <c:pt idx="9">
                  <c:v>113977</c:v>
                </c:pt>
                <c:pt idx="10">
                  <c:v>131713</c:v>
                </c:pt>
                <c:pt idx="11">
                  <c:v>159263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C-4658-907F-1476487A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857247"/>
        <c:axId val="203485891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Casual_classic_bike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Sheet1!$B$1:$M$1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44501</c:v>
                      </c:pt>
                      <c:pt idx="1">
                        <c:v>44531</c:v>
                      </c:pt>
                      <c:pt idx="2">
                        <c:v>44562</c:v>
                      </c:pt>
                      <c:pt idx="3">
                        <c:v>44593</c:v>
                      </c:pt>
                      <c:pt idx="4">
                        <c:v>44621</c:v>
                      </c:pt>
                      <c:pt idx="5">
                        <c:v>44652</c:v>
                      </c:pt>
                      <c:pt idx="6">
                        <c:v>44682</c:v>
                      </c:pt>
                      <c:pt idx="7">
                        <c:v>44713</c:v>
                      </c:pt>
                      <c:pt idx="8">
                        <c:v>44743</c:v>
                      </c:pt>
                      <c:pt idx="9">
                        <c:v>44774</c:v>
                      </c:pt>
                      <c:pt idx="10">
                        <c:v>44805</c:v>
                      </c:pt>
                      <c:pt idx="11">
                        <c:v>44835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Sheet1!$B$10:$M$10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31858</c:v>
                      </c:pt>
                      <c:pt idx="1">
                        <c:v>19806</c:v>
                      </c:pt>
                      <c:pt idx="2">
                        <c:v>6974</c:v>
                      </c:pt>
                      <c:pt idx="3">
                        <c:v>8107</c:v>
                      </c:pt>
                      <c:pt idx="4">
                        <c:v>35387</c:v>
                      </c:pt>
                      <c:pt idx="5">
                        <c:v>44212</c:v>
                      </c:pt>
                      <c:pt idx="6">
                        <c:v>76374</c:v>
                      </c:pt>
                      <c:pt idx="7">
                        <c:v>81806</c:v>
                      </c:pt>
                      <c:pt idx="8">
                        <c:v>85433</c:v>
                      </c:pt>
                      <c:pt idx="9">
                        <c:v>60895</c:v>
                      </c:pt>
                      <c:pt idx="10">
                        <c:v>59356</c:v>
                      </c:pt>
                      <c:pt idx="11">
                        <c:v>49409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9AC-4658-907F-1476487AB5EB}"/>
                  </c:ext>
                </c:extLst>
              </c15:ser>
            </c15:filteredLineSeries>
            <c15:filteredLin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Member_classic_bike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Sheet1!$B$1:$M$1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44501</c:v>
                      </c:pt>
                      <c:pt idx="1">
                        <c:v>44531</c:v>
                      </c:pt>
                      <c:pt idx="2">
                        <c:v>44562</c:v>
                      </c:pt>
                      <c:pt idx="3">
                        <c:v>44593</c:v>
                      </c:pt>
                      <c:pt idx="4">
                        <c:v>44621</c:v>
                      </c:pt>
                      <c:pt idx="5">
                        <c:v>44652</c:v>
                      </c:pt>
                      <c:pt idx="6">
                        <c:v>44682</c:v>
                      </c:pt>
                      <c:pt idx="7">
                        <c:v>44713</c:v>
                      </c:pt>
                      <c:pt idx="8">
                        <c:v>44743</c:v>
                      </c:pt>
                      <c:pt idx="9">
                        <c:v>44774</c:v>
                      </c:pt>
                      <c:pt idx="10">
                        <c:v>44805</c:v>
                      </c:pt>
                      <c:pt idx="11">
                        <c:v>44835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Sheet1!$B$3:$M$3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122162</c:v>
                      </c:pt>
                      <c:pt idx="1">
                        <c:v>80829</c:v>
                      </c:pt>
                      <c:pt idx="2">
                        <c:v>48093</c:v>
                      </c:pt>
                      <c:pt idx="3">
                        <c:v>51307</c:v>
                      </c:pt>
                      <c:pt idx="4">
                        <c:v>99052</c:v>
                      </c:pt>
                      <c:pt idx="5">
                        <c:v>107687</c:v>
                      </c:pt>
                      <c:pt idx="6">
                        <c:v>106662</c:v>
                      </c:pt>
                      <c:pt idx="7">
                        <c:v>111050</c:v>
                      </c:pt>
                      <c:pt idx="8">
                        <c:v>104052</c:v>
                      </c:pt>
                      <c:pt idx="9">
                        <c:v>104518</c:v>
                      </c:pt>
                      <c:pt idx="10">
                        <c:v>109883</c:v>
                      </c:pt>
                      <c:pt idx="11">
                        <c:v>119398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9AC-4658-907F-1476487AB5EB}"/>
                  </c:ext>
                </c:extLst>
              </c15:ser>
            </c15:filteredLineSeries>
          </c:ext>
        </c:extLst>
      </c:lineChart>
      <c:dateAx>
        <c:axId val="203485724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58911"/>
        <c:crosses val="autoZero"/>
        <c:auto val="1"/>
        <c:lblOffset val="100"/>
        <c:baseTimeUnit val="months"/>
      </c:dateAx>
      <c:valAx>
        <c:axId val="203485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5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Casual User Service Usage: A 12-Month Overview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'Count of RIde type Per month'!$B$1</c:f>
              <c:strCache>
                <c:ptCount val="1"/>
                <c:pt idx="0">
                  <c:v>classic_bike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'Count of RIde type Per month'!$A$2:$A$13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'Count of RIde type Per month'!$B$2:$B$13</c:f>
              <c:numCache>
                <c:formatCode>General</c:formatCode>
                <c:ptCount val="12"/>
                <c:pt idx="0">
                  <c:v>31858</c:v>
                </c:pt>
                <c:pt idx="1">
                  <c:v>19806</c:v>
                </c:pt>
                <c:pt idx="2">
                  <c:v>6974</c:v>
                </c:pt>
                <c:pt idx="3">
                  <c:v>8107</c:v>
                </c:pt>
                <c:pt idx="4">
                  <c:v>35386</c:v>
                </c:pt>
                <c:pt idx="5">
                  <c:v>47543</c:v>
                </c:pt>
                <c:pt idx="6">
                  <c:v>76374</c:v>
                </c:pt>
                <c:pt idx="7">
                  <c:v>59999</c:v>
                </c:pt>
                <c:pt idx="8">
                  <c:v>56559</c:v>
                </c:pt>
                <c:pt idx="9">
                  <c:v>60895</c:v>
                </c:pt>
                <c:pt idx="10">
                  <c:v>42391</c:v>
                </c:pt>
                <c:pt idx="11">
                  <c:v>43991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4-45CA-8F36-16CEDD439A43}"/>
            </c:ext>
          </c:extLst>
        </c:ser>
        <c:ser>
          <c:idx val="1"/>
          <c:order val="1"/>
          <c:tx>
            <c:strRef>
              <c:f>'Count of RIde type Per month'!$C$1</c:f>
              <c:strCache>
                <c:ptCount val="1"/>
                <c:pt idx="0">
                  <c:v>docked_bike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'Count of RIde type Per month'!$A$2:$A$13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'Count of RIde type Per month'!$C$2:$C$13</c:f>
              <c:numCache>
                <c:formatCode>General</c:formatCode>
                <c:ptCount val="12"/>
                <c:pt idx="0">
                  <c:v>7609</c:v>
                </c:pt>
                <c:pt idx="1">
                  <c:v>4928</c:v>
                </c:pt>
                <c:pt idx="2">
                  <c:v>961</c:v>
                </c:pt>
                <c:pt idx="3">
                  <c:v>1361</c:v>
                </c:pt>
                <c:pt idx="4">
                  <c:v>8358</c:v>
                </c:pt>
                <c:pt idx="5">
                  <c:v>12116</c:v>
                </c:pt>
                <c:pt idx="6">
                  <c:v>13949</c:v>
                </c:pt>
                <c:pt idx="7">
                  <c:v>10431</c:v>
                </c:pt>
                <c:pt idx="8">
                  <c:v>10349</c:v>
                </c:pt>
                <c:pt idx="9">
                  <c:v>11640</c:v>
                </c:pt>
                <c:pt idx="10">
                  <c:v>7653</c:v>
                </c:pt>
                <c:pt idx="11">
                  <c:v>9363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4-45CA-8F36-16CEDD439A43}"/>
            </c:ext>
          </c:extLst>
        </c:ser>
        <c:ser>
          <c:idx val="2"/>
          <c:order val="2"/>
          <c:tx>
            <c:strRef>
              <c:f>'Count of RIde type Per month'!$D$1</c:f>
              <c:strCache>
                <c:ptCount val="1"/>
                <c:pt idx="0">
                  <c:v>electric_bike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'Count of RIde type Per month'!$A$2:$A$13</c:f>
              <c:numCache>
                <c:formatCode>mmm\-yy</c:formatCode>
                <c:ptCount val="12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</c:numCache>
            </c:numRef>
          </c:cat>
          <c:val>
            <c:numRef>
              <c:f>'Count of RIde type Per month'!$D$2:$D$13</c:f>
              <c:numCache>
                <c:formatCode>General</c:formatCode>
                <c:ptCount val="12"/>
                <c:pt idx="0">
                  <c:v>67431</c:v>
                </c:pt>
                <c:pt idx="1">
                  <c:v>45004</c:v>
                </c:pt>
                <c:pt idx="2">
                  <c:v>10585</c:v>
                </c:pt>
                <c:pt idx="3">
                  <c:v>11948</c:v>
                </c:pt>
                <c:pt idx="4">
                  <c:v>46136</c:v>
                </c:pt>
                <c:pt idx="5">
                  <c:v>66758</c:v>
                </c:pt>
                <c:pt idx="6">
                  <c:v>86631</c:v>
                </c:pt>
                <c:pt idx="7">
                  <c:v>80846</c:v>
                </c:pt>
                <c:pt idx="8">
                  <c:v>115747</c:v>
                </c:pt>
                <c:pt idx="9">
                  <c:v>102518</c:v>
                </c:pt>
                <c:pt idx="10">
                  <c:v>95577</c:v>
                </c:pt>
                <c:pt idx="11">
                  <c:v>100186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94-45CA-8F36-16CEDD439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7716191"/>
        <c:axId val="1067716607"/>
      </c:lineChart>
      <c:dateAx>
        <c:axId val="106771619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716607"/>
        <c:crosses val="autoZero"/>
        <c:auto val="1"/>
        <c:lblOffset val="100"/>
        <c:baseTimeUnit val="months"/>
      </c:dateAx>
      <c:valAx>
        <c:axId val="106771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71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"Weekly Casual User Ride Sums: A 12-Month Overview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'Day of the week per month'!$B$1:$H$1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'Day of the week per month'!$B$14:$H$14</c:f>
              <c:numCache>
                <c:formatCode>General</c:formatCode>
                <c:ptCount val="7"/>
                <c:pt idx="0">
                  <c:v>238400</c:v>
                </c:pt>
                <c:pt idx="1">
                  <c:v>176444</c:v>
                </c:pt>
                <c:pt idx="2">
                  <c:v>161128</c:v>
                </c:pt>
                <c:pt idx="3">
                  <c:v>166476</c:v>
                </c:pt>
                <c:pt idx="4">
                  <c:v>184008</c:v>
                </c:pt>
                <c:pt idx="5">
                  <c:v>198809</c:v>
                </c:pt>
                <c:pt idx="6">
                  <c:v>292703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8-4668-BC93-90122335C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6198159"/>
        <c:axId val="1126196911"/>
      </c:barChart>
      <c:catAx>
        <c:axId val="112619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196911"/>
        <c:crosses val="autoZero"/>
        <c:auto val="1"/>
        <c:lblAlgn val="ctr"/>
        <c:lblOffset val="100"/>
        <c:noMultiLvlLbl val="0"/>
      </c:catAx>
      <c:valAx>
        <c:axId val="112619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198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37BD1-B15D-4F0B-9182-E9A758098C0D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426F-A241-45E1-AF38-8BD183CD5E46}">
      <dgm:prSet phldrT="[Text]" custT="1"/>
      <dgm:spPr>
        <a:solidFill>
          <a:srgbClr val="00B050">
            <a:alpha val="15000"/>
          </a:srgbClr>
        </a:solidFill>
      </dgm:spPr>
      <dgm:t>
        <a:bodyPr/>
        <a:lstStyle/>
        <a:p>
          <a:pPr algn="ctr"/>
          <a:r>
            <a:rPr lang="en-US" sz="3200" dirty="0"/>
            <a:t>Converting riders into </a:t>
          </a:r>
          <a:r>
            <a:rPr lang="en-US" sz="3200" dirty="0">
              <a:solidFill>
                <a:schemeClr val="accent2"/>
              </a:solidFill>
            </a:rPr>
            <a:t>annual members</a:t>
          </a:r>
        </a:p>
        <a:p>
          <a:pPr algn="l"/>
          <a:endParaRPr lang="en-US" sz="3200" dirty="0"/>
        </a:p>
      </dgm:t>
    </dgm:pt>
    <dgm:pt modelId="{873F8821-5BD2-4C27-A8E6-94A48C550EAC}" type="parTrans" cxnId="{4164A327-B3C7-4EB5-8C56-D3C7A72EAC14}">
      <dgm:prSet/>
      <dgm:spPr/>
      <dgm:t>
        <a:bodyPr/>
        <a:lstStyle/>
        <a:p>
          <a:endParaRPr lang="en-US"/>
        </a:p>
      </dgm:t>
    </dgm:pt>
    <dgm:pt modelId="{40E7557C-069E-400D-804B-D79D718ECF40}" type="sibTrans" cxnId="{4164A327-B3C7-4EB5-8C56-D3C7A72EAC14}">
      <dgm:prSet/>
      <dgm:spPr/>
      <dgm:t>
        <a:bodyPr/>
        <a:lstStyle/>
        <a:p>
          <a:endParaRPr lang="en-US"/>
        </a:p>
      </dgm:t>
    </dgm:pt>
    <dgm:pt modelId="{A24852F8-3692-4F64-9A43-162D45F11C5E}">
      <dgm:prSet phldrT="[Text]"/>
      <dgm:spPr/>
      <dgm:t>
        <a:bodyPr/>
        <a:lstStyle/>
        <a:p>
          <a:r>
            <a:rPr lang="en-US" dirty="0"/>
            <a:t>Better understand how </a:t>
          </a:r>
          <a:r>
            <a:rPr lang="en-US" dirty="0">
              <a:solidFill>
                <a:schemeClr val="accent2"/>
              </a:solidFill>
            </a:rPr>
            <a:t>annual members </a:t>
          </a:r>
          <a:r>
            <a:rPr lang="en-US" dirty="0"/>
            <a:t>and </a:t>
          </a:r>
          <a:r>
            <a:rPr lang="en-US" dirty="0">
              <a:solidFill>
                <a:schemeClr val="accent1"/>
              </a:solidFill>
            </a:rPr>
            <a:t>casual</a:t>
          </a:r>
          <a:r>
            <a:rPr lang="en-US" dirty="0"/>
            <a:t> riders differ</a:t>
          </a:r>
        </a:p>
      </dgm:t>
    </dgm:pt>
    <dgm:pt modelId="{D3E572DC-156B-4606-ACB2-1ACE0E63BF02}" type="parTrans" cxnId="{56D9C60A-AB0F-4AC6-A9B5-62484571FA06}">
      <dgm:prSet/>
      <dgm:spPr/>
      <dgm:t>
        <a:bodyPr/>
        <a:lstStyle/>
        <a:p>
          <a:endParaRPr lang="en-US"/>
        </a:p>
      </dgm:t>
    </dgm:pt>
    <dgm:pt modelId="{E61CCACE-AF5B-43EC-819F-75608591B4DD}" type="sibTrans" cxnId="{56D9C60A-AB0F-4AC6-A9B5-62484571FA06}">
      <dgm:prSet/>
      <dgm:spPr/>
      <dgm:t>
        <a:bodyPr/>
        <a:lstStyle/>
        <a:p>
          <a:endParaRPr lang="en-US"/>
        </a:p>
      </dgm:t>
    </dgm:pt>
    <dgm:pt modelId="{16AC1158-97BB-4297-9B39-958AB1AFEE7C}">
      <dgm:prSet phldrT="[Text]"/>
      <dgm:spPr/>
      <dgm:t>
        <a:bodyPr/>
        <a:lstStyle/>
        <a:p>
          <a:r>
            <a:rPr lang="en-US" dirty="0"/>
            <a:t>Why </a:t>
          </a:r>
          <a:r>
            <a:rPr lang="en-US" dirty="0">
              <a:solidFill>
                <a:schemeClr val="accent1"/>
              </a:solidFill>
            </a:rPr>
            <a:t>casual</a:t>
          </a:r>
          <a:r>
            <a:rPr lang="en-US" dirty="0"/>
            <a:t> riders would buy a membership</a:t>
          </a:r>
        </a:p>
      </dgm:t>
    </dgm:pt>
    <dgm:pt modelId="{E4DAD2A5-B59B-4DC7-AFC5-8ED8922128EF}" type="parTrans" cxnId="{18120C1D-928B-487C-82A5-F721DC85C29C}">
      <dgm:prSet/>
      <dgm:spPr/>
      <dgm:t>
        <a:bodyPr/>
        <a:lstStyle/>
        <a:p>
          <a:endParaRPr lang="en-US"/>
        </a:p>
      </dgm:t>
    </dgm:pt>
    <dgm:pt modelId="{1E12C19D-2A1F-442B-BDCE-07A995AB1DFB}" type="sibTrans" cxnId="{18120C1D-928B-487C-82A5-F721DC85C29C}">
      <dgm:prSet/>
      <dgm:spPr/>
      <dgm:t>
        <a:bodyPr/>
        <a:lstStyle/>
        <a:p>
          <a:endParaRPr lang="en-US"/>
        </a:p>
      </dgm:t>
    </dgm:pt>
    <dgm:pt modelId="{F8DE1B1B-83DE-4B53-AACB-A7F2BBF9E3AF}">
      <dgm:prSet phldrT="[Text]"/>
      <dgm:spPr/>
      <dgm:t>
        <a:bodyPr/>
        <a:lstStyle/>
        <a:p>
          <a:r>
            <a:rPr lang="en-US" dirty="0"/>
            <a:t>How digital media could affect their marketing tactics</a:t>
          </a:r>
        </a:p>
      </dgm:t>
    </dgm:pt>
    <dgm:pt modelId="{D98D6B7B-9883-40C8-AF21-77E6B24EDA24}" type="parTrans" cxnId="{84EAEF7E-9EAC-400E-BED4-A1627F098D13}">
      <dgm:prSet/>
      <dgm:spPr/>
      <dgm:t>
        <a:bodyPr/>
        <a:lstStyle/>
        <a:p>
          <a:endParaRPr lang="en-US"/>
        </a:p>
      </dgm:t>
    </dgm:pt>
    <dgm:pt modelId="{5A2AD8F8-E6B8-4BF2-89C3-C0437D29D638}" type="sibTrans" cxnId="{84EAEF7E-9EAC-400E-BED4-A1627F098D13}">
      <dgm:prSet/>
      <dgm:spPr/>
      <dgm:t>
        <a:bodyPr/>
        <a:lstStyle/>
        <a:p>
          <a:endParaRPr lang="en-US"/>
        </a:p>
      </dgm:t>
    </dgm:pt>
    <dgm:pt modelId="{052CBDD6-E2FC-49CA-90E4-3FEA79CE9695}" type="pres">
      <dgm:prSet presAssocID="{49537BD1-B15D-4F0B-9182-E9A758098C0D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68902D97-120A-4E64-9877-B1AEFEFD731E}" type="pres">
      <dgm:prSet presAssocID="{E977426F-A241-45E1-AF38-8BD183CD5E46}" presName="Parent" presStyleLbl="node1" presStyleIdx="0" presStyleCnt="2" custScaleX="150251" custScaleY="126060" custLinFactNeighborX="-51193" custLinFactNeighborY="9325">
        <dgm:presLayoutVars>
          <dgm:chMax val="4"/>
          <dgm:chPref val="3"/>
        </dgm:presLayoutVars>
      </dgm:prSet>
      <dgm:spPr/>
    </dgm:pt>
    <dgm:pt modelId="{C60F07E4-A773-49AD-9412-585F283D9BAB}" type="pres">
      <dgm:prSet presAssocID="{A24852F8-3692-4F64-9A43-162D45F11C5E}" presName="Accent" presStyleLbl="node1" presStyleIdx="1" presStyleCnt="2" custScaleX="80741" custScaleY="82001"/>
      <dgm:spPr>
        <a:solidFill>
          <a:srgbClr val="00B050">
            <a:alpha val="15000"/>
          </a:srgbClr>
        </a:solidFill>
      </dgm:spPr>
    </dgm:pt>
    <dgm:pt modelId="{B33C6875-C222-49F0-80FB-7ADAC5CAA3F2}" type="pres">
      <dgm:prSet presAssocID="{A24852F8-3692-4F64-9A43-162D45F11C5E}" presName="Image1" presStyleLbl="fgImgPlace1" presStyleIdx="0" presStyleCnt="3"/>
      <dgm:spPr>
        <a:noFill/>
        <a:ln>
          <a:noFill/>
        </a:ln>
      </dgm:spPr>
    </dgm:pt>
    <dgm:pt modelId="{2CF2984B-05ED-4648-84A4-C5967E5B445B}" type="pres">
      <dgm:prSet presAssocID="{A24852F8-3692-4F64-9A43-162D45F11C5E}" presName="Child1" presStyleLbl="revTx" presStyleIdx="0" presStyleCnt="3" custScaleX="246184" custLinFactNeighborX="31141" custLinFactNeighborY="-4101">
        <dgm:presLayoutVars>
          <dgm:chMax val="0"/>
          <dgm:chPref val="0"/>
          <dgm:bulletEnabled val="1"/>
        </dgm:presLayoutVars>
      </dgm:prSet>
      <dgm:spPr/>
    </dgm:pt>
    <dgm:pt modelId="{818A8A05-B936-4F2C-A860-CE4F69C5E739}" type="pres">
      <dgm:prSet presAssocID="{16AC1158-97BB-4297-9B39-958AB1AFEE7C}" presName="Image2" presStyleCnt="0"/>
      <dgm:spPr/>
    </dgm:pt>
    <dgm:pt modelId="{807EE8C7-A1B6-4A6C-80AB-4638DACF7049}" type="pres">
      <dgm:prSet presAssocID="{16AC1158-97BB-4297-9B39-958AB1AFEE7C}" presName="Image" presStyleLbl="fgImgPlace1" presStyleIdx="1" presStyleCnt="3"/>
      <dgm:spPr>
        <a:noFill/>
        <a:ln>
          <a:noFill/>
        </a:ln>
      </dgm:spPr>
    </dgm:pt>
    <dgm:pt modelId="{0DF8CDA0-5E27-4A5E-A1A9-FA4DC009E0BC}" type="pres">
      <dgm:prSet presAssocID="{16AC1158-97BB-4297-9B39-958AB1AFEE7C}" presName="Child2" presStyleLbl="revTx" presStyleIdx="1" presStyleCnt="3" custScaleX="223978" custLinFactNeighborX="14828" custLinFactNeighborY="-4101">
        <dgm:presLayoutVars>
          <dgm:chMax val="0"/>
          <dgm:chPref val="0"/>
          <dgm:bulletEnabled val="1"/>
        </dgm:presLayoutVars>
      </dgm:prSet>
      <dgm:spPr/>
    </dgm:pt>
    <dgm:pt modelId="{6C8393F9-AA46-4A5B-89AC-848BECCE226E}" type="pres">
      <dgm:prSet presAssocID="{F8DE1B1B-83DE-4B53-AACB-A7F2BBF9E3AF}" presName="Image3" presStyleCnt="0"/>
      <dgm:spPr/>
    </dgm:pt>
    <dgm:pt modelId="{73D0BC0D-0DFD-46F3-892D-807E8661809D}" type="pres">
      <dgm:prSet presAssocID="{F8DE1B1B-83DE-4B53-AACB-A7F2BBF9E3AF}" presName="Image" presStyleLbl="fgImgPlace1" presStyleIdx="2" presStyleCnt="3"/>
      <dgm:spPr>
        <a:noFill/>
        <a:ln>
          <a:noFill/>
        </a:ln>
      </dgm:spPr>
    </dgm:pt>
    <dgm:pt modelId="{C1CA0A8F-2916-46B1-97E4-B6BE90AC0A83}" type="pres">
      <dgm:prSet presAssocID="{F8DE1B1B-83DE-4B53-AACB-A7F2BBF9E3AF}" presName="Child3" presStyleLbl="revTx" presStyleIdx="2" presStyleCnt="3" custScaleX="254043" custLinFactNeighborX="34601" custLinFactNeighborY="3417">
        <dgm:presLayoutVars>
          <dgm:chMax val="0"/>
          <dgm:chPref val="0"/>
          <dgm:bulletEnabled val="1"/>
        </dgm:presLayoutVars>
      </dgm:prSet>
      <dgm:spPr/>
    </dgm:pt>
  </dgm:ptLst>
  <dgm:cxnLst>
    <dgm:cxn modelId="{56D9C60A-AB0F-4AC6-A9B5-62484571FA06}" srcId="{E977426F-A241-45E1-AF38-8BD183CD5E46}" destId="{A24852F8-3692-4F64-9A43-162D45F11C5E}" srcOrd="0" destOrd="0" parTransId="{D3E572DC-156B-4606-ACB2-1ACE0E63BF02}" sibTransId="{E61CCACE-AF5B-43EC-819F-75608591B4DD}"/>
    <dgm:cxn modelId="{18120C1D-928B-487C-82A5-F721DC85C29C}" srcId="{E977426F-A241-45E1-AF38-8BD183CD5E46}" destId="{16AC1158-97BB-4297-9B39-958AB1AFEE7C}" srcOrd="1" destOrd="0" parTransId="{E4DAD2A5-B59B-4DC7-AFC5-8ED8922128EF}" sibTransId="{1E12C19D-2A1F-442B-BDCE-07A995AB1DFB}"/>
    <dgm:cxn modelId="{9DD5421F-E6A7-4E4C-B94A-F185E5B0403D}" type="presOf" srcId="{16AC1158-97BB-4297-9B39-958AB1AFEE7C}" destId="{0DF8CDA0-5E27-4A5E-A1A9-FA4DC009E0BC}" srcOrd="0" destOrd="0" presId="urn:microsoft.com/office/officeart/2011/layout/RadialPictureList"/>
    <dgm:cxn modelId="{4164A327-B3C7-4EB5-8C56-D3C7A72EAC14}" srcId="{49537BD1-B15D-4F0B-9182-E9A758098C0D}" destId="{E977426F-A241-45E1-AF38-8BD183CD5E46}" srcOrd="0" destOrd="0" parTransId="{873F8821-5BD2-4C27-A8E6-94A48C550EAC}" sibTransId="{40E7557C-069E-400D-804B-D79D718ECF40}"/>
    <dgm:cxn modelId="{84EAEF7E-9EAC-400E-BED4-A1627F098D13}" srcId="{E977426F-A241-45E1-AF38-8BD183CD5E46}" destId="{F8DE1B1B-83DE-4B53-AACB-A7F2BBF9E3AF}" srcOrd="2" destOrd="0" parTransId="{D98D6B7B-9883-40C8-AF21-77E6B24EDA24}" sibTransId="{5A2AD8F8-E6B8-4BF2-89C3-C0437D29D638}"/>
    <dgm:cxn modelId="{B34D3980-E804-463D-8BF8-0752345E5450}" type="presOf" srcId="{49537BD1-B15D-4F0B-9182-E9A758098C0D}" destId="{052CBDD6-E2FC-49CA-90E4-3FEA79CE9695}" srcOrd="0" destOrd="0" presId="urn:microsoft.com/office/officeart/2011/layout/RadialPictureList"/>
    <dgm:cxn modelId="{A3A35DA6-E6C2-4106-A50F-E63CE23C98B2}" type="presOf" srcId="{E977426F-A241-45E1-AF38-8BD183CD5E46}" destId="{68902D97-120A-4E64-9877-B1AEFEFD731E}" srcOrd="0" destOrd="0" presId="urn:microsoft.com/office/officeart/2011/layout/RadialPictureList"/>
    <dgm:cxn modelId="{74E0E0E1-09E3-4C99-9078-63058BA75151}" type="presOf" srcId="{F8DE1B1B-83DE-4B53-AACB-A7F2BBF9E3AF}" destId="{C1CA0A8F-2916-46B1-97E4-B6BE90AC0A83}" srcOrd="0" destOrd="0" presId="urn:microsoft.com/office/officeart/2011/layout/RadialPictureList"/>
    <dgm:cxn modelId="{D7C7B7F5-E095-4FA6-9DD1-29A08EBE2673}" type="presOf" srcId="{A24852F8-3692-4F64-9A43-162D45F11C5E}" destId="{2CF2984B-05ED-4648-84A4-C5967E5B445B}" srcOrd="0" destOrd="0" presId="urn:microsoft.com/office/officeart/2011/layout/RadialPictureList"/>
    <dgm:cxn modelId="{78FC4E25-6B0B-4D41-AEF1-DCB2037A2125}" type="presParOf" srcId="{052CBDD6-E2FC-49CA-90E4-3FEA79CE9695}" destId="{68902D97-120A-4E64-9877-B1AEFEFD731E}" srcOrd="0" destOrd="0" presId="urn:microsoft.com/office/officeart/2011/layout/RadialPictureList"/>
    <dgm:cxn modelId="{DD4CE3D1-6118-482E-BEFC-BD8198AE21D1}" type="presParOf" srcId="{052CBDD6-E2FC-49CA-90E4-3FEA79CE9695}" destId="{C60F07E4-A773-49AD-9412-585F283D9BAB}" srcOrd="1" destOrd="0" presId="urn:microsoft.com/office/officeart/2011/layout/RadialPictureList"/>
    <dgm:cxn modelId="{35F18B7A-6641-4982-9A93-0E695BA981C7}" type="presParOf" srcId="{052CBDD6-E2FC-49CA-90E4-3FEA79CE9695}" destId="{B33C6875-C222-49F0-80FB-7ADAC5CAA3F2}" srcOrd="2" destOrd="0" presId="urn:microsoft.com/office/officeart/2011/layout/RadialPictureList"/>
    <dgm:cxn modelId="{AB3E35AE-5EBA-4708-BF9F-65079BD575D2}" type="presParOf" srcId="{052CBDD6-E2FC-49CA-90E4-3FEA79CE9695}" destId="{2CF2984B-05ED-4648-84A4-C5967E5B445B}" srcOrd="3" destOrd="0" presId="urn:microsoft.com/office/officeart/2011/layout/RadialPictureList"/>
    <dgm:cxn modelId="{9DF6213E-9BA8-4F60-BF2C-23B9889067AD}" type="presParOf" srcId="{052CBDD6-E2FC-49CA-90E4-3FEA79CE9695}" destId="{818A8A05-B936-4F2C-A860-CE4F69C5E739}" srcOrd="4" destOrd="0" presId="urn:microsoft.com/office/officeart/2011/layout/RadialPictureList"/>
    <dgm:cxn modelId="{09272012-FA9D-4F91-AF2B-9E8B60BCE3CF}" type="presParOf" srcId="{818A8A05-B936-4F2C-A860-CE4F69C5E739}" destId="{807EE8C7-A1B6-4A6C-80AB-4638DACF7049}" srcOrd="0" destOrd="0" presId="urn:microsoft.com/office/officeart/2011/layout/RadialPictureList"/>
    <dgm:cxn modelId="{2D7BD5F6-B10D-43AE-8249-B31093850A6E}" type="presParOf" srcId="{052CBDD6-E2FC-49CA-90E4-3FEA79CE9695}" destId="{0DF8CDA0-5E27-4A5E-A1A9-FA4DC009E0BC}" srcOrd="5" destOrd="0" presId="urn:microsoft.com/office/officeart/2011/layout/RadialPictureList"/>
    <dgm:cxn modelId="{09B6A3D9-E6E5-4ABB-BB1A-F869C6CD3093}" type="presParOf" srcId="{052CBDD6-E2FC-49CA-90E4-3FEA79CE9695}" destId="{6C8393F9-AA46-4A5B-89AC-848BECCE226E}" srcOrd="6" destOrd="0" presId="urn:microsoft.com/office/officeart/2011/layout/RadialPictureList"/>
    <dgm:cxn modelId="{6DEF6429-1FB0-4C29-9E5E-795A32AAD27A}" type="presParOf" srcId="{6C8393F9-AA46-4A5B-89AC-848BECCE226E}" destId="{73D0BC0D-0DFD-46F3-892D-807E8661809D}" srcOrd="0" destOrd="0" presId="urn:microsoft.com/office/officeart/2011/layout/RadialPictureList"/>
    <dgm:cxn modelId="{0DB844BA-B398-495F-9554-FE2831949757}" type="presParOf" srcId="{052CBDD6-E2FC-49CA-90E4-3FEA79CE9695}" destId="{C1CA0A8F-2916-46B1-97E4-B6BE90AC0A8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02D97-120A-4E64-9877-B1AEFEFD731E}">
      <dsp:nvSpPr>
        <dsp:cNvPr id="0" name=""/>
        <dsp:cNvSpPr/>
      </dsp:nvSpPr>
      <dsp:spPr>
        <a:xfrm>
          <a:off x="0" y="1372352"/>
          <a:ext cx="4037744" cy="3387819"/>
        </a:xfrm>
        <a:prstGeom prst="ellipse">
          <a:avLst/>
        </a:prstGeom>
        <a:solidFill>
          <a:srgbClr val="00B050">
            <a:alpha val="15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Converting riders into </a:t>
          </a:r>
          <a:r>
            <a:rPr lang="en-US" sz="3200" kern="1200" dirty="0">
              <a:solidFill>
                <a:schemeClr val="accent2"/>
              </a:solidFill>
            </a:rPr>
            <a:t>annual members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91314" y="1868487"/>
        <a:ext cx="2855116" cy="2395549"/>
      </dsp:txXfrm>
    </dsp:sp>
    <dsp:sp modelId="{C60F07E4-A773-49AD-9412-585F283D9BAB}">
      <dsp:nvSpPr>
        <dsp:cNvPr id="0" name=""/>
        <dsp:cNvSpPr/>
      </dsp:nvSpPr>
      <dsp:spPr>
        <a:xfrm>
          <a:off x="1164003" y="485906"/>
          <a:ext cx="4373917" cy="463069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00B050">
            <a:alpha val="15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C6875-C222-49F0-80FB-7ADAC5CAA3F2}">
      <dsp:nvSpPr>
        <dsp:cNvPr id="0" name=""/>
        <dsp:cNvSpPr/>
      </dsp:nvSpPr>
      <dsp:spPr>
        <a:xfrm>
          <a:off x="4631198" y="453746"/>
          <a:ext cx="1439613" cy="1440016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2984B-05ED-4648-84A4-C5967E5B445B}">
      <dsp:nvSpPr>
        <dsp:cNvPr id="0" name=""/>
        <dsp:cNvSpPr/>
      </dsp:nvSpPr>
      <dsp:spPr>
        <a:xfrm>
          <a:off x="5371621" y="419743"/>
          <a:ext cx="4743914" cy="139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500" kern="1200" dirty="0"/>
            <a:t>Better understand how </a:t>
          </a:r>
          <a:r>
            <a:rPr lang="en-US" sz="2500" kern="1200" dirty="0">
              <a:solidFill>
                <a:schemeClr val="accent2"/>
              </a:solidFill>
            </a:rPr>
            <a:t>annual members </a:t>
          </a:r>
          <a:r>
            <a:rPr lang="en-US" sz="2500" kern="1200" dirty="0"/>
            <a:t>and </a:t>
          </a:r>
          <a:r>
            <a:rPr lang="en-US" sz="2500" kern="1200" dirty="0">
              <a:solidFill>
                <a:schemeClr val="accent1"/>
              </a:solidFill>
            </a:rPr>
            <a:t>casual</a:t>
          </a:r>
          <a:r>
            <a:rPr lang="en-US" sz="2500" kern="1200" dirty="0"/>
            <a:t> riders differ</a:t>
          </a:r>
        </a:p>
      </dsp:txBody>
      <dsp:txXfrm>
        <a:off x="5371621" y="419743"/>
        <a:ext cx="4743914" cy="1393709"/>
      </dsp:txXfrm>
    </dsp:sp>
    <dsp:sp modelId="{807EE8C7-A1B6-4A6C-80AB-4638DACF7049}">
      <dsp:nvSpPr>
        <dsp:cNvPr id="0" name=""/>
        <dsp:cNvSpPr/>
      </dsp:nvSpPr>
      <dsp:spPr>
        <a:xfrm>
          <a:off x="5187614" y="2091976"/>
          <a:ext cx="1439613" cy="1440016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8CDA0-5E27-4A5E-A1A9-FA4DC009E0BC}">
      <dsp:nvSpPr>
        <dsp:cNvPr id="0" name=""/>
        <dsp:cNvSpPr/>
      </dsp:nvSpPr>
      <dsp:spPr>
        <a:xfrm>
          <a:off x="5835669" y="2055150"/>
          <a:ext cx="4316009" cy="139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kern="1200" dirty="0"/>
            <a:t>Why </a:t>
          </a:r>
          <a:r>
            <a:rPr lang="en-US" sz="2400" kern="1200" dirty="0">
              <a:solidFill>
                <a:schemeClr val="accent1"/>
              </a:solidFill>
            </a:rPr>
            <a:t>casual</a:t>
          </a:r>
          <a:r>
            <a:rPr lang="en-US" sz="2400" kern="1200" dirty="0"/>
            <a:t> riders would buy a membership</a:t>
          </a:r>
        </a:p>
      </dsp:txBody>
      <dsp:txXfrm>
        <a:off x="5835669" y="2055150"/>
        <a:ext cx="4316009" cy="1393709"/>
      </dsp:txXfrm>
    </dsp:sp>
    <dsp:sp modelId="{73D0BC0D-0DFD-46F3-892D-807E8661809D}">
      <dsp:nvSpPr>
        <dsp:cNvPr id="0" name=""/>
        <dsp:cNvSpPr/>
      </dsp:nvSpPr>
      <dsp:spPr>
        <a:xfrm>
          <a:off x="4631198" y="3753360"/>
          <a:ext cx="1439613" cy="1440016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0A8F-2916-46B1-97E4-B6BE90AC0A83}">
      <dsp:nvSpPr>
        <dsp:cNvPr id="0" name=""/>
        <dsp:cNvSpPr/>
      </dsp:nvSpPr>
      <dsp:spPr>
        <a:xfrm>
          <a:off x="5362574" y="3830348"/>
          <a:ext cx="4895355" cy="139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kern="1200" dirty="0"/>
            <a:t>How digital media could affect their marketing tactics</a:t>
          </a:r>
        </a:p>
      </dsp:txBody>
      <dsp:txXfrm>
        <a:off x="5362574" y="3830348"/>
        <a:ext cx="4895355" cy="139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22D97-D616-4B48-A093-D84246DCFE4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B9426-A4D2-4BC5-9B71-B55875C80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B9426-A4D2-4BC5-9B71-B55875C805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vs X axis</a:t>
            </a:r>
          </a:p>
          <a:p>
            <a:r>
              <a:rPr lang="en-US" dirty="0"/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B9426-A4D2-4BC5-9B71-B55875C805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B9426-A4D2-4BC5-9B71-B55875C805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4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1" y="363151"/>
            <a:ext cx="9404723" cy="140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48" y="2205318"/>
            <a:ext cx="8946541" cy="4195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BBFC12-9E78-42D3-9EDE-A719EFBCF6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AEC1-5CBB-4B55-A5D8-CB00B948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09E-8F81-74F7-2AD6-F57E7394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43680"/>
            <a:ext cx="9732120" cy="2072281"/>
          </a:xfrm>
        </p:spPr>
        <p:txBody>
          <a:bodyPr/>
          <a:lstStyle/>
          <a:p>
            <a:r>
              <a:rPr lang="en-US" sz="5400" b="1" dirty="0"/>
              <a:t>Cyclistic Case Study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4DBD8-5A49-E4FF-55ED-1ED5C6BBDC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Ahmed Amin</a:t>
            </a:r>
          </a:p>
          <a:p>
            <a:pPr marL="0" indent="0">
              <a:buNone/>
            </a:pPr>
            <a:r>
              <a:rPr lang="en-US" dirty="0"/>
              <a:t>Junior data analyst</a:t>
            </a:r>
          </a:p>
          <a:p>
            <a:pPr marL="0" indent="0">
              <a:buNone/>
            </a:pPr>
            <a:r>
              <a:rPr lang="en-US" dirty="0"/>
              <a:t>02/05/2023</a:t>
            </a:r>
          </a:p>
        </p:txBody>
      </p:sp>
    </p:spTree>
    <p:extLst>
      <p:ext uri="{BB962C8B-B14F-4D97-AF65-F5344CB8AC3E}">
        <p14:creationId xmlns:p14="http://schemas.microsoft.com/office/powerpoint/2010/main" val="344508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8FA2-080B-D8AD-31AA-A276A084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9" y="2205318"/>
            <a:ext cx="5232402" cy="4195481"/>
          </a:xfrm>
        </p:spPr>
        <p:txBody>
          <a:bodyPr/>
          <a:lstStyle/>
          <a:p>
            <a:r>
              <a:rPr lang="en-US" dirty="0"/>
              <a:t>The number of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classic bike </a:t>
            </a:r>
            <a:r>
              <a:rPr lang="en-US" dirty="0"/>
              <a:t>user are </a:t>
            </a:r>
            <a:r>
              <a:rPr lang="en-US" b="1" dirty="0">
                <a:solidFill>
                  <a:srgbClr val="92D050"/>
                </a:solidFill>
              </a:rPr>
              <a:t>nearly double </a:t>
            </a:r>
            <a:r>
              <a:rPr lang="en-US" dirty="0"/>
              <a:t>number of casual user</a:t>
            </a:r>
          </a:p>
          <a:p>
            <a:endParaRPr lang="en-US" dirty="0"/>
          </a:p>
          <a:p>
            <a:r>
              <a:rPr lang="en-US" dirty="0"/>
              <a:t>The average number of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user to </a:t>
            </a:r>
            <a:r>
              <a:rPr lang="en-US" dirty="0">
                <a:solidFill>
                  <a:srgbClr val="00B0F0"/>
                </a:solidFill>
              </a:rPr>
              <a:t>classic bike </a:t>
            </a:r>
            <a:r>
              <a:rPr lang="en-US" dirty="0"/>
              <a:t>was around </a:t>
            </a:r>
            <a:r>
              <a:rPr lang="en-US" b="1" dirty="0">
                <a:solidFill>
                  <a:srgbClr val="92D050"/>
                </a:solidFill>
              </a:rPr>
              <a:t>100,000</a:t>
            </a:r>
            <a:r>
              <a:rPr lang="en-US" dirty="0"/>
              <a:t> user per month</a:t>
            </a:r>
          </a:p>
          <a:p>
            <a:endParaRPr lang="en-US" dirty="0"/>
          </a:p>
          <a:p>
            <a:r>
              <a:rPr lang="en-US" dirty="0"/>
              <a:t>The average number of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user to </a:t>
            </a:r>
            <a:r>
              <a:rPr lang="en-US" dirty="0">
                <a:solidFill>
                  <a:srgbClr val="00B0F0"/>
                </a:solidFill>
              </a:rPr>
              <a:t>classic bike </a:t>
            </a:r>
            <a:r>
              <a:rPr lang="en-US" dirty="0"/>
              <a:t>was around </a:t>
            </a:r>
            <a:r>
              <a:rPr lang="en-US" b="1" dirty="0">
                <a:solidFill>
                  <a:srgbClr val="92D050"/>
                </a:solidFill>
              </a:rPr>
              <a:t>50000</a:t>
            </a:r>
            <a:r>
              <a:rPr lang="en-US" dirty="0"/>
              <a:t> user per month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DB769A-A85A-952C-EBA3-586A08AD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2718"/>
            <a:ext cx="9736509" cy="1400530"/>
          </a:xfrm>
        </p:spPr>
        <p:txBody>
          <a:bodyPr/>
          <a:lstStyle/>
          <a:p>
            <a:r>
              <a:rPr lang="en-US" dirty="0"/>
              <a:t>Overview of the two user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1D2B53-F28E-DD10-788F-C4224E026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43659"/>
              </p:ext>
            </p:extLst>
          </p:nvPr>
        </p:nvGraphicFramePr>
        <p:xfrm>
          <a:off x="5667375" y="1992630"/>
          <a:ext cx="6203952" cy="410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6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8FA2-080B-D8AD-31AA-A276A084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9" y="2205318"/>
            <a:ext cx="5422902" cy="4195481"/>
          </a:xfrm>
        </p:spPr>
        <p:txBody>
          <a:bodyPr/>
          <a:lstStyle/>
          <a:p>
            <a:r>
              <a:rPr lang="en-US" dirty="0"/>
              <a:t>The average number of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user to </a:t>
            </a:r>
            <a:r>
              <a:rPr lang="en-US" dirty="0">
                <a:solidFill>
                  <a:schemeClr val="accent3"/>
                </a:solidFill>
              </a:rPr>
              <a:t>electric bike </a:t>
            </a:r>
            <a:r>
              <a:rPr lang="en-US" dirty="0"/>
              <a:t>was around </a:t>
            </a:r>
            <a:r>
              <a:rPr lang="en-US" b="1" dirty="0">
                <a:solidFill>
                  <a:srgbClr val="92D050"/>
                </a:solidFill>
              </a:rPr>
              <a:t>100,000</a:t>
            </a:r>
            <a:r>
              <a:rPr lang="en-US" dirty="0"/>
              <a:t> user per month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average number of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user to </a:t>
            </a:r>
            <a:r>
              <a:rPr lang="en-US" dirty="0">
                <a:solidFill>
                  <a:schemeClr val="accent3"/>
                </a:solidFill>
              </a:rPr>
              <a:t>electric bike </a:t>
            </a:r>
            <a:r>
              <a:rPr lang="en-US" dirty="0"/>
              <a:t>was around </a:t>
            </a:r>
            <a:r>
              <a:rPr lang="en-US" b="1" dirty="0">
                <a:solidFill>
                  <a:srgbClr val="92D050"/>
                </a:solidFill>
              </a:rPr>
              <a:t>75000</a:t>
            </a:r>
            <a:r>
              <a:rPr lang="en-US" dirty="0"/>
              <a:t> user per month</a:t>
            </a:r>
          </a:p>
          <a:p>
            <a:endParaRPr lang="en-US" dirty="0"/>
          </a:p>
          <a:p>
            <a:r>
              <a:rPr lang="en-US" dirty="0"/>
              <a:t>The number of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electric user in </a:t>
            </a:r>
            <a:r>
              <a:rPr lang="en-US" b="1" dirty="0">
                <a:solidFill>
                  <a:srgbClr val="92D050"/>
                </a:solidFill>
              </a:rPr>
              <a:t>July exceed </a:t>
            </a:r>
            <a:r>
              <a:rPr lang="en-US" dirty="0"/>
              <a:t>number of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user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E27701-FBE1-8436-7E36-B47F7F5EB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559137"/>
              </p:ext>
            </p:extLst>
          </p:nvPr>
        </p:nvGraphicFramePr>
        <p:xfrm>
          <a:off x="5810250" y="1979857"/>
          <a:ext cx="6251577" cy="419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0DB769A-A85A-952C-EBA3-586A08AD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2718"/>
            <a:ext cx="9736509" cy="1400530"/>
          </a:xfrm>
        </p:spPr>
        <p:txBody>
          <a:bodyPr/>
          <a:lstStyle/>
          <a:p>
            <a:r>
              <a:rPr lang="en-US" dirty="0"/>
              <a:t>Overview of the two user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DFEC7F-C45F-B6CD-D2ED-BA38BE31E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841691"/>
              </p:ext>
            </p:extLst>
          </p:nvPr>
        </p:nvGraphicFramePr>
        <p:xfrm>
          <a:off x="5964579" y="2205318"/>
          <a:ext cx="5572101" cy="3912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CA45B-E655-52F3-12B3-77BB2E5A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6" y="309843"/>
            <a:ext cx="10269539" cy="1400530"/>
          </a:xfrm>
        </p:spPr>
        <p:txBody>
          <a:bodyPr/>
          <a:lstStyle/>
          <a:p>
            <a:r>
              <a:rPr lang="en-US" dirty="0"/>
              <a:t>Exploring the behaviors of casual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E8B5-8CB0-FD9F-FAD9-6F98B2FA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9" y="2205318"/>
            <a:ext cx="5767730" cy="4195481"/>
          </a:xfrm>
        </p:spPr>
        <p:txBody>
          <a:bodyPr/>
          <a:lstStyle/>
          <a:p>
            <a:r>
              <a:rPr lang="en-US" sz="2000" dirty="0"/>
              <a:t>The number of rides of the </a:t>
            </a:r>
            <a:r>
              <a:rPr lang="en-US" sz="2000" dirty="0">
                <a:solidFill>
                  <a:schemeClr val="accent3"/>
                </a:solidFill>
              </a:rPr>
              <a:t>electric bike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92D050"/>
                </a:solidFill>
              </a:rPr>
              <a:t>nearly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92D050"/>
                </a:solidFill>
              </a:rPr>
              <a:t>double</a:t>
            </a:r>
            <a:r>
              <a:rPr lang="en-US" sz="2000" dirty="0"/>
              <a:t> the classic bike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1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C3A4-50CD-AFBF-C7EB-3C2345E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6" y="309843"/>
            <a:ext cx="10269539" cy="1400530"/>
          </a:xfrm>
        </p:spPr>
        <p:txBody>
          <a:bodyPr/>
          <a:lstStyle/>
          <a:p>
            <a:r>
              <a:rPr lang="en-US" dirty="0"/>
              <a:t>Exploring the behaviors of casual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8B53-B928-A8FD-0A80-7F53B6BD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9" y="2205318"/>
            <a:ext cx="5767730" cy="4195481"/>
          </a:xfrm>
        </p:spPr>
        <p:txBody>
          <a:bodyPr/>
          <a:lstStyle/>
          <a:p>
            <a:r>
              <a:rPr lang="en-US" sz="2000" dirty="0"/>
              <a:t>Most of the </a:t>
            </a:r>
            <a:r>
              <a:rPr lang="en-US" sz="2000" dirty="0">
                <a:solidFill>
                  <a:schemeClr val="accent1"/>
                </a:solidFill>
              </a:rPr>
              <a:t>causal </a:t>
            </a:r>
            <a:r>
              <a:rPr lang="en-US" sz="2000" dirty="0"/>
              <a:t>users are using</a:t>
            </a:r>
            <a:r>
              <a:rPr lang="en-US" sz="2000" baseline="0" dirty="0"/>
              <a:t> the services on </a:t>
            </a:r>
            <a:r>
              <a:rPr lang="en-US" b="1" dirty="0">
                <a:solidFill>
                  <a:srgbClr val="92D050"/>
                </a:solidFill>
              </a:rPr>
              <a:t>Weekend</a:t>
            </a:r>
            <a:r>
              <a:rPr lang="en-US" sz="2000" baseline="0" dirty="0"/>
              <a:t> 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F76869-5BF0-6925-8C01-0519D3C0D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958655"/>
              </p:ext>
            </p:extLst>
          </p:nvPr>
        </p:nvGraphicFramePr>
        <p:xfrm>
          <a:off x="5964579" y="2060872"/>
          <a:ext cx="5767729" cy="3501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39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CDB0-BCB8-E359-820F-C6DC8554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363151"/>
            <a:ext cx="10602914" cy="140053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Recommendations for Data-Driven 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9D13-168C-BE1A-38EB-F7732165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8" y="2205318"/>
            <a:ext cx="9985377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best time for offers are on </a:t>
            </a:r>
            <a:r>
              <a:rPr lang="en-US" b="1" dirty="0">
                <a:solidFill>
                  <a:srgbClr val="92D050"/>
                </a:solidFill>
              </a:rPr>
              <a:t>weekend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promotions for </a:t>
            </a:r>
            <a:r>
              <a:rPr lang="en-US" dirty="0">
                <a:solidFill>
                  <a:schemeClr val="accent3"/>
                </a:solidFill>
              </a:rPr>
              <a:t>electric bikes</a:t>
            </a:r>
            <a:r>
              <a:rPr lang="en-US" dirty="0"/>
              <a:t>: offer discounts, bundle deals, and other incentives to encourage purchases</a:t>
            </a:r>
          </a:p>
          <a:p>
            <a:endParaRPr lang="en-US" dirty="0"/>
          </a:p>
          <a:p>
            <a:r>
              <a:rPr lang="en-US" dirty="0"/>
              <a:t>Utilize digital marketing channels to promote offers especially during </a:t>
            </a:r>
            <a:r>
              <a:rPr lang="en-US" b="1" dirty="0">
                <a:solidFill>
                  <a:srgbClr val="92D050"/>
                </a:solidFill>
              </a:rPr>
              <a:t>summer</a:t>
            </a:r>
            <a:r>
              <a:rPr lang="en-US" dirty="0"/>
              <a:t>: use email marketing, social media advertising, and other digital channels to reach a wider audience</a:t>
            </a:r>
          </a:p>
          <a:p>
            <a:endParaRPr lang="en-US" dirty="0"/>
          </a:p>
          <a:p>
            <a:r>
              <a:rPr lang="en-US" dirty="0"/>
              <a:t>Track sales and customer feedback to determine if the offers were effective and make improvements for future 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A2A9-94A7-76B6-BB22-A1E2B90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D346-781F-ED3F-07BD-B0CD3BE0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endParaRPr lang="en-US" dirty="0"/>
          </a:p>
          <a:p>
            <a:r>
              <a:rPr lang="en-US" dirty="0"/>
              <a:t>Overview of the two user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Exploring the behaviors of casual users</a:t>
            </a:r>
          </a:p>
          <a:p>
            <a:endParaRPr lang="en-US" dirty="0"/>
          </a:p>
          <a:p>
            <a:r>
              <a:rPr lang="en-US" dirty="0"/>
              <a:t>Recommendations for Data-Driven Decision Making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EC10B3-A20C-6873-F05B-C5C99C62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7A08-3579-0C48-126F-04AC2C5A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C81E-AFC6-663D-80E9-58EA9A9F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8" y="2009776"/>
            <a:ext cx="6765927" cy="4391024"/>
          </a:xfrm>
        </p:spPr>
        <p:txBody>
          <a:bodyPr>
            <a:normAutofit/>
          </a:bodyPr>
          <a:lstStyle/>
          <a:p>
            <a:r>
              <a:rPr lang="en-US" dirty="0"/>
              <a:t>Cyclistic is a bike-share program launched in 2016</a:t>
            </a:r>
          </a:p>
          <a:p>
            <a:endParaRPr lang="en-US" dirty="0"/>
          </a:p>
          <a:p>
            <a:r>
              <a:rPr lang="en-US" dirty="0"/>
              <a:t>The program has since grown to a fleet of 5,824 geotracked bicycles</a:t>
            </a:r>
          </a:p>
          <a:p>
            <a:endParaRPr lang="en-US" dirty="0"/>
          </a:p>
          <a:p>
            <a:r>
              <a:rPr lang="en-US" dirty="0"/>
              <a:t>The bikes are locked into a network of 692 stations across Chicago</a:t>
            </a:r>
          </a:p>
          <a:p>
            <a:endParaRPr lang="en-US" dirty="0"/>
          </a:p>
          <a:p>
            <a:r>
              <a:rPr lang="en-US" dirty="0"/>
              <a:t>The bikes can be unlocked from one station and returned to any other station in the system anytime.</a:t>
            </a:r>
          </a:p>
        </p:txBody>
      </p:sp>
      <p:pic>
        <p:nvPicPr>
          <p:cNvPr id="2050" name="Picture 2" descr="Bike Share Alternatives: Developing the Future of Cycling - Portland Pedal  Power">
            <a:extLst>
              <a:ext uri="{FF2B5EF4-FFF2-40B4-BE49-F238E27FC236}">
                <a16:creationId xmlns:a16="http://schemas.microsoft.com/office/drawing/2014/main" id="{EEE4C2D8-0B1F-795F-08ED-FC87A4A3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60798"/>
            <a:ext cx="3829050" cy="24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32806-6DBB-D496-6798-95EDF7C1553F}"/>
              </a:ext>
            </a:extLst>
          </p:cNvPr>
          <p:cNvSpPr txBox="1"/>
          <p:nvPr/>
        </p:nvSpPr>
        <p:spPr>
          <a:xfrm>
            <a:off x="7266079" y="4729557"/>
            <a:ext cx="3927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https://www.portlandpedalpower.com/blog/2014/03/bike-share-alternatives-developing-the-future-of-cycling/</a:t>
            </a:r>
          </a:p>
        </p:txBody>
      </p:sp>
    </p:spTree>
    <p:extLst>
      <p:ext uri="{BB962C8B-B14F-4D97-AF65-F5344CB8AC3E}">
        <p14:creationId xmlns:p14="http://schemas.microsoft.com/office/powerpoint/2010/main" val="82442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E4FE-1E6F-B9AA-AB2F-405E921B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8" y="1571625"/>
            <a:ext cx="11509377" cy="5162549"/>
          </a:xfrm>
        </p:spPr>
        <p:txBody>
          <a:bodyPr>
            <a:normAutofit/>
          </a:bodyPr>
          <a:lstStyle/>
          <a:p>
            <a:r>
              <a:rPr lang="en-US" dirty="0"/>
              <a:t>Cyclistic’s marketing strategy relied on building general awareness and appealing to broad consumer segments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Flexibility of pricing plans was a key aspect of the marketing strategy</a:t>
            </a:r>
          </a:p>
          <a:p>
            <a:endParaRPr lang="en-US" dirty="0"/>
          </a:p>
          <a:p>
            <a:r>
              <a:rPr lang="en-US" dirty="0"/>
              <a:t>Three pricing plans offered: single-ride passes, full-day passes, and annual memberships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riders are customers who purchase single-ride or full-day passes</a:t>
            </a:r>
          </a:p>
          <a:p>
            <a:endParaRPr lang="en-US" dirty="0"/>
          </a:p>
          <a:p>
            <a:r>
              <a:rPr lang="en-US" dirty="0"/>
              <a:t>Customers who purchase annual memberships are referred to as Cyclistic </a:t>
            </a:r>
            <a:r>
              <a:rPr lang="en-US" dirty="0">
                <a:solidFill>
                  <a:schemeClr val="accent2"/>
                </a:solidFill>
              </a:rPr>
              <a:t>members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B4F618-2A4E-A1F8-155B-387744C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363151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51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E4FE-1E6F-B9AA-AB2F-405E921B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8" y="1571625"/>
            <a:ext cx="11509377" cy="5162549"/>
          </a:xfrm>
        </p:spPr>
        <p:txBody>
          <a:bodyPr>
            <a:normAutofit/>
          </a:bodyPr>
          <a:lstStyle/>
          <a:p>
            <a:r>
              <a:rPr lang="en-US" dirty="0"/>
              <a:t>Cyclistic's finance analysts concluded that </a:t>
            </a:r>
            <a:r>
              <a:rPr lang="en-US" b="1" dirty="0">
                <a:solidFill>
                  <a:srgbClr val="FFFF00"/>
                </a:solidFill>
              </a:rPr>
              <a:t>annual members are more profitable than casual riders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Maximizing the number of annual members is seen as </a:t>
            </a:r>
            <a:r>
              <a:rPr lang="en-US" b="1" dirty="0">
                <a:solidFill>
                  <a:srgbClr val="FFFF00"/>
                </a:solidFill>
              </a:rPr>
              <a:t>key to future growth</a:t>
            </a:r>
          </a:p>
          <a:p>
            <a:endParaRPr lang="en-US" dirty="0"/>
          </a:p>
          <a:p>
            <a:r>
              <a:rPr lang="en-US" dirty="0"/>
              <a:t>Instead of targeting all new customers, focus on </a:t>
            </a:r>
            <a:r>
              <a:rPr lang="en-US" b="1" dirty="0">
                <a:solidFill>
                  <a:srgbClr val="FFFF00"/>
                </a:solidFill>
              </a:rPr>
              <a:t>converting casual riders into members</a:t>
            </a:r>
          </a:p>
          <a:p>
            <a:endParaRPr lang="en-US" dirty="0"/>
          </a:p>
          <a:p>
            <a:r>
              <a:rPr lang="en-US" dirty="0"/>
              <a:t>Casual riders are already aware of the program and have chosen Cyclistic for their mobility needs</a:t>
            </a:r>
          </a:p>
          <a:p>
            <a:endParaRPr lang="en-US" dirty="0"/>
          </a:p>
          <a:p>
            <a:r>
              <a:rPr lang="en-US" dirty="0"/>
              <a:t>Marketing campaign should aim to convert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riders into </a:t>
            </a:r>
            <a:r>
              <a:rPr lang="en-US" dirty="0">
                <a:solidFill>
                  <a:schemeClr val="accent2"/>
                </a:solidFill>
              </a:rPr>
              <a:t>annual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members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B4F618-2A4E-A1F8-155B-387744C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363151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4073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B4F618-2A4E-A1F8-155B-387744C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363151"/>
            <a:ext cx="9404723" cy="140053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4A8D4B-519F-C55C-E244-BA2E79723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931279"/>
              </p:ext>
            </p:extLst>
          </p:nvPr>
        </p:nvGraphicFramePr>
        <p:xfrm>
          <a:off x="876300" y="1063416"/>
          <a:ext cx="11029950" cy="564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4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CAF-D45C-9313-E475-9F0A9079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2718"/>
            <a:ext cx="9736509" cy="1400530"/>
          </a:xfrm>
        </p:spPr>
        <p:txBody>
          <a:bodyPr/>
          <a:lstStyle/>
          <a:p>
            <a:r>
              <a:rPr lang="en-US" dirty="0"/>
              <a:t>Overview of the two user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44FF-FD13-7A41-03A4-2FC6BBF3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52" y="2325109"/>
            <a:ext cx="7446811" cy="4195481"/>
          </a:xfrm>
        </p:spPr>
        <p:txBody>
          <a:bodyPr/>
          <a:lstStyle/>
          <a:p>
            <a:r>
              <a:rPr lang="en-US" dirty="0"/>
              <a:t>Total number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are </a:t>
            </a:r>
            <a:r>
              <a:rPr lang="en-US" b="1" dirty="0">
                <a:solidFill>
                  <a:srgbClr val="92D050"/>
                </a:solidFill>
              </a:rPr>
              <a:t>nearly double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users</a:t>
            </a:r>
          </a:p>
          <a:p>
            <a:endParaRPr lang="en-US" dirty="0"/>
          </a:p>
          <a:p>
            <a:r>
              <a:rPr lang="en-US" dirty="0"/>
              <a:t>Average time usage for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around </a:t>
            </a:r>
            <a:r>
              <a:rPr lang="en-US" b="1" dirty="0">
                <a:solidFill>
                  <a:srgbClr val="92D050"/>
                </a:solidFill>
              </a:rPr>
              <a:t>13 minutes </a:t>
            </a:r>
            <a:r>
              <a:rPr lang="en-US" dirty="0"/>
              <a:t>per month</a:t>
            </a:r>
          </a:p>
          <a:p>
            <a:endParaRPr lang="en-US" dirty="0"/>
          </a:p>
          <a:p>
            <a:r>
              <a:rPr lang="en-US" dirty="0"/>
              <a:t>Average usage for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around </a:t>
            </a:r>
            <a:r>
              <a:rPr lang="en-US" b="1" dirty="0">
                <a:solidFill>
                  <a:srgbClr val="92D050"/>
                </a:solidFill>
              </a:rPr>
              <a:t>28 minutes </a:t>
            </a:r>
            <a:r>
              <a:rPr lang="en-US" dirty="0"/>
              <a:t>per month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666474-328C-4B18-F4F7-2C59CFEBE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183405"/>
              </p:ext>
            </p:extLst>
          </p:nvPr>
        </p:nvGraphicFramePr>
        <p:xfrm>
          <a:off x="7867742" y="1230711"/>
          <a:ext cx="4014111" cy="276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653E51-F4F6-8F85-6AC0-994A02269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729153"/>
              </p:ext>
            </p:extLst>
          </p:nvPr>
        </p:nvGraphicFramePr>
        <p:xfrm>
          <a:off x="7867742" y="4104829"/>
          <a:ext cx="4014111" cy="2586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382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2B3D-7A2B-1897-8E17-5EFD60D7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dirty="0">
                <a:solidFill>
                  <a:schemeClr val="accent2"/>
                </a:solidFill>
              </a:rPr>
              <a:t> Member</a:t>
            </a:r>
            <a:r>
              <a:rPr lang="en-US" dirty="0"/>
              <a:t> user used the services on </a:t>
            </a:r>
            <a:r>
              <a:rPr lang="en-US" b="1" dirty="0">
                <a:solidFill>
                  <a:srgbClr val="92D050"/>
                </a:solidFill>
              </a:rPr>
              <a:t>Thursday</a:t>
            </a:r>
          </a:p>
          <a:p>
            <a:endParaRPr lang="en-US" b="1" dirty="0">
              <a:solidFill>
                <a:srgbClr val="92D050"/>
              </a:solidFill>
            </a:endParaRPr>
          </a:p>
          <a:p>
            <a:r>
              <a:rPr lang="en-US" dirty="0"/>
              <a:t>Most</a:t>
            </a:r>
            <a:r>
              <a:rPr lang="en-US" dirty="0">
                <a:solidFill>
                  <a:schemeClr val="accent1"/>
                </a:solidFill>
              </a:rPr>
              <a:t> Casual</a:t>
            </a:r>
            <a:r>
              <a:rPr lang="en-US" dirty="0"/>
              <a:t> user used the services on </a:t>
            </a:r>
            <a:r>
              <a:rPr lang="en-US" b="1" dirty="0">
                <a:solidFill>
                  <a:srgbClr val="92D050"/>
                </a:solidFill>
              </a:rPr>
              <a:t>Saturday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4E2444-ED36-49B9-D4B2-0281F1389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81936"/>
              </p:ext>
            </p:extLst>
          </p:nvPr>
        </p:nvGraphicFramePr>
        <p:xfrm>
          <a:off x="6726695" y="2319973"/>
          <a:ext cx="4561147" cy="277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F9F10DA-F99C-794D-E683-CF4E8AD1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2718"/>
            <a:ext cx="9736509" cy="1400530"/>
          </a:xfrm>
        </p:spPr>
        <p:txBody>
          <a:bodyPr/>
          <a:lstStyle/>
          <a:p>
            <a:r>
              <a:rPr lang="en-US" dirty="0"/>
              <a:t>Overview of the two user types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855C8-8032-0E13-05EF-23BFD9134EE0}"/>
              </a:ext>
            </a:extLst>
          </p:cNvPr>
          <p:cNvSpPr txBox="1"/>
          <p:nvPr/>
        </p:nvSpPr>
        <p:spPr>
          <a:xfrm>
            <a:off x="6726695" y="5205537"/>
            <a:ext cx="168664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1 = Monday </a:t>
            </a:r>
          </a:p>
          <a:p>
            <a:r>
              <a:rPr lang="en-US" sz="1100" dirty="0"/>
              <a:t>2 = Tuesday</a:t>
            </a:r>
          </a:p>
          <a:p>
            <a:r>
              <a:rPr lang="en-US" sz="1100" dirty="0"/>
              <a:t>3 = Wednesday</a:t>
            </a:r>
          </a:p>
          <a:p>
            <a:r>
              <a:rPr lang="en-US" sz="1100" dirty="0"/>
              <a:t>4 = Thursday</a:t>
            </a:r>
          </a:p>
          <a:p>
            <a:r>
              <a:rPr lang="en-US" sz="1100" dirty="0"/>
              <a:t>5 = Friday</a:t>
            </a:r>
          </a:p>
          <a:p>
            <a:r>
              <a:rPr lang="en-US" sz="1100" dirty="0"/>
              <a:t>6 = Saturday</a:t>
            </a:r>
          </a:p>
          <a:p>
            <a:r>
              <a:rPr lang="en-US" sz="1100" dirty="0"/>
              <a:t>7 = Sunday</a:t>
            </a:r>
          </a:p>
        </p:txBody>
      </p:sp>
    </p:spTree>
    <p:extLst>
      <p:ext uri="{BB962C8B-B14F-4D97-AF65-F5344CB8AC3E}">
        <p14:creationId xmlns:p14="http://schemas.microsoft.com/office/powerpoint/2010/main" val="398253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CF95-A2FA-AC52-9233-14CB0913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8" y="2205318"/>
            <a:ext cx="6403977" cy="4195481"/>
          </a:xfrm>
        </p:spPr>
        <p:txBody>
          <a:bodyPr/>
          <a:lstStyle/>
          <a:p>
            <a:r>
              <a:rPr lang="en-US" dirty="0"/>
              <a:t>Maximum time using from </a:t>
            </a:r>
            <a:r>
              <a:rPr lang="en-US" dirty="0">
                <a:solidFill>
                  <a:srgbClr val="00B0F0"/>
                </a:solidFill>
              </a:rPr>
              <a:t>Dec to April </a:t>
            </a:r>
            <a:r>
              <a:rPr lang="en-US" dirty="0"/>
              <a:t>was </a:t>
            </a:r>
            <a:r>
              <a:rPr lang="en-US" b="1" dirty="0">
                <a:solidFill>
                  <a:srgbClr val="92D050"/>
                </a:solidFill>
              </a:rPr>
              <a:t>nearly similar</a:t>
            </a:r>
            <a:r>
              <a:rPr lang="en-US" dirty="0"/>
              <a:t> around </a:t>
            </a:r>
            <a:r>
              <a:rPr lang="en-US" dirty="0">
                <a:solidFill>
                  <a:srgbClr val="92D050"/>
                </a:solidFill>
              </a:rPr>
              <a:t>24 hours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>
                <a:solidFill>
                  <a:srgbClr val="00B0F0"/>
                </a:solidFill>
              </a:rPr>
              <a:t>May until Oct </a:t>
            </a:r>
            <a:r>
              <a:rPr lang="en-US" dirty="0">
                <a:solidFill>
                  <a:schemeClr val="accent2"/>
                </a:solidFill>
              </a:rPr>
              <a:t>member</a:t>
            </a:r>
            <a:r>
              <a:rPr lang="en-US" dirty="0"/>
              <a:t> are around </a:t>
            </a:r>
            <a:r>
              <a:rPr lang="en-US" b="1" dirty="0">
                <a:solidFill>
                  <a:srgbClr val="92D050"/>
                </a:solidFill>
              </a:rPr>
              <a:t>1 hour </a:t>
            </a:r>
            <a:r>
              <a:rPr lang="en-US" dirty="0"/>
              <a:t>but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causal</a:t>
            </a:r>
            <a:r>
              <a:rPr lang="en-US" dirty="0"/>
              <a:t> almost </a:t>
            </a:r>
            <a:r>
              <a:rPr lang="en-US" b="1" dirty="0">
                <a:solidFill>
                  <a:srgbClr val="92D050"/>
                </a:solidFill>
              </a:rPr>
              <a:t>20 hours 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B30A90-5D4C-2A09-E2D2-4EB538EF6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554736"/>
              </p:ext>
            </p:extLst>
          </p:nvPr>
        </p:nvGraphicFramePr>
        <p:xfrm>
          <a:off x="6737352" y="1740853"/>
          <a:ext cx="5257800" cy="326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2D5390C-F2CD-E990-EA28-066CE14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52718"/>
            <a:ext cx="9736509" cy="1400530"/>
          </a:xfrm>
        </p:spPr>
        <p:txBody>
          <a:bodyPr/>
          <a:lstStyle/>
          <a:p>
            <a:r>
              <a:rPr lang="en-US" dirty="0"/>
              <a:t>Overview of the two user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609</TotalTime>
  <Words>644</Words>
  <Application>Microsoft Office PowerPoint</Application>
  <PresentationFormat>Widescreen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Wingdings 3</vt:lpstr>
      <vt:lpstr>Ion</vt:lpstr>
      <vt:lpstr>Cyclistic Case Study Report </vt:lpstr>
      <vt:lpstr>Content</vt:lpstr>
      <vt:lpstr>Introduction</vt:lpstr>
      <vt:lpstr>Introduction</vt:lpstr>
      <vt:lpstr>Introduction</vt:lpstr>
      <vt:lpstr>Goal</vt:lpstr>
      <vt:lpstr>Overview of the two user types </vt:lpstr>
      <vt:lpstr>Overview of the two user types </vt:lpstr>
      <vt:lpstr>Overview of the two user types </vt:lpstr>
      <vt:lpstr>Overview of the two user types </vt:lpstr>
      <vt:lpstr>Overview of the two user types </vt:lpstr>
      <vt:lpstr>Exploring the behaviors of casual users</vt:lpstr>
      <vt:lpstr>Exploring the behaviors of casual users</vt:lpstr>
      <vt:lpstr>Recommendations for Data-Driven Decision Making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Elmaamoun</dc:creator>
  <cp:lastModifiedBy>Ahmed Elmaamoun</cp:lastModifiedBy>
  <cp:revision>9</cp:revision>
  <dcterms:created xsi:type="dcterms:W3CDTF">2023-02-02T20:23:52Z</dcterms:created>
  <dcterms:modified xsi:type="dcterms:W3CDTF">2023-02-05T19:56:36Z</dcterms:modified>
</cp:coreProperties>
</file>