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73" r:id="rId5"/>
    <p:sldId id="289" r:id="rId6"/>
    <p:sldId id="290" r:id="rId7"/>
    <p:sldId id="291" r:id="rId8"/>
    <p:sldId id="292" r:id="rId9"/>
    <p:sldId id="293" r:id="rId10"/>
    <p:sldId id="298" r:id="rId11"/>
    <p:sldId id="300" r:id="rId12"/>
    <p:sldId id="295" r:id="rId13"/>
    <p:sldId id="299" r:id="rId14"/>
    <p:sldId id="304" r:id="rId15"/>
    <p:sldId id="309" r:id="rId16"/>
    <p:sldId id="305" r:id="rId17"/>
    <p:sldId id="306" r:id="rId18"/>
    <p:sldId id="307" r:id="rId19"/>
    <p:sldId id="308"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809" autoAdjust="0"/>
    <p:restoredTop sz="94619" autoAdjust="0"/>
  </p:normalViewPr>
  <p:slideViewPr>
    <p:cSldViewPr snapToGrid="0">
      <p:cViewPr varScale="1">
        <p:scale>
          <a:sx n="69" d="100"/>
          <a:sy n="69" d="100"/>
        </p:scale>
        <p:origin x="74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9/11/2021</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295861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9/11/2021</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699067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9/11/2021</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31224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9/11/2021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7849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9/11/2021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975562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9/11/2021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14612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9/11/2021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505994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9/11/2021</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0209866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9/11/2021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890517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9/11/2021</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30082440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42D4960A-896E-4F6B-BF65-B4662AC9DE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Gill Sans MT" panose="020B0502020104020203"/>
              <a:ea typeface="+mn-ea"/>
              <a:cs typeface="+mn-cs"/>
            </a:endParaRPr>
          </a:p>
        </p:txBody>
      </p:sp>
      <p:pic>
        <p:nvPicPr>
          <p:cNvPr id="6" name="Picture 5">
            <a:extLst>
              <a:ext uri="{FF2B5EF4-FFF2-40B4-BE49-F238E27FC236}">
                <a16:creationId xmlns:a16="http://schemas.microsoft.com/office/drawing/2014/main" id="{AD5EFA86-59D3-41A9-819E-C704FF32C5AD}"/>
              </a:ext>
            </a:extLst>
          </p:cNvPr>
          <p:cNvPicPr>
            <a:picLocks noChangeAspect="1"/>
          </p:cNvPicPr>
          <p:nvPr/>
        </p:nvPicPr>
        <p:blipFill>
          <a:blip r:embed="rId2"/>
          <a:srcRect/>
          <a:stretch/>
        </p:blipFill>
        <p:spPr>
          <a:xfrm>
            <a:off x="453302" y="457199"/>
            <a:ext cx="7666565" cy="3241965"/>
          </a:xfrm>
          <a:prstGeom prst="rect">
            <a:avLst/>
          </a:prstGeom>
        </p:spPr>
      </p:pic>
      <p:sp>
        <p:nvSpPr>
          <p:cNvPr id="40" name="Rectangle 39">
            <a:extLst>
              <a:ext uri="{FF2B5EF4-FFF2-40B4-BE49-F238E27FC236}">
                <a16:creationId xmlns:a16="http://schemas.microsoft.com/office/drawing/2014/main" id="{5684944A-8803-462C-84C5-4576C56A77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9870" y="457199"/>
            <a:ext cx="3618827" cy="482246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8328275" y="800211"/>
            <a:ext cx="3202016" cy="4205576"/>
          </a:xfrm>
        </p:spPr>
        <p:txBody>
          <a:bodyPr anchor="ctr">
            <a:normAutofit/>
          </a:bodyPr>
          <a:lstStyle/>
          <a:p>
            <a:r>
              <a:rPr lang="en-US" dirty="0">
                <a:solidFill>
                  <a:srgbClr val="FFFFFF"/>
                </a:solidFill>
              </a:rPr>
              <a:t>Can Module </a:t>
            </a:r>
            <a:br>
              <a:rPr lang="en-US" dirty="0">
                <a:solidFill>
                  <a:srgbClr val="FFFFFF"/>
                </a:solidFill>
              </a:rPr>
            </a:br>
            <a:r>
              <a:rPr lang="en-US" dirty="0">
                <a:solidFill>
                  <a:srgbClr val="FFFFFF"/>
                </a:solidFill>
              </a:rPr>
              <a:t>Inside </a:t>
            </a:r>
            <a:r>
              <a:rPr lang="en-US" dirty="0" err="1">
                <a:solidFill>
                  <a:srgbClr val="FFFFFF"/>
                </a:solidFill>
              </a:rPr>
              <a:t>Tiva</a:t>
            </a:r>
            <a:r>
              <a:rPr lang="en-US" dirty="0">
                <a:solidFill>
                  <a:srgbClr val="FFFFFF"/>
                </a:solidFill>
              </a:rPr>
              <a:t> C </a:t>
            </a:r>
            <a:endParaRPr lang="en-US" sz="3600" dirty="0">
              <a:solidFill>
                <a:srgbClr val="FFFFFF"/>
              </a:solidFill>
            </a:endParaRPr>
          </a:p>
        </p:txBody>
      </p:sp>
      <p:sp>
        <p:nvSpPr>
          <p:cNvPr id="42" name="Rectangle 41">
            <a:extLst>
              <a:ext uri="{FF2B5EF4-FFF2-40B4-BE49-F238E27FC236}">
                <a16:creationId xmlns:a16="http://schemas.microsoft.com/office/drawing/2014/main" id="{E07F3B49-8C20-42F5-831D-59306D05F6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9870" y="5367338"/>
            <a:ext cx="3618828" cy="989513"/>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8119866" y="4499102"/>
            <a:ext cx="3202016" cy="734174"/>
          </a:xfrm>
          <a:noFill/>
        </p:spPr>
        <p:txBody>
          <a:bodyPr anchor="ctr">
            <a:normAutofit/>
          </a:bodyPr>
          <a:lstStyle/>
          <a:p>
            <a:r>
              <a:rPr lang="en-US" sz="1800" dirty="0">
                <a:solidFill>
                  <a:srgbClr val="FFFFFF">
                    <a:alpha val="75000"/>
                  </a:srgbClr>
                </a:solidFill>
              </a:rPr>
              <a:t>Ahmed Emad Ibrahim </a:t>
            </a:r>
          </a:p>
        </p:txBody>
      </p:sp>
      <p:pic>
        <p:nvPicPr>
          <p:cNvPr id="12" name="Picture 11">
            <a:extLst>
              <a:ext uri="{FF2B5EF4-FFF2-40B4-BE49-F238E27FC236}">
                <a16:creationId xmlns:a16="http://schemas.microsoft.com/office/drawing/2014/main" id="{28B55DEC-5829-4A08-A5B4-98957047FD21}"/>
              </a:ext>
            </a:extLst>
          </p:cNvPr>
          <p:cNvPicPr>
            <a:picLocks noChangeAspect="1"/>
          </p:cNvPicPr>
          <p:nvPr/>
        </p:nvPicPr>
        <p:blipFill>
          <a:blip r:embed="rId3"/>
          <a:stretch>
            <a:fillRect/>
          </a:stretch>
        </p:blipFill>
        <p:spPr>
          <a:xfrm>
            <a:off x="453301" y="3699164"/>
            <a:ext cx="7666565" cy="2657687"/>
          </a:xfrm>
          <a:prstGeom prst="rect">
            <a:avLst/>
          </a:prstGeom>
        </p:spPr>
      </p:pic>
      <p:pic>
        <p:nvPicPr>
          <p:cNvPr id="4" name="Picture 3">
            <a:extLst>
              <a:ext uri="{FF2B5EF4-FFF2-40B4-BE49-F238E27FC236}">
                <a16:creationId xmlns:a16="http://schemas.microsoft.com/office/drawing/2014/main" id="{70112CD3-CFF8-4D4D-BCFB-BD379E4648B6}"/>
              </a:ext>
            </a:extLst>
          </p:cNvPr>
          <p:cNvPicPr>
            <a:picLocks noChangeAspect="1"/>
          </p:cNvPicPr>
          <p:nvPr/>
        </p:nvPicPr>
        <p:blipFill>
          <a:blip r:embed="rId4"/>
          <a:stretch>
            <a:fillRect/>
          </a:stretch>
        </p:blipFill>
        <p:spPr>
          <a:xfrm>
            <a:off x="8119866" y="5233369"/>
            <a:ext cx="3618827" cy="1123482"/>
          </a:xfrm>
          <a:prstGeom prst="rect">
            <a:avLst/>
          </a:prstGeom>
        </p:spPr>
      </p:pic>
    </p:spTree>
    <p:extLst>
      <p:ext uri="{BB962C8B-B14F-4D97-AF65-F5344CB8AC3E}">
        <p14:creationId xmlns:p14="http://schemas.microsoft.com/office/powerpoint/2010/main" val="2424003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A24B7-8270-4C20-B512-19DE5F60649F}"/>
              </a:ext>
            </a:extLst>
          </p:cNvPr>
          <p:cNvSpPr>
            <a:spLocks noGrp="1"/>
          </p:cNvSpPr>
          <p:nvPr>
            <p:ph type="title"/>
          </p:nvPr>
        </p:nvSpPr>
        <p:spPr>
          <a:xfrm>
            <a:off x="581192" y="702156"/>
            <a:ext cx="11029616" cy="702574"/>
          </a:xfrm>
        </p:spPr>
        <p:txBody>
          <a:bodyPr/>
          <a:lstStyle/>
          <a:p>
            <a:r>
              <a:rPr lang="en-US" dirty="0"/>
              <a:t>Configuring a Receive Message Object</a:t>
            </a:r>
          </a:p>
        </p:txBody>
      </p:sp>
      <p:sp>
        <p:nvSpPr>
          <p:cNvPr id="3" name="Content Placeholder 2">
            <a:extLst>
              <a:ext uri="{FF2B5EF4-FFF2-40B4-BE49-F238E27FC236}">
                <a16:creationId xmlns:a16="http://schemas.microsoft.com/office/drawing/2014/main" id="{E75110B9-B3EA-45C8-89DF-3FA1AFE2F9F7}"/>
              </a:ext>
            </a:extLst>
          </p:cNvPr>
          <p:cNvSpPr>
            <a:spLocks noGrp="1"/>
          </p:cNvSpPr>
          <p:nvPr>
            <p:ph idx="1"/>
          </p:nvPr>
        </p:nvSpPr>
        <p:spPr>
          <a:xfrm>
            <a:off x="581192" y="1524000"/>
            <a:ext cx="11029615" cy="4451350"/>
          </a:xfrm>
        </p:spPr>
        <p:txBody>
          <a:bodyPr/>
          <a:lstStyle/>
          <a:p>
            <a:pPr marL="342900" indent="-342900">
              <a:buFont typeface="+mj-lt"/>
              <a:buAutoNum type="arabicPeriod"/>
            </a:pPr>
            <a:r>
              <a:rPr lang="en-US" sz="1600" dirty="0"/>
              <a:t>Use </a:t>
            </a:r>
            <a:r>
              <a:rPr lang="en-US" sz="1600" b="1" dirty="0" err="1"/>
              <a:t>CANIFnCMASK</a:t>
            </a:r>
            <a:r>
              <a:rPr lang="en-US" sz="1600" dirty="0"/>
              <a:t> register to specify write to interface registers</a:t>
            </a:r>
          </a:p>
          <a:p>
            <a:pPr marL="342900" indent="-342900">
              <a:buFont typeface="+mj-lt"/>
              <a:buAutoNum type="arabicPeriod"/>
            </a:pPr>
            <a:r>
              <a:rPr lang="en-US" sz="1600" dirty="0"/>
              <a:t>Set mask registers </a:t>
            </a:r>
            <a:r>
              <a:rPr lang="en-US" sz="1600" b="1" dirty="0" err="1"/>
              <a:t>CANIFnMSK</a:t>
            </a:r>
            <a:r>
              <a:rPr lang="en-US" sz="1600" dirty="0"/>
              <a:t> to specify which of the bits in the 29-bit or 11-bit message identifier are used for acceptance filtering </a:t>
            </a:r>
          </a:p>
          <a:p>
            <a:pPr marL="342900" indent="-342900">
              <a:buFont typeface="+mj-lt"/>
              <a:buAutoNum type="arabicPeriod"/>
            </a:pPr>
            <a:r>
              <a:rPr lang="en-US" sz="1600" dirty="0"/>
              <a:t>Set the ID of the message and the DIR to be receive of message object  in the </a:t>
            </a:r>
            <a:r>
              <a:rPr lang="en-US" sz="1600" b="1" dirty="0" err="1"/>
              <a:t>CANIFnARB</a:t>
            </a:r>
            <a:r>
              <a:rPr lang="en-US" sz="1600" b="1" dirty="0"/>
              <a:t> </a:t>
            </a:r>
            <a:r>
              <a:rPr lang="en-US" sz="1600" dirty="0"/>
              <a:t>registers</a:t>
            </a:r>
          </a:p>
          <a:p>
            <a:pPr marL="342900" indent="-342900">
              <a:buFont typeface="+mj-lt"/>
              <a:buAutoNum type="arabicPeriod"/>
            </a:pPr>
            <a:r>
              <a:rPr lang="en-US" sz="1600" dirty="0"/>
              <a:t>specify the data length of the message object , enable or disable interrupt , set UMASK bit to enable mask bits in acceptance filter and clear the RMTEN bit  in </a:t>
            </a:r>
            <a:r>
              <a:rPr lang="en-US" sz="1600" b="1" dirty="0" err="1"/>
              <a:t>CANIFnMCTL</a:t>
            </a:r>
            <a:r>
              <a:rPr lang="en-US" sz="1600" dirty="0"/>
              <a:t> register</a:t>
            </a:r>
          </a:p>
          <a:p>
            <a:pPr marL="342900" indent="-342900">
              <a:buFont typeface="+mj-lt"/>
              <a:buAutoNum type="arabicPeriod"/>
            </a:pPr>
            <a:r>
              <a:rPr lang="en-US" sz="1600" dirty="0"/>
              <a:t>Program the number of the message object to be transmitted in the MNUM field in the CAN </a:t>
            </a:r>
            <a:r>
              <a:rPr lang="en-US" sz="1600" dirty="0" err="1"/>
              <a:t>IFn</a:t>
            </a:r>
            <a:r>
              <a:rPr lang="en-US" sz="1600" dirty="0"/>
              <a:t> Command Request (</a:t>
            </a:r>
            <a:r>
              <a:rPr lang="en-US" sz="1600" b="1" dirty="0" err="1"/>
              <a:t>CANIFnCRQ</a:t>
            </a:r>
            <a:r>
              <a:rPr lang="en-US" sz="1600" dirty="0"/>
              <a:t>) register</a:t>
            </a:r>
          </a:p>
          <a:p>
            <a:endParaRPr lang="en-US" dirty="0"/>
          </a:p>
        </p:txBody>
      </p:sp>
    </p:spTree>
    <p:extLst>
      <p:ext uri="{BB962C8B-B14F-4D97-AF65-F5344CB8AC3E}">
        <p14:creationId xmlns:p14="http://schemas.microsoft.com/office/powerpoint/2010/main" val="1882082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943AB-DA30-46BF-8857-F20009A9AA12}"/>
              </a:ext>
            </a:extLst>
          </p:cNvPr>
          <p:cNvSpPr>
            <a:spLocks noGrp="1"/>
          </p:cNvSpPr>
          <p:nvPr>
            <p:ph type="title"/>
          </p:nvPr>
        </p:nvSpPr>
        <p:spPr>
          <a:xfrm>
            <a:off x="581192" y="702156"/>
            <a:ext cx="11029616" cy="593244"/>
          </a:xfrm>
        </p:spPr>
        <p:txBody>
          <a:bodyPr/>
          <a:lstStyle/>
          <a:p>
            <a:r>
              <a:rPr lang="en-US" dirty="0" err="1"/>
              <a:t>FIFo</a:t>
            </a:r>
            <a:r>
              <a:rPr lang="en-US" dirty="0"/>
              <a:t> buffer </a:t>
            </a:r>
          </a:p>
        </p:txBody>
      </p:sp>
      <p:sp>
        <p:nvSpPr>
          <p:cNvPr id="3" name="Content Placeholder 2">
            <a:extLst>
              <a:ext uri="{FF2B5EF4-FFF2-40B4-BE49-F238E27FC236}">
                <a16:creationId xmlns:a16="http://schemas.microsoft.com/office/drawing/2014/main" id="{89D1793E-CA6C-4886-A3A9-BE510B2C630E}"/>
              </a:ext>
            </a:extLst>
          </p:cNvPr>
          <p:cNvSpPr>
            <a:spLocks noGrp="1"/>
          </p:cNvSpPr>
          <p:nvPr>
            <p:ph idx="1"/>
          </p:nvPr>
        </p:nvSpPr>
        <p:spPr>
          <a:xfrm>
            <a:off x="581193" y="1911373"/>
            <a:ext cx="11029615" cy="3634486"/>
          </a:xfrm>
        </p:spPr>
        <p:txBody>
          <a:bodyPr>
            <a:normAutofit/>
          </a:bodyPr>
          <a:lstStyle/>
          <a:p>
            <a:r>
              <a:rPr lang="en-US" sz="2000" dirty="0"/>
              <a:t>TIVA C has a feature of  Programmable FIFO mode enables storage of multiple message objects </a:t>
            </a:r>
          </a:p>
          <a:p>
            <a:r>
              <a:rPr lang="en-US" sz="2000" b="1" dirty="0"/>
              <a:t>Configuration: </a:t>
            </a:r>
            <a:r>
              <a:rPr lang="en-US" sz="2000" dirty="0"/>
              <a:t>same as the configuration of a single receive message object</a:t>
            </a:r>
            <a:r>
              <a:rPr lang="en-US" sz="2000" b="1" dirty="0"/>
              <a:t> </a:t>
            </a:r>
            <a:r>
              <a:rPr lang="en-US" sz="2000" dirty="0"/>
              <a:t>except EOB bit in the </a:t>
            </a:r>
            <a:r>
              <a:rPr lang="en-US" sz="2000" dirty="0" err="1"/>
              <a:t>CANIFnMCTL</a:t>
            </a:r>
            <a:r>
              <a:rPr lang="en-US" sz="2000" dirty="0"/>
              <a:t> register</a:t>
            </a:r>
          </a:p>
          <a:p>
            <a:r>
              <a:rPr lang="en-US" sz="2000" b="1" dirty="0"/>
              <a:t>Concatenation feature: </a:t>
            </a:r>
            <a:r>
              <a:rPr lang="en-US" sz="2000" dirty="0"/>
              <a:t>you can o concatenate two or more message objects into a FIFO buffer by  setting the identifiers and masks  of these message objects have to be programmed to matching values</a:t>
            </a:r>
          </a:p>
        </p:txBody>
      </p:sp>
    </p:spTree>
    <p:extLst>
      <p:ext uri="{BB962C8B-B14F-4D97-AF65-F5344CB8AC3E}">
        <p14:creationId xmlns:p14="http://schemas.microsoft.com/office/powerpoint/2010/main" val="19707345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05247-823C-403C-854B-EC05F3CFF687}"/>
              </a:ext>
            </a:extLst>
          </p:cNvPr>
          <p:cNvSpPr>
            <a:spLocks noGrp="1"/>
          </p:cNvSpPr>
          <p:nvPr>
            <p:ph type="title"/>
          </p:nvPr>
        </p:nvSpPr>
        <p:spPr>
          <a:xfrm>
            <a:off x="581192" y="702157"/>
            <a:ext cx="11029616" cy="364644"/>
          </a:xfrm>
        </p:spPr>
        <p:txBody>
          <a:bodyPr>
            <a:normAutofit fontScale="90000"/>
          </a:bodyPr>
          <a:lstStyle/>
          <a:p>
            <a:r>
              <a:rPr lang="en-US" dirty="0"/>
              <a:t>Message Objects in a FIFO Buffer</a:t>
            </a:r>
          </a:p>
        </p:txBody>
      </p:sp>
      <p:pic>
        <p:nvPicPr>
          <p:cNvPr id="5" name="Content Placeholder 4">
            <a:extLst>
              <a:ext uri="{FF2B5EF4-FFF2-40B4-BE49-F238E27FC236}">
                <a16:creationId xmlns:a16="http://schemas.microsoft.com/office/drawing/2014/main" id="{49E7EED3-F47B-4CBA-AA69-D86B25ECA7F4}"/>
              </a:ext>
            </a:extLst>
          </p:cNvPr>
          <p:cNvPicPr>
            <a:picLocks noGrp="1" noChangeAspect="1"/>
          </p:cNvPicPr>
          <p:nvPr>
            <p:ph idx="1"/>
          </p:nvPr>
        </p:nvPicPr>
        <p:blipFill>
          <a:blip r:embed="rId2"/>
          <a:stretch>
            <a:fillRect/>
          </a:stretch>
        </p:blipFill>
        <p:spPr>
          <a:xfrm>
            <a:off x="2299855" y="1066801"/>
            <a:ext cx="6705600" cy="5791198"/>
          </a:xfrm>
        </p:spPr>
      </p:pic>
    </p:spTree>
    <p:extLst>
      <p:ext uri="{BB962C8B-B14F-4D97-AF65-F5344CB8AC3E}">
        <p14:creationId xmlns:p14="http://schemas.microsoft.com/office/powerpoint/2010/main" val="23234322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57A51-57FE-4E41-980E-2050C8D8914C}"/>
              </a:ext>
            </a:extLst>
          </p:cNvPr>
          <p:cNvSpPr>
            <a:spLocks noGrp="1"/>
          </p:cNvSpPr>
          <p:nvPr>
            <p:ph type="title"/>
          </p:nvPr>
        </p:nvSpPr>
        <p:spPr>
          <a:xfrm>
            <a:off x="581192" y="702156"/>
            <a:ext cx="11029616" cy="669444"/>
          </a:xfrm>
        </p:spPr>
        <p:txBody>
          <a:bodyPr/>
          <a:lstStyle/>
          <a:p>
            <a:r>
              <a:rPr lang="en-US" dirty="0"/>
              <a:t>Test Mode</a:t>
            </a:r>
          </a:p>
        </p:txBody>
      </p:sp>
      <p:sp>
        <p:nvSpPr>
          <p:cNvPr id="3" name="Content Placeholder 2">
            <a:extLst>
              <a:ext uri="{FF2B5EF4-FFF2-40B4-BE49-F238E27FC236}">
                <a16:creationId xmlns:a16="http://schemas.microsoft.com/office/drawing/2014/main" id="{C37B074C-2A01-4BEB-8C39-00E5E637DB18}"/>
              </a:ext>
            </a:extLst>
          </p:cNvPr>
          <p:cNvSpPr>
            <a:spLocks noGrp="1"/>
          </p:cNvSpPr>
          <p:nvPr>
            <p:ph idx="1"/>
          </p:nvPr>
        </p:nvSpPr>
        <p:spPr>
          <a:xfrm>
            <a:off x="581192" y="1371600"/>
            <a:ext cx="11029615" cy="4603750"/>
          </a:xfrm>
        </p:spPr>
        <p:txBody>
          <a:bodyPr>
            <a:normAutofit/>
          </a:bodyPr>
          <a:lstStyle/>
          <a:p>
            <a:r>
              <a:rPr lang="en-US" sz="2000" dirty="0"/>
              <a:t>A Test Mode is provided which allows various diagnostics to be performed. Test Mode is entered by setting the TEST bit in the </a:t>
            </a:r>
            <a:r>
              <a:rPr lang="en-US" sz="2000" b="1" dirty="0"/>
              <a:t>CANCTL</a:t>
            </a:r>
            <a:r>
              <a:rPr lang="en-US" sz="2000" dirty="0"/>
              <a:t> register</a:t>
            </a:r>
          </a:p>
          <a:p>
            <a:r>
              <a:rPr lang="en-US" sz="2000" dirty="0"/>
              <a:t>various diagnostic modes can be obtained by configuring the TX[1:0], LBACK, SILENT and BASIC bits in the CAN Test (</a:t>
            </a:r>
            <a:r>
              <a:rPr lang="en-US" sz="2000" b="1" dirty="0"/>
              <a:t>CANTST</a:t>
            </a:r>
            <a:r>
              <a:rPr lang="en-US" sz="2000" dirty="0"/>
              <a:t>) register , Also you can monitor the RX bit signal in the </a:t>
            </a:r>
            <a:r>
              <a:rPr lang="en-US" sz="2000" b="1" dirty="0"/>
              <a:t>CANTST</a:t>
            </a:r>
            <a:r>
              <a:rPr lang="en-US" sz="2000" dirty="0"/>
              <a:t> register</a:t>
            </a:r>
          </a:p>
        </p:txBody>
      </p:sp>
    </p:spTree>
    <p:extLst>
      <p:ext uri="{BB962C8B-B14F-4D97-AF65-F5344CB8AC3E}">
        <p14:creationId xmlns:p14="http://schemas.microsoft.com/office/powerpoint/2010/main" val="2132117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F6924-30D1-4B37-B5E1-0C80C8071A1D}"/>
              </a:ext>
            </a:extLst>
          </p:cNvPr>
          <p:cNvSpPr>
            <a:spLocks noGrp="1"/>
          </p:cNvSpPr>
          <p:nvPr>
            <p:ph type="title"/>
          </p:nvPr>
        </p:nvSpPr>
        <p:spPr>
          <a:xfrm>
            <a:off x="581192" y="702156"/>
            <a:ext cx="11029616" cy="489335"/>
          </a:xfrm>
        </p:spPr>
        <p:txBody>
          <a:bodyPr>
            <a:normAutofit fontScale="90000"/>
          </a:bodyPr>
          <a:lstStyle/>
          <a:p>
            <a:r>
              <a:rPr lang="en-US" dirty="0"/>
              <a:t>Silent Mode </a:t>
            </a:r>
          </a:p>
        </p:txBody>
      </p:sp>
      <p:sp>
        <p:nvSpPr>
          <p:cNvPr id="3" name="Content Placeholder 2">
            <a:extLst>
              <a:ext uri="{FF2B5EF4-FFF2-40B4-BE49-F238E27FC236}">
                <a16:creationId xmlns:a16="http://schemas.microsoft.com/office/drawing/2014/main" id="{03579A51-C0C6-43D9-88B3-7DF8B7E09271}"/>
              </a:ext>
            </a:extLst>
          </p:cNvPr>
          <p:cNvSpPr>
            <a:spLocks noGrp="1"/>
          </p:cNvSpPr>
          <p:nvPr>
            <p:ph idx="1"/>
          </p:nvPr>
        </p:nvSpPr>
        <p:spPr>
          <a:xfrm>
            <a:off x="733591" y="4225771"/>
            <a:ext cx="11029615" cy="1524554"/>
          </a:xfrm>
        </p:spPr>
        <p:txBody>
          <a:bodyPr>
            <a:normAutofit/>
          </a:bodyPr>
          <a:lstStyle/>
          <a:p>
            <a:r>
              <a:rPr lang="en-US" sz="2000" dirty="0"/>
              <a:t>Loopback mode is useful for self-test functions. In Loopback Mode, the CAN Controller internally routes the </a:t>
            </a:r>
            <a:r>
              <a:rPr lang="en-US" sz="2000" b="1" dirty="0" err="1"/>
              <a:t>CANnTX</a:t>
            </a:r>
            <a:r>
              <a:rPr lang="en-US" sz="2000" dirty="0"/>
              <a:t> signal on to the </a:t>
            </a:r>
            <a:r>
              <a:rPr lang="en-US" sz="2000" b="1" dirty="0" err="1"/>
              <a:t>CANnRX</a:t>
            </a:r>
            <a:r>
              <a:rPr lang="en-US" sz="2000" dirty="0"/>
              <a:t> signal and treats its own transmitted messages as received messages and stores them (if they pass acceptance filtering) into the message buffer. The CAN Controller is put in Loopback Mode by setting the LBACK bit in the </a:t>
            </a:r>
            <a:r>
              <a:rPr lang="en-US" sz="2000" b="1" dirty="0"/>
              <a:t>CANTST</a:t>
            </a:r>
            <a:r>
              <a:rPr lang="en-US" sz="2000" dirty="0"/>
              <a:t> register</a:t>
            </a:r>
          </a:p>
        </p:txBody>
      </p:sp>
      <p:sp>
        <p:nvSpPr>
          <p:cNvPr id="4" name="Title 1">
            <a:extLst>
              <a:ext uri="{FF2B5EF4-FFF2-40B4-BE49-F238E27FC236}">
                <a16:creationId xmlns:a16="http://schemas.microsoft.com/office/drawing/2014/main" id="{6680DAAB-2F50-49C1-8773-257BAC597196}"/>
              </a:ext>
            </a:extLst>
          </p:cNvPr>
          <p:cNvSpPr txBox="1">
            <a:spLocks/>
          </p:cNvSpPr>
          <p:nvPr/>
        </p:nvSpPr>
        <p:spPr>
          <a:xfrm>
            <a:off x="581192" y="3384667"/>
            <a:ext cx="11029616" cy="489335"/>
          </a:xfrm>
          <a:prstGeom prst="rect">
            <a:avLst/>
          </a:prstGeom>
        </p:spPr>
        <p:txBody>
          <a:bodyPr vert="horz" lIns="91440" tIns="45720" rIns="91440" bIns="45720" rtlCol="0" anchor="b">
            <a:normAutofit fontScale="97500" lnSpcReduction="1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Loopback Mode  </a:t>
            </a:r>
          </a:p>
        </p:txBody>
      </p:sp>
      <p:sp>
        <p:nvSpPr>
          <p:cNvPr id="5" name="Content Placeholder 2">
            <a:extLst>
              <a:ext uri="{FF2B5EF4-FFF2-40B4-BE49-F238E27FC236}">
                <a16:creationId xmlns:a16="http://schemas.microsoft.com/office/drawing/2014/main" id="{509D2D0A-6E70-4AF6-91C4-8FB364256888}"/>
              </a:ext>
            </a:extLst>
          </p:cNvPr>
          <p:cNvSpPr txBox="1">
            <a:spLocks/>
          </p:cNvSpPr>
          <p:nvPr/>
        </p:nvSpPr>
        <p:spPr>
          <a:xfrm>
            <a:off x="733592" y="1800536"/>
            <a:ext cx="11029615" cy="1524554"/>
          </a:xfrm>
          <a:prstGeom prst="rect">
            <a:avLst/>
          </a:prstGeom>
        </p:spPr>
        <p:txBody>
          <a:bodyPr vert="horz" lIns="91440" tIns="45720" rIns="91440" bIns="45720" rtlCol="0" anchor="ctr">
            <a:normAutofit fontScale="92500" lnSpcReduction="20000"/>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sz="2000" dirty="0"/>
              <a:t>Silent Mode can be used to analyze the traffic on a CAN bus without affecting it by the transmission of dominant bits (Acknowledge Bits, Error Frames). The CAN Controller is put in Silent Mode setting the SILENT bit in the </a:t>
            </a:r>
            <a:r>
              <a:rPr lang="en-US" sz="2000" b="1" dirty="0"/>
              <a:t>CANTST</a:t>
            </a:r>
            <a:r>
              <a:rPr lang="en-US" sz="2000" dirty="0"/>
              <a:t> register. In Silent Mode, the CAN controller is able to receive valid data frames and valid remote frames, but it sends only recessive bits on the CAN bus and cannot start a transmission</a:t>
            </a:r>
          </a:p>
        </p:txBody>
      </p:sp>
    </p:spTree>
    <p:extLst>
      <p:ext uri="{BB962C8B-B14F-4D97-AF65-F5344CB8AC3E}">
        <p14:creationId xmlns:p14="http://schemas.microsoft.com/office/powerpoint/2010/main" val="19919727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0D855-5EAB-4A5E-B9A7-935C1C997709}"/>
              </a:ext>
            </a:extLst>
          </p:cNvPr>
          <p:cNvSpPr>
            <a:spLocks noGrp="1"/>
          </p:cNvSpPr>
          <p:nvPr>
            <p:ph type="title"/>
          </p:nvPr>
        </p:nvSpPr>
        <p:spPr>
          <a:xfrm>
            <a:off x="581192" y="702156"/>
            <a:ext cx="11029616" cy="738717"/>
          </a:xfrm>
        </p:spPr>
        <p:txBody>
          <a:bodyPr/>
          <a:lstStyle/>
          <a:p>
            <a:r>
              <a:rPr lang="en-US" dirty="0"/>
              <a:t>Loopback Combined with Silent Mode</a:t>
            </a:r>
          </a:p>
        </p:txBody>
      </p:sp>
      <p:sp>
        <p:nvSpPr>
          <p:cNvPr id="3" name="Content Placeholder 2">
            <a:extLst>
              <a:ext uri="{FF2B5EF4-FFF2-40B4-BE49-F238E27FC236}">
                <a16:creationId xmlns:a16="http://schemas.microsoft.com/office/drawing/2014/main" id="{C2A68608-2389-479E-AE8D-B3EE39758DE6}"/>
              </a:ext>
            </a:extLst>
          </p:cNvPr>
          <p:cNvSpPr>
            <a:spLocks noGrp="1"/>
          </p:cNvSpPr>
          <p:nvPr>
            <p:ph idx="1"/>
          </p:nvPr>
        </p:nvSpPr>
        <p:spPr>
          <a:xfrm>
            <a:off x="581192" y="1607127"/>
            <a:ext cx="11029615" cy="1821873"/>
          </a:xfrm>
        </p:spPr>
        <p:txBody>
          <a:bodyPr>
            <a:normAutofit/>
          </a:bodyPr>
          <a:lstStyle/>
          <a:p>
            <a:r>
              <a:rPr lang="en-US" sz="2000" dirty="0"/>
              <a:t>Loopback Mode and Silent Mode can be combined to allow the CAN Controller to be tested without affecting a running CAN system connected to the </a:t>
            </a:r>
            <a:r>
              <a:rPr lang="en-US" sz="2000" b="1" dirty="0" err="1"/>
              <a:t>CANnTX</a:t>
            </a:r>
            <a:r>
              <a:rPr lang="en-US" sz="2000" dirty="0"/>
              <a:t> and </a:t>
            </a:r>
            <a:r>
              <a:rPr lang="en-US" sz="2000" b="1" dirty="0" err="1"/>
              <a:t>CANnRX</a:t>
            </a:r>
            <a:r>
              <a:rPr lang="en-US" sz="2000" dirty="0"/>
              <a:t> signals. In this mode, the </a:t>
            </a:r>
            <a:r>
              <a:rPr lang="en-US" sz="2000" b="1" dirty="0" err="1"/>
              <a:t>CANnRX</a:t>
            </a:r>
            <a:r>
              <a:rPr lang="en-US" sz="2000" dirty="0"/>
              <a:t> signal is disconnected from the CAN Controller and the </a:t>
            </a:r>
            <a:r>
              <a:rPr lang="en-US" sz="2000" b="1" dirty="0" err="1"/>
              <a:t>CANnTX</a:t>
            </a:r>
            <a:r>
              <a:rPr lang="en-US" sz="2000" dirty="0"/>
              <a:t> signal is held recessive. This mode is enabled by setting both the LBACK and SILENT bits in the CANTST register.</a:t>
            </a:r>
          </a:p>
        </p:txBody>
      </p:sp>
    </p:spTree>
    <p:extLst>
      <p:ext uri="{BB962C8B-B14F-4D97-AF65-F5344CB8AC3E}">
        <p14:creationId xmlns:p14="http://schemas.microsoft.com/office/powerpoint/2010/main" val="9641456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826D7AA-021E-476B-B356-155BF6B86249}"/>
              </a:ext>
            </a:extLst>
          </p:cNvPr>
          <p:cNvPicPr>
            <a:picLocks noGrp="1" noChangeAspect="1"/>
          </p:cNvPicPr>
          <p:nvPr>
            <p:ph idx="1"/>
          </p:nvPr>
        </p:nvPicPr>
        <p:blipFill>
          <a:blip r:embed="rId2"/>
          <a:stretch>
            <a:fillRect/>
          </a:stretch>
        </p:blipFill>
        <p:spPr>
          <a:xfrm>
            <a:off x="900545" y="974397"/>
            <a:ext cx="10044546" cy="5495675"/>
          </a:xfrm>
        </p:spPr>
      </p:pic>
    </p:spTree>
    <p:extLst>
      <p:ext uri="{BB962C8B-B14F-4D97-AF65-F5344CB8AC3E}">
        <p14:creationId xmlns:p14="http://schemas.microsoft.com/office/powerpoint/2010/main" val="20746566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1045B-71E8-4E46-AAB2-45CEA9FB2A7F}"/>
              </a:ext>
            </a:extLst>
          </p:cNvPr>
          <p:cNvSpPr>
            <a:spLocks noGrp="1"/>
          </p:cNvSpPr>
          <p:nvPr>
            <p:ph type="title"/>
          </p:nvPr>
        </p:nvSpPr>
        <p:spPr>
          <a:xfrm>
            <a:off x="581192" y="702156"/>
            <a:ext cx="11029616" cy="766426"/>
          </a:xfrm>
        </p:spPr>
        <p:txBody>
          <a:bodyPr/>
          <a:lstStyle/>
          <a:p>
            <a:r>
              <a:rPr lang="en-US" dirty="0"/>
              <a:t>Contents</a:t>
            </a:r>
          </a:p>
        </p:txBody>
      </p:sp>
      <p:sp>
        <p:nvSpPr>
          <p:cNvPr id="3" name="Content Placeholder 2">
            <a:extLst>
              <a:ext uri="{FF2B5EF4-FFF2-40B4-BE49-F238E27FC236}">
                <a16:creationId xmlns:a16="http://schemas.microsoft.com/office/drawing/2014/main" id="{6DF70EC6-F3CA-46A4-A073-EE2FFF62A93C}"/>
              </a:ext>
            </a:extLst>
          </p:cNvPr>
          <p:cNvSpPr>
            <a:spLocks noGrp="1"/>
          </p:cNvSpPr>
          <p:nvPr>
            <p:ph idx="1"/>
          </p:nvPr>
        </p:nvSpPr>
        <p:spPr>
          <a:xfrm>
            <a:off x="581192" y="1953491"/>
            <a:ext cx="11029615" cy="4021859"/>
          </a:xfrm>
        </p:spPr>
        <p:txBody>
          <a:bodyPr>
            <a:normAutofit/>
          </a:bodyPr>
          <a:lstStyle/>
          <a:p>
            <a:r>
              <a:rPr lang="en-US" sz="2000" dirty="0"/>
              <a:t>Can Module Features Inside TM4C123GH6PM Launchpad MC</a:t>
            </a:r>
          </a:p>
          <a:p>
            <a:r>
              <a:rPr lang="en-US" sz="2000" dirty="0"/>
              <a:t>Description of Can module</a:t>
            </a:r>
          </a:p>
          <a:p>
            <a:r>
              <a:rPr lang="en-US" sz="2000" dirty="0"/>
              <a:t>Block Diagram of can module </a:t>
            </a:r>
          </a:p>
          <a:p>
            <a:r>
              <a:rPr lang="en-US" sz="2000" dirty="0"/>
              <a:t>Configuration of transmit and receive message objects</a:t>
            </a:r>
          </a:p>
          <a:p>
            <a:r>
              <a:rPr lang="en-US" sz="2000" dirty="0"/>
              <a:t>Transmission and  Bus access in the can Network </a:t>
            </a:r>
          </a:p>
          <a:p>
            <a:r>
              <a:rPr lang="en-US" sz="2000" dirty="0"/>
              <a:t>FIFO buffer </a:t>
            </a:r>
          </a:p>
          <a:p>
            <a:r>
              <a:rPr lang="en-US" sz="2000" dirty="0"/>
              <a:t>Different modes of operation </a:t>
            </a:r>
          </a:p>
          <a:p>
            <a:endParaRPr lang="en-US" sz="1800" dirty="0"/>
          </a:p>
        </p:txBody>
      </p:sp>
    </p:spTree>
    <p:extLst>
      <p:ext uri="{BB962C8B-B14F-4D97-AF65-F5344CB8AC3E}">
        <p14:creationId xmlns:p14="http://schemas.microsoft.com/office/powerpoint/2010/main" val="9328733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35E57-5B3F-4E22-9CB1-8F67D204348E}"/>
              </a:ext>
            </a:extLst>
          </p:cNvPr>
          <p:cNvSpPr>
            <a:spLocks noGrp="1"/>
          </p:cNvSpPr>
          <p:nvPr>
            <p:ph type="title"/>
          </p:nvPr>
        </p:nvSpPr>
        <p:spPr>
          <a:xfrm>
            <a:off x="581192" y="702156"/>
            <a:ext cx="11029616" cy="752571"/>
          </a:xfrm>
        </p:spPr>
        <p:txBody>
          <a:bodyPr/>
          <a:lstStyle/>
          <a:p>
            <a:r>
              <a:rPr lang="en-US" dirty="0"/>
              <a:t>Can module Features</a:t>
            </a:r>
          </a:p>
        </p:txBody>
      </p:sp>
      <p:sp>
        <p:nvSpPr>
          <p:cNvPr id="3" name="Content Placeholder 2">
            <a:extLst>
              <a:ext uri="{FF2B5EF4-FFF2-40B4-BE49-F238E27FC236}">
                <a16:creationId xmlns:a16="http://schemas.microsoft.com/office/drawing/2014/main" id="{98A9B5F7-7E60-45E2-9FBA-F6EE96442CC7}"/>
              </a:ext>
            </a:extLst>
          </p:cNvPr>
          <p:cNvSpPr>
            <a:spLocks noGrp="1"/>
          </p:cNvSpPr>
          <p:nvPr>
            <p:ph idx="1"/>
          </p:nvPr>
        </p:nvSpPr>
        <p:spPr>
          <a:xfrm>
            <a:off x="581192" y="1814945"/>
            <a:ext cx="11029615" cy="4160405"/>
          </a:xfrm>
        </p:spPr>
        <p:txBody>
          <a:bodyPr>
            <a:normAutofit lnSpcReduction="10000"/>
          </a:bodyPr>
          <a:lstStyle/>
          <a:p>
            <a:r>
              <a:rPr lang="en-US" sz="2000" dirty="0"/>
              <a:t>Has two Can Units </a:t>
            </a:r>
          </a:p>
          <a:p>
            <a:r>
              <a:rPr lang="en-US" sz="2000" dirty="0"/>
              <a:t>Supports CAN protocol version 2.0 part A/B </a:t>
            </a:r>
          </a:p>
          <a:p>
            <a:r>
              <a:rPr lang="en-US" sz="2000" dirty="0"/>
              <a:t>Bit rates up to 1 Mbps</a:t>
            </a:r>
          </a:p>
          <a:p>
            <a:r>
              <a:rPr lang="en-US" sz="2000" dirty="0"/>
              <a:t>32 message objects with individual identifier masks for each unit </a:t>
            </a:r>
          </a:p>
          <a:p>
            <a:r>
              <a:rPr lang="en-US" sz="2000" dirty="0"/>
              <a:t>Disable Automatic Retransmission mode for Time-Triggered CAN (TTCAN) applications</a:t>
            </a:r>
          </a:p>
          <a:p>
            <a:r>
              <a:rPr lang="en-US" sz="2000" dirty="0"/>
              <a:t>Programmable loopback mode for self-test operation </a:t>
            </a:r>
          </a:p>
          <a:p>
            <a:r>
              <a:rPr lang="en-US" sz="2000" dirty="0"/>
              <a:t>Automatic transmission upon receiving remote frame </a:t>
            </a:r>
          </a:p>
          <a:p>
            <a:r>
              <a:rPr lang="en-US" sz="2000" dirty="0"/>
              <a:t>Programmable FIFO mode enables storage of multiple message objects</a:t>
            </a:r>
          </a:p>
          <a:p>
            <a:r>
              <a:rPr lang="en-US" sz="2000" dirty="0"/>
              <a:t>Attaches to an external CAN transceiver through the </a:t>
            </a:r>
            <a:r>
              <a:rPr lang="en-US" sz="2000" dirty="0" err="1"/>
              <a:t>CANnTX</a:t>
            </a:r>
            <a:r>
              <a:rPr lang="en-US" sz="2000" dirty="0"/>
              <a:t> and </a:t>
            </a:r>
            <a:r>
              <a:rPr lang="en-US" sz="2000" dirty="0" err="1"/>
              <a:t>CANnRX</a:t>
            </a:r>
            <a:r>
              <a:rPr lang="en-US" sz="2000" dirty="0"/>
              <a:t> signals</a:t>
            </a:r>
          </a:p>
          <a:p>
            <a:endParaRPr lang="en-US" sz="2000" dirty="0"/>
          </a:p>
          <a:p>
            <a:endParaRPr lang="en-US" dirty="0"/>
          </a:p>
        </p:txBody>
      </p:sp>
    </p:spTree>
    <p:extLst>
      <p:ext uri="{BB962C8B-B14F-4D97-AF65-F5344CB8AC3E}">
        <p14:creationId xmlns:p14="http://schemas.microsoft.com/office/powerpoint/2010/main" val="4105351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782D4-D371-4460-B9DF-C5B877F63DB3}"/>
              </a:ext>
            </a:extLst>
          </p:cNvPr>
          <p:cNvSpPr>
            <a:spLocks noGrp="1"/>
          </p:cNvSpPr>
          <p:nvPr>
            <p:ph type="title"/>
          </p:nvPr>
        </p:nvSpPr>
        <p:spPr>
          <a:xfrm>
            <a:off x="581192" y="702156"/>
            <a:ext cx="11029616" cy="544753"/>
          </a:xfrm>
        </p:spPr>
        <p:txBody>
          <a:bodyPr/>
          <a:lstStyle/>
          <a:p>
            <a:r>
              <a:rPr lang="en-US" dirty="0"/>
              <a:t>Description of Can module</a:t>
            </a:r>
          </a:p>
        </p:txBody>
      </p:sp>
      <p:sp>
        <p:nvSpPr>
          <p:cNvPr id="3" name="Content Placeholder 2">
            <a:extLst>
              <a:ext uri="{FF2B5EF4-FFF2-40B4-BE49-F238E27FC236}">
                <a16:creationId xmlns:a16="http://schemas.microsoft.com/office/drawing/2014/main" id="{16FF7933-E604-44F5-B3BD-4638D6559F30}"/>
              </a:ext>
            </a:extLst>
          </p:cNvPr>
          <p:cNvSpPr>
            <a:spLocks noGrp="1"/>
          </p:cNvSpPr>
          <p:nvPr>
            <p:ph idx="1"/>
          </p:nvPr>
        </p:nvSpPr>
        <p:spPr>
          <a:xfrm>
            <a:off x="581192" y="1745673"/>
            <a:ext cx="11029615" cy="4229677"/>
          </a:xfrm>
        </p:spPr>
        <p:txBody>
          <a:bodyPr>
            <a:normAutofit fontScale="92500" lnSpcReduction="10000"/>
          </a:bodyPr>
          <a:lstStyle/>
          <a:p>
            <a:r>
              <a:rPr lang="en-US" sz="2000" b="1" dirty="0"/>
              <a:t>Can Module consists of 3 different parts: </a:t>
            </a:r>
            <a:br>
              <a:rPr lang="en-US" sz="2000" dirty="0"/>
            </a:br>
            <a:r>
              <a:rPr lang="en-US" sz="2000" b="1" dirty="0"/>
              <a:t>1-</a:t>
            </a:r>
            <a:r>
              <a:rPr lang="en-US" sz="2000" dirty="0"/>
              <a:t> </a:t>
            </a:r>
            <a:r>
              <a:rPr lang="en-US" sz="2000" b="1" dirty="0"/>
              <a:t>CAN protocol controller and message handler </a:t>
            </a:r>
            <a:r>
              <a:rPr lang="en-US" sz="2000" dirty="0"/>
              <a:t>which transfers and receives the serial data from   	   	the CAN bus and passes the data on to the message handler then message handler loads  this    	   	information into the appropriate message object. The message handler is also responsible </a:t>
            </a:r>
            <a:br>
              <a:rPr lang="en-US" sz="2000" dirty="0"/>
            </a:br>
            <a:r>
              <a:rPr lang="en-US" sz="2000" dirty="0"/>
              <a:t>   for generating interrupts based on events on the CAN bus. </a:t>
            </a:r>
            <a:br>
              <a:rPr lang="en-US" sz="2000" dirty="0"/>
            </a:br>
            <a:r>
              <a:rPr lang="en-US" sz="2000" b="1" dirty="0"/>
              <a:t>2- Message memory  </a:t>
            </a:r>
            <a:r>
              <a:rPr lang="en-US" sz="2000" dirty="0"/>
              <a:t>it is a set of 32 identical memory blocks that hold the current configuration,     	  	  status, and actual data for each message object. These memory blocks are accessed via either of      	  the CAN message object register interfaces.</a:t>
            </a:r>
            <a:br>
              <a:rPr lang="en-US" sz="2000" dirty="0"/>
            </a:br>
            <a:r>
              <a:rPr lang="en-US" sz="2000" b="1" dirty="0"/>
              <a:t>3- CAN interface registers </a:t>
            </a:r>
            <a:r>
              <a:rPr lang="en-US" sz="2000" dirty="0"/>
              <a:t>as the message memory is not directly accessible there are two set of 	   	 interface registers and the two sets allow parallel access to the CAN controller message objects 	  	 when multiple objects may have new information that must be processed In general, one interface is    	 used for transmit data and one for receive data.</a:t>
            </a:r>
            <a:br>
              <a:rPr lang="en-US" sz="2000" dirty="0"/>
            </a:br>
            <a:r>
              <a:rPr lang="en-US" sz="2000" dirty="0"/>
              <a:t>	</a:t>
            </a:r>
            <a:br>
              <a:rPr lang="en-US" sz="2000" dirty="0"/>
            </a:br>
            <a:r>
              <a:rPr lang="en-US" sz="2000" dirty="0"/>
              <a:t> </a:t>
            </a:r>
          </a:p>
        </p:txBody>
      </p:sp>
    </p:spTree>
    <p:extLst>
      <p:ext uri="{BB962C8B-B14F-4D97-AF65-F5344CB8AC3E}">
        <p14:creationId xmlns:p14="http://schemas.microsoft.com/office/powerpoint/2010/main" val="41731083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69F4F-0205-43B1-B7A7-2987E1A3D162}"/>
              </a:ext>
            </a:extLst>
          </p:cNvPr>
          <p:cNvSpPr>
            <a:spLocks noGrp="1"/>
          </p:cNvSpPr>
          <p:nvPr>
            <p:ph type="title"/>
          </p:nvPr>
        </p:nvSpPr>
        <p:spPr>
          <a:xfrm>
            <a:off x="581192" y="702157"/>
            <a:ext cx="11029616" cy="461626"/>
          </a:xfrm>
        </p:spPr>
        <p:txBody>
          <a:bodyPr>
            <a:normAutofit fontScale="90000"/>
          </a:bodyPr>
          <a:lstStyle/>
          <a:p>
            <a:r>
              <a:rPr lang="en-US" dirty="0"/>
              <a:t>Block Diagram of can module</a:t>
            </a:r>
          </a:p>
        </p:txBody>
      </p:sp>
      <p:pic>
        <p:nvPicPr>
          <p:cNvPr id="4" name="Content Placeholder 3">
            <a:extLst>
              <a:ext uri="{FF2B5EF4-FFF2-40B4-BE49-F238E27FC236}">
                <a16:creationId xmlns:a16="http://schemas.microsoft.com/office/drawing/2014/main" id="{4E97CA83-A75F-40F7-82DE-5440E9FB0D3C}"/>
              </a:ext>
            </a:extLst>
          </p:cNvPr>
          <p:cNvPicPr>
            <a:picLocks noGrp="1" noChangeAspect="1"/>
          </p:cNvPicPr>
          <p:nvPr>
            <p:ph idx="1"/>
          </p:nvPr>
        </p:nvPicPr>
        <p:blipFill>
          <a:blip r:embed="rId2"/>
          <a:srcRect/>
          <a:stretch/>
        </p:blipFill>
        <p:spPr>
          <a:xfrm>
            <a:off x="2202872" y="1163783"/>
            <a:ext cx="7093527" cy="5569525"/>
          </a:xfrm>
          <a:prstGeom prst="rect">
            <a:avLst/>
          </a:prstGeom>
        </p:spPr>
      </p:pic>
    </p:spTree>
    <p:extLst>
      <p:ext uri="{BB962C8B-B14F-4D97-AF65-F5344CB8AC3E}">
        <p14:creationId xmlns:p14="http://schemas.microsoft.com/office/powerpoint/2010/main" val="29990290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1D954-B6E6-4749-B380-F38B1ED39DDE}"/>
              </a:ext>
            </a:extLst>
          </p:cNvPr>
          <p:cNvSpPr>
            <a:spLocks noGrp="1"/>
          </p:cNvSpPr>
          <p:nvPr>
            <p:ph type="title"/>
          </p:nvPr>
        </p:nvSpPr>
        <p:spPr>
          <a:xfrm>
            <a:off x="581192" y="702157"/>
            <a:ext cx="11029616" cy="558608"/>
          </a:xfrm>
        </p:spPr>
        <p:txBody>
          <a:bodyPr/>
          <a:lstStyle/>
          <a:p>
            <a:r>
              <a:rPr lang="en-US" dirty="0"/>
              <a:t>Initialization</a:t>
            </a:r>
          </a:p>
        </p:txBody>
      </p:sp>
      <p:sp>
        <p:nvSpPr>
          <p:cNvPr id="3" name="Content Placeholder 2">
            <a:extLst>
              <a:ext uri="{FF2B5EF4-FFF2-40B4-BE49-F238E27FC236}">
                <a16:creationId xmlns:a16="http://schemas.microsoft.com/office/drawing/2014/main" id="{F7020496-CB17-46E2-B85A-872710551CAD}"/>
              </a:ext>
            </a:extLst>
          </p:cNvPr>
          <p:cNvSpPr>
            <a:spLocks noGrp="1"/>
          </p:cNvSpPr>
          <p:nvPr>
            <p:ph idx="1"/>
          </p:nvPr>
        </p:nvSpPr>
        <p:spPr>
          <a:xfrm>
            <a:off x="581192" y="1634836"/>
            <a:ext cx="11029615" cy="4340514"/>
          </a:xfrm>
        </p:spPr>
        <p:txBody>
          <a:bodyPr>
            <a:normAutofit/>
          </a:bodyPr>
          <a:lstStyle/>
          <a:p>
            <a:pPr marL="0" indent="0">
              <a:buNone/>
            </a:pPr>
            <a:r>
              <a:rPr lang="en-US" sz="2000" dirty="0"/>
              <a:t>Here is summary of steps of initialization of the CAN module </a:t>
            </a:r>
          </a:p>
          <a:p>
            <a:pPr marL="457200" indent="-457200">
              <a:buFont typeface="+mj-lt"/>
              <a:buAutoNum type="arabicPeriod"/>
            </a:pPr>
            <a:r>
              <a:rPr lang="en-US" sz="2000" dirty="0"/>
              <a:t>Set GPIO Alternate Function Select (GPIOAFSEL) register </a:t>
            </a:r>
          </a:p>
          <a:p>
            <a:pPr marL="457200" indent="-457200">
              <a:buFont typeface="+mj-lt"/>
              <a:buAutoNum type="arabicPeriod"/>
            </a:pPr>
            <a:r>
              <a:rPr lang="en-US" sz="2000" dirty="0"/>
              <a:t>Set the Init bit in CAN control register</a:t>
            </a:r>
          </a:p>
          <a:p>
            <a:pPr marL="457200" indent="-457200">
              <a:buFont typeface="+mj-lt"/>
              <a:buAutoNum type="arabicPeriod"/>
            </a:pPr>
            <a:r>
              <a:rPr lang="en-US" sz="2000" dirty="0"/>
              <a:t>Set the CAN bit timing register to adjust the baud rate</a:t>
            </a:r>
          </a:p>
          <a:p>
            <a:pPr marL="457200" indent="-457200">
              <a:buFont typeface="+mj-lt"/>
              <a:buAutoNum type="arabicPeriod"/>
            </a:pPr>
            <a:r>
              <a:rPr lang="en-US" sz="2000" dirty="0"/>
              <a:t>Configure each message object through the interface registers</a:t>
            </a:r>
          </a:p>
          <a:p>
            <a:pPr marL="457200" indent="-457200">
              <a:buFont typeface="+mj-lt"/>
              <a:buAutoNum type="arabicPeriod"/>
            </a:pPr>
            <a:r>
              <a:rPr lang="en-US" sz="2000" dirty="0"/>
              <a:t>To leave the initialization state, the INIT bit must be cleared</a:t>
            </a:r>
          </a:p>
        </p:txBody>
      </p:sp>
    </p:spTree>
    <p:extLst>
      <p:ext uri="{BB962C8B-B14F-4D97-AF65-F5344CB8AC3E}">
        <p14:creationId xmlns:p14="http://schemas.microsoft.com/office/powerpoint/2010/main" val="12565923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EB1E8-6C7D-4CCD-9994-01D4A08231EE}"/>
              </a:ext>
            </a:extLst>
          </p:cNvPr>
          <p:cNvSpPr>
            <a:spLocks noGrp="1"/>
          </p:cNvSpPr>
          <p:nvPr>
            <p:ph type="title"/>
          </p:nvPr>
        </p:nvSpPr>
        <p:spPr>
          <a:xfrm>
            <a:off x="581192" y="702156"/>
            <a:ext cx="11029616" cy="570053"/>
          </a:xfrm>
        </p:spPr>
        <p:txBody>
          <a:bodyPr/>
          <a:lstStyle/>
          <a:p>
            <a:r>
              <a:rPr lang="en-US" dirty="0"/>
              <a:t>Configuring a Transmit Message Object</a:t>
            </a:r>
          </a:p>
        </p:txBody>
      </p:sp>
      <p:sp>
        <p:nvSpPr>
          <p:cNvPr id="3" name="Content Placeholder 2">
            <a:extLst>
              <a:ext uri="{FF2B5EF4-FFF2-40B4-BE49-F238E27FC236}">
                <a16:creationId xmlns:a16="http://schemas.microsoft.com/office/drawing/2014/main" id="{D43ACE8B-734A-4E2A-AC1D-1CFC3D110E58}"/>
              </a:ext>
            </a:extLst>
          </p:cNvPr>
          <p:cNvSpPr>
            <a:spLocks noGrp="1"/>
          </p:cNvSpPr>
          <p:nvPr>
            <p:ph idx="1"/>
          </p:nvPr>
        </p:nvSpPr>
        <p:spPr/>
        <p:txBody>
          <a:bodyPr>
            <a:noAutofit/>
          </a:bodyPr>
          <a:lstStyle/>
          <a:p>
            <a:pPr marL="342900" indent="-342900">
              <a:buFont typeface="+mj-lt"/>
              <a:buAutoNum type="arabicPeriod"/>
            </a:pPr>
            <a:r>
              <a:rPr lang="en-US" sz="1800" dirty="0"/>
              <a:t>Use </a:t>
            </a:r>
            <a:r>
              <a:rPr lang="en-US" sz="1800" b="1" dirty="0" err="1"/>
              <a:t>CANIFnCMASK</a:t>
            </a:r>
            <a:r>
              <a:rPr lang="en-US" sz="1800" dirty="0"/>
              <a:t> register to specify write to interface registers</a:t>
            </a:r>
          </a:p>
          <a:p>
            <a:pPr marL="342900" indent="-342900">
              <a:buFont typeface="+mj-lt"/>
              <a:buAutoNum type="arabicPeriod"/>
            </a:pPr>
            <a:r>
              <a:rPr lang="en-US" sz="1800" dirty="0"/>
              <a:t>Set mask registers </a:t>
            </a:r>
            <a:r>
              <a:rPr lang="en-US" sz="1800" b="1" dirty="0" err="1"/>
              <a:t>CANIFnMSK</a:t>
            </a:r>
            <a:r>
              <a:rPr lang="en-US" sz="1800" dirty="0"/>
              <a:t> to specify which of the bits in the 29-bit or 11-bit message identifier are used for acceptance filtering </a:t>
            </a:r>
          </a:p>
          <a:p>
            <a:pPr marL="342900" indent="-342900">
              <a:buFont typeface="+mj-lt"/>
              <a:buAutoNum type="arabicPeriod"/>
            </a:pPr>
            <a:r>
              <a:rPr lang="en-US" sz="1800" dirty="0"/>
              <a:t>Set the ID of the message and the DIR of message object  in the </a:t>
            </a:r>
            <a:r>
              <a:rPr lang="en-US" sz="1800" b="1" dirty="0" err="1"/>
              <a:t>CANIFnARB</a:t>
            </a:r>
            <a:r>
              <a:rPr lang="en-US" sz="1800" b="1" dirty="0"/>
              <a:t> </a:t>
            </a:r>
            <a:r>
              <a:rPr lang="en-US" sz="1800" dirty="0"/>
              <a:t>registers</a:t>
            </a:r>
          </a:p>
          <a:p>
            <a:pPr marL="342900" indent="-342900">
              <a:buFont typeface="+mj-lt"/>
              <a:buAutoNum type="arabicPeriod"/>
            </a:pPr>
            <a:r>
              <a:rPr lang="en-US" sz="1800" dirty="0"/>
              <a:t>specify the data length of the message object , enable or disable interrupt ,set UMASK bit to enable mask bits in acceptance filter and set the RMTEN bit to o enable the TXRQST bit to be set on the reception of a matching remote frame in </a:t>
            </a:r>
            <a:r>
              <a:rPr lang="en-US" sz="1800" b="1" dirty="0" err="1"/>
              <a:t>CANIFnMCTL</a:t>
            </a:r>
            <a:r>
              <a:rPr lang="en-US" sz="1800" dirty="0"/>
              <a:t> register</a:t>
            </a:r>
          </a:p>
          <a:p>
            <a:pPr marL="342900" indent="-342900">
              <a:buFont typeface="+mj-lt"/>
              <a:buAutoNum type="arabicPeriod"/>
            </a:pPr>
            <a:r>
              <a:rPr lang="en-US" sz="1800" dirty="0"/>
              <a:t>Load the data in the interface registers </a:t>
            </a:r>
            <a:r>
              <a:rPr lang="en-US" sz="1800" b="1" dirty="0"/>
              <a:t>CAN </a:t>
            </a:r>
            <a:r>
              <a:rPr lang="en-US" sz="1800" b="1" dirty="0" err="1"/>
              <a:t>IFn</a:t>
            </a:r>
            <a:r>
              <a:rPr lang="en-US" sz="1800" b="1" dirty="0"/>
              <a:t> Data</a:t>
            </a:r>
          </a:p>
          <a:p>
            <a:pPr marL="342900" indent="-342900">
              <a:buFont typeface="+mj-lt"/>
              <a:buAutoNum type="arabicPeriod"/>
            </a:pPr>
            <a:r>
              <a:rPr lang="en-US" sz="1800" dirty="0"/>
              <a:t>Program the number of the message object to be transmitted in the MNUM field in the CAN </a:t>
            </a:r>
            <a:r>
              <a:rPr lang="en-US" sz="1800" dirty="0" err="1"/>
              <a:t>IFn</a:t>
            </a:r>
            <a:r>
              <a:rPr lang="en-US" sz="1800" dirty="0"/>
              <a:t> Command Request (</a:t>
            </a:r>
            <a:r>
              <a:rPr lang="en-US" sz="1800" b="1" dirty="0" err="1"/>
              <a:t>CANIFnCRQ</a:t>
            </a:r>
            <a:r>
              <a:rPr lang="en-US" sz="1800" dirty="0"/>
              <a:t>) register</a:t>
            </a:r>
          </a:p>
          <a:p>
            <a:pPr marL="342900" indent="-342900">
              <a:buFont typeface="+mj-lt"/>
              <a:buAutoNum type="arabicPeriod"/>
            </a:pPr>
            <a:r>
              <a:rPr lang="en-US" sz="1800" dirty="0" err="1"/>
              <a:t>Finaly</a:t>
            </a:r>
            <a:r>
              <a:rPr lang="en-US" sz="1800" dirty="0"/>
              <a:t> set the TXRQST bit in the </a:t>
            </a:r>
            <a:r>
              <a:rPr lang="en-US" sz="1800" b="1" dirty="0" err="1"/>
              <a:t>CANIFnMCTL</a:t>
            </a:r>
            <a:r>
              <a:rPr lang="en-US" sz="1800" dirty="0"/>
              <a:t> register</a:t>
            </a:r>
          </a:p>
          <a:p>
            <a:pPr marL="342900" indent="-342900">
              <a:buFont typeface="+mj-lt"/>
              <a:buAutoNum type="arabicPeriod"/>
            </a:pPr>
            <a:endParaRPr lang="en-US" sz="1800" dirty="0"/>
          </a:p>
        </p:txBody>
      </p:sp>
    </p:spTree>
    <p:extLst>
      <p:ext uri="{BB962C8B-B14F-4D97-AF65-F5344CB8AC3E}">
        <p14:creationId xmlns:p14="http://schemas.microsoft.com/office/powerpoint/2010/main" val="37667322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9E3A7-30A1-41BB-A4D6-42535351687C}"/>
              </a:ext>
            </a:extLst>
          </p:cNvPr>
          <p:cNvSpPr>
            <a:spLocks noGrp="1"/>
          </p:cNvSpPr>
          <p:nvPr>
            <p:ph type="title"/>
          </p:nvPr>
        </p:nvSpPr>
        <p:spPr>
          <a:xfrm>
            <a:off x="581192" y="702156"/>
            <a:ext cx="11029616" cy="980870"/>
          </a:xfrm>
        </p:spPr>
        <p:txBody>
          <a:bodyPr/>
          <a:lstStyle/>
          <a:p>
            <a:r>
              <a:rPr lang="en-US" dirty="0"/>
              <a:t>Transmission  </a:t>
            </a:r>
          </a:p>
        </p:txBody>
      </p:sp>
      <p:sp>
        <p:nvSpPr>
          <p:cNvPr id="3" name="Content Placeholder 2">
            <a:extLst>
              <a:ext uri="{FF2B5EF4-FFF2-40B4-BE49-F238E27FC236}">
                <a16:creationId xmlns:a16="http://schemas.microsoft.com/office/drawing/2014/main" id="{02016EFF-E1A2-4FFD-9B47-5B3330BC217A}"/>
              </a:ext>
            </a:extLst>
          </p:cNvPr>
          <p:cNvSpPr>
            <a:spLocks noGrp="1"/>
          </p:cNvSpPr>
          <p:nvPr>
            <p:ph idx="1"/>
          </p:nvPr>
        </p:nvSpPr>
        <p:spPr/>
        <p:txBody>
          <a:bodyPr>
            <a:normAutofit/>
          </a:bodyPr>
          <a:lstStyle/>
          <a:p>
            <a:r>
              <a:rPr lang="en-US" sz="1800" b="1" dirty="0"/>
              <a:t>Operation</a:t>
            </a:r>
            <a:r>
              <a:rPr lang="en-US" sz="1800" dirty="0"/>
              <a:t>: If the internal transmit shift register of the CAN module is ready for loading, and if a data transfer is not occurring between the CAN Interface Registers and message RAM, the valid message object with the highest priority that has a pending transmission request is loaded into the transmit shift register by the message handler and the transmission is started after that bus access procedure occurs to take over the can network</a:t>
            </a:r>
          </a:p>
          <a:p>
            <a:r>
              <a:rPr lang="en-US" sz="1800" b="1" dirty="0"/>
              <a:t>Automatic Transmission feature: </a:t>
            </a:r>
            <a:r>
              <a:rPr lang="en-US" sz="1800" dirty="0"/>
              <a:t>TM4C123GH6PM Launchpad MC have feature of enabling Automatic transmission upon receiving remote frame by setting the TXRQST bit automatically  </a:t>
            </a:r>
          </a:p>
          <a:p>
            <a:endParaRPr lang="en-US" sz="1800" dirty="0"/>
          </a:p>
        </p:txBody>
      </p:sp>
    </p:spTree>
    <p:extLst>
      <p:ext uri="{BB962C8B-B14F-4D97-AF65-F5344CB8AC3E}">
        <p14:creationId xmlns:p14="http://schemas.microsoft.com/office/powerpoint/2010/main" val="33758622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3E523-EE5A-450B-8A82-5FB43E850A82}"/>
              </a:ext>
            </a:extLst>
          </p:cNvPr>
          <p:cNvSpPr>
            <a:spLocks noGrp="1"/>
          </p:cNvSpPr>
          <p:nvPr>
            <p:ph type="title"/>
          </p:nvPr>
        </p:nvSpPr>
        <p:spPr>
          <a:xfrm>
            <a:off x="581192" y="702156"/>
            <a:ext cx="11029616" cy="350789"/>
          </a:xfrm>
        </p:spPr>
        <p:txBody>
          <a:bodyPr>
            <a:normAutofit fontScale="90000"/>
          </a:bodyPr>
          <a:lstStyle/>
          <a:p>
            <a:r>
              <a:rPr lang="en-US" dirty="0"/>
              <a:t>Bus access in the can Network </a:t>
            </a:r>
          </a:p>
        </p:txBody>
      </p:sp>
      <p:pic>
        <p:nvPicPr>
          <p:cNvPr id="5" name="Content Placeholder 4">
            <a:extLst>
              <a:ext uri="{FF2B5EF4-FFF2-40B4-BE49-F238E27FC236}">
                <a16:creationId xmlns:a16="http://schemas.microsoft.com/office/drawing/2014/main" id="{D99193E3-125C-44F6-AB36-CAF572812DE2}"/>
              </a:ext>
            </a:extLst>
          </p:cNvPr>
          <p:cNvPicPr>
            <a:picLocks noGrp="1" noChangeAspect="1"/>
          </p:cNvPicPr>
          <p:nvPr>
            <p:ph idx="1"/>
          </p:nvPr>
        </p:nvPicPr>
        <p:blipFill>
          <a:blip r:embed="rId2"/>
          <a:stretch>
            <a:fillRect/>
          </a:stretch>
        </p:blipFill>
        <p:spPr>
          <a:xfrm>
            <a:off x="2092036" y="1052945"/>
            <a:ext cx="8257309" cy="5472545"/>
          </a:xfrm>
        </p:spPr>
      </p:pic>
    </p:spTree>
    <p:extLst>
      <p:ext uri="{BB962C8B-B14F-4D97-AF65-F5344CB8AC3E}">
        <p14:creationId xmlns:p14="http://schemas.microsoft.com/office/powerpoint/2010/main" val="3408221112"/>
      </p:ext>
    </p:extLst>
  </p:cSld>
  <p:clrMapOvr>
    <a:masterClrMapping/>
  </p:clrMapOvr>
</p:sld>
</file>

<file path=ppt/theme/theme1.xml><?xml version="1.0" encoding="utf-8"?>
<a:theme xmlns:a="http://schemas.openxmlformats.org/drawingml/2006/main" name="DividendVTI">
  <a:themeElements>
    <a:clrScheme name="Aspect">
      <a:dk1>
        <a:sysClr val="windowText" lastClr="000000"/>
      </a:dk1>
      <a:lt1>
        <a:sysClr val="window" lastClr="FFFFFF"/>
      </a:lt1>
      <a:dk2>
        <a:srgbClr val="585753"/>
      </a:dk2>
      <a:lt2>
        <a:srgbClr val="EBDDC3"/>
      </a:lt2>
      <a:accent1>
        <a:srgbClr val="71B9E4"/>
      </a:accent1>
      <a:accent2>
        <a:srgbClr val="E25D3C"/>
      </a:accent2>
      <a:accent3>
        <a:srgbClr val="BDB59D"/>
      </a:accent3>
      <a:accent4>
        <a:srgbClr val="A5AB81"/>
      </a:accent4>
      <a:accent5>
        <a:srgbClr val="7BA79D"/>
      </a:accent5>
      <a:accent6>
        <a:srgbClr val="968C8C"/>
      </a:accent6>
      <a:hlink>
        <a:srgbClr val="F7B615"/>
      </a:hlink>
      <a:folHlink>
        <a:srgbClr val="704404"/>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65255AC-12AC-4323-AA35-9BAC798B66B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BD2D995-20F0-4C14-BF62-1248AB4B484D}">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BB3242A4-1E6A-4E02-809C-4A24066EC01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{C68A8DC5-8ED5-4B66-B4FF-EB8BB7DEAC49}tf67061901_win32</Template>
  <TotalTime>559</TotalTime>
  <Words>1116</Words>
  <Application>Microsoft Office PowerPoint</Application>
  <PresentationFormat>Widescreen</PresentationFormat>
  <Paragraphs>62</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Franklin Gothic Book</vt:lpstr>
      <vt:lpstr>Franklin Gothic Demi</vt:lpstr>
      <vt:lpstr>Gill Sans MT</vt:lpstr>
      <vt:lpstr>Wingdings 2</vt:lpstr>
      <vt:lpstr>DividendVTI</vt:lpstr>
      <vt:lpstr>Can Module  Inside Tiva C </vt:lpstr>
      <vt:lpstr>Contents</vt:lpstr>
      <vt:lpstr>Can module Features</vt:lpstr>
      <vt:lpstr>Description of Can module</vt:lpstr>
      <vt:lpstr>Block Diagram of can module</vt:lpstr>
      <vt:lpstr>Initialization</vt:lpstr>
      <vt:lpstr>Configuring a Transmit Message Object</vt:lpstr>
      <vt:lpstr>Transmission  </vt:lpstr>
      <vt:lpstr>Bus access in the can Network </vt:lpstr>
      <vt:lpstr>Configuring a Receive Message Object</vt:lpstr>
      <vt:lpstr>FIFo buffer </vt:lpstr>
      <vt:lpstr>Message Objects in a FIFO Buffer</vt:lpstr>
      <vt:lpstr>Test Mode</vt:lpstr>
      <vt:lpstr>Silent Mode </vt:lpstr>
      <vt:lpstr>Loopback Combined with Silent Mode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Can Module</dc:title>
  <dc:creator>Ahmed Emad</dc:creator>
  <cp:lastModifiedBy>Ahmed Emad</cp:lastModifiedBy>
  <cp:revision>25</cp:revision>
  <dcterms:created xsi:type="dcterms:W3CDTF">2021-09-10T13:33:50Z</dcterms:created>
  <dcterms:modified xsi:type="dcterms:W3CDTF">2021-09-11T19:37:47Z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