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230456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8FE16-0E65-4A67-87A5-07C89E2471B4}" type="datetimeFigureOut">
              <a:rPr lang="ar-SA" smtClean="0"/>
              <a:t>10/21/1445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35033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2360066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298FE16-0E65-4A67-87A5-07C89E2471B4}" type="datetimeFigureOut">
              <a:rPr lang="ar-SA" smtClean="0"/>
              <a:t>10/21/1445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2218143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125099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21254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90955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98FE16-0E65-4A67-87A5-07C89E2471B4}" type="datetimeFigureOut">
              <a:rPr lang="ar-SA" smtClean="0"/>
              <a:t>10/21/1445</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9922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8FE16-0E65-4A67-87A5-07C89E2471B4}" type="datetimeFigureOut">
              <a:rPr lang="ar-SA" smtClean="0"/>
              <a:t>10/21/1445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28996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8FE16-0E65-4A67-87A5-07C89E2471B4}" type="datetimeFigureOut">
              <a:rPr lang="ar-SA" smtClean="0"/>
              <a:t>10/21/1445</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71180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8FE16-0E65-4A67-87A5-07C89E2471B4}" type="datetimeFigureOut">
              <a:rPr lang="ar-SA" smtClean="0"/>
              <a:t>10/21/1445</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47857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8FE16-0E65-4A67-87A5-07C89E2471B4}" type="datetimeFigureOut">
              <a:rPr lang="ar-SA" smtClean="0"/>
              <a:t>10/21/1445</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293246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98FE16-0E65-4A67-87A5-07C89E2471B4}" type="datetimeFigureOut">
              <a:rPr lang="ar-SA" smtClean="0"/>
              <a:t>10/21/1445</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3257519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5298FE16-0E65-4A67-87A5-07C89E2471B4}" type="datetimeFigureOut">
              <a:rPr lang="ar-SA" smtClean="0"/>
              <a:t>10/21/1445</a:t>
            </a:fld>
            <a:endParaRPr lang="ar-SA"/>
          </a:p>
        </p:txBody>
      </p:sp>
      <p:sp>
        <p:nvSpPr>
          <p:cNvPr id="6" name="Footer Placeholder 5"/>
          <p:cNvSpPr>
            <a:spLocks noGrp="1"/>
          </p:cNvSpPr>
          <p:nvPr>
            <p:ph type="ftr" sz="quarter" idx="11"/>
          </p:nvPr>
        </p:nvSpPr>
        <p:spPr>
          <a:xfrm>
            <a:off x="590396" y="6041362"/>
            <a:ext cx="3295413" cy="365125"/>
          </a:xfrm>
        </p:spPr>
        <p:txBody>
          <a:bodyPr/>
          <a:lstStyle/>
          <a:p>
            <a:endParaRPr lang="ar-SA"/>
          </a:p>
        </p:txBody>
      </p:sp>
      <p:sp>
        <p:nvSpPr>
          <p:cNvPr id="7" name="Slide Number Placeholder 6"/>
          <p:cNvSpPr>
            <a:spLocks noGrp="1"/>
          </p:cNvSpPr>
          <p:nvPr>
            <p:ph type="sldNum" sz="quarter" idx="12"/>
          </p:nvPr>
        </p:nvSpPr>
        <p:spPr>
          <a:xfrm>
            <a:off x="4862689" y="5915888"/>
            <a:ext cx="1062155" cy="490599"/>
          </a:xfrm>
        </p:spPr>
        <p:txBody>
          <a:bodyPr/>
          <a:lstStyle/>
          <a:p>
            <a:fld id="{B410A176-E970-4273-A401-3D5060ADD805}" type="slidenum">
              <a:rPr lang="ar-SA" smtClean="0"/>
              <a:t>‹#›</a:t>
            </a:fld>
            <a:endParaRPr lang="ar-SA"/>
          </a:p>
        </p:txBody>
      </p:sp>
    </p:spTree>
    <p:extLst>
      <p:ext uri="{BB962C8B-B14F-4D97-AF65-F5344CB8AC3E}">
        <p14:creationId xmlns:p14="http://schemas.microsoft.com/office/powerpoint/2010/main" val="295508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ar-SA"/>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298FE16-0E65-4A67-87A5-07C89E2471B4}" type="datetimeFigureOut">
              <a:rPr lang="ar-SA" smtClean="0"/>
              <a:t>10/21/1445</a:t>
            </a:fld>
            <a:endParaRPr lang="ar-SA"/>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410A176-E970-4273-A401-3D5060ADD805}" type="slidenum">
              <a:rPr lang="ar-SA" smtClean="0"/>
              <a:t>‹#›</a:t>
            </a:fld>
            <a:endParaRPr lang="ar-SA"/>
          </a:p>
        </p:txBody>
      </p:sp>
    </p:spTree>
    <p:extLst>
      <p:ext uri="{BB962C8B-B14F-4D97-AF65-F5344CB8AC3E}">
        <p14:creationId xmlns:p14="http://schemas.microsoft.com/office/powerpoint/2010/main" val="2444070710"/>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Ls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data%20csv/202004-divvy-tripdata.z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FD27-B5E2-4408-AF91-104463E62C4E}"/>
              </a:ext>
            </a:extLst>
          </p:cNvPr>
          <p:cNvSpPr>
            <a:spLocks noGrp="1"/>
          </p:cNvSpPr>
          <p:nvPr>
            <p:ph type="ctrTitle"/>
          </p:nvPr>
        </p:nvSpPr>
        <p:spPr>
          <a:xfrm>
            <a:off x="1524000" y="57832"/>
            <a:ext cx="8982269" cy="1080504"/>
          </a:xfrm>
        </p:spPr>
        <p:txBody>
          <a:bodyPr>
            <a:noAutofit/>
          </a:bodyPr>
          <a:lstStyle/>
          <a:p>
            <a:r>
              <a:rPr lang="en-US" sz="4400" b="1" dirty="0" err="1">
                <a:solidFill>
                  <a:schemeClr val="bg1"/>
                </a:solidFill>
              </a:rPr>
              <a:t>Cyclistic</a:t>
            </a:r>
            <a:r>
              <a:rPr lang="en-US" sz="4400" b="1" dirty="0">
                <a:solidFill>
                  <a:schemeClr val="bg1"/>
                </a:solidFill>
              </a:rPr>
              <a:t> bike-share case study</a:t>
            </a:r>
            <a:endParaRPr lang="ar-SA" sz="4400" b="1" dirty="0">
              <a:solidFill>
                <a:schemeClr val="bg1"/>
              </a:solidFill>
            </a:endParaRPr>
          </a:p>
        </p:txBody>
      </p:sp>
      <p:sp>
        <p:nvSpPr>
          <p:cNvPr id="3" name="Subtitle 2">
            <a:extLst>
              <a:ext uri="{FF2B5EF4-FFF2-40B4-BE49-F238E27FC236}">
                <a16:creationId xmlns:a16="http://schemas.microsoft.com/office/drawing/2014/main" id="{AC99F53D-D3A5-46DC-B42F-5C135D182DC5}"/>
              </a:ext>
            </a:extLst>
          </p:cNvPr>
          <p:cNvSpPr>
            <a:spLocks noGrp="1"/>
          </p:cNvSpPr>
          <p:nvPr>
            <p:ph type="subTitle" idx="1"/>
          </p:nvPr>
        </p:nvSpPr>
        <p:spPr>
          <a:xfrm>
            <a:off x="208383" y="5920274"/>
            <a:ext cx="5242078" cy="367519"/>
          </a:xfrm>
        </p:spPr>
        <p:txBody>
          <a:bodyPr>
            <a:normAutofit/>
          </a:bodyPr>
          <a:lstStyle/>
          <a:p>
            <a:pPr algn="l"/>
            <a:r>
              <a:rPr lang="en-US" b="1" dirty="0">
                <a:solidFill>
                  <a:schemeClr val="tx1">
                    <a:lumMod val="85000"/>
                  </a:schemeClr>
                </a:solidFill>
              </a:rPr>
              <a:t>ENG.AHMED FAHMI</a:t>
            </a:r>
            <a:endParaRPr lang="ar-SA" b="1" dirty="0">
              <a:solidFill>
                <a:schemeClr val="tx1">
                  <a:lumMod val="85000"/>
                </a:schemeClr>
              </a:solidFill>
            </a:endParaRPr>
          </a:p>
        </p:txBody>
      </p:sp>
      <p:pic>
        <p:nvPicPr>
          <p:cNvPr id="1026" name="Picture 2" descr="No alt text provided for this image">
            <a:extLst>
              <a:ext uri="{FF2B5EF4-FFF2-40B4-BE49-F238E27FC236}">
                <a16:creationId xmlns:a16="http://schemas.microsoft.com/office/drawing/2014/main" id="{563734D8-F0FD-4C3D-AE7B-FAE0864D6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8816" y="1710289"/>
            <a:ext cx="3181739" cy="318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293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C1C5-2EA0-49E8-A6DD-2A23FB972A9F}"/>
              </a:ext>
            </a:extLst>
          </p:cNvPr>
          <p:cNvSpPr>
            <a:spLocks noGrp="1"/>
          </p:cNvSpPr>
          <p:nvPr>
            <p:ph type="title"/>
          </p:nvPr>
        </p:nvSpPr>
        <p:spPr/>
        <p:txBody>
          <a:bodyPr/>
          <a:lstStyle/>
          <a:p>
            <a:r>
              <a:rPr lang="en-US" dirty="0"/>
              <a:t>Number of rides per week and month</a:t>
            </a:r>
            <a:endParaRPr lang="ar-SA" dirty="0"/>
          </a:p>
        </p:txBody>
      </p:sp>
      <p:sp>
        <p:nvSpPr>
          <p:cNvPr id="3" name="Text Placeholder 2">
            <a:extLst>
              <a:ext uri="{FF2B5EF4-FFF2-40B4-BE49-F238E27FC236}">
                <a16:creationId xmlns:a16="http://schemas.microsoft.com/office/drawing/2014/main" id="{563FACCB-0745-4E90-9F21-9C0791FDF46C}"/>
              </a:ext>
            </a:extLst>
          </p:cNvPr>
          <p:cNvSpPr>
            <a:spLocks noGrp="1"/>
          </p:cNvSpPr>
          <p:nvPr>
            <p:ph type="body" idx="1"/>
          </p:nvPr>
        </p:nvSpPr>
        <p:spPr/>
        <p:txBody>
          <a:bodyPr/>
          <a:lstStyle/>
          <a:p>
            <a:r>
              <a:rPr lang="en-US" dirty="0"/>
              <a:t>week</a:t>
            </a:r>
            <a:endParaRPr lang="ar-SA" dirty="0"/>
          </a:p>
        </p:txBody>
      </p:sp>
      <p:pic>
        <p:nvPicPr>
          <p:cNvPr id="8" name="Content Placeholder 7">
            <a:extLst>
              <a:ext uri="{FF2B5EF4-FFF2-40B4-BE49-F238E27FC236}">
                <a16:creationId xmlns:a16="http://schemas.microsoft.com/office/drawing/2014/main" id="{F7E01410-99FC-45B7-BA48-821C5194E5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498" y="2751138"/>
            <a:ext cx="6101750" cy="3183132"/>
          </a:xfrm>
        </p:spPr>
      </p:pic>
      <p:sp>
        <p:nvSpPr>
          <p:cNvPr id="5" name="Text Placeholder 4">
            <a:extLst>
              <a:ext uri="{FF2B5EF4-FFF2-40B4-BE49-F238E27FC236}">
                <a16:creationId xmlns:a16="http://schemas.microsoft.com/office/drawing/2014/main" id="{647D3EBB-7235-4BA9-9CCA-E7A86695193F}"/>
              </a:ext>
            </a:extLst>
          </p:cNvPr>
          <p:cNvSpPr>
            <a:spLocks noGrp="1"/>
          </p:cNvSpPr>
          <p:nvPr>
            <p:ph type="body" sz="quarter" idx="3"/>
          </p:nvPr>
        </p:nvSpPr>
        <p:spPr/>
        <p:txBody>
          <a:bodyPr/>
          <a:lstStyle/>
          <a:p>
            <a:r>
              <a:rPr lang="en-US" dirty="0"/>
              <a:t>month</a:t>
            </a:r>
            <a:endParaRPr lang="ar-SA" dirty="0"/>
          </a:p>
        </p:txBody>
      </p:sp>
      <p:pic>
        <p:nvPicPr>
          <p:cNvPr id="10" name="Content Placeholder 9">
            <a:extLst>
              <a:ext uri="{FF2B5EF4-FFF2-40B4-BE49-F238E27FC236}">
                <a16:creationId xmlns:a16="http://schemas.microsoft.com/office/drawing/2014/main" id="{753870A3-BE80-44DE-823A-995C70515A7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8075" y="2751137"/>
            <a:ext cx="5633972" cy="3183133"/>
          </a:xfrm>
        </p:spPr>
      </p:pic>
    </p:spTree>
    <p:extLst>
      <p:ext uri="{BB962C8B-B14F-4D97-AF65-F5344CB8AC3E}">
        <p14:creationId xmlns:p14="http://schemas.microsoft.com/office/powerpoint/2010/main" val="2436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B76A-9ABD-4A6B-A3D0-C64F99E814A6}"/>
              </a:ext>
            </a:extLst>
          </p:cNvPr>
          <p:cNvSpPr>
            <a:spLocks noGrp="1"/>
          </p:cNvSpPr>
          <p:nvPr>
            <p:ph type="title"/>
          </p:nvPr>
        </p:nvSpPr>
        <p:spPr/>
        <p:txBody>
          <a:bodyPr/>
          <a:lstStyle/>
          <a:p>
            <a:r>
              <a:rPr lang="en-US" dirty="0"/>
              <a:t>Total trip duration by month and by </a:t>
            </a:r>
            <a:r>
              <a:rPr lang="en-US" dirty="0" err="1"/>
              <a:t>usres</a:t>
            </a:r>
            <a:endParaRPr lang="ar-SA" dirty="0"/>
          </a:p>
        </p:txBody>
      </p:sp>
      <p:pic>
        <p:nvPicPr>
          <p:cNvPr id="5" name="Content Placeholder 4">
            <a:extLst>
              <a:ext uri="{FF2B5EF4-FFF2-40B4-BE49-F238E27FC236}">
                <a16:creationId xmlns:a16="http://schemas.microsoft.com/office/drawing/2014/main" id="{866BBB0B-FF29-4BCC-BB8C-79A047922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04" y="2222500"/>
            <a:ext cx="11977395" cy="4612089"/>
          </a:xfrm>
        </p:spPr>
      </p:pic>
    </p:spTree>
    <p:extLst>
      <p:ext uri="{BB962C8B-B14F-4D97-AF65-F5344CB8AC3E}">
        <p14:creationId xmlns:p14="http://schemas.microsoft.com/office/powerpoint/2010/main" val="391089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C464-6FDC-4C0A-A952-241677454226}"/>
              </a:ext>
            </a:extLst>
          </p:cNvPr>
          <p:cNvSpPr>
            <a:spLocks noGrp="1"/>
          </p:cNvSpPr>
          <p:nvPr>
            <p:ph type="title"/>
          </p:nvPr>
        </p:nvSpPr>
        <p:spPr/>
        <p:txBody>
          <a:bodyPr/>
          <a:lstStyle/>
          <a:p>
            <a:r>
              <a:rPr lang="en-US" dirty="0"/>
              <a:t>Act phase</a:t>
            </a:r>
            <a:endParaRPr lang="ar-SA" dirty="0"/>
          </a:p>
        </p:txBody>
      </p:sp>
      <p:sp>
        <p:nvSpPr>
          <p:cNvPr id="3" name="Content Placeholder 2">
            <a:extLst>
              <a:ext uri="{FF2B5EF4-FFF2-40B4-BE49-F238E27FC236}">
                <a16:creationId xmlns:a16="http://schemas.microsoft.com/office/drawing/2014/main" id="{F88E101A-EC32-44B3-A94B-923A9446C380}"/>
              </a:ext>
            </a:extLst>
          </p:cNvPr>
          <p:cNvSpPr>
            <a:spLocks noGrp="1"/>
          </p:cNvSpPr>
          <p:nvPr>
            <p:ph idx="1"/>
          </p:nvPr>
        </p:nvSpPr>
        <p:spPr>
          <a:xfrm>
            <a:off x="81594" y="2156973"/>
            <a:ext cx="10554574" cy="3636511"/>
          </a:xfrm>
        </p:spPr>
        <p:txBody>
          <a:bodyPr/>
          <a:lstStyle/>
          <a:p>
            <a:pPr algn="l"/>
            <a:r>
              <a:rPr lang="en-US" b="1" dirty="0"/>
              <a:t>Final Conclusion and Recommendation</a:t>
            </a:r>
            <a:endParaRPr lang="ar-SA" b="1" dirty="0"/>
          </a:p>
          <a:p>
            <a:pPr marL="0" indent="0" algn="l">
              <a:buNone/>
            </a:pPr>
            <a:r>
              <a:rPr lang="en-US" dirty="0"/>
              <a:t>My answers to the </a:t>
            </a:r>
            <a:r>
              <a:rPr lang="en-US" dirty="0" err="1"/>
              <a:t>firstquestions</a:t>
            </a:r>
            <a:r>
              <a:rPr lang="en-US" dirty="0"/>
              <a:t> that will guide the future marketing program are as follows, based on my analysis and visualizations:</a:t>
            </a:r>
            <a:endParaRPr lang="ar-SA" dirty="0"/>
          </a:p>
          <a:p>
            <a:pPr marL="0" indent="0" algn="l">
              <a:buNone/>
            </a:pPr>
            <a:r>
              <a:rPr lang="en-US" dirty="0"/>
              <a:t>1- They both prefer to use docked bike than other bikes.</a:t>
            </a:r>
          </a:p>
          <a:p>
            <a:pPr marL="0" indent="0" algn="l">
              <a:buNone/>
            </a:pPr>
            <a:r>
              <a:rPr lang="en-US" dirty="0"/>
              <a:t>2- Our annual members use the </a:t>
            </a:r>
            <a:r>
              <a:rPr lang="en-US" dirty="0" err="1"/>
              <a:t>Cyclistic</a:t>
            </a:r>
            <a:r>
              <a:rPr lang="en-US" dirty="0"/>
              <a:t> bike sharing service frequently and consistently in terms of total ride and ride time. </a:t>
            </a:r>
          </a:p>
          <a:p>
            <a:pPr marL="0" indent="0" algn="l">
              <a:buNone/>
            </a:pPr>
            <a:r>
              <a:rPr lang="en-US" dirty="0"/>
              <a:t>3- On the other hand, casual riders do not use the bike frequently and consistently. Therefore, it is understandable that they do not prefer to switch to the annual membership plan. Despite this, casual riders like to cycle inconsistently compared to annual members, with long rides on weekends that we think are for fun and relaxation .</a:t>
            </a:r>
            <a:r>
              <a:rPr lang="ar-SA" dirty="0"/>
              <a:t> </a:t>
            </a:r>
            <a:endParaRPr lang="en-US" dirty="0"/>
          </a:p>
          <a:p>
            <a:pPr marL="0" indent="0" algn="l">
              <a:buNone/>
            </a:pPr>
            <a:endParaRPr lang="en-US" dirty="0"/>
          </a:p>
          <a:p>
            <a:pPr algn="l"/>
            <a:endParaRPr lang="ar-SA" dirty="0"/>
          </a:p>
        </p:txBody>
      </p:sp>
    </p:spTree>
    <p:extLst>
      <p:ext uri="{BB962C8B-B14F-4D97-AF65-F5344CB8AC3E}">
        <p14:creationId xmlns:p14="http://schemas.microsoft.com/office/powerpoint/2010/main" val="217686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290F-6105-44DE-8F0B-1C80C97AAD8F}"/>
              </a:ext>
            </a:extLst>
          </p:cNvPr>
          <p:cNvSpPr>
            <a:spLocks noGrp="1"/>
          </p:cNvSpPr>
          <p:nvPr>
            <p:ph type="title"/>
          </p:nvPr>
        </p:nvSpPr>
        <p:spPr>
          <a:xfrm>
            <a:off x="1097280" y="286604"/>
            <a:ext cx="9716900" cy="487838"/>
          </a:xfrm>
        </p:spPr>
        <p:txBody>
          <a:bodyPr>
            <a:normAutofit fontScale="90000"/>
          </a:bodyPr>
          <a:lstStyle/>
          <a:p>
            <a:r>
              <a:rPr lang="en-US" dirty="0"/>
              <a:t>Ask phase</a:t>
            </a:r>
            <a:endParaRPr lang="ar-SA" dirty="0"/>
          </a:p>
        </p:txBody>
      </p:sp>
      <p:sp>
        <p:nvSpPr>
          <p:cNvPr id="3" name="Content Placeholder 2">
            <a:extLst>
              <a:ext uri="{FF2B5EF4-FFF2-40B4-BE49-F238E27FC236}">
                <a16:creationId xmlns:a16="http://schemas.microsoft.com/office/drawing/2014/main" id="{89DA7F59-E12E-428A-A988-1A42B54F2D54}"/>
              </a:ext>
            </a:extLst>
          </p:cNvPr>
          <p:cNvSpPr>
            <a:spLocks noGrp="1"/>
          </p:cNvSpPr>
          <p:nvPr>
            <p:ph idx="1"/>
          </p:nvPr>
        </p:nvSpPr>
        <p:spPr>
          <a:xfrm>
            <a:off x="1187788" y="1743098"/>
            <a:ext cx="10058400" cy="4023360"/>
          </a:xfrm>
        </p:spPr>
        <p:txBody>
          <a:bodyPr/>
          <a:lstStyle/>
          <a:p>
            <a:pPr algn="l"/>
            <a:r>
              <a:rPr lang="en-US" dirty="0"/>
              <a:t>This question will guide the future marketing program: </a:t>
            </a:r>
            <a:endParaRPr lang="ar-SA" dirty="0"/>
          </a:p>
          <a:p>
            <a:pPr algn="l"/>
            <a:endParaRPr lang="en-US" dirty="0"/>
          </a:p>
          <a:p>
            <a:pPr lvl="0" algn="l"/>
            <a:r>
              <a:rPr lang="en-US" dirty="0"/>
              <a:t>How do annual members and casual riders use </a:t>
            </a:r>
            <a:r>
              <a:rPr lang="en-US" dirty="0" err="1"/>
              <a:t>Cyclistic</a:t>
            </a:r>
            <a:r>
              <a:rPr lang="en-US" dirty="0"/>
              <a:t> bikes differently ?</a:t>
            </a:r>
          </a:p>
          <a:p>
            <a:pPr marL="0" indent="0" algn="l">
              <a:buNone/>
            </a:pPr>
            <a:endParaRPr lang="ar-SA" dirty="0"/>
          </a:p>
        </p:txBody>
      </p:sp>
    </p:spTree>
    <p:extLst>
      <p:ext uri="{BB962C8B-B14F-4D97-AF65-F5344CB8AC3E}">
        <p14:creationId xmlns:p14="http://schemas.microsoft.com/office/powerpoint/2010/main" val="249743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8E77F4-A7E0-4632-A4A4-B5522CB03CD2}"/>
              </a:ext>
            </a:extLst>
          </p:cNvPr>
          <p:cNvSpPr/>
          <p:nvPr/>
        </p:nvSpPr>
        <p:spPr>
          <a:xfrm>
            <a:off x="556725" y="795935"/>
            <a:ext cx="10369421" cy="2048253"/>
          </a:xfrm>
          <a:prstGeom prst="rect">
            <a:avLst/>
          </a:prstGeom>
        </p:spPr>
        <p:txBody>
          <a:bodyPr wrap="square">
            <a:spAutoFit/>
          </a:bodyPr>
          <a:lstStyle/>
          <a:p>
            <a:pPr marL="742950" lvl="1" indent="-285750" algn="just">
              <a:lnSpc>
                <a:spcPct val="150000"/>
              </a:lnSpc>
              <a:spcAft>
                <a:spcPts val="800"/>
              </a:spcAft>
              <a:buFont typeface="+mj-lt"/>
              <a:buAutoNum type="arabicPeriod"/>
            </a:pPr>
            <a:r>
              <a:rPr lang="en-US" sz="2400" b="1" dirty="0">
                <a:solidFill>
                  <a:schemeClr val="bg1">
                    <a:lumMod val="50000"/>
                    <a:lumOff val="50000"/>
                  </a:schemeClr>
                </a:solidFill>
                <a:latin typeface="Times New Roman" panose="02020603050405020304" pitchFamily="18" charset="0"/>
                <a:ea typeface="Calibri" panose="020F0502020204030204" pitchFamily="34" charset="0"/>
                <a:cs typeface="Arial" panose="020B0604020202020204" pitchFamily="34" charset="0"/>
              </a:rPr>
              <a:t>Business Task</a:t>
            </a:r>
          </a:p>
          <a:p>
            <a:pPr lvl="1" algn="just">
              <a:lnSpc>
                <a:spcPct val="150000"/>
              </a:lnSpc>
              <a:spcAft>
                <a:spcPts val="800"/>
              </a:spcAft>
            </a:pPr>
            <a:endParaRPr lang="en-US" b="1" dirty="0">
              <a:solidFill>
                <a:schemeClr val="bg1">
                  <a:lumMod val="50000"/>
                  <a:lumOff val="50000"/>
                </a:schemeClr>
              </a:solidFill>
              <a:latin typeface="Times New Roman" panose="02020603050405020304" pitchFamily="18" charset="0"/>
              <a:ea typeface="Calibri" panose="020F0502020204030204" pitchFamily="34" charset="0"/>
              <a:cs typeface="Arial" panose="020B0604020202020204" pitchFamily="34" charset="0"/>
            </a:endParaRPr>
          </a:p>
          <a:p>
            <a:pPr algn="ctr">
              <a:lnSpc>
                <a:spcPct val="150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Analyze data to gain insights into how users use </a:t>
            </a:r>
            <a:r>
              <a:rPr lang="en-US" dirty="0" err="1">
                <a:latin typeface="Times New Roman" panose="02020603050405020304" pitchFamily="18" charset="0"/>
                <a:ea typeface="Calibri" panose="020F0502020204030204" pitchFamily="34" charset="0"/>
                <a:cs typeface="Arial" panose="020B0604020202020204" pitchFamily="34" charset="0"/>
              </a:rPr>
              <a:t>Cyclistic's</a:t>
            </a:r>
            <a:r>
              <a:rPr lang="en-US" dirty="0">
                <a:latin typeface="Times New Roman" panose="02020603050405020304" pitchFamily="18" charset="0"/>
                <a:ea typeface="Calibri" panose="020F0502020204030204" pitchFamily="34" charset="0"/>
                <a:cs typeface="Arial" panose="020B0604020202020204" pitchFamily="34" charset="0"/>
              </a:rPr>
              <a:t> bikes by membership type and to identify trends based on </a:t>
            </a:r>
            <a:r>
              <a:rPr lang="en-US" dirty="0" err="1">
                <a:latin typeface="Times New Roman" panose="02020603050405020304" pitchFamily="18" charset="0"/>
                <a:ea typeface="Calibri" panose="020F0502020204030204" pitchFamily="34" charset="0"/>
                <a:cs typeface="Arial" panose="020B0604020202020204" pitchFamily="34" charset="0"/>
              </a:rPr>
              <a:t>Cyclistic's</a:t>
            </a:r>
            <a:r>
              <a:rPr lang="en-US" dirty="0">
                <a:latin typeface="Times New Roman" panose="02020603050405020304" pitchFamily="18" charset="0"/>
                <a:ea typeface="Calibri" panose="020F0502020204030204" pitchFamily="34" charset="0"/>
                <a:cs typeface="Arial" panose="020B0604020202020204" pitchFamily="34" charset="0"/>
              </a:rPr>
              <a:t> marketing strategy. </a:t>
            </a:r>
            <a:endParaRPr lang="en-US"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039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1F1A-B648-410A-B6DF-333B8073598A}"/>
              </a:ext>
            </a:extLst>
          </p:cNvPr>
          <p:cNvSpPr>
            <a:spLocks noGrp="1"/>
          </p:cNvSpPr>
          <p:nvPr>
            <p:ph type="title"/>
          </p:nvPr>
        </p:nvSpPr>
        <p:spPr>
          <a:xfrm>
            <a:off x="810000" y="447188"/>
            <a:ext cx="10563286" cy="1297636"/>
          </a:xfrm>
        </p:spPr>
        <p:txBody>
          <a:bodyPr/>
          <a:lstStyle/>
          <a:p>
            <a:r>
              <a:rPr lang="en-US" sz="2800" dirty="0"/>
              <a:t>PREPARE </a:t>
            </a:r>
            <a:r>
              <a:rPr lang="en-US" sz="3200" dirty="0"/>
              <a:t>phase</a:t>
            </a:r>
            <a:r>
              <a:rPr lang="ar-SA" sz="3600" dirty="0"/>
              <a:t> </a:t>
            </a:r>
            <a:br>
              <a:rPr lang="en-US" dirty="0"/>
            </a:br>
            <a:endParaRPr lang="ar-SA" dirty="0"/>
          </a:p>
        </p:txBody>
      </p:sp>
      <p:sp>
        <p:nvSpPr>
          <p:cNvPr id="3" name="Content Placeholder 2">
            <a:extLst>
              <a:ext uri="{FF2B5EF4-FFF2-40B4-BE49-F238E27FC236}">
                <a16:creationId xmlns:a16="http://schemas.microsoft.com/office/drawing/2014/main" id="{DD237D82-00CD-4A88-8925-B30F6F1823C1}"/>
              </a:ext>
            </a:extLst>
          </p:cNvPr>
          <p:cNvSpPr>
            <a:spLocks noGrp="1"/>
          </p:cNvSpPr>
          <p:nvPr>
            <p:ph idx="1"/>
          </p:nvPr>
        </p:nvSpPr>
        <p:spPr/>
        <p:txBody>
          <a:bodyPr/>
          <a:lstStyle/>
          <a:p>
            <a:pPr algn="l"/>
            <a:r>
              <a:rPr lang="en-US" b="1" dirty="0"/>
              <a:t>Guiding Questions</a:t>
            </a:r>
            <a:endParaRPr lang="en-US" dirty="0"/>
          </a:p>
          <a:p>
            <a:pPr algn="l"/>
            <a:r>
              <a:rPr lang="en-US" b="1" dirty="0"/>
              <a:t>Q1: </a:t>
            </a:r>
            <a:r>
              <a:rPr lang="en-US" dirty="0"/>
              <a:t>Where is your data located ?</a:t>
            </a:r>
            <a:endParaRPr lang="ar-SA" dirty="0"/>
          </a:p>
          <a:p>
            <a:pPr algn="l"/>
            <a:r>
              <a:rPr lang="en-US" dirty="0"/>
              <a:t>The data is available at the address I gave the </a:t>
            </a:r>
            <a:r>
              <a:rPr lang="en-US" u="sng" dirty="0">
                <a:hlinkClick r:id="rId2" action="ppaction://hlinkfile"/>
              </a:rPr>
              <a:t>https://divvy-tripdata.s3.amazonaws.com/index.html</a:t>
            </a:r>
            <a:r>
              <a:rPr lang="en-US" dirty="0"/>
              <a:t>above. The data I have downloaded from this address have been handled in a way to cover 12 months .</a:t>
            </a:r>
          </a:p>
          <a:p>
            <a:pPr algn="l"/>
            <a:endParaRPr lang="ar-SA" dirty="0"/>
          </a:p>
        </p:txBody>
      </p:sp>
    </p:spTree>
    <p:extLst>
      <p:ext uri="{BB962C8B-B14F-4D97-AF65-F5344CB8AC3E}">
        <p14:creationId xmlns:p14="http://schemas.microsoft.com/office/powerpoint/2010/main" val="139368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3DBA66-B8E9-41F4-AB6C-7E6C15A9B75F}"/>
              </a:ext>
            </a:extLst>
          </p:cNvPr>
          <p:cNvSpPr/>
          <p:nvPr/>
        </p:nvSpPr>
        <p:spPr>
          <a:xfrm>
            <a:off x="575386" y="1088769"/>
            <a:ext cx="9557659" cy="9660145"/>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Arial" panose="020B0604020202020204" pitchFamily="34" charset="0"/>
              </a:rPr>
              <a:t>Are there issues with bias or credibility in this data? Does your data ROCCC?</a:t>
            </a:r>
          </a:p>
          <a:p>
            <a:pPr algn="just">
              <a:lnSpc>
                <a:spcPct val="150000"/>
              </a:lnSpc>
              <a:spcAft>
                <a:spcPts val="800"/>
              </a:spcAft>
            </a:pPr>
            <a:r>
              <a:rPr lang="en-US" sz="1600" dirty="0"/>
              <a:t>Yes, the data appears to be ROCCC. There don't seem to be any issues with bias or credibility in the data, as it consists of trip data from </a:t>
            </a:r>
            <a:r>
              <a:rPr lang="en-US" sz="1600" dirty="0" err="1"/>
              <a:t>Cyclistic's</a:t>
            </a:r>
            <a:r>
              <a:rPr lang="en-US" sz="1600" dirty="0"/>
              <a:t> own bike riders and is made available under license by Motivate International Inc. Additionally, the data appears to be reliable, original, comprehensive, current, and cited, meeting the criteria for ROCCC.</a:t>
            </a:r>
          </a:p>
          <a:p>
            <a:pPr algn="just">
              <a:lnSpc>
                <a:spcPct val="150000"/>
              </a:lnSpc>
              <a:spcAft>
                <a:spcPts val="800"/>
              </a:spcAft>
            </a:pPr>
            <a:endParaRPr lang="en-US" sz="16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r>
              <a:rPr lang="en-US" sz="2000" b="1" dirty="0">
                <a:latin typeface="Times New Roman" panose="02020603050405020304" pitchFamily="18" charset="0"/>
                <a:cs typeface="Arial" panose="020B0604020202020204" pitchFamily="34" charset="0"/>
              </a:rPr>
              <a:t>How did you verify the data’s integrity?</a:t>
            </a:r>
          </a:p>
          <a:p>
            <a:pPr algn="just">
              <a:lnSpc>
                <a:spcPct val="150000"/>
              </a:lnSpc>
              <a:spcAft>
                <a:spcPts val="800"/>
              </a:spcAft>
            </a:pPr>
            <a:r>
              <a:rPr lang="en-US" sz="1600" dirty="0"/>
              <a:t>To verify the integrity of the data, it is important to check the data for any inconsistencies or errors. This may include checking for missing or incorrect data, identifying outliers or unusual values, or comparing data with other sources to ensure it is correct. I carried out this analysis with simple and fast methods in R language and as a result I checked that the data is consistent. I identified missing and incorrect data types, removed them and made them ready for analysis. </a:t>
            </a: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endParaRPr lang="en-US" sz="2000" b="1" dirty="0">
              <a:latin typeface="Times New Roman" panose="02020603050405020304" pitchFamily="18" charset="0"/>
              <a:ea typeface="Calibri" panose="020F0502020204030204" pitchFamily="34" charset="0"/>
              <a:cs typeface="Arial" panose="020B0604020202020204" pitchFamily="34" charset="0"/>
            </a:endParaRP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4262606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6C49-EFB5-4A8E-8987-000934FB642D}"/>
              </a:ext>
            </a:extLst>
          </p:cNvPr>
          <p:cNvSpPr>
            <a:spLocks noGrp="1"/>
          </p:cNvSpPr>
          <p:nvPr>
            <p:ph type="title"/>
          </p:nvPr>
        </p:nvSpPr>
        <p:spPr/>
        <p:txBody>
          <a:bodyPr/>
          <a:lstStyle/>
          <a:p>
            <a:r>
              <a:rPr lang="en-US" dirty="0"/>
              <a:t>PROCESS phase</a:t>
            </a:r>
            <a:endParaRPr lang="ar-SA" dirty="0"/>
          </a:p>
        </p:txBody>
      </p:sp>
      <p:sp>
        <p:nvSpPr>
          <p:cNvPr id="3" name="Content Placeholder 2">
            <a:extLst>
              <a:ext uri="{FF2B5EF4-FFF2-40B4-BE49-F238E27FC236}">
                <a16:creationId xmlns:a16="http://schemas.microsoft.com/office/drawing/2014/main" id="{89AE4876-3C5D-4310-B4D4-8BBC025BACBC}"/>
              </a:ext>
            </a:extLst>
          </p:cNvPr>
          <p:cNvSpPr>
            <a:spLocks noGrp="1"/>
          </p:cNvSpPr>
          <p:nvPr>
            <p:ph idx="1"/>
          </p:nvPr>
        </p:nvSpPr>
        <p:spPr/>
        <p:txBody>
          <a:bodyPr/>
          <a:lstStyle/>
          <a:p>
            <a:pPr algn="l">
              <a:lnSpc>
                <a:spcPct val="150000"/>
              </a:lnSpc>
              <a:spcAft>
                <a:spcPts val="800"/>
              </a:spcAft>
            </a:pPr>
            <a:r>
              <a:rPr lang="en-US" sz="2000" b="1" dirty="0"/>
              <a:t>What tools are you choosing and why</a:t>
            </a:r>
            <a:r>
              <a:rPr lang="en-US" sz="2400" b="1" dirty="0">
                <a:latin typeface="Times New Roman" panose="02020603050405020304" pitchFamily="18" charset="0"/>
                <a:ea typeface="Calibri" panose="020F0502020204030204" pitchFamily="34" charset="0"/>
                <a:cs typeface="Arial" panose="020B0604020202020204" pitchFamily="34" charset="0"/>
              </a:rPr>
              <a:t>?</a:t>
            </a:r>
          </a:p>
          <a:p>
            <a:pPr algn="l"/>
            <a:r>
              <a:rPr lang="en-US" dirty="0"/>
              <a:t>I used the R programming </a:t>
            </a:r>
            <a:r>
              <a:rPr lang="en-US" dirty="0" err="1"/>
              <a:t>language,ms</a:t>
            </a:r>
            <a:r>
              <a:rPr lang="en-US" dirty="0"/>
              <a:t> </a:t>
            </a:r>
            <a:r>
              <a:rPr lang="en-US" dirty="0" err="1"/>
              <a:t>sql</a:t>
            </a:r>
            <a:r>
              <a:rPr lang="en-US" dirty="0"/>
              <a:t> server and tableau to process the data and make it ready for analysis</a:t>
            </a:r>
            <a:endParaRPr lang="ar-SA" dirty="0"/>
          </a:p>
        </p:txBody>
      </p:sp>
    </p:spTree>
    <p:extLst>
      <p:ext uri="{BB962C8B-B14F-4D97-AF65-F5344CB8AC3E}">
        <p14:creationId xmlns:p14="http://schemas.microsoft.com/office/powerpoint/2010/main" val="104783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5BEE-176E-4108-B0A7-72EDAB2F71C2}"/>
              </a:ext>
            </a:extLst>
          </p:cNvPr>
          <p:cNvSpPr>
            <a:spLocks noGrp="1"/>
          </p:cNvSpPr>
          <p:nvPr>
            <p:ph type="title"/>
          </p:nvPr>
        </p:nvSpPr>
        <p:spPr/>
        <p:txBody>
          <a:bodyPr/>
          <a:lstStyle/>
          <a:p>
            <a:r>
              <a:rPr lang="en-US" dirty="0"/>
              <a:t>Analyze phase</a:t>
            </a:r>
            <a:endParaRPr lang="ar-SA" dirty="0"/>
          </a:p>
        </p:txBody>
      </p:sp>
      <p:sp>
        <p:nvSpPr>
          <p:cNvPr id="3" name="Content Placeholder 2">
            <a:extLst>
              <a:ext uri="{FF2B5EF4-FFF2-40B4-BE49-F238E27FC236}">
                <a16:creationId xmlns:a16="http://schemas.microsoft.com/office/drawing/2014/main" id="{5D3C436D-4685-4D76-8E69-D4F0F53F5365}"/>
              </a:ext>
            </a:extLst>
          </p:cNvPr>
          <p:cNvSpPr>
            <a:spLocks noGrp="1"/>
          </p:cNvSpPr>
          <p:nvPr>
            <p:ph idx="1"/>
          </p:nvPr>
        </p:nvSpPr>
        <p:spPr/>
        <p:txBody>
          <a:bodyPr/>
          <a:lstStyle/>
          <a:p>
            <a:pPr algn="l"/>
            <a:r>
              <a:rPr lang="en-US" sz="2000" b="1" dirty="0"/>
              <a:t>How should you organize your data to perform analysis on it?</a:t>
            </a:r>
          </a:p>
          <a:p>
            <a:pPr algn="l"/>
            <a:r>
              <a:rPr lang="en-US" dirty="0"/>
              <a:t>First of all, the driving data had to be grouped according to user types, hours, time zones of the day, days of the week, months and seasons, and I organized the data to be that way. As can be seen in the R markdown document that I just shared during the process phase, time columns were created and the driving data of the users were classified according to the time type. In addition to examining the average and total driving times of the user types, the driving time lengths were also extracted from the data in the data frame, such as the end and start time, and included in the analysis, and important insights were obtained.</a:t>
            </a:r>
          </a:p>
          <a:p>
            <a:pPr algn="l"/>
            <a:endParaRPr lang="ar-SA" dirty="0"/>
          </a:p>
        </p:txBody>
      </p:sp>
    </p:spTree>
    <p:extLst>
      <p:ext uri="{BB962C8B-B14F-4D97-AF65-F5344CB8AC3E}">
        <p14:creationId xmlns:p14="http://schemas.microsoft.com/office/powerpoint/2010/main" val="2655492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6DA5-E698-4EAE-9DE7-AE5BC8843D3D}"/>
              </a:ext>
            </a:extLst>
          </p:cNvPr>
          <p:cNvSpPr>
            <a:spLocks noGrp="1"/>
          </p:cNvSpPr>
          <p:nvPr>
            <p:ph type="title"/>
          </p:nvPr>
        </p:nvSpPr>
        <p:spPr/>
        <p:txBody>
          <a:bodyPr/>
          <a:lstStyle/>
          <a:p>
            <a:r>
              <a:rPr lang="en-US" dirty="0"/>
              <a:t>Share phase</a:t>
            </a:r>
            <a:endParaRPr lang="ar-SA" dirty="0"/>
          </a:p>
        </p:txBody>
      </p:sp>
      <p:sp>
        <p:nvSpPr>
          <p:cNvPr id="3" name="Content Placeholder 2">
            <a:extLst>
              <a:ext uri="{FF2B5EF4-FFF2-40B4-BE49-F238E27FC236}">
                <a16:creationId xmlns:a16="http://schemas.microsoft.com/office/drawing/2014/main" id="{EFCDA865-720D-4B0B-BBD4-6181035BB6EE}"/>
              </a:ext>
            </a:extLst>
          </p:cNvPr>
          <p:cNvSpPr>
            <a:spLocks noGrp="1"/>
          </p:cNvSpPr>
          <p:nvPr>
            <p:ph idx="1"/>
          </p:nvPr>
        </p:nvSpPr>
        <p:spPr/>
        <p:txBody>
          <a:bodyPr/>
          <a:lstStyle/>
          <a:p>
            <a:pPr algn="l"/>
            <a:r>
              <a:rPr lang="en-US" dirty="0"/>
              <a:t>Now that I have performed my analysis and gained some insights into my data, create visualizations to share my findings.</a:t>
            </a:r>
          </a:p>
          <a:p>
            <a:pPr marL="0" indent="0" algn="l">
              <a:buNone/>
            </a:pPr>
            <a:endParaRPr lang="en-US" dirty="0"/>
          </a:p>
          <a:p>
            <a:pPr marL="0" indent="0" algn="l">
              <a:buNone/>
            </a:pPr>
            <a:endParaRPr lang="en-US" dirty="0"/>
          </a:p>
          <a:p>
            <a:pPr marL="0" indent="0" algn="l">
              <a:buNone/>
            </a:pPr>
            <a:endParaRPr lang="en-US" dirty="0"/>
          </a:p>
          <a:p>
            <a:pPr marL="0" indent="0" algn="l">
              <a:buNone/>
            </a:pPr>
            <a:endParaRPr lang="ar-SA" dirty="0"/>
          </a:p>
        </p:txBody>
      </p:sp>
      <p:pic>
        <p:nvPicPr>
          <p:cNvPr id="4" name="Picture 3">
            <a:extLst>
              <a:ext uri="{FF2B5EF4-FFF2-40B4-BE49-F238E27FC236}">
                <a16:creationId xmlns:a16="http://schemas.microsoft.com/office/drawing/2014/main" id="{D5012F99-561A-4D2B-89EC-EF514EDC1A8D}"/>
              </a:ext>
            </a:extLst>
          </p:cNvPr>
          <p:cNvPicPr>
            <a:picLocks noChangeAspect="1"/>
          </p:cNvPicPr>
          <p:nvPr/>
        </p:nvPicPr>
        <p:blipFill rotWithShape="1">
          <a:blip r:embed="rId2"/>
          <a:srcRect l="-1" t="55647" r="60358" b="28843"/>
          <a:stretch/>
        </p:blipFill>
        <p:spPr>
          <a:xfrm>
            <a:off x="810000" y="3797558"/>
            <a:ext cx="10172131" cy="2238655"/>
          </a:xfrm>
          <a:prstGeom prst="rect">
            <a:avLst/>
          </a:prstGeom>
        </p:spPr>
      </p:pic>
    </p:spTree>
    <p:extLst>
      <p:ext uri="{BB962C8B-B14F-4D97-AF65-F5344CB8AC3E}">
        <p14:creationId xmlns:p14="http://schemas.microsoft.com/office/powerpoint/2010/main" val="372505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EC5A-3507-4EF7-81C7-DEB0A796DDB3}"/>
              </a:ext>
            </a:extLst>
          </p:cNvPr>
          <p:cNvSpPr>
            <a:spLocks noGrp="1"/>
          </p:cNvSpPr>
          <p:nvPr>
            <p:ph type="title"/>
          </p:nvPr>
        </p:nvSpPr>
        <p:spPr/>
        <p:txBody>
          <a:bodyPr/>
          <a:lstStyle/>
          <a:p>
            <a:r>
              <a:rPr lang="en-US" dirty="0"/>
              <a:t>Here we find count of users and bike type</a:t>
            </a:r>
            <a:endParaRPr lang="ar-SA" dirty="0"/>
          </a:p>
        </p:txBody>
      </p:sp>
      <p:sp>
        <p:nvSpPr>
          <p:cNvPr id="3" name="Text Placeholder 2">
            <a:extLst>
              <a:ext uri="{FF2B5EF4-FFF2-40B4-BE49-F238E27FC236}">
                <a16:creationId xmlns:a16="http://schemas.microsoft.com/office/drawing/2014/main" id="{94B39633-D6B0-441C-B1C5-FB29CE94851E}"/>
              </a:ext>
            </a:extLst>
          </p:cNvPr>
          <p:cNvSpPr>
            <a:spLocks noGrp="1"/>
          </p:cNvSpPr>
          <p:nvPr>
            <p:ph type="body" idx="1"/>
          </p:nvPr>
        </p:nvSpPr>
        <p:spPr>
          <a:xfrm>
            <a:off x="432173" y="2194379"/>
            <a:ext cx="5189857" cy="576262"/>
          </a:xfrm>
        </p:spPr>
        <p:txBody>
          <a:bodyPr/>
          <a:lstStyle/>
          <a:p>
            <a:r>
              <a:rPr lang="en-US" b="1" dirty="0"/>
              <a:t>count of rides by member classification</a:t>
            </a:r>
            <a:endParaRPr lang="ar-SA" dirty="0"/>
          </a:p>
        </p:txBody>
      </p:sp>
      <p:pic>
        <p:nvPicPr>
          <p:cNvPr id="8" name="Content Placeholder 7">
            <a:extLst>
              <a:ext uri="{FF2B5EF4-FFF2-40B4-BE49-F238E27FC236}">
                <a16:creationId xmlns:a16="http://schemas.microsoft.com/office/drawing/2014/main" id="{CD677371-B86E-48D8-93F4-DB12B89E33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1196" y="3028448"/>
            <a:ext cx="5844804" cy="2877939"/>
          </a:xfrm>
        </p:spPr>
      </p:pic>
      <p:sp>
        <p:nvSpPr>
          <p:cNvPr id="5" name="Text Placeholder 4">
            <a:extLst>
              <a:ext uri="{FF2B5EF4-FFF2-40B4-BE49-F238E27FC236}">
                <a16:creationId xmlns:a16="http://schemas.microsoft.com/office/drawing/2014/main" id="{190D5CCE-4C83-47D7-886F-3ED6147C5A09}"/>
              </a:ext>
            </a:extLst>
          </p:cNvPr>
          <p:cNvSpPr>
            <a:spLocks noGrp="1"/>
          </p:cNvSpPr>
          <p:nvPr>
            <p:ph type="body" sz="quarter" idx="3"/>
          </p:nvPr>
        </p:nvSpPr>
        <p:spPr/>
        <p:txBody>
          <a:bodyPr/>
          <a:lstStyle/>
          <a:p>
            <a:r>
              <a:rPr lang="en-US" b="1" dirty="0"/>
              <a:t>Bike type according to </a:t>
            </a:r>
            <a:r>
              <a:rPr lang="en-US" b="1" dirty="0" err="1"/>
              <a:t>usrs</a:t>
            </a:r>
            <a:endParaRPr lang="ar-SA" b="1" dirty="0"/>
          </a:p>
        </p:txBody>
      </p:sp>
      <p:pic>
        <p:nvPicPr>
          <p:cNvPr id="10" name="Content Placeholder 9">
            <a:extLst>
              <a:ext uri="{FF2B5EF4-FFF2-40B4-BE49-F238E27FC236}">
                <a16:creationId xmlns:a16="http://schemas.microsoft.com/office/drawing/2014/main" id="{14779760-E37C-4E87-B80E-7EB2ABFD8FF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88074" y="3027276"/>
            <a:ext cx="5844801" cy="2877938"/>
          </a:xfrm>
        </p:spPr>
      </p:pic>
    </p:spTree>
    <p:extLst>
      <p:ext uri="{BB962C8B-B14F-4D97-AF65-F5344CB8AC3E}">
        <p14:creationId xmlns:p14="http://schemas.microsoft.com/office/powerpoint/2010/main" val="1782799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135</TotalTime>
  <Words>662</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Tahoma</vt:lpstr>
      <vt:lpstr>Times New Roman</vt:lpstr>
      <vt:lpstr>Wingdings 2</vt:lpstr>
      <vt:lpstr>Quotable</vt:lpstr>
      <vt:lpstr>Cyclistic bike-share case study</vt:lpstr>
      <vt:lpstr>Ask phase</vt:lpstr>
      <vt:lpstr>PowerPoint Presentation</vt:lpstr>
      <vt:lpstr>PREPARE phase  </vt:lpstr>
      <vt:lpstr>PowerPoint Presentation</vt:lpstr>
      <vt:lpstr>PROCESS phase</vt:lpstr>
      <vt:lpstr>Analyze phase</vt:lpstr>
      <vt:lpstr>Share phase</vt:lpstr>
      <vt:lpstr>Here we find count of users and bike type</vt:lpstr>
      <vt:lpstr>Number of rides per week and month</vt:lpstr>
      <vt:lpstr>Total trip duration by month and by usres</vt:lpstr>
      <vt:lpstr>Act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 case study</dc:title>
  <dc:creator>LENOVO</dc:creator>
  <cp:lastModifiedBy>LENOVO</cp:lastModifiedBy>
  <cp:revision>9</cp:revision>
  <dcterms:created xsi:type="dcterms:W3CDTF">2024-04-29T12:33:22Z</dcterms:created>
  <dcterms:modified xsi:type="dcterms:W3CDTF">2024-04-29T14:48:28Z</dcterms:modified>
</cp:coreProperties>
</file>