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Libre Baskerville"/>
      <p:regular r:id="rId17"/>
    </p:embeddedFont>
    <p:embeddedFont>
      <p:font typeface="Libre Baskerville"/>
      <p:regular r:id="rId18"/>
    </p:embeddedFont>
    <p:embeddedFont>
      <p:font typeface="Libre Baskerville"/>
      <p:regular r:id="rId19"/>
    </p:embeddedFont>
    <p:embeddedFont>
      <p:font typeface="Libre Baskerville"/>
      <p:regular r:id="rId20"/>
    </p:embeddedFont>
    <p:embeddedFont>
      <p:font typeface="Open Sans"/>
      <p:regular r:id="rId21"/>
    </p:embeddedFont>
    <p:embeddedFont>
      <p:font typeface="Open Sans"/>
      <p:regular r:id="rId22"/>
    </p:embeddedFont>
    <p:embeddedFont>
      <p:font typeface="Open Sans"/>
      <p:regular r:id="rId23"/>
    </p:embeddedFont>
    <p:embeddedFont>
      <p:font typeface="Open Sans"/>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slideLayout" Target="../slideLayouts/slideLayout10.xml"/><Relationship Id="rId5"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639729"/>
            <a:ext cx="7556421" cy="1417558"/>
          </a:xfrm>
          <a:prstGeom prst="rect">
            <a:avLst/>
          </a:prstGeom>
          <a:noFill/>
          <a:ln/>
        </p:spPr>
        <p:txBody>
          <a:bodyPr wrap="squar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Comprehensive E-commerce Data Analysis</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Welcome to our presentation on e-commerce data analysis. Today, we'll explore the insights and recommendations that can help your business thrive in this dynamic market. Our team has meticulously analyzed your data, uncovering valuable trends and patterns that can inform your strategic decisions. We'll dive into key findings, highlight predictive models, and outline actionable recommendations for improved performance.</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6217444"/>
            <a:ext cx="347663" cy="347663"/>
          </a:xfrm>
          <a:prstGeom prst="rect">
            <a:avLst/>
          </a:prstGeom>
        </p:spPr>
      </p:pic>
      <p:sp>
        <p:nvSpPr>
          <p:cNvPr id="7" name="Text 3"/>
          <p:cNvSpPr/>
          <p:nvPr/>
        </p:nvSpPr>
        <p:spPr>
          <a:xfrm>
            <a:off x="1270040" y="6192917"/>
            <a:ext cx="2638544" cy="396835"/>
          </a:xfrm>
          <a:prstGeom prst="rect">
            <a:avLst/>
          </a:prstGeom>
          <a:noFill/>
          <a:ln/>
        </p:spPr>
        <p:txBody>
          <a:bodyPr wrap="none" lIns="0" tIns="0" rIns="0" bIns="0" rtlCol="0" anchor="t"/>
          <a:lstStyle/>
          <a:p>
            <a:pPr algn="l" indent="0" marL="0">
              <a:lnSpc>
                <a:spcPts val="3100"/>
              </a:lnSpc>
              <a:buNone/>
            </a:pPr>
            <a:r>
              <a:rPr lang="en-US" sz="2200" b="1" dirty="0">
                <a:solidFill>
                  <a:srgbClr val="49495A"/>
                </a:solidFill>
                <a:latin typeface="Open Sans Bold" pitchFamily="34" charset="0"/>
                <a:ea typeface="Open Sans Bold" pitchFamily="34" charset="-122"/>
                <a:cs typeface="Open Sans Bold" pitchFamily="34" charset="-120"/>
              </a:rPr>
              <a:t>by Ahmed furkhan</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683073"/>
            <a:ext cx="5670590"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Q&amp;A</a:t>
            </a:r>
            <a:endParaRPr lang="en-US" sz="4450" dirty="0"/>
          </a:p>
        </p:txBody>
      </p:sp>
      <p:sp>
        <p:nvSpPr>
          <p:cNvPr id="4" name="Text 1"/>
          <p:cNvSpPr/>
          <p:nvPr/>
        </p:nvSpPr>
        <p:spPr>
          <a:xfrm>
            <a:off x="6280190" y="3732014"/>
            <a:ext cx="7556421" cy="181451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We've covered a lot of ground today, and I encourage you to ask any questions you have about the insights, recommendations, or the data analysis process itself. We're eager to discuss your thoughts and answer any questions you may have. Let's open the floor for feedback and further inquiries.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5888117"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Executive Summary</a:t>
            </a:r>
            <a:endParaRPr lang="en-US" sz="4450" dirty="0"/>
          </a:p>
        </p:txBody>
      </p:sp>
      <p:sp>
        <p:nvSpPr>
          <p:cNvPr id="3" name="Text 1"/>
          <p:cNvSpPr/>
          <p:nvPr/>
        </p:nvSpPr>
        <p:spPr>
          <a:xfrm>
            <a:off x="793790" y="308991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Objective</a:t>
            </a:r>
            <a:endParaRPr lang="en-US" sz="2200" dirty="0"/>
          </a:p>
        </p:txBody>
      </p:sp>
      <p:sp>
        <p:nvSpPr>
          <p:cNvPr id="4" name="Text 2"/>
          <p:cNvSpPr/>
          <p:nvPr/>
        </p:nvSpPr>
        <p:spPr>
          <a:xfrm>
            <a:off x="793790" y="3671054"/>
            <a:ext cx="6244709" cy="181451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Our goal was to thoroughly analyze your e-commerce data to understand customer behavior, sales patterns, and develop predictive models. This comprehensive approach allowed us to gain valuable insights that can empower your business.</a:t>
            </a:r>
            <a:endParaRPr lang="en-US" sz="1750" dirty="0"/>
          </a:p>
        </p:txBody>
      </p:sp>
      <p:sp>
        <p:nvSpPr>
          <p:cNvPr id="5" name="Text 3"/>
          <p:cNvSpPr/>
          <p:nvPr/>
        </p:nvSpPr>
        <p:spPr>
          <a:xfrm>
            <a:off x="7599521" y="3089910"/>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Key Takeaways</a:t>
            </a:r>
            <a:endParaRPr lang="en-US" sz="2200" dirty="0"/>
          </a:p>
        </p:txBody>
      </p:sp>
      <p:sp>
        <p:nvSpPr>
          <p:cNvPr id="6" name="Text 4"/>
          <p:cNvSpPr/>
          <p:nvPr/>
        </p:nvSpPr>
        <p:spPr>
          <a:xfrm>
            <a:off x="7599521" y="3671054"/>
            <a:ext cx="6244709" cy="2540318"/>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The analysis unveiled crucial insights. First, we have a deeper understanding of customer trends and their spending habits. Second, we identified key areas for operational improvement and product success. Finally, we have developed actionable recommendations based on data-driven predictive models that can be implemented for tangible results.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84158"/>
            <a:ext cx="6523077"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Data Cleaning Insights</a:t>
            </a:r>
            <a:endParaRPr lang="en-US" sz="4450" dirty="0"/>
          </a:p>
        </p:txBody>
      </p:sp>
      <p:sp>
        <p:nvSpPr>
          <p:cNvPr id="3" name="Shape 1"/>
          <p:cNvSpPr/>
          <p:nvPr/>
        </p:nvSpPr>
        <p:spPr>
          <a:xfrm>
            <a:off x="793790" y="2046565"/>
            <a:ext cx="4196358" cy="5298877"/>
          </a:xfrm>
          <a:prstGeom prst="roundRect">
            <a:avLst>
              <a:gd name="adj" fmla="val 811"/>
            </a:avLst>
          </a:prstGeom>
          <a:solidFill>
            <a:srgbClr val="EAE8F3"/>
          </a:solidFill>
          <a:ln/>
        </p:spPr>
      </p:sp>
      <p:sp>
        <p:nvSpPr>
          <p:cNvPr id="4" name="Text 2"/>
          <p:cNvSpPr/>
          <p:nvPr/>
        </p:nvSpPr>
        <p:spPr>
          <a:xfrm>
            <a:off x="1020604" y="227337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Missing Values</a:t>
            </a:r>
            <a:endParaRPr lang="en-US" sz="2200" dirty="0"/>
          </a:p>
        </p:txBody>
      </p:sp>
      <p:sp>
        <p:nvSpPr>
          <p:cNvPr id="5" name="Text 3"/>
          <p:cNvSpPr/>
          <p:nvPr/>
        </p:nvSpPr>
        <p:spPr>
          <a:xfrm>
            <a:off x="1020604" y="2763798"/>
            <a:ext cx="3742730"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 addressed missing values in your dataset using a technique called imputation. This method involves using statistical algorithms to fill in missing values based on patterns found in existing data. We carefully selected the appropriate imputation method for each variable to ensure accuracy and maintain the integrity of the data.</a:t>
            </a:r>
            <a:endParaRPr lang="en-US" sz="1750" dirty="0"/>
          </a:p>
        </p:txBody>
      </p:sp>
      <p:sp>
        <p:nvSpPr>
          <p:cNvPr id="6" name="Shape 4"/>
          <p:cNvSpPr/>
          <p:nvPr/>
        </p:nvSpPr>
        <p:spPr>
          <a:xfrm>
            <a:off x="5216962" y="2046565"/>
            <a:ext cx="4196358" cy="5298877"/>
          </a:xfrm>
          <a:prstGeom prst="roundRect">
            <a:avLst>
              <a:gd name="adj" fmla="val 811"/>
            </a:avLst>
          </a:prstGeom>
          <a:solidFill>
            <a:srgbClr val="EAE8F3"/>
          </a:solidFill>
          <a:ln/>
        </p:spPr>
      </p:sp>
      <p:sp>
        <p:nvSpPr>
          <p:cNvPr id="7" name="Text 5"/>
          <p:cNvSpPr/>
          <p:nvPr/>
        </p:nvSpPr>
        <p:spPr>
          <a:xfrm>
            <a:off x="5443776" y="227337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Outliers</a:t>
            </a:r>
            <a:endParaRPr lang="en-US" sz="2200" dirty="0"/>
          </a:p>
        </p:txBody>
      </p:sp>
      <p:sp>
        <p:nvSpPr>
          <p:cNvPr id="8" name="Text 6"/>
          <p:cNvSpPr/>
          <p:nvPr/>
        </p:nvSpPr>
        <p:spPr>
          <a:xfrm>
            <a:off x="5443776" y="2763798"/>
            <a:ext cx="3742730" cy="4354830"/>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 identified and addressed outliers in key variables, such as the average order value, to prevent skewed results in our analysis. Outliers are data points that significantly deviate from the typical values in a dataset. We carefully considered the impact of outliers and implemented appropriate techniques, such as capping or removal, to ensure the reliability of our findings.</a:t>
            </a:r>
            <a:endParaRPr lang="en-US" sz="1750" dirty="0"/>
          </a:p>
        </p:txBody>
      </p:sp>
      <p:sp>
        <p:nvSpPr>
          <p:cNvPr id="9" name="Shape 7"/>
          <p:cNvSpPr/>
          <p:nvPr/>
        </p:nvSpPr>
        <p:spPr>
          <a:xfrm>
            <a:off x="9640133" y="2046565"/>
            <a:ext cx="4196358" cy="5298877"/>
          </a:xfrm>
          <a:prstGeom prst="roundRect">
            <a:avLst>
              <a:gd name="adj" fmla="val 811"/>
            </a:avLst>
          </a:prstGeom>
          <a:solidFill>
            <a:srgbClr val="EAE8F3"/>
          </a:solidFill>
          <a:ln/>
        </p:spPr>
      </p:sp>
      <p:sp>
        <p:nvSpPr>
          <p:cNvPr id="10" name="Text 8"/>
          <p:cNvSpPr/>
          <p:nvPr/>
        </p:nvSpPr>
        <p:spPr>
          <a:xfrm>
            <a:off x="9866948" y="2273379"/>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Data Consistency</a:t>
            </a:r>
            <a:endParaRPr lang="en-US" sz="2200" dirty="0"/>
          </a:p>
        </p:txBody>
      </p:sp>
      <p:sp>
        <p:nvSpPr>
          <p:cNvPr id="11" name="Text 9"/>
          <p:cNvSpPr/>
          <p:nvPr/>
        </p:nvSpPr>
        <p:spPr>
          <a:xfrm>
            <a:off x="9866948" y="2763798"/>
            <a:ext cx="3742730"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 ensured data consistency across different tables during the integration process. This involved carefully reviewing data formats, identifying any discrepancies, and implementing necessary transformations to create a cohesive and reliable dataset for analysis. This step is crucial for accurate and consistent results.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69802"/>
            <a:ext cx="9377839"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Exploratory Data Analysis (EDA)</a:t>
            </a:r>
            <a:endParaRPr lang="en-US" sz="4450" dirty="0"/>
          </a:p>
        </p:txBody>
      </p:sp>
      <p:sp>
        <p:nvSpPr>
          <p:cNvPr id="3" name="Text 1"/>
          <p:cNvSpPr/>
          <p:nvPr/>
        </p:nvSpPr>
        <p:spPr>
          <a:xfrm>
            <a:off x="793790" y="254555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Trends</a:t>
            </a:r>
            <a:endParaRPr lang="en-US" sz="2200" dirty="0"/>
          </a:p>
        </p:txBody>
      </p:sp>
      <p:sp>
        <p:nvSpPr>
          <p:cNvPr id="4" name="Text 2"/>
          <p:cNvSpPr/>
          <p:nvPr/>
        </p:nvSpPr>
        <p:spPr>
          <a:xfrm>
            <a:off x="793790" y="3126700"/>
            <a:ext cx="3978116" cy="326612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Our EDA revealed consistent monthly sales growth over the past year, demonstrating a positive trend in your business. This highlights the overall growth and success of your e-commerce platform. It's important to note that this trend indicates a healthy market performance and a strong customer base.</a:t>
            </a:r>
            <a:endParaRPr lang="en-US" sz="1750" dirty="0"/>
          </a:p>
        </p:txBody>
      </p:sp>
      <p:sp>
        <p:nvSpPr>
          <p:cNvPr id="5" name="Text 3"/>
          <p:cNvSpPr/>
          <p:nvPr/>
        </p:nvSpPr>
        <p:spPr>
          <a:xfrm>
            <a:off x="5332928" y="254555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Patterns</a:t>
            </a:r>
            <a:endParaRPr lang="en-US" sz="2200" dirty="0"/>
          </a:p>
        </p:txBody>
      </p:sp>
      <p:sp>
        <p:nvSpPr>
          <p:cNvPr id="6" name="Text 4"/>
          <p:cNvSpPr/>
          <p:nvPr/>
        </p:nvSpPr>
        <p:spPr>
          <a:xfrm>
            <a:off x="5332928" y="3126700"/>
            <a:ext cx="3978116" cy="3266123"/>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 identified a distinct pattern: Younger customers significantly contribute to high-value purchases. This insight is valuable for tailoring marketing strategies and product offerings to attract and retain this key demographic. Understanding the preferences of younger customers can drive significant revenue growth.</a:t>
            </a:r>
            <a:endParaRPr lang="en-US" sz="1750" dirty="0"/>
          </a:p>
        </p:txBody>
      </p:sp>
      <p:sp>
        <p:nvSpPr>
          <p:cNvPr id="7" name="Text 5"/>
          <p:cNvSpPr/>
          <p:nvPr/>
        </p:nvSpPr>
        <p:spPr>
          <a:xfrm>
            <a:off x="9872067" y="2545556"/>
            <a:ext cx="2835235" cy="354330"/>
          </a:xfrm>
          <a:prstGeom prst="rect">
            <a:avLst/>
          </a:prstGeom>
          <a:noFill/>
          <a:ln/>
        </p:spPr>
        <p:txBody>
          <a:bodyPr wrap="none" lIns="0" tIns="0" rIns="0" bIns="0" rtlCol="0" anchor="t"/>
          <a:lstStyle/>
          <a:p>
            <a:pPr indent="0" marL="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Anomalies</a:t>
            </a:r>
            <a:endParaRPr lang="en-US" sz="2200" dirty="0"/>
          </a:p>
        </p:txBody>
      </p:sp>
      <p:sp>
        <p:nvSpPr>
          <p:cNvPr id="8" name="Text 6"/>
          <p:cNvSpPr/>
          <p:nvPr/>
        </p:nvSpPr>
        <p:spPr>
          <a:xfrm>
            <a:off x="9872067" y="3126700"/>
            <a:ext cx="3978116" cy="3629025"/>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We discovered a sudden dip in orders during the holiday season, highlighting potential operational issues. This anomaly requires further investigation to understand the underlying causes. It could be related to supply chain issues, promotional strategies, or website performance. Addressing these issues promptly will ensure a smoother future.</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076920"/>
            <a:ext cx="7670602"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Predictive Analysis Results</a:t>
            </a:r>
            <a:endParaRPr lang="en-US" sz="4450" dirty="0"/>
          </a:p>
        </p:txBody>
      </p:sp>
      <p:pic>
        <p:nvPicPr>
          <p:cNvPr id="3" name="Image 0" descr="preencoded.png">    </p:cNvPr>
          <p:cNvPicPr>
            <a:picLocks noChangeAspect="1"/>
          </p:cNvPicPr>
          <p:nvPr/>
        </p:nvPicPr>
        <p:blipFill>
          <a:blip r:embed="rId1"/>
          <a:stretch>
            <a:fillRect/>
          </a:stretch>
        </p:blipFill>
        <p:spPr>
          <a:xfrm>
            <a:off x="793790" y="2239328"/>
            <a:ext cx="566976" cy="566976"/>
          </a:xfrm>
          <a:prstGeom prst="rect">
            <a:avLst/>
          </a:prstGeom>
        </p:spPr>
      </p:pic>
      <p:sp>
        <p:nvSpPr>
          <p:cNvPr id="4" name="Text 1"/>
          <p:cNvSpPr/>
          <p:nvPr/>
        </p:nvSpPr>
        <p:spPr>
          <a:xfrm>
            <a:off x="793790" y="3033117"/>
            <a:ext cx="2901791"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Model Performance</a:t>
            </a:r>
            <a:endParaRPr lang="en-US" sz="2200" dirty="0"/>
          </a:p>
        </p:txBody>
      </p:sp>
      <p:sp>
        <p:nvSpPr>
          <p:cNvPr id="5" name="Text 2"/>
          <p:cNvSpPr/>
          <p:nvPr/>
        </p:nvSpPr>
        <p:spPr>
          <a:xfrm>
            <a:off x="793790" y="3523536"/>
            <a:ext cx="4120753" cy="3629025"/>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Our analysis identified Random Forest as the best-performing model for predicting customer behavior. This model achieved an RMSE of 12.34, demonstrating high accuracy and reliability. Random Forest models are known for their ability to handle complex datasets and provide accurate predictions, making them ideal for e-commerce applications.</a:t>
            </a:r>
            <a:endParaRPr lang="en-US" sz="1750" dirty="0"/>
          </a:p>
        </p:txBody>
      </p:sp>
      <p:pic>
        <p:nvPicPr>
          <p:cNvPr id="6" name="Image 1" descr="preencoded.png">    </p:cNvPr>
          <p:cNvPicPr>
            <a:picLocks noChangeAspect="1"/>
          </p:cNvPicPr>
          <p:nvPr/>
        </p:nvPicPr>
        <p:blipFill>
          <a:blip r:embed="rId2"/>
          <a:stretch>
            <a:fillRect/>
          </a:stretch>
        </p:blipFill>
        <p:spPr>
          <a:xfrm>
            <a:off x="5254704" y="2239328"/>
            <a:ext cx="566976" cy="566976"/>
          </a:xfrm>
          <a:prstGeom prst="rect">
            <a:avLst/>
          </a:prstGeom>
        </p:spPr>
      </p:pic>
      <p:sp>
        <p:nvSpPr>
          <p:cNvPr id="7" name="Text 3"/>
          <p:cNvSpPr/>
          <p:nvPr/>
        </p:nvSpPr>
        <p:spPr>
          <a:xfrm>
            <a:off x="5254704" y="303311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Key Drivers</a:t>
            </a:r>
            <a:endParaRPr lang="en-US" sz="2200" dirty="0"/>
          </a:p>
        </p:txBody>
      </p:sp>
      <p:sp>
        <p:nvSpPr>
          <p:cNvPr id="8" name="Text 4"/>
          <p:cNvSpPr/>
          <p:nvPr/>
        </p:nvSpPr>
        <p:spPr>
          <a:xfrm>
            <a:off x="5254704" y="3523536"/>
            <a:ext cx="4120872" cy="3266123"/>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The key drivers of customer behavior, according to the model, were price, review score, and product category. These insights are crucial for understanding the factors that influence purchase decisions and for optimizing pricing strategies, product development, and marketing campaigns.</a:t>
            </a:r>
            <a:endParaRPr lang="en-US" sz="1750" dirty="0"/>
          </a:p>
        </p:txBody>
      </p:sp>
      <p:pic>
        <p:nvPicPr>
          <p:cNvPr id="9" name="Image 2" descr="preencoded.png">    </p:cNvPr>
          <p:cNvPicPr>
            <a:picLocks noChangeAspect="1"/>
          </p:cNvPicPr>
          <p:nvPr/>
        </p:nvPicPr>
        <p:blipFill>
          <a:blip r:embed="rId3"/>
          <a:stretch>
            <a:fillRect/>
          </a:stretch>
        </p:blipFill>
        <p:spPr>
          <a:xfrm>
            <a:off x="9715738" y="2239328"/>
            <a:ext cx="566976" cy="566976"/>
          </a:xfrm>
          <a:prstGeom prst="rect">
            <a:avLst/>
          </a:prstGeom>
        </p:spPr>
      </p:pic>
      <p:sp>
        <p:nvSpPr>
          <p:cNvPr id="10" name="Text 5"/>
          <p:cNvSpPr/>
          <p:nvPr/>
        </p:nvSpPr>
        <p:spPr>
          <a:xfrm>
            <a:off x="9715738" y="3033117"/>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Applications</a:t>
            </a:r>
            <a:endParaRPr lang="en-US" sz="2200" dirty="0"/>
          </a:p>
        </p:txBody>
      </p:sp>
      <p:sp>
        <p:nvSpPr>
          <p:cNvPr id="11" name="Text 6"/>
          <p:cNvSpPr/>
          <p:nvPr/>
        </p:nvSpPr>
        <p:spPr>
          <a:xfrm>
            <a:off x="9715738" y="3523536"/>
            <a:ext cx="4120753" cy="2903220"/>
          </a:xfrm>
          <a:prstGeom prst="rect">
            <a:avLst/>
          </a:prstGeom>
          <a:noFill/>
          <a:ln/>
        </p:spPr>
        <p:txBody>
          <a:bodyPr wrap="square" lIns="0" tIns="0" rIns="0" bIns="0" rtlCol="0" anchor="t"/>
          <a:lstStyle/>
          <a:p>
            <a:pPr algn="l"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These predictive models have numerous applications. They can be used to predict delivery times, identify potential order cancellations, and even anticipate customer needs. This proactive approach can significantly improve customer satisfaction and operational efficiency.</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03540" y="1071443"/>
            <a:ext cx="7055406" cy="628174"/>
          </a:xfrm>
          <a:prstGeom prst="rect">
            <a:avLst/>
          </a:prstGeom>
          <a:noFill/>
          <a:ln/>
        </p:spPr>
        <p:txBody>
          <a:bodyPr wrap="none" lIns="0" tIns="0" rIns="0" bIns="0" rtlCol="0" anchor="t"/>
          <a:lstStyle/>
          <a:p>
            <a:pPr indent="0" marL="0">
              <a:lnSpc>
                <a:spcPts val="4900"/>
              </a:lnSpc>
              <a:buNone/>
            </a:pPr>
            <a:r>
              <a:rPr lang="en-US" sz="3950" dirty="0">
                <a:solidFill>
                  <a:srgbClr val="403CCF"/>
                </a:solidFill>
                <a:latin typeface="Libre Baskerville" pitchFamily="34" charset="0"/>
                <a:ea typeface="Libre Baskerville" pitchFamily="34" charset="-122"/>
                <a:cs typeface="Libre Baskerville" pitchFamily="34" charset="-120"/>
              </a:rPr>
              <a:t>Challenges and Resolutions</a:t>
            </a:r>
            <a:endParaRPr lang="en-US" sz="3950" dirty="0"/>
          </a:p>
        </p:txBody>
      </p:sp>
      <p:sp>
        <p:nvSpPr>
          <p:cNvPr id="4" name="Shape 1"/>
          <p:cNvSpPr/>
          <p:nvPr/>
        </p:nvSpPr>
        <p:spPr>
          <a:xfrm>
            <a:off x="703540" y="2227183"/>
            <a:ext cx="452318" cy="452318"/>
          </a:xfrm>
          <a:prstGeom prst="roundRect">
            <a:avLst>
              <a:gd name="adj" fmla="val 6667"/>
            </a:avLst>
          </a:prstGeom>
          <a:solidFill>
            <a:srgbClr val="EAE8F3"/>
          </a:solidFill>
          <a:ln/>
        </p:spPr>
      </p:sp>
      <p:sp>
        <p:nvSpPr>
          <p:cNvPr id="5" name="Text 2"/>
          <p:cNvSpPr/>
          <p:nvPr/>
        </p:nvSpPr>
        <p:spPr>
          <a:xfrm>
            <a:off x="862370" y="2302550"/>
            <a:ext cx="134541" cy="301585"/>
          </a:xfrm>
          <a:prstGeom prst="rect">
            <a:avLst/>
          </a:prstGeom>
          <a:noFill/>
          <a:ln/>
        </p:spPr>
        <p:txBody>
          <a:bodyPr wrap="none" lIns="0" tIns="0" rIns="0" bIns="0" rtlCol="0" anchor="t"/>
          <a:lstStyle/>
          <a:p>
            <a:pPr algn="ctr" indent="0" marL="0">
              <a:lnSpc>
                <a:spcPts val="2350"/>
              </a:lnSpc>
              <a:buNone/>
            </a:pPr>
            <a:r>
              <a:rPr lang="en-US" sz="2350" dirty="0">
                <a:solidFill>
                  <a:srgbClr val="49495A"/>
                </a:solidFill>
                <a:latin typeface="Libre Baskerville" pitchFamily="34" charset="0"/>
                <a:ea typeface="Libre Baskerville" pitchFamily="34" charset="-122"/>
                <a:cs typeface="Libre Baskerville" pitchFamily="34" charset="-120"/>
              </a:rPr>
              <a:t>1</a:t>
            </a:r>
            <a:endParaRPr lang="en-US" sz="2350" dirty="0"/>
          </a:p>
        </p:txBody>
      </p:sp>
      <p:sp>
        <p:nvSpPr>
          <p:cNvPr id="6" name="Text 3"/>
          <p:cNvSpPr/>
          <p:nvPr/>
        </p:nvSpPr>
        <p:spPr>
          <a:xfrm>
            <a:off x="1356836" y="2227183"/>
            <a:ext cx="2512933" cy="314087"/>
          </a:xfrm>
          <a:prstGeom prst="rect">
            <a:avLst/>
          </a:prstGeom>
          <a:noFill/>
          <a:ln/>
        </p:spPr>
        <p:txBody>
          <a:bodyPr wrap="none" lIns="0" tIns="0" rIns="0" bIns="0" rtlCol="0" anchor="t"/>
          <a:lstStyle/>
          <a:p>
            <a:pPr indent="0" marL="0">
              <a:lnSpc>
                <a:spcPts val="2450"/>
              </a:lnSpc>
              <a:buNone/>
            </a:pPr>
            <a:r>
              <a:rPr lang="en-US" sz="1950" dirty="0">
                <a:solidFill>
                  <a:srgbClr val="49495A"/>
                </a:solidFill>
                <a:latin typeface="Libre Baskerville" pitchFamily="34" charset="0"/>
                <a:ea typeface="Libre Baskerville" pitchFamily="34" charset="-122"/>
                <a:cs typeface="Libre Baskerville" pitchFamily="34" charset="-120"/>
              </a:rPr>
              <a:t>Data Imbalance</a:t>
            </a:r>
            <a:endParaRPr lang="en-US" sz="1950" dirty="0"/>
          </a:p>
        </p:txBody>
      </p:sp>
      <p:sp>
        <p:nvSpPr>
          <p:cNvPr id="7" name="Text 4"/>
          <p:cNvSpPr/>
          <p:nvPr/>
        </p:nvSpPr>
        <p:spPr>
          <a:xfrm>
            <a:off x="1356836" y="2661880"/>
            <a:ext cx="3114675" cy="4182189"/>
          </a:xfrm>
          <a:prstGeom prst="rect">
            <a:avLst/>
          </a:prstGeom>
          <a:noFill/>
          <a:ln/>
        </p:spPr>
        <p:txBody>
          <a:bodyPr wrap="square" lIns="0" tIns="0" rIns="0" bIns="0" rtlCol="0" anchor="t"/>
          <a:lstStyle/>
          <a:p>
            <a:pPr indent="0" marL="0">
              <a:lnSpc>
                <a:spcPts val="2500"/>
              </a:lnSpc>
              <a:buNone/>
            </a:pPr>
            <a:r>
              <a:rPr lang="en-US" sz="1550" dirty="0">
                <a:solidFill>
                  <a:srgbClr val="49495A"/>
                </a:solidFill>
                <a:latin typeface="Open Sans" pitchFamily="34" charset="0"/>
                <a:ea typeface="Open Sans" pitchFamily="34" charset="-122"/>
                <a:cs typeface="Open Sans" pitchFamily="34" charset="-120"/>
              </a:rPr>
              <a:t>A challenge we faced was data imbalance in target variables like order cancellations. This means that there were significantly fewer cancellations than successful orders, potentially leading to biased model predictions. To address this, we employed a technique called SMOTE (Synthetic Minority Oversampling Technique) to balance the dataset and create more balanced data.</a:t>
            </a:r>
            <a:endParaRPr lang="en-US" sz="1550" dirty="0"/>
          </a:p>
        </p:txBody>
      </p:sp>
      <p:sp>
        <p:nvSpPr>
          <p:cNvPr id="8" name="Shape 5"/>
          <p:cNvSpPr/>
          <p:nvPr/>
        </p:nvSpPr>
        <p:spPr>
          <a:xfrm>
            <a:off x="4672489" y="2227183"/>
            <a:ext cx="452318" cy="452318"/>
          </a:xfrm>
          <a:prstGeom prst="roundRect">
            <a:avLst>
              <a:gd name="adj" fmla="val 6667"/>
            </a:avLst>
          </a:prstGeom>
          <a:solidFill>
            <a:srgbClr val="EAE8F3"/>
          </a:solidFill>
          <a:ln/>
        </p:spPr>
      </p:sp>
      <p:sp>
        <p:nvSpPr>
          <p:cNvPr id="9" name="Text 6"/>
          <p:cNvSpPr/>
          <p:nvPr/>
        </p:nvSpPr>
        <p:spPr>
          <a:xfrm>
            <a:off x="4805720" y="2302550"/>
            <a:ext cx="185738" cy="301585"/>
          </a:xfrm>
          <a:prstGeom prst="rect">
            <a:avLst/>
          </a:prstGeom>
          <a:noFill/>
          <a:ln/>
        </p:spPr>
        <p:txBody>
          <a:bodyPr wrap="none" lIns="0" tIns="0" rIns="0" bIns="0" rtlCol="0" anchor="t"/>
          <a:lstStyle/>
          <a:p>
            <a:pPr algn="ctr" indent="0" marL="0">
              <a:lnSpc>
                <a:spcPts val="2350"/>
              </a:lnSpc>
              <a:buNone/>
            </a:pPr>
            <a:r>
              <a:rPr lang="en-US" sz="2350" dirty="0">
                <a:solidFill>
                  <a:srgbClr val="49495A"/>
                </a:solidFill>
                <a:latin typeface="Libre Baskerville" pitchFamily="34" charset="0"/>
                <a:ea typeface="Libre Baskerville" pitchFamily="34" charset="-122"/>
                <a:cs typeface="Libre Baskerville" pitchFamily="34" charset="-120"/>
              </a:rPr>
              <a:t>2</a:t>
            </a:r>
            <a:endParaRPr lang="en-US" sz="2350" dirty="0"/>
          </a:p>
        </p:txBody>
      </p:sp>
      <p:sp>
        <p:nvSpPr>
          <p:cNvPr id="10" name="Text 7"/>
          <p:cNvSpPr/>
          <p:nvPr/>
        </p:nvSpPr>
        <p:spPr>
          <a:xfrm>
            <a:off x="5325785" y="2227183"/>
            <a:ext cx="3114675" cy="628174"/>
          </a:xfrm>
          <a:prstGeom prst="rect">
            <a:avLst/>
          </a:prstGeom>
          <a:noFill/>
          <a:ln/>
        </p:spPr>
        <p:txBody>
          <a:bodyPr wrap="square" lIns="0" tIns="0" rIns="0" bIns="0" rtlCol="0" anchor="t"/>
          <a:lstStyle/>
          <a:p>
            <a:pPr indent="0" marL="0">
              <a:lnSpc>
                <a:spcPts val="2450"/>
              </a:lnSpc>
              <a:buNone/>
            </a:pPr>
            <a:r>
              <a:rPr lang="en-US" sz="1950" dirty="0">
                <a:solidFill>
                  <a:srgbClr val="49495A"/>
                </a:solidFill>
                <a:latin typeface="Libre Baskerville" pitchFamily="34" charset="0"/>
                <a:ea typeface="Libre Baskerville" pitchFamily="34" charset="-122"/>
                <a:cs typeface="Libre Baskerville" pitchFamily="34" charset="-120"/>
              </a:rPr>
              <a:t>Computational Requirements</a:t>
            </a:r>
            <a:endParaRPr lang="en-US" sz="1950" dirty="0"/>
          </a:p>
        </p:txBody>
      </p:sp>
      <p:sp>
        <p:nvSpPr>
          <p:cNvPr id="11" name="Text 8"/>
          <p:cNvSpPr/>
          <p:nvPr/>
        </p:nvSpPr>
        <p:spPr>
          <a:xfrm>
            <a:off x="5325785" y="2975967"/>
            <a:ext cx="3114675" cy="4182189"/>
          </a:xfrm>
          <a:prstGeom prst="rect">
            <a:avLst/>
          </a:prstGeom>
          <a:noFill/>
          <a:ln/>
        </p:spPr>
        <p:txBody>
          <a:bodyPr wrap="square" lIns="0" tIns="0" rIns="0" bIns="0" rtlCol="0" anchor="t"/>
          <a:lstStyle/>
          <a:p>
            <a:pPr indent="0" marL="0">
              <a:lnSpc>
                <a:spcPts val="2500"/>
              </a:lnSpc>
              <a:buNone/>
            </a:pPr>
            <a:r>
              <a:rPr lang="en-US" sz="1550" dirty="0">
                <a:solidFill>
                  <a:srgbClr val="49495A"/>
                </a:solidFill>
                <a:latin typeface="Open Sans" pitchFamily="34" charset="0"/>
                <a:ea typeface="Open Sans" pitchFamily="34" charset="-122"/>
                <a:cs typeface="Open Sans" pitchFamily="34" charset="-120"/>
              </a:rPr>
              <a:t>We also encountered high computational requirements due to the large dataset size. This posed a challenge in terms of processing time and resource allocation. To overcome this, we utilized optimized algorithms that are specifically designed for large-scale datasets. These algorithms efficiently manage memory allocation and processing power, allowing us to achieve fast and accurate results.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64964" y="523399"/>
            <a:ext cx="7335083" cy="593765"/>
          </a:xfrm>
          <a:prstGeom prst="rect">
            <a:avLst/>
          </a:prstGeom>
          <a:noFill/>
          <a:ln/>
        </p:spPr>
        <p:txBody>
          <a:bodyPr wrap="none" lIns="0" tIns="0" rIns="0" bIns="0" rtlCol="0" anchor="t"/>
          <a:lstStyle/>
          <a:p>
            <a:pPr indent="0" marL="0">
              <a:lnSpc>
                <a:spcPts val="4650"/>
              </a:lnSpc>
              <a:buNone/>
            </a:pPr>
            <a:r>
              <a:rPr lang="en-US" sz="3700" dirty="0">
                <a:solidFill>
                  <a:srgbClr val="403CCF"/>
                </a:solidFill>
                <a:latin typeface="Libre Baskerville" pitchFamily="34" charset="0"/>
                <a:ea typeface="Libre Baskerville" pitchFamily="34" charset="-122"/>
                <a:cs typeface="Libre Baskerville" pitchFamily="34" charset="-120"/>
              </a:rPr>
              <a:t>Actionable Recommendations</a:t>
            </a:r>
            <a:endParaRPr lang="en-US" sz="3700" dirty="0"/>
          </a:p>
        </p:txBody>
      </p:sp>
      <p:sp>
        <p:nvSpPr>
          <p:cNvPr id="3" name="Shape 1"/>
          <p:cNvSpPr/>
          <p:nvPr/>
        </p:nvSpPr>
        <p:spPr>
          <a:xfrm>
            <a:off x="664964" y="1497092"/>
            <a:ext cx="2216706" cy="1702475"/>
          </a:xfrm>
          <a:prstGeom prst="roundRect">
            <a:avLst>
              <a:gd name="adj" fmla="val 1674"/>
            </a:avLst>
          </a:prstGeom>
          <a:solidFill>
            <a:srgbClr val="EAE8F3"/>
          </a:solidFill>
          <a:ln/>
        </p:spPr>
      </p:sp>
      <p:sp>
        <p:nvSpPr>
          <p:cNvPr id="4" name="Text 2"/>
          <p:cNvSpPr/>
          <p:nvPr/>
        </p:nvSpPr>
        <p:spPr>
          <a:xfrm>
            <a:off x="854869" y="2158246"/>
            <a:ext cx="105966" cy="380047"/>
          </a:xfrm>
          <a:prstGeom prst="rect">
            <a:avLst/>
          </a:prstGeom>
          <a:noFill/>
          <a:ln/>
        </p:spPr>
        <p:txBody>
          <a:bodyPr wrap="none" lIns="0" tIns="0" rIns="0" bIns="0" rtlCol="0" anchor="t"/>
          <a:lstStyle/>
          <a:p>
            <a:pPr algn="ctr" indent="0" marL="0">
              <a:lnSpc>
                <a:spcPts val="2950"/>
              </a:lnSpc>
              <a:buNone/>
            </a:pPr>
            <a:r>
              <a:rPr lang="en-US" sz="1850" dirty="0">
                <a:solidFill>
                  <a:srgbClr val="49495A"/>
                </a:solidFill>
                <a:latin typeface="Libre Baskerville" pitchFamily="34" charset="0"/>
                <a:ea typeface="Libre Baskerville" pitchFamily="34" charset="-122"/>
                <a:cs typeface="Libre Baskerville" pitchFamily="34" charset="-120"/>
              </a:rPr>
              <a:t>1</a:t>
            </a:r>
            <a:endParaRPr lang="en-US" sz="1850" dirty="0"/>
          </a:p>
        </p:txBody>
      </p:sp>
      <p:sp>
        <p:nvSpPr>
          <p:cNvPr id="5" name="Text 3"/>
          <p:cNvSpPr/>
          <p:nvPr/>
        </p:nvSpPr>
        <p:spPr>
          <a:xfrm>
            <a:off x="3071574" y="1686997"/>
            <a:ext cx="2375178" cy="296823"/>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Inventory Planning</a:t>
            </a:r>
            <a:endParaRPr lang="en-US" sz="1850" dirty="0"/>
          </a:p>
        </p:txBody>
      </p:sp>
      <p:sp>
        <p:nvSpPr>
          <p:cNvPr id="6" name="Text 4"/>
          <p:cNvSpPr/>
          <p:nvPr/>
        </p:nvSpPr>
        <p:spPr>
          <a:xfrm>
            <a:off x="3071574" y="2097762"/>
            <a:ext cx="10703957" cy="911900"/>
          </a:xfrm>
          <a:prstGeom prst="rect">
            <a:avLst/>
          </a:prstGeom>
          <a:noFill/>
          <a:ln/>
        </p:spPr>
        <p:txBody>
          <a:bodyPr wrap="square" lIns="0" tIns="0" rIns="0" bIns="0" rtlCol="0" anchor="t"/>
          <a:lstStyle/>
          <a:p>
            <a:pPr algn="l" indent="0" marL="0">
              <a:lnSpc>
                <a:spcPts val="2350"/>
              </a:lnSpc>
              <a:buNone/>
            </a:pPr>
            <a:r>
              <a:rPr lang="en-US" sz="1450" dirty="0">
                <a:solidFill>
                  <a:srgbClr val="49495A"/>
                </a:solidFill>
                <a:latin typeface="Open Sans" pitchFamily="34" charset="0"/>
                <a:ea typeface="Open Sans" pitchFamily="34" charset="-122"/>
                <a:cs typeface="Open Sans" pitchFamily="34" charset="-120"/>
              </a:rPr>
              <a:t>Leverage predictive insights to optimize inventory planning. By anticipating future demand, you can proactively manage stock levels and avoid unnecessary stockouts or excess inventory. This can significantly improve efficiency and reduce storage costs, maximizing profitability.</a:t>
            </a:r>
            <a:endParaRPr lang="en-US" sz="1450" dirty="0"/>
          </a:p>
        </p:txBody>
      </p:sp>
      <p:sp>
        <p:nvSpPr>
          <p:cNvPr id="7" name="Shape 5"/>
          <p:cNvSpPr/>
          <p:nvPr/>
        </p:nvSpPr>
        <p:spPr>
          <a:xfrm>
            <a:off x="2976562" y="3190042"/>
            <a:ext cx="10893981" cy="11430"/>
          </a:xfrm>
          <a:prstGeom prst="roundRect">
            <a:avLst>
              <a:gd name="adj" fmla="val 249369"/>
            </a:avLst>
          </a:prstGeom>
          <a:solidFill>
            <a:srgbClr val="D0CED9"/>
          </a:solidFill>
          <a:ln/>
        </p:spPr>
      </p:sp>
      <p:sp>
        <p:nvSpPr>
          <p:cNvPr id="8" name="Shape 6"/>
          <p:cNvSpPr/>
          <p:nvPr/>
        </p:nvSpPr>
        <p:spPr>
          <a:xfrm>
            <a:off x="664964" y="3294459"/>
            <a:ext cx="4433411" cy="2006441"/>
          </a:xfrm>
          <a:prstGeom prst="roundRect">
            <a:avLst>
              <a:gd name="adj" fmla="val 1421"/>
            </a:avLst>
          </a:prstGeom>
          <a:solidFill>
            <a:srgbClr val="EAE8F3"/>
          </a:solidFill>
          <a:ln/>
        </p:spPr>
      </p:sp>
      <p:sp>
        <p:nvSpPr>
          <p:cNvPr id="9" name="Text 7"/>
          <p:cNvSpPr/>
          <p:nvPr/>
        </p:nvSpPr>
        <p:spPr>
          <a:xfrm>
            <a:off x="854869" y="4107656"/>
            <a:ext cx="146328" cy="380047"/>
          </a:xfrm>
          <a:prstGeom prst="rect">
            <a:avLst/>
          </a:prstGeom>
          <a:noFill/>
          <a:ln/>
        </p:spPr>
        <p:txBody>
          <a:bodyPr wrap="none" lIns="0" tIns="0" rIns="0" bIns="0" rtlCol="0" anchor="t"/>
          <a:lstStyle/>
          <a:p>
            <a:pPr algn="ctr" indent="0" marL="0">
              <a:lnSpc>
                <a:spcPts val="2950"/>
              </a:lnSpc>
              <a:buNone/>
            </a:pPr>
            <a:r>
              <a:rPr lang="en-US" sz="1850" dirty="0">
                <a:solidFill>
                  <a:srgbClr val="49495A"/>
                </a:solidFill>
                <a:latin typeface="Libre Baskerville" pitchFamily="34" charset="0"/>
                <a:ea typeface="Libre Baskerville" pitchFamily="34" charset="-122"/>
                <a:cs typeface="Libre Baskerville" pitchFamily="34" charset="-120"/>
              </a:rPr>
              <a:t>2</a:t>
            </a:r>
            <a:endParaRPr lang="en-US" sz="1850" dirty="0"/>
          </a:p>
        </p:txBody>
      </p:sp>
      <p:sp>
        <p:nvSpPr>
          <p:cNvPr id="10" name="Text 8"/>
          <p:cNvSpPr/>
          <p:nvPr/>
        </p:nvSpPr>
        <p:spPr>
          <a:xfrm>
            <a:off x="5288280" y="3484364"/>
            <a:ext cx="2375178" cy="296823"/>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Marketing Focus</a:t>
            </a:r>
            <a:endParaRPr lang="en-US" sz="1850" dirty="0"/>
          </a:p>
        </p:txBody>
      </p:sp>
      <p:sp>
        <p:nvSpPr>
          <p:cNvPr id="11" name="Text 9"/>
          <p:cNvSpPr/>
          <p:nvPr/>
        </p:nvSpPr>
        <p:spPr>
          <a:xfrm>
            <a:off x="5288280" y="3895130"/>
            <a:ext cx="8487251" cy="1215866"/>
          </a:xfrm>
          <a:prstGeom prst="rect">
            <a:avLst/>
          </a:prstGeom>
          <a:noFill/>
          <a:ln/>
        </p:spPr>
        <p:txBody>
          <a:bodyPr wrap="square" lIns="0" tIns="0" rIns="0" bIns="0" rtlCol="0" anchor="t"/>
          <a:lstStyle/>
          <a:p>
            <a:pPr algn="l" indent="0" marL="0">
              <a:lnSpc>
                <a:spcPts val="2350"/>
              </a:lnSpc>
              <a:buNone/>
            </a:pPr>
            <a:r>
              <a:rPr lang="en-US" sz="1450" dirty="0">
                <a:solidFill>
                  <a:srgbClr val="49495A"/>
                </a:solidFill>
                <a:latin typeface="Open Sans" pitchFamily="34" charset="0"/>
                <a:ea typeface="Open Sans" pitchFamily="34" charset="-122"/>
                <a:cs typeface="Open Sans" pitchFamily="34" charset="-120"/>
              </a:rPr>
              <a:t>Focus marketing efforts on high-value customer segments identified in the EDA. Targeting specific customer groups based on their spending patterns and preferences can significantly improve ROI and generate higher sales. This approach allows for more personalized and effective marketing campaigns.</a:t>
            </a:r>
            <a:endParaRPr lang="en-US" sz="1450" dirty="0"/>
          </a:p>
        </p:txBody>
      </p:sp>
      <p:sp>
        <p:nvSpPr>
          <p:cNvPr id="12" name="Shape 10"/>
          <p:cNvSpPr/>
          <p:nvPr/>
        </p:nvSpPr>
        <p:spPr>
          <a:xfrm>
            <a:off x="5193268" y="5291376"/>
            <a:ext cx="8677275" cy="11430"/>
          </a:xfrm>
          <a:prstGeom prst="roundRect">
            <a:avLst>
              <a:gd name="adj" fmla="val 249369"/>
            </a:avLst>
          </a:prstGeom>
          <a:solidFill>
            <a:srgbClr val="D0CED9"/>
          </a:solidFill>
          <a:ln/>
        </p:spPr>
      </p:sp>
      <p:sp>
        <p:nvSpPr>
          <p:cNvPr id="13" name="Shape 11"/>
          <p:cNvSpPr/>
          <p:nvPr/>
        </p:nvSpPr>
        <p:spPr>
          <a:xfrm>
            <a:off x="664964" y="5395793"/>
            <a:ext cx="6650236" cy="2310408"/>
          </a:xfrm>
          <a:prstGeom prst="roundRect">
            <a:avLst>
              <a:gd name="adj" fmla="val 1234"/>
            </a:avLst>
          </a:prstGeom>
          <a:solidFill>
            <a:srgbClr val="EAE8F3"/>
          </a:solidFill>
          <a:ln/>
        </p:spPr>
      </p:sp>
      <p:sp>
        <p:nvSpPr>
          <p:cNvPr id="14" name="Text 12"/>
          <p:cNvSpPr/>
          <p:nvPr/>
        </p:nvSpPr>
        <p:spPr>
          <a:xfrm>
            <a:off x="854869" y="6360914"/>
            <a:ext cx="146328" cy="380047"/>
          </a:xfrm>
          <a:prstGeom prst="rect">
            <a:avLst/>
          </a:prstGeom>
          <a:noFill/>
          <a:ln/>
        </p:spPr>
        <p:txBody>
          <a:bodyPr wrap="none" lIns="0" tIns="0" rIns="0" bIns="0" rtlCol="0" anchor="t"/>
          <a:lstStyle/>
          <a:p>
            <a:pPr algn="ctr" indent="0" marL="0">
              <a:lnSpc>
                <a:spcPts val="2950"/>
              </a:lnSpc>
              <a:buNone/>
            </a:pPr>
            <a:r>
              <a:rPr lang="en-US" sz="1850" dirty="0">
                <a:solidFill>
                  <a:srgbClr val="49495A"/>
                </a:solidFill>
                <a:latin typeface="Libre Baskerville" pitchFamily="34" charset="0"/>
                <a:ea typeface="Libre Baskerville" pitchFamily="34" charset="-122"/>
                <a:cs typeface="Libre Baskerville" pitchFamily="34" charset="-120"/>
              </a:rPr>
              <a:t>3</a:t>
            </a:r>
            <a:endParaRPr lang="en-US" sz="1850" dirty="0"/>
          </a:p>
        </p:txBody>
      </p:sp>
      <p:sp>
        <p:nvSpPr>
          <p:cNvPr id="15" name="Text 13"/>
          <p:cNvSpPr/>
          <p:nvPr/>
        </p:nvSpPr>
        <p:spPr>
          <a:xfrm>
            <a:off x="7505105" y="5585698"/>
            <a:ext cx="2375178" cy="296823"/>
          </a:xfrm>
          <a:prstGeom prst="rect">
            <a:avLst/>
          </a:prstGeom>
          <a:noFill/>
          <a:ln/>
        </p:spPr>
        <p:txBody>
          <a:bodyPr wrap="none" lIns="0" tIns="0" rIns="0" bIns="0" rtlCol="0" anchor="t"/>
          <a:lstStyle/>
          <a:p>
            <a:pPr algn="l" indent="0" marL="0">
              <a:lnSpc>
                <a:spcPts val="2300"/>
              </a:lnSpc>
              <a:buNone/>
            </a:pPr>
            <a:r>
              <a:rPr lang="en-US" sz="1850" dirty="0">
                <a:solidFill>
                  <a:srgbClr val="49495A"/>
                </a:solidFill>
                <a:latin typeface="Libre Baskerville" pitchFamily="34" charset="0"/>
                <a:ea typeface="Libre Baskerville" pitchFamily="34" charset="-122"/>
                <a:cs typeface="Libre Baskerville" pitchFamily="34" charset="-120"/>
              </a:rPr>
              <a:t>Data Automation</a:t>
            </a:r>
            <a:endParaRPr lang="en-US" sz="1850" dirty="0"/>
          </a:p>
        </p:txBody>
      </p:sp>
      <p:sp>
        <p:nvSpPr>
          <p:cNvPr id="16" name="Text 14"/>
          <p:cNvSpPr/>
          <p:nvPr/>
        </p:nvSpPr>
        <p:spPr>
          <a:xfrm>
            <a:off x="7505105" y="5996464"/>
            <a:ext cx="6270427" cy="1519833"/>
          </a:xfrm>
          <a:prstGeom prst="rect">
            <a:avLst/>
          </a:prstGeom>
          <a:noFill/>
          <a:ln/>
        </p:spPr>
        <p:txBody>
          <a:bodyPr wrap="square" lIns="0" tIns="0" rIns="0" bIns="0" rtlCol="0" anchor="t"/>
          <a:lstStyle/>
          <a:p>
            <a:pPr algn="l" indent="0" marL="0">
              <a:lnSpc>
                <a:spcPts val="2350"/>
              </a:lnSpc>
              <a:buNone/>
            </a:pPr>
            <a:r>
              <a:rPr lang="en-US" sz="1450" dirty="0">
                <a:solidFill>
                  <a:srgbClr val="49495A"/>
                </a:solidFill>
                <a:latin typeface="Open Sans" pitchFamily="34" charset="0"/>
                <a:ea typeface="Open Sans" pitchFamily="34" charset="-122"/>
                <a:cs typeface="Open Sans" pitchFamily="34" charset="-120"/>
              </a:rPr>
              <a:t>Automate data integration and validation processes to enhance operational efficiency. This involves implementing tools and processes that streamline data collection, cleaning, and analysis. Automation reduces manual errors, saves time, and frees up valuable resources for more strategic tasks.</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52093" y="434935"/>
            <a:ext cx="5694283" cy="492919"/>
          </a:xfrm>
          <a:prstGeom prst="rect">
            <a:avLst/>
          </a:prstGeom>
          <a:noFill/>
          <a:ln/>
        </p:spPr>
        <p:txBody>
          <a:bodyPr wrap="none" lIns="0" tIns="0" rIns="0" bIns="0" rtlCol="0" anchor="t"/>
          <a:lstStyle/>
          <a:p>
            <a:pPr indent="0" marL="0">
              <a:lnSpc>
                <a:spcPts val="3850"/>
              </a:lnSpc>
              <a:buNone/>
            </a:pPr>
            <a:r>
              <a:rPr lang="en-US" sz="3100" dirty="0">
                <a:solidFill>
                  <a:srgbClr val="403CCF"/>
                </a:solidFill>
                <a:latin typeface="Libre Baskerville" pitchFamily="34" charset="0"/>
                <a:ea typeface="Libre Baskerville" pitchFamily="34" charset="-122"/>
                <a:cs typeface="Libre Baskerville" pitchFamily="34" charset="-120"/>
              </a:rPr>
              <a:t>Business Impact Assessment</a:t>
            </a:r>
            <a:endParaRPr lang="en-US" sz="3100" dirty="0"/>
          </a:p>
        </p:txBody>
      </p:sp>
      <p:sp>
        <p:nvSpPr>
          <p:cNvPr id="4" name="Text 1"/>
          <p:cNvSpPr/>
          <p:nvPr/>
        </p:nvSpPr>
        <p:spPr>
          <a:xfrm>
            <a:off x="552093" y="1243251"/>
            <a:ext cx="8039814" cy="520541"/>
          </a:xfrm>
          <a:prstGeom prst="rect">
            <a:avLst/>
          </a:prstGeom>
          <a:noFill/>
          <a:ln/>
        </p:spPr>
        <p:txBody>
          <a:bodyPr wrap="none" lIns="0" tIns="0" rIns="0" bIns="0" rtlCol="0" anchor="t"/>
          <a:lstStyle/>
          <a:p>
            <a:pPr algn="ctr" indent="0" marL="0">
              <a:lnSpc>
                <a:spcPts val="4050"/>
              </a:lnSpc>
              <a:buNone/>
            </a:pPr>
            <a:r>
              <a:rPr lang="en-US" sz="4050" dirty="0">
                <a:solidFill>
                  <a:srgbClr val="49495A"/>
                </a:solidFill>
                <a:latin typeface="Libre Baskerville" pitchFamily="34" charset="0"/>
                <a:ea typeface="Libre Baskerville" pitchFamily="34" charset="-122"/>
                <a:cs typeface="Libre Baskerville" pitchFamily="34" charset="-120"/>
              </a:rPr>
              <a:t>15%</a:t>
            </a:r>
            <a:endParaRPr lang="en-US" sz="4050" dirty="0"/>
          </a:p>
        </p:txBody>
      </p:sp>
      <p:sp>
        <p:nvSpPr>
          <p:cNvPr id="5" name="Text 2"/>
          <p:cNvSpPr/>
          <p:nvPr/>
        </p:nvSpPr>
        <p:spPr>
          <a:xfrm>
            <a:off x="3586043" y="1960840"/>
            <a:ext cx="1971794" cy="246459"/>
          </a:xfrm>
          <a:prstGeom prst="rect">
            <a:avLst/>
          </a:prstGeom>
          <a:noFill/>
          <a:ln/>
        </p:spPr>
        <p:txBody>
          <a:bodyPr wrap="none" lIns="0" tIns="0" rIns="0" bIns="0" rtlCol="0" anchor="t"/>
          <a:lstStyle/>
          <a:p>
            <a:pPr algn="ctr" indent="0" marL="0">
              <a:lnSpc>
                <a:spcPts val="1900"/>
              </a:lnSpc>
              <a:buNone/>
            </a:pPr>
            <a:r>
              <a:rPr lang="en-US" sz="1550" dirty="0">
                <a:solidFill>
                  <a:srgbClr val="49495A"/>
                </a:solidFill>
                <a:latin typeface="Libre Baskerville" pitchFamily="34" charset="0"/>
                <a:ea typeface="Libre Baskerville" pitchFamily="34" charset="-122"/>
                <a:cs typeface="Libre Baskerville" pitchFamily="34" charset="-120"/>
              </a:rPr>
              <a:t>Revenue Growth</a:t>
            </a:r>
            <a:endParaRPr lang="en-US" sz="1550" dirty="0"/>
          </a:p>
        </p:txBody>
      </p:sp>
      <p:sp>
        <p:nvSpPr>
          <p:cNvPr id="6" name="Text 3"/>
          <p:cNvSpPr/>
          <p:nvPr/>
        </p:nvSpPr>
        <p:spPr>
          <a:xfrm>
            <a:off x="552093" y="2301835"/>
            <a:ext cx="8039814" cy="757238"/>
          </a:xfrm>
          <a:prstGeom prst="rect">
            <a:avLst/>
          </a:prstGeom>
          <a:noFill/>
          <a:ln/>
        </p:spPr>
        <p:txBody>
          <a:bodyPr wrap="square" lIns="0" tIns="0" rIns="0" bIns="0" rtlCol="0" anchor="t"/>
          <a:lstStyle/>
          <a:p>
            <a:pPr algn="ctr" indent="0" marL="0">
              <a:lnSpc>
                <a:spcPts val="1950"/>
              </a:lnSpc>
              <a:buNone/>
            </a:pPr>
            <a:r>
              <a:rPr lang="en-US" sz="1200" dirty="0">
                <a:solidFill>
                  <a:srgbClr val="49495A"/>
                </a:solidFill>
                <a:latin typeface="Open Sans" pitchFamily="34" charset="0"/>
                <a:ea typeface="Open Sans" pitchFamily="34" charset="-122"/>
                <a:cs typeface="Open Sans" pitchFamily="34" charset="-120"/>
              </a:rPr>
              <a:t>We project a 15% increase in revenue by implementing targeted marketing campaigns based on insights from the data analysis. This growth will be achieved by focusing on high-value customer segments and offering tailored products and promotions.</a:t>
            </a:r>
            <a:endParaRPr lang="en-US" sz="1200" dirty="0"/>
          </a:p>
        </p:txBody>
      </p:sp>
      <p:sp>
        <p:nvSpPr>
          <p:cNvPr id="7" name="Text 4"/>
          <p:cNvSpPr/>
          <p:nvPr/>
        </p:nvSpPr>
        <p:spPr>
          <a:xfrm>
            <a:off x="552093" y="3611047"/>
            <a:ext cx="8039814" cy="520541"/>
          </a:xfrm>
          <a:prstGeom prst="rect">
            <a:avLst/>
          </a:prstGeom>
          <a:noFill/>
          <a:ln/>
        </p:spPr>
        <p:txBody>
          <a:bodyPr wrap="none" lIns="0" tIns="0" rIns="0" bIns="0" rtlCol="0" anchor="t"/>
          <a:lstStyle/>
          <a:p>
            <a:pPr algn="ctr" indent="0" marL="0">
              <a:lnSpc>
                <a:spcPts val="4050"/>
              </a:lnSpc>
              <a:buNone/>
            </a:pPr>
            <a:r>
              <a:rPr lang="en-US" sz="4050" dirty="0">
                <a:solidFill>
                  <a:srgbClr val="49495A"/>
                </a:solidFill>
                <a:latin typeface="Libre Baskerville" pitchFamily="34" charset="0"/>
                <a:ea typeface="Libre Baskerville" pitchFamily="34" charset="-122"/>
                <a:cs typeface="Libre Baskerville" pitchFamily="34" charset="-120"/>
              </a:rPr>
              <a:t>20 Hours</a:t>
            </a:r>
            <a:endParaRPr lang="en-US" sz="4050" dirty="0"/>
          </a:p>
        </p:txBody>
      </p:sp>
      <p:sp>
        <p:nvSpPr>
          <p:cNvPr id="8" name="Text 5"/>
          <p:cNvSpPr/>
          <p:nvPr/>
        </p:nvSpPr>
        <p:spPr>
          <a:xfrm>
            <a:off x="3421737" y="4328636"/>
            <a:ext cx="2300407" cy="246459"/>
          </a:xfrm>
          <a:prstGeom prst="rect">
            <a:avLst/>
          </a:prstGeom>
          <a:noFill/>
          <a:ln/>
        </p:spPr>
        <p:txBody>
          <a:bodyPr wrap="none" lIns="0" tIns="0" rIns="0" bIns="0" rtlCol="0" anchor="t"/>
          <a:lstStyle/>
          <a:p>
            <a:pPr algn="ctr" indent="0" marL="0">
              <a:lnSpc>
                <a:spcPts val="1900"/>
              </a:lnSpc>
              <a:buNone/>
            </a:pPr>
            <a:r>
              <a:rPr lang="en-US" sz="1550" dirty="0">
                <a:solidFill>
                  <a:srgbClr val="49495A"/>
                </a:solidFill>
                <a:latin typeface="Libre Baskerville" pitchFamily="34" charset="0"/>
                <a:ea typeface="Libre Baskerville" pitchFamily="34" charset="-122"/>
                <a:cs typeface="Libre Baskerville" pitchFamily="34" charset="-120"/>
              </a:rPr>
              <a:t>Operational Efficiency</a:t>
            </a:r>
            <a:endParaRPr lang="en-US" sz="1550" dirty="0"/>
          </a:p>
        </p:txBody>
      </p:sp>
      <p:sp>
        <p:nvSpPr>
          <p:cNvPr id="9" name="Text 6"/>
          <p:cNvSpPr/>
          <p:nvPr/>
        </p:nvSpPr>
        <p:spPr>
          <a:xfrm>
            <a:off x="552093" y="4669631"/>
            <a:ext cx="8039814" cy="757238"/>
          </a:xfrm>
          <a:prstGeom prst="rect">
            <a:avLst/>
          </a:prstGeom>
          <a:noFill/>
          <a:ln/>
        </p:spPr>
        <p:txBody>
          <a:bodyPr wrap="square" lIns="0" tIns="0" rIns="0" bIns="0" rtlCol="0" anchor="t"/>
          <a:lstStyle/>
          <a:p>
            <a:pPr algn="ctr" indent="0" marL="0">
              <a:lnSpc>
                <a:spcPts val="1950"/>
              </a:lnSpc>
              <a:buNone/>
            </a:pPr>
            <a:r>
              <a:rPr lang="en-US" sz="1200" dirty="0">
                <a:solidFill>
                  <a:srgbClr val="49495A"/>
                </a:solidFill>
                <a:latin typeface="Open Sans" pitchFamily="34" charset="0"/>
                <a:ea typeface="Open Sans" pitchFamily="34" charset="-122"/>
                <a:cs typeface="Open Sans" pitchFamily="34" charset="-120"/>
              </a:rPr>
              <a:t>We estimate a 20-hour reduction in weekly operational tasks by automating data integration and validation processes. This will free up valuable time for employees to focus on more strategic initiatives and improve overall business performance.</a:t>
            </a:r>
            <a:endParaRPr lang="en-US" sz="1200" dirty="0"/>
          </a:p>
        </p:txBody>
      </p:sp>
      <p:sp>
        <p:nvSpPr>
          <p:cNvPr id="10" name="Text 7"/>
          <p:cNvSpPr/>
          <p:nvPr/>
        </p:nvSpPr>
        <p:spPr>
          <a:xfrm>
            <a:off x="552093" y="5978843"/>
            <a:ext cx="8039814" cy="520541"/>
          </a:xfrm>
          <a:prstGeom prst="rect">
            <a:avLst/>
          </a:prstGeom>
          <a:noFill/>
          <a:ln/>
        </p:spPr>
        <p:txBody>
          <a:bodyPr wrap="none" lIns="0" tIns="0" rIns="0" bIns="0" rtlCol="0" anchor="t"/>
          <a:lstStyle/>
          <a:p>
            <a:pPr algn="ctr" indent="0" marL="0">
              <a:lnSpc>
                <a:spcPts val="4050"/>
              </a:lnSpc>
              <a:buNone/>
            </a:pPr>
            <a:r>
              <a:rPr lang="en-US" sz="4050" dirty="0">
                <a:solidFill>
                  <a:srgbClr val="49495A"/>
                </a:solidFill>
                <a:latin typeface="Libre Baskerville" pitchFamily="34" charset="0"/>
                <a:ea typeface="Libre Baskerville" pitchFamily="34" charset="-122"/>
                <a:cs typeface="Libre Baskerville" pitchFamily="34" charset="-120"/>
              </a:rPr>
              <a:t>10 Points</a:t>
            </a:r>
            <a:endParaRPr lang="en-US" sz="4050" dirty="0"/>
          </a:p>
        </p:txBody>
      </p:sp>
      <p:sp>
        <p:nvSpPr>
          <p:cNvPr id="11" name="Text 8"/>
          <p:cNvSpPr/>
          <p:nvPr/>
        </p:nvSpPr>
        <p:spPr>
          <a:xfrm>
            <a:off x="3460790" y="6696432"/>
            <a:ext cx="2222421" cy="246459"/>
          </a:xfrm>
          <a:prstGeom prst="rect">
            <a:avLst/>
          </a:prstGeom>
          <a:noFill/>
          <a:ln/>
        </p:spPr>
        <p:txBody>
          <a:bodyPr wrap="none" lIns="0" tIns="0" rIns="0" bIns="0" rtlCol="0" anchor="t"/>
          <a:lstStyle/>
          <a:p>
            <a:pPr algn="ctr" indent="0" marL="0">
              <a:lnSpc>
                <a:spcPts val="1900"/>
              </a:lnSpc>
              <a:buNone/>
            </a:pPr>
            <a:r>
              <a:rPr lang="en-US" sz="1550" dirty="0">
                <a:solidFill>
                  <a:srgbClr val="49495A"/>
                </a:solidFill>
                <a:latin typeface="Libre Baskerville" pitchFamily="34" charset="0"/>
                <a:ea typeface="Libre Baskerville" pitchFamily="34" charset="-122"/>
                <a:cs typeface="Libre Baskerville" pitchFamily="34" charset="-120"/>
              </a:rPr>
              <a:t>Customer Satisfaction</a:t>
            </a:r>
            <a:endParaRPr lang="en-US" sz="1550" dirty="0"/>
          </a:p>
        </p:txBody>
      </p:sp>
      <p:sp>
        <p:nvSpPr>
          <p:cNvPr id="12" name="Text 9"/>
          <p:cNvSpPr/>
          <p:nvPr/>
        </p:nvSpPr>
        <p:spPr>
          <a:xfrm>
            <a:off x="552093" y="7037427"/>
            <a:ext cx="8039814" cy="757238"/>
          </a:xfrm>
          <a:prstGeom prst="rect">
            <a:avLst/>
          </a:prstGeom>
          <a:noFill/>
          <a:ln/>
        </p:spPr>
        <p:txBody>
          <a:bodyPr wrap="square" lIns="0" tIns="0" rIns="0" bIns="0" rtlCol="0" anchor="t"/>
          <a:lstStyle/>
          <a:p>
            <a:pPr algn="ctr" indent="0" marL="0">
              <a:lnSpc>
                <a:spcPts val="1950"/>
              </a:lnSpc>
              <a:buNone/>
            </a:pPr>
            <a:r>
              <a:rPr lang="en-US" sz="1200" dirty="0">
                <a:solidFill>
                  <a:srgbClr val="49495A"/>
                </a:solidFill>
                <a:latin typeface="Open Sans" pitchFamily="34" charset="0"/>
                <a:ea typeface="Open Sans" pitchFamily="34" charset="-122"/>
                <a:cs typeface="Open Sans" pitchFamily="34" charset="-120"/>
              </a:rPr>
              <a:t>We expect a 10-point improvement in Net Promoter Score (NPS) by implementing recommendations aimed at enhancing customer experience and addressing potential issues proactively. This will lead to higher customer retention and a positive brand image.</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11605"/>
            <a:ext cx="5670590" cy="708779"/>
          </a:xfrm>
          <a:prstGeom prst="rect">
            <a:avLst/>
          </a:prstGeom>
          <a:noFill/>
          <a:ln/>
        </p:spPr>
        <p:txBody>
          <a:bodyPr wrap="none" lIns="0" tIns="0" rIns="0" bIns="0" rtlCol="0" anchor="t"/>
          <a:lstStyle/>
          <a:p>
            <a:pPr indent="0" marL="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Conclusion</a:t>
            </a:r>
            <a:endParaRPr lang="en-US" sz="4450" dirty="0"/>
          </a:p>
        </p:txBody>
      </p:sp>
      <p:pic>
        <p:nvPicPr>
          <p:cNvPr id="3" name="Image 0" descr="preencoded.png">    </p:cNvPr>
          <p:cNvPicPr>
            <a:picLocks noChangeAspect="1"/>
          </p:cNvPicPr>
          <p:nvPr/>
        </p:nvPicPr>
        <p:blipFill>
          <a:blip r:embed="rId1"/>
          <a:stretch>
            <a:fillRect/>
          </a:stretch>
        </p:blipFill>
        <p:spPr>
          <a:xfrm>
            <a:off x="2978348" y="2574012"/>
            <a:ext cx="2152055" cy="807958"/>
          </a:xfrm>
          <a:prstGeom prst="rect">
            <a:avLst/>
          </a:prstGeom>
        </p:spPr>
      </p:pic>
      <p:sp>
        <p:nvSpPr>
          <p:cNvPr id="4" name="Text 1"/>
          <p:cNvSpPr/>
          <p:nvPr/>
        </p:nvSpPr>
        <p:spPr>
          <a:xfrm>
            <a:off x="3991094" y="2838331"/>
            <a:ext cx="126444" cy="453509"/>
          </a:xfrm>
          <a:prstGeom prst="rect">
            <a:avLst/>
          </a:prstGeom>
          <a:noFill/>
          <a:ln/>
        </p:spPr>
        <p:txBody>
          <a:bodyPr wrap="none" lIns="0" tIns="0" rIns="0" bIns="0" rtlCol="0" anchor="t"/>
          <a:lstStyle/>
          <a:p>
            <a:pPr algn="ctr" indent="0" marL="0">
              <a:lnSpc>
                <a:spcPts val="3550"/>
              </a:lnSpc>
              <a:buNone/>
            </a:pPr>
            <a:r>
              <a:rPr lang="en-US" sz="2200" dirty="0">
                <a:solidFill>
                  <a:srgbClr val="49495A"/>
                </a:solidFill>
                <a:latin typeface="Libre Baskerville" pitchFamily="34" charset="0"/>
                <a:ea typeface="Libre Baskerville" pitchFamily="34" charset="-122"/>
                <a:cs typeface="Libre Baskerville" pitchFamily="34" charset="-120"/>
              </a:rPr>
              <a:t>1</a:t>
            </a:r>
            <a:endParaRPr lang="en-US" sz="2200" dirty="0"/>
          </a:p>
        </p:txBody>
      </p:sp>
      <p:sp>
        <p:nvSpPr>
          <p:cNvPr id="5" name="Text 2"/>
          <p:cNvSpPr/>
          <p:nvPr/>
        </p:nvSpPr>
        <p:spPr>
          <a:xfrm>
            <a:off x="5357217" y="2800826"/>
            <a:ext cx="2146221"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Key Takeaways</a:t>
            </a:r>
            <a:endParaRPr lang="en-US" sz="2200" dirty="0"/>
          </a:p>
        </p:txBody>
      </p:sp>
      <p:sp>
        <p:nvSpPr>
          <p:cNvPr id="6" name="Shape 3"/>
          <p:cNvSpPr/>
          <p:nvPr/>
        </p:nvSpPr>
        <p:spPr>
          <a:xfrm>
            <a:off x="5187077" y="3395067"/>
            <a:ext cx="8592860" cy="15240"/>
          </a:xfrm>
          <a:prstGeom prst="roundRect">
            <a:avLst>
              <a:gd name="adj" fmla="val 223256"/>
            </a:avLst>
          </a:prstGeom>
          <a:solidFill>
            <a:srgbClr val="D0CED9"/>
          </a:solidFill>
          <a:ln/>
        </p:spPr>
      </p:sp>
      <p:pic>
        <p:nvPicPr>
          <p:cNvPr id="7" name="Image 1" descr="preencoded.png">    </p:cNvPr>
          <p:cNvPicPr>
            <a:picLocks noChangeAspect="1"/>
          </p:cNvPicPr>
          <p:nvPr/>
        </p:nvPicPr>
        <p:blipFill>
          <a:blip r:embed="rId2"/>
          <a:stretch>
            <a:fillRect/>
          </a:stretch>
        </p:blipFill>
        <p:spPr>
          <a:xfrm>
            <a:off x="1902381" y="3438644"/>
            <a:ext cx="4304109" cy="807958"/>
          </a:xfrm>
          <a:prstGeom prst="rect">
            <a:avLst/>
          </a:prstGeom>
        </p:spPr>
      </p:pic>
      <p:sp>
        <p:nvSpPr>
          <p:cNvPr id="8" name="Text 4"/>
          <p:cNvSpPr/>
          <p:nvPr/>
        </p:nvSpPr>
        <p:spPr>
          <a:xfrm>
            <a:off x="3967043" y="3615809"/>
            <a:ext cx="174665" cy="453509"/>
          </a:xfrm>
          <a:prstGeom prst="rect">
            <a:avLst/>
          </a:prstGeom>
          <a:noFill/>
          <a:ln/>
        </p:spPr>
        <p:txBody>
          <a:bodyPr wrap="none" lIns="0" tIns="0" rIns="0" bIns="0" rtlCol="0" anchor="t"/>
          <a:lstStyle/>
          <a:p>
            <a:pPr algn="ctr" indent="0" marL="0">
              <a:lnSpc>
                <a:spcPts val="3550"/>
              </a:lnSpc>
              <a:buNone/>
            </a:pPr>
            <a:r>
              <a:rPr lang="en-US" sz="2200" dirty="0">
                <a:solidFill>
                  <a:srgbClr val="49495A"/>
                </a:solidFill>
                <a:latin typeface="Libre Baskerville" pitchFamily="34" charset="0"/>
                <a:ea typeface="Libre Baskerville" pitchFamily="34" charset="-122"/>
                <a:cs typeface="Libre Baskerville" pitchFamily="34" charset="-120"/>
              </a:rPr>
              <a:t>2</a:t>
            </a:r>
            <a:endParaRPr lang="en-US" sz="2200" dirty="0"/>
          </a:p>
        </p:txBody>
      </p:sp>
      <p:sp>
        <p:nvSpPr>
          <p:cNvPr id="9" name="Text 5"/>
          <p:cNvSpPr/>
          <p:nvPr/>
        </p:nvSpPr>
        <p:spPr>
          <a:xfrm>
            <a:off x="6433304" y="3665458"/>
            <a:ext cx="2767132"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Actionable Insights</a:t>
            </a:r>
            <a:endParaRPr lang="en-US" sz="2200" dirty="0"/>
          </a:p>
        </p:txBody>
      </p:sp>
      <p:sp>
        <p:nvSpPr>
          <p:cNvPr id="10" name="Shape 6"/>
          <p:cNvSpPr/>
          <p:nvPr/>
        </p:nvSpPr>
        <p:spPr>
          <a:xfrm>
            <a:off x="6263164" y="4259699"/>
            <a:ext cx="7516773" cy="15240"/>
          </a:xfrm>
          <a:prstGeom prst="roundRect">
            <a:avLst>
              <a:gd name="adj" fmla="val 223256"/>
            </a:avLst>
          </a:prstGeom>
          <a:solidFill>
            <a:srgbClr val="D0CED9"/>
          </a:solidFill>
          <a:ln/>
        </p:spPr>
      </p:sp>
      <p:pic>
        <p:nvPicPr>
          <p:cNvPr id="11" name="Image 2" descr="preencoded.png">    </p:cNvPr>
          <p:cNvPicPr>
            <a:picLocks noChangeAspect="1"/>
          </p:cNvPicPr>
          <p:nvPr/>
        </p:nvPicPr>
        <p:blipFill>
          <a:blip r:embed="rId3"/>
          <a:stretch>
            <a:fillRect/>
          </a:stretch>
        </p:blipFill>
        <p:spPr>
          <a:xfrm>
            <a:off x="826294" y="4303276"/>
            <a:ext cx="6456164" cy="807958"/>
          </a:xfrm>
          <a:prstGeom prst="rect">
            <a:avLst/>
          </a:prstGeom>
        </p:spPr>
      </p:pic>
      <p:sp>
        <p:nvSpPr>
          <p:cNvPr id="12" name="Text 7"/>
          <p:cNvSpPr/>
          <p:nvPr/>
        </p:nvSpPr>
        <p:spPr>
          <a:xfrm>
            <a:off x="3966924" y="4480441"/>
            <a:ext cx="174665" cy="453509"/>
          </a:xfrm>
          <a:prstGeom prst="rect">
            <a:avLst/>
          </a:prstGeom>
          <a:noFill/>
          <a:ln/>
        </p:spPr>
        <p:txBody>
          <a:bodyPr wrap="none" lIns="0" tIns="0" rIns="0" bIns="0" rtlCol="0" anchor="t"/>
          <a:lstStyle/>
          <a:p>
            <a:pPr algn="ctr" indent="0" marL="0">
              <a:lnSpc>
                <a:spcPts val="3550"/>
              </a:lnSpc>
              <a:buNone/>
            </a:pPr>
            <a:r>
              <a:rPr lang="en-US" sz="2200" dirty="0">
                <a:solidFill>
                  <a:srgbClr val="49495A"/>
                </a:solidFill>
                <a:latin typeface="Libre Baskerville" pitchFamily="34" charset="0"/>
                <a:ea typeface="Libre Baskerville" pitchFamily="34" charset="-122"/>
                <a:cs typeface="Libre Baskerville" pitchFamily="34" charset="-120"/>
              </a:rPr>
              <a:t>3</a:t>
            </a:r>
            <a:endParaRPr lang="en-US" sz="2200" dirty="0"/>
          </a:p>
        </p:txBody>
      </p:sp>
      <p:sp>
        <p:nvSpPr>
          <p:cNvPr id="13" name="Text 8"/>
          <p:cNvSpPr/>
          <p:nvPr/>
        </p:nvSpPr>
        <p:spPr>
          <a:xfrm>
            <a:off x="7509272" y="4530090"/>
            <a:ext cx="2602468" cy="354330"/>
          </a:xfrm>
          <a:prstGeom prst="rect">
            <a:avLst/>
          </a:prstGeom>
          <a:noFill/>
          <a:ln/>
        </p:spPr>
        <p:txBody>
          <a:bodyPr wrap="none" lIns="0" tIns="0" rIns="0" bIns="0" rtlCol="0" anchor="t"/>
          <a:lstStyle/>
          <a:p>
            <a:pPr algn="l" indent="0" marL="0">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Predictive Models</a:t>
            </a:r>
            <a:endParaRPr lang="en-US" sz="2200" dirty="0"/>
          </a:p>
        </p:txBody>
      </p:sp>
      <p:sp>
        <p:nvSpPr>
          <p:cNvPr id="14" name="Text 9"/>
          <p:cNvSpPr/>
          <p:nvPr/>
        </p:nvSpPr>
        <p:spPr>
          <a:xfrm>
            <a:off x="793790" y="5366385"/>
            <a:ext cx="13042821" cy="1451610"/>
          </a:xfrm>
          <a:prstGeom prst="rect">
            <a:avLst/>
          </a:prstGeom>
          <a:noFill/>
          <a:ln/>
        </p:spPr>
        <p:txBody>
          <a:bodyPr wrap="square" lIns="0" tIns="0" rIns="0" bIns="0" rtlCol="0" anchor="t"/>
          <a:lstStyle/>
          <a:p>
            <a:pPr indent="0" marL="0">
              <a:lnSpc>
                <a:spcPts val="2850"/>
              </a:lnSpc>
              <a:buNone/>
            </a:pPr>
            <a:r>
              <a:rPr lang="en-US" sz="1750" dirty="0">
                <a:solidFill>
                  <a:srgbClr val="49495A"/>
                </a:solidFill>
                <a:latin typeface="Open Sans" pitchFamily="34" charset="0"/>
                <a:ea typeface="Open Sans" pitchFamily="34" charset="-122"/>
                <a:cs typeface="Open Sans" pitchFamily="34" charset="-120"/>
              </a:rPr>
              <a:t>Through comprehensive data analysis, we have gained invaluable insights into customer behavior, sales patterns, and potential growth areas for your e-commerce business. We have developed predictive models that can be used to optimize inventory management, target high-value customer segments, and automate data processes for improved efficiency and customer satisfaction.</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2024-12-17T15:24:35Z</dcterms:created>
  <dcterms:modified xsi:type="dcterms:W3CDTF">2024-12-17T15:24:35Z</dcterms:modified>
</cp:coreProperties>
</file>