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fc4258fba_0_2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fc4258fba_0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fc4258fba_0_2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fc4258fba_0_2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c4258fba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c4258fba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fc4258fb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fc4258fb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c4258fba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c4258fba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c4258fba_0_2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c4258fba_0_2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fc4258fba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fc4258fba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c4258fba_0_2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c4258fba_0_2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fc4258fba_0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fc4258fba_0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fc4258fba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fc4258fba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fc4258fba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fc4258fba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arashnic/fitbit" TargetMode="External"/><Relationship Id="rId4" Type="http://schemas.openxmlformats.org/officeDocument/2006/relationships/hyperlink" Target="https://www.cdc.gov/physicalactivity/basics/adults/index.htm" TargetMode="External"/><Relationship Id="rId5" Type="http://schemas.openxmlformats.org/officeDocument/2006/relationships/hyperlink" Target="https://www.cdc.gov/media/releases/2020/p0324-daily-step-coun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Device Consumer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Ahmed 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Updated: May 30th,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Step Count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2603700" cy="30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-  Over </a:t>
            </a:r>
            <a:r>
              <a:rPr b="1" lang="en" sz="1800"/>
              <a:t>55%</a:t>
            </a:r>
            <a:r>
              <a:rPr lang="en" sz="1800"/>
              <a:t> of people in the survey data </a:t>
            </a:r>
            <a:r>
              <a:rPr b="1" lang="en" sz="1800"/>
              <a:t>do not</a:t>
            </a:r>
            <a:r>
              <a:rPr lang="en" sz="1800"/>
              <a:t> achieve recommended steps count of </a:t>
            </a:r>
            <a:r>
              <a:rPr b="1" lang="en" sz="1800"/>
              <a:t>8,000 steps</a:t>
            </a:r>
            <a:r>
              <a:rPr lang="en" sz="1800"/>
              <a:t> per day</a:t>
            </a:r>
            <a:endParaRPr sz="1800"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3471" l="2412" r="2212" t="9518"/>
          <a:stretch/>
        </p:blipFill>
        <p:spPr>
          <a:xfrm>
            <a:off x="3374772" y="1853851"/>
            <a:ext cx="5723478" cy="32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 Target </a:t>
            </a:r>
            <a:r>
              <a:rPr b="1" lang="en" sz="1800"/>
              <a:t>smart watch</a:t>
            </a:r>
            <a:r>
              <a:rPr lang="en" sz="1800"/>
              <a:t> product users to be consistent with survey data used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 Urge consumers to increase daily </a:t>
            </a:r>
            <a:r>
              <a:rPr b="1" lang="en" sz="1800"/>
              <a:t>step count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 An </a:t>
            </a:r>
            <a:r>
              <a:rPr b="1" lang="en" sz="1800"/>
              <a:t>increased</a:t>
            </a:r>
            <a:r>
              <a:rPr lang="en" sz="1800"/>
              <a:t> step count is likely to </a:t>
            </a:r>
            <a:r>
              <a:rPr b="1" lang="en" sz="1800"/>
              <a:t>increase</a:t>
            </a:r>
            <a:r>
              <a:rPr lang="en" sz="1800"/>
              <a:t> activity time to meet </a:t>
            </a:r>
            <a:r>
              <a:rPr b="1" lang="en" sz="1800"/>
              <a:t>recommended</a:t>
            </a:r>
            <a:r>
              <a:rPr lang="en" sz="1800"/>
              <a:t> time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  Focus on increasing step count during </a:t>
            </a:r>
            <a:r>
              <a:rPr b="1" lang="en" sz="1800"/>
              <a:t>weekdays</a:t>
            </a:r>
            <a:r>
              <a:rPr lang="en" sz="1800"/>
              <a:t> specifically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-  </a:t>
            </a:r>
            <a:r>
              <a:rPr b="1" lang="en" sz="1829"/>
              <a:t>Survey </a:t>
            </a:r>
            <a:r>
              <a:rPr b="1" lang="en" sz="1829"/>
              <a:t>Data Source</a:t>
            </a:r>
            <a:r>
              <a:rPr lang="en" sz="1829"/>
              <a:t>: </a:t>
            </a:r>
            <a:r>
              <a:rPr lang="en" sz="1829" u="sng">
                <a:solidFill>
                  <a:schemeClr val="hlink"/>
                </a:solidFill>
                <a:hlinkClick r:id="rId3"/>
              </a:rPr>
              <a:t>https://www.kaggle.com/datasets/arashnic/fitbit</a:t>
            </a:r>
            <a:r>
              <a:rPr lang="en" sz="1829"/>
              <a:t> (data sourced from Amazon Mechanical Turk between 03.12.2016 - 05.12.2016)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829"/>
              <a:t>-  </a:t>
            </a:r>
            <a:r>
              <a:rPr b="1" lang="en" sz="1829"/>
              <a:t>Recommended Activity Time</a:t>
            </a:r>
            <a:r>
              <a:rPr lang="en" sz="1829"/>
              <a:t>: </a:t>
            </a:r>
            <a:r>
              <a:rPr lang="en" sz="1829" u="sng">
                <a:solidFill>
                  <a:schemeClr val="hlink"/>
                </a:solidFill>
                <a:hlinkClick r:id="rId4"/>
              </a:rPr>
              <a:t>https://www.cdc.gov/physicalactivity/basics/adults/index.htm</a:t>
            </a:r>
            <a:r>
              <a:rPr lang="en" sz="1829"/>
              <a:t> (Centers for Disease Control and Prevention)</a:t>
            </a:r>
            <a:endParaRPr sz="18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829"/>
              <a:t>-  </a:t>
            </a:r>
            <a:r>
              <a:rPr b="1" lang="en" sz="1829"/>
              <a:t>Recommended Step Count</a:t>
            </a:r>
            <a:r>
              <a:rPr lang="en" sz="1829"/>
              <a:t>: </a:t>
            </a:r>
            <a:r>
              <a:rPr lang="en" sz="1829" u="sng">
                <a:solidFill>
                  <a:schemeClr val="hlink"/>
                </a:solidFill>
                <a:hlinkClick r:id="rId5"/>
              </a:rPr>
              <a:t>https://www.cdc.gov/media/releases/2020/p0324-daily-step-count.html</a:t>
            </a:r>
            <a:r>
              <a:rPr lang="en" sz="1829"/>
              <a:t> (</a:t>
            </a:r>
            <a:r>
              <a:rPr lang="en" sz="1829"/>
              <a:t>Centers for Disease Control and Prevention)</a:t>
            </a:r>
            <a:endParaRPr sz="182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sz="15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 Purpose for analysis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 Analysis of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 Findings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  Recommendations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5688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 </a:t>
            </a:r>
            <a:r>
              <a:rPr lang="en" sz="1800"/>
              <a:t>Identify how consumers </a:t>
            </a:r>
            <a:r>
              <a:rPr b="1" lang="en" sz="1800"/>
              <a:t>use</a:t>
            </a:r>
            <a:r>
              <a:rPr lang="en" sz="1800"/>
              <a:t> non-Bellabeat smart devices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 Observe </a:t>
            </a:r>
            <a:r>
              <a:rPr b="1" lang="en" sz="1800"/>
              <a:t>trends</a:t>
            </a:r>
            <a:r>
              <a:rPr lang="en" sz="1800"/>
              <a:t> based on consumer data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  How to a</a:t>
            </a:r>
            <a:r>
              <a:rPr lang="en" sz="1800"/>
              <a:t>pply </a:t>
            </a:r>
            <a:r>
              <a:rPr b="1" lang="en" sz="1800"/>
              <a:t>insights</a:t>
            </a:r>
            <a:r>
              <a:rPr lang="en" sz="1800"/>
              <a:t> to a Bellabeat product using new market </a:t>
            </a:r>
            <a:r>
              <a:rPr b="1" lang="en" sz="1800"/>
              <a:t>strategy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Device Consumers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Focus on consumers </a:t>
            </a:r>
            <a:r>
              <a:rPr lang="en" sz="1800"/>
              <a:t>who use the following smart device features: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-  Track daily </a:t>
            </a:r>
            <a:r>
              <a:rPr b="1" lang="en" sz="1800"/>
              <a:t>activity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	-  Track daily </a:t>
            </a:r>
            <a:r>
              <a:rPr b="1" lang="en" sz="1800"/>
              <a:t>step count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Time vs. Step Count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3963300" cy="29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 Correlation between step count and activity time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As step count </a:t>
            </a:r>
            <a:r>
              <a:rPr b="1" lang="en" sz="1800"/>
              <a:t>increases</a:t>
            </a:r>
            <a:r>
              <a:rPr lang="en" sz="1800"/>
              <a:t>, activity time also </a:t>
            </a:r>
            <a:r>
              <a:rPr b="1" lang="en" sz="1800"/>
              <a:t>increases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 Positive trend line</a:t>
            </a:r>
            <a:endParaRPr sz="1800"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2600"/>
          <a:stretch/>
        </p:blipFill>
        <p:spPr>
          <a:xfrm>
            <a:off x="4824550" y="2078875"/>
            <a:ext cx="4232450" cy="304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Activity and Steps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2595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Correlation between step count and activity time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- All users who met daily </a:t>
            </a:r>
            <a:r>
              <a:rPr b="1" lang="en" sz="1800"/>
              <a:t>step count</a:t>
            </a:r>
            <a:r>
              <a:rPr lang="en" sz="1800"/>
              <a:t> also met daily </a:t>
            </a:r>
            <a:r>
              <a:rPr b="1" lang="en" sz="1800"/>
              <a:t>activity time</a:t>
            </a:r>
            <a:endParaRPr sz="18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9526" t="5249"/>
          <a:stretch/>
        </p:blipFill>
        <p:spPr>
          <a:xfrm>
            <a:off x="3393125" y="1853850"/>
            <a:ext cx="5681802" cy="32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 vs. Weekend Activity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22929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-  Typically, users have </a:t>
            </a:r>
            <a:r>
              <a:rPr b="1" lang="en" sz="1800"/>
              <a:t>increased</a:t>
            </a:r>
            <a:r>
              <a:rPr lang="en" sz="1800"/>
              <a:t> activity time on </a:t>
            </a:r>
            <a:r>
              <a:rPr b="1" lang="en" sz="1800"/>
              <a:t>weekends</a:t>
            </a:r>
            <a:r>
              <a:rPr lang="en" sz="1800"/>
              <a:t> over weekdays</a:t>
            </a:r>
            <a:endParaRPr sz="1800"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4070" l="2296" r="0" t="11484"/>
          <a:stretch/>
        </p:blipFill>
        <p:spPr>
          <a:xfrm>
            <a:off x="3067989" y="1853850"/>
            <a:ext cx="6006960" cy="32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Weekday vs. Weekend Steps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2176500" cy="30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-  Typically, users have an </a:t>
            </a:r>
            <a:r>
              <a:rPr b="1" lang="en" sz="1800"/>
              <a:t>increased</a:t>
            </a:r>
            <a:r>
              <a:rPr lang="en" sz="1800"/>
              <a:t> step count on </a:t>
            </a:r>
            <a:r>
              <a:rPr b="1" lang="en" sz="1800"/>
              <a:t>weekends</a:t>
            </a:r>
            <a:r>
              <a:rPr lang="en" sz="1800"/>
              <a:t> over weekdays</a:t>
            </a:r>
            <a:endParaRPr sz="180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4685" l="2761" r="0" t="12084"/>
          <a:stretch/>
        </p:blipFill>
        <p:spPr>
          <a:xfrm>
            <a:off x="2969314" y="1853850"/>
            <a:ext cx="6108988" cy="323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Activity Time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2673600" cy="30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-  About </a:t>
            </a:r>
            <a:r>
              <a:rPr b="1" lang="en" sz="1800"/>
              <a:t>40%</a:t>
            </a:r>
            <a:r>
              <a:rPr lang="en" sz="1800"/>
              <a:t> of people in the survey data </a:t>
            </a:r>
            <a:r>
              <a:rPr b="1" lang="en" sz="1800"/>
              <a:t>do not</a:t>
            </a:r>
            <a:r>
              <a:rPr lang="en" sz="1800"/>
              <a:t> achieve recommended activity time of </a:t>
            </a:r>
            <a:r>
              <a:rPr b="1" lang="en" sz="1800"/>
              <a:t>22 minutes</a:t>
            </a:r>
            <a:r>
              <a:rPr lang="en" sz="1800"/>
              <a:t> per day (150 minutes per week)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3221" l="2266" r="2085" t="9724"/>
          <a:stretch/>
        </p:blipFill>
        <p:spPr>
          <a:xfrm>
            <a:off x="3403050" y="1881677"/>
            <a:ext cx="5687424" cy="3207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