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8"/>
  </p:notesMasterIdLst>
  <p:sldIdLst>
    <p:sldId id="256" r:id="rId3"/>
    <p:sldId id="258" r:id="rId4"/>
    <p:sldId id="262" r:id="rId5"/>
    <p:sldId id="263" r:id="rId6"/>
    <p:sldId id="264" r:id="rId7"/>
    <p:sldId id="265" r:id="rId8"/>
    <p:sldId id="266" r:id="rId9"/>
    <p:sldId id="267" r:id="rId10"/>
    <p:sldId id="268" r:id="rId11"/>
    <p:sldId id="269" r:id="rId12"/>
    <p:sldId id="270" r:id="rId13"/>
    <p:sldId id="272" r:id="rId14"/>
    <p:sldId id="273" r:id="rId15"/>
    <p:sldId id="275" r:id="rId16"/>
    <p:sldId id="276" r:id="rId17"/>
  </p:sldIdLst>
  <p:sldSz cx="7772400" cy="10058400"/>
  <p:notesSz cx="6858000" cy="9144000"/>
  <p:embeddedFontLst>
    <p:embeddedFont>
      <p:font typeface="Helvetica Neue" panose="020B060402020202020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Open Sans Light" panose="020B0306030504020204" pitchFamily="34" charset="0"/>
      <p:regular r:id="rId27"/>
      <p:bold r:id="rId28"/>
      <p:italic r:id="rId29"/>
      <p:boldItalic r:id="rId30"/>
    </p:embeddedFont>
    <p:embeddedFont>
      <p:font typeface="Open Sans SemiBold" panose="020B07060308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2458" y="-139"/>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56d98ae89_0_4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156d98ae89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56d98ae89_0_2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56d98ae8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6d98ae89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156d98ae89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56d98ae89_0_5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156d98ae89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56d98ae89_0_3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1156d98ae89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trello.com/b/t22KMeqN/web-developmen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hmed.saleh@gmail.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9"/>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(Own)</a:t>
            </a:r>
            <a:endParaRPr b="1"/>
          </a:p>
        </p:txBody>
      </p:sp>
      <p:sp>
        <p:nvSpPr>
          <p:cNvPr id="182" name="Google Shape;182;p39"/>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1700">
                <a:solidFill>
                  <a:srgbClr val="525C65"/>
                </a:solidFill>
                <a:highlight>
                  <a:schemeClr val="lt1"/>
                </a:highlight>
              </a:rPr>
              <a:t>Please type your initial response to the client below. This should be between 200 - 300 words.</a:t>
            </a:r>
            <a:endParaRPr sz="17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r>
              <a:rPr lang="en" sz="1700" b="1">
                <a:solidFill>
                  <a:srgbClr val="525C65"/>
                </a:solidFill>
                <a:highlight>
                  <a:schemeClr val="lt1"/>
                </a:highlight>
                <a:latin typeface="Open Sans"/>
                <a:ea typeface="Open Sans"/>
                <a:cs typeface="Open Sans"/>
                <a:sym typeface="Open Sans"/>
              </a:rPr>
              <a:t>Expression of Interest:</a:t>
            </a:r>
            <a:endParaRPr sz="140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a:solidFill>
                <a:srgbClr val="525C65"/>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US" sz="1800" b="1" dirty="0">
                <a:solidFill>
                  <a:srgbClr val="525C65"/>
                </a:solidFill>
                <a:highlight>
                  <a:schemeClr val="lt1"/>
                </a:highlight>
                <a:latin typeface="Open Sans"/>
                <a:ea typeface="Open Sans"/>
                <a:cs typeface="Open Sans"/>
                <a:sym typeface="Open Sans"/>
                <a:hlinkClick r:id="rId3"/>
              </a:rPr>
              <a:t>https://trello.com/b/t22KMeqN/web-development</a:t>
            </a:r>
            <a:endParaRPr lang="en" sz="18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1100"/>
              <a:buNone/>
            </a:pPr>
            <a:endParaRPr sz="18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r>
              <a:rPr lang="en" dirty="0">
                <a:latin typeface="Open Sans Light"/>
                <a:ea typeface="Open Sans Light"/>
                <a:cs typeface="Open Sans Light"/>
                <a:sym typeface="Open Sans Light"/>
              </a:rPr>
              <a:t>Paste screenshot here</a:t>
            </a: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2E3D49"/>
                </a:solidFill>
                <a:latin typeface="Open Sans Light"/>
                <a:ea typeface="Open Sans Light"/>
                <a:cs typeface="Open Sans Light"/>
                <a:sym typeface="Open Sans Light"/>
              </a:rPr>
              <a:t>Include a screenshot of the board below: </a:t>
            </a:r>
            <a:endParaRPr sz="1800">
              <a:solidFill>
                <a:srgbClr val="2E3D49"/>
              </a:solidFill>
              <a:latin typeface="Open Sans Light"/>
              <a:ea typeface="Open Sans Light"/>
              <a:cs typeface="Open Sans Light"/>
              <a:sym typeface="Open Sans Light"/>
            </a:endParaRPr>
          </a:p>
        </p:txBody>
      </p:sp>
      <p:pic>
        <p:nvPicPr>
          <p:cNvPr id="3" name="Picture 2" descr="Graphical user interface">
            <a:extLst>
              <a:ext uri="{FF2B5EF4-FFF2-40B4-BE49-F238E27FC236}">
                <a16:creationId xmlns:a16="http://schemas.microsoft.com/office/drawing/2014/main" id="{49BD8E42-82BD-D53D-20E4-8B42F9B4BE90}"/>
              </a:ext>
            </a:extLst>
          </p:cNvPr>
          <p:cNvPicPr>
            <a:picLocks noChangeAspect="1"/>
          </p:cNvPicPr>
          <p:nvPr/>
        </p:nvPicPr>
        <p:blipFill>
          <a:blip r:embed="rId4"/>
          <a:stretch>
            <a:fillRect/>
          </a:stretch>
        </p:blipFill>
        <p:spPr>
          <a:xfrm>
            <a:off x="0" y="5249848"/>
            <a:ext cx="7772400" cy="36635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 sz="1200" dirty="0">
                <a:solidFill>
                  <a:schemeClr val="dk1"/>
                </a:solidFill>
              </a:rPr>
              <a:t>[Ahmed Saleh]</a:t>
            </a:r>
            <a:endParaRPr lang="en-US"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 sz="1200" dirty="0">
                <a:solidFill>
                  <a:schemeClr val="dk1"/>
                </a:solidFill>
              </a:rPr>
              <a:t>[</a:t>
            </a:r>
            <a:r>
              <a:rPr lang="en-US" sz="1200" dirty="0">
                <a:solidFill>
                  <a:schemeClr val="dk1"/>
                </a:solidFill>
              </a:rPr>
              <a:t>Heliopolis, Cairo, Egypt]</a:t>
            </a:r>
            <a:endParaRPr lang="en-US"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8245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[Web Development Company]</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[Palo Alto, CA, USA]</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[991]</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[1/2/2023]</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[1/5/2023]</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Rendered (Continue on next page)</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3374748097"/>
              </p:ext>
            </p:extLst>
          </p:nvPr>
        </p:nvGraphicFramePr>
        <p:xfrm>
          <a:off x="264900" y="4457550"/>
          <a:ext cx="7242600" cy="350590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Amount Per Hour</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[invesitage design files]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[Check design files to decide methods of implementaion]</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 x (</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 = [$280]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[system design]</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[design the software system based on requirements and spesifications ]</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 x (</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 = [[$280]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[Idevelop html]</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[writng html code with the required elements]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 x (</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 = [[$280]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 css]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[writing css code for the html like ids, types, and classes]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 x (</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 = [[$280]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6"/>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1100"/>
              <a:buNone/>
            </a:pPr>
            <a:r>
              <a:rPr lang="en" sz="1200">
                <a:solidFill>
                  <a:schemeClr val="dk1"/>
                </a:solidFill>
              </a:rPr>
              <a:t>[Your Full Name or Your Company Name]</a:t>
            </a:r>
            <a:endParaRPr sz="1200">
              <a:solidFill>
                <a:schemeClr val="dk1"/>
              </a:solidFill>
            </a:endParaRPr>
          </a:p>
          <a:p>
            <a:pPr marL="0" lvl="0" indent="0" algn="r" rtl="0">
              <a:lnSpc>
                <a:spcPct val="115000"/>
              </a:lnSpc>
              <a:spcBef>
                <a:spcPts val="0"/>
              </a:spcBef>
              <a:spcAft>
                <a:spcPts val="0"/>
              </a:spcAft>
              <a:buSzPts val="1100"/>
              <a:buNone/>
            </a:pPr>
            <a:r>
              <a:rPr lang="en" sz="1200">
                <a:solidFill>
                  <a:schemeClr val="dk1"/>
                </a:solidFill>
              </a:rPr>
              <a:t>[Your Address or Address Your Company is Registered to]</a:t>
            </a:r>
            <a:endParaRPr sz="3100">
              <a:solidFill>
                <a:schemeClr val="dk1"/>
              </a:solidFill>
            </a:endParaRPr>
          </a:p>
          <a:p>
            <a:pPr marL="0" lvl="0" indent="0" algn="just" rtl="0">
              <a:lnSpc>
                <a:spcPct val="115000"/>
              </a:lnSpc>
              <a:spcBef>
                <a:spcPts val="0"/>
              </a:spcBef>
              <a:spcAft>
                <a:spcPts val="0"/>
              </a:spcAft>
              <a:buSzPts val="1100"/>
              <a:buNone/>
            </a:pPr>
            <a:r>
              <a:rPr lang="en" sz="3400" b="1">
                <a:solidFill>
                  <a:schemeClr val="dk1"/>
                </a:solidFill>
              </a:rPr>
              <a:t>Invoice</a:t>
            </a:r>
            <a:endParaRPr sz="4800" b="1">
              <a:solidFill>
                <a:schemeClr val="dk1"/>
              </a:solidFill>
            </a:endParaRPr>
          </a:p>
        </p:txBody>
      </p:sp>
      <p:cxnSp>
        <p:nvCxnSpPr>
          <p:cNvPr id="230" name="Google Shape;230;p46"/>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31" name="Google Shape;231;p46"/>
          <p:cNvSpPr txBox="1"/>
          <p:nvPr/>
        </p:nvSpPr>
        <p:spPr>
          <a:xfrm>
            <a:off x="132450" y="1741825"/>
            <a:ext cx="7507500" cy="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Services Rendered (continued)</a:t>
            </a:r>
            <a:endParaRPr sz="1700">
              <a:solidFill>
                <a:schemeClr val="dk1"/>
              </a:solidFill>
              <a:latin typeface="Open Sans"/>
              <a:ea typeface="Open Sans"/>
              <a:cs typeface="Open Sans"/>
              <a:sym typeface="Open Sans"/>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graphicFrame>
        <p:nvGraphicFramePr>
          <p:cNvPr id="232" name="Google Shape;232;p46"/>
          <p:cNvGraphicFramePr/>
          <p:nvPr>
            <p:extLst>
              <p:ext uri="{D42A27DB-BD31-4B8C-83A1-F6EECF244321}">
                <p14:modId xmlns:p14="http://schemas.microsoft.com/office/powerpoint/2010/main" val="2935397614"/>
              </p:ext>
            </p:extLst>
          </p:nvPr>
        </p:nvGraphicFramePr>
        <p:xfrm>
          <a:off x="206100" y="2512725"/>
          <a:ext cx="7242600" cy="350590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 js code]</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[develop the app.js code for dynamic pages in the system]</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 x (</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 = [[$280]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 react compnents]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[Convert design compnents from design files into react software compontnets]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 x (</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 = [[$280]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 async code]</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[writing async code with promises and http request to run system environment]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 x (</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 = [[$280]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[testing]</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[testing all files and components to work together internally]</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 x (</a:t>
                      </a:r>
                      <a:r>
                        <a:rPr lang="en" sz="1400" dirty="0">
                          <a:solidFill>
                            <a:schemeClr val="dk1"/>
                          </a:solidFill>
                          <a:latin typeface="Open Sans"/>
                          <a:ea typeface="Open Sans"/>
                          <a:cs typeface="Open Sans"/>
                          <a:sym typeface="Open Sans"/>
                        </a:rPr>
                        <a:t>$35.00 </a:t>
                      </a:r>
                      <a:r>
                        <a:rPr lang="en" sz="1300" dirty="0">
                          <a:latin typeface="Open Sans"/>
                          <a:ea typeface="Open Sans"/>
                          <a:cs typeface="Open Sans"/>
                          <a:sym typeface="Open Sans"/>
                        </a:rPr>
                        <a:t>) = [[$280]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233" name="Google Shape;233;p46"/>
          <p:cNvSpPr txBox="1"/>
          <p:nvPr/>
        </p:nvSpPr>
        <p:spPr>
          <a:xfrm>
            <a:off x="1567325" y="9094700"/>
            <a:ext cx="4490400" cy="14772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Open Sans"/>
                <a:ea typeface="Open Sans"/>
                <a:cs typeface="Open Sans"/>
                <a:sym typeface="Open Sans"/>
              </a:rPr>
              <a:t>Total Payment Due:</a:t>
            </a:r>
            <a:r>
              <a:rPr lang="en" dirty="0">
                <a:latin typeface="Open Sans Light"/>
                <a:ea typeface="Open Sans Light"/>
                <a:cs typeface="Open Sans Light"/>
                <a:sym typeface="Open Sans Light"/>
              </a:rPr>
              <a:t> </a:t>
            </a:r>
            <a:r>
              <a:rPr lang="en" sz="1400" dirty="0">
                <a:solidFill>
                  <a:schemeClr val="dk1"/>
                </a:solidFill>
                <a:latin typeface="Open Sans"/>
                <a:ea typeface="Open Sans"/>
                <a:cs typeface="Open Sans"/>
                <a:sym typeface="Open Sans"/>
              </a:rPr>
              <a:t>$2240.00</a:t>
            </a:r>
            <a:endParaRPr dirty="0">
              <a:latin typeface="Open Sans Light"/>
              <a:ea typeface="Open Sans Light"/>
              <a:cs typeface="Open Sans Light"/>
              <a:sym typeface="Open Sans Light"/>
            </a:endParaRPr>
          </a:p>
          <a:p>
            <a:pPr marL="0" lvl="0" indent="0" algn="ctr" rtl="0">
              <a:spcBef>
                <a:spcPts val="0"/>
              </a:spcBef>
              <a:spcAft>
                <a:spcPts val="0"/>
              </a:spcAft>
              <a:buNone/>
            </a:pPr>
            <a:r>
              <a:rPr lang="en" b="1" dirty="0">
                <a:latin typeface="Open Sans"/>
                <a:ea typeface="Open Sans"/>
                <a:cs typeface="Open Sans"/>
                <a:sym typeface="Open Sans"/>
              </a:rPr>
              <a:t>Payment Options: Paypal account no. 123456 at email address: </a:t>
            </a:r>
            <a:r>
              <a:rPr lang="en" b="1" dirty="0">
                <a:latin typeface="Open Sans"/>
                <a:ea typeface="Open Sans"/>
                <a:cs typeface="Open Sans"/>
                <a:sym typeface="Open Sans"/>
                <a:hlinkClick r:id="rId3"/>
              </a:rPr>
              <a:t>ahmed.saleh@gmail.com</a:t>
            </a:r>
            <a:r>
              <a:rPr lang="en" b="1" dirty="0">
                <a:latin typeface="Open Sans"/>
                <a:ea typeface="Open Sans"/>
                <a:cs typeface="Open Sans"/>
                <a:sym typeface="Open Sans"/>
              </a:rPr>
              <a:t>  or my bank account no. 1002345678</a:t>
            </a:r>
            <a:endParaRPr b="1" dirty="0">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solidFill>
                  <a:schemeClr val="dk1"/>
                </a:solidFill>
              </a:rPr>
              <a:t>Sample Project Listing #1:</a:t>
            </a:r>
            <a:br>
              <a:rPr lang="en" dirty="0">
                <a:solidFill>
                  <a:srgbClr val="2015FF"/>
                </a:solidFill>
              </a:rPr>
            </a:br>
            <a:r>
              <a:rPr lang="en" dirty="0">
                <a:solidFill>
                  <a:srgbClr val="2015FF"/>
                </a:solidFill>
              </a:rPr>
              <a:t>Web Development</a:t>
            </a:r>
            <a:endParaRPr dirty="0">
              <a:solidFill>
                <a:srgbClr val="2015FF"/>
              </a:solidFill>
            </a:endParaRPr>
          </a:p>
        </p:txBody>
      </p:sp>
      <p:sp>
        <p:nvSpPr>
          <p:cNvPr id="138" name="Google Shape;138;p3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Web application development support needed for healthcare application.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dirty="0">
                <a:solidFill>
                  <a:schemeClr val="dk1"/>
                </a:solidFill>
                <a:latin typeface="Open Sans"/>
                <a:ea typeface="Open Sans"/>
                <a:cs typeface="Open Sans"/>
                <a:sym typeface="Open Sans"/>
              </a:rPr>
              <a:t>Posted 2 hours ago</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Hourly:</a:t>
            </a:r>
            <a:r>
              <a:rPr lang="en" sz="1900" dirty="0">
                <a:solidFill>
                  <a:schemeClr val="dk1"/>
                </a:solidFill>
                <a:latin typeface="Open Sans"/>
                <a:ea typeface="Open Sans"/>
                <a:cs typeface="Open Sans"/>
                <a:sym typeface="Open Sans"/>
              </a:rPr>
              <a:t> $35.00 - $65.00 Based on experience.</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Project Time</a:t>
            </a:r>
            <a:r>
              <a:rPr lang="en" sz="1900" dirty="0">
                <a:solidFill>
                  <a:schemeClr val="dk1"/>
                </a:solidFill>
                <a:latin typeface="Open Sans"/>
                <a:ea typeface="Open Sans"/>
                <a:cs typeface="Open Sans"/>
                <a:sym typeface="Open Sans"/>
              </a:rPr>
              <a:t>: 3 months, 25 hours a week. </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Description:</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Sample Project Listing #2:</a:t>
            </a:r>
            <a:endParaRPr dirty="0"/>
          </a:p>
          <a:p>
            <a:pPr marL="0" lvl="0" indent="0" algn="l" rtl="0">
              <a:lnSpc>
                <a:spcPct val="100000"/>
              </a:lnSpc>
              <a:spcBef>
                <a:spcPts val="0"/>
              </a:spcBef>
              <a:spcAft>
                <a:spcPts val="0"/>
              </a:spcAft>
              <a:buSzPts val="4000"/>
              <a:buNone/>
            </a:pPr>
            <a:r>
              <a:rPr lang="en" dirty="0">
                <a:solidFill>
                  <a:srgbClr val="2015FF"/>
                </a:solidFill>
              </a:rPr>
              <a:t>Digital Marketing</a:t>
            </a:r>
            <a:endParaRPr dirty="0">
              <a:solidFill>
                <a:srgbClr val="2015FF"/>
              </a:solidFill>
            </a:endParaRPr>
          </a:p>
        </p:txBody>
      </p:sp>
      <p:sp>
        <p:nvSpPr>
          <p:cNvPr id="144" name="Google Shape;144;p3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Open Sans"/>
                <a:ea typeface="Open Sans"/>
                <a:cs typeface="Open Sans"/>
                <a:sym typeface="Open Sans"/>
              </a:rPr>
              <a:t>Email Marketer for Annual Fundraising Event. </a:t>
            </a:r>
            <a:endParaRPr sz="24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Posted 2 days ago</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b="1">
                <a:solidFill>
                  <a:schemeClr val="dk1"/>
                </a:solidFill>
                <a:latin typeface="Open Sans"/>
                <a:ea typeface="Open Sans"/>
                <a:cs typeface="Open Sans"/>
                <a:sym typeface="Open Sans"/>
              </a:rPr>
              <a:t>Hourly:</a:t>
            </a:r>
            <a:r>
              <a:rPr lang="en" sz="2000">
                <a:solidFill>
                  <a:schemeClr val="dk1"/>
                </a:solidFill>
                <a:latin typeface="Open Sans"/>
                <a:ea typeface="Open Sans"/>
                <a:cs typeface="Open Sans"/>
                <a:sym typeface="Open Sans"/>
              </a:rPr>
              <a:t> $30.00 - $40.00.</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b="1">
                <a:solidFill>
                  <a:schemeClr val="dk1"/>
                </a:solidFill>
                <a:latin typeface="Open Sans"/>
                <a:ea typeface="Open Sans"/>
                <a:cs typeface="Open Sans"/>
                <a:sym typeface="Open Sans"/>
              </a:rPr>
              <a:t>Project Time</a:t>
            </a:r>
            <a:r>
              <a:rPr lang="en" sz="2000">
                <a:solidFill>
                  <a:schemeClr val="dk1"/>
                </a:solidFill>
                <a:latin typeface="Open Sans"/>
                <a:ea typeface="Open Sans"/>
                <a:cs typeface="Open Sans"/>
                <a:sym typeface="Open Sans"/>
              </a:rPr>
              <a:t>: 1 month, 10 - 15 hours a week. </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200" b="1">
                <a:solidFill>
                  <a:schemeClr val="dk1"/>
                </a:solidFill>
                <a:latin typeface="Open Sans"/>
                <a:ea typeface="Open Sans"/>
                <a:cs typeface="Open Sans"/>
                <a:sym typeface="Open Sans"/>
              </a:rPr>
              <a:t>Project Description:</a:t>
            </a:r>
            <a:endParaRPr sz="22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2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200">
                <a:solidFill>
                  <a:schemeClr val="dk1"/>
                </a:solidFill>
                <a:latin typeface="Open Sans"/>
                <a:ea typeface="Open Sans"/>
                <a:cs typeface="Open Sans"/>
                <a:sym typeface="Open Sans"/>
              </a:rPr>
              <a:t>We are looking for someone to create a drip email campaign to help us sell tickets for our annual fundraising event for our non-profit. This would require audience segmentation, custom email creation, and call-to-action development. We are to reach our goal of 700 tickets sold. We haven’t decided on the best tool to do this yet and would be open to your recommendations. Serious inquiries only. </a:t>
            </a:r>
            <a:endParaRPr sz="2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Sample Project Listing #3:</a:t>
            </a:r>
            <a:br>
              <a:rPr lang="en"/>
            </a:br>
            <a:r>
              <a:rPr lang="en">
                <a:solidFill>
                  <a:srgbClr val="2015FF"/>
                </a:solidFill>
              </a:rPr>
              <a:t>Data Analyst</a:t>
            </a:r>
            <a:endParaRPr>
              <a:solidFill>
                <a:srgbClr val="2015FF"/>
              </a:solidFill>
            </a:endParaRPr>
          </a:p>
        </p:txBody>
      </p:sp>
      <p:sp>
        <p:nvSpPr>
          <p:cNvPr id="150" name="Google Shape;150;p3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latin typeface="Open Sans"/>
                <a:ea typeface="Open Sans"/>
                <a:cs typeface="Open Sans"/>
                <a:sym typeface="Open Sans"/>
              </a:rPr>
              <a:t>Seeking experienced Data Analyst to build dashboard for local insurance company.</a:t>
            </a:r>
            <a:endParaRPr sz="25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Posted 1 week ago</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Hourly:</a:t>
            </a:r>
            <a:r>
              <a:rPr lang="en" sz="2100">
                <a:solidFill>
                  <a:schemeClr val="dk1"/>
                </a:solidFill>
                <a:latin typeface="Open Sans"/>
                <a:ea typeface="Open Sans"/>
                <a:cs typeface="Open Sans"/>
                <a:sym typeface="Open Sans"/>
              </a:rPr>
              <a:t> $90.00 Based on experience.</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Project Time</a:t>
            </a:r>
            <a:r>
              <a:rPr lang="en" sz="2100">
                <a:solidFill>
                  <a:schemeClr val="dk1"/>
                </a:solidFill>
                <a:latin typeface="Open Sans"/>
                <a:ea typeface="Open Sans"/>
                <a:cs typeface="Open Sans"/>
                <a:sym typeface="Open Sans"/>
              </a:rPr>
              <a:t>: 1 year, 20 hours a week. </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b="1">
                <a:solidFill>
                  <a:schemeClr val="dk1"/>
                </a:solidFill>
                <a:latin typeface="Open Sans"/>
                <a:ea typeface="Open Sans"/>
                <a:cs typeface="Open Sans"/>
                <a:sym typeface="Open Sans"/>
              </a:rPr>
              <a:t>Project Description:</a:t>
            </a:r>
            <a:endParaRPr sz="23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sz="23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a:t>
            </a:r>
            <a:endParaRPr b="1"/>
          </a:p>
        </p:txBody>
      </p:sp>
      <p:sp>
        <p:nvSpPr>
          <p:cNvPr id="162" name="Google Shape;162;p36"/>
          <p:cNvSpPr txBox="1">
            <a:spLocks noGrp="1"/>
          </p:cNvSpPr>
          <p:nvPr>
            <p:ph type="body" idx="1"/>
          </p:nvPr>
        </p:nvSpPr>
        <p:spPr>
          <a:xfrm>
            <a:off x="264950" y="2253725"/>
            <a:ext cx="7242600" cy="46356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200">
                <a:solidFill>
                  <a:srgbClr val="525C65"/>
                </a:solidFill>
                <a:highlight>
                  <a:schemeClr val="lt1"/>
                </a:highlight>
              </a:rPr>
              <a:t>Write an initial expression of interest (EoI) to the client:</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Now that you’ve understood what the client is asking for, it’s time for you to reach out to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Write out an EoI message addressing their requirements as well as how you can help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This message will be their first impression of how you communicate with them, so it is good to be professional.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Please keep word limit between 200 - 300 words. </a:t>
            </a:r>
            <a:endParaRPr sz="22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70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a:solidFill>
                <a:srgbClr val="525C65"/>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900" y="0"/>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of Interest (Provided)</a:t>
            </a:r>
            <a:endParaRPr b="1" dirty="0"/>
          </a:p>
        </p:txBody>
      </p:sp>
      <p:sp>
        <p:nvSpPr>
          <p:cNvPr id="168" name="Google Shape;168;p37"/>
          <p:cNvSpPr txBox="1">
            <a:spLocks noGrp="1"/>
          </p:cNvSpPr>
          <p:nvPr>
            <p:ph type="body" idx="1"/>
          </p:nvPr>
        </p:nvSpPr>
        <p:spPr>
          <a:xfrm>
            <a:off x="264900" y="1025322"/>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gn="l" rtl="0">
              <a:lnSpc>
                <a:spcPct val="100000"/>
              </a:lnSpc>
              <a:spcBef>
                <a:spcPts val="0"/>
              </a:spcBef>
              <a:spcAft>
                <a:spcPts val="0"/>
              </a:spcAft>
              <a:buSzPts val="4000"/>
              <a:buNone/>
            </a:pPr>
            <a:r>
              <a:rPr lang="en" sz="1700" b="1" dirty="0">
                <a:solidFill>
                  <a:srgbClr val="525C65"/>
                </a:solidFill>
                <a:highlight>
                  <a:schemeClr val="lt1"/>
                </a:highlight>
                <a:latin typeface="Open Sans"/>
                <a:ea typeface="Open Sans"/>
                <a:cs typeface="Open Sans"/>
                <a:sym typeface="Open Sans"/>
              </a:rPr>
              <a:t>Answer: </a:t>
            </a:r>
            <a:r>
              <a:rPr lang="en" sz="2000" dirty="0">
                <a:solidFill>
                  <a:schemeClr val="dk1"/>
                </a:solidFill>
              </a:rPr>
              <a:t>Sample Project Listing #1:</a:t>
            </a:r>
            <a:r>
              <a:rPr lang="en" sz="2000" dirty="0">
                <a:solidFill>
                  <a:srgbClr val="2015FF"/>
                </a:solidFill>
              </a:rPr>
              <a:t> Web Development</a:t>
            </a: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0" y="1785396"/>
            <a:ext cx="7772400" cy="8519225"/>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dirty="0">
                <a:solidFill>
                  <a:srgbClr val="525C65"/>
                </a:solidFill>
                <a:highlight>
                  <a:schemeClr val="lt1"/>
                </a:highlight>
                <a:latin typeface="Open Sans Light"/>
                <a:ea typeface="Open Sans Light"/>
                <a:cs typeface="Open Sans Light"/>
                <a:sym typeface="Open Sans Light"/>
              </a:rPr>
              <a:t>Please type your initial response to the client below. This should be between 200 - 300 words. </a:t>
            </a:r>
            <a:endParaRPr sz="1700" dirty="0">
              <a:solidFill>
                <a:srgbClr val="525C65"/>
              </a:solidFill>
              <a:highlight>
                <a:schemeClr val="lt1"/>
              </a:highlight>
              <a:latin typeface="Open Sans Light"/>
              <a:ea typeface="Open Sans Light"/>
              <a:cs typeface="Open Sans Light"/>
              <a:sym typeface="Open Sans Light"/>
            </a:endParaRPr>
          </a:p>
          <a:p>
            <a:pPr marL="0" lvl="0" indent="0" algn="l" rtl="0">
              <a:lnSpc>
                <a:spcPct val="160000"/>
              </a:lnSpc>
              <a:spcBef>
                <a:spcPts val="0"/>
              </a:spcBef>
              <a:spcAft>
                <a:spcPts val="0"/>
              </a:spcAft>
              <a:buNone/>
            </a:pPr>
            <a:r>
              <a:rPr lang="en" sz="1700" b="1" dirty="0">
                <a:solidFill>
                  <a:srgbClr val="525C65"/>
                </a:solidFill>
                <a:highlight>
                  <a:schemeClr val="lt1"/>
                </a:highlight>
                <a:latin typeface="Open Sans"/>
                <a:ea typeface="Open Sans"/>
                <a:cs typeface="Open Sans"/>
                <a:sym typeface="Open Sans"/>
              </a:rPr>
              <a:t>Expression of Interest:</a:t>
            </a:r>
          </a:p>
          <a:p>
            <a:pPr marL="0" marR="0">
              <a:spcBef>
                <a:spcPts val="1200"/>
              </a:spcBef>
              <a:spcAft>
                <a:spcPts val="1200"/>
              </a:spcAft>
            </a:pPr>
            <a:r>
              <a:rPr lang="en-US" sz="1600" dirty="0">
                <a:effectLst/>
                <a:latin typeface="Arial" panose="020B0604020202020204" pitchFamily="34" charset="0"/>
                <a:ea typeface="Arial" panose="020B0604020202020204" pitchFamily="34" charset="0"/>
              </a:rPr>
              <a:t>Dear Client.                                                                                                              My name is Ahmed Saleh. I am a Computer Engineering grad, and I have major skills in Web Development and Software Engineering. I have started my Web Development two years ago in 2020. I have been working on a wide section of web applications such as landing pages, responsive layouts, Async, Web packs, and more in the field. I mainly use CSS, HTML, Native </a:t>
            </a:r>
            <a:r>
              <a:rPr lang="en-US" sz="1600" dirty="0" err="1">
                <a:effectLst/>
                <a:latin typeface="Arial" panose="020B0604020202020204" pitchFamily="34" charset="0"/>
                <a:ea typeface="Arial" panose="020B0604020202020204" pitchFamily="34" charset="0"/>
              </a:rPr>
              <a:t>Javascript</a:t>
            </a:r>
            <a:r>
              <a:rPr lang="en-US" sz="1600" dirty="0">
                <a:effectLst/>
                <a:latin typeface="Arial" panose="020B0604020202020204" pitchFamily="34" charset="0"/>
                <a:ea typeface="Arial" panose="020B0604020202020204" pitchFamily="34" charset="0"/>
              </a:rPr>
              <a:t>, React JS, and Next JS frameworks with software engineering principles in development to build software projects. I believe your task would be suitable for my level to start and deliver at the time with the following:                                                                                                - React JS framework., and Redux.                                                                             - Fetch API, HTTP requests, and Async.                                                                  Or if you prefer any frameworks or methods I can implement. For the price, I would go with a competitive price of your range since I am just starting out on this platform, and my level of experience is still at a junior level. and the project looks like it is easy to work on, meets your specifications, and requirements, and delivers on time through three months as you mentioned before.</a:t>
            </a:r>
          </a:p>
          <a:p>
            <a:pPr marL="0" marR="0">
              <a:spcBef>
                <a:spcPts val="1200"/>
              </a:spcBef>
              <a:spcAft>
                <a:spcPts val="1200"/>
              </a:spcAft>
            </a:pPr>
            <a:r>
              <a:rPr lang="en-US" sz="1600" dirty="0">
                <a:effectLst/>
                <a:latin typeface="Arial" panose="020B0604020202020204" pitchFamily="34" charset="0"/>
                <a:ea typeface="Arial" panose="020B0604020202020204" pitchFamily="34" charset="0"/>
              </a:rPr>
              <a:t>My solution will increase the business value of the company as the project will be a reliable, usable software product to connect doctors and their patients, save resources for the company, save time and money for patients, and organize the work of doctors, that will increase number of both patients and doctors, increase their retention, increase available appointments on the platform.</a:t>
            </a:r>
          </a:p>
          <a:p>
            <a:pPr marL="0" marR="0">
              <a:spcBef>
                <a:spcPts val="1200"/>
              </a:spcBef>
              <a:spcAft>
                <a:spcPts val="1200"/>
              </a:spcAft>
            </a:pPr>
            <a:r>
              <a:rPr lang="en-US" sz="1600" dirty="0">
                <a:effectLst/>
                <a:latin typeface="Arial" panose="020B0604020202020204" pitchFamily="34" charset="0"/>
                <a:ea typeface="Arial" panose="020B0604020202020204" pitchFamily="34" charset="0"/>
              </a:rPr>
              <a:t>Please feel free to contact me if you need more details about me or my portfolio.                                                                                                   Thank you and Looking forward to hearing from you.                                            Best Regards,                                                                                                    Ahmed,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(Own)</a:t>
            </a:r>
            <a:endParaRPr b="1"/>
          </a:p>
        </p:txBody>
      </p:sp>
      <p:sp>
        <p:nvSpPr>
          <p:cNvPr id="175" name="Google Shape;175;p38"/>
          <p:cNvSpPr txBox="1">
            <a:spLocks noGrp="1"/>
          </p:cNvSpPr>
          <p:nvPr>
            <p:ph type="body" idx="1"/>
          </p:nvPr>
        </p:nvSpPr>
        <p:spPr>
          <a:xfrm>
            <a:off x="264950" y="2253728"/>
            <a:ext cx="7242600" cy="8784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600">
                <a:solidFill>
                  <a:srgbClr val="525C65"/>
                </a:solidFill>
                <a:highlight>
                  <a:schemeClr val="lt1"/>
                </a:highlight>
              </a:rPr>
              <a:t>Please paste the screenshot of the project listing you found on the freelancer marketplace you wish to respond to below: </a:t>
            </a:r>
            <a:endParaRPr sz="160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a:solidFill>
                <a:srgbClr val="525C65"/>
              </a:solidFill>
              <a:highlight>
                <a:schemeClr val="lt1"/>
              </a:highlight>
            </a:endParaRPr>
          </a:p>
        </p:txBody>
      </p:sp>
      <p:sp>
        <p:nvSpPr>
          <p:cNvPr id="176" name="Google Shape;176;p38"/>
          <p:cNvSpPr txBox="1"/>
          <p:nvPr/>
        </p:nvSpPr>
        <p:spPr>
          <a:xfrm>
            <a:off x="411125" y="432582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r>
              <a:rPr lang="en">
                <a:latin typeface="Open Sans Light"/>
                <a:ea typeface="Open Sans Light"/>
                <a:cs typeface="Open Sans Light"/>
                <a:sym typeface="Open Sans Light"/>
              </a:rPr>
              <a:t>Paste screenshot here</a:t>
            </a: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1386</Words>
  <Application>Microsoft Office PowerPoint</Application>
  <PresentationFormat>Custom</PresentationFormat>
  <Paragraphs>176</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Helvetica Neue</vt:lpstr>
      <vt:lpstr>Open Sans</vt:lpstr>
      <vt:lpstr>Open Sans Light</vt:lpstr>
      <vt:lpstr>Open Sans SemiBold</vt:lpstr>
      <vt:lpstr>Arial</vt:lpstr>
      <vt:lpstr>Simple Light</vt:lpstr>
      <vt:lpstr>White</vt:lpstr>
      <vt:lpstr>Digital Freelancer:  Managing Freelancing Projects</vt:lpstr>
      <vt:lpstr>PowerPoint Presentation</vt:lpstr>
      <vt:lpstr>Sample Project Listing #1: Web Development</vt:lpstr>
      <vt:lpstr>Sample Project Listing #2: Digital Marketing</vt:lpstr>
      <vt:lpstr>Sample Project Listing #3: Data Analyst</vt:lpstr>
      <vt:lpstr>PowerPoint Presentation</vt:lpstr>
      <vt:lpstr>Expression of Interest </vt:lpstr>
      <vt:lpstr>Expression of Interest (Provided)</vt:lpstr>
      <vt:lpstr>Expression of Interest (Own)</vt:lpstr>
      <vt:lpstr>Expression of Interest (Own)</vt:lpstr>
      <vt:lpstr>PowerPoint Presentation</vt:lpstr>
      <vt:lpstr>Trello Board</vt:lpstr>
      <vt:lpstr>PowerPoint Presentation</vt:lpstr>
      <vt:lpstr>[Ahmed Saleh] [Heliopolis, Cairo, Egypt] Invoice</vt:lpstr>
      <vt:lpstr>[Your Full Name or Your Company Name] [Your Address or Address Your Company is Registered to]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cp:lastModifiedBy>Ahmed Abdelhady Abdelhafez Saleh 17p6060</cp:lastModifiedBy>
  <cp:revision>5</cp:revision>
  <dcterms:modified xsi:type="dcterms:W3CDTF">2022-12-31T00:38:03Z</dcterms:modified>
</cp:coreProperties>
</file>