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93502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15853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0378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2759011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89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317091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365423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382076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104073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59240-681F-498A-8FC0-7B69C14832AA}"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95038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359240-681F-498A-8FC0-7B69C14832A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76725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359240-681F-498A-8FC0-7B69C14832AA}"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10169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59240-681F-498A-8FC0-7B69C14832AA}"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202880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59240-681F-498A-8FC0-7B69C14832AA}"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11276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9240-681F-498A-8FC0-7B69C14832A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75975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59240-681F-498A-8FC0-7B69C14832AA}"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EAADF-CB1F-485E-AF7D-837DC73A59F2}" type="slidenum">
              <a:rPr lang="en-US" smtClean="0"/>
              <a:t>‹#›</a:t>
            </a:fld>
            <a:endParaRPr lang="en-US"/>
          </a:p>
        </p:txBody>
      </p:sp>
    </p:spTree>
    <p:extLst>
      <p:ext uri="{BB962C8B-B14F-4D97-AF65-F5344CB8AC3E}">
        <p14:creationId xmlns:p14="http://schemas.microsoft.com/office/powerpoint/2010/main" val="304379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359240-681F-498A-8FC0-7B69C14832AA}" type="datetimeFigureOut">
              <a:rPr lang="en-US" smtClean="0"/>
              <a:t>11/4/2023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6EAADF-CB1F-485E-AF7D-837DC73A59F2}" type="slidenum">
              <a:rPr lang="en-US" smtClean="0"/>
              <a:t>‹#›</a:t>
            </a:fld>
            <a:endParaRPr lang="en-US"/>
          </a:p>
        </p:txBody>
      </p:sp>
    </p:spTree>
    <p:extLst>
      <p:ext uri="{BB962C8B-B14F-4D97-AF65-F5344CB8AC3E}">
        <p14:creationId xmlns:p14="http://schemas.microsoft.com/office/powerpoint/2010/main" val="29508915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2849" y="0"/>
            <a:ext cx="4666302" cy="6858000"/>
          </a:xfrm>
          <a:prstGeom prst="rect">
            <a:avLst/>
          </a:prstGeom>
        </p:spPr>
      </p:pic>
    </p:spTree>
    <p:extLst>
      <p:ext uri="{BB962C8B-B14F-4D97-AF65-F5344CB8AC3E}">
        <p14:creationId xmlns:p14="http://schemas.microsoft.com/office/powerpoint/2010/main" val="3103472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1. Drama</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84520" y="1338252"/>
            <a:ext cx="9356651" cy="5072752"/>
          </a:xfrm>
          <a:prstGeom prst="rect">
            <a:avLst/>
          </a:prstGeom>
        </p:spPr>
      </p:pic>
    </p:spTree>
    <p:extLst>
      <p:ext uri="{BB962C8B-B14F-4D97-AF65-F5344CB8AC3E}">
        <p14:creationId xmlns:p14="http://schemas.microsoft.com/office/powerpoint/2010/main" val="2602887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2. </a:t>
            </a:r>
            <a:r>
              <a:rPr lang="en-US" b="1" dirty="0"/>
              <a:t>Documentary</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27051" y="1491709"/>
            <a:ext cx="8739963" cy="5206786"/>
          </a:xfrm>
          <a:prstGeom prst="rect">
            <a:avLst/>
          </a:prstGeom>
        </p:spPr>
      </p:pic>
    </p:spTree>
    <p:extLst>
      <p:ext uri="{BB962C8B-B14F-4D97-AF65-F5344CB8AC3E}">
        <p14:creationId xmlns:p14="http://schemas.microsoft.com/office/powerpoint/2010/main" val="2995640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3. Comedy</a:t>
            </a:r>
            <a:r>
              <a:rPr lang="en-US" dirty="0"/>
              <a:t/>
            </a:r>
            <a:br>
              <a:rPr lang="en-US" dirty="0"/>
            </a:br>
            <a:endParaRPr lang="en-US" dirty="0"/>
          </a:p>
        </p:txBody>
      </p:sp>
      <p:pic>
        <p:nvPicPr>
          <p:cNvPr id="4" name="Content Placeholder 3" descr="C:\Users\Ahmed\AppData\Local\Microsoft\Windows\INetCache\Content.Word\download (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521" y="1509823"/>
            <a:ext cx="8506046" cy="4667140"/>
          </a:xfrm>
          <a:prstGeom prst="rect">
            <a:avLst/>
          </a:prstGeom>
          <a:noFill/>
          <a:ln>
            <a:noFill/>
          </a:ln>
        </p:spPr>
      </p:pic>
    </p:spTree>
    <p:extLst>
      <p:ext uri="{BB962C8B-B14F-4D97-AF65-F5344CB8AC3E}">
        <p14:creationId xmlns:p14="http://schemas.microsoft.com/office/powerpoint/2010/main" val="2011358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 </a:t>
            </a:r>
            <a:r>
              <a:rPr lang="en-US" b="1" dirty="0"/>
              <a:t>Comedy, Drama</a:t>
            </a:r>
            <a:r>
              <a:rPr lang="en-US" dirty="0"/>
              <a:t/>
            </a:r>
            <a:br>
              <a:rPr lang="en-US" dirty="0"/>
            </a:br>
            <a:endParaRPr lang="en-US" dirty="0"/>
          </a:p>
        </p:txBody>
      </p:sp>
      <p:pic>
        <p:nvPicPr>
          <p:cNvPr id="2050" name="Picture 2" descr="downloa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283088"/>
            <a:ext cx="9432851" cy="533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4225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5. Horror</a:t>
            </a:r>
            <a:endParaRPr lang="en-US" dirty="0"/>
          </a:p>
        </p:txBody>
      </p:sp>
      <p:pic>
        <p:nvPicPr>
          <p:cNvPr id="4" name="Picture 3"/>
          <p:cNvPicPr>
            <a:picLocks noChangeAspect="1"/>
          </p:cNvPicPr>
          <p:nvPr/>
        </p:nvPicPr>
        <p:blipFill>
          <a:blip r:embed="rId2"/>
          <a:stretch>
            <a:fillRect/>
          </a:stretch>
        </p:blipFill>
        <p:spPr>
          <a:xfrm>
            <a:off x="838200" y="1690688"/>
            <a:ext cx="8624777" cy="4454931"/>
          </a:xfrm>
          <a:prstGeom prst="rect">
            <a:avLst/>
          </a:prstGeom>
        </p:spPr>
      </p:pic>
    </p:spTree>
    <p:extLst>
      <p:ext uri="{BB962C8B-B14F-4D97-AF65-F5344CB8AC3E}">
        <p14:creationId xmlns:p14="http://schemas.microsoft.com/office/powerpoint/2010/main" val="1980924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normAutofit/>
          </a:bodyPr>
          <a:lstStyle/>
          <a:p>
            <a:pPr lvl="0"/>
            <a:r>
              <a:rPr lang="en-US" dirty="0"/>
              <a:t>Our Scatter plot shows a concentrated cluster of data points. Which might suggest a strong correlation between our variables.</a:t>
            </a:r>
          </a:p>
          <a:p>
            <a:endParaRPr lang="en-US" dirty="0"/>
          </a:p>
          <a:p>
            <a:pPr lvl="0"/>
            <a:r>
              <a:rPr lang="en-US" dirty="0"/>
              <a:t>On the x-axis (Runtime in minutes) the data point is concentrated between 75 and 110 minutes which suggests that runtime is an import factor of consideration when making movies and according to this data the average runtime should be between 75 and 110 minutes.</a:t>
            </a:r>
          </a:p>
          <a:p>
            <a:endParaRPr lang="en-US" dirty="0"/>
          </a:p>
          <a:p>
            <a:pPr lvl="0"/>
            <a:r>
              <a:rPr lang="en-US" dirty="0"/>
              <a:t>We can also deduce that the average ratings is directly proportional to the number of votes especially when we  concentrate on the middle average ratings of the top 5 genres as shown on the scatter plots.</a:t>
            </a:r>
          </a:p>
          <a:p>
            <a:endParaRPr lang="en-US" dirty="0"/>
          </a:p>
        </p:txBody>
      </p:sp>
    </p:spTree>
    <p:extLst>
      <p:ext uri="{BB962C8B-B14F-4D97-AF65-F5344CB8AC3E}">
        <p14:creationId xmlns:p14="http://schemas.microsoft.com/office/powerpoint/2010/main" val="23971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investigate these findings further by getting a sense of the trends of these genres over the last decade.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a:t>will narrow </a:t>
            </a:r>
            <a:r>
              <a:rPr lang="en-US" dirty="0" smtClean="0"/>
              <a:t>down our analysis  </a:t>
            </a:r>
            <a:r>
              <a:rPr lang="en-US" dirty="0"/>
              <a:t>to finding </a:t>
            </a:r>
            <a:r>
              <a:rPr lang="en-US" dirty="0" smtClean="0"/>
              <a:t>out:</a:t>
            </a:r>
          </a:p>
          <a:p>
            <a:pPr>
              <a:buFont typeface="Wingdings" panose="05000000000000000000" pitchFamily="2" charset="2"/>
              <a:buChar char="ü"/>
            </a:pPr>
            <a:r>
              <a:rPr lang="en-US" dirty="0" smtClean="0"/>
              <a:t>Whether </a:t>
            </a:r>
            <a:r>
              <a:rPr lang="en-US" dirty="0"/>
              <a:t>there's a certain genre which has been gaining </a:t>
            </a:r>
            <a:r>
              <a:rPr lang="en-US" dirty="0" smtClean="0"/>
              <a:t>popularity over the </a:t>
            </a:r>
            <a:r>
              <a:rPr lang="en-US" dirty="0"/>
              <a:t>past decade, even though our initial stage of </a:t>
            </a:r>
            <a:r>
              <a:rPr lang="en-US" dirty="0" smtClean="0"/>
              <a:t>analysis </a:t>
            </a:r>
            <a:r>
              <a:rPr lang="en-US" dirty="0"/>
              <a:t>showed </a:t>
            </a:r>
            <a:r>
              <a:rPr lang="en-US" dirty="0" smtClean="0"/>
              <a:t>us </a:t>
            </a:r>
            <a:r>
              <a:rPr lang="en-US" dirty="0"/>
              <a:t>that Drama was at the </a:t>
            </a:r>
            <a:r>
              <a:rPr lang="en-US" dirty="0" smtClean="0"/>
              <a:t>top.</a:t>
            </a:r>
          </a:p>
          <a:p>
            <a:pPr>
              <a:buFont typeface="Wingdings" panose="05000000000000000000" pitchFamily="2" charset="2"/>
              <a:buChar char="ü"/>
            </a:pPr>
            <a:r>
              <a:rPr lang="en-US" dirty="0" smtClean="0"/>
              <a:t>Whether </a:t>
            </a:r>
            <a:r>
              <a:rPr lang="en-US" dirty="0"/>
              <a:t>Drama has been consistent or not along with </a:t>
            </a:r>
            <a:r>
              <a:rPr lang="en-US" dirty="0" smtClean="0"/>
              <a:t>other genres over </a:t>
            </a:r>
            <a:r>
              <a:rPr lang="en-US" dirty="0"/>
              <a:t>the past </a:t>
            </a:r>
            <a:r>
              <a:rPr lang="en-US" dirty="0" smtClean="0"/>
              <a:t>decade.</a:t>
            </a:r>
          </a:p>
          <a:p>
            <a:pPr>
              <a:buFont typeface="Wingdings" panose="05000000000000000000" pitchFamily="2" charset="2"/>
              <a:buChar char="ü"/>
            </a:pPr>
            <a:r>
              <a:rPr lang="en-US" dirty="0" smtClean="0"/>
              <a:t>Which </a:t>
            </a:r>
            <a:r>
              <a:rPr lang="en-US" dirty="0"/>
              <a:t>one holds more weight: average ratings or the number of </a:t>
            </a:r>
            <a:r>
              <a:rPr lang="en-US" dirty="0" smtClean="0"/>
              <a:t>votes</a:t>
            </a:r>
            <a:r>
              <a:rPr lang="en-US" dirty="0"/>
              <a:t>?</a:t>
            </a:r>
          </a:p>
          <a:p>
            <a:endParaRPr lang="en-US" dirty="0"/>
          </a:p>
        </p:txBody>
      </p:sp>
    </p:spTree>
    <p:extLst>
      <p:ext uri="{BB962C8B-B14F-4D97-AF65-F5344CB8AC3E}">
        <p14:creationId xmlns:p14="http://schemas.microsoft.com/office/powerpoint/2010/main" val="38069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4444"/>
            <a:ext cx="8596668" cy="1685956"/>
          </a:xfrm>
        </p:spPr>
        <p:txBody>
          <a:bodyPr>
            <a:normAutofit fontScale="90000"/>
          </a:bodyPr>
          <a:lstStyle/>
          <a:p>
            <a:r>
              <a:rPr lang="en-US" dirty="0" smtClean="0"/>
              <a:t>Trends </a:t>
            </a:r>
            <a:r>
              <a:rPr lang="en-US" dirty="0"/>
              <a:t>of top 10 genres over the past decade based on the number of counts of the genres</a:t>
            </a:r>
            <a:endParaRPr lang="en-US" dirty="0"/>
          </a:p>
        </p:txBody>
      </p:sp>
      <p:pic>
        <p:nvPicPr>
          <p:cNvPr id="4" name="Picture 3"/>
          <p:cNvPicPr>
            <a:picLocks noChangeAspect="1"/>
          </p:cNvPicPr>
          <p:nvPr/>
        </p:nvPicPr>
        <p:blipFill>
          <a:blip r:embed="rId2"/>
          <a:stretch>
            <a:fillRect/>
          </a:stretch>
        </p:blipFill>
        <p:spPr>
          <a:xfrm>
            <a:off x="838200" y="1871330"/>
            <a:ext cx="10177130" cy="4827182"/>
          </a:xfrm>
          <a:prstGeom prst="rect">
            <a:avLst/>
          </a:prstGeom>
        </p:spPr>
      </p:pic>
    </p:spTree>
    <p:extLst>
      <p:ext uri="{BB962C8B-B14F-4D97-AF65-F5344CB8AC3E}">
        <p14:creationId xmlns:p14="http://schemas.microsoft.com/office/powerpoint/2010/main" val="274568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normAutofit/>
          </a:bodyPr>
          <a:lstStyle/>
          <a:p>
            <a:r>
              <a:rPr lang="en-US" dirty="0"/>
              <a:t>As shown </a:t>
            </a:r>
            <a:r>
              <a:rPr lang="en-US" dirty="0" smtClean="0"/>
              <a:t>above;</a:t>
            </a:r>
            <a:endParaRPr lang="en-US" dirty="0"/>
          </a:p>
          <a:p>
            <a:pPr marL="0" indent="0">
              <a:buNone/>
            </a:pPr>
            <a:endParaRPr lang="en-US" dirty="0"/>
          </a:p>
          <a:p>
            <a:pPr lvl="0"/>
            <a:r>
              <a:rPr lang="en-US" dirty="0"/>
              <a:t>From 2010 to 2019, Drama was the most preferred genre. However, Documentary's popularity surged from 2014 to 2017, outperforming Drama in 2016 and 2017. Comedy had a consistent performance.</a:t>
            </a:r>
          </a:p>
          <a:p>
            <a:pPr marL="0" indent="0">
              <a:buNone/>
            </a:pPr>
            <a:endParaRPr lang="en-US" dirty="0"/>
          </a:p>
          <a:p>
            <a:pPr lvl="0"/>
            <a:r>
              <a:rPr lang="en-US" dirty="0"/>
              <a:t>The low count of movies in 2019 is explained by North American box office decline due to the Age of Online Streaming strengthening its foothold and the number of major Hollywood studios decreasing from six to five following the Disney-Fox merger.</a:t>
            </a:r>
          </a:p>
          <a:p>
            <a:endParaRPr lang="en-US" dirty="0"/>
          </a:p>
        </p:txBody>
      </p:sp>
    </p:spTree>
    <p:extLst>
      <p:ext uri="{BB962C8B-B14F-4D97-AF65-F5344CB8AC3E}">
        <p14:creationId xmlns:p14="http://schemas.microsoft.com/office/powerpoint/2010/main" val="1086784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233" y="2489485"/>
            <a:ext cx="10515600" cy="4643688"/>
          </a:xfrm>
          <a:prstGeom prst="rect">
            <a:avLst/>
          </a:prstGeom>
        </p:spPr>
      </p:pic>
      <p:sp>
        <p:nvSpPr>
          <p:cNvPr id="2" name="Title 1"/>
          <p:cNvSpPr>
            <a:spLocks noGrp="1"/>
          </p:cNvSpPr>
          <p:nvPr>
            <p:ph type="title"/>
          </p:nvPr>
        </p:nvSpPr>
        <p:spPr/>
        <p:txBody>
          <a:bodyPr>
            <a:normAutofit fontScale="90000"/>
          </a:bodyPr>
          <a:lstStyle/>
          <a:p>
            <a:r>
              <a:rPr lang="en-US" dirty="0"/>
              <a:t>Finally, let’s try and see if the same reflects if we base our data on the average ratings, number of votes and the runtime over the past decade</a:t>
            </a:r>
            <a:endParaRPr lang="en-US" dirty="0"/>
          </a:p>
        </p:txBody>
      </p:sp>
    </p:spTree>
    <p:extLst>
      <p:ext uri="{BB962C8B-B14F-4D97-AF65-F5344CB8AC3E}">
        <p14:creationId xmlns:p14="http://schemas.microsoft.com/office/powerpoint/2010/main" val="2554365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58805"/>
          </a:xfrm>
        </p:spPr>
        <p:txBody>
          <a:bodyPr>
            <a:normAutofit/>
          </a:bodyPr>
          <a:lstStyle/>
          <a:p>
            <a:r>
              <a:rPr lang="en-US" sz="3600" b="1" dirty="0">
                <a:effectLst>
                  <a:outerShdw blurRad="38100" dist="38100" dir="2700000" algn="tl">
                    <a:srgbClr val="000000">
                      <a:alpha val="43137"/>
                    </a:srgbClr>
                  </a:outerShdw>
                </a:effectLst>
              </a:rPr>
              <a:t>Analyzing Movie Genres for Box Office </a:t>
            </a:r>
            <a:r>
              <a:rPr lang="en-US" sz="3600" b="1" dirty="0" smtClean="0">
                <a:effectLst>
                  <a:outerShdw blurRad="38100" dist="38100" dir="2700000" algn="tl">
                    <a:srgbClr val="000000">
                      <a:alpha val="43137"/>
                    </a:srgbClr>
                  </a:outerShdw>
                </a:effectLst>
              </a:rPr>
              <a:t>Success</a:t>
            </a:r>
            <a:endParaRPr lang="en-US"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sz="3600" b="1" dirty="0" smtClean="0">
                <a:effectLst>
                  <a:outerShdw blurRad="38100" dist="38100" dir="2700000" algn="tl">
                    <a:srgbClr val="000000">
                      <a:alpha val="43137"/>
                    </a:srgbClr>
                  </a:outerShdw>
                </a:effectLst>
              </a:rPr>
              <a:t>Data-Driven </a:t>
            </a:r>
            <a:r>
              <a:rPr lang="en-US" sz="3600" b="1" dirty="0">
                <a:effectLst>
                  <a:outerShdw blurRad="38100" dist="38100" dir="2700000" algn="tl">
                    <a:srgbClr val="000000">
                      <a:alpha val="43137"/>
                    </a:srgbClr>
                  </a:outerShdw>
                </a:effectLst>
              </a:rPr>
              <a:t>Insights for Microsoft's New Movie Studio</a:t>
            </a:r>
          </a:p>
        </p:txBody>
      </p:sp>
    </p:spTree>
    <p:extLst>
      <p:ext uri="{BB962C8B-B14F-4D97-AF65-F5344CB8AC3E}">
        <p14:creationId xmlns:p14="http://schemas.microsoft.com/office/powerpoint/2010/main" val="3660723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Trends of Top 10 Genres over the years by </a:t>
            </a:r>
            <a:r>
              <a:rPr lang="en-US" dirty="0"/>
              <a:t>A</a:t>
            </a:r>
            <a:r>
              <a:rPr lang="en-US" dirty="0" smtClean="0"/>
              <a:t>verage </a:t>
            </a:r>
            <a:r>
              <a:rPr lang="en-US" dirty="0"/>
              <a:t>R</a:t>
            </a:r>
            <a:r>
              <a:rPr lang="en-US" dirty="0" smtClean="0"/>
              <a:t>atings</a:t>
            </a:r>
            <a:endParaRPr lang="en-US" dirty="0"/>
          </a:p>
        </p:txBody>
      </p:sp>
      <p:sp>
        <p:nvSpPr>
          <p:cNvPr id="3" name="Content Placeholder 2"/>
          <p:cNvSpPr>
            <a:spLocks noGrp="1"/>
          </p:cNvSpPr>
          <p:nvPr>
            <p:ph idx="1"/>
          </p:nvPr>
        </p:nvSpPr>
        <p:spPr/>
        <p:txBody>
          <a:bodyPr/>
          <a:lstStyle/>
          <a:p>
            <a:r>
              <a:rPr lang="en-US" dirty="0"/>
              <a:t>As shown </a:t>
            </a:r>
            <a:r>
              <a:rPr lang="en-US" dirty="0" smtClean="0"/>
              <a:t>on the previous slide:</a:t>
            </a:r>
            <a:endParaRPr lang="en-US" dirty="0"/>
          </a:p>
          <a:p>
            <a:pPr lvl="0"/>
            <a:r>
              <a:rPr lang="en-US" dirty="0"/>
              <a:t> Documentary was consistent as the genre with the highest average ratings (7.2 to 7.5), followed by Drama, Comedy/Drama, and Drama/Romance. </a:t>
            </a:r>
          </a:p>
          <a:p>
            <a:endParaRPr lang="en-US" dirty="0"/>
          </a:p>
        </p:txBody>
      </p:sp>
    </p:spTree>
    <p:extLst>
      <p:ext uri="{BB962C8B-B14F-4D97-AF65-F5344CB8AC3E}">
        <p14:creationId xmlns:p14="http://schemas.microsoft.com/office/powerpoint/2010/main" val="158418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Trends of Top 10 Genres over the years by runtime (minutes)</a:t>
            </a:r>
            <a:endParaRPr lang="en-US" dirty="0"/>
          </a:p>
        </p:txBody>
      </p:sp>
      <p:pic>
        <p:nvPicPr>
          <p:cNvPr id="5122" name="Picture 2" descr="download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15" y="2175392"/>
            <a:ext cx="10861713" cy="460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242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Trends of Top 10 Genres over the years by runtime (minutes)</a:t>
            </a:r>
          </a:p>
        </p:txBody>
      </p:sp>
      <p:sp>
        <p:nvSpPr>
          <p:cNvPr id="3" name="Content Placeholder 2"/>
          <p:cNvSpPr>
            <a:spLocks noGrp="1"/>
          </p:cNvSpPr>
          <p:nvPr>
            <p:ph idx="1"/>
          </p:nvPr>
        </p:nvSpPr>
        <p:spPr/>
        <p:txBody>
          <a:bodyPr/>
          <a:lstStyle/>
          <a:p>
            <a:r>
              <a:rPr lang="en-US" dirty="0"/>
              <a:t>As shown </a:t>
            </a:r>
            <a:r>
              <a:rPr lang="en-US" dirty="0" smtClean="0"/>
              <a:t>on the previous slide:</a:t>
            </a:r>
            <a:endParaRPr lang="en-US" dirty="0"/>
          </a:p>
          <a:p>
            <a:pPr marL="0" indent="0">
              <a:buNone/>
            </a:pPr>
            <a:endParaRPr lang="en-US" dirty="0"/>
          </a:p>
          <a:p>
            <a:pPr lvl="0"/>
            <a:r>
              <a:rPr lang="en-US" dirty="0"/>
              <a:t>The concentration of runtime between 75 and 110 minutes suggests its importance in movie production. This has been consistent over the last decade.</a:t>
            </a:r>
          </a:p>
          <a:p>
            <a:endParaRPr lang="en-US" dirty="0"/>
          </a:p>
        </p:txBody>
      </p:sp>
    </p:spTree>
    <p:extLst>
      <p:ext uri="{BB962C8B-B14F-4D97-AF65-F5344CB8AC3E}">
        <p14:creationId xmlns:p14="http://schemas.microsoft.com/office/powerpoint/2010/main" val="2652153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Trends of Top Genres over the years by Number of votes</a:t>
            </a:r>
            <a:endParaRPr lang="en-US" dirty="0"/>
          </a:p>
        </p:txBody>
      </p:sp>
      <p:pic>
        <p:nvPicPr>
          <p:cNvPr id="6146" name="Picture 2" descr="download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67" y="2047801"/>
            <a:ext cx="10246611" cy="386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423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Trends of Top Genres over the years by Number of votes</a:t>
            </a:r>
          </a:p>
        </p:txBody>
      </p:sp>
      <p:sp>
        <p:nvSpPr>
          <p:cNvPr id="3" name="Content Placeholder 2"/>
          <p:cNvSpPr>
            <a:spLocks noGrp="1"/>
          </p:cNvSpPr>
          <p:nvPr>
            <p:ph idx="1"/>
          </p:nvPr>
        </p:nvSpPr>
        <p:spPr/>
        <p:txBody>
          <a:bodyPr/>
          <a:lstStyle/>
          <a:p>
            <a:r>
              <a:rPr lang="en-US" dirty="0"/>
              <a:t>As shown </a:t>
            </a:r>
            <a:r>
              <a:rPr lang="en-US" dirty="0" smtClean="0"/>
              <a:t>on the previous slide: </a:t>
            </a:r>
            <a:endParaRPr lang="en-US" dirty="0"/>
          </a:p>
          <a:p>
            <a:r>
              <a:rPr lang="en-US" dirty="0"/>
              <a:t>Drama and Documentary didn't perform well in terms of the number of votes besides being the genres with the highest number of production, while the Comedy/Drama/Romance combo received more votes besides being among the genres with the number of counts in terms of </a:t>
            </a:r>
            <a:r>
              <a:rPr lang="en-US" dirty="0" smtClean="0"/>
              <a:t>production.</a:t>
            </a:r>
            <a:endParaRPr lang="en-US" dirty="0"/>
          </a:p>
        </p:txBody>
      </p:sp>
    </p:spTree>
    <p:extLst>
      <p:ext uri="{BB962C8B-B14F-4D97-AF65-F5344CB8AC3E}">
        <p14:creationId xmlns:p14="http://schemas.microsoft.com/office/powerpoint/2010/main" val="3328429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Conclusions</a:t>
            </a:r>
            <a:r>
              <a:rPr lang="en-US" dirty="0"/>
              <a:t/>
            </a:r>
            <a:br>
              <a:rPr lang="en-US" dirty="0"/>
            </a:br>
            <a:r>
              <a:rPr lang="en-US" dirty="0"/>
              <a:t> </a:t>
            </a:r>
          </a:p>
        </p:txBody>
      </p:sp>
      <p:sp>
        <p:nvSpPr>
          <p:cNvPr id="3" name="Content Placeholder 2"/>
          <p:cNvSpPr>
            <a:spLocks noGrp="1"/>
          </p:cNvSpPr>
          <p:nvPr>
            <p:ph idx="1"/>
          </p:nvPr>
        </p:nvSpPr>
        <p:spPr/>
        <p:txBody>
          <a:bodyPr>
            <a:normAutofit/>
          </a:bodyPr>
          <a:lstStyle/>
          <a:p>
            <a:r>
              <a:rPr lang="en-US" dirty="0"/>
              <a:t>Drama is the best-selling genre, closely followed by Documentary and Comedy. </a:t>
            </a:r>
          </a:p>
          <a:p>
            <a:pPr marL="0" indent="0">
              <a:buNone/>
            </a:pPr>
            <a:endParaRPr lang="en-US" dirty="0"/>
          </a:p>
          <a:p>
            <a:r>
              <a:rPr lang="en-US" dirty="0"/>
              <a:t>Successful genres have </a:t>
            </a:r>
            <a:r>
              <a:rPr lang="en-US" dirty="0" smtClean="0"/>
              <a:t>runtimes of </a:t>
            </a:r>
            <a:r>
              <a:rPr lang="en-US" dirty="0"/>
              <a:t>between 75 and 110 minutes.</a:t>
            </a:r>
          </a:p>
          <a:p>
            <a:pPr marL="0" indent="0">
              <a:buNone/>
            </a:pPr>
            <a:endParaRPr lang="en-US" dirty="0"/>
          </a:p>
          <a:p>
            <a:r>
              <a:rPr lang="en-US" dirty="0"/>
              <a:t>Ratings have a stronger impact on sales than the number of votes. Streaming services have affected theater ticket sales.</a:t>
            </a:r>
          </a:p>
          <a:p>
            <a:endParaRPr lang="en-US" dirty="0"/>
          </a:p>
        </p:txBody>
      </p:sp>
    </p:spTree>
    <p:extLst>
      <p:ext uri="{BB962C8B-B14F-4D97-AF65-F5344CB8AC3E}">
        <p14:creationId xmlns:p14="http://schemas.microsoft.com/office/powerpoint/2010/main" val="532291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Limitations: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Analysis does not explain audience genre preferences.</a:t>
            </a:r>
          </a:p>
          <a:p>
            <a:pPr marL="0" indent="0">
              <a:buNone/>
            </a:pPr>
            <a:endParaRPr lang="en-US" dirty="0"/>
          </a:p>
          <a:p>
            <a:r>
              <a:rPr lang="en-US" dirty="0"/>
              <a:t>Limited datasets restricted deeper exploration of profitability, release dates, and other factors</a:t>
            </a:r>
            <a:endParaRPr lang="en-US" dirty="0"/>
          </a:p>
        </p:txBody>
      </p:sp>
    </p:spTree>
    <p:extLst>
      <p:ext uri="{BB962C8B-B14F-4D97-AF65-F5344CB8AC3E}">
        <p14:creationId xmlns:p14="http://schemas.microsoft.com/office/powerpoint/2010/main" val="1419313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Way Forward</a:t>
            </a:r>
            <a:endParaRPr lang="en-US" dirty="0"/>
          </a:p>
        </p:txBody>
      </p:sp>
      <p:sp>
        <p:nvSpPr>
          <p:cNvPr id="3" name="Content Placeholder 2"/>
          <p:cNvSpPr>
            <a:spLocks noGrp="1"/>
          </p:cNvSpPr>
          <p:nvPr>
            <p:ph idx="1"/>
          </p:nvPr>
        </p:nvSpPr>
        <p:spPr/>
        <p:txBody>
          <a:bodyPr/>
          <a:lstStyle/>
          <a:p>
            <a:r>
              <a:rPr lang="en-US" dirty="0"/>
              <a:t>Incorporate additional datasets for deeper insights.</a:t>
            </a:r>
          </a:p>
          <a:p>
            <a:pPr marL="0" indent="0">
              <a:buNone/>
            </a:pPr>
            <a:r>
              <a:rPr lang="en-US" dirty="0"/>
              <a:t>	</a:t>
            </a:r>
          </a:p>
          <a:p>
            <a:r>
              <a:rPr lang="en-US" dirty="0"/>
              <a:t>Formulate analyses that uncover reasons behind audience preferences.</a:t>
            </a:r>
          </a:p>
          <a:p>
            <a:pPr marL="0" indent="0">
              <a:buNone/>
            </a:pPr>
            <a:r>
              <a:rPr lang="en-US" dirty="0"/>
              <a:t> </a:t>
            </a:r>
          </a:p>
          <a:p>
            <a:endParaRPr lang="en-US" dirty="0"/>
          </a:p>
        </p:txBody>
      </p:sp>
    </p:spTree>
    <p:extLst>
      <p:ext uri="{BB962C8B-B14F-4D97-AF65-F5344CB8AC3E}">
        <p14:creationId xmlns:p14="http://schemas.microsoft.com/office/powerpoint/2010/main" val="619185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endParaRPr lang="en-US" dirty="0"/>
          </a:p>
        </p:txBody>
      </p:sp>
      <p:sp>
        <p:nvSpPr>
          <p:cNvPr id="3" name="Content Placeholder 2"/>
          <p:cNvSpPr>
            <a:spLocks noGrp="1"/>
          </p:cNvSpPr>
          <p:nvPr>
            <p:ph idx="1"/>
          </p:nvPr>
        </p:nvSpPr>
        <p:spPr/>
        <p:txBody>
          <a:bodyPr>
            <a:normAutofit/>
          </a:bodyPr>
          <a:lstStyle/>
          <a:p>
            <a:r>
              <a:rPr lang="en-US" dirty="0"/>
              <a:t>Prioritize Drama and Documentaries for production.</a:t>
            </a:r>
          </a:p>
          <a:p>
            <a:pPr marL="0" indent="0">
              <a:buNone/>
            </a:pPr>
            <a:endParaRPr lang="en-US" dirty="0"/>
          </a:p>
          <a:p>
            <a:r>
              <a:rPr lang="en-US" dirty="0"/>
              <a:t>Maintain a 75 to 110-minute runtime.</a:t>
            </a:r>
          </a:p>
          <a:p>
            <a:pPr marL="0" indent="0">
              <a:buNone/>
            </a:pPr>
            <a:endParaRPr lang="en-US" dirty="0"/>
          </a:p>
          <a:p>
            <a:r>
              <a:rPr lang="en-US" dirty="0" smtClean="0"/>
              <a:t>Focus </a:t>
            </a:r>
            <a:r>
              <a:rPr lang="en-US" dirty="0"/>
              <a:t>on average ratings over vote counts.</a:t>
            </a:r>
          </a:p>
          <a:p>
            <a:pPr marL="0" indent="0">
              <a:buNone/>
            </a:pPr>
            <a:endParaRPr lang="en-US" dirty="0"/>
          </a:p>
          <a:p>
            <a:r>
              <a:rPr lang="en-US" dirty="0"/>
              <a:t>Invest in online streaming services for broader audience reach</a:t>
            </a:r>
            <a:endParaRPr lang="en-US" dirty="0"/>
          </a:p>
        </p:txBody>
      </p:sp>
    </p:spTree>
    <p:extLst>
      <p:ext uri="{BB962C8B-B14F-4D97-AF65-F5344CB8AC3E}">
        <p14:creationId xmlns:p14="http://schemas.microsoft.com/office/powerpoint/2010/main" val="2381835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pPr marL="0" indent="0">
              <a:buNone/>
            </a:pPr>
            <a:r>
              <a:rPr lang="en-US" dirty="0"/>
              <a:t>Thank you for your attention. For further inquiries, please contact </a:t>
            </a:r>
            <a:r>
              <a:rPr lang="en-US" dirty="0" smtClean="0"/>
              <a:t>ahmed.haji@student.moringaschool.com</a:t>
            </a:r>
            <a:endParaRPr lang="en-US" dirty="0"/>
          </a:p>
        </p:txBody>
      </p:sp>
    </p:spTree>
    <p:extLst>
      <p:ext uri="{BB962C8B-B14F-4D97-AF65-F5344CB8AC3E}">
        <p14:creationId xmlns:p14="http://schemas.microsoft.com/office/powerpoint/2010/main" val="1399011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This project aims to provide data-driven insights for Microsoft's new movie studio. We will analyze movie genres to understand their performance at the box office over the past </a:t>
            </a:r>
            <a:r>
              <a:rPr lang="en-US" sz="4000" dirty="0" smtClean="0"/>
              <a:t>decade.</a:t>
            </a:r>
            <a:endParaRPr lang="en-US" sz="4000" dirty="0"/>
          </a:p>
        </p:txBody>
      </p:sp>
    </p:spTree>
    <p:extLst>
      <p:ext uri="{BB962C8B-B14F-4D97-AF65-F5344CB8AC3E}">
        <p14:creationId xmlns:p14="http://schemas.microsoft.com/office/powerpoint/2010/main" val="116876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normAutofit lnSpcReduction="10000"/>
          </a:bodyPr>
          <a:lstStyle/>
          <a:p>
            <a:r>
              <a:rPr lang="en-US" sz="3600" dirty="0"/>
              <a:t>The main objective is to identify the genres that have been most successful based on average ratings, the number of votes, length of runtime, and the </a:t>
            </a:r>
            <a:r>
              <a:rPr lang="en-US" sz="3600" dirty="0" smtClean="0"/>
              <a:t>count </a:t>
            </a:r>
            <a:r>
              <a:rPr lang="en-US" sz="3600" dirty="0"/>
              <a:t>of </a:t>
            </a:r>
            <a:r>
              <a:rPr lang="en-US" sz="3600" dirty="0" smtClean="0"/>
              <a:t>production. </a:t>
            </a:r>
            <a:r>
              <a:rPr lang="en-US" sz="3600" dirty="0"/>
              <a:t>This analysis will assist Microsoft's new movie studio in making informed </a:t>
            </a:r>
            <a:r>
              <a:rPr lang="en-US" sz="3600" dirty="0" smtClean="0"/>
              <a:t>decisions.</a:t>
            </a:r>
            <a:endParaRPr lang="en-US" sz="3600" dirty="0"/>
          </a:p>
        </p:txBody>
      </p:sp>
    </p:spTree>
    <p:extLst>
      <p:ext uri="{BB962C8B-B14F-4D97-AF65-F5344CB8AC3E}">
        <p14:creationId xmlns:p14="http://schemas.microsoft.com/office/powerpoint/2010/main" val="2648545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a:t>I</a:t>
            </a:r>
            <a:r>
              <a:rPr lang="en-US" sz="3600" dirty="0" smtClean="0"/>
              <a:t> </a:t>
            </a:r>
            <a:r>
              <a:rPr lang="en-US" sz="3600" dirty="0"/>
              <a:t>gathered data from the internet movie </a:t>
            </a:r>
            <a:r>
              <a:rPr lang="en-US" sz="3600" dirty="0" smtClean="0"/>
              <a:t>database (</a:t>
            </a:r>
            <a:r>
              <a:rPr lang="en-US" sz="3600" dirty="0" err="1" smtClean="0"/>
              <a:t>IMDb</a:t>
            </a:r>
            <a:r>
              <a:rPr lang="en-US" sz="3600" dirty="0"/>
              <a:t>). </a:t>
            </a:r>
            <a:endParaRPr lang="en-US" sz="3600" dirty="0" smtClean="0"/>
          </a:p>
          <a:p>
            <a:r>
              <a:rPr lang="en-US" sz="3600" dirty="0" smtClean="0"/>
              <a:t>Two </a:t>
            </a:r>
            <a:r>
              <a:rPr lang="en-US" sz="3600" dirty="0"/>
              <a:t>files, title.basics.csv and title.ratings.csv, provided the information needed for this analysis. </a:t>
            </a:r>
            <a:endParaRPr lang="en-US" sz="3600" dirty="0" smtClean="0"/>
          </a:p>
          <a:p>
            <a:r>
              <a:rPr lang="en-US" sz="3600" dirty="0" smtClean="0"/>
              <a:t>These </a:t>
            </a:r>
            <a:r>
              <a:rPr lang="en-US" sz="3600" dirty="0"/>
              <a:t>files were integrated, data types were formatted, cleaned and preprocessed.</a:t>
            </a:r>
            <a:endParaRPr lang="en-US" sz="3600" dirty="0"/>
          </a:p>
        </p:txBody>
      </p:sp>
    </p:spTree>
    <p:extLst>
      <p:ext uri="{BB962C8B-B14F-4D97-AF65-F5344CB8AC3E}">
        <p14:creationId xmlns:p14="http://schemas.microsoft.com/office/powerpoint/2010/main" val="464584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(EDA)</a:t>
            </a:r>
            <a:endParaRPr lang="en-US" dirty="0"/>
          </a:p>
        </p:txBody>
      </p:sp>
      <p:sp>
        <p:nvSpPr>
          <p:cNvPr id="3" name="Content Placeholder 2"/>
          <p:cNvSpPr>
            <a:spLocks noGrp="1"/>
          </p:cNvSpPr>
          <p:nvPr>
            <p:ph idx="1"/>
          </p:nvPr>
        </p:nvSpPr>
        <p:spPr/>
        <p:txBody>
          <a:bodyPr/>
          <a:lstStyle/>
          <a:p>
            <a:r>
              <a:rPr lang="en-US" dirty="0"/>
              <a:t>In this phase, I examined the general data's characteristics, including summary statistics. Basic statistics such as mean, median, and standard deviation were calculated as shown </a:t>
            </a:r>
            <a:r>
              <a:rPr lang="en-US" dirty="0" smtClean="0"/>
              <a:t>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1679170"/>
              </p:ext>
            </p:extLst>
          </p:nvPr>
        </p:nvGraphicFramePr>
        <p:xfrm>
          <a:off x="1086416" y="3177769"/>
          <a:ext cx="9922599" cy="3114387"/>
        </p:xfrm>
        <a:graphic>
          <a:graphicData uri="http://schemas.openxmlformats.org/drawingml/2006/table">
            <a:tbl>
              <a:tblPr firstRow="1" firstCol="1" bandRow="1">
                <a:tableStyleId>{5C22544A-7EE6-4342-B048-85BDC9FD1C3A}</a:tableStyleId>
              </a:tblPr>
              <a:tblGrid>
                <a:gridCol w="2407484"/>
                <a:gridCol w="2619365"/>
                <a:gridCol w="2449861"/>
                <a:gridCol w="2445889"/>
              </a:tblGrid>
              <a:tr h="692086">
                <a:tc>
                  <a:txBody>
                    <a:bodyPr/>
                    <a:lstStyle/>
                    <a:p>
                      <a:pPr marL="6350" marR="1270" indent="-6350" algn="just">
                        <a:spcBef>
                          <a:spcPts val="0"/>
                        </a:spcBef>
                        <a:spcAft>
                          <a:spcPts val="0"/>
                        </a:spcAft>
                      </a:pPr>
                      <a:r>
                        <a:rPr lang="en-US" sz="1200" dirty="0">
                          <a:effectLst/>
                        </a:rPr>
                        <a:t>Summary</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 runtime_minutes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  averagerating</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   numvotes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count</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65720.000000</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65720.000000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6.572000e+04</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mean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94.732273</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6.320902</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3.954674e+03</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std</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209.377017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1.458878</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3.208823e+04</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min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3.000000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1.000000</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5.000000e+00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25%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81.000000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5.500000</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1.600000e+01</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50%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91.000000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6.500000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6.200000e+01</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46043">
                <a:tc>
                  <a:txBody>
                    <a:bodyPr/>
                    <a:lstStyle/>
                    <a:p>
                      <a:pPr marL="6350" marR="1270" indent="-6350" algn="just">
                        <a:spcBef>
                          <a:spcPts val="0"/>
                        </a:spcBef>
                        <a:spcAft>
                          <a:spcPts val="0"/>
                        </a:spcAft>
                      </a:pPr>
                      <a:r>
                        <a:rPr lang="en-US" sz="1200">
                          <a:effectLst/>
                        </a:rPr>
                        <a:t>75%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104.000000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a:effectLst/>
                        </a:rPr>
                        <a:t>7.300000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6350" marR="1270" indent="-6350" algn="just">
                        <a:spcBef>
                          <a:spcPts val="0"/>
                        </a:spcBef>
                        <a:spcAft>
                          <a:spcPts val="0"/>
                        </a:spcAft>
                      </a:pPr>
                      <a:r>
                        <a:rPr lang="en-US" sz="1200" dirty="0">
                          <a:effectLst/>
                        </a:rPr>
                        <a:t>3.520000e+02</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48107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Genre Distribution</a:t>
            </a:r>
            <a:endParaRPr lang="en-US" dirty="0"/>
          </a:p>
        </p:txBody>
      </p:sp>
      <p:sp>
        <p:nvSpPr>
          <p:cNvPr id="3" name="Content Placeholder 2"/>
          <p:cNvSpPr>
            <a:spLocks noGrp="1"/>
          </p:cNvSpPr>
          <p:nvPr>
            <p:ph idx="1"/>
          </p:nvPr>
        </p:nvSpPr>
        <p:spPr/>
        <p:txBody>
          <a:bodyPr/>
          <a:lstStyle/>
          <a:p>
            <a:r>
              <a:rPr lang="en-US" dirty="0"/>
              <a:t>To get more insights on the most successful genre/s, I categorized and narrowed the analysis to show the distribution of Top 10 genres based on the total counts of </a:t>
            </a:r>
            <a:r>
              <a:rPr lang="en-US" dirty="0" smtClean="0"/>
              <a:t>production</a:t>
            </a:r>
            <a:r>
              <a:rPr lang="en-US" dirty="0"/>
              <a:t> </a:t>
            </a:r>
            <a:r>
              <a:rPr lang="en-US" dirty="0" smtClean="0"/>
              <a:t>as shown on the next slide.</a:t>
            </a:r>
          </a:p>
          <a:p>
            <a:pPr marL="0" indent="0">
              <a:buNone/>
            </a:pPr>
            <a:endParaRPr lang="en-US" dirty="0"/>
          </a:p>
        </p:txBody>
      </p:sp>
    </p:spTree>
    <p:extLst>
      <p:ext uri="{BB962C8B-B14F-4D97-AF65-F5344CB8AC3E}">
        <p14:creationId xmlns:p14="http://schemas.microsoft.com/office/powerpoint/2010/main" val="3367363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Genre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361507" y="1335087"/>
            <a:ext cx="9909543" cy="5278363"/>
          </a:xfrm>
          <a:prstGeom prst="rect">
            <a:avLst/>
          </a:prstGeom>
        </p:spPr>
      </p:pic>
    </p:spTree>
    <p:extLst>
      <p:ext uri="{BB962C8B-B14F-4D97-AF65-F5344CB8AC3E}">
        <p14:creationId xmlns:p14="http://schemas.microsoft.com/office/powerpoint/2010/main" val="231036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nsights</a:t>
            </a:r>
            <a:endParaRPr lang="en-US" dirty="0"/>
          </a:p>
        </p:txBody>
      </p:sp>
      <p:sp>
        <p:nvSpPr>
          <p:cNvPr id="3" name="Content Placeholder 2"/>
          <p:cNvSpPr>
            <a:spLocks noGrp="1"/>
          </p:cNvSpPr>
          <p:nvPr>
            <p:ph idx="1"/>
          </p:nvPr>
        </p:nvSpPr>
        <p:spPr/>
        <p:txBody>
          <a:bodyPr/>
          <a:lstStyle/>
          <a:p>
            <a:r>
              <a:rPr lang="en-US" dirty="0"/>
              <a:t>As seen on the graph, we can note that drama had the most count of production over the years followed by Documentary then Comedy</a:t>
            </a:r>
            <a:r>
              <a:rPr lang="en-US" dirty="0" smtClean="0"/>
              <a:t>.</a:t>
            </a:r>
          </a:p>
          <a:p>
            <a:pPr marL="0" indent="0">
              <a:buNone/>
            </a:pPr>
            <a:endParaRPr lang="en-US" dirty="0"/>
          </a:p>
          <a:p>
            <a:r>
              <a:rPr lang="en-US" dirty="0"/>
              <a:t>Let’s narrow down to some genre specific insights and analyze the top 5 genres based on runtime in minutes, average rating and number of votes for each genre and get an understanding of their correlations.</a:t>
            </a:r>
          </a:p>
          <a:p>
            <a:endParaRPr lang="en-US" dirty="0"/>
          </a:p>
          <a:p>
            <a:endParaRPr lang="en-US" dirty="0"/>
          </a:p>
        </p:txBody>
      </p:sp>
    </p:spTree>
    <p:extLst>
      <p:ext uri="{BB962C8B-B14F-4D97-AF65-F5344CB8AC3E}">
        <p14:creationId xmlns:p14="http://schemas.microsoft.com/office/powerpoint/2010/main" val="225592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970</Words>
  <Application>Microsoft Office PowerPoint</Application>
  <PresentationFormat>Widescreen</PresentationFormat>
  <Paragraphs>115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Times New Roman</vt:lpstr>
      <vt:lpstr>Trebuchet MS</vt:lpstr>
      <vt:lpstr>Wingdings</vt:lpstr>
      <vt:lpstr>Wingdings 3</vt:lpstr>
      <vt:lpstr>Facet</vt:lpstr>
      <vt:lpstr>PowerPoint Presentation</vt:lpstr>
      <vt:lpstr>Analyzing Movie Genres for Box Office Success</vt:lpstr>
      <vt:lpstr>Introduction</vt:lpstr>
      <vt:lpstr>Problem Statement</vt:lpstr>
      <vt:lpstr>Data Collection</vt:lpstr>
      <vt:lpstr>Exploratory Data Analysis (EDA)</vt:lpstr>
      <vt:lpstr>Top 10 Genre Distribution</vt:lpstr>
      <vt:lpstr>Top 10 Genre Distribution</vt:lpstr>
      <vt:lpstr>Insights</vt:lpstr>
      <vt:lpstr>1. Drama </vt:lpstr>
      <vt:lpstr>2. Documentary </vt:lpstr>
      <vt:lpstr>3. Comedy </vt:lpstr>
      <vt:lpstr>4. Comedy, Drama </vt:lpstr>
      <vt:lpstr>5. Horror</vt:lpstr>
      <vt:lpstr>Findings</vt:lpstr>
      <vt:lpstr>Let’s investigate these findings further by getting a sense of the trends of these genres over the last decade. </vt:lpstr>
      <vt:lpstr>Trends of top 10 genres over the past decade based on the number of counts of the genres</vt:lpstr>
      <vt:lpstr>Findings</vt:lpstr>
      <vt:lpstr>Finally, let’s try and see if the same reflects if we base our data on the average ratings, number of votes and the runtime over the past decade</vt:lpstr>
      <vt:lpstr>Trends of Top 10 Genres over the years by Average Ratings</vt:lpstr>
      <vt:lpstr>Trends of Top 10 Genres over the years by runtime (minutes)</vt:lpstr>
      <vt:lpstr>Trends of Top 10 Genres over the years by runtime (minutes)</vt:lpstr>
      <vt:lpstr>Trends of Top Genres over the years by Number of votes</vt:lpstr>
      <vt:lpstr>Trends of Top Genres over the years by Number of votes</vt:lpstr>
      <vt:lpstr>Conclusions  </vt:lpstr>
      <vt:lpstr>Limitations: </vt:lpstr>
      <vt:lpstr>Way Forward</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2023-11-04T14:41:12Z</dcterms:created>
  <dcterms:modified xsi:type="dcterms:W3CDTF">2023-11-04T16:32:21Z</dcterms:modified>
</cp:coreProperties>
</file>