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403957-5A1F-434A-8C90-18D50E0CCA9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C1C5D-E51B-477F-8342-E1BDE9AB19ED}" type="slidenum">
              <a:rPr lang="en-US" smtClean="0"/>
              <a:t>‹#›</a:t>
            </a:fld>
            <a:endParaRPr lang="en-US"/>
          </a:p>
        </p:txBody>
      </p:sp>
    </p:spTree>
    <p:extLst>
      <p:ext uri="{BB962C8B-B14F-4D97-AF65-F5344CB8AC3E}">
        <p14:creationId xmlns:p14="http://schemas.microsoft.com/office/powerpoint/2010/main" val="394217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03957-5A1F-434A-8C90-18D50E0CCA9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C1C5D-E51B-477F-8342-E1BDE9AB19ED}" type="slidenum">
              <a:rPr lang="en-US" smtClean="0"/>
              <a:t>‹#›</a:t>
            </a:fld>
            <a:endParaRPr lang="en-US"/>
          </a:p>
        </p:txBody>
      </p:sp>
    </p:spTree>
    <p:extLst>
      <p:ext uri="{BB962C8B-B14F-4D97-AF65-F5344CB8AC3E}">
        <p14:creationId xmlns:p14="http://schemas.microsoft.com/office/powerpoint/2010/main" val="107852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03957-5A1F-434A-8C90-18D50E0CCA9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C1C5D-E51B-477F-8342-E1BDE9AB19ED}" type="slidenum">
              <a:rPr lang="en-US" smtClean="0"/>
              <a:t>‹#›</a:t>
            </a:fld>
            <a:endParaRPr lang="en-US"/>
          </a:p>
        </p:txBody>
      </p:sp>
    </p:spTree>
    <p:extLst>
      <p:ext uri="{BB962C8B-B14F-4D97-AF65-F5344CB8AC3E}">
        <p14:creationId xmlns:p14="http://schemas.microsoft.com/office/powerpoint/2010/main" val="1746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03957-5A1F-434A-8C90-18D50E0CCA9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C1C5D-E51B-477F-8342-E1BDE9AB19ED}" type="slidenum">
              <a:rPr lang="en-US" smtClean="0"/>
              <a:t>‹#›</a:t>
            </a:fld>
            <a:endParaRPr lang="en-US"/>
          </a:p>
        </p:txBody>
      </p:sp>
    </p:spTree>
    <p:extLst>
      <p:ext uri="{BB962C8B-B14F-4D97-AF65-F5344CB8AC3E}">
        <p14:creationId xmlns:p14="http://schemas.microsoft.com/office/powerpoint/2010/main" val="3039731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403957-5A1F-434A-8C90-18D50E0CCA9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C1C5D-E51B-477F-8342-E1BDE9AB19ED}" type="slidenum">
              <a:rPr lang="en-US" smtClean="0"/>
              <a:t>‹#›</a:t>
            </a:fld>
            <a:endParaRPr lang="en-US"/>
          </a:p>
        </p:txBody>
      </p:sp>
    </p:spTree>
    <p:extLst>
      <p:ext uri="{BB962C8B-B14F-4D97-AF65-F5344CB8AC3E}">
        <p14:creationId xmlns:p14="http://schemas.microsoft.com/office/powerpoint/2010/main" val="173142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403957-5A1F-434A-8C90-18D50E0CCA9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C1C5D-E51B-477F-8342-E1BDE9AB19ED}" type="slidenum">
              <a:rPr lang="en-US" smtClean="0"/>
              <a:t>‹#›</a:t>
            </a:fld>
            <a:endParaRPr lang="en-US"/>
          </a:p>
        </p:txBody>
      </p:sp>
    </p:spTree>
    <p:extLst>
      <p:ext uri="{BB962C8B-B14F-4D97-AF65-F5344CB8AC3E}">
        <p14:creationId xmlns:p14="http://schemas.microsoft.com/office/powerpoint/2010/main" val="279014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403957-5A1F-434A-8C90-18D50E0CCA9A}"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BC1C5D-E51B-477F-8342-E1BDE9AB19ED}" type="slidenum">
              <a:rPr lang="en-US" smtClean="0"/>
              <a:t>‹#›</a:t>
            </a:fld>
            <a:endParaRPr lang="en-US"/>
          </a:p>
        </p:txBody>
      </p:sp>
    </p:spTree>
    <p:extLst>
      <p:ext uri="{BB962C8B-B14F-4D97-AF65-F5344CB8AC3E}">
        <p14:creationId xmlns:p14="http://schemas.microsoft.com/office/powerpoint/2010/main" val="412947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403957-5A1F-434A-8C90-18D50E0CCA9A}"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BC1C5D-E51B-477F-8342-E1BDE9AB19ED}" type="slidenum">
              <a:rPr lang="en-US" smtClean="0"/>
              <a:t>‹#›</a:t>
            </a:fld>
            <a:endParaRPr lang="en-US"/>
          </a:p>
        </p:txBody>
      </p:sp>
    </p:spTree>
    <p:extLst>
      <p:ext uri="{BB962C8B-B14F-4D97-AF65-F5344CB8AC3E}">
        <p14:creationId xmlns:p14="http://schemas.microsoft.com/office/powerpoint/2010/main" val="262437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03957-5A1F-434A-8C90-18D50E0CCA9A}"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BC1C5D-E51B-477F-8342-E1BDE9AB19ED}" type="slidenum">
              <a:rPr lang="en-US" smtClean="0"/>
              <a:t>‹#›</a:t>
            </a:fld>
            <a:endParaRPr lang="en-US"/>
          </a:p>
        </p:txBody>
      </p:sp>
    </p:spTree>
    <p:extLst>
      <p:ext uri="{BB962C8B-B14F-4D97-AF65-F5344CB8AC3E}">
        <p14:creationId xmlns:p14="http://schemas.microsoft.com/office/powerpoint/2010/main" val="370030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403957-5A1F-434A-8C90-18D50E0CCA9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C1C5D-E51B-477F-8342-E1BDE9AB19ED}" type="slidenum">
              <a:rPr lang="en-US" smtClean="0"/>
              <a:t>‹#›</a:t>
            </a:fld>
            <a:endParaRPr lang="en-US"/>
          </a:p>
        </p:txBody>
      </p:sp>
    </p:spTree>
    <p:extLst>
      <p:ext uri="{BB962C8B-B14F-4D97-AF65-F5344CB8AC3E}">
        <p14:creationId xmlns:p14="http://schemas.microsoft.com/office/powerpoint/2010/main" val="372967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403957-5A1F-434A-8C90-18D50E0CCA9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C1C5D-E51B-477F-8342-E1BDE9AB19ED}" type="slidenum">
              <a:rPr lang="en-US" smtClean="0"/>
              <a:t>‹#›</a:t>
            </a:fld>
            <a:endParaRPr lang="en-US"/>
          </a:p>
        </p:txBody>
      </p:sp>
    </p:spTree>
    <p:extLst>
      <p:ext uri="{BB962C8B-B14F-4D97-AF65-F5344CB8AC3E}">
        <p14:creationId xmlns:p14="http://schemas.microsoft.com/office/powerpoint/2010/main" val="355920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03957-5A1F-434A-8C90-18D50E0CCA9A}" type="datetimeFigureOut">
              <a:rPr lang="en-US" smtClean="0"/>
              <a:t>10/19/2020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C1C5D-E51B-477F-8342-E1BDE9AB19ED}" type="slidenum">
              <a:rPr lang="en-US" smtClean="0"/>
              <a:t>‹#›</a:t>
            </a:fld>
            <a:endParaRPr lang="en-US"/>
          </a:p>
        </p:txBody>
      </p:sp>
    </p:spTree>
    <p:extLst>
      <p:ext uri="{BB962C8B-B14F-4D97-AF65-F5344CB8AC3E}">
        <p14:creationId xmlns:p14="http://schemas.microsoft.com/office/powerpoint/2010/main" val="7393338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style>
          <a:lnRef idx="3">
            <a:schemeClr val="lt1"/>
          </a:lnRef>
          <a:fillRef idx="1">
            <a:schemeClr val="accent5"/>
          </a:fillRef>
          <a:effectRef idx="1">
            <a:schemeClr val="accent5"/>
          </a:effectRef>
          <a:fontRef idx="minor">
            <a:schemeClr val="lt1"/>
          </a:fontRef>
        </p:style>
        <p:txBody>
          <a:bodyPr/>
          <a:lstStyle/>
          <a:p>
            <a:r>
              <a:rPr lang="en-US" dirty="0" smtClean="0"/>
              <a:t>HEADBRAIN</a:t>
            </a:r>
            <a:endParaRPr lang="en-US" dirty="0"/>
          </a:p>
        </p:txBody>
      </p:sp>
      <p:sp>
        <p:nvSpPr>
          <p:cNvPr id="3" name="Subtitle 2"/>
          <p:cNvSpPr>
            <a:spLocks noGrp="1"/>
          </p:cNvSpPr>
          <p:nvPr>
            <p:ph type="subTitle" idx="1"/>
          </p:nvPr>
        </p:nvSpPr>
        <p:spPr>
          <a:xfrm>
            <a:off x="1371600" y="5517232"/>
            <a:ext cx="6400800" cy="121568"/>
          </a:xfrm>
        </p:spPr>
        <p:txBody>
          <a:bodyPr>
            <a:normAutofit fontScale="25000" lnSpcReduction="20000"/>
          </a:bodyPr>
          <a:lstStyle/>
          <a:p>
            <a:endParaRPr lang="en-US" dirty="0"/>
          </a:p>
        </p:txBody>
      </p:sp>
    </p:spTree>
    <p:extLst>
      <p:ext uri="{BB962C8B-B14F-4D97-AF65-F5344CB8AC3E}">
        <p14:creationId xmlns:p14="http://schemas.microsoft.com/office/powerpoint/2010/main" val="2368337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82752" cy="850106"/>
          </a:xfrm>
          <a:ln>
            <a:solidFill>
              <a:schemeClr val="accent5">
                <a:lumMod val="50000"/>
              </a:schemeClr>
            </a:solidFill>
          </a:ln>
        </p:spPr>
        <p:style>
          <a:lnRef idx="1">
            <a:schemeClr val="accent5"/>
          </a:lnRef>
          <a:fillRef idx="2">
            <a:schemeClr val="accent5"/>
          </a:fillRef>
          <a:effectRef idx="1">
            <a:schemeClr val="accent5"/>
          </a:effectRef>
          <a:fontRef idx="minor">
            <a:schemeClr val="dk1"/>
          </a:fontRef>
        </p:style>
        <p:txBody>
          <a:bodyPr>
            <a:normAutofit/>
          </a:bodyPr>
          <a:lstStyle/>
          <a:p>
            <a:r>
              <a:rPr lang="en-US" sz="3600" dirty="0" smtClean="0"/>
              <a:t>What is the brain</a:t>
            </a:r>
            <a:endParaRPr lang="en-US" sz="3600" dirty="0"/>
          </a:p>
        </p:txBody>
      </p:sp>
      <p:sp>
        <p:nvSpPr>
          <p:cNvPr id="3" name="Content Placeholder 2"/>
          <p:cNvSpPr>
            <a:spLocks noGrp="1"/>
          </p:cNvSpPr>
          <p:nvPr>
            <p:ph idx="1"/>
          </p:nvPr>
        </p:nvSpPr>
        <p:spPr>
          <a:xfrm>
            <a:off x="457200" y="1412776"/>
            <a:ext cx="8229600" cy="4713387"/>
          </a:xfrm>
          <a:ln/>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en-US" dirty="0"/>
              <a:t>The </a:t>
            </a:r>
            <a:r>
              <a:rPr lang="en-US" b="1" dirty="0"/>
              <a:t>human brain</a:t>
            </a:r>
            <a:r>
              <a:rPr lang="en-US" dirty="0"/>
              <a:t> is the central </a:t>
            </a:r>
            <a:r>
              <a:rPr lang="en-US" dirty="0" smtClean="0"/>
              <a:t>organ</a:t>
            </a:r>
            <a:r>
              <a:rPr lang="en-US" dirty="0"/>
              <a:t> of the human </a:t>
            </a:r>
            <a:r>
              <a:rPr lang="en-US" dirty="0" smtClean="0"/>
              <a:t>nervous system, </a:t>
            </a:r>
            <a:r>
              <a:rPr lang="en-US" dirty="0"/>
              <a:t>and with the </a:t>
            </a:r>
            <a:r>
              <a:rPr lang="en-US" dirty="0" smtClean="0"/>
              <a:t>spinal cord makes </a:t>
            </a:r>
            <a:r>
              <a:rPr lang="en-US" dirty="0"/>
              <a:t>up the </a:t>
            </a:r>
            <a:r>
              <a:rPr lang="en-US" dirty="0" smtClean="0"/>
              <a:t>central nervous system . </a:t>
            </a:r>
            <a:r>
              <a:rPr lang="en-US" dirty="0"/>
              <a:t>The brain consists of the </a:t>
            </a:r>
            <a:r>
              <a:rPr lang="en-US" dirty="0" smtClean="0"/>
              <a:t>cerebrum , </a:t>
            </a:r>
            <a:r>
              <a:rPr lang="en-US" dirty="0"/>
              <a:t>the brainstem and the cerebellum. It controls most of the activities of the body, processing, integrating, and coordinating the information it receives from the sense organs, and making decisions as to the instructions sent to the rest of the body</a:t>
            </a:r>
          </a:p>
        </p:txBody>
      </p:sp>
    </p:spTree>
    <p:extLst>
      <p:ext uri="{BB962C8B-B14F-4D97-AF65-F5344CB8AC3E}">
        <p14:creationId xmlns:p14="http://schemas.microsoft.com/office/powerpoint/2010/main" val="2579666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908720"/>
            <a:ext cx="4236502" cy="4536504"/>
          </a:xfrm>
        </p:spPr>
      </p:pic>
      <p:sp>
        <p:nvSpPr>
          <p:cNvPr id="5" name="Text Placeholder 4"/>
          <p:cNvSpPr>
            <a:spLocks noGrp="1"/>
          </p:cNvSpPr>
          <p:nvPr>
            <p:ph type="body" sz="half" idx="2"/>
          </p:nvPr>
        </p:nvSpPr>
        <p:spPr>
          <a:xfrm>
            <a:off x="4427984" y="908720"/>
            <a:ext cx="4392488" cy="5040560"/>
          </a:xfrm>
        </p:spPr>
        <p:txBody>
          <a:bodyPr>
            <a:normAutofit/>
          </a:bodyPr>
          <a:lstStyle/>
          <a:p>
            <a:r>
              <a:rPr lang="en-US" sz="2400" dirty="0"/>
              <a:t>The adult human brain weighs on average about 1.2–1.4 kg (2.6–3.1 </a:t>
            </a:r>
            <a:r>
              <a:rPr lang="en-US" sz="2400" dirty="0" err="1"/>
              <a:t>lb</a:t>
            </a:r>
            <a:r>
              <a:rPr lang="en-US" sz="2400" dirty="0"/>
              <a:t>) which is about 2% of the total body weight</a:t>
            </a:r>
            <a:r>
              <a:rPr lang="en-US" sz="2400" dirty="0" smtClean="0"/>
              <a:t>,</a:t>
            </a:r>
            <a:r>
              <a:rPr lang="en-US" sz="2400" dirty="0"/>
              <a:t> with a volume of around 1260 cm</a:t>
            </a:r>
            <a:r>
              <a:rPr lang="en-US" sz="2400" baseline="30000" dirty="0"/>
              <a:t>3</a:t>
            </a:r>
            <a:r>
              <a:rPr lang="en-US" sz="2400" dirty="0"/>
              <a:t> in men and 1130 cm</a:t>
            </a:r>
            <a:r>
              <a:rPr lang="en-US" sz="2400" baseline="30000" dirty="0"/>
              <a:t>3</a:t>
            </a:r>
            <a:r>
              <a:rPr lang="en-US" sz="2400" dirty="0"/>
              <a:t> in women</a:t>
            </a:r>
            <a:r>
              <a:rPr lang="en-US" sz="2400" dirty="0" smtClean="0"/>
              <a:t>.</a:t>
            </a:r>
            <a:r>
              <a:rPr lang="en-US" sz="2400" dirty="0"/>
              <a:t> There is substantial individual variation</a:t>
            </a:r>
            <a:r>
              <a:rPr lang="en-US" sz="2400" dirty="0" smtClean="0"/>
              <a:t>,</a:t>
            </a:r>
            <a:r>
              <a:rPr lang="en-US" sz="2400" dirty="0"/>
              <a:t> with the standard reference </a:t>
            </a:r>
            <a:r>
              <a:rPr lang="en-US" sz="2400" dirty="0" smtClean="0"/>
              <a:t>range for </a:t>
            </a:r>
            <a:r>
              <a:rPr lang="en-US" sz="2400" dirty="0"/>
              <a:t>men being 1,180–1,620 g (2.60–3.57 </a:t>
            </a:r>
            <a:r>
              <a:rPr lang="en-US" sz="2400" dirty="0" err="1"/>
              <a:t>lb</a:t>
            </a:r>
            <a:r>
              <a:rPr lang="en-US" sz="2400" dirty="0" smtClean="0"/>
              <a:t>)</a:t>
            </a:r>
            <a:r>
              <a:rPr lang="en-US" sz="2400" dirty="0"/>
              <a:t> and for women 1,030–1,400 g (2.27–3.09 </a:t>
            </a:r>
            <a:r>
              <a:rPr lang="en-US" sz="2400" dirty="0" err="1"/>
              <a:t>lb</a:t>
            </a:r>
            <a:r>
              <a:rPr lang="en-US" sz="2400" dirty="0" smtClean="0"/>
              <a:t>).</a:t>
            </a:r>
            <a:endParaRPr lang="en-US" sz="2400" dirty="0"/>
          </a:p>
        </p:txBody>
      </p:sp>
    </p:spTree>
    <p:extLst>
      <p:ext uri="{BB962C8B-B14F-4D97-AF65-F5344CB8AC3E}">
        <p14:creationId xmlns:p14="http://schemas.microsoft.com/office/powerpoint/2010/main" val="838038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59606"/>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7904" y="836712"/>
            <a:ext cx="5040560" cy="5256584"/>
          </a:xfrm>
        </p:spPr>
      </p:pic>
      <p:sp>
        <p:nvSpPr>
          <p:cNvPr id="4" name="Text Placeholder 3"/>
          <p:cNvSpPr>
            <a:spLocks noGrp="1"/>
          </p:cNvSpPr>
          <p:nvPr>
            <p:ph type="body" sz="half" idx="2"/>
          </p:nvPr>
        </p:nvSpPr>
        <p:spPr>
          <a:xfrm>
            <a:off x="457201" y="908720"/>
            <a:ext cx="2890664" cy="5217443"/>
          </a:xfrm>
        </p:spPr>
        <p:txBody>
          <a:bodyPr>
            <a:normAutofit/>
          </a:bodyPr>
          <a:lstStyle/>
          <a:p>
            <a:r>
              <a:rPr lang="en-US" sz="3200" dirty="0" smtClean="0"/>
              <a:t>This is a relationship between brain weight and size, and it appears to be a positive relationship</a:t>
            </a:r>
            <a:endParaRPr lang="en-US" sz="3200" dirty="0"/>
          </a:p>
        </p:txBody>
      </p:sp>
    </p:spTree>
    <p:extLst>
      <p:ext uri="{BB962C8B-B14F-4D97-AF65-F5344CB8AC3E}">
        <p14:creationId xmlns:p14="http://schemas.microsoft.com/office/powerpoint/2010/main" val="112456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59606"/>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548680"/>
            <a:ext cx="5328593" cy="5976664"/>
          </a:xfrm>
        </p:spPr>
      </p:pic>
      <p:sp>
        <p:nvSpPr>
          <p:cNvPr id="4" name="Text Placeholder 3"/>
          <p:cNvSpPr>
            <a:spLocks noGrp="1"/>
          </p:cNvSpPr>
          <p:nvPr>
            <p:ph type="body" sz="half" idx="2"/>
          </p:nvPr>
        </p:nvSpPr>
        <p:spPr>
          <a:xfrm>
            <a:off x="5292080" y="908720"/>
            <a:ext cx="3312368" cy="4752529"/>
          </a:xfrm>
        </p:spPr>
        <p:txBody>
          <a:bodyPr>
            <a:normAutofit lnSpcReduction="10000"/>
          </a:bodyPr>
          <a:lstStyle/>
          <a:p>
            <a:r>
              <a:rPr lang="en-US" sz="3200" dirty="0" smtClean="0"/>
              <a:t>This is another relationship between the weight of the brain and its volume, in which the weight is in grams and the volume is in cubic centimeters</a:t>
            </a:r>
            <a:endParaRPr lang="en-US" sz="3200" dirty="0"/>
          </a:p>
        </p:txBody>
      </p:sp>
    </p:spTree>
    <p:extLst>
      <p:ext uri="{BB962C8B-B14F-4D97-AF65-F5344CB8AC3E}">
        <p14:creationId xmlns:p14="http://schemas.microsoft.com/office/powerpoint/2010/main" val="1991970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59606"/>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1920" y="764704"/>
            <a:ext cx="4752528" cy="5688632"/>
          </a:xfrm>
        </p:spPr>
      </p:pic>
      <p:sp>
        <p:nvSpPr>
          <p:cNvPr id="4" name="Text Placeholder 3"/>
          <p:cNvSpPr>
            <a:spLocks noGrp="1"/>
          </p:cNvSpPr>
          <p:nvPr>
            <p:ph type="body" sz="half" idx="2"/>
          </p:nvPr>
        </p:nvSpPr>
        <p:spPr>
          <a:xfrm>
            <a:off x="457200" y="692696"/>
            <a:ext cx="3008313" cy="5433467"/>
          </a:xfrm>
        </p:spPr>
        <p:txBody>
          <a:bodyPr>
            <a:normAutofit/>
          </a:bodyPr>
          <a:lstStyle/>
          <a:p>
            <a:r>
              <a:rPr lang="en-US" sz="3200" dirty="0" smtClean="0"/>
              <a:t>This is a three-dimensional relationship between brain weight and volume and it is a direct relationship</a:t>
            </a:r>
            <a:endParaRPr lang="en-US" sz="3200" dirty="0"/>
          </a:p>
        </p:txBody>
      </p:sp>
    </p:spTree>
    <p:extLst>
      <p:ext uri="{BB962C8B-B14F-4D97-AF65-F5344CB8AC3E}">
        <p14:creationId xmlns:p14="http://schemas.microsoft.com/office/powerpoint/2010/main" val="1680297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TotalTime>
  <Words>78</Words>
  <Application>Microsoft Office PowerPoint</Application>
  <PresentationFormat>On-screen Show (4:3)</PresentationFormat>
  <Paragraphs>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HEADBRAIN</vt:lpstr>
      <vt:lpstr>What is the brain</vt:lpstr>
      <vt:lpstr> </vt:lpstr>
      <vt:lpstr>PowerPoint Presentation</vt:lpstr>
      <vt:lpstr>PowerPoint Presentation</vt:lpstr>
      <vt:lpstr>PowerPoint Presentation</vt:lpstr>
    </vt:vector>
  </TitlesOfParts>
  <Company>by 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HEADBRAIN</dc:title>
  <dc:creator>DELL</dc:creator>
  <cp:lastModifiedBy>DELL</cp:lastModifiedBy>
  <cp:revision>7</cp:revision>
  <dcterms:created xsi:type="dcterms:W3CDTF">2020-10-19T07:39:52Z</dcterms:created>
  <dcterms:modified xsi:type="dcterms:W3CDTF">2020-10-19T12:33:00Z</dcterms:modified>
</cp:coreProperties>
</file>