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64"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15:00:57.597"/>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A574A-B2FE-48B0-AA3D-9C20618FDCB7}" type="datetimeFigureOut">
              <a:rPr lang="en-US" smtClean="0"/>
              <a:t>8/29/2025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B27DE-DD77-4DAA-AB0D-BFD4E80DDA57}" type="slidenum">
              <a:rPr lang="en-US" smtClean="0"/>
              <a:t>‹#›</a:t>
            </a:fld>
            <a:endParaRPr lang="en-US"/>
          </a:p>
        </p:txBody>
      </p:sp>
    </p:spTree>
    <p:extLst>
      <p:ext uri="{BB962C8B-B14F-4D97-AF65-F5344CB8AC3E}">
        <p14:creationId xmlns:p14="http://schemas.microsoft.com/office/powerpoint/2010/main" val="3583227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B27DE-DD77-4DAA-AB0D-BFD4E80DDA57}" type="slidenum">
              <a:rPr lang="en-US" smtClean="0"/>
              <a:t>8</a:t>
            </a:fld>
            <a:endParaRPr lang="en-US"/>
          </a:p>
        </p:txBody>
      </p:sp>
    </p:spTree>
    <p:extLst>
      <p:ext uri="{BB962C8B-B14F-4D97-AF65-F5344CB8AC3E}">
        <p14:creationId xmlns:p14="http://schemas.microsoft.com/office/powerpoint/2010/main" val="3574712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7659-0423-F9EF-6A6C-35F899703E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3F4428-00D0-80A0-44E8-C86FAB414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30465F-98A5-6A71-F2D5-976B45F4299C}"/>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5" name="Footer Placeholder 4">
            <a:extLst>
              <a:ext uri="{FF2B5EF4-FFF2-40B4-BE49-F238E27FC236}">
                <a16:creationId xmlns:a16="http://schemas.microsoft.com/office/drawing/2014/main" id="{CC5262DF-22F3-9B84-A496-BB7C9B9B4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E1A70-E96A-4C48-3E1C-01E9C9848433}"/>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218665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F644-6233-B438-E12D-2852C920F3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907E06-3AE4-238F-6809-677D6FA89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51512-0B1B-0C53-42E6-A0BACEF432A3}"/>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5" name="Footer Placeholder 4">
            <a:extLst>
              <a:ext uri="{FF2B5EF4-FFF2-40B4-BE49-F238E27FC236}">
                <a16:creationId xmlns:a16="http://schemas.microsoft.com/office/drawing/2014/main" id="{A4F0DCB2-93DE-2079-94A6-10EE265D0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6AC8E-04C5-4C23-6ACD-9937025EB5E4}"/>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1194824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E83544-BAB3-0434-4B95-34A19BFEC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BC5B43-80EF-1F3E-FC46-A09F867F1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0084A-4365-3C56-1A4F-917F70EDB5CF}"/>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5" name="Footer Placeholder 4">
            <a:extLst>
              <a:ext uri="{FF2B5EF4-FFF2-40B4-BE49-F238E27FC236}">
                <a16:creationId xmlns:a16="http://schemas.microsoft.com/office/drawing/2014/main" id="{5940BEE7-77BB-FD75-5DB7-2F64453B7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1818F-922B-0D53-C8F5-723D5FDE3F72}"/>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418846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E129-80C5-A453-D8FA-64464DFCF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C630DC-6221-279A-2A10-E9887323CF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9CF4F-068E-0560-08AC-4D636F93CA1D}"/>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5" name="Footer Placeholder 4">
            <a:extLst>
              <a:ext uri="{FF2B5EF4-FFF2-40B4-BE49-F238E27FC236}">
                <a16:creationId xmlns:a16="http://schemas.microsoft.com/office/drawing/2014/main" id="{C34DEF21-DA95-A8B7-414E-FEFCDA98B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15194-85D6-1E5D-1C3F-3C5927FA18D3}"/>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414205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E033-6AB1-808F-A254-2C22873A2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B86473-5957-EC90-B62E-655404DC66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F7383F-36D8-9E43-FF72-20432A4CD687}"/>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5" name="Footer Placeholder 4">
            <a:extLst>
              <a:ext uri="{FF2B5EF4-FFF2-40B4-BE49-F238E27FC236}">
                <a16:creationId xmlns:a16="http://schemas.microsoft.com/office/drawing/2014/main" id="{854D7B0B-FB90-1C43-A291-3CB924735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1DCA5-DE61-025C-BD2C-574D198A5F1D}"/>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351009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C6D3-200C-0DE1-76BB-B271BA105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AB06D6-5873-4E6C-4065-6F13471917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157AFE-04FB-34EA-029C-F6AA7B1B4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F30222-DACB-124F-A2B1-AF2BDE401553}"/>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6" name="Footer Placeholder 5">
            <a:extLst>
              <a:ext uri="{FF2B5EF4-FFF2-40B4-BE49-F238E27FC236}">
                <a16:creationId xmlns:a16="http://schemas.microsoft.com/office/drawing/2014/main" id="{0BD97469-9AFE-CAC1-F6BA-503807154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B6146-2248-E476-21FD-DCF7D7182FFB}"/>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332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A894-2D08-A683-B9BD-A619BEE6BB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362201-4AD7-EC33-85E1-4079EBE88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3A7CC-F6FE-4B14-9D78-B2B9D08B76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25C84-550F-E163-5143-34742E89FA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01D7BB-AAEE-8083-FC15-40BF7CE35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D8B8CD-03B4-1F7F-400C-A2DACC4C7DA4}"/>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8" name="Footer Placeholder 7">
            <a:extLst>
              <a:ext uri="{FF2B5EF4-FFF2-40B4-BE49-F238E27FC236}">
                <a16:creationId xmlns:a16="http://schemas.microsoft.com/office/drawing/2014/main" id="{C188168C-A4A6-3779-7BB8-18CDA27655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3AB47E-6E7E-9181-24A9-E5D68DE3D361}"/>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183222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97BE-3B2F-548A-A791-9B14EF93E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FF3B6F-9374-E80F-C405-2CA397ED9E84}"/>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4" name="Footer Placeholder 3">
            <a:extLst>
              <a:ext uri="{FF2B5EF4-FFF2-40B4-BE49-F238E27FC236}">
                <a16:creationId xmlns:a16="http://schemas.microsoft.com/office/drawing/2014/main" id="{2DCE1D60-C41F-AC1A-295F-A18E5E0AB8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E0A94-B92A-3561-1F5A-3A3787108E6E}"/>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301994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5B487E-C828-E28A-C81B-E21047EED6CD}"/>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3" name="Footer Placeholder 2">
            <a:extLst>
              <a:ext uri="{FF2B5EF4-FFF2-40B4-BE49-F238E27FC236}">
                <a16:creationId xmlns:a16="http://schemas.microsoft.com/office/drawing/2014/main" id="{69F94FAC-3FF5-C13E-7999-7B3C8B6AD3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58E90D-020D-6220-AB58-7858681D742C}"/>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296346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70C5-0F36-8E3C-1B3B-7CD9DF94E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122B6-C443-4EBD-3563-8E5E3E5C4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1FEA5-7DE8-FFE1-BE1C-402A0590B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A0E70-9D2F-63E3-0570-60DEFE62BA1B}"/>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6" name="Footer Placeholder 5">
            <a:extLst>
              <a:ext uri="{FF2B5EF4-FFF2-40B4-BE49-F238E27FC236}">
                <a16:creationId xmlns:a16="http://schemas.microsoft.com/office/drawing/2014/main" id="{7D28A7BF-140D-57B8-9C03-F17D426AA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9B083-AC12-091D-2523-88A3BDA0E431}"/>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379263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6314-C897-B1C5-F885-752DC63B7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635936-E3E7-85CB-FD8C-7686E0A40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5D181-8B80-4677-8BA9-BD93AC248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03CE3-F57A-2D34-2993-C90E820ACF20}"/>
              </a:ext>
            </a:extLst>
          </p:cNvPr>
          <p:cNvSpPr>
            <a:spLocks noGrp="1"/>
          </p:cNvSpPr>
          <p:nvPr>
            <p:ph type="dt" sz="half" idx="10"/>
          </p:nvPr>
        </p:nvSpPr>
        <p:spPr/>
        <p:txBody>
          <a:bodyPr/>
          <a:lstStyle/>
          <a:p>
            <a:fld id="{C9228D08-C672-4A83-A760-9AE301D37F3F}" type="datetimeFigureOut">
              <a:rPr lang="en-US" smtClean="0"/>
              <a:t>8/29/2025</a:t>
            </a:fld>
            <a:endParaRPr lang="en-US"/>
          </a:p>
        </p:txBody>
      </p:sp>
      <p:sp>
        <p:nvSpPr>
          <p:cNvPr id="6" name="Footer Placeholder 5">
            <a:extLst>
              <a:ext uri="{FF2B5EF4-FFF2-40B4-BE49-F238E27FC236}">
                <a16:creationId xmlns:a16="http://schemas.microsoft.com/office/drawing/2014/main" id="{AE7F8AFD-0D2E-28FC-B9C8-7AAB03A0A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05A6F-D059-E7C4-D3DC-A83AE3B16B13}"/>
              </a:ext>
            </a:extLst>
          </p:cNvPr>
          <p:cNvSpPr>
            <a:spLocks noGrp="1"/>
          </p:cNvSpPr>
          <p:nvPr>
            <p:ph type="sldNum" sz="quarter" idx="12"/>
          </p:nvPr>
        </p:nvSpPr>
        <p:spPr/>
        <p:txBody>
          <a:bodyPr/>
          <a:lstStyle/>
          <a:p>
            <a:fld id="{9959342E-6CA0-4AAE-BC61-A9B9AAF8C2A8}" type="slidenum">
              <a:rPr lang="en-US" smtClean="0"/>
              <a:t>‹#›</a:t>
            </a:fld>
            <a:endParaRPr lang="en-US"/>
          </a:p>
        </p:txBody>
      </p:sp>
    </p:spTree>
    <p:extLst>
      <p:ext uri="{BB962C8B-B14F-4D97-AF65-F5344CB8AC3E}">
        <p14:creationId xmlns:p14="http://schemas.microsoft.com/office/powerpoint/2010/main" val="58162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D6F3A7-3BD0-CA7A-03F9-3DEFC8999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067402D-BB67-685B-DA8C-C3A6FCEC5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FD1175-6922-B582-5F0E-B617888F8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228D08-C672-4A83-A760-9AE301D37F3F}" type="datetimeFigureOut">
              <a:rPr lang="en-US" smtClean="0"/>
              <a:t>8/29/2025</a:t>
            </a:fld>
            <a:endParaRPr lang="en-US"/>
          </a:p>
        </p:txBody>
      </p:sp>
      <p:sp>
        <p:nvSpPr>
          <p:cNvPr id="5" name="Footer Placeholder 4">
            <a:extLst>
              <a:ext uri="{FF2B5EF4-FFF2-40B4-BE49-F238E27FC236}">
                <a16:creationId xmlns:a16="http://schemas.microsoft.com/office/drawing/2014/main" id="{47015D9C-49A0-6336-6C74-6F9030FB0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F22322-B97E-D695-31C2-6B7365783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59342E-6CA0-4AAE-BC61-A9B9AAF8C2A8}" type="slidenum">
              <a:rPr lang="en-US" smtClean="0"/>
              <a:t>‹#›</a:t>
            </a:fld>
            <a:endParaRPr lang="en-US"/>
          </a:p>
        </p:txBody>
      </p:sp>
      <p:cxnSp>
        <p:nvCxnSpPr>
          <p:cNvPr id="18" name="Straight Connector 17">
            <a:extLst>
              <a:ext uri="{FF2B5EF4-FFF2-40B4-BE49-F238E27FC236}">
                <a16:creationId xmlns:a16="http://schemas.microsoft.com/office/drawing/2014/main" id="{BF47C48A-F523-6A9E-43CB-17F4C98837C7}"/>
              </a:ext>
            </a:extLst>
          </p:cNvPr>
          <p:cNvCxnSpPr/>
          <p:nvPr userDrawn="1"/>
        </p:nvCxnSpPr>
        <p:spPr>
          <a:xfrm>
            <a:off x="822031" y="0"/>
            <a:ext cx="0" cy="685800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F40E7F2-AAF4-7227-BDC4-EE9CA21B03DB}"/>
              </a:ext>
            </a:extLst>
          </p:cNvPr>
          <p:cNvCxnSpPr/>
          <p:nvPr userDrawn="1"/>
        </p:nvCxnSpPr>
        <p:spPr>
          <a:xfrm>
            <a:off x="0" y="1711008"/>
            <a:ext cx="12192000"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29313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media/media1.mp4"/><Relationship Id="rId1" Type="http://schemas.openxmlformats.org/officeDocument/2006/relationships/video" Target="NULL"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0021-A2C2-8E36-AE30-3B94CA1C3412}"/>
              </a:ext>
            </a:extLst>
          </p:cNvPr>
          <p:cNvSpPr>
            <a:spLocks noGrp="1"/>
          </p:cNvSpPr>
          <p:nvPr>
            <p:ph type="ctrTitle"/>
          </p:nvPr>
        </p:nvSpPr>
        <p:spPr>
          <a:xfrm>
            <a:off x="1524000" y="1376363"/>
            <a:ext cx="9144000" cy="2387600"/>
          </a:xfrm>
        </p:spPr>
        <p:txBody>
          <a:bodyPr/>
          <a:lstStyle/>
          <a:p>
            <a:r>
              <a:rPr lang="en-US" dirty="0"/>
              <a:t>Automated IoT Home Garage System</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FD3CBCA-C1D4-AB9A-66FD-68517FF0322D}"/>
                  </a:ext>
                </a:extLst>
              </p14:cNvPr>
              <p14:cNvContentPartPr/>
              <p14:nvPr/>
            </p14:nvContentPartPr>
            <p14:xfrm>
              <a:off x="5132090" y="3126221"/>
              <a:ext cx="360" cy="360"/>
            </p14:xfrm>
          </p:contentPart>
        </mc:Choice>
        <mc:Fallback>
          <p:pic>
            <p:nvPicPr>
              <p:cNvPr id="4" name="Ink 3">
                <a:extLst>
                  <a:ext uri="{FF2B5EF4-FFF2-40B4-BE49-F238E27FC236}">
                    <a16:creationId xmlns:a16="http://schemas.microsoft.com/office/drawing/2014/main" id="{EFD3CBCA-C1D4-AB9A-66FD-68517FF0322D}"/>
                  </a:ext>
                </a:extLst>
              </p:cNvPr>
              <p:cNvPicPr/>
              <p:nvPr/>
            </p:nvPicPr>
            <p:blipFill>
              <a:blip r:embed="rId3"/>
              <a:stretch>
                <a:fillRect/>
              </a:stretch>
            </p:blipFill>
            <p:spPr>
              <a:xfrm>
                <a:off x="5125970" y="3120101"/>
                <a:ext cx="12600" cy="12600"/>
              </a:xfrm>
              <a:prstGeom prst="rect">
                <a:avLst/>
              </a:prstGeom>
            </p:spPr>
          </p:pic>
        </mc:Fallback>
      </mc:AlternateContent>
      <p:sp>
        <p:nvSpPr>
          <p:cNvPr id="7" name="Title 1">
            <a:extLst>
              <a:ext uri="{FF2B5EF4-FFF2-40B4-BE49-F238E27FC236}">
                <a16:creationId xmlns:a16="http://schemas.microsoft.com/office/drawing/2014/main" id="{D166D800-3E95-5C7E-472A-96A5C52A700E}"/>
              </a:ext>
            </a:extLst>
          </p:cNvPr>
          <p:cNvSpPr txBox="1">
            <a:spLocks/>
          </p:cNvSpPr>
          <p:nvPr/>
        </p:nvSpPr>
        <p:spPr>
          <a:xfrm>
            <a:off x="1524000" y="339820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Team 23:</a:t>
            </a:r>
          </a:p>
          <a:p>
            <a:r>
              <a:rPr lang="en-US" sz="2000" dirty="0"/>
              <a:t>Ahmed Helmy</a:t>
            </a:r>
          </a:p>
          <a:p>
            <a:r>
              <a:rPr lang="en-US" sz="2000" dirty="0"/>
              <a:t>Malak Ahmed</a:t>
            </a:r>
          </a:p>
          <a:p>
            <a:r>
              <a:rPr lang="en-US" sz="2000" dirty="0"/>
              <a:t>Omar </a:t>
            </a:r>
            <a:r>
              <a:rPr lang="en-US" sz="2000" dirty="0" err="1"/>
              <a:t>Elgarawany</a:t>
            </a:r>
            <a:endParaRPr lang="en-US" sz="2000" dirty="0"/>
          </a:p>
          <a:p>
            <a:r>
              <a:rPr lang="en-US" sz="2000" dirty="0"/>
              <a:t>Malak Gaber</a:t>
            </a:r>
          </a:p>
          <a:p>
            <a:r>
              <a:rPr lang="en-US" sz="2000" dirty="0"/>
              <a:t>Loay Mohamed</a:t>
            </a:r>
          </a:p>
        </p:txBody>
      </p:sp>
    </p:spTree>
    <p:extLst>
      <p:ext uri="{BB962C8B-B14F-4D97-AF65-F5344CB8AC3E}">
        <p14:creationId xmlns:p14="http://schemas.microsoft.com/office/powerpoint/2010/main" val="233804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E348-7633-4DD6-CA63-DCB29ABD434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E571520-9D12-5DBD-4DE8-75384F8C09D6}"/>
              </a:ext>
            </a:extLst>
          </p:cNvPr>
          <p:cNvSpPr>
            <a:spLocks noGrp="1"/>
          </p:cNvSpPr>
          <p:nvPr>
            <p:ph idx="1"/>
          </p:nvPr>
        </p:nvSpPr>
        <p:spPr/>
        <p:txBody>
          <a:bodyPr/>
          <a:lstStyle/>
          <a:p>
            <a:r>
              <a:rPr lang="en-US" dirty="0"/>
              <a:t>Throughout the project there have been several problems that have appeared:</a:t>
            </a:r>
          </a:p>
          <a:p>
            <a:pPr lvl="1"/>
            <a:r>
              <a:rPr lang="en-US" dirty="0"/>
              <a:t>Logical errors in Arduino code.</a:t>
            </a:r>
          </a:p>
          <a:p>
            <a:pPr lvl="1"/>
            <a:r>
              <a:rPr lang="en-US" dirty="0"/>
              <a:t>Incorrect circuit connection and setup</a:t>
            </a:r>
          </a:p>
          <a:p>
            <a:pPr lvl="1"/>
            <a:r>
              <a:rPr lang="en-US" dirty="0"/>
              <a:t>Circuit components not working as intended due to low power</a:t>
            </a:r>
          </a:p>
          <a:p>
            <a:pPr lvl="1"/>
            <a:r>
              <a:rPr lang="en-US" dirty="0"/>
              <a:t>Flutter app not connecting to MQTT Broker</a:t>
            </a:r>
          </a:p>
          <a:p>
            <a:pPr lvl="1"/>
            <a:r>
              <a:rPr lang="en-US" dirty="0"/>
              <a:t>Flutter app </a:t>
            </a:r>
            <a:r>
              <a:rPr lang="en-US" dirty="0" err="1"/>
              <a:t>apk</a:t>
            </a:r>
            <a:r>
              <a:rPr lang="en-US" dirty="0"/>
              <a:t> not connecting to Wi-Fi</a:t>
            </a:r>
          </a:p>
        </p:txBody>
      </p:sp>
    </p:spTree>
    <p:extLst>
      <p:ext uri="{BB962C8B-B14F-4D97-AF65-F5344CB8AC3E}">
        <p14:creationId xmlns:p14="http://schemas.microsoft.com/office/powerpoint/2010/main" val="6369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B68B-E0A0-3F80-2E14-8A55DCEED9BC}"/>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759E2C35-E690-AEE0-17C3-2603B7D55E18}"/>
              </a:ext>
            </a:extLst>
          </p:cNvPr>
          <p:cNvSpPr>
            <a:spLocks noGrp="1"/>
          </p:cNvSpPr>
          <p:nvPr>
            <p:ph idx="1"/>
          </p:nvPr>
        </p:nvSpPr>
        <p:spPr/>
        <p:txBody>
          <a:bodyPr/>
          <a:lstStyle/>
          <a:p>
            <a:r>
              <a:rPr lang="en-US" dirty="0"/>
              <a:t>Problems encountered during development have been resolved using the following methods:</a:t>
            </a:r>
          </a:p>
          <a:p>
            <a:pPr lvl="1"/>
            <a:r>
              <a:rPr lang="en-US" dirty="0"/>
              <a:t>Implementing the use of </a:t>
            </a:r>
            <a:r>
              <a:rPr lang="en-US" dirty="0" err="1"/>
              <a:t>enums</a:t>
            </a:r>
            <a:r>
              <a:rPr lang="en-US" dirty="0"/>
              <a:t> in Arduino to keep code clean and easier to debug.</a:t>
            </a:r>
          </a:p>
          <a:p>
            <a:pPr lvl="1"/>
            <a:r>
              <a:rPr lang="en-US" dirty="0"/>
              <a:t>Checking if each component works separately and then connecting them to the 5V pin of the ESP32. </a:t>
            </a:r>
          </a:p>
          <a:p>
            <a:pPr lvl="1"/>
            <a:r>
              <a:rPr lang="en-US" dirty="0"/>
              <a:t>Updating the open-source code for Flutter MQTT connection to work for the newest version of Flutter.</a:t>
            </a:r>
          </a:p>
          <a:p>
            <a:pPr lvl="1"/>
            <a:r>
              <a:rPr lang="en-US" dirty="0"/>
              <a:t>Adding internet connection permission in the Android Manifest file in the Flutter app project folder</a:t>
            </a:r>
          </a:p>
        </p:txBody>
      </p:sp>
    </p:spTree>
    <p:extLst>
      <p:ext uri="{BB962C8B-B14F-4D97-AF65-F5344CB8AC3E}">
        <p14:creationId xmlns:p14="http://schemas.microsoft.com/office/powerpoint/2010/main" val="7830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9AF8-304E-4EC9-A98A-D1CE848B8F99}"/>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C6BB41A7-D4A5-33F6-68A8-52E2A59BF6B6}"/>
              </a:ext>
            </a:extLst>
          </p:cNvPr>
          <p:cNvSpPr>
            <a:spLocks noGrp="1"/>
          </p:cNvSpPr>
          <p:nvPr>
            <p:ph idx="1"/>
          </p:nvPr>
        </p:nvSpPr>
        <p:spPr/>
        <p:txBody>
          <a:bodyPr/>
          <a:lstStyle/>
          <a:p>
            <a:r>
              <a:rPr lang="en-US" dirty="0"/>
              <a:t>Even though we are proud with what we have achieved during this project, there are still some things we are still unsatisfied with and believe need further optimization, which include but are not limited to:</a:t>
            </a:r>
          </a:p>
          <a:p>
            <a:pPr lvl="1"/>
            <a:r>
              <a:rPr lang="en-US" dirty="0"/>
              <a:t>Implementing Security features</a:t>
            </a:r>
          </a:p>
          <a:p>
            <a:pPr lvl="1"/>
            <a:r>
              <a:rPr lang="en-US" dirty="0"/>
              <a:t>Better Database design</a:t>
            </a:r>
          </a:p>
          <a:p>
            <a:pPr lvl="1"/>
            <a:r>
              <a:rPr lang="en-US" dirty="0"/>
              <a:t>Better looking user interface for the Flutter app</a:t>
            </a:r>
          </a:p>
          <a:p>
            <a:pPr lvl="1"/>
            <a:r>
              <a:rPr lang="en-US" dirty="0"/>
              <a:t>More features and screens in the Flutter app</a:t>
            </a:r>
          </a:p>
        </p:txBody>
      </p:sp>
    </p:spTree>
    <p:extLst>
      <p:ext uri="{BB962C8B-B14F-4D97-AF65-F5344CB8AC3E}">
        <p14:creationId xmlns:p14="http://schemas.microsoft.com/office/powerpoint/2010/main" val="282196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A023-B9D0-8AA0-A724-0338DBE6FAAE}"/>
              </a:ext>
            </a:extLst>
          </p:cNvPr>
          <p:cNvSpPr>
            <a:spLocks noGrp="1"/>
          </p:cNvSpPr>
          <p:nvPr>
            <p:ph type="title"/>
          </p:nvPr>
        </p:nvSpPr>
        <p:spPr>
          <a:xfrm>
            <a:off x="838200" y="365125"/>
            <a:ext cx="10515600" cy="1325563"/>
          </a:xfrm>
        </p:spPr>
        <p:txBody>
          <a:bodyPr anchor="ctr">
            <a:normAutofit/>
          </a:bodyPr>
          <a:lstStyle/>
          <a:p>
            <a:r>
              <a:rPr lang="en-US" dirty="0"/>
              <a:t>Larger Application</a:t>
            </a:r>
          </a:p>
        </p:txBody>
      </p:sp>
      <p:sp>
        <p:nvSpPr>
          <p:cNvPr id="3" name="Content Placeholder 2">
            <a:extLst>
              <a:ext uri="{FF2B5EF4-FFF2-40B4-BE49-F238E27FC236}">
                <a16:creationId xmlns:a16="http://schemas.microsoft.com/office/drawing/2014/main" id="{69AEFF44-0789-C5B5-1BB4-3FC9B9033F3D}"/>
              </a:ext>
            </a:extLst>
          </p:cNvPr>
          <p:cNvSpPr>
            <a:spLocks noGrp="1"/>
          </p:cNvSpPr>
          <p:nvPr>
            <p:ph sz="half" idx="1"/>
          </p:nvPr>
        </p:nvSpPr>
        <p:spPr>
          <a:xfrm>
            <a:off x="838200" y="1825625"/>
            <a:ext cx="5181600" cy="4351338"/>
          </a:xfrm>
        </p:spPr>
        <p:txBody>
          <a:bodyPr>
            <a:normAutofit/>
          </a:bodyPr>
          <a:lstStyle/>
          <a:p>
            <a:r>
              <a:rPr lang="en-US" sz="2600" dirty="0"/>
              <a:t>Expanding on this project, a system could be made to use this technology to create a public parking lot with sensors that detect the cars’ distance and update a web/mobile app to display that this parking space is currently occupied, then a timer is started to calculate the parking fee.</a:t>
            </a:r>
          </a:p>
          <a:p>
            <a:r>
              <a:rPr lang="en-US" sz="2600" dirty="0"/>
              <a:t>Could be implemented in malls, public parks, universities, etc.</a:t>
            </a:r>
          </a:p>
        </p:txBody>
      </p:sp>
      <p:pic>
        <p:nvPicPr>
          <p:cNvPr id="5" name="Picture 4" descr="A parking lot with cars parked in it&#10;&#10;AI-generated content may be incorrect.">
            <a:extLst>
              <a:ext uri="{FF2B5EF4-FFF2-40B4-BE49-F238E27FC236}">
                <a16:creationId xmlns:a16="http://schemas.microsoft.com/office/drawing/2014/main" id="{8601E768-8F4E-A0C3-0DF2-961F66D6C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283481"/>
            <a:ext cx="5181600" cy="3435626"/>
          </a:xfrm>
          <a:prstGeom prst="rect">
            <a:avLst/>
          </a:prstGeom>
          <a:noFill/>
        </p:spPr>
      </p:pic>
    </p:spTree>
    <p:extLst>
      <p:ext uri="{BB962C8B-B14F-4D97-AF65-F5344CB8AC3E}">
        <p14:creationId xmlns:p14="http://schemas.microsoft.com/office/powerpoint/2010/main" val="3651531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F762-5AFC-0FB8-BD3A-F6C44D1E1B5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CE0E693-C782-3CE6-4EA7-F548D3AE92D7}"/>
              </a:ext>
            </a:extLst>
          </p:cNvPr>
          <p:cNvSpPr>
            <a:spLocks noGrp="1"/>
          </p:cNvSpPr>
          <p:nvPr>
            <p:ph idx="1"/>
          </p:nvPr>
        </p:nvSpPr>
        <p:spPr/>
        <p:txBody>
          <a:bodyPr/>
          <a:lstStyle/>
          <a:p>
            <a:r>
              <a:rPr lang="en-US" dirty="0"/>
              <a:t>In the end, by integrating sensors and actuators and networks into a garage, we were able to make a common everyday task easier, safer and more convenient.</a:t>
            </a:r>
          </a:p>
          <a:p>
            <a:r>
              <a:rPr lang="en-US" dirty="0"/>
              <a:t>This project demonstrates the capabilities, and many uses for ESP32 in IoT solutions to improve efficiency and convenience, while setting up a foundation for larger applications used in smart homes and public infrastructure, which could then be scaled up even more to form a smart </a:t>
            </a:r>
            <a:r>
              <a:rPr lang="en-US"/>
              <a:t>city ecosystem.</a:t>
            </a:r>
            <a:endParaRPr lang="en-US" dirty="0"/>
          </a:p>
        </p:txBody>
      </p:sp>
    </p:spTree>
    <p:extLst>
      <p:ext uri="{BB962C8B-B14F-4D97-AF65-F5344CB8AC3E}">
        <p14:creationId xmlns:p14="http://schemas.microsoft.com/office/powerpoint/2010/main" val="528828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24A5-B573-2537-C8B0-9339E1C2409C}"/>
              </a:ext>
            </a:extLst>
          </p:cNvPr>
          <p:cNvSpPr>
            <a:spLocks noGrp="1"/>
          </p:cNvSpPr>
          <p:nvPr>
            <p:ph type="ctrTitle"/>
          </p:nvPr>
        </p:nvSpPr>
        <p:spPr>
          <a:xfrm>
            <a:off x="1605280" y="507999"/>
            <a:ext cx="9144000" cy="1183323"/>
          </a:xfrm>
        </p:spPr>
        <p:txBody>
          <a:bodyPr/>
          <a:lstStyle/>
          <a:p>
            <a:r>
              <a:rPr lang="en-US" dirty="0"/>
              <a:t>Thank You</a:t>
            </a:r>
          </a:p>
        </p:txBody>
      </p:sp>
      <p:pic>
        <p:nvPicPr>
          <p:cNvPr id="4" name="Grand Theft Auto_ San Andreas - Pay n' Spray Clip">
            <a:hlinkClick r:id="" action="ppaction://media"/>
            <a:extLst>
              <a:ext uri="{FF2B5EF4-FFF2-40B4-BE49-F238E27FC236}">
                <a16:creationId xmlns:a16="http://schemas.microsoft.com/office/drawing/2014/main" id="{0C27C61F-A4CF-DA8D-F33B-1CA0E767E0F5}"/>
              </a:ext>
            </a:extLst>
          </p:cNvPr>
          <p:cNvPicPr>
            <a:picLocks noChangeAspect="1"/>
          </p:cNvPicPr>
          <p:nvPr>
            <a:videoFile r:link="rId1"/>
            <p:extLst>
              <p:ext uri="{DAA4B4D4-6D71-4841-9C94-3DE7FCFB9230}">
                <p14:media xmlns:p14="http://schemas.microsoft.com/office/powerpoint/2010/main" r:embed="rId2">
                  <p14:trim st="10701" end="5281.8776"/>
                </p14:media>
              </p:ext>
            </p:extLst>
          </p:nvPr>
        </p:nvPicPr>
        <p:blipFill>
          <a:blip r:embed="rId4"/>
          <a:stretch>
            <a:fillRect/>
          </a:stretch>
        </p:blipFill>
        <p:spPr>
          <a:xfrm>
            <a:off x="2895600" y="1790700"/>
            <a:ext cx="6756400" cy="5067300"/>
          </a:xfrm>
          <a:prstGeom prst="rect">
            <a:avLst/>
          </a:prstGeom>
        </p:spPr>
      </p:pic>
    </p:spTree>
    <p:extLst>
      <p:ext uri="{BB962C8B-B14F-4D97-AF65-F5344CB8AC3E}">
        <p14:creationId xmlns:p14="http://schemas.microsoft.com/office/powerpoint/2010/main" val="425375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02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86D1-F19D-FE3C-D58B-90B292272C61}"/>
              </a:ext>
            </a:extLst>
          </p:cNvPr>
          <p:cNvSpPr>
            <a:spLocks noGrp="1"/>
          </p:cNvSpPr>
          <p:nvPr>
            <p:ph type="title"/>
          </p:nvPr>
        </p:nvSpPr>
        <p:spPr>
          <a:xfrm>
            <a:off x="838200" y="365125"/>
            <a:ext cx="10515600" cy="1325563"/>
          </a:xfrm>
        </p:spPr>
        <p:txBody>
          <a:bodyPr anchor="ctr">
            <a:normAutofit/>
          </a:bodyPr>
          <a:lstStyle/>
          <a:p>
            <a:r>
              <a:rPr lang="en-US" dirty="0"/>
              <a:t>Overview</a:t>
            </a:r>
          </a:p>
        </p:txBody>
      </p:sp>
      <p:sp>
        <p:nvSpPr>
          <p:cNvPr id="3" name="Content Placeholder 2">
            <a:extLst>
              <a:ext uri="{FF2B5EF4-FFF2-40B4-BE49-F238E27FC236}">
                <a16:creationId xmlns:a16="http://schemas.microsoft.com/office/drawing/2014/main" id="{69D1E3FE-F5A6-7051-9C4C-35890D445180}"/>
              </a:ext>
            </a:extLst>
          </p:cNvPr>
          <p:cNvSpPr>
            <a:spLocks noGrp="1"/>
          </p:cNvSpPr>
          <p:nvPr>
            <p:ph sz="half" idx="1"/>
          </p:nvPr>
        </p:nvSpPr>
        <p:spPr>
          <a:xfrm>
            <a:off x="838200" y="1825625"/>
            <a:ext cx="5181600" cy="4351338"/>
          </a:xfrm>
        </p:spPr>
        <p:txBody>
          <a:bodyPr>
            <a:normAutofit/>
          </a:bodyPr>
          <a:lstStyle/>
          <a:p>
            <a:r>
              <a:rPr lang="en-US" sz="2600" dirty="0"/>
              <a:t>This project is about a home garage system designed for American style suburban houses (or similar), where the garage is a small building typically connected to the house. We designed this system such that it allows the garage door to open and close automatically when the owner pulls up into the driveway, or alternatively control the door from the mobile app.</a:t>
            </a:r>
          </a:p>
        </p:txBody>
      </p:sp>
      <p:pic>
        <p:nvPicPr>
          <p:cNvPr id="7" name="Picture 6" descr="A house with a driveway and a driveway&#10;&#10;AI-generated content may be incorrect.">
            <a:extLst>
              <a:ext uri="{FF2B5EF4-FFF2-40B4-BE49-F238E27FC236}">
                <a16:creationId xmlns:a16="http://schemas.microsoft.com/office/drawing/2014/main" id="{3C1AE89C-EAAC-C508-0929-184A759DA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083" y="1972717"/>
            <a:ext cx="6085878" cy="4062323"/>
          </a:xfrm>
          <a:prstGeom prst="rect">
            <a:avLst/>
          </a:prstGeom>
        </p:spPr>
      </p:pic>
    </p:spTree>
    <p:extLst>
      <p:ext uri="{BB962C8B-B14F-4D97-AF65-F5344CB8AC3E}">
        <p14:creationId xmlns:p14="http://schemas.microsoft.com/office/powerpoint/2010/main" val="66400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FD40-685F-F48E-6DB0-1F1ED705DDDD}"/>
              </a:ext>
            </a:extLst>
          </p:cNvPr>
          <p:cNvSpPr>
            <a:spLocks noGrp="1"/>
          </p:cNvSpPr>
          <p:nvPr>
            <p:ph type="title"/>
          </p:nvPr>
        </p:nvSpPr>
        <p:spPr>
          <a:xfrm>
            <a:off x="838200" y="365125"/>
            <a:ext cx="10515600" cy="1325563"/>
          </a:xfrm>
        </p:spPr>
        <p:txBody>
          <a:bodyPr anchor="ctr">
            <a:normAutofit/>
          </a:bodyPr>
          <a:lstStyle/>
          <a:p>
            <a:r>
              <a:rPr lang="en-US" dirty="0"/>
              <a:t>Used Components</a:t>
            </a:r>
          </a:p>
        </p:txBody>
      </p:sp>
      <p:sp>
        <p:nvSpPr>
          <p:cNvPr id="5" name="Content Placeholder 4">
            <a:extLst>
              <a:ext uri="{FF2B5EF4-FFF2-40B4-BE49-F238E27FC236}">
                <a16:creationId xmlns:a16="http://schemas.microsoft.com/office/drawing/2014/main" id="{CBC4A8C6-6C17-A57D-ECD9-FC1D4EB97040}"/>
              </a:ext>
            </a:extLst>
          </p:cNvPr>
          <p:cNvSpPr>
            <a:spLocks noGrp="1"/>
          </p:cNvSpPr>
          <p:nvPr>
            <p:ph sz="half" idx="1"/>
          </p:nvPr>
        </p:nvSpPr>
        <p:spPr>
          <a:xfrm>
            <a:off x="838200" y="1825624"/>
            <a:ext cx="5481320" cy="4565015"/>
          </a:xfrm>
        </p:spPr>
        <p:txBody>
          <a:bodyPr>
            <a:normAutofit lnSpcReduction="10000"/>
          </a:bodyPr>
          <a:lstStyle/>
          <a:p>
            <a:r>
              <a:rPr lang="en-US" sz="2600" dirty="0"/>
              <a:t>Breadboard</a:t>
            </a:r>
          </a:p>
          <a:p>
            <a:r>
              <a:rPr lang="en-US" sz="2600" dirty="0"/>
              <a:t>ESP32</a:t>
            </a:r>
          </a:p>
          <a:p>
            <a:r>
              <a:rPr lang="en-US" sz="2600" dirty="0"/>
              <a:t>Jumper Wires</a:t>
            </a:r>
          </a:p>
          <a:p>
            <a:r>
              <a:rPr lang="en-US" sz="2600" dirty="0"/>
              <a:t>220 ohm resistor</a:t>
            </a:r>
          </a:p>
          <a:p>
            <a:r>
              <a:rPr lang="en-US" sz="2600" dirty="0"/>
              <a:t>Red LED</a:t>
            </a:r>
          </a:p>
          <a:p>
            <a:r>
              <a:rPr lang="en-US" sz="2600" dirty="0"/>
              <a:t>Infrared Sensor</a:t>
            </a:r>
          </a:p>
          <a:p>
            <a:r>
              <a:rPr lang="en-US" sz="2600" dirty="0"/>
              <a:t>Ultrasonic Sensor</a:t>
            </a:r>
          </a:p>
          <a:p>
            <a:r>
              <a:rPr lang="en-US" sz="2600" dirty="0"/>
              <a:t>Servo Motor</a:t>
            </a:r>
          </a:p>
          <a:p>
            <a:r>
              <a:rPr lang="en-US" sz="2600" dirty="0"/>
              <a:t>Buzzer</a:t>
            </a:r>
          </a:p>
          <a:p>
            <a:r>
              <a:rPr lang="en-US" sz="2600" dirty="0"/>
              <a:t>16x2 LCD with I2C Module</a:t>
            </a:r>
          </a:p>
        </p:txBody>
      </p:sp>
      <p:pic>
        <p:nvPicPr>
          <p:cNvPr id="7" name="Picture 6" descr="A plastic container with wires and wires&#10;&#10;AI-generated content may be incorrect.">
            <a:extLst>
              <a:ext uri="{FF2B5EF4-FFF2-40B4-BE49-F238E27FC236}">
                <a16:creationId xmlns:a16="http://schemas.microsoft.com/office/drawing/2014/main" id="{A3712C04-1542-50D6-9197-7442D195242E}"/>
              </a:ext>
            </a:extLst>
          </p:cNvPr>
          <p:cNvPicPr>
            <a:picLocks noChangeAspect="1"/>
          </p:cNvPicPr>
          <p:nvPr/>
        </p:nvPicPr>
        <p:blipFill>
          <a:blip r:embed="rId2">
            <a:extLst>
              <a:ext uri="{28A0092B-C50C-407E-A947-70E740481C1C}">
                <a14:useLocalDpi xmlns:a14="http://schemas.microsoft.com/office/drawing/2010/main" val="0"/>
              </a:ext>
            </a:extLst>
          </a:blip>
          <a:srcRect l="16931" r="16085" b="-1"/>
          <a:stretch>
            <a:fillRect/>
          </a:stretch>
        </p:blipFill>
        <p:spPr>
          <a:xfrm>
            <a:off x="6172200" y="1825625"/>
            <a:ext cx="5181600" cy="4351338"/>
          </a:xfrm>
          <a:prstGeom prst="rect">
            <a:avLst/>
          </a:prstGeom>
          <a:noFill/>
        </p:spPr>
      </p:pic>
    </p:spTree>
    <p:extLst>
      <p:ext uri="{BB962C8B-B14F-4D97-AF65-F5344CB8AC3E}">
        <p14:creationId xmlns:p14="http://schemas.microsoft.com/office/powerpoint/2010/main" val="426013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7633-E086-F501-45DE-BD1F4005C734}"/>
              </a:ext>
            </a:extLst>
          </p:cNvPr>
          <p:cNvSpPr>
            <a:spLocks noGrp="1"/>
          </p:cNvSpPr>
          <p:nvPr>
            <p:ph type="title"/>
          </p:nvPr>
        </p:nvSpPr>
        <p:spPr/>
        <p:txBody>
          <a:bodyPr/>
          <a:lstStyle/>
          <a:p>
            <a:r>
              <a:rPr lang="en-US" dirty="0"/>
              <a:t>Circuit Logic</a:t>
            </a:r>
          </a:p>
        </p:txBody>
      </p:sp>
      <p:sp>
        <p:nvSpPr>
          <p:cNvPr id="3" name="Content Placeholder 2">
            <a:extLst>
              <a:ext uri="{FF2B5EF4-FFF2-40B4-BE49-F238E27FC236}">
                <a16:creationId xmlns:a16="http://schemas.microsoft.com/office/drawing/2014/main" id="{7925CCB1-2CA1-84A8-379F-906A98F76920}"/>
              </a:ext>
            </a:extLst>
          </p:cNvPr>
          <p:cNvSpPr>
            <a:spLocks noGrp="1"/>
          </p:cNvSpPr>
          <p:nvPr>
            <p:ph idx="1"/>
          </p:nvPr>
        </p:nvSpPr>
        <p:spPr/>
        <p:txBody>
          <a:bodyPr/>
          <a:lstStyle/>
          <a:p>
            <a:r>
              <a:rPr lang="en-US" dirty="0"/>
              <a:t>After all the component have been connected in the circuit, ESP32 code is written to receive input from the two sensors, IR and Ultrasonic. IR sensor detects if the car has pulled up to the garage and then sends a signal to the Servo Motor to open the garage door. The Ultrasonic sensor is positioned inside the garage and measures the distance from the furthest wall to the entering car, once the Ultrasonic sensor reads a distance of less than 10 cm (envisioned as the car being fully inside the garage and can park safely), the Buzzer is set off and the LED lights up, and a signal is sent to the Servo Motor to close the door, completing the parking process. During this entire process, the LCD displays all the data and actions being taken.</a:t>
            </a:r>
          </a:p>
        </p:txBody>
      </p:sp>
    </p:spTree>
    <p:extLst>
      <p:ext uri="{BB962C8B-B14F-4D97-AF65-F5344CB8AC3E}">
        <p14:creationId xmlns:p14="http://schemas.microsoft.com/office/powerpoint/2010/main" val="238623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1855-FC92-817B-41BE-3B8824C2D1D6}"/>
              </a:ext>
            </a:extLst>
          </p:cNvPr>
          <p:cNvSpPr>
            <a:spLocks noGrp="1"/>
          </p:cNvSpPr>
          <p:nvPr>
            <p:ph type="title"/>
          </p:nvPr>
        </p:nvSpPr>
        <p:spPr/>
        <p:txBody>
          <a:bodyPr/>
          <a:lstStyle/>
          <a:p>
            <a:r>
              <a:rPr lang="en-US" dirty="0"/>
              <a:t>Networks and Connections</a:t>
            </a:r>
          </a:p>
        </p:txBody>
      </p:sp>
      <p:sp>
        <p:nvSpPr>
          <p:cNvPr id="3" name="Content Placeholder 2">
            <a:extLst>
              <a:ext uri="{FF2B5EF4-FFF2-40B4-BE49-F238E27FC236}">
                <a16:creationId xmlns:a16="http://schemas.microsoft.com/office/drawing/2014/main" id="{C13EDCAC-3E6E-674E-947F-790EC7320B32}"/>
              </a:ext>
            </a:extLst>
          </p:cNvPr>
          <p:cNvSpPr>
            <a:spLocks noGrp="1"/>
          </p:cNvSpPr>
          <p:nvPr>
            <p:ph idx="1"/>
          </p:nvPr>
        </p:nvSpPr>
        <p:spPr/>
        <p:txBody>
          <a:bodyPr/>
          <a:lstStyle/>
          <a:p>
            <a:r>
              <a:rPr lang="en-US" dirty="0"/>
              <a:t>ESP32 given access to connect to Wi-Fi.</a:t>
            </a:r>
          </a:p>
          <a:p>
            <a:r>
              <a:rPr lang="en-US" dirty="0"/>
              <a:t>Connected to HiveMQ, MQTT Broker, to send Sensor data (and later, receive Servo Motor action data from mobile app to control door).</a:t>
            </a:r>
          </a:p>
          <a:p>
            <a:r>
              <a:rPr lang="en-US" dirty="0"/>
              <a:t>Database set-up on Supabase, stores username, password, action taken and the time of the action.</a:t>
            </a:r>
          </a:p>
          <a:p>
            <a:pPr marL="0" indent="0">
              <a:buNone/>
            </a:pPr>
            <a:endParaRPr lang="en-US" dirty="0"/>
          </a:p>
        </p:txBody>
      </p:sp>
      <p:pic>
        <p:nvPicPr>
          <p:cNvPr id="5" name="Picture 4" descr="A black and white logo&#10;&#10;AI-generated content may be incorrect.">
            <a:extLst>
              <a:ext uri="{FF2B5EF4-FFF2-40B4-BE49-F238E27FC236}">
                <a16:creationId xmlns:a16="http://schemas.microsoft.com/office/drawing/2014/main" id="{3C93FFEF-9C74-A107-A8ED-9E54D0C4C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30" y="4311967"/>
            <a:ext cx="2781300" cy="1647825"/>
          </a:xfrm>
          <a:prstGeom prst="rect">
            <a:avLst/>
          </a:prstGeom>
        </p:spPr>
      </p:pic>
      <p:pic>
        <p:nvPicPr>
          <p:cNvPr id="7" name="Picture 6" descr="A black background with white text and green arrow&#10;&#10;AI-generated content may be incorrect.">
            <a:extLst>
              <a:ext uri="{FF2B5EF4-FFF2-40B4-BE49-F238E27FC236}">
                <a16:creationId xmlns:a16="http://schemas.microsoft.com/office/drawing/2014/main" id="{44559C8E-C651-2EBA-9710-EBC5CADB5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760" y="4256722"/>
            <a:ext cx="2762250" cy="1657350"/>
          </a:xfrm>
          <a:prstGeom prst="rect">
            <a:avLst/>
          </a:prstGeom>
        </p:spPr>
      </p:pic>
      <p:pic>
        <p:nvPicPr>
          <p:cNvPr id="9" name="Picture 8" descr="A black text with a white background&#10;&#10;AI-generated content may be incorrect.">
            <a:extLst>
              <a:ext uri="{FF2B5EF4-FFF2-40B4-BE49-F238E27FC236}">
                <a16:creationId xmlns:a16="http://schemas.microsoft.com/office/drawing/2014/main" id="{54CB5C34-CEEF-68D6-AEA2-AB47DE6A7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8240" y="4616766"/>
            <a:ext cx="4410075" cy="1038225"/>
          </a:xfrm>
          <a:prstGeom prst="rect">
            <a:avLst/>
          </a:prstGeom>
        </p:spPr>
      </p:pic>
    </p:spTree>
    <p:extLst>
      <p:ext uri="{BB962C8B-B14F-4D97-AF65-F5344CB8AC3E}">
        <p14:creationId xmlns:p14="http://schemas.microsoft.com/office/powerpoint/2010/main" val="227641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F58-8375-C6EC-5B75-EC39121489AB}"/>
              </a:ext>
            </a:extLst>
          </p:cNvPr>
          <p:cNvSpPr>
            <a:spLocks noGrp="1"/>
          </p:cNvSpPr>
          <p:nvPr>
            <p:ph type="title"/>
          </p:nvPr>
        </p:nvSpPr>
        <p:spPr>
          <a:xfrm>
            <a:off x="838200" y="365125"/>
            <a:ext cx="10515600" cy="1325563"/>
          </a:xfrm>
        </p:spPr>
        <p:txBody>
          <a:bodyPr anchor="ctr">
            <a:normAutofit/>
          </a:bodyPr>
          <a:lstStyle/>
          <a:p>
            <a:r>
              <a:rPr lang="en-US" dirty="0"/>
              <a:t>Simulation</a:t>
            </a:r>
          </a:p>
        </p:txBody>
      </p:sp>
      <p:sp>
        <p:nvSpPr>
          <p:cNvPr id="3" name="Content Placeholder 2">
            <a:extLst>
              <a:ext uri="{FF2B5EF4-FFF2-40B4-BE49-F238E27FC236}">
                <a16:creationId xmlns:a16="http://schemas.microsoft.com/office/drawing/2014/main" id="{C6EA9A0E-B5AA-9D67-A91A-EF39058CB24E}"/>
              </a:ext>
            </a:extLst>
          </p:cNvPr>
          <p:cNvSpPr>
            <a:spLocks noGrp="1"/>
          </p:cNvSpPr>
          <p:nvPr>
            <p:ph sz="half" idx="1"/>
          </p:nvPr>
        </p:nvSpPr>
        <p:spPr>
          <a:xfrm>
            <a:off x="838200" y="1825625"/>
            <a:ext cx="5181600" cy="4351338"/>
          </a:xfrm>
        </p:spPr>
        <p:txBody>
          <a:bodyPr>
            <a:normAutofit/>
          </a:bodyPr>
          <a:lstStyle/>
          <a:p>
            <a:r>
              <a:rPr lang="en-US" dirty="0"/>
              <a:t>Wokwi website used to simulate the circuit, giving the ESP32 access to Wi-Fi through ssid and password, Supabase through database URL and API Key, and HiveMQ through web client URL, port, username and password to send and store all necessary data.</a:t>
            </a:r>
          </a:p>
        </p:txBody>
      </p:sp>
      <p:pic>
        <p:nvPicPr>
          <p:cNvPr id="7" name="Picture 6" descr="A circuit board with wires and a screen&#10;&#10;AI-generated content may be incorrect.">
            <a:extLst>
              <a:ext uri="{FF2B5EF4-FFF2-40B4-BE49-F238E27FC236}">
                <a16:creationId xmlns:a16="http://schemas.microsoft.com/office/drawing/2014/main" id="{A623FC27-9E04-5FDB-6FEC-0E726918C108}"/>
              </a:ext>
            </a:extLst>
          </p:cNvPr>
          <p:cNvPicPr>
            <a:picLocks noChangeAspect="1"/>
          </p:cNvPicPr>
          <p:nvPr/>
        </p:nvPicPr>
        <p:blipFill>
          <a:blip r:embed="rId2"/>
          <a:srcRect r="6226" b="2"/>
          <a:stretch>
            <a:fillRect/>
          </a:stretch>
        </p:blipFill>
        <p:spPr>
          <a:xfrm>
            <a:off x="6172200" y="1825625"/>
            <a:ext cx="5181600" cy="4351338"/>
          </a:xfrm>
          <a:prstGeom prst="rect">
            <a:avLst/>
          </a:prstGeom>
          <a:noFill/>
        </p:spPr>
      </p:pic>
    </p:spTree>
    <p:extLst>
      <p:ext uri="{BB962C8B-B14F-4D97-AF65-F5344CB8AC3E}">
        <p14:creationId xmlns:p14="http://schemas.microsoft.com/office/powerpoint/2010/main" val="71232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4B32-EE15-6B99-779F-286F680BF8BA}"/>
              </a:ext>
            </a:extLst>
          </p:cNvPr>
          <p:cNvSpPr>
            <a:spLocks noGrp="1"/>
          </p:cNvSpPr>
          <p:nvPr>
            <p:ph type="title"/>
          </p:nvPr>
        </p:nvSpPr>
        <p:spPr/>
        <p:txBody>
          <a:bodyPr/>
          <a:lstStyle/>
          <a:p>
            <a:r>
              <a:rPr lang="en-US" dirty="0"/>
              <a:t>Mobile App</a:t>
            </a:r>
          </a:p>
        </p:txBody>
      </p:sp>
      <p:sp>
        <p:nvSpPr>
          <p:cNvPr id="3" name="Content Placeholder 2">
            <a:extLst>
              <a:ext uri="{FF2B5EF4-FFF2-40B4-BE49-F238E27FC236}">
                <a16:creationId xmlns:a16="http://schemas.microsoft.com/office/drawing/2014/main" id="{69A9E3F2-5232-7858-E4C3-9A0C3C608180}"/>
              </a:ext>
            </a:extLst>
          </p:cNvPr>
          <p:cNvSpPr>
            <a:spLocks noGrp="1"/>
          </p:cNvSpPr>
          <p:nvPr>
            <p:ph idx="1"/>
          </p:nvPr>
        </p:nvSpPr>
        <p:spPr/>
        <p:txBody>
          <a:bodyPr/>
          <a:lstStyle/>
          <a:p>
            <a:r>
              <a:rPr lang="en-US" dirty="0"/>
              <a:t>Built using the Flutter framework, the mobile app is designed to allow users to login and:</a:t>
            </a:r>
          </a:p>
          <a:p>
            <a:pPr lvl="1"/>
            <a:r>
              <a:rPr lang="en-US" dirty="0"/>
              <a:t>Control garage door remotely (open/close)</a:t>
            </a:r>
          </a:p>
          <a:p>
            <a:pPr lvl="1"/>
            <a:r>
              <a:rPr lang="en-US" dirty="0"/>
              <a:t>Check real-time Ultrasonic reading</a:t>
            </a:r>
          </a:p>
          <a:p>
            <a:pPr lvl="1"/>
            <a:r>
              <a:rPr lang="en-US" dirty="0"/>
              <a:t>Check their previous user activity (door open/close, time of login)</a:t>
            </a:r>
          </a:p>
          <a:p>
            <a:r>
              <a:rPr lang="en-US" dirty="0"/>
              <a:t>Door control and Ultrasonic reading are sent and retrieved from HiveMQ connected to topics servo/control and Sensor/</a:t>
            </a:r>
            <a:r>
              <a:rPr lang="en-US" dirty="0" err="1"/>
              <a:t>UltraSonic</a:t>
            </a:r>
            <a:r>
              <a:rPr lang="en-US" dirty="0"/>
              <a:t> respectively.</a:t>
            </a:r>
          </a:p>
          <a:p>
            <a:r>
              <a:rPr lang="en-US" dirty="0"/>
              <a:t>User activity data is retrieved directly from Supabase.</a:t>
            </a:r>
          </a:p>
        </p:txBody>
      </p:sp>
    </p:spTree>
    <p:extLst>
      <p:ext uri="{BB962C8B-B14F-4D97-AF65-F5344CB8AC3E}">
        <p14:creationId xmlns:p14="http://schemas.microsoft.com/office/powerpoint/2010/main" val="308534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7105-F8F9-E3E5-109C-C1DA2DCC1F41}"/>
              </a:ext>
            </a:extLst>
          </p:cNvPr>
          <p:cNvSpPr>
            <a:spLocks noGrp="1"/>
          </p:cNvSpPr>
          <p:nvPr>
            <p:ph type="title"/>
          </p:nvPr>
        </p:nvSpPr>
        <p:spPr/>
        <p:txBody>
          <a:bodyPr/>
          <a:lstStyle/>
          <a:p>
            <a:r>
              <a:rPr lang="en-US" dirty="0"/>
              <a:t>Layout and Navigation</a:t>
            </a:r>
          </a:p>
        </p:txBody>
      </p:sp>
      <p:pic>
        <p:nvPicPr>
          <p:cNvPr id="5" name="Picture 4" descr="A screen shot of a parking login&#10;&#10;AI-generated content may be incorrect.">
            <a:extLst>
              <a:ext uri="{FF2B5EF4-FFF2-40B4-BE49-F238E27FC236}">
                <a16:creationId xmlns:a16="http://schemas.microsoft.com/office/drawing/2014/main" id="{C3C207D0-6A25-7CBF-0583-F1B1D7E23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2032000"/>
            <a:ext cx="1833690" cy="3810000"/>
          </a:xfrm>
          <a:prstGeom prst="rect">
            <a:avLst/>
          </a:prstGeom>
        </p:spPr>
      </p:pic>
      <p:pic>
        <p:nvPicPr>
          <p:cNvPr id="7" name="Picture 6" descr="A screenshot of a smart phone&#10;&#10;AI-generated content may be incorrect.">
            <a:extLst>
              <a:ext uri="{FF2B5EF4-FFF2-40B4-BE49-F238E27FC236}">
                <a16:creationId xmlns:a16="http://schemas.microsoft.com/office/drawing/2014/main" id="{D4DACFA6-1F08-A0CF-F0C5-07CC6B4B8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2320" y="2027597"/>
            <a:ext cx="1928631" cy="3814403"/>
          </a:xfrm>
          <a:prstGeom prst="rect">
            <a:avLst/>
          </a:prstGeom>
        </p:spPr>
      </p:pic>
      <p:pic>
        <p:nvPicPr>
          <p:cNvPr id="9" name="Picture 8" descr="A screen shot of a phone&#10;&#10;AI-generated content may be incorrect.">
            <a:extLst>
              <a:ext uri="{FF2B5EF4-FFF2-40B4-BE49-F238E27FC236}">
                <a16:creationId xmlns:a16="http://schemas.microsoft.com/office/drawing/2014/main" id="{29E711CF-2012-FF8D-0380-F7DECBDFC3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3036" y="2032000"/>
            <a:ext cx="1926404" cy="3810000"/>
          </a:xfrm>
          <a:prstGeom prst="rect">
            <a:avLst/>
          </a:prstGeom>
        </p:spPr>
      </p:pic>
      <p:pic>
        <p:nvPicPr>
          <p:cNvPr id="11" name="Picture 10" descr="A screenshot of a phone&#10;&#10;AI-generated content may be incorrect.">
            <a:extLst>
              <a:ext uri="{FF2B5EF4-FFF2-40B4-BE49-F238E27FC236}">
                <a16:creationId xmlns:a16="http://schemas.microsoft.com/office/drawing/2014/main" id="{AE55844B-A513-2890-172D-472F6EBC04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1525" y="2027597"/>
            <a:ext cx="1913861" cy="3810000"/>
          </a:xfrm>
          <a:prstGeom prst="rect">
            <a:avLst/>
          </a:prstGeom>
        </p:spPr>
      </p:pic>
      <p:pic>
        <p:nvPicPr>
          <p:cNvPr id="13" name="Picture 12" descr="A screenshot of a phone&#10;&#10;AI-generated content may be incorrect.">
            <a:extLst>
              <a:ext uri="{FF2B5EF4-FFF2-40B4-BE49-F238E27FC236}">
                <a16:creationId xmlns:a16="http://schemas.microsoft.com/office/drawing/2014/main" id="{91EA278C-9ADC-8256-F677-A00A845D29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48552" y="2027597"/>
            <a:ext cx="1931831" cy="3810000"/>
          </a:xfrm>
          <a:prstGeom prst="rect">
            <a:avLst/>
          </a:prstGeom>
        </p:spPr>
      </p:pic>
      <p:cxnSp>
        <p:nvCxnSpPr>
          <p:cNvPr id="15" name="Connector: Curved 14">
            <a:extLst>
              <a:ext uri="{FF2B5EF4-FFF2-40B4-BE49-F238E27FC236}">
                <a16:creationId xmlns:a16="http://schemas.microsoft.com/office/drawing/2014/main" id="{6BB0356C-113E-AEE9-8FB3-3F4274B52947}"/>
              </a:ext>
            </a:extLst>
          </p:cNvPr>
          <p:cNvCxnSpPr>
            <a:stCxn id="5" idx="2"/>
            <a:endCxn id="7" idx="2"/>
          </p:cNvCxnSpPr>
          <p:nvPr/>
        </p:nvCxnSpPr>
        <p:spPr>
          <a:xfrm rot="16200000" flipH="1">
            <a:off x="3020841" y="4576205"/>
            <a:ext cx="12700" cy="2531590"/>
          </a:xfrm>
          <a:prstGeom prst="curvedConnector3">
            <a:avLst>
              <a:gd name="adj1" fmla="val 18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591A75A7-6E7F-6AF1-056D-5321B5FEB4D0}"/>
              </a:ext>
            </a:extLst>
          </p:cNvPr>
          <p:cNvCxnSpPr>
            <a:stCxn id="7" idx="2"/>
            <a:endCxn id="9" idx="2"/>
          </p:cNvCxnSpPr>
          <p:nvPr/>
        </p:nvCxnSpPr>
        <p:spPr>
          <a:xfrm rot="16200000" flipH="1">
            <a:off x="5466437" y="4662199"/>
            <a:ext cx="12700" cy="2359602"/>
          </a:xfrm>
          <a:prstGeom prst="curvedConnector3">
            <a:avLst>
              <a:gd name="adj1" fmla="val 1800000"/>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B530B663-EAE3-D0B4-EAFB-E31B6EA944AC}"/>
              </a:ext>
            </a:extLst>
          </p:cNvPr>
          <p:cNvCxnSpPr>
            <a:stCxn id="7" idx="2"/>
            <a:endCxn id="11" idx="2"/>
          </p:cNvCxnSpPr>
          <p:nvPr/>
        </p:nvCxnSpPr>
        <p:spPr>
          <a:xfrm rot="5400000" flipH="1" flipV="1">
            <a:off x="6640344" y="3483889"/>
            <a:ext cx="4403" cy="4711820"/>
          </a:xfrm>
          <a:prstGeom prst="curvedConnector3">
            <a:avLst>
              <a:gd name="adj1" fmla="val -5191915"/>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80BBF83A-6B53-9B74-ACA0-F31B18640A6F}"/>
              </a:ext>
            </a:extLst>
          </p:cNvPr>
          <p:cNvCxnSpPr>
            <a:stCxn id="7" idx="2"/>
            <a:endCxn id="13" idx="2"/>
          </p:cNvCxnSpPr>
          <p:nvPr/>
        </p:nvCxnSpPr>
        <p:spPr>
          <a:xfrm rot="5400000" flipH="1" flipV="1">
            <a:off x="7698350" y="2425883"/>
            <a:ext cx="4403" cy="6827832"/>
          </a:xfrm>
          <a:prstGeom prst="curvedConnector3">
            <a:avLst>
              <a:gd name="adj1" fmla="val -5191915"/>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210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AB2D-BC83-0828-CA59-E26D688D8AB8}"/>
              </a:ext>
            </a:extLst>
          </p:cNvPr>
          <p:cNvSpPr>
            <a:spLocks noGrp="1"/>
          </p:cNvSpPr>
          <p:nvPr>
            <p:ph type="title"/>
          </p:nvPr>
        </p:nvSpPr>
        <p:spPr>
          <a:xfrm>
            <a:off x="838200" y="365125"/>
            <a:ext cx="10515600" cy="1325563"/>
          </a:xfrm>
        </p:spPr>
        <p:txBody>
          <a:bodyPr anchor="ctr">
            <a:normAutofit/>
          </a:bodyPr>
          <a:lstStyle/>
          <a:p>
            <a:r>
              <a:rPr lang="en-US" dirty="0"/>
              <a:t>Maquette</a:t>
            </a:r>
          </a:p>
        </p:txBody>
      </p:sp>
      <p:sp>
        <p:nvSpPr>
          <p:cNvPr id="3" name="Content Placeholder 2">
            <a:extLst>
              <a:ext uri="{FF2B5EF4-FFF2-40B4-BE49-F238E27FC236}">
                <a16:creationId xmlns:a16="http://schemas.microsoft.com/office/drawing/2014/main" id="{DBF347EC-D858-E71A-721D-0C5FC1DE5CB7}"/>
              </a:ext>
            </a:extLst>
          </p:cNvPr>
          <p:cNvSpPr>
            <a:spLocks noGrp="1"/>
          </p:cNvSpPr>
          <p:nvPr>
            <p:ph sz="half" idx="1"/>
          </p:nvPr>
        </p:nvSpPr>
        <p:spPr>
          <a:xfrm>
            <a:off x="838200" y="1825625"/>
            <a:ext cx="5181600" cy="4351338"/>
          </a:xfrm>
        </p:spPr>
        <p:txBody>
          <a:bodyPr>
            <a:normAutofit/>
          </a:bodyPr>
          <a:lstStyle/>
          <a:p>
            <a:r>
              <a:rPr lang="en-US" dirty="0"/>
              <a:t>The design used is that of a small garage building with a small ramp, the “garage building” has a hole cut into it where the Ultrasonic Sensor is placed inside, on the outside the Infrared Sensor is placed to detect the car pulling up and opens the Servo Motor and lifts a barrier to allow the car to enter.</a:t>
            </a:r>
          </a:p>
        </p:txBody>
      </p:sp>
      <p:pic>
        <p:nvPicPr>
          <p:cNvPr id="5" name="Picture 4" descr="A person holding a phone&#10;&#10;AI-generated content may be incorrect.">
            <a:extLst>
              <a:ext uri="{FF2B5EF4-FFF2-40B4-BE49-F238E27FC236}">
                <a16:creationId xmlns:a16="http://schemas.microsoft.com/office/drawing/2014/main" id="{188BCE03-FD42-ADA9-4263-9B1734224DE5}"/>
              </a:ext>
            </a:extLst>
          </p:cNvPr>
          <p:cNvPicPr>
            <a:picLocks noChangeAspect="1"/>
          </p:cNvPicPr>
          <p:nvPr/>
        </p:nvPicPr>
        <p:blipFill>
          <a:blip r:embed="rId2"/>
          <a:stretch>
            <a:fillRect/>
          </a:stretch>
        </p:blipFill>
        <p:spPr>
          <a:xfrm rot="16200000">
            <a:off x="7666041" y="-451799"/>
            <a:ext cx="3024179" cy="4351338"/>
          </a:xfrm>
          <a:prstGeom prst="rect">
            <a:avLst/>
          </a:prstGeom>
          <a:noFill/>
        </p:spPr>
      </p:pic>
      <p:pic>
        <p:nvPicPr>
          <p:cNvPr id="7" name="Picture 6">
            <a:extLst>
              <a:ext uri="{FF2B5EF4-FFF2-40B4-BE49-F238E27FC236}">
                <a16:creationId xmlns:a16="http://schemas.microsoft.com/office/drawing/2014/main" id="{EBF7C86D-5EA3-B0CF-875F-1A3D86BC01B7}"/>
              </a:ext>
            </a:extLst>
          </p:cNvPr>
          <p:cNvPicPr>
            <a:picLocks noChangeAspect="1"/>
          </p:cNvPicPr>
          <p:nvPr/>
        </p:nvPicPr>
        <p:blipFill>
          <a:blip r:embed="rId3"/>
          <a:stretch>
            <a:fillRect/>
          </a:stretch>
        </p:blipFill>
        <p:spPr>
          <a:xfrm>
            <a:off x="7002461" y="3533934"/>
            <a:ext cx="4336209" cy="3024180"/>
          </a:xfrm>
          <a:prstGeom prst="rect">
            <a:avLst/>
          </a:prstGeom>
        </p:spPr>
      </p:pic>
    </p:spTree>
    <p:extLst>
      <p:ext uri="{BB962C8B-B14F-4D97-AF65-F5344CB8AC3E}">
        <p14:creationId xmlns:p14="http://schemas.microsoft.com/office/powerpoint/2010/main" val="151354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857</Words>
  <Application>Microsoft Office PowerPoint</Application>
  <PresentationFormat>Widescreen</PresentationFormat>
  <Paragraphs>65</Paragraphs>
  <Slides>15</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Times New Roman</vt:lpstr>
      <vt:lpstr>Office Theme</vt:lpstr>
      <vt:lpstr>Automated IoT Home Garage System</vt:lpstr>
      <vt:lpstr>Overview</vt:lpstr>
      <vt:lpstr>Used Components</vt:lpstr>
      <vt:lpstr>Circuit Logic</vt:lpstr>
      <vt:lpstr>Networks and Connections</vt:lpstr>
      <vt:lpstr>Simulation</vt:lpstr>
      <vt:lpstr>Mobile App</vt:lpstr>
      <vt:lpstr>Layout and Navigation</vt:lpstr>
      <vt:lpstr>Maquette</vt:lpstr>
      <vt:lpstr>Challenges</vt:lpstr>
      <vt:lpstr>Solutions</vt:lpstr>
      <vt:lpstr>Future Enhancements</vt:lpstr>
      <vt:lpstr>Larger Application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loayelmitwaly19@gmail.com</dc:creator>
  <cp:lastModifiedBy>loayelmitwaly19@gmail.com</cp:lastModifiedBy>
  <cp:revision>4</cp:revision>
  <dcterms:created xsi:type="dcterms:W3CDTF">2025-08-29T14:58:31Z</dcterms:created>
  <dcterms:modified xsi:type="dcterms:W3CDTF">2025-08-29T17:41:32Z</dcterms:modified>
</cp:coreProperties>
</file>