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62" r:id="rId2"/>
    <p:sldId id="263" r:id="rId3"/>
    <p:sldId id="264" r:id="rId4"/>
    <p:sldId id="265" r:id="rId5"/>
    <p:sldId id="266" r:id="rId6"/>
    <p:sldId id="267" r:id="rId7"/>
    <p:sldId id="268" r:id="rId8"/>
    <p:sldId id="269" r:id="rId9"/>
    <p:sldId id="270" r:id="rId10"/>
    <p:sldId id="271" r:id="rId11"/>
    <p:sldId id="272" r:id="rId12"/>
    <p:sldId id="273" r:id="rId13"/>
    <p:sldId id="274" r:id="rId14"/>
    <p:sldId id="276" r:id="rId15"/>
    <p:sldId id="275" r:id="rId16"/>
    <p:sldId id="277" r:id="rId17"/>
    <p:sldId id="278" r:id="rId18"/>
    <p:sldId id="279" r:id="rId19"/>
    <p:sldId id="280" r:id="rId20"/>
    <p:sldId id="281" r:id="rId21"/>
    <p:sldId id="284" r:id="rId22"/>
    <p:sldId id="282" r:id="rId23"/>
    <p:sldId id="28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0" autoAdjust="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3C1B6B-5BCF-4160-A9AB-0E8644BCB9F9}" type="datetimeFigureOut">
              <a:rPr lang="en-US" smtClean="0"/>
              <a:t>9/4/2014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5443D3-5DDE-4613-9844-4B4E25C71849}" type="slidenum">
              <a:rPr lang="en-US" smtClean="0"/>
              <a:t>‹#›</a:t>
            </a:fld>
            <a:endParaRPr lang="en-US"/>
          </a:p>
        </p:txBody>
      </p:sp>
    </p:spTree>
    <p:extLst>
      <p:ext uri="{BB962C8B-B14F-4D97-AF65-F5344CB8AC3E}">
        <p14:creationId xmlns:p14="http://schemas.microsoft.com/office/powerpoint/2010/main" val="1022249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5443D3-5DDE-4613-9844-4B4E25C71849}" type="slidenum">
              <a:rPr lang="en-US" smtClean="0"/>
              <a:t>1</a:t>
            </a:fld>
            <a:endParaRPr lang="en-US"/>
          </a:p>
        </p:txBody>
      </p:sp>
    </p:spTree>
    <p:extLst>
      <p:ext uri="{BB962C8B-B14F-4D97-AF65-F5344CB8AC3E}">
        <p14:creationId xmlns:p14="http://schemas.microsoft.com/office/powerpoint/2010/main" val="837130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5443D3-5DDE-4613-9844-4B4E25C71849}" type="slidenum">
              <a:rPr lang="en-US" smtClean="0"/>
              <a:t>10</a:t>
            </a:fld>
            <a:endParaRPr lang="en-US"/>
          </a:p>
        </p:txBody>
      </p:sp>
    </p:spTree>
    <p:extLst>
      <p:ext uri="{BB962C8B-B14F-4D97-AF65-F5344CB8AC3E}">
        <p14:creationId xmlns:p14="http://schemas.microsoft.com/office/powerpoint/2010/main" val="837130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5443D3-5DDE-4613-9844-4B4E25C71849}" type="slidenum">
              <a:rPr lang="en-US" smtClean="0"/>
              <a:t>11</a:t>
            </a:fld>
            <a:endParaRPr lang="en-US"/>
          </a:p>
        </p:txBody>
      </p:sp>
    </p:spTree>
    <p:extLst>
      <p:ext uri="{BB962C8B-B14F-4D97-AF65-F5344CB8AC3E}">
        <p14:creationId xmlns:p14="http://schemas.microsoft.com/office/powerpoint/2010/main" val="837130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5443D3-5DDE-4613-9844-4B4E25C71849}" type="slidenum">
              <a:rPr lang="en-US" smtClean="0"/>
              <a:t>12</a:t>
            </a:fld>
            <a:endParaRPr lang="en-US"/>
          </a:p>
        </p:txBody>
      </p:sp>
    </p:spTree>
    <p:extLst>
      <p:ext uri="{BB962C8B-B14F-4D97-AF65-F5344CB8AC3E}">
        <p14:creationId xmlns:p14="http://schemas.microsoft.com/office/powerpoint/2010/main" val="837130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5443D3-5DDE-4613-9844-4B4E25C71849}" type="slidenum">
              <a:rPr lang="en-US" smtClean="0"/>
              <a:t>13</a:t>
            </a:fld>
            <a:endParaRPr lang="en-US"/>
          </a:p>
        </p:txBody>
      </p:sp>
    </p:spTree>
    <p:extLst>
      <p:ext uri="{BB962C8B-B14F-4D97-AF65-F5344CB8AC3E}">
        <p14:creationId xmlns:p14="http://schemas.microsoft.com/office/powerpoint/2010/main" val="837130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5443D3-5DDE-4613-9844-4B4E25C71849}" type="slidenum">
              <a:rPr lang="en-US" smtClean="0"/>
              <a:t>15</a:t>
            </a:fld>
            <a:endParaRPr lang="en-US"/>
          </a:p>
        </p:txBody>
      </p:sp>
    </p:spTree>
    <p:extLst>
      <p:ext uri="{BB962C8B-B14F-4D97-AF65-F5344CB8AC3E}">
        <p14:creationId xmlns:p14="http://schemas.microsoft.com/office/powerpoint/2010/main" val="837130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5443D3-5DDE-4613-9844-4B4E25C71849}" type="slidenum">
              <a:rPr lang="en-US" smtClean="0"/>
              <a:t>16</a:t>
            </a:fld>
            <a:endParaRPr lang="en-US"/>
          </a:p>
        </p:txBody>
      </p:sp>
    </p:spTree>
    <p:extLst>
      <p:ext uri="{BB962C8B-B14F-4D97-AF65-F5344CB8AC3E}">
        <p14:creationId xmlns:p14="http://schemas.microsoft.com/office/powerpoint/2010/main" val="8371303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5443D3-5DDE-4613-9844-4B4E25C71849}" type="slidenum">
              <a:rPr lang="en-US" smtClean="0"/>
              <a:t>17</a:t>
            </a:fld>
            <a:endParaRPr lang="en-US"/>
          </a:p>
        </p:txBody>
      </p:sp>
    </p:spTree>
    <p:extLst>
      <p:ext uri="{BB962C8B-B14F-4D97-AF65-F5344CB8AC3E}">
        <p14:creationId xmlns:p14="http://schemas.microsoft.com/office/powerpoint/2010/main" val="8371303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5443D3-5DDE-4613-9844-4B4E25C71849}" type="slidenum">
              <a:rPr lang="en-US" smtClean="0"/>
              <a:t>18</a:t>
            </a:fld>
            <a:endParaRPr lang="en-US"/>
          </a:p>
        </p:txBody>
      </p:sp>
    </p:spTree>
    <p:extLst>
      <p:ext uri="{BB962C8B-B14F-4D97-AF65-F5344CB8AC3E}">
        <p14:creationId xmlns:p14="http://schemas.microsoft.com/office/powerpoint/2010/main" val="8371303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5443D3-5DDE-4613-9844-4B4E25C71849}" type="slidenum">
              <a:rPr lang="en-US" smtClean="0"/>
              <a:t>19</a:t>
            </a:fld>
            <a:endParaRPr lang="en-US"/>
          </a:p>
        </p:txBody>
      </p:sp>
    </p:spTree>
    <p:extLst>
      <p:ext uri="{BB962C8B-B14F-4D97-AF65-F5344CB8AC3E}">
        <p14:creationId xmlns:p14="http://schemas.microsoft.com/office/powerpoint/2010/main" val="8371303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5443D3-5DDE-4613-9844-4B4E25C71849}" type="slidenum">
              <a:rPr lang="en-US" smtClean="0"/>
              <a:t>20</a:t>
            </a:fld>
            <a:endParaRPr lang="en-US"/>
          </a:p>
        </p:txBody>
      </p:sp>
    </p:spTree>
    <p:extLst>
      <p:ext uri="{BB962C8B-B14F-4D97-AF65-F5344CB8AC3E}">
        <p14:creationId xmlns:p14="http://schemas.microsoft.com/office/powerpoint/2010/main" val="837130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5443D3-5DDE-4613-9844-4B4E25C71849}" type="slidenum">
              <a:rPr lang="en-US" smtClean="0"/>
              <a:t>2</a:t>
            </a:fld>
            <a:endParaRPr lang="en-US"/>
          </a:p>
        </p:txBody>
      </p:sp>
    </p:spTree>
    <p:extLst>
      <p:ext uri="{BB962C8B-B14F-4D97-AF65-F5344CB8AC3E}">
        <p14:creationId xmlns:p14="http://schemas.microsoft.com/office/powerpoint/2010/main" val="8371303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5443D3-5DDE-4613-9844-4B4E25C71849}" type="slidenum">
              <a:rPr lang="en-US" smtClean="0"/>
              <a:t>21</a:t>
            </a:fld>
            <a:endParaRPr lang="en-US"/>
          </a:p>
        </p:txBody>
      </p:sp>
    </p:spTree>
    <p:extLst>
      <p:ext uri="{BB962C8B-B14F-4D97-AF65-F5344CB8AC3E}">
        <p14:creationId xmlns:p14="http://schemas.microsoft.com/office/powerpoint/2010/main" val="8371303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5443D3-5DDE-4613-9844-4B4E25C71849}" type="slidenum">
              <a:rPr lang="en-US" smtClean="0"/>
              <a:t>22</a:t>
            </a:fld>
            <a:endParaRPr lang="en-US"/>
          </a:p>
        </p:txBody>
      </p:sp>
    </p:spTree>
    <p:extLst>
      <p:ext uri="{BB962C8B-B14F-4D97-AF65-F5344CB8AC3E}">
        <p14:creationId xmlns:p14="http://schemas.microsoft.com/office/powerpoint/2010/main" val="8371303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5443D3-5DDE-4613-9844-4B4E25C71849}" type="slidenum">
              <a:rPr lang="en-US" smtClean="0"/>
              <a:t>23</a:t>
            </a:fld>
            <a:endParaRPr lang="en-US"/>
          </a:p>
        </p:txBody>
      </p:sp>
    </p:spTree>
    <p:extLst>
      <p:ext uri="{BB962C8B-B14F-4D97-AF65-F5344CB8AC3E}">
        <p14:creationId xmlns:p14="http://schemas.microsoft.com/office/powerpoint/2010/main" val="837130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5443D3-5DDE-4613-9844-4B4E25C71849}" type="slidenum">
              <a:rPr lang="en-US" smtClean="0"/>
              <a:t>3</a:t>
            </a:fld>
            <a:endParaRPr lang="en-US"/>
          </a:p>
        </p:txBody>
      </p:sp>
    </p:spTree>
    <p:extLst>
      <p:ext uri="{BB962C8B-B14F-4D97-AF65-F5344CB8AC3E}">
        <p14:creationId xmlns:p14="http://schemas.microsoft.com/office/powerpoint/2010/main" val="837130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5443D3-5DDE-4613-9844-4B4E25C71849}" type="slidenum">
              <a:rPr lang="en-US" smtClean="0"/>
              <a:t>4</a:t>
            </a:fld>
            <a:endParaRPr lang="en-US"/>
          </a:p>
        </p:txBody>
      </p:sp>
    </p:spTree>
    <p:extLst>
      <p:ext uri="{BB962C8B-B14F-4D97-AF65-F5344CB8AC3E}">
        <p14:creationId xmlns:p14="http://schemas.microsoft.com/office/powerpoint/2010/main" val="837130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5443D3-5DDE-4613-9844-4B4E25C71849}" type="slidenum">
              <a:rPr lang="en-US" smtClean="0"/>
              <a:t>5</a:t>
            </a:fld>
            <a:endParaRPr lang="en-US"/>
          </a:p>
        </p:txBody>
      </p:sp>
    </p:spTree>
    <p:extLst>
      <p:ext uri="{BB962C8B-B14F-4D97-AF65-F5344CB8AC3E}">
        <p14:creationId xmlns:p14="http://schemas.microsoft.com/office/powerpoint/2010/main" val="837130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5443D3-5DDE-4613-9844-4B4E25C71849}" type="slidenum">
              <a:rPr lang="en-US" smtClean="0"/>
              <a:t>6</a:t>
            </a:fld>
            <a:endParaRPr lang="en-US"/>
          </a:p>
        </p:txBody>
      </p:sp>
    </p:spTree>
    <p:extLst>
      <p:ext uri="{BB962C8B-B14F-4D97-AF65-F5344CB8AC3E}">
        <p14:creationId xmlns:p14="http://schemas.microsoft.com/office/powerpoint/2010/main" val="837130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5443D3-5DDE-4613-9844-4B4E25C71849}" type="slidenum">
              <a:rPr lang="en-US" smtClean="0"/>
              <a:t>7</a:t>
            </a:fld>
            <a:endParaRPr lang="en-US"/>
          </a:p>
        </p:txBody>
      </p:sp>
    </p:spTree>
    <p:extLst>
      <p:ext uri="{BB962C8B-B14F-4D97-AF65-F5344CB8AC3E}">
        <p14:creationId xmlns:p14="http://schemas.microsoft.com/office/powerpoint/2010/main" val="837130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5443D3-5DDE-4613-9844-4B4E25C71849}" type="slidenum">
              <a:rPr lang="en-US" smtClean="0"/>
              <a:t>8</a:t>
            </a:fld>
            <a:endParaRPr lang="en-US"/>
          </a:p>
        </p:txBody>
      </p:sp>
    </p:spTree>
    <p:extLst>
      <p:ext uri="{BB962C8B-B14F-4D97-AF65-F5344CB8AC3E}">
        <p14:creationId xmlns:p14="http://schemas.microsoft.com/office/powerpoint/2010/main" val="837130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5443D3-5DDE-4613-9844-4B4E25C71849}" type="slidenum">
              <a:rPr lang="en-US" smtClean="0"/>
              <a:t>9</a:t>
            </a:fld>
            <a:endParaRPr lang="en-US"/>
          </a:p>
        </p:txBody>
      </p:sp>
    </p:spTree>
    <p:extLst>
      <p:ext uri="{BB962C8B-B14F-4D97-AF65-F5344CB8AC3E}">
        <p14:creationId xmlns:p14="http://schemas.microsoft.com/office/powerpoint/2010/main" val="837130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9E78462-CCA5-4CFA-A196-17550FE0A9E1}" type="datetimeFigureOut">
              <a:rPr lang="en-US" smtClean="0"/>
              <a:t>9/4/2014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3F0035-4B67-4B88-B2A0-536AE2AEED21}" type="slidenum">
              <a:rPr lang="en-US" smtClean="0"/>
              <a:t>‹#›</a:t>
            </a:fld>
            <a:endParaRPr lang="en-US"/>
          </a:p>
        </p:txBody>
      </p:sp>
    </p:spTree>
    <p:extLst>
      <p:ext uri="{BB962C8B-B14F-4D97-AF65-F5344CB8AC3E}">
        <p14:creationId xmlns:p14="http://schemas.microsoft.com/office/powerpoint/2010/main" val="2466978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E78462-CCA5-4CFA-A196-17550FE0A9E1}" type="datetimeFigureOut">
              <a:rPr lang="en-US" smtClean="0"/>
              <a:t>9/4/2014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3F0035-4B67-4B88-B2A0-536AE2AEED21}" type="slidenum">
              <a:rPr lang="en-US" smtClean="0"/>
              <a:t>‹#›</a:t>
            </a:fld>
            <a:endParaRPr lang="en-US"/>
          </a:p>
        </p:txBody>
      </p:sp>
    </p:spTree>
    <p:extLst>
      <p:ext uri="{BB962C8B-B14F-4D97-AF65-F5344CB8AC3E}">
        <p14:creationId xmlns:p14="http://schemas.microsoft.com/office/powerpoint/2010/main" val="2120979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E78462-CCA5-4CFA-A196-17550FE0A9E1}" type="datetimeFigureOut">
              <a:rPr lang="en-US" smtClean="0"/>
              <a:t>9/4/2014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3F0035-4B67-4B88-B2A0-536AE2AEED21}" type="slidenum">
              <a:rPr lang="en-US" smtClean="0"/>
              <a:t>‹#›</a:t>
            </a:fld>
            <a:endParaRPr lang="en-US"/>
          </a:p>
        </p:txBody>
      </p:sp>
    </p:spTree>
    <p:extLst>
      <p:ext uri="{BB962C8B-B14F-4D97-AF65-F5344CB8AC3E}">
        <p14:creationId xmlns:p14="http://schemas.microsoft.com/office/powerpoint/2010/main" val="193856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E78462-CCA5-4CFA-A196-17550FE0A9E1}" type="datetimeFigureOut">
              <a:rPr lang="en-US" smtClean="0"/>
              <a:t>9/4/2014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3F0035-4B67-4B88-B2A0-536AE2AEED21}" type="slidenum">
              <a:rPr lang="en-US" smtClean="0"/>
              <a:t>‹#›</a:t>
            </a:fld>
            <a:endParaRPr lang="en-US"/>
          </a:p>
        </p:txBody>
      </p:sp>
    </p:spTree>
    <p:extLst>
      <p:ext uri="{BB962C8B-B14F-4D97-AF65-F5344CB8AC3E}">
        <p14:creationId xmlns:p14="http://schemas.microsoft.com/office/powerpoint/2010/main" val="1722550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E78462-CCA5-4CFA-A196-17550FE0A9E1}" type="datetimeFigureOut">
              <a:rPr lang="en-US" smtClean="0"/>
              <a:t>9/4/2014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3F0035-4B67-4B88-B2A0-536AE2AEED21}" type="slidenum">
              <a:rPr lang="en-US" smtClean="0"/>
              <a:t>‹#›</a:t>
            </a:fld>
            <a:endParaRPr lang="en-US"/>
          </a:p>
        </p:txBody>
      </p:sp>
    </p:spTree>
    <p:extLst>
      <p:ext uri="{BB962C8B-B14F-4D97-AF65-F5344CB8AC3E}">
        <p14:creationId xmlns:p14="http://schemas.microsoft.com/office/powerpoint/2010/main" val="1129572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E78462-CCA5-4CFA-A196-17550FE0A9E1}" type="datetimeFigureOut">
              <a:rPr lang="en-US" smtClean="0"/>
              <a:t>9/4/2014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3F0035-4B67-4B88-B2A0-536AE2AEED21}" type="slidenum">
              <a:rPr lang="en-US" smtClean="0"/>
              <a:t>‹#›</a:t>
            </a:fld>
            <a:endParaRPr lang="en-US"/>
          </a:p>
        </p:txBody>
      </p:sp>
    </p:spTree>
    <p:extLst>
      <p:ext uri="{BB962C8B-B14F-4D97-AF65-F5344CB8AC3E}">
        <p14:creationId xmlns:p14="http://schemas.microsoft.com/office/powerpoint/2010/main" val="85915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9E78462-CCA5-4CFA-A196-17550FE0A9E1}" type="datetimeFigureOut">
              <a:rPr lang="en-US" smtClean="0"/>
              <a:t>9/4/2014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3F0035-4B67-4B88-B2A0-536AE2AEED21}" type="slidenum">
              <a:rPr lang="en-US" smtClean="0"/>
              <a:t>‹#›</a:t>
            </a:fld>
            <a:endParaRPr lang="en-US"/>
          </a:p>
        </p:txBody>
      </p:sp>
    </p:spTree>
    <p:extLst>
      <p:ext uri="{BB962C8B-B14F-4D97-AF65-F5344CB8AC3E}">
        <p14:creationId xmlns:p14="http://schemas.microsoft.com/office/powerpoint/2010/main" val="4095085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9E78462-CCA5-4CFA-A196-17550FE0A9E1}" type="datetimeFigureOut">
              <a:rPr lang="en-US" smtClean="0"/>
              <a:t>9/4/2014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3F0035-4B67-4B88-B2A0-536AE2AEED21}" type="slidenum">
              <a:rPr lang="en-US" smtClean="0"/>
              <a:t>‹#›</a:t>
            </a:fld>
            <a:endParaRPr lang="en-US"/>
          </a:p>
        </p:txBody>
      </p:sp>
    </p:spTree>
    <p:extLst>
      <p:ext uri="{BB962C8B-B14F-4D97-AF65-F5344CB8AC3E}">
        <p14:creationId xmlns:p14="http://schemas.microsoft.com/office/powerpoint/2010/main" val="3455310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E78462-CCA5-4CFA-A196-17550FE0A9E1}" type="datetimeFigureOut">
              <a:rPr lang="en-US" smtClean="0"/>
              <a:t>9/4/2014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3F0035-4B67-4B88-B2A0-536AE2AEED21}" type="slidenum">
              <a:rPr lang="en-US" smtClean="0"/>
              <a:t>‹#›</a:t>
            </a:fld>
            <a:endParaRPr lang="en-US"/>
          </a:p>
        </p:txBody>
      </p:sp>
    </p:spTree>
    <p:extLst>
      <p:ext uri="{BB962C8B-B14F-4D97-AF65-F5344CB8AC3E}">
        <p14:creationId xmlns:p14="http://schemas.microsoft.com/office/powerpoint/2010/main" val="2643368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E78462-CCA5-4CFA-A196-17550FE0A9E1}" type="datetimeFigureOut">
              <a:rPr lang="en-US" smtClean="0"/>
              <a:t>9/4/2014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3F0035-4B67-4B88-B2A0-536AE2AEED21}" type="slidenum">
              <a:rPr lang="en-US" smtClean="0"/>
              <a:t>‹#›</a:t>
            </a:fld>
            <a:endParaRPr lang="en-US"/>
          </a:p>
        </p:txBody>
      </p:sp>
    </p:spTree>
    <p:extLst>
      <p:ext uri="{BB962C8B-B14F-4D97-AF65-F5344CB8AC3E}">
        <p14:creationId xmlns:p14="http://schemas.microsoft.com/office/powerpoint/2010/main" val="1100210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E78462-CCA5-4CFA-A196-17550FE0A9E1}" type="datetimeFigureOut">
              <a:rPr lang="en-US" smtClean="0"/>
              <a:t>9/4/2014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3F0035-4B67-4B88-B2A0-536AE2AEED21}" type="slidenum">
              <a:rPr lang="en-US" smtClean="0"/>
              <a:t>‹#›</a:t>
            </a:fld>
            <a:endParaRPr lang="en-US"/>
          </a:p>
        </p:txBody>
      </p:sp>
    </p:spTree>
    <p:extLst>
      <p:ext uri="{BB962C8B-B14F-4D97-AF65-F5344CB8AC3E}">
        <p14:creationId xmlns:p14="http://schemas.microsoft.com/office/powerpoint/2010/main" val="4283448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E78462-CCA5-4CFA-A196-17550FE0A9E1}" type="datetimeFigureOut">
              <a:rPr lang="en-US" smtClean="0"/>
              <a:t>9/4/2014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3F0035-4B67-4B88-B2A0-536AE2AEED21}" type="slidenum">
              <a:rPr lang="en-US" smtClean="0"/>
              <a:t>‹#›</a:t>
            </a:fld>
            <a:endParaRPr lang="en-US"/>
          </a:p>
        </p:txBody>
      </p:sp>
    </p:spTree>
    <p:extLst>
      <p:ext uri="{BB962C8B-B14F-4D97-AF65-F5344CB8AC3E}">
        <p14:creationId xmlns:p14="http://schemas.microsoft.com/office/powerpoint/2010/main" val="125566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39762"/>
          </a:xfrm>
        </p:spPr>
        <p:txBody>
          <a:bodyPr>
            <a:normAutofit/>
          </a:bodyPr>
          <a:lstStyle/>
          <a:p>
            <a:r>
              <a:rPr lang="en-US" sz="3200" dirty="0" smtClean="0"/>
              <a:t>Business Application Systems</a:t>
            </a:r>
            <a:endParaRPr lang="en-US" sz="3200" dirty="0"/>
          </a:p>
        </p:txBody>
      </p:sp>
      <p:sp>
        <p:nvSpPr>
          <p:cNvPr id="3" name="Content Placeholder 2"/>
          <p:cNvSpPr>
            <a:spLocks noGrp="1"/>
          </p:cNvSpPr>
          <p:nvPr>
            <p:ph idx="1"/>
          </p:nvPr>
        </p:nvSpPr>
        <p:spPr>
          <a:xfrm>
            <a:off x="457200" y="1676400"/>
            <a:ext cx="8229600" cy="5029200"/>
          </a:xfrm>
        </p:spPr>
        <p:txBody>
          <a:bodyPr numCol="2">
            <a:normAutofit/>
          </a:bodyPr>
          <a:lstStyle/>
          <a:p>
            <a:r>
              <a:rPr lang="en-US" sz="2400" dirty="0" smtClean="0"/>
              <a:t>Electronic Commerce</a:t>
            </a:r>
            <a:endParaRPr lang="en-US" sz="2400" dirty="0"/>
          </a:p>
          <a:p>
            <a:r>
              <a:rPr lang="en-US" sz="2400" dirty="0"/>
              <a:t>Electronic Data </a:t>
            </a:r>
            <a:r>
              <a:rPr lang="en-US" sz="2400" dirty="0" smtClean="0"/>
              <a:t>Interchange</a:t>
            </a:r>
            <a:endParaRPr lang="en-US" sz="2400" dirty="0"/>
          </a:p>
          <a:p>
            <a:r>
              <a:rPr lang="en-US" sz="2400" dirty="0" smtClean="0"/>
              <a:t>Electronic </a:t>
            </a:r>
            <a:r>
              <a:rPr lang="en-US" sz="2400" dirty="0"/>
              <a:t>Email</a:t>
            </a:r>
          </a:p>
          <a:p>
            <a:r>
              <a:rPr lang="en-US" sz="2400" dirty="0" smtClean="0"/>
              <a:t>Point </a:t>
            </a:r>
            <a:r>
              <a:rPr lang="en-US" sz="2400" dirty="0"/>
              <a:t>of Sale Systems</a:t>
            </a:r>
          </a:p>
          <a:p>
            <a:r>
              <a:rPr lang="en-US" sz="2400" dirty="0" smtClean="0"/>
              <a:t>Electronic </a:t>
            </a:r>
            <a:r>
              <a:rPr lang="en-US" sz="2400" dirty="0"/>
              <a:t>Banking</a:t>
            </a:r>
          </a:p>
          <a:p>
            <a:r>
              <a:rPr lang="en-US" sz="2400" dirty="0" smtClean="0"/>
              <a:t>Electronic </a:t>
            </a:r>
            <a:r>
              <a:rPr lang="en-US" sz="2400" dirty="0"/>
              <a:t>Finance</a:t>
            </a:r>
          </a:p>
          <a:p>
            <a:r>
              <a:rPr lang="en-US" sz="2400" dirty="0" smtClean="0"/>
              <a:t>Payment </a:t>
            </a:r>
            <a:r>
              <a:rPr lang="en-US" sz="2400" dirty="0"/>
              <a:t>Systems</a:t>
            </a:r>
          </a:p>
          <a:p>
            <a:r>
              <a:rPr lang="en-US" sz="2400" dirty="0" smtClean="0"/>
              <a:t>Integrated </a:t>
            </a:r>
            <a:r>
              <a:rPr lang="en-US" sz="2400" dirty="0"/>
              <a:t>Manufacturing Systems</a:t>
            </a:r>
          </a:p>
          <a:p>
            <a:r>
              <a:rPr lang="en-US" sz="2400" dirty="0" smtClean="0"/>
              <a:t>Electronic </a:t>
            </a:r>
            <a:r>
              <a:rPr lang="en-US" sz="2400" dirty="0"/>
              <a:t>Funds Transfer</a:t>
            </a:r>
          </a:p>
          <a:p>
            <a:r>
              <a:rPr lang="en-US" sz="2400" dirty="0" smtClean="0"/>
              <a:t>Automated </a:t>
            </a:r>
            <a:r>
              <a:rPr lang="en-US" sz="2400" dirty="0"/>
              <a:t>Teller Machine</a:t>
            </a:r>
          </a:p>
          <a:p>
            <a:r>
              <a:rPr lang="en-US" sz="2400" dirty="0" smtClean="0"/>
              <a:t>Business Intelligence</a:t>
            </a:r>
          </a:p>
          <a:p>
            <a:r>
              <a:rPr lang="en-US" sz="2400" dirty="0" smtClean="0"/>
              <a:t>Decision Support System</a:t>
            </a:r>
          </a:p>
          <a:p>
            <a:r>
              <a:rPr lang="en-US" sz="2400" dirty="0" smtClean="0"/>
              <a:t>Supply </a:t>
            </a:r>
            <a:r>
              <a:rPr lang="en-US" sz="2400" dirty="0"/>
              <a:t>Chain </a:t>
            </a:r>
            <a:r>
              <a:rPr lang="en-US" sz="2400" dirty="0" smtClean="0"/>
              <a:t>Management</a:t>
            </a:r>
          </a:p>
          <a:p>
            <a:r>
              <a:rPr lang="en-US" sz="2400" dirty="0" smtClean="0"/>
              <a:t>Interactive Voice Response (IVR)</a:t>
            </a:r>
            <a:endParaRPr lang="en-US" sz="2400" dirty="0"/>
          </a:p>
          <a:p>
            <a:pPr marL="0" indent="0">
              <a:buNone/>
            </a:pPr>
            <a:endParaRPr lang="en-US" sz="1800" dirty="0" smtClean="0"/>
          </a:p>
        </p:txBody>
      </p:sp>
      <p:sp>
        <p:nvSpPr>
          <p:cNvPr id="5" name="Title 1"/>
          <p:cNvSpPr txBox="1">
            <a:spLocks/>
          </p:cNvSpPr>
          <p:nvPr/>
        </p:nvSpPr>
        <p:spPr>
          <a:xfrm>
            <a:off x="457200" y="609600"/>
            <a:ext cx="8229600" cy="1066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dirty="0"/>
              <a:t>To develop effective audit programs, the IS auditor must obtain the clear understanding of the application under review.</a:t>
            </a:r>
          </a:p>
        </p:txBody>
      </p:sp>
    </p:spTree>
    <p:extLst>
      <p:ext uri="{BB962C8B-B14F-4D97-AF65-F5344CB8AC3E}">
        <p14:creationId xmlns:p14="http://schemas.microsoft.com/office/powerpoint/2010/main" val="14530471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39762"/>
          </a:xfrm>
        </p:spPr>
        <p:txBody>
          <a:bodyPr>
            <a:normAutofit/>
          </a:bodyPr>
          <a:lstStyle/>
          <a:p>
            <a:r>
              <a:rPr lang="en-US" sz="3200" dirty="0" smtClean="0"/>
              <a:t>Business Application Systems</a:t>
            </a:r>
            <a:endParaRPr lang="en-US" sz="3200" dirty="0"/>
          </a:p>
        </p:txBody>
      </p:sp>
      <p:sp>
        <p:nvSpPr>
          <p:cNvPr id="4" name="Content Placeholder 3"/>
          <p:cNvSpPr>
            <a:spLocks noGrp="1"/>
          </p:cNvSpPr>
          <p:nvPr>
            <p:ph idx="1"/>
          </p:nvPr>
        </p:nvSpPr>
        <p:spPr>
          <a:xfrm>
            <a:off x="457200" y="685800"/>
            <a:ext cx="8229600" cy="6019800"/>
          </a:xfrm>
        </p:spPr>
        <p:txBody>
          <a:bodyPr>
            <a:normAutofit/>
          </a:bodyPr>
          <a:lstStyle/>
          <a:p>
            <a:r>
              <a:rPr lang="en-US" sz="2400" b="1" dirty="0" smtClean="0"/>
              <a:t>Pont of Sale Systems (POS):</a:t>
            </a:r>
          </a:p>
          <a:p>
            <a:pPr lvl="1"/>
            <a:r>
              <a:rPr lang="en-US" sz="2000" dirty="0" smtClean="0"/>
              <a:t>Point of sale systems enable the capture of data at the time and place the transaction occur.</a:t>
            </a:r>
          </a:p>
          <a:p>
            <a:pPr lvl="1"/>
            <a:r>
              <a:rPr lang="en-US" sz="2000" dirty="0" smtClean="0"/>
              <a:t>The most common payment instruments to operate with POS are credit and debit cards.</a:t>
            </a:r>
          </a:p>
          <a:p>
            <a:pPr lvl="1"/>
            <a:r>
              <a:rPr lang="en-US" sz="2000" dirty="0" smtClean="0"/>
              <a:t>POS systems may be online to a central computer owned by a financial; institution or a cards administrator or may use local processors/microcomputers owned by business to hold the transactions for a specified period after which they are sent to the main computer for batch processing.</a:t>
            </a:r>
          </a:p>
          <a:p>
            <a:pPr lvl="1"/>
            <a:r>
              <a:rPr lang="en-US" sz="2000" b="1" dirty="0" smtClean="0"/>
              <a:t>It is most important for IS auditor to determine whether any credit card holder information is stored on the local POS system such as credit card numbers, PINs etc. Any such information if stored on the POS system should be encrypted using strong encryption methods.</a:t>
            </a:r>
          </a:p>
        </p:txBody>
      </p:sp>
    </p:spTree>
    <p:extLst>
      <p:ext uri="{BB962C8B-B14F-4D97-AF65-F5344CB8AC3E}">
        <p14:creationId xmlns:p14="http://schemas.microsoft.com/office/powerpoint/2010/main" val="37533821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39762"/>
          </a:xfrm>
        </p:spPr>
        <p:txBody>
          <a:bodyPr>
            <a:normAutofit/>
          </a:bodyPr>
          <a:lstStyle/>
          <a:p>
            <a:r>
              <a:rPr lang="en-US" sz="3200" dirty="0" smtClean="0"/>
              <a:t>Business Application Systems</a:t>
            </a:r>
            <a:endParaRPr lang="en-US" sz="3200" dirty="0"/>
          </a:p>
        </p:txBody>
      </p:sp>
      <p:sp>
        <p:nvSpPr>
          <p:cNvPr id="4" name="Content Placeholder 3"/>
          <p:cNvSpPr>
            <a:spLocks noGrp="1"/>
          </p:cNvSpPr>
          <p:nvPr>
            <p:ph idx="1"/>
          </p:nvPr>
        </p:nvSpPr>
        <p:spPr>
          <a:xfrm>
            <a:off x="457200" y="685800"/>
            <a:ext cx="8229600" cy="6019800"/>
          </a:xfrm>
        </p:spPr>
        <p:txBody>
          <a:bodyPr>
            <a:normAutofit/>
          </a:bodyPr>
          <a:lstStyle/>
          <a:p>
            <a:r>
              <a:rPr lang="en-US" sz="2400" b="1" dirty="0" smtClean="0"/>
              <a:t>Electronic Banking (E-banking):</a:t>
            </a:r>
          </a:p>
          <a:p>
            <a:pPr lvl="1"/>
            <a:r>
              <a:rPr lang="en-US" sz="2000" dirty="0" smtClean="0"/>
              <a:t>Banks have been remotely delivering electronic services to consumers and business for years.</a:t>
            </a:r>
          </a:p>
          <a:p>
            <a:pPr lvl="1"/>
            <a:r>
              <a:rPr lang="en-US" sz="2000" dirty="0" smtClean="0"/>
              <a:t>Major risks associated with banking activities are strategic, operational and reputational ( including security or transactional and legal risks). E-banking increases and modifies some of these traditional risks. The core business and the IT environment are tightly coupled, thereby influencing the overall risk profile of e-banking.</a:t>
            </a:r>
          </a:p>
          <a:p>
            <a:pPr lvl="1"/>
            <a:r>
              <a:rPr lang="en-US" sz="2000" b="1" dirty="0" smtClean="0"/>
              <a:t>From the perspective of IS auditor, the main issues are strategic, operational and reputational since these are directly related to threats to reliable data flow  and operational risk, and are certainly heightened by the rapid introduction and underlying technological complexity of e-banking.</a:t>
            </a:r>
          </a:p>
          <a:p>
            <a:pPr marL="457200" lvl="1" indent="0">
              <a:buNone/>
            </a:pPr>
            <a:endParaRPr lang="en-US" sz="2000" dirty="0" smtClean="0"/>
          </a:p>
          <a:p>
            <a:pPr lvl="1"/>
            <a:endParaRPr lang="en-US" sz="2000" b="1" dirty="0" smtClean="0"/>
          </a:p>
        </p:txBody>
      </p:sp>
    </p:spTree>
    <p:extLst>
      <p:ext uri="{BB962C8B-B14F-4D97-AF65-F5344CB8AC3E}">
        <p14:creationId xmlns:p14="http://schemas.microsoft.com/office/powerpoint/2010/main" val="4281601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39762"/>
          </a:xfrm>
        </p:spPr>
        <p:txBody>
          <a:bodyPr>
            <a:normAutofit/>
          </a:bodyPr>
          <a:lstStyle/>
          <a:p>
            <a:r>
              <a:rPr lang="en-US" sz="3200" dirty="0" smtClean="0"/>
              <a:t>Business Application Systems</a:t>
            </a:r>
            <a:endParaRPr lang="en-US" sz="3200" dirty="0"/>
          </a:p>
        </p:txBody>
      </p:sp>
      <p:sp>
        <p:nvSpPr>
          <p:cNvPr id="4" name="Content Placeholder 3"/>
          <p:cNvSpPr>
            <a:spLocks noGrp="1"/>
          </p:cNvSpPr>
          <p:nvPr>
            <p:ph idx="1"/>
          </p:nvPr>
        </p:nvSpPr>
        <p:spPr>
          <a:xfrm>
            <a:off x="457200" y="685800"/>
            <a:ext cx="8229600" cy="6019800"/>
          </a:xfrm>
        </p:spPr>
        <p:txBody>
          <a:bodyPr>
            <a:normAutofit lnSpcReduction="10000"/>
          </a:bodyPr>
          <a:lstStyle/>
          <a:p>
            <a:r>
              <a:rPr lang="en-US" sz="2400" b="1" dirty="0" smtClean="0"/>
              <a:t>Electronic Banking (Contd.):</a:t>
            </a:r>
          </a:p>
          <a:p>
            <a:pPr lvl="1"/>
            <a:r>
              <a:rPr lang="en-US" sz="2000" b="1" dirty="0"/>
              <a:t>Banks should have a risk management process to enable them to identify , measure, monitor and control their technology risk exposure. Risk management of new technologies has three essential elements</a:t>
            </a:r>
            <a:r>
              <a:rPr lang="en-US" sz="2000" b="1" dirty="0" smtClean="0"/>
              <a:t>:</a:t>
            </a:r>
          </a:p>
          <a:p>
            <a:pPr lvl="2"/>
            <a:r>
              <a:rPr lang="en-US" sz="2000" b="1" dirty="0" smtClean="0"/>
              <a:t>Risk management is the responsibility of Board of Directors an senior management.</a:t>
            </a:r>
          </a:p>
          <a:p>
            <a:pPr lvl="3"/>
            <a:r>
              <a:rPr lang="en-US" sz="1800" b="1" dirty="0" smtClean="0"/>
              <a:t>They are responsible for developing the bank’s business strategy and establishing an effective risk management methodology.</a:t>
            </a:r>
          </a:p>
          <a:p>
            <a:pPr lvl="3"/>
            <a:r>
              <a:rPr lang="en-US" sz="1800" b="1" dirty="0" smtClean="0"/>
              <a:t>They need to possess the knowledge and skills to manage the bank’s use of e-banking and all related risks.</a:t>
            </a:r>
          </a:p>
          <a:p>
            <a:pPr lvl="3"/>
            <a:r>
              <a:rPr lang="en-US" sz="1800" b="1" dirty="0" smtClean="0"/>
              <a:t>The board should take an explicit, informed and documented strategic decision as to whether and how the bank is to provide e-banking services.</a:t>
            </a:r>
          </a:p>
          <a:p>
            <a:pPr lvl="3"/>
            <a:r>
              <a:rPr lang="en-US" sz="1800" b="1" dirty="0" smtClean="0"/>
              <a:t>The initial decision should include the specific accountabilities, policies and controls to address risks including those arising in a cross-border context.</a:t>
            </a:r>
          </a:p>
          <a:p>
            <a:pPr lvl="3"/>
            <a:r>
              <a:rPr lang="en-US" sz="1800" b="1" dirty="0" smtClean="0"/>
              <a:t>The board should review, approve and monitor e-banking technology related projects that have a significant impact on the bank’s risk profile and ensure that adequate controls are identified, planned and implemented.</a:t>
            </a:r>
            <a:endParaRPr lang="en-US" sz="1800" b="1" dirty="0"/>
          </a:p>
          <a:p>
            <a:pPr marL="457200" lvl="1" indent="0">
              <a:buNone/>
            </a:pPr>
            <a:endParaRPr lang="en-US" sz="2000" dirty="0" smtClean="0"/>
          </a:p>
          <a:p>
            <a:pPr lvl="1"/>
            <a:endParaRPr lang="en-US" sz="2000" b="1" dirty="0" smtClean="0"/>
          </a:p>
        </p:txBody>
      </p:sp>
    </p:spTree>
    <p:extLst>
      <p:ext uri="{BB962C8B-B14F-4D97-AF65-F5344CB8AC3E}">
        <p14:creationId xmlns:p14="http://schemas.microsoft.com/office/powerpoint/2010/main" val="24355024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39762"/>
          </a:xfrm>
        </p:spPr>
        <p:txBody>
          <a:bodyPr>
            <a:normAutofit/>
          </a:bodyPr>
          <a:lstStyle/>
          <a:p>
            <a:r>
              <a:rPr lang="en-US" sz="3200" dirty="0" smtClean="0"/>
              <a:t>Business Application Systems</a:t>
            </a:r>
            <a:endParaRPr lang="en-US" sz="3200" dirty="0"/>
          </a:p>
        </p:txBody>
      </p:sp>
      <p:sp>
        <p:nvSpPr>
          <p:cNvPr id="4" name="Content Placeholder 3"/>
          <p:cNvSpPr>
            <a:spLocks noGrp="1"/>
          </p:cNvSpPr>
          <p:nvPr>
            <p:ph idx="1"/>
          </p:nvPr>
        </p:nvSpPr>
        <p:spPr>
          <a:xfrm>
            <a:off x="457200" y="685800"/>
            <a:ext cx="8229600" cy="6019800"/>
          </a:xfrm>
        </p:spPr>
        <p:txBody>
          <a:bodyPr>
            <a:normAutofit/>
          </a:bodyPr>
          <a:lstStyle/>
          <a:p>
            <a:r>
              <a:rPr lang="en-US" sz="2400" b="1" dirty="0" smtClean="0"/>
              <a:t>Electronic Banking (Contd.):</a:t>
            </a:r>
          </a:p>
          <a:p>
            <a:pPr lvl="1"/>
            <a:r>
              <a:rPr lang="en-US" sz="2000" b="1" dirty="0"/>
              <a:t>Banks should have a risk management process to enable them to identify , measure, monitor and control their technology risk exposure. Risk management of new technologies has three essential elements</a:t>
            </a:r>
            <a:r>
              <a:rPr lang="en-US" sz="2000" b="1" dirty="0" smtClean="0"/>
              <a:t>:</a:t>
            </a:r>
          </a:p>
          <a:p>
            <a:pPr lvl="2"/>
            <a:r>
              <a:rPr lang="en-US" sz="2000" b="1" dirty="0" smtClean="0"/>
              <a:t>Implementing technology is the responsibility of IT senior management members.</a:t>
            </a:r>
          </a:p>
          <a:p>
            <a:pPr lvl="3"/>
            <a:r>
              <a:rPr lang="en-US" sz="1800" b="1" dirty="0" smtClean="0"/>
              <a:t>They should have the skills to effectively evaluate e-banking technologies and products and ensure that they are appropriately installed and documented.</a:t>
            </a:r>
          </a:p>
          <a:p>
            <a:pPr lvl="2"/>
            <a:r>
              <a:rPr lang="en-US" sz="2000" b="1" dirty="0" smtClean="0"/>
              <a:t>Measuring and monitoring risk is the responsibility of members of operational management.</a:t>
            </a:r>
            <a:endParaRPr lang="en-US" sz="2000" b="1" dirty="0"/>
          </a:p>
          <a:p>
            <a:pPr lvl="3"/>
            <a:r>
              <a:rPr lang="en-US" sz="1800" b="1" dirty="0"/>
              <a:t>They should have the skills to </a:t>
            </a:r>
            <a:r>
              <a:rPr lang="en-US" sz="1800" b="1" dirty="0" smtClean="0"/>
              <a:t>effectively identify, measure, monitor and control risks associated with e-banking. The board of directors should receive regular reports on the technologies employed, the risks assumed and how those risks are managed.</a:t>
            </a:r>
            <a:endParaRPr lang="en-US" sz="1800" b="1" dirty="0"/>
          </a:p>
          <a:p>
            <a:pPr marL="457200" lvl="1" indent="0">
              <a:buNone/>
            </a:pPr>
            <a:endParaRPr lang="en-US" sz="2000" dirty="0" smtClean="0"/>
          </a:p>
          <a:p>
            <a:pPr lvl="1"/>
            <a:endParaRPr lang="en-US" sz="2000" b="1" dirty="0" smtClean="0"/>
          </a:p>
        </p:txBody>
      </p:sp>
    </p:spTree>
    <p:extLst>
      <p:ext uri="{BB962C8B-B14F-4D97-AF65-F5344CB8AC3E}">
        <p14:creationId xmlns:p14="http://schemas.microsoft.com/office/powerpoint/2010/main" val="28438607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0"/>
            <a:ext cx="8229600" cy="487362"/>
          </a:xfrm>
        </p:spPr>
        <p:txBody>
          <a:bodyPr>
            <a:normAutofit fontScale="90000"/>
          </a:bodyPr>
          <a:lstStyle/>
          <a:p>
            <a:r>
              <a:rPr lang="en-US" sz="2800" b="1" dirty="0"/>
              <a:t>Risk Management Controls for e-banking</a:t>
            </a:r>
            <a:endParaRPr lang="en-US" sz="2800" dirty="0"/>
          </a:p>
        </p:txBody>
      </p:sp>
      <p:cxnSp>
        <p:nvCxnSpPr>
          <p:cNvPr id="5" name="Straight Arrow Connector 4"/>
          <p:cNvCxnSpPr/>
          <p:nvPr/>
        </p:nvCxnSpPr>
        <p:spPr>
          <a:xfrm>
            <a:off x="4572000" y="381000"/>
            <a:ext cx="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38200" y="571500"/>
            <a:ext cx="7543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838200" y="5715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343400" y="5715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8382000" y="5715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28600" y="880646"/>
            <a:ext cx="3124200" cy="338554"/>
          </a:xfrm>
          <a:prstGeom prst="rect">
            <a:avLst/>
          </a:prstGeom>
          <a:noFill/>
        </p:spPr>
        <p:txBody>
          <a:bodyPr wrap="square" rtlCol="0">
            <a:spAutoFit/>
          </a:bodyPr>
          <a:lstStyle/>
          <a:p>
            <a:r>
              <a:rPr lang="en-US" sz="1600" dirty="0" smtClean="0"/>
              <a:t>Board and Management oversight</a:t>
            </a:r>
            <a:endParaRPr lang="en-US" sz="1600" dirty="0"/>
          </a:p>
        </p:txBody>
      </p:sp>
      <p:sp>
        <p:nvSpPr>
          <p:cNvPr id="11" name="TextBox 10"/>
          <p:cNvSpPr txBox="1"/>
          <p:nvPr/>
        </p:nvSpPr>
        <p:spPr>
          <a:xfrm>
            <a:off x="3657600" y="880646"/>
            <a:ext cx="2286000" cy="338554"/>
          </a:xfrm>
          <a:prstGeom prst="rect">
            <a:avLst/>
          </a:prstGeom>
          <a:noFill/>
        </p:spPr>
        <p:txBody>
          <a:bodyPr wrap="square" rtlCol="0">
            <a:spAutoFit/>
          </a:bodyPr>
          <a:lstStyle/>
          <a:p>
            <a:r>
              <a:rPr lang="en-US" sz="1600" dirty="0" smtClean="0"/>
              <a:t>Security Controls</a:t>
            </a:r>
            <a:endParaRPr lang="en-US" sz="1600" dirty="0"/>
          </a:p>
        </p:txBody>
      </p:sp>
      <p:sp>
        <p:nvSpPr>
          <p:cNvPr id="12" name="TextBox 11"/>
          <p:cNvSpPr txBox="1"/>
          <p:nvPr/>
        </p:nvSpPr>
        <p:spPr>
          <a:xfrm>
            <a:off x="5410200" y="880646"/>
            <a:ext cx="3657600" cy="338554"/>
          </a:xfrm>
          <a:prstGeom prst="rect">
            <a:avLst/>
          </a:prstGeom>
          <a:noFill/>
        </p:spPr>
        <p:txBody>
          <a:bodyPr wrap="square" rtlCol="0">
            <a:spAutoFit/>
          </a:bodyPr>
          <a:lstStyle/>
          <a:p>
            <a:r>
              <a:rPr lang="en-US" sz="1600" dirty="0" smtClean="0"/>
              <a:t>Legal and reputational risk management</a:t>
            </a:r>
            <a:endParaRPr lang="en-US" sz="1600" dirty="0"/>
          </a:p>
        </p:txBody>
      </p:sp>
      <p:cxnSp>
        <p:nvCxnSpPr>
          <p:cNvPr id="13" name="Straight Arrow Connector 12"/>
          <p:cNvCxnSpPr/>
          <p:nvPr/>
        </p:nvCxnSpPr>
        <p:spPr>
          <a:xfrm>
            <a:off x="838200" y="1251466"/>
            <a:ext cx="0" cy="1963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49382" y="1447800"/>
            <a:ext cx="2438400" cy="3293209"/>
          </a:xfrm>
          <a:prstGeom prst="rect">
            <a:avLst/>
          </a:prstGeom>
          <a:noFill/>
        </p:spPr>
        <p:txBody>
          <a:bodyPr wrap="square" rtlCol="0">
            <a:spAutoFit/>
          </a:bodyPr>
          <a:lstStyle/>
          <a:p>
            <a:pPr marL="285750" indent="-285750">
              <a:buFont typeface="Arial" pitchFamily="34" charset="0"/>
              <a:buChar char="•"/>
            </a:pPr>
            <a:r>
              <a:rPr lang="en-US" sz="1600" dirty="0" smtClean="0"/>
              <a:t>Effective management oversight of e-banking activities</a:t>
            </a:r>
          </a:p>
          <a:p>
            <a:pPr marL="285750" indent="-285750">
              <a:buFont typeface="Arial" pitchFamily="34" charset="0"/>
              <a:buChar char="•"/>
            </a:pPr>
            <a:r>
              <a:rPr lang="en-US" sz="1600" dirty="0" smtClean="0"/>
              <a:t>Establishment of a comprehensive security control process</a:t>
            </a:r>
          </a:p>
          <a:p>
            <a:pPr marL="285750" indent="-285750">
              <a:buFont typeface="Arial" pitchFamily="34" charset="0"/>
              <a:buChar char="•"/>
            </a:pPr>
            <a:r>
              <a:rPr lang="en-US" sz="1600" dirty="0" smtClean="0"/>
              <a:t>Comprehensive due diligence and management oversight process for outsourcing relationships and other third parties dependencies.</a:t>
            </a:r>
            <a:endParaRPr lang="en-US" sz="1600" dirty="0"/>
          </a:p>
        </p:txBody>
      </p:sp>
      <p:sp>
        <p:nvSpPr>
          <p:cNvPr id="15" name="TextBox 14"/>
          <p:cNvSpPr txBox="1"/>
          <p:nvPr/>
        </p:nvSpPr>
        <p:spPr>
          <a:xfrm>
            <a:off x="6553200" y="1371600"/>
            <a:ext cx="2438400" cy="3046988"/>
          </a:xfrm>
          <a:prstGeom prst="rect">
            <a:avLst/>
          </a:prstGeom>
          <a:noFill/>
        </p:spPr>
        <p:txBody>
          <a:bodyPr wrap="square" rtlCol="0">
            <a:spAutoFit/>
          </a:bodyPr>
          <a:lstStyle/>
          <a:p>
            <a:pPr marL="285750" indent="-285750">
              <a:buFont typeface="Arial" pitchFamily="34" charset="0"/>
              <a:buChar char="•"/>
            </a:pPr>
            <a:r>
              <a:rPr lang="en-US" sz="1600" dirty="0" smtClean="0"/>
              <a:t>Appropriate disclosures for e-banking services</a:t>
            </a:r>
          </a:p>
          <a:p>
            <a:pPr marL="285750" indent="-285750">
              <a:buFont typeface="Arial" pitchFamily="34" charset="0"/>
              <a:buChar char="•"/>
            </a:pPr>
            <a:r>
              <a:rPr lang="en-US" sz="1600" dirty="0" smtClean="0"/>
              <a:t>Privacy of customer information</a:t>
            </a:r>
          </a:p>
          <a:p>
            <a:pPr marL="285750" indent="-285750">
              <a:buFont typeface="Arial" pitchFamily="34" charset="0"/>
              <a:buChar char="•"/>
            </a:pPr>
            <a:r>
              <a:rPr lang="en-US" sz="1600" dirty="0" smtClean="0"/>
              <a:t>Capacity, business continuity and contingency planning to ensure availability of e-banking systems and services</a:t>
            </a:r>
          </a:p>
          <a:p>
            <a:pPr marL="285750" indent="-285750">
              <a:buFont typeface="Arial" pitchFamily="34" charset="0"/>
              <a:buChar char="•"/>
            </a:pPr>
            <a:r>
              <a:rPr lang="en-US" sz="1600" dirty="0" smtClean="0"/>
              <a:t>Incident response planning.</a:t>
            </a:r>
            <a:endParaRPr lang="en-US" sz="1600" dirty="0"/>
          </a:p>
        </p:txBody>
      </p:sp>
      <p:sp>
        <p:nvSpPr>
          <p:cNvPr id="16" name="TextBox 15"/>
          <p:cNvSpPr txBox="1"/>
          <p:nvPr/>
        </p:nvSpPr>
        <p:spPr>
          <a:xfrm>
            <a:off x="3505200" y="1371600"/>
            <a:ext cx="2438400" cy="5755422"/>
          </a:xfrm>
          <a:prstGeom prst="rect">
            <a:avLst/>
          </a:prstGeom>
          <a:noFill/>
        </p:spPr>
        <p:txBody>
          <a:bodyPr wrap="square" rtlCol="0">
            <a:spAutoFit/>
          </a:bodyPr>
          <a:lstStyle/>
          <a:p>
            <a:pPr marL="285750" indent="-285750">
              <a:buFont typeface="Arial" pitchFamily="34" charset="0"/>
              <a:buChar char="•"/>
            </a:pPr>
            <a:r>
              <a:rPr lang="en-US" sz="1600" dirty="0" smtClean="0"/>
              <a:t>Authentication of e-banking customers</a:t>
            </a:r>
          </a:p>
          <a:p>
            <a:pPr marL="285750" indent="-285750">
              <a:buFont typeface="Arial" pitchFamily="34" charset="0"/>
              <a:buChar char="•"/>
            </a:pPr>
            <a:r>
              <a:rPr lang="en-US" sz="1600" dirty="0" smtClean="0"/>
              <a:t>Nonrepudiation accountability for e-banking transactions</a:t>
            </a:r>
          </a:p>
          <a:p>
            <a:pPr marL="285750" indent="-285750">
              <a:buFont typeface="Arial" pitchFamily="34" charset="0"/>
              <a:buChar char="•"/>
            </a:pPr>
            <a:r>
              <a:rPr lang="en-US" sz="1600" dirty="0" smtClean="0"/>
              <a:t>Appropriate measures to ensure segregation of duties.</a:t>
            </a:r>
          </a:p>
          <a:p>
            <a:pPr marL="285750" indent="-285750">
              <a:buFont typeface="Arial" pitchFamily="34" charset="0"/>
              <a:buChar char="•"/>
            </a:pPr>
            <a:r>
              <a:rPr lang="en-US" sz="1600" dirty="0" smtClean="0"/>
              <a:t>Proper authorization controls within e-banking systems, databases and applications.</a:t>
            </a:r>
          </a:p>
          <a:p>
            <a:pPr marL="285750" indent="-285750">
              <a:buFont typeface="Arial" pitchFamily="34" charset="0"/>
              <a:buChar char="•"/>
            </a:pPr>
            <a:r>
              <a:rPr lang="en-US" sz="1600" dirty="0" smtClean="0"/>
              <a:t>Data integrity of e-banking transactions, records and information</a:t>
            </a:r>
          </a:p>
          <a:p>
            <a:pPr marL="285750" indent="-285750">
              <a:buFont typeface="Arial" pitchFamily="34" charset="0"/>
              <a:buChar char="•"/>
            </a:pPr>
            <a:r>
              <a:rPr lang="en-US" sz="1600" dirty="0" smtClean="0"/>
              <a:t>Establishment of  clear audit trails for e-banking transactions</a:t>
            </a:r>
          </a:p>
          <a:p>
            <a:pPr marL="285750" indent="-285750">
              <a:buFont typeface="Arial" pitchFamily="34" charset="0"/>
              <a:buChar char="•"/>
            </a:pPr>
            <a:r>
              <a:rPr lang="en-US" sz="1600" dirty="0" smtClean="0"/>
              <a:t>Confidentiality of key bank information</a:t>
            </a:r>
          </a:p>
          <a:p>
            <a:pPr marL="285750" indent="-285750">
              <a:buFont typeface="Arial" pitchFamily="34" charset="0"/>
              <a:buChar char="•"/>
            </a:pPr>
            <a:endParaRPr lang="en-US" sz="1600" dirty="0" smtClean="0"/>
          </a:p>
        </p:txBody>
      </p:sp>
      <p:cxnSp>
        <p:nvCxnSpPr>
          <p:cNvPr id="17" name="Straight Arrow Connector 16"/>
          <p:cNvCxnSpPr/>
          <p:nvPr/>
        </p:nvCxnSpPr>
        <p:spPr>
          <a:xfrm>
            <a:off x="4343400" y="1175266"/>
            <a:ext cx="0" cy="1963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8382000" y="1143000"/>
            <a:ext cx="0" cy="1963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7512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39762"/>
          </a:xfrm>
        </p:spPr>
        <p:txBody>
          <a:bodyPr>
            <a:normAutofit/>
          </a:bodyPr>
          <a:lstStyle/>
          <a:p>
            <a:r>
              <a:rPr lang="en-US" sz="3200" dirty="0" smtClean="0"/>
              <a:t>Business Application Systems</a:t>
            </a:r>
            <a:endParaRPr lang="en-US" sz="3200" dirty="0"/>
          </a:p>
        </p:txBody>
      </p:sp>
      <p:sp>
        <p:nvSpPr>
          <p:cNvPr id="4" name="Content Placeholder 3"/>
          <p:cNvSpPr>
            <a:spLocks noGrp="1"/>
          </p:cNvSpPr>
          <p:nvPr>
            <p:ph idx="1"/>
          </p:nvPr>
        </p:nvSpPr>
        <p:spPr>
          <a:xfrm>
            <a:off x="457200" y="685800"/>
            <a:ext cx="8229600" cy="6019800"/>
          </a:xfrm>
        </p:spPr>
        <p:txBody>
          <a:bodyPr>
            <a:normAutofit/>
          </a:bodyPr>
          <a:lstStyle/>
          <a:p>
            <a:r>
              <a:rPr lang="en-US" sz="2400" b="1" dirty="0" smtClean="0"/>
              <a:t>Automated Teller Machine (ATM):</a:t>
            </a:r>
            <a:endParaRPr lang="en-US" sz="1800" dirty="0"/>
          </a:p>
          <a:p>
            <a:pPr lvl="1"/>
            <a:r>
              <a:rPr lang="en-US" sz="1800" dirty="0" smtClean="0"/>
              <a:t>An ATM is a specialized form of POS terminal that is designed for the unattended use by a customer of a financial institution.</a:t>
            </a:r>
          </a:p>
          <a:p>
            <a:pPr lvl="1"/>
            <a:r>
              <a:rPr lang="en-US" sz="1800" dirty="0" smtClean="0"/>
              <a:t>These machines customarily allow a range of banking and debit operations, therefore, the system must provide high levels of physical and logical security for both the customers and machinery.</a:t>
            </a:r>
          </a:p>
          <a:p>
            <a:pPr lvl="1"/>
            <a:r>
              <a:rPr lang="en-US" sz="1800" dirty="0" smtClean="0"/>
              <a:t>The ATM architecture has a physical network layer, a switch and a communication layer connecting the various ATM POS terminals.</a:t>
            </a:r>
          </a:p>
          <a:p>
            <a:pPr lvl="1"/>
            <a:endParaRPr lang="en-US" sz="1800" dirty="0" smtClean="0"/>
          </a:p>
          <a:p>
            <a:pPr lvl="1"/>
            <a:endParaRPr lang="en-US" sz="1800" dirty="0" smtClean="0"/>
          </a:p>
        </p:txBody>
      </p:sp>
    </p:spTree>
    <p:extLst>
      <p:ext uri="{BB962C8B-B14F-4D97-AF65-F5344CB8AC3E}">
        <p14:creationId xmlns:p14="http://schemas.microsoft.com/office/powerpoint/2010/main" val="5987945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39762"/>
          </a:xfrm>
        </p:spPr>
        <p:txBody>
          <a:bodyPr>
            <a:normAutofit/>
          </a:bodyPr>
          <a:lstStyle/>
          <a:p>
            <a:r>
              <a:rPr lang="en-US" sz="3200" dirty="0" smtClean="0"/>
              <a:t>Business Application Systems</a:t>
            </a:r>
            <a:endParaRPr lang="en-US" sz="3200" dirty="0"/>
          </a:p>
        </p:txBody>
      </p:sp>
      <p:sp>
        <p:nvSpPr>
          <p:cNvPr id="4" name="Content Placeholder 3"/>
          <p:cNvSpPr>
            <a:spLocks noGrp="1"/>
          </p:cNvSpPr>
          <p:nvPr>
            <p:ph idx="1"/>
          </p:nvPr>
        </p:nvSpPr>
        <p:spPr>
          <a:xfrm>
            <a:off x="457200" y="685800"/>
            <a:ext cx="8229600" cy="6019800"/>
          </a:xfrm>
        </p:spPr>
        <p:txBody>
          <a:bodyPr>
            <a:normAutofit/>
          </a:bodyPr>
          <a:lstStyle/>
          <a:p>
            <a:r>
              <a:rPr lang="en-US" sz="2400" b="1" dirty="0" smtClean="0"/>
              <a:t>Automated Teller Machine (Contd.)</a:t>
            </a:r>
            <a:endParaRPr lang="en-US" sz="1800" dirty="0"/>
          </a:p>
          <a:p>
            <a:pPr lvl="1"/>
            <a:r>
              <a:rPr lang="en-US" sz="2000" b="1" dirty="0" smtClean="0"/>
              <a:t>Controls guidelines for ATM:</a:t>
            </a:r>
          </a:p>
          <a:p>
            <a:pPr lvl="2"/>
            <a:r>
              <a:rPr lang="en-US" sz="1800" dirty="0" smtClean="0"/>
              <a:t>Written policies and procedures covering personal, security controls, operations, disaster recovery, credit and check authorization, floor limits, override, settlement and balancing.</a:t>
            </a:r>
          </a:p>
          <a:p>
            <a:pPr lvl="2"/>
            <a:r>
              <a:rPr lang="en-US" sz="1800" dirty="0" smtClean="0"/>
              <a:t>Reconciliation of all general ledger accounts related to retail EFTs and review of exception items and suspense accounts.</a:t>
            </a:r>
          </a:p>
          <a:p>
            <a:pPr lvl="2"/>
            <a:r>
              <a:rPr lang="en-US" sz="1800" dirty="0" smtClean="0"/>
              <a:t>Procedures for PIN issuance and protection during storage.</a:t>
            </a:r>
          </a:p>
          <a:p>
            <a:pPr lvl="2"/>
            <a:r>
              <a:rPr lang="en-US" sz="1800" dirty="0" smtClean="0"/>
              <a:t>Procedures for the security of PINs during delivery and the restriction of access to customer’s account after a small number of unsuccessful attempts.</a:t>
            </a:r>
          </a:p>
          <a:p>
            <a:pPr lvl="2"/>
            <a:r>
              <a:rPr lang="en-US" sz="1800" dirty="0" smtClean="0"/>
              <a:t>System should be designed, tested and controlled to preclude retrieval of stored PINs in any non-encrypted form. Application programs and other software containing formulas, algorithms and data used to calculate PIN must be subject to the highest level of access for security purposes.</a:t>
            </a:r>
          </a:p>
          <a:p>
            <a:pPr lvl="2"/>
            <a:r>
              <a:rPr lang="en-US" sz="1800" dirty="0" smtClean="0"/>
              <a:t>Controls on the plastic card procurement should be adequate with a written agreement between the card manufacturer and the bank that details control procedures and methods of resolution to be followed if problem occur.</a:t>
            </a:r>
          </a:p>
          <a:p>
            <a:pPr lvl="1"/>
            <a:endParaRPr lang="en-US" sz="1800" dirty="0" smtClean="0"/>
          </a:p>
          <a:p>
            <a:pPr lvl="1"/>
            <a:endParaRPr lang="en-US" sz="1800" dirty="0" smtClean="0"/>
          </a:p>
        </p:txBody>
      </p:sp>
    </p:spTree>
    <p:extLst>
      <p:ext uri="{BB962C8B-B14F-4D97-AF65-F5344CB8AC3E}">
        <p14:creationId xmlns:p14="http://schemas.microsoft.com/office/powerpoint/2010/main" val="36124557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39762"/>
          </a:xfrm>
        </p:spPr>
        <p:txBody>
          <a:bodyPr>
            <a:normAutofit/>
          </a:bodyPr>
          <a:lstStyle/>
          <a:p>
            <a:r>
              <a:rPr lang="en-US" sz="3200" dirty="0" smtClean="0"/>
              <a:t>Business Application Systems</a:t>
            </a:r>
            <a:endParaRPr lang="en-US" sz="3200" dirty="0"/>
          </a:p>
        </p:txBody>
      </p:sp>
      <p:sp>
        <p:nvSpPr>
          <p:cNvPr id="4" name="Content Placeholder 3"/>
          <p:cNvSpPr>
            <a:spLocks noGrp="1"/>
          </p:cNvSpPr>
          <p:nvPr>
            <p:ph idx="1"/>
          </p:nvPr>
        </p:nvSpPr>
        <p:spPr>
          <a:xfrm>
            <a:off x="457200" y="685800"/>
            <a:ext cx="8229600" cy="6019800"/>
          </a:xfrm>
        </p:spPr>
        <p:txBody>
          <a:bodyPr>
            <a:normAutofit/>
          </a:bodyPr>
          <a:lstStyle/>
          <a:p>
            <a:r>
              <a:rPr lang="en-US" sz="2400" b="1" dirty="0" smtClean="0"/>
              <a:t>Automated Teller Machine (Contd.)</a:t>
            </a:r>
            <a:endParaRPr lang="en-US" sz="1800" dirty="0"/>
          </a:p>
          <a:p>
            <a:pPr lvl="1"/>
            <a:r>
              <a:rPr lang="en-US" sz="2000" b="1" dirty="0" smtClean="0"/>
              <a:t>Controls guidelines for ATM (Contd.):</a:t>
            </a:r>
          </a:p>
          <a:p>
            <a:pPr lvl="2"/>
            <a:r>
              <a:rPr lang="en-US" sz="1800" dirty="0" smtClean="0"/>
              <a:t>Controls and audit trails of the transactions that have been made in the ATM, either in internal paper or digital media , depending on regulations or laws in each country and on the hosts that are involved in the transactions.</a:t>
            </a:r>
          </a:p>
          <a:p>
            <a:pPr lvl="1"/>
            <a:r>
              <a:rPr lang="en-US" sz="2000" b="1" dirty="0" smtClean="0"/>
              <a:t>Audit </a:t>
            </a:r>
            <a:endParaRPr lang="en-US" sz="2000" b="1" dirty="0"/>
          </a:p>
          <a:p>
            <a:pPr lvl="2"/>
            <a:r>
              <a:rPr lang="en-US" sz="1800" dirty="0" smtClean="0"/>
              <a:t>Review measures to establish proper customer identification and maintenance of their confidentiality.</a:t>
            </a:r>
          </a:p>
          <a:p>
            <a:pPr lvl="2"/>
            <a:r>
              <a:rPr lang="en-US" sz="1800" dirty="0" smtClean="0"/>
              <a:t>Review file maintenance and retention system to trace transactions</a:t>
            </a:r>
          </a:p>
          <a:p>
            <a:pPr lvl="2"/>
            <a:r>
              <a:rPr lang="en-US" sz="1800" dirty="0" smtClean="0"/>
              <a:t>Review exception reports to provide an audit trail.</a:t>
            </a:r>
          </a:p>
          <a:p>
            <a:pPr lvl="2"/>
            <a:r>
              <a:rPr lang="en-US" sz="1800" dirty="0" smtClean="0"/>
              <a:t>Review daily reconciliation of ATM transactions including</a:t>
            </a:r>
          </a:p>
          <a:p>
            <a:pPr lvl="3"/>
            <a:r>
              <a:rPr lang="en-US" sz="1800" dirty="0" smtClean="0"/>
              <a:t>Review segregation of duties in the opening of ATM and recount of deposit.</a:t>
            </a:r>
          </a:p>
          <a:p>
            <a:pPr lvl="3"/>
            <a:r>
              <a:rPr lang="en-US" sz="1800" dirty="0" smtClean="0"/>
              <a:t>Review the procedures made for the retained cards.</a:t>
            </a:r>
          </a:p>
          <a:p>
            <a:pPr lvl="2"/>
            <a:r>
              <a:rPr lang="en-US" sz="2000" dirty="0" smtClean="0"/>
              <a:t>Review encryption key change management procedures.</a:t>
            </a:r>
            <a:endParaRPr lang="en-US" sz="2000" dirty="0"/>
          </a:p>
          <a:p>
            <a:pPr lvl="2"/>
            <a:endParaRPr lang="en-US" sz="1800" dirty="0" smtClean="0"/>
          </a:p>
          <a:p>
            <a:pPr lvl="1"/>
            <a:endParaRPr lang="en-US" sz="1800" dirty="0" smtClean="0"/>
          </a:p>
          <a:p>
            <a:pPr lvl="1"/>
            <a:endParaRPr lang="en-US" sz="1800" dirty="0" smtClean="0"/>
          </a:p>
        </p:txBody>
      </p:sp>
    </p:spTree>
    <p:extLst>
      <p:ext uri="{BB962C8B-B14F-4D97-AF65-F5344CB8AC3E}">
        <p14:creationId xmlns:p14="http://schemas.microsoft.com/office/powerpoint/2010/main" val="35292973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39762"/>
          </a:xfrm>
        </p:spPr>
        <p:txBody>
          <a:bodyPr>
            <a:normAutofit/>
          </a:bodyPr>
          <a:lstStyle/>
          <a:p>
            <a:r>
              <a:rPr lang="en-US" sz="3200" dirty="0" smtClean="0"/>
              <a:t>Business Application Systems</a:t>
            </a:r>
            <a:endParaRPr lang="en-US" sz="3200" dirty="0"/>
          </a:p>
        </p:txBody>
      </p:sp>
      <p:sp>
        <p:nvSpPr>
          <p:cNvPr id="4" name="Content Placeholder 3"/>
          <p:cNvSpPr>
            <a:spLocks noGrp="1"/>
          </p:cNvSpPr>
          <p:nvPr>
            <p:ph idx="1"/>
          </p:nvPr>
        </p:nvSpPr>
        <p:spPr>
          <a:xfrm>
            <a:off x="457200" y="685800"/>
            <a:ext cx="8229600" cy="6019800"/>
          </a:xfrm>
        </p:spPr>
        <p:txBody>
          <a:bodyPr>
            <a:normAutofit/>
          </a:bodyPr>
          <a:lstStyle/>
          <a:p>
            <a:r>
              <a:rPr lang="en-US" sz="2400" b="1" dirty="0" smtClean="0"/>
              <a:t>Interactive Voice Response (IVR):</a:t>
            </a:r>
            <a:endParaRPr lang="en-US" sz="1800" dirty="0"/>
          </a:p>
          <a:p>
            <a:pPr lvl="1"/>
            <a:r>
              <a:rPr lang="en-US" sz="1800" dirty="0" smtClean="0"/>
              <a:t>IVR is phone technology that allows a computer to detect voice and touch tones using a normal phone call.</a:t>
            </a:r>
          </a:p>
          <a:p>
            <a:pPr lvl="1"/>
            <a:r>
              <a:rPr lang="en-US" sz="1800" dirty="0" smtClean="0"/>
              <a:t>The caller uses telephone keypad to select from preset menu choices provided by the IVR. The IVR system then responds with pre-recorded  or dynamically generated audio to further direct callers or route the caller to customer service representative.</a:t>
            </a:r>
          </a:p>
          <a:p>
            <a:pPr lvl="1"/>
            <a:r>
              <a:rPr lang="en-US" sz="1800" dirty="0" smtClean="0"/>
              <a:t>IVR systems can be used to control almost any function where the interface can be broken down into the series of simple menu choices.</a:t>
            </a:r>
          </a:p>
          <a:p>
            <a:pPr lvl="1"/>
            <a:r>
              <a:rPr lang="en-US" sz="1800" b="1" dirty="0"/>
              <a:t>Controls </a:t>
            </a:r>
            <a:r>
              <a:rPr lang="en-US" sz="1800" b="1" dirty="0" smtClean="0"/>
              <a:t>for IVR:</a:t>
            </a:r>
          </a:p>
          <a:p>
            <a:pPr lvl="2"/>
            <a:r>
              <a:rPr lang="en-US" sz="1800" b="1" dirty="0" smtClean="0"/>
              <a:t>Controls must be in place to prevent unauthorized individuals from entering system level commands that may permit them to change or rerecord menu options.</a:t>
            </a:r>
            <a:endParaRPr lang="en-US" sz="1800" b="1" dirty="0"/>
          </a:p>
          <a:p>
            <a:pPr lvl="1"/>
            <a:endParaRPr lang="en-US" sz="1800" b="1" dirty="0" smtClean="0"/>
          </a:p>
          <a:p>
            <a:pPr lvl="1"/>
            <a:endParaRPr lang="en-US" sz="1800" b="1" dirty="0" smtClean="0"/>
          </a:p>
          <a:p>
            <a:pPr lvl="1"/>
            <a:endParaRPr lang="en-US" sz="1800" dirty="0" smtClean="0"/>
          </a:p>
        </p:txBody>
      </p:sp>
    </p:spTree>
    <p:extLst>
      <p:ext uri="{BB962C8B-B14F-4D97-AF65-F5344CB8AC3E}">
        <p14:creationId xmlns:p14="http://schemas.microsoft.com/office/powerpoint/2010/main" val="23398152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39762"/>
          </a:xfrm>
        </p:spPr>
        <p:txBody>
          <a:bodyPr>
            <a:normAutofit/>
          </a:bodyPr>
          <a:lstStyle/>
          <a:p>
            <a:r>
              <a:rPr lang="en-US" sz="3200" dirty="0" smtClean="0"/>
              <a:t>Business Application Systems</a:t>
            </a:r>
            <a:endParaRPr lang="en-US" sz="3200" dirty="0"/>
          </a:p>
        </p:txBody>
      </p:sp>
      <p:sp>
        <p:nvSpPr>
          <p:cNvPr id="4" name="Content Placeholder 3"/>
          <p:cNvSpPr>
            <a:spLocks noGrp="1"/>
          </p:cNvSpPr>
          <p:nvPr>
            <p:ph idx="1"/>
          </p:nvPr>
        </p:nvSpPr>
        <p:spPr>
          <a:xfrm>
            <a:off x="457200" y="685800"/>
            <a:ext cx="8229600" cy="6019800"/>
          </a:xfrm>
        </p:spPr>
        <p:txBody>
          <a:bodyPr>
            <a:normAutofit/>
          </a:bodyPr>
          <a:lstStyle/>
          <a:p>
            <a:r>
              <a:rPr lang="en-US" sz="2400" b="1" dirty="0" smtClean="0"/>
              <a:t>Electronic Funds Transfer (EFT):</a:t>
            </a:r>
            <a:endParaRPr lang="en-US" sz="1800" dirty="0"/>
          </a:p>
          <a:p>
            <a:pPr lvl="1"/>
            <a:r>
              <a:rPr lang="en-US" sz="2000" dirty="0" smtClean="0"/>
              <a:t>EFT is the exchange of money via telecommunications without currency actually changing hands.</a:t>
            </a:r>
          </a:p>
          <a:p>
            <a:pPr lvl="1"/>
            <a:r>
              <a:rPr lang="en-US" sz="2000" dirty="0" smtClean="0"/>
              <a:t>In other words EFT is the electronic transfer of funds between buyer and seller and his respective financial institution.</a:t>
            </a:r>
          </a:p>
          <a:p>
            <a:pPr lvl="1"/>
            <a:r>
              <a:rPr lang="en-US" sz="2000" dirty="0" smtClean="0"/>
              <a:t>EFT refers to any financial transaction that transfers a sum of money from one account to another electronically.</a:t>
            </a:r>
          </a:p>
          <a:p>
            <a:pPr lvl="1"/>
            <a:r>
              <a:rPr lang="en-US" sz="2000" b="1" dirty="0" smtClean="0"/>
              <a:t>Because of the potential high volume of money being exchanged these systems may be in an extremely high risk category. Therefore, access security and authorization of processing are important controls. Regarding EFT transactions, central bank requirements should be reviewed for application in these processes.</a:t>
            </a:r>
          </a:p>
          <a:p>
            <a:pPr lvl="1"/>
            <a:r>
              <a:rPr lang="en-US" sz="2000" b="1" dirty="0" smtClean="0"/>
              <a:t>Since EFT reduces the flow of paper and consequently reduces normal audit trails, the IS auditor should determine that alternative audit trails are available.</a:t>
            </a:r>
          </a:p>
          <a:p>
            <a:pPr lvl="1"/>
            <a:endParaRPr lang="en-US" sz="2000" dirty="0" smtClean="0"/>
          </a:p>
          <a:p>
            <a:pPr lvl="1"/>
            <a:endParaRPr lang="en-US" sz="2000" dirty="0" smtClean="0"/>
          </a:p>
          <a:p>
            <a:pPr lvl="1"/>
            <a:endParaRPr lang="en-US" sz="1800" b="1" dirty="0" smtClean="0"/>
          </a:p>
          <a:p>
            <a:pPr lvl="1"/>
            <a:endParaRPr lang="en-US" sz="1800" dirty="0" smtClean="0"/>
          </a:p>
        </p:txBody>
      </p:sp>
    </p:spTree>
    <p:extLst>
      <p:ext uri="{BB962C8B-B14F-4D97-AF65-F5344CB8AC3E}">
        <p14:creationId xmlns:p14="http://schemas.microsoft.com/office/powerpoint/2010/main" val="6985638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39762"/>
          </a:xfrm>
        </p:spPr>
        <p:txBody>
          <a:bodyPr>
            <a:normAutofit/>
          </a:bodyPr>
          <a:lstStyle/>
          <a:p>
            <a:r>
              <a:rPr lang="en-US" sz="3200" dirty="0" smtClean="0"/>
              <a:t>Business Application Systems</a:t>
            </a:r>
            <a:endParaRPr lang="en-US" sz="3200" dirty="0"/>
          </a:p>
        </p:txBody>
      </p:sp>
      <p:sp>
        <p:nvSpPr>
          <p:cNvPr id="4" name="Content Placeholder 3"/>
          <p:cNvSpPr>
            <a:spLocks noGrp="1"/>
          </p:cNvSpPr>
          <p:nvPr>
            <p:ph idx="1"/>
          </p:nvPr>
        </p:nvSpPr>
        <p:spPr>
          <a:xfrm>
            <a:off x="457200" y="685800"/>
            <a:ext cx="8229600" cy="6019800"/>
          </a:xfrm>
        </p:spPr>
        <p:txBody>
          <a:bodyPr>
            <a:normAutofit/>
          </a:bodyPr>
          <a:lstStyle/>
          <a:p>
            <a:r>
              <a:rPr lang="en-US" sz="2400" b="1" dirty="0" smtClean="0"/>
              <a:t>Electronic Commerce: </a:t>
            </a:r>
            <a:r>
              <a:rPr lang="en-US" sz="2400" b="1" dirty="0"/>
              <a:t> </a:t>
            </a:r>
            <a:r>
              <a:rPr lang="en-US" sz="2400" dirty="0" smtClean="0"/>
              <a:t>buying and selling goods online, usually via internet as well as other aspects of online business such as customer support or relationship between businesses.</a:t>
            </a:r>
          </a:p>
          <a:p>
            <a:r>
              <a:rPr lang="en-US" sz="2400" b="1" dirty="0" smtClean="0"/>
              <a:t>E-Commerce Architecture:  </a:t>
            </a:r>
            <a:endParaRPr lang="en-US" sz="2400" dirty="0" smtClean="0"/>
          </a:p>
          <a:p>
            <a:pPr lvl="2"/>
            <a:r>
              <a:rPr lang="en-US" sz="2000" b="1" dirty="0" smtClean="0"/>
              <a:t>Two-Tiered:</a:t>
            </a:r>
            <a:r>
              <a:rPr lang="en-US" sz="2000" dirty="0" smtClean="0"/>
              <a:t> Client Browser and Web Server</a:t>
            </a:r>
          </a:p>
          <a:p>
            <a:pPr lvl="2"/>
            <a:r>
              <a:rPr lang="en-US" sz="2000" b="1" dirty="0" smtClean="0"/>
              <a:t>Three-Tiered:</a:t>
            </a:r>
            <a:r>
              <a:rPr lang="en-US" sz="2000" dirty="0" smtClean="0"/>
              <a:t> client browser, web server and database server</a:t>
            </a:r>
          </a:p>
          <a:p>
            <a:pPr lvl="2"/>
            <a:r>
              <a:rPr lang="en-US" sz="2000" b="1" dirty="0" smtClean="0"/>
              <a:t>Multi-tiered: </a:t>
            </a:r>
            <a:r>
              <a:rPr lang="en-US" sz="2000" dirty="0" smtClean="0"/>
              <a:t>E.g.</a:t>
            </a:r>
          </a:p>
          <a:p>
            <a:pPr lvl="3"/>
            <a:r>
              <a:rPr lang="en-US" dirty="0" smtClean="0"/>
              <a:t>A system presentation layer will consist of a browser or other client application. </a:t>
            </a:r>
          </a:p>
          <a:p>
            <a:pPr lvl="3"/>
            <a:r>
              <a:rPr lang="en-US" dirty="0" smtClean="0"/>
              <a:t>A webserver will be used to manage web content and connections, business logic </a:t>
            </a:r>
            <a:endParaRPr lang="en-US" dirty="0"/>
          </a:p>
          <a:p>
            <a:pPr lvl="3"/>
            <a:r>
              <a:rPr lang="en-US" dirty="0" smtClean="0"/>
              <a:t>other services will be provided by the application server </a:t>
            </a:r>
          </a:p>
          <a:p>
            <a:pPr lvl="3"/>
            <a:r>
              <a:rPr lang="en-US" dirty="0" smtClean="0"/>
              <a:t>one or more databases will be used for data storage</a:t>
            </a:r>
          </a:p>
          <a:p>
            <a:r>
              <a:rPr lang="en-US" sz="2400" b="1" dirty="0" smtClean="0"/>
              <a:t>Important: </a:t>
            </a:r>
            <a:r>
              <a:rPr lang="en-US" sz="2400" dirty="0" smtClean="0"/>
              <a:t>For security reasons, persistent customer data should not be stored on webservers that are exposed directly to the internet.</a:t>
            </a:r>
            <a:endParaRPr lang="en-US" sz="2400" b="1" dirty="0" smtClean="0"/>
          </a:p>
          <a:p>
            <a:pPr lvl="2"/>
            <a:endParaRPr lang="en-US" sz="2000" dirty="0" smtClean="0"/>
          </a:p>
          <a:p>
            <a:pPr marL="0" indent="0">
              <a:buNone/>
            </a:pPr>
            <a:endParaRPr lang="en-US" sz="2400" dirty="0"/>
          </a:p>
        </p:txBody>
      </p:sp>
    </p:spTree>
    <p:extLst>
      <p:ext uri="{BB962C8B-B14F-4D97-AF65-F5344CB8AC3E}">
        <p14:creationId xmlns:p14="http://schemas.microsoft.com/office/powerpoint/2010/main" val="13634202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39762"/>
          </a:xfrm>
        </p:spPr>
        <p:txBody>
          <a:bodyPr>
            <a:normAutofit/>
          </a:bodyPr>
          <a:lstStyle/>
          <a:p>
            <a:r>
              <a:rPr lang="en-US" sz="3200" dirty="0" smtClean="0"/>
              <a:t>Business Application Systems</a:t>
            </a:r>
            <a:endParaRPr lang="en-US" sz="3200" dirty="0"/>
          </a:p>
        </p:txBody>
      </p:sp>
      <p:sp>
        <p:nvSpPr>
          <p:cNvPr id="4" name="Content Placeholder 3"/>
          <p:cNvSpPr>
            <a:spLocks noGrp="1"/>
          </p:cNvSpPr>
          <p:nvPr>
            <p:ph idx="1"/>
          </p:nvPr>
        </p:nvSpPr>
        <p:spPr>
          <a:xfrm>
            <a:off x="457200" y="685800"/>
            <a:ext cx="8229600" cy="6019800"/>
          </a:xfrm>
        </p:spPr>
        <p:txBody>
          <a:bodyPr>
            <a:normAutofit/>
          </a:bodyPr>
          <a:lstStyle/>
          <a:p>
            <a:r>
              <a:rPr lang="en-US" sz="2400" b="1" dirty="0" smtClean="0"/>
              <a:t>Electronic Funds Transfer (Contd.):</a:t>
            </a:r>
            <a:endParaRPr lang="en-US" sz="1800" dirty="0"/>
          </a:p>
          <a:p>
            <a:pPr lvl="1"/>
            <a:r>
              <a:rPr lang="en-US" sz="2000" b="1" dirty="0" smtClean="0"/>
              <a:t>Controls in an EFT Environment:</a:t>
            </a:r>
          </a:p>
          <a:p>
            <a:pPr lvl="2"/>
            <a:r>
              <a:rPr lang="en-US" sz="2000" dirty="0" smtClean="0"/>
              <a:t>Security in an EFT environment becomes extremely critical. Security includes:</a:t>
            </a:r>
          </a:p>
          <a:p>
            <a:pPr lvl="3"/>
            <a:r>
              <a:rPr lang="en-US" dirty="0" smtClean="0"/>
              <a:t>The methods used by the customer to gain access to the system</a:t>
            </a:r>
          </a:p>
          <a:p>
            <a:pPr lvl="3"/>
            <a:r>
              <a:rPr lang="en-US" dirty="0" smtClean="0"/>
              <a:t>The communications network </a:t>
            </a:r>
          </a:p>
          <a:p>
            <a:pPr lvl="3"/>
            <a:r>
              <a:rPr lang="en-US" dirty="0" smtClean="0"/>
              <a:t>The host or application processing site</a:t>
            </a:r>
          </a:p>
          <a:p>
            <a:pPr lvl="1"/>
            <a:endParaRPr lang="en-US" sz="2000" dirty="0" smtClean="0"/>
          </a:p>
          <a:p>
            <a:pPr lvl="1"/>
            <a:endParaRPr lang="en-US" sz="1800" b="1" dirty="0" smtClean="0"/>
          </a:p>
          <a:p>
            <a:pPr lvl="1"/>
            <a:endParaRPr lang="en-US" sz="1800" dirty="0" smtClean="0"/>
          </a:p>
        </p:txBody>
      </p:sp>
    </p:spTree>
    <p:extLst>
      <p:ext uri="{BB962C8B-B14F-4D97-AF65-F5344CB8AC3E}">
        <p14:creationId xmlns:p14="http://schemas.microsoft.com/office/powerpoint/2010/main" val="22246216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39762"/>
          </a:xfrm>
        </p:spPr>
        <p:txBody>
          <a:bodyPr>
            <a:normAutofit/>
          </a:bodyPr>
          <a:lstStyle/>
          <a:p>
            <a:r>
              <a:rPr lang="en-US" sz="3200" dirty="0" smtClean="0"/>
              <a:t>Business Application Systems</a:t>
            </a:r>
            <a:endParaRPr lang="en-US" sz="3200" dirty="0"/>
          </a:p>
        </p:txBody>
      </p:sp>
      <p:sp>
        <p:nvSpPr>
          <p:cNvPr id="4" name="Content Placeholder 3"/>
          <p:cNvSpPr>
            <a:spLocks noGrp="1"/>
          </p:cNvSpPr>
          <p:nvPr>
            <p:ph idx="1"/>
          </p:nvPr>
        </p:nvSpPr>
        <p:spPr>
          <a:xfrm>
            <a:off x="457200" y="685800"/>
            <a:ext cx="8229600" cy="6019800"/>
          </a:xfrm>
        </p:spPr>
        <p:txBody>
          <a:bodyPr>
            <a:normAutofit/>
          </a:bodyPr>
          <a:lstStyle/>
          <a:p>
            <a:r>
              <a:rPr lang="en-US" sz="2400" b="1" dirty="0" smtClean="0"/>
              <a:t>Electronic Funds Transfer (Contd.):</a:t>
            </a:r>
            <a:endParaRPr lang="en-US" sz="1800" dirty="0"/>
          </a:p>
          <a:p>
            <a:pPr lvl="1"/>
            <a:r>
              <a:rPr lang="en-US" sz="2000" b="1" dirty="0" smtClean="0"/>
              <a:t>Controls in an EFT Environment (Contd.):</a:t>
            </a:r>
          </a:p>
          <a:p>
            <a:pPr lvl="3"/>
            <a:r>
              <a:rPr lang="en-US" dirty="0" smtClean="0"/>
              <a:t>The methods used by the customer to gain access to the system</a:t>
            </a:r>
          </a:p>
          <a:p>
            <a:pPr lvl="4"/>
            <a:r>
              <a:rPr lang="en-US" dirty="0" smtClean="0"/>
              <a:t>Is generally controlled by a plastic card and PIN, both items are required to initiate the transaction.</a:t>
            </a:r>
          </a:p>
          <a:p>
            <a:pPr lvl="4"/>
            <a:r>
              <a:rPr lang="en-US" dirty="0" smtClean="0"/>
              <a:t>The IS auditor should review the physical security of unissued plastic cards , the procedures used to generate PINs and the conditions under which customer uses the access devices.</a:t>
            </a:r>
          </a:p>
          <a:p>
            <a:pPr lvl="1"/>
            <a:endParaRPr lang="en-US" sz="2000" dirty="0" smtClean="0"/>
          </a:p>
          <a:p>
            <a:pPr lvl="1"/>
            <a:endParaRPr lang="en-US" sz="1800" b="1" dirty="0" smtClean="0"/>
          </a:p>
          <a:p>
            <a:pPr lvl="1"/>
            <a:endParaRPr lang="en-US" sz="1800" dirty="0" smtClean="0"/>
          </a:p>
        </p:txBody>
      </p:sp>
    </p:spTree>
    <p:extLst>
      <p:ext uri="{BB962C8B-B14F-4D97-AF65-F5344CB8AC3E}">
        <p14:creationId xmlns:p14="http://schemas.microsoft.com/office/powerpoint/2010/main" val="11780927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39762"/>
          </a:xfrm>
        </p:spPr>
        <p:txBody>
          <a:bodyPr>
            <a:normAutofit/>
          </a:bodyPr>
          <a:lstStyle/>
          <a:p>
            <a:r>
              <a:rPr lang="en-US" sz="3200" dirty="0" smtClean="0"/>
              <a:t>Business Application Systems</a:t>
            </a:r>
            <a:endParaRPr lang="en-US" sz="3200" dirty="0"/>
          </a:p>
        </p:txBody>
      </p:sp>
      <p:sp>
        <p:nvSpPr>
          <p:cNvPr id="4" name="Content Placeholder 3"/>
          <p:cNvSpPr>
            <a:spLocks noGrp="1"/>
          </p:cNvSpPr>
          <p:nvPr>
            <p:ph idx="1"/>
          </p:nvPr>
        </p:nvSpPr>
        <p:spPr>
          <a:xfrm>
            <a:off x="457200" y="685800"/>
            <a:ext cx="8229600" cy="6019800"/>
          </a:xfrm>
        </p:spPr>
        <p:txBody>
          <a:bodyPr>
            <a:normAutofit fontScale="85000" lnSpcReduction="10000"/>
          </a:bodyPr>
          <a:lstStyle/>
          <a:p>
            <a:r>
              <a:rPr lang="en-US" sz="2400" b="1" dirty="0" smtClean="0"/>
              <a:t>Electronic Funds Transfer (Contd.):</a:t>
            </a:r>
            <a:endParaRPr lang="en-US" sz="1800" dirty="0"/>
          </a:p>
          <a:p>
            <a:pPr lvl="1"/>
            <a:r>
              <a:rPr lang="en-US" sz="2000" b="1" dirty="0" smtClean="0"/>
              <a:t>Controls in an EFT Environment (Contd.):</a:t>
            </a:r>
          </a:p>
          <a:p>
            <a:pPr lvl="3"/>
            <a:r>
              <a:rPr lang="en-US" dirty="0"/>
              <a:t>The communications network</a:t>
            </a:r>
          </a:p>
          <a:p>
            <a:pPr lvl="4"/>
            <a:r>
              <a:rPr lang="en-US" dirty="0" smtClean="0"/>
              <a:t>All </a:t>
            </a:r>
            <a:r>
              <a:rPr lang="en-US" dirty="0"/>
              <a:t>the equipment and communication linkages are tested to effectively and reliably transmit and receive data.</a:t>
            </a:r>
          </a:p>
          <a:p>
            <a:pPr lvl="4"/>
            <a:r>
              <a:rPr lang="en-US" dirty="0"/>
              <a:t>Each party uses security procedures that are reasonably sufficient for affecting the authorized transmission of data and for protecting business records and data for improper access.</a:t>
            </a:r>
          </a:p>
          <a:p>
            <a:pPr lvl="4"/>
            <a:r>
              <a:rPr lang="en-US" dirty="0"/>
              <a:t>There are guidelines set for the receipt of data and to ensure that the receipt date and time for data transmitted are the date and time the data have been received.</a:t>
            </a:r>
          </a:p>
          <a:p>
            <a:pPr lvl="4"/>
            <a:r>
              <a:rPr lang="en-US" dirty="0"/>
              <a:t>On receipt of data, the receiving party will immediately transmit an acknowledgement or notification to communicate to the sender that a successful transmission occurred. </a:t>
            </a:r>
            <a:endParaRPr lang="en-US" dirty="0" smtClean="0"/>
          </a:p>
          <a:p>
            <a:pPr lvl="4"/>
            <a:r>
              <a:rPr lang="en-US" dirty="0" smtClean="0"/>
              <a:t>Data encryption standards are set.</a:t>
            </a:r>
          </a:p>
          <a:p>
            <a:pPr lvl="4"/>
            <a:r>
              <a:rPr lang="en-US" dirty="0" smtClean="0"/>
              <a:t>Standards for unintelligible transmissions are set</a:t>
            </a:r>
          </a:p>
          <a:p>
            <a:pPr lvl="4"/>
            <a:r>
              <a:rPr lang="en-US" dirty="0" smtClean="0"/>
              <a:t>Regulatory requirements for enforceability of electronic data transmitted and received are explicitly stated.</a:t>
            </a:r>
          </a:p>
          <a:p>
            <a:pPr lvl="4"/>
            <a:r>
              <a:rPr lang="en-US" dirty="0" smtClean="0"/>
              <a:t>An EFT switch involved in the network is also an audit concern. The IS auditor should review the contract with the switch and third party audit of the switch operations. If third party switch audit is not performed then auditor should consider visiting the switch location.</a:t>
            </a:r>
            <a:endParaRPr lang="en-US" dirty="0"/>
          </a:p>
          <a:p>
            <a:pPr lvl="3"/>
            <a:endParaRPr lang="en-US" dirty="0" smtClean="0"/>
          </a:p>
          <a:p>
            <a:pPr lvl="1"/>
            <a:endParaRPr lang="en-US" sz="2000" dirty="0" smtClean="0"/>
          </a:p>
          <a:p>
            <a:pPr lvl="1"/>
            <a:endParaRPr lang="en-US" sz="1800" b="1" dirty="0" smtClean="0"/>
          </a:p>
          <a:p>
            <a:pPr lvl="1"/>
            <a:endParaRPr lang="en-US" sz="1800" dirty="0" smtClean="0"/>
          </a:p>
        </p:txBody>
      </p:sp>
    </p:spTree>
    <p:extLst>
      <p:ext uri="{BB962C8B-B14F-4D97-AF65-F5344CB8AC3E}">
        <p14:creationId xmlns:p14="http://schemas.microsoft.com/office/powerpoint/2010/main" val="12370584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39762"/>
          </a:xfrm>
        </p:spPr>
        <p:txBody>
          <a:bodyPr>
            <a:normAutofit/>
          </a:bodyPr>
          <a:lstStyle/>
          <a:p>
            <a:r>
              <a:rPr lang="en-US" sz="3200" dirty="0" smtClean="0"/>
              <a:t>Business Application Systems</a:t>
            </a:r>
            <a:endParaRPr lang="en-US" sz="3200" dirty="0"/>
          </a:p>
        </p:txBody>
      </p:sp>
      <p:sp>
        <p:nvSpPr>
          <p:cNvPr id="4" name="Content Placeholder 3"/>
          <p:cNvSpPr>
            <a:spLocks noGrp="1"/>
          </p:cNvSpPr>
          <p:nvPr>
            <p:ph idx="1"/>
          </p:nvPr>
        </p:nvSpPr>
        <p:spPr>
          <a:xfrm>
            <a:off x="457200" y="685800"/>
            <a:ext cx="8229600" cy="6019800"/>
          </a:xfrm>
        </p:spPr>
        <p:txBody>
          <a:bodyPr>
            <a:normAutofit/>
          </a:bodyPr>
          <a:lstStyle/>
          <a:p>
            <a:r>
              <a:rPr lang="en-US" sz="2400" b="1" dirty="0" smtClean="0"/>
              <a:t>Electronic Funds Transfer (Contd.):</a:t>
            </a:r>
            <a:endParaRPr lang="en-US" sz="1800" dirty="0"/>
          </a:p>
          <a:p>
            <a:pPr lvl="1"/>
            <a:r>
              <a:rPr lang="en-US" sz="2000" b="1" dirty="0" smtClean="0"/>
              <a:t>Controls in an EFT Environment (Contd.):</a:t>
            </a:r>
          </a:p>
          <a:p>
            <a:pPr lvl="3"/>
            <a:r>
              <a:rPr lang="en-US" dirty="0" smtClean="0"/>
              <a:t>The </a:t>
            </a:r>
            <a:r>
              <a:rPr lang="en-US" dirty="0"/>
              <a:t>host or application processing </a:t>
            </a:r>
            <a:r>
              <a:rPr lang="en-US" dirty="0" smtClean="0"/>
              <a:t>site</a:t>
            </a:r>
          </a:p>
          <a:p>
            <a:pPr lvl="4"/>
            <a:r>
              <a:rPr lang="en-US" dirty="0" smtClean="0"/>
              <a:t>The IS auditor should review the interface between the EFT system and the application systems that process the accounts from which funds </a:t>
            </a:r>
            <a:r>
              <a:rPr lang="en-US" smtClean="0"/>
              <a:t>are transferred.</a:t>
            </a:r>
            <a:endParaRPr lang="en-US" dirty="0" smtClean="0"/>
          </a:p>
          <a:p>
            <a:pPr lvl="4"/>
            <a:r>
              <a:rPr lang="en-US" dirty="0" smtClean="0"/>
              <a:t>Availability of funds or adequacy of credit limits should be verified before funds are transferred.</a:t>
            </a:r>
          </a:p>
          <a:p>
            <a:pPr lvl="4"/>
            <a:r>
              <a:rPr lang="en-US" dirty="0" smtClean="0"/>
              <a:t>Because of the penalties for failure to make a timely transfer, the IS auditor should review backup arrangements or other methods used to ensure continuity of operations.</a:t>
            </a:r>
            <a:endParaRPr lang="en-US" dirty="0"/>
          </a:p>
          <a:p>
            <a:pPr lvl="3"/>
            <a:endParaRPr lang="en-US" dirty="0" smtClean="0"/>
          </a:p>
          <a:p>
            <a:pPr lvl="1"/>
            <a:endParaRPr lang="en-US" sz="2000" dirty="0" smtClean="0"/>
          </a:p>
          <a:p>
            <a:pPr lvl="1"/>
            <a:endParaRPr lang="en-US" sz="1800" b="1" dirty="0" smtClean="0"/>
          </a:p>
          <a:p>
            <a:pPr lvl="1"/>
            <a:endParaRPr lang="en-US" sz="1800" dirty="0" smtClean="0"/>
          </a:p>
        </p:txBody>
      </p:sp>
    </p:spTree>
    <p:extLst>
      <p:ext uri="{BB962C8B-B14F-4D97-AF65-F5344CB8AC3E}">
        <p14:creationId xmlns:p14="http://schemas.microsoft.com/office/powerpoint/2010/main" val="8803917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39762"/>
          </a:xfrm>
        </p:spPr>
        <p:txBody>
          <a:bodyPr>
            <a:normAutofit/>
          </a:bodyPr>
          <a:lstStyle/>
          <a:p>
            <a:r>
              <a:rPr lang="en-US" sz="3200" dirty="0" smtClean="0"/>
              <a:t>Business Application Systems</a:t>
            </a:r>
            <a:endParaRPr lang="en-US" sz="3200" dirty="0"/>
          </a:p>
        </p:txBody>
      </p:sp>
      <p:sp>
        <p:nvSpPr>
          <p:cNvPr id="4" name="Content Placeholder 3"/>
          <p:cNvSpPr>
            <a:spLocks noGrp="1"/>
          </p:cNvSpPr>
          <p:nvPr>
            <p:ph idx="1"/>
          </p:nvPr>
        </p:nvSpPr>
        <p:spPr>
          <a:xfrm>
            <a:off x="457200" y="685800"/>
            <a:ext cx="8229600" cy="6019800"/>
          </a:xfrm>
        </p:spPr>
        <p:txBody>
          <a:bodyPr>
            <a:normAutofit fontScale="92500" lnSpcReduction="10000"/>
          </a:bodyPr>
          <a:lstStyle/>
          <a:p>
            <a:r>
              <a:rPr lang="en-US" sz="2400" b="1" dirty="0" smtClean="0"/>
              <a:t>Electronic Commerce Risks:</a:t>
            </a:r>
          </a:p>
          <a:p>
            <a:pPr lvl="1"/>
            <a:r>
              <a:rPr lang="en-US" sz="2400" b="1" dirty="0" smtClean="0"/>
              <a:t>Confidentiality: </a:t>
            </a:r>
            <a:r>
              <a:rPr lang="en-US" sz="2400" dirty="0" smtClean="0"/>
              <a:t>customers are concerned about providing unknown vendors with personal and sensitive information. The data via internet is routed over wide-ranging and uncontrolled path.</a:t>
            </a:r>
            <a:endParaRPr lang="en-US" sz="2400" b="1" dirty="0" smtClean="0"/>
          </a:p>
          <a:p>
            <a:pPr lvl="1"/>
            <a:r>
              <a:rPr lang="en-US" sz="2400" b="1" dirty="0" smtClean="0"/>
              <a:t>Integrity: </a:t>
            </a:r>
            <a:r>
              <a:rPr lang="en-US" sz="2400" dirty="0" smtClean="0"/>
              <a:t>data both in transit and in storage could be susceptible to unauthorized alteration/ deletion. E.g. Hacking or the e-commerce system it self has design or configuration issues.</a:t>
            </a:r>
            <a:endParaRPr lang="en-US" sz="2400" b="1" dirty="0" smtClean="0"/>
          </a:p>
          <a:p>
            <a:pPr lvl="1"/>
            <a:r>
              <a:rPr lang="en-US" sz="2400" b="1" dirty="0" smtClean="0"/>
              <a:t>Availability: </a:t>
            </a:r>
            <a:r>
              <a:rPr lang="en-US" sz="2400" dirty="0" smtClean="0"/>
              <a:t>System’s failure could become apparent to customers and business partners.</a:t>
            </a:r>
            <a:endParaRPr lang="en-US" sz="2400" b="1" dirty="0" smtClean="0"/>
          </a:p>
          <a:p>
            <a:pPr lvl="1"/>
            <a:r>
              <a:rPr lang="en-US" sz="2400" b="1" dirty="0" smtClean="0"/>
              <a:t>Authentication and nonrepudiation: </a:t>
            </a:r>
            <a:r>
              <a:rPr lang="en-US" sz="2400" dirty="0" smtClean="0"/>
              <a:t>The parties to an electronic transaction should be in a known and trusted business relationship which requires that they prove their respective identities before executing the transaction in preventing man-in-the-middle-attack</a:t>
            </a:r>
            <a:endParaRPr lang="en-US" sz="2400" b="1" dirty="0" smtClean="0"/>
          </a:p>
          <a:p>
            <a:pPr lvl="1"/>
            <a:r>
              <a:rPr lang="en-US" sz="2400" b="1" dirty="0" smtClean="0"/>
              <a:t>Power shift to customers: </a:t>
            </a:r>
            <a:r>
              <a:rPr lang="en-US" sz="2400" dirty="0" smtClean="0"/>
              <a:t> marketing and facilitating customers.</a:t>
            </a:r>
            <a:endParaRPr lang="en-US" sz="2400" dirty="0"/>
          </a:p>
        </p:txBody>
      </p:sp>
    </p:spTree>
    <p:extLst>
      <p:ext uri="{BB962C8B-B14F-4D97-AF65-F5344CB8AC3E}">
        <p14:creationId xmlns:p14="http://schemas.microsoft.com/office/powerpoint/2010/main" val="5352354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39762"/>
          </a:xfrm>
        </p:spPr>
        <p:txBody>
          <a:bodyPr>
            <a:normAutofit/>
          </a:bodyPr>
          <a:lstStyle/>
          <a:p>
            <a:r>
              <a:rPr lang="en-US" sz="3200" dirty="0" smtClean="0"/>
              <a:t>Business Application Systems</a:t>
            </a:r>
            <a:endParaRPr lang="en-US" sz="3200" dirty="0"/>
          </a:p>
        </p:txBody>
      </p:sp>
      <p:sp>
        <p:nvSpPr>
          <p:cNvPr id="4" name="Content Placeholder 3"/>
          <p:cNvSpPr>
            <a:spLocks noGrp="1"/>
          </p:cNvSpPr>
          <p:nvPr>
            <p:ph idx="1"/>
          </p:nvPr>
        </p:nvSpPr>
        <p:spPr>
          <a:xfrm>
            <a:off x="457200" y="685800"/>
            <a:ext cx="8229600" cy="6019800"/>
          </a:xfrm>
        </p:spPr>
        <p:txBody>
          <a:bodyPr>
            <a:normAutofit/>
          </a:bodyPr>
          <a:lstStyle/>
          <a:p>
            <a:r>
              <a:rPr lang="en-US" sz="2400" b="1" dirty="0" smtClean="0"/>
              <a:t>Electronic Commerce Audit and Control Issues:</a:t>
            </a:r>
          </a:p>
          <a:p>
            <a:pPr lvl="1"/>
            <a:r>
              <a:rPr lang="en-US" sz="2000" dirty="0" smtClean="0"/>
              <a:t>Security mechanisms and procedures, that taken together, constitute a security architecture for  e-commerce.</a:t>
            </a:r>
            <a:r>
              <a:rPr lang="en-US" sz="2000" dirty="0"/>
              <a:t> </a:t>
            </a:r>
            <a:r>
              <a:rPr lang="en-US" sz="2000" dirty="0" smtClean="0"/>
              <a:t>E.g. Internet firewalls, encryption, certificates and password management.</a:t>
            </a:r>
          </a:p>
          <a:p>
            <a:pPr lvl="1"/>
            <a:r>
              <a:rPr lang="en-US" sz="2000" dirty="0" smtClean="0"/>
              <a:t>Firewall mechanisms to mediate between the internet and organization’s private network.</a:t>
            </a:r>
          </a:p>
          <a:p>
            <a:pPr lvl="1"/>
            <a:r>
              <a:rPr lang="en-US" sz="2000" dirty="0" smtClean="0"/>
              <a:t>Procedures in place to control changes to an e-commerce presence</a:t>
            </a:r>
          </a:p>
          <a:p>
            <a:pPr lvl="1"/>
            <a:r>
              <a:rPr lang="en-US" sz="2000" dirty="0" smtClean="0"/>
              <a:t>E-commerce application logs which are monitored by a responsible person</a:t>
            </a:r>
          </a:p>
          <a:p>
            <a:pPr lvl="2"/>
            <a:r>
              <a:rPr lang="en-US" sz="2000" dirty="0" smtClean="0"/>
              <a:t>OS logs and console message</a:t>
            </a:r>
          </a:p>
          <a:p>
            <a:pPr lvl="2"/>
            <a:r>
              <a:rPr lang="en-US" sz="2000" dirty="0" smtClean="0"/>
              <a:t>Network management messages</a:t>
            </a:r>
          </a:p>
          <a:p>
            <a:pPr lvl="2"/>
            <a:r>
              <a:rPr lang="en-US" sz="2000" dirty="0" smtClean="0"/>
              <a:t>Intrusion detection alarms</a:t>
            </a:r>
          </a:p>
          <a:p>
            <a:pPr lvl="2"/>
            <a:r>
              <a:rPr lang="en-US" sz="2000" dirty="0" smtClean="0"/>
              <a:t>Application and server statistics</a:t>
            </a:r>
          </a:p>
          <a:p>
            <a:pPr lvl="2"/>
            <a:r>
              <a:rPr lang="en-US" sz="2000" dirty="0" smtClean="0"/>
              <a:t>System integrity checks</a:t>
            </a:r>
          </a:p>
          <a:p>
            <a:pPr lvl="1"/>
            <a:r>
              <a:rPr lang="en-US" sz="2000" dirty="0" smtClean="0"/>
              <a:t>Methods and Procedures to recognize security breaches when they occur  (network and host based intrusion detection system)</a:t>
            </a:r>
          </a:p>
          <a:p>
            <a:pPr lvl="1"/>
            <a:endParaRPr lang="en-US" sz="2000" dirty="0" smtClean="0"/>
          </a:p>
          <a:p>
            <a:pPr lvl="1"/>
            <a:endParaRPr lang="en-US" sz="2000" dirty="0" smtClean="0"/>
          </a:p>
        </p:txBody>
      </p:sp>
    </p:spTree>
    <p:extLst>
      <p:ext uri="{BB962C8B-B14F-4D97-AF65-F5344CB8AC3E}">
        <p14:creationId xmlns:p14="http://schemas.microsoft.com/office/powerpoint/2010/main" val="29431913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39762"/>
          </a:xfrm>
        </p:spPr>
        <p:txBody>
          <a:bodyPr>
            <a:normAutofit/>
          </a:bodyPr>
          <a:lstStyle/>
          <a:p>
            <a:r>
              <a:rPr lang="en-US" sz="3200" dirty="0" smtClean="0"/>
              <a:t>Business Application Systems</a:t>
            </a:r>
            <a:endParaRPr lang="en-US" sz="3200" dirty="0"/>
          </a:p>
        </p:txBody>
      </p:sp>
      <p:sp>
        <p:nvSpPr>
          <p:cNvPr id="4" name="Content Placeholder 3"/>
          <p:cNvSpPr>
            <a:spLocks noGrp="1"/>
          </p:cNvSpPr>
          <p:nvPr>
            <p:ph idx="1"/>
          </p:nvPr>
        </p:nvSpPr>
        <p:spPr>
          <a:xfrm>
            <a:off x="457200" y="685800"/>
            <a:ext cx="8229600" cy="6019800"/>
          </a:xfrm>
        </p:spPr>
        <p:txBody>
          <a:bodyPr>
            <a:normAutofit/>
          </a:bodyPr>
          <a:lstStyle/>
          <a:p>
            <a:r>
              <a:rPr lang="en-US" sz="2400" b="1" dirty="0" smtClean="0"/>
              <a:t>Electronic Commerce Audit and Control Issues (Contd.)</a:t>
            </a:r>
          </a:p>
          <a:p>
            <a:pPr lvl="1"/>
            <a:r>
              <a:rPr lang="en-US" sz="2000" dirty="0" smtClean="0"/>
              <a:t>Protection in place that data collected about individuals are not disclosed without their consent nor used for purposes other than that for which they are collected.</a:t>
            </a:r>
          </a:p>
          <a:p>
            <a:pPr lvl="1"/>
            <a:r>
              <a:rPr lang="en-US" sz="2000" dirty="0" smtClean="0"/>
              <a:t>Means to ensure confidentiality of data communicated between customers and vendors (E.g. SSL)</a:t>
            </a:r>
          </a:p>
          <a:p>
            <a:pPr lvl="1"/>
            <a:r>
              <a:rPr lang="en-US" sz="2000" dirty="0" smtClean="0"/>
              <a:t>Mechanisms to protect the presence of e-commerce and supporting private networks from computer viruses to prevent them from propagating to customers and vendors.</a:t>
            </a:r>
          </a:p>
          <a:p>
            <a:pPr lvl="1"/>
            <a:r>
              <a:rPr lang="en-US" sz="2000" dirty="0" smtClean="0"/>
              <a:t>Features within the ecommerce architecture to keep all components from failing and allow them to repair themselves if they fail so</a:t>
            </a:r>
          </a:p>
          <a:p>
            <a:pPr lvl="1"/>
            <a:r>
              <a:rPr lang="en-US" sz="2000" dirty="0" smtClean="0"/>
              <a:t>Regular program of audit and assessment of the security of e-commerce environments and applications to provide assurance that controls are present and effective.</a:t>
            </a:r>
          </a:p>
        </p:txBody>
      </p:sp>
    </p:spTree>
    <p:extLst>
      <p:ext uri="{BB962C8B-B14F-4D97-AF65-F5344CB8AC3E}">
        <p14:creationId xmlns:p14="http://schemas.microsoft.com/office/powerpoint/2010/main" val="40110625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39762"/>
          </a:xfrm>
        </p:spPr>
        <p:txBody>
          <a:bodyPr>
            <a:normAutofit/>
          </a:bodyPr>
          <a:lstStyle/>
          <a:p>
            <a:r>
              <a:rPr lang="en-US" sz="3200" dirty="0" smtClean="0"/>
              <a:t>Business Application Systems</a:t>
            </a:r>
            <a:endParaRPr lang="en-US" sz="3200" dirty="0"/>
          </a:p>
        </p:txBody>
      </p:sp>
      <p:sp>
        <p:nvSpPr>
          <p:cNvPr id="4" name="Content Placeholder 3"/>
          <p:cNvSpPr>
            <a:spLocks noGrp="1"/>
          </p:cNvSpPr>
          <p:nvPr>
            <p:ph idx="1"/>
          </p:nvPr>
        </p:nvSpPr>
        <p:spPr>
          <a:xfrm>
            <a:off x="457200" y="685800"/>
            <a:ext cx="8229600" cy="6019800"/>
          </a:xfrm>
        </p:spPr>
        <p:txBody>
          <a:bodyPr>
            <a:normAutofit/>
          </a:bodyPr>
          <a:lstStyle/>
          <a:p>
            <a:r>
              <a:rPr lang="en-US" sz="2400" b="1" dirty="0" smtClean="0"/>
              <a:t>Electronic Mail (email)</a:t>
            </a:r>
          </a:p>
          <a:p>
            <a:pPr lvl="1"/>
            <a:r>
              <a:rPr lang="en-US" sz="2000" dirty="0" smtClean="0"/>
              <a:t>Email process could be divided into two components:</a:t>
            </a:r>
          </a:p>
          <a:p>
            <a:pPr lvl="2"/>
            <a:r>
              <a:rPr lang="en-US" sz="1800" b="1" dirty="0" smtClean="0"/>
              <a:t>Mil Servers: </a:t>
            </a:r>
            <a:r>
              <a:rPr lang="en-US" sz="1800" dirty="0" smtClean="0"/>
              <a:t>hosts that forward, store and deliver mail</a:t>
            </a:r>
          </a:p>
          <a:p>
            <a:pPr lvl="2"/>
            <a:r>
              <a:rPr lang="en-US" sz="1800" b="1" dirty="0" smtClean="0"/>
              <a:t>Clients: </a:t>
            </a:r>
            <a:r>
              <a:rPr lang="en-US" sz="1800" dirty="0" smtClean="0"/>
              <a:t>interface with users and allow users to read, compose, send and store email messages.</a:t>
            </a:r>
          </a:p>
        </p:txBody>
      </p:sp>
    </p:spTree>
    <p:extLst>
      <p:ext uri="{BB962C8B-B14F-4D97-AF65-F5344CB8AC3E}">
        <p14:creationId xmlns:p14="http://schemas.microsoft.com/office/powerpoint/2010/main" val="26044407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39762"/>
          </a:xfrm>
        </p:spPr>
        <p:txBody>
          <a:bodyPr>
            <a:normAutofit/>
          </a:bodyPr>
          <a:lstStyle/>
          <a:p>
            <a:r>
              <a:rPr lang="en-US" sz="3200" dirty="0" smtClean="0"/>
              <a:t>Business Application Systems</a:t>
            </a:r>
            <a:endParaRPr lang="en-US" sz="3200" dirty="0"/>
          </a:p>
        </p:txBody>
      </p:sp>
      <p:sp>
        <p:nvSpPr>
          <p:cNvPr id="4" name="Content Placeholder 3"/>
          <p:cNvSpPr>
            <a:spLocks noGrp="1"/>
          </p:cNvSpPr>
          <p:nvPr>
            <p:ph idx="1"/>
          </p:nvPr>
        </p:nvSpPr>
        <p:spPr>
          <a:xfrm>
            <a:off x="457200" y="685800"/>
            <a:ext cx="8229600" cy="6019800"/>
          </a:xfrm>
        </p:spPr>
        <p:txBody>
          <a:bodyPr>
            <a:normAutofit/>
          </a:bodyPr>
          <a:lstStyle/>
          <a:p>
            <a:r>
              <a:rPr lang="en-US" sz="2400" b="1" dirty="0" smtClean="0"/>
              <a:t>Electronic Mail (Contd.)</a:t>
            </a:r>
          </a:p>
          <a:p>
            <a:pPr lvl="1"/>
            <a:r>
              <a:rPr lang="en-US" sz="2400" b="1" dirty="0" smtClean="0"/>
              <a:t>Security Issues of email:</a:t>
            </a:r>
          </a:p>
          <a:p>
            <a:pPr lvl="2"/>
            <a:r>
              <a:rPr lang="en-US" sz="2000" dirty="0" smtClean="0"/>
              <a:t>Flaws in the configuration of mail server application may be used as the means of compromising the under lying server and the attached network.</a:t>
            </a:r>
          </a:p>
          <a:p>
            <a:pPr lvl="2"/>
            <a:r>
              <a:rPr lang="en-US" sz="2000" dirty="0" smtClean="0"/>
              <a:t>Denial of service (</a:t>
            </a:r>
            <a:r>
              <a:rPr lang="en-US" sz="2000" dirty="0" err="1" smtClean="0"/>
              <a:t>DoS</a:t>
            </a:r>
            <a:r>
              <a:rPr lang="en-US" sz="2000" dirty="0" smtClean="0"/>
              <a:t>)  attacks may be directed to the mail server denying or hindering valid users from using the mail server.</a:t>
            </a:r>
          </a:p>
          <a:p>
            <a:pPr lvl="2"/>
            <a:r>
              <a:rPr lang="en-US" sz="2000" dirty="0" smtClean="0"/>
              <a:t>Sensitive information transmitted unencrypted between mail server and email client may be intercepted.</a:t>
            </a:r>
          </a:p>
          <a:p>
            <a:pPr lvl="2"/>
            <a:r>
              <a:rPr lang="en-US" sz="2000" dirty="0" smtClean="0"/>
              <a:t>Information within the email may be altered at some point between the sender and recipient</a:t>
            </a:r>
          </a:p>
          <a:p>
            <a:pPr lvl="2"/>
            <a:r>
              <a:rPr lang="en-US" sz="2000" dirty="0" smtClean="0"/>
              <a:t>Viruses and other types of malicious code may be distributed throughout an organization via email</a:t>
            </a:r>
          </a:p>
          <a:p>
            <a:pPr lvl="2"/>
            <a:r>
              <a:rPr lang="en-US" sz="2000" dirty="0" smtClean="0"/>
              <a:t>Users may send in appropriate, proprietary or other sensitive information via email leading to legal exposure.</a:t>
            </a:r>
          </a:p>
        </p:txBody>
      </p:sp>
    </p:spTree>
    <p:extLst>
      <p:ext uri="{BB962C8B-B14F-4D97-AF65-F5344CB8AC3E}">
        <p14:creationId xmlns:p14="http://schemas.microsoft.com/office/powerpoint/2010/main" val="39380253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39762"/>
          </a:xfrm>
        </p:spPr>
        <p:txBody>
          <a:bodyPr>
            <a:normAutofit/>
          </a:bodyPr>
          <a:lstStyle/>
          <a:p>
            <a:r>
              <a:rPr lang="en-US" sz="3200" dirty="0" smtClean="0"/>
              <a:t>Business Application Systems</a:t>
            </a:r>
            <a:endParaRPr lang="en-US" sz="3200" dirty="0"/>
          </a:p>
        </p:txBody>
      </p:sp>
      <p:sp>
        <p:nvSpPr>
          <p:cNvPr id="4" name="Content Placeholder 3"/>
          <p:cNvSpPr>
            <a:spLocks noGrp="1"/>
          </p:cNvSpPr>
          <p:nvPr>
            <p:ph idx="1"/>
          </p:nvPr>
        </p:nvSpPr>
        <p:spPr>
          <a:xfrm>
            <a:off x="457200" y="685800"/>
            <a:ext cx="8229600" cy="6019800"/>
          </a:xfrm>
        </p:spPr>
        <p:txBody>
          <a:bodyPr>
            <a:normAutofit/>
          </a:bodyPr>
          <a:lstStyle/>
          <a:p>
            <a:r>
              <a:rPr lang="en-US" sz="2400" b="1" dirty="0" smtClean="0"/>
              <a:t>Electronic Mail (Contd.)</a:t>
            </a:r>
          </a:p>
          <a:p>
            <a:pPr lvl="1"/>
            <a:r>
              <a:rPr lang="en-US" sz="2400" b="1" dirty="0" smtClean="0"/>
              <a:t>Standards for email security:</a:t>
            </a:r>
          </a:p>
          <a:p>
            <a:pPr lvl="2"/>
            <a:r>
              <a:rPr lang="en-US" sz="2000" dirty="0" smtClean="0"/>
              <a:t>Address the security aspects of the deployment of a mail server through maintenance and administration standards.</a:t>
            </a:r>
          </a:p>
          <a:p>
            <a:pPr lvl="2"/>
            <a:r>
              <a:rPr lang="en-US" sz="2000" dirty="0" smtClean="0"/>
              <a:t>Ensure that mail server application is deployed , configured and managed to meet the security policy and guide lines laid down by management</a:t>
            </a:r>
          </a:p>
          <a:p>
            <a:pPr lvl="2"/>
            <a:r>
              <a:rPr lang="en-US" sz="2000" dirty="0" smtClean="0"/>
              <a:t>Consider the implementation of encryption technologies to protect user authentication and mail data.</a:t>
            </a:r>
          </a:p>
        </p:txBody>
      </p:sp>
    </p:spTree>
    <p:extLst>
      <p:ext uri="{BB962C8B-B14F-4D97-AF65-F5344CB8AC3E}">
        <p14:creationId xmlns:p14="http://schemas.microsoft.com/office/powerpoint/2010/main" val="32801557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39762"/>
          </a:xfrm>
        </p:spPr>
        <p:txBody>
          <a:bodyPr>
            <a:normAutofit/>
          </a:bodyPr>
          <a:lstStyle/>
          <a:p>
            <a:r>
              <a:rPr lang="en-US" sz="3200" dirty="0" smtClean="0"/>
              <a:t>Business Application Systems</a:t>
            </a:r>
            <a:endParaRPr lang="en-US" sz="3200" dirty="0"/>
          </a:p>
        </p:txBody>
      </p:sp>
      <p:sp>
        <p:nvSpPr>
          <p:cNvPr id="4" name="Content Placeholder 3"/>
          <p:cNvSpPr>
            <a:spLocks noGrp="1"/>
          </p:cNvSpPr>
          <p:nvPr>
            <p:ph idx="1"/>
          </p:nvPr>
        </p:nvSpPr>
        <p:spPr>
          <a:xfrm>
            <a:off x="457200" y="685800"/>
            <a:ext cx="8229600" cy="6019800"/>
          </a:xfrm>
        </p:spPr>
        <p:txBody>
          <a:bodyPr>
            <a:normAutofit/>
          </a:bodyPr>
          <a:lstStyle/>
          <a:p>
            <a:r>
              <a:rPr lang="en-US" sz="2400" b="1" dirty="0" smtClean="0"/>
              <a:t>Electronic Mail (Contd.)</a:t>
            </a:r>
          </a:p>
          <a:p>
            <a:pPr lvl="1"/>
            <a:r>
              <a:rPr lang="en-US" sz="2400" b="1" dirty="0" smtClean="0"/>
              <a:t>Standards for email security (Contd.)</a:t>
            </a:r>
          </a:p>
          <a:p>
            <a:pPr lvl="2"/>
            <a:r>
              <a:rPr lang="en-US" sz="2000" b="1" dirty="0" smtClean="0"/>
              <a:t>Digital Signature: </a:t>
            </a:r>
            <a:r>
              <a:rPr lang="en-US" sz="2000" dirty="0" smtClean="0"/>
              <a:t>authenticates a transmission from a user in an untrusted network environment. It is a sequence of bits appended to a digital document. Like a handwritten signature its authenticity could be verified. But unlike handwritten signature it is unique to the document being signed. Digital signature are good method of securing email transmissions in that:</a:t>
            </a:r>
          </a:p>
          <a:p>
            <a:pPr lvl="3"/>
            <a:r>
              <a:rPr lang="en-US" dirty="0" smtClean="0"/>
              <a:t>The signature can not be forged.</a:t>
            </a:r>
          </a:p>
          <a:p>
            <a:pPr lvl="3"/>
            <a:r>
              <a:rPr lang="en-US" dirty="0" smtClean="0"/>
              <a:t>The signature is authentic and encrypted.</a:t>
            </a:r>
          </a:p>
          <a:p>
            <a:pPr lvl="3"/>
            <a:r>
              <a:rPr lang="en-US" dirty="0" smtClean="0"/>
              <a:t>The signature can not be reused.</a:t>
            </a:r>
          </a:p>
          <a:p>
            <a:pPr lvl="3"/>
            <a:r>
              <a:rPr lang="en-US" dirty="0" smtClean="0"/>
              <a:t>The signed document can not be altered. Any alteration to eh document renders the signature invalid.</a:t>
            </a:r>
          </a:p>
        </p:txBody>
      </p:sp>
    </p:spTree>
    <p:extLst>
      <p:ext uri="{BB962C8B-B14F-4D97-AF65-F5344CB8AC3E}">
        <p14:creationId xmlns:p14="http://schemas.microsoft.com/office/powerpoint/2010/main" val="6019823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1239</TotalTime>
  <Words>2671</Words>
  <Application>Microsoft Office PowerPoint</Application>
  <PresentationFormat>On-screen Show (4:3)</PresentationFormat>
  <Paragraphs>230</Paragraphs>
  <Slides>23</Slides>
  <Notes>22</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Business Application Systems</vt:lpstr>
      <vt:lpstr>Business Application Systems</vt:lpstr>
      <vt:lpstr>Business Application Systems</vt:lpstr>
      <vt:lpstr>Business Application Systems</vt:lpstr>
      <vt:lpstr>Business Application Systems</vt:lpstr>
      <vt:lpstr>Business Application Systems</vt:lpstr>
      <vt:lpstr>Business Application Systems</vt:lpstr>
      <vt:lpstr>Business Application Systems</vt:lpstr>
      <vt:lpstr>Business Application Systems</vt:lpstr>
      <vt:lpstr>Business Application Systems</vt:lpstr>
      <vt:lpstr>Business Application Systems</vt:lpstr>
      <vt:lpstr>Business Application Systems</vt:lpstr>
      <vt:lpstr>Business Application Systems</vt:lpstr>
      <vt:lpstr>Risk Management Controls for e-banking</vt:lpstr>
      <vt:lpstr>Business Application Systems</vt:lpstr>
      <vt:lpstr>Business Application Systems</vt:lpstr>
      <vt:lpstr>Business Application Systems</vt:lpstr>
      <vt:lpstr>Business Application Systems</vt:lpstr>
      <vt:lpstr>Business Application Systems</vt:lpstr>
      <vt:lpstr>Business Application Systems</vt:lpstr>
      <vt:lpstr>Business Application Systems</vt:lpstr>
      <vt:lpstr>Business Application Systems</vt:lpstr>
      <vt:lpstr>Business Application Systems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Analysis</dc:title>
  <dc:creator>gulraiz</dc:creator>
  <cp:lastModifiedBy>gulraiz</cp:lastModifiedBy>
  <cp:revision>343</cp:revision>
  <dcterms:created xsi:type="dcterms:W3CDTF">2014-08-12T16:29:38Z</dcterms:created>
  <dcterms:modified xsi:type="dcterms:W3CDTF">2014-09-04T07:28:38Z</dcterms:modified>
</cp:coreProperties>
</file>