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E78462-CCA5-4CFA-A196-17550FE0A9E1}"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246697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78462-CCA5-4CFA-A196-17550FE0A9E1}"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212097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78462-CCA5-4CFA-A196-17550FE0A9E1}"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19385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78462-CCA5-4CFA-A196-17550FE0A9E1}"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172255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E78462-CCA5-4CFA-A196-17550FE0A9E1}"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112957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E78462-CCA5-4CFA-A196-17550FE0A9E1}"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8591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E78462-CCA5-4CFA-A196-17550FE0A9E1}" type="datetimeFigureOut">
              <a:rPr lang="en-US" smtClean="0"/>
              <a:t>8/12/2015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409508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E78462-CCA5-4CFA-A196-17550FE0A9E1}" type="datetimeFigureOut">
              <a:rPr lang="en-US" smtClean="0"/>
              <a:t>8/12/2015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345531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78462-CCA5-4CFA-A196-17550FE0A9E1}" type="datetimeFigureOut">
              <a:rPr lang="en-US" smtClean="0"/>
              <a:t>8/12/2015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264336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78462-CCA5-4CFA-A196-17550FE0A9E1}"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110021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78462-CCA5-4CFA-A196-17550FE0A9E1}"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428344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78462-CCA5-4CFA-A196-17550FE0A9E1}" type="datetimeFigureOut">
              <a:rPr lang="en-US" smtClean="0"/>
              <a:t>8/12/2015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F0035-4B67-4B88-B2A0-536AE2AEED21}" type="slidenum">
              <a:rPr lang="en-US" smtClean="0"/>
              <a:t>‹#›</a:t>
            </a:fld>
            <a:endParaRPr lang="en-US"/>
          </a:p>
        </p:txBody>
      </p:sp>
    </p:spTree>
    <p:extLst>
      <p:ext uri="{BB962C8B-B14F-4D97-AF65-F5344CB8AC3E}">
        <p14:creationId xmlns:p14="http://schemas.microsoft.com/office/powerpoint/2010/main" val="125566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lstStyle/>
          <a:p>
            <a:r>
              <a:rPr lang="en-US" dirty="0" smtClean="0"/>
              <a:t>Audit Planning (S5)</a:t>
            </a:r>
            <a:endParaRPr lang="en-US" dirty="0"/>
          </a:p>
        </p:txBody>
      </p:sp>
      <p:sp>
        <p:nvSpPr>
          <p:cNvPr id="7" name="Content Placeholder 2"/>
          <p:cNvSpPr>
            <a:spLocks noGrp="1"/>
          </p:cNvSpPr>
          <p:nvPr>
            <p:ph idx="1"/>
          </p:nvPr>
        </p:nvSpPr>
        <p:spPr>
          <a:xfrm>
            <a:off x="457200" y="914400"/>
            <a:ext cx="8229600" cy="5867400"/>
          </a:xfrm>
        </p:spPr>
        <p:txBody>
          <a:bodyPr>
            <a:normAutofit/>
          </a:bodyPr>
          <a:lstStyle/>
          <a:p>
            <a:r>
              <a:rPr lang="en-US" sz="2400" b="1" dirty="0" smtClean="0"/>
              <a:t>Audit planning consists of both short and long term planning.</a:t>
            </a:r>
          </a:p>
          <a:p>
            <a:r>
              <a:rPr lang="en-US" sz="2400" b="1" dirty="0" smtClean="0"/>
              <a:t>Analysis of short and long term planning should at least occur annually</a:t>
            </a:r>
            <a:r>
              <a:rPr lang="en-US" sz="2400" b="1" dirty="0" smtClean="0"/>
              <a:t>.</a:t>
            </a:r>
          </a:p>
          <a:p>
            <a:r>
              <a:rPr lang="en-US" sz="2400" b="1" dirty="0" smtClean="0"/>
              <a:t>Short term planning takes into account audit issues that will be covered during the year.</a:t>
            </a:r>
            <a:endParaRPr lang="en-US" sz="2400" b="1" dirty="0" smtClean="0"/>
          </a:p>
          <a:p>
            <a:r>
              <a:rPr lang="en-US" sz="2400" b="1" dirty="0" smtClean="0"/>
              <a:t> </a:t>
            </a:r>
            <a:r>
              <a:rPr lang="en-US" sz="2400" b="1" dirty="0" smtClean="0"/>
              <a:t>Long term planning takes into account risk related issues regarding changes in th</a:t>
            </a:r>
            <a:r>
              <a:rPr lang="en-US" sz="2400" b="1" dirty="0" smtClean="0"/>
              <a:t>e organization’s IT environment.</a:t>
            </a:r>
          </a:p>
          <a:p>
            <a:r>
              <a:rPr lang="en-US" sz="2400" b="1" dirty="0" smtClean="0"/>
              <a:t>The analysis for planning future audit activities is necessary to take into account:</a:t>
            </a:r>
          </a:p>
          <a:p>
            <a:pPr lvl="1"/>
            <a:r>
              <a:rPr lang="en-US" sz="2400" b="1" dirty="0" smtClean="0"/>
              <a:t>New Control issues</a:t>
            </a:r>
          </a:p>
          <a:p>
            <a:pPr lvl="1"/>
            <a:r>
              <a:rPr lang="en-US" sz="2400" b="1" dirty="0" smtClean="0"/>
              <a:t>Changes in the risk environment</a:t>
            </a:r>
          </a:p>
          <a:p>
            <a:pPr lvl="1"/>
            <a:r>
              <a:rPr lang="en-US" sz="2400" b="1" dirty="0" smtClean="0"/>
              <a:t>Technologies</a:t>
            </a:r>
          </a:p>
          <a:p>
            <a:pPr lvl="1"/>
            <a:r>
              <a:rPr lang="en-US" sz="2400" b="1" dirty="0" smtClean="0"/>
              <a:t>Business Resources.</a:t>
            </a:r>
            <a:endParaRPr lang="en-US" sz="2400" b="1" dirty="0" smtClean="0"/>
          </a:p>
        </p:txBody>
      </p:sp>
    </p:spTree>
    <p:extLst>
      <p:ext uri="{BB962C8B-B14F-4D97-AF65-F5344CB8AC3E}">
        <p14:creationId xmlns:p14="http://schemas.microsoft.com/office/powerpoint/2010/main" val="4188085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lstStyle/>
          <a:p>
            <a:r>
              <a:rPr lang="en-US" dirty="0" smtClean="0"/>
              <a:t>Audit Planning (S5</a:t>
            </a:r>
            <a:r>
              <a:rPr lang="en-US" dirty="0" smtClean="0"/>
              <a:t>)- Contd.</a:t>
            </a:r>
            <a:endParaRPr lang="en-US" dirty="0"/>
          </a:p>
        </p:txBody>
      </p:sp>
      <p:sp>
        <p:nvSpPr>
          <p:cNvPr id="7" name="Content Placeholder 2"/>
          <p:cNvSpPr>
            <a:spLocks noGrp="1"/>
          </p:cNvSpPr>
          <p:nvPr>
            <p:ph idx="1"/>
          </p:nvPr>
        </p:nvSpPr>
        <p:spPr>
          <a:xfrm>
            <a:off x="457200" y="914400"/>
            <a:ext cx="8229600" cy="5867400"/>
          </a:xfrm>
        </p:spPr>
        <p:txBody>
          <a:bodyPr>
            <a:normAutofit/>
          </a:bodyPr>
          <a:lstStyle/>
          <a:p>
            <a:r>
              <a:rPr lang="en-US" sz="2400" b="1" dirty="0" smtClean="0"/>
              <a:t>The results of the analysis should be reviewed by senior audit Management and approved by the audit committee (if exist) or alternatively board of directors and communicated to relevant levels of management.</a:t>
            </a:r>
          </a:p>
          <a:p>
            <a:r>
              <a:rPr lang="en-US" sz="2400" b="1" dirty="0" smtClean="0"/>
              <a:t>The annual planning should be updated if any key aspects of the risk environment have changed. </a:t>
            </a:r>
            <a:r>
              <a:rPr lang="en-US" sz="2400" b="1" dirty="0" err="1" smtClean="0"/>
              <a:t>Eg</a:t>
            </a:r>
            <a:r>
              <a:rPr lang="en-US" sz="2400" b="1" dirty="0" smtClean="0"/>
              <a:t>. Acquisitions, new regulatory issues, market conditions.</a:t>
            </a:r>
          </a:p>
          <a:p>
            <a:r>
              <a:rPr lang="en-US" sz="2400" b="1" dirty="0" smtClean="0"/>
              <a:t>In addition to overall audit planning, each individual audit assignment must be adequately planned.</a:t>
            </a:r>
          </a:p>
          <a:p>
            <a:r>
              <a:rPr lang="en-US" sz="2400" b="1" dirty="0" smtClean="0"/>
              <a:t>The IS auditor should consider the results of </a:t>
            </a:r>
            <a:r>
              <a:rPr lang="en-US" sz="2400" b="1" u="sng" dirty="0" smtClean="0"/>
              <a:t>periodic risk assessments, changes in the application of technology, evolving privacy issues and regulatory requirements. </a:t>
            </a:r>
            <a:r>
              <a:rPr lang="en-US" sz="2400" b="1" dirty="0" smtClean="0"/>
              <a:t>These may impact the overall audit approach.</a:t>
            </a:r>
            <a:endParaRPr lang="en-US" sz="2400" b="1" dirty="0" smtClean="0"/>
          </a:p>
        </p:txBody>
      </p:sp>
    </p:spTree>
    <p:extLst>
      <p:ext uri="{BB962C8B-B14F-4D97-AF65-F5344CB8AC3E}">
        <p14:creationId xmlns:p14="http://schemas.microsoft.com/office/powerpoint/2010/main" val="259045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lstStyle/>
          <a:p>
            <a:r>
              <a:rPr lang="en-US" dirty="0" smtClean="0"/>
              <a:t>Audit Planning (S5</a:t>
            </a:r>
            <a:r>
              <a:rPr lang="en-US" dirty="0" smtClean="0"/>
              <a:t>)- Contd.</a:t>
            </a:r>
            <a:endParaRPr lang="en-US" dirty="0"/>
          </a:p>
        </p:txBody>
      </p:sp>
      <p:sp>
        <p:nvSpPr>
          <p:cNvPr id="7" name="Content Placeholder 2"/>
          <p:cNvSpPr>
            <a:spLocks noGrp="1"/>
          </p:cNvSpPr>
          <p:nvPr>
            <p:ph idx="1"/>
          </p:nvPr>
        </p:nvSpPr>
        <p:spPr>
          <a:xfrm>
            <a:off x="457200" y="914400"/>
            <a:ext cx="8229600" cy="5867400"/>
          </a:xfrm>
        </p:spPr>
        <p:txBody>
          <a:bodyPr>
            <a:normAutofit/>
          </a:bodyPr>
          <a:lstStyle/>
          <a:p>
            <a:r>
              <a:rPr lang="en-US" sz="2400" b="1" dirty="0" smtClean="0"/>
              <a:t>The IS auditor should also take into consideration </a:t>
            </a:r>
            <a:r>
              <a:rPr lang="en-US" sz="2400" b="1" u="sng" dirty="0" smtClean="0"/>
              <a:t>system implementation, upgrade deadlines, current and future technologies, requirements from business process owners and IS resource limitations.</a:t>
            </a:r>
          </a:p>
          <a:p>
            <a:pPr marL="342900" lvl="1" indent="-342900">
              <a:buFont typeface="Arial" pitchFamily="34" charset="0"/>
              <a:buChar char="•"/>
            </a:pPr>
            <a:r>
              <a:rPr lang="en-US" sz="2400" b="1" dirty="0"/>
              <a:t>When planning an audit the IS auditor </a:t>
            </a:r>
            <a:r>
              <a:rPr lang="en-US" sz="2400" b="1" u="sng" dirty="0"/>
              <a:t>must have an understanding of the overall environment under review. </a:t>
            </a:r>
            <a:r>
              <a:rPr lang="en-US" sz="2400" b="1" dirty="0"/>
              <a:t>This should include a general understanding of the various </a:t>
            </a:r>
            <a:r>
              <a:rPr lang="en-US" sz="2400" b="1" u="sng" dirty="0"/>
              <a:t>business practices and functions relating to the audit subject, as well as the types of information systems and technology supporting the activity.</a:t>
            </a:r>
          </a:p>
          <a:p>
            <a:pPr marL="0" indent="0">
              <a:buNone/>
            </a:pPr>
            <a:endParaRPr lang="en-US" sz="2400" b="1" u="sng" dirty="0" smtClean="0"/>
          </a:p>
        </p:txBody>
      </p:sp>
    </p:spTree>
    <p:extLst>
      <p:ext uri="{BB962C8B-B14F-4D97-AF65-F5344CB8AC3E}">
        <p14:creationId xmlns:p14="http://schemas.microsoft.com/office/powerpoint/2010/main" val="652191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lstStyle/>
          <a:p>
            <a:r>
              <a:rPr lang="en-US" dirty="0" smtClean="0"/>
              <a:t>Audit Planning (S5</a:t>
            </a:r>
            <a:r>
              <a:rPr lang="en-US" dirty="0" smtClean="0"/>
              <a:t>)- Contd.</a:t>
            </a:r>
            <a:endParaRPr lang="en-US" dirty="0"/>
          </a:p>
        </p:txBody>
      </p:sp>
      <p:sp>
        <p:nvSpPr>
          <p:cNvPr id="7" name="Content Placeholder 2"/>
          <p:cNvSpPr>
            <a:spLocks noGrp="1"/>
          </p:cNvSpPr>
          <p:nvPr>
            <p:ph idx="1"/>
          </p:nvPr>
        </p:nvSpPr>
        <p:spPr>
          <a:xfrm>
            <a:off x="457200" y="914400"/>
            <a:ext cx="8229600" cy="5867400"/>
          </a:xfrm>
        </p:spPr>
        <p:txBody>
          <a:bodyPr>
            <a:normAutofit/>
          </a:bodyPr>
          <a:lstStyle/>
          <a:p>
            <a:r>
              <a:rPr lang="en-US" sz="2400" b="1" dirty="0" smtClean="0"/>
              <a:t>STEPS TO GAIN BUSINESS UNDERSTANDING:</a:t>
            </a:r>
          </a:p>
          <a:p>
            <a:pPr lvl="1"/>
            <a:r>
              <a:rPr lang="en-US" sz="2400" b="1" dirty="0" smtClean="0"/>
              <a:t>Reading background material including industry publications, annual reports and independent financial analysis reports.</a:t>
            </a:r>
          </a:p>
          <a:p>
            <a:pPr lvl="1"/>
            <a:r>
              <a:rPr lang="en-US" sz="2400" b="1" dirty="0" smtClean="0"/>
              <a:t>Reviewing prior audit reports or IT related reports (from external or internal audits, or specific reviews such as regulatory reviews)</a:t>
            </a:r>
          </a:p>
          <a:p>
            <a:pPr lvl="1"/>
            <a:r>
              <a:rPr lang="en-US" sz="2400" b="1" dirty="0" smtClean="0"/>
              <a:t>Reviewing business and IT long-term strategic plans.</a:t>
            </a:r>
          </a:p>
          <a:p>
            <a:pPr lvl="1"/>
            <a:r>
              <a:rPr lang="en-US" sz="2400" b="1" dirty="0" smtClean="0"/>
              <a:t>Interviewing key managers to understand business issues.</a:t>
            </a:r>
          </a:p>
          <a:p>
            <a:pPr lvl="1"/>
            <a:r>
              <a:rPr lang="en-US" sz="2400" b="1" dirty="0" smtClean="0"/>
              <a:t>Identifying specific regulations applicable to IT</a:t>
            </a:r>
          </a:p>
          <a:p>
            <a:pPr lvl="1"/>
            <a:r>
              <a:rPr lang="en-US" sz="2400" b="1" dirty="0" smtClean="0"/>
              <a:t>Identifying IT functions or related activities that have been outsourced.</a:t>
            </a:r>
          </a:p>
          <a:p>
            <a:pPr lvl="1"/>
            <a:r>
              <a:rPr lang="en-US" sz="2400" b="1" dirty="0" smtClean="0"/>
              <a:t>Touring key organization facilities.</a:t>
            </a:r>
          </a:p>
          <a:p>
            <a:pPr marL="457200" lvl="1" indent="0">
              <a:buNone/>
            </a:pPr>
            <a:endParaRPr lang="en-US" sz="2400" b="1" dirty="0" smtClean="0"/>
          </a:p>
        </p:txBody>
      </p:sp>
    </p:spTree>
    <p:extLst>
      <p:ext uri="{BB962C8B-B14F-4D97-AF65-F5344CB8AC3E}">
        <p14:creationId xmlns:p14="http://schemas.microsoft.com/office/powerpoint/2010/main" val="3621300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lstStyle/>
          <a:p>
            <a:r>
              <a:rPr lang="en-US" dirty="0" smtClean="0"/>
              <a:t>Audit Planning (S5</a:t>
            </a:r>
            <a:r>
              <a:rPr lang="en-US" dirty="0" smtClean="0"/>
              <a:t>)- Contd.</a:t>
            </a:r>
            <a:endParaRPr lang="en-US" dirty="0"/>
          </a:p>
        </p:txBody>
      </p:sp>
      <p:sp>
        <p:nvSpPr>
          <p:cNvPr id="7" name="Content Placeholder 2"/>
          <p:cNvSpPr>
            <a:spLocks noGrp="1"/>
          </p:cNvSpPr>
          <p:nvPr>
            <p:ph idx="1"/>
          </p:nvPr>
        </p:nvSpPr>
        <p:spPr>
          <a:xfrm>
            <a:off x="457200" y="914400"/>
            <a:ext cx="8229600" cy="5867400"/>
          </a:xfrm>
        </p:spPr>
        <p:txBody>
          <a:bodyPr>
            <a:normAutofit/>
          </a:bodyPr>
          <a:lstStyle/>
          <a:p>
            <a:r>
              <a:rPr lang="en-US" sz="2400" b="1" dirty="0" smtClean="0"/>
              <a:t>STEPS TO PERFORM AUDIT PLANNING:</a:t>
            </a:r>
          </a:p>
          <a:p>
            <a:pPr lvl="1"/>
            <a:r>
              <a:rPr lang="en-US" sz="2400" b="1" dirty="0" smtClean="0"/>
              <a:t>Gain an understanding of the business’s mission, objectives, purpose and processes.</a:t>
            </a:r>
          </a:p>
          <a:p>
            <a:pPr lvl="1"/>
            <a:r>
              <a:rPr lang="en-US" sz="2400" b="1" dirty="0" smtClean="0"/>
              <a:t>Identify stated content (policies, standards, guidelines, procedures and organization structure.)</a:t>
            </a:r>
          </a:p>
          <a:p>
            <a:pPr lvl="1"/>
            <a:r>
              <a:rPr lang="en-US" sz="2400" b="1" dirty="0" smtClean="0"/>
              <a:t>Evaluate risk assessment and privacy impact analysis.</a:t>
            </a:r>
          </a:p>
          <a:p>
            <a:pPr lvl="1"/>
            <a:r>
              <a:rPr lang="en-US" sz="2400" b="1" dirty="0" smtClean="0"/>
              <a:t>Perform a risk analysis.</a:t>
            </a:r>
          </a:p>
          <a:p>
            <a:pPr lvl="1"/>
            <a:r>
              <a:rPr lang="en-US" sz="2400" b="1" dirty="0" smtClean="0"/>
              <a:t>Conduct an internal control review.</a:t>
            </a:r>
          </a:p>
          <a:p>
            <a:pPr lvl="1"/>
            <a:r>
              <a:rPr lang="en-US" sz="2400" b="1" dirty="0" smtClean="0"/>
              <a:t>Set the audit scope and audit objectives.</a:t>
            </a:r>
          </a:p>
          <a:p>
            <a:pPr lvl="1"/>
            <a:r>
              <a:rPr lang="en-US" sz="2400" b="1" dirty="0" smtClean="0"/>
              <a:t>Develop the audit approach or audit strategy.</a:t>
            </a:r>
          </a:p>
          <a:p>
            <a:pPr lvl="1"/>
            <a:r>
              <a:rPr lang="en-US" sz="2400" b="1" dirty="0" smtClean="0"/>
              <a:t>Assign personal resources to audit and address engagement logistics.</a:t>
            </a:r>
          </a:p>
          <a:p>
            <a:pPr marL="457200" lvl="1" indent="0">
              <a:buNone/>
            </a:pPr>
            <a:endParaRPr lang="en-US" sz="2400" b="1" dirty="0" smtClean="0"/>
          </a:p>
        </p:txBody>
      </p:sp>
    </p:spTree>
    <p:extLst>
      <p:ext uri="{BB962C8B-B14F-4D97-AF65-F5344CB8AC3E}">
        <p14:creationId xmlns:p14="http://schemas.microsoft.com/office/powerpoint/2010/main" val="3185168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472</Words>
  <Application>Microsoft Office PowerPoint</Application>
  <PresentationFormat>On-screen Show (4:3)</PresentationFormat>
  <Paragraphs>37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Audit Planning (S5)</vt:lpstr>
      <vt:lpstr>Audit Planning (S5)- Contd.</vt:lpstr>
      <vt:lpstr>Audit Planning (S5)- Contd.</vt:lpstr>
      <vt:lpstr>Audit Planning (S5)- Contd.</vt:lpstr>
      <vt:lpstr>Audit Planning (S5)-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dc:title>
  <dc:creator>gulraiz</dc:creator>
  <cp:lastModifiedBy>gulraiz</cp:lastModifiedBy>
  <cp:revision>92</cp:revision>
  <dcterms:created xsi:type="dcterms:W3CDTF">2014-08-12T16:29:38Z</dcterms:created>
  <dcterms:modified xsi:type="dcterms:W3CDTF">2015-08-12T04:48:48Z</dcterms:modified>
</cp:coreProperties>
</file>