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sldIdLst>
    <p:sldId id="256" r:id="rId10"/>
    <p:sldId id="257" r:id="rId11"/>
    <p:sldId id="258" r:id="rId12"/>
    <p:sldId id="263" r:id="rId13"/>
    <p:sldId id="259" r:id="rId14"/>
    <p:sldId id="260" r:id="rId15"/>
    <p:sldId id="265" r:id="rId16"/>
    <p:sldId id="264" r:id="rId17"/>
    <p:sldId id="261" r:id="rId18"/>
    <p:sldId id="262" r:id="rId19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-68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5" name="Picture 3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36" name="Picture 3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9" name="Picture 14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18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7" name="Picture 18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Picture 22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24" name="Picture 22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1" name="Picture 26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62" name="Picture 26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8" name="Picture 29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99" name="Picture 29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4.jpeg"/><Relationship Id="rId15" Type="http://schemas.openxmlformats.org/officeDocument/2006/relationships/image" Target="../media/image5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4.jpe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14" Type="http://schemas.openxmlformats.org/officeDocument/2006/relationships/image" Target="../media/image6.jpeg"/><Relationship Id="rId15" Type="http://schemas.openxmlformats.org/officeDocument/2006/relationships/image" Target="../media/image7.jpeg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6.jpeg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14" Type="http://schemas.openxmlformats.org/officeDocument/2006/relationships/image" Target="../media/image8.jpeg"/><Relationship Id="rId15" Type="http://schemas.openxmlformats.org/officeDocument/2006/relationships/image" Target="../media/image9.jpeg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96.xml"/><Relationship Id="rId13" Type="http://schemas.openxmlformats.org/officeDocument/2006/relationships/theme" Target="../theme/theme8.xml"/><Relationship Id="rId14" Type="http://schemas.openxmlformats.org/officeDocument/2006/relationships/image" Target="../media/image8.jpeg"/><Relationship Id="rId1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08.xml"/><Relationship Id="rId13" Type="http://schemas.openxmlformats.org/officeDocument/2006/relationships/theme" Target="../theme/theme9.xml"/><Relationship Id="rId14" Type="http://schemas.openxmlformats.org/officeDocument/2006/relationships/image" Target="../media/image10.png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pic>
        <p:nvPicPr>
          <p:cNvPr id="5" name="Image 4"/>
          <p:cNvPicPr/>
          <p:nvPr/>
        </p:nvPicPr>
        <p:blipFill>
          <a:blip r:embed="rId15"/>
          <a:stretch/>
        </p:blipFill>
        <p:spPr>
          <a:xfrm>
            <a:off x="2160" y="0"/>
            <a:ext cx="9138960" cy="6856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4160" y="2924280"/>
            <a:ext cx="863496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8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pic>
        <p:nvPicPr>
          <p:cNvPr id="76" name="Picture 9"/>
          <p:cNvPicPr/>
          <p:nvPr/>
        </p:nvPicPr>
        <p:blipFill>
          <a:blip r:embed="rId15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54160" y="2924280"/>
            <a:ext cx="863496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8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7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pic>
        <p:nvPicPr>
          <p:cNvPr id="151" name="Picture 7"/>
          <p:cNvPicPr/>
          <p:nvPr/>
        </p:nvPicPr>
        <p:blipFill>
          <a:blip r:embed="rId15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54160" y="2924280"/>
            <a:ext cx="863496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7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7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pic>
        <p:nvPicPr>
          <p:cNvPr id="226" name="Picture 7"/>
          <p:cNvPicPr/>
          <p:nvPr/>
        </p:nvPicPr>
        <p:blipFill>
          <a:blip r:embed="rId15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254160" y="2924280"/>
            <a:ext cx="863496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icture 7"/>
          <p:cNvPicPr/>
          <p:nvPr/>
        </p:nvPicPr>
        <p:blipFill>
          <a:blip r:embed="rId14"/>
          <a:stretch/>
        </p:blipFill>
        <p:spPr>
          <a:xfrm>
            <a:off x="0" y="5778360"/>
            <a:ext cx="9142920" cy="1078560"/>
          </a:xfrm>
          <a:prstGeom prst="rect">
            <a:avLst/>
          </a:prstGeom>
          <a:ln w="9360">
            <a:noFill/>
          </a:ln>
        </p:spPr>
      </p:pic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Image 4"/>
          <p:cNvPicPr/>
          <p:nvPr/>
        </p:nvPicPr>
        <p:blipFill>
          <a:blip r:embed="rId14"/>
          <a:stretch/>
        </p:blipFill>
        <p:spPr>
          <a:xfrm>
            <a:off x="2160" y="0"/>
            <a:ext cx="9138960" cy="6856920"/>
          </a:xfrm>
          <a:prstGeom prst="rect">
            <a:avLst/>
          </a:prstGeom>
          <a:ln>
            <a:noFill/>
          </a:ln>
        </p:spPr>
      </p:pic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54160" y="2924280"/>
            <a:ext cx="863496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98500" y="917207"/>
            <a:ext cx="8503920" cy="48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0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Projet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: </a:t>
            </a:r>
            <a:r>
              <a:rPr lang="fr-FR" sz="2000" b="1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ScaGram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0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Équipe Projet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: </a:t>
            </a:r>
            <a:r>
              <a:rPr lang="fr-FR" sz="20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SPARKS 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UCA) / </a:t>
            </a:r>
            <a:r>
              <a:rPr lang="fr-FR" sz="2000" b="1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Wimmics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</a:t>
            </a:r>
            <a:r>
              <a:rPr lang="fr-FR" sz="2000" b="1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Inria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0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Porteur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: </a:t>
            </a:r>
            <a:r>
              <a:rPr lang="fr-FR" sz="20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Johan </a:t>
            </a:r>
            <a:r>
              <a:rPr lang="fr-FR" sz="2000" b="1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Montagnat</a:t>
            </a:r>
            <a:r>
              <a:rPr lang="fr-FR" sz="20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/ Olivier Corby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0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Moyen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: 24 HM – Erwan Demairy (SED-CRISAM)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0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Sujet</a:t>
            </a:r>
            <a:r>
              <a:rPr lang="fr-FR" sz="20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:</a:t>
            </a:r>
            <a:r>
              <a:rPr lang="fr-FR" sz="16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br>
              <a:rPr lang="fr-FR" sz="16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</a:br>
            <a:r>
              <a:rPr lang="fr-FR" sz="16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persistance de graphe web s</a:t>
            </a:r>
            <a:r>
              <a:rPr lang="fr-FR" sz="16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émantique dans une base de données graphe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4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Technos/Outils</a:t>
            </a:r>
            <a:r>
              <a:rPr lang="fr-FR" sz="24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: 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Java</a:t>
            </a:r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 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bases 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 données graphe 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tinkerpop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: </a:t>
            </a: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OrientDB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 </a:t>
            </a: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TitanDB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 Neo4j), RDF, Web sémantique</a:t>
            </a:r>
            <a:endParaRPr lang="fr-FR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1343880" y="63000"/>
            <a:ext cx="753948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Carte </a:t>
            </a:r>
            <a:r>
              <a:rPr lang="en-US" sz="2800" b="1" strike="noStrike" spc="-1" dirty="0" err="1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d'identité</a:t>
            </a:r>
            <a:r>
              <a:rPr lang="en-US" sz="2800" b="1" strike="noStrike" spc="-1" dirty="0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du </a:t>
            </a:r>
            <a:r>
              <a:rPr lang="en-US" sz="2800" b="1" strike="noStrike" spc="-1" dirty="0" err="1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projet</a:t>
            </a:r>
            <a:endParaRPr lang="en-US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4389120" y="6492240"/>
            <a:ext cx="466344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Journée des projets Inriahub du CRISAM – 22 novembre 2017</a:t>
            </a:r>
            <a:endParaRPr lang="en-US" sz="1800" strike="noStrike" spc="-1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fr-FR" dirty="0" smtClean="0"/>
              <a:t>+ : </a:t>
            </a:r>
            <a:r>
              <a:rPr lang="fr-FR" dirty="0" err="1" smtClean="0"/>
              <a:t>binding</a:t>
            </a:r>
            <a:r>
              <a:rPr lang="fr-FR" dirty="0" smtClean="0"/>
              <a:t> RDF / Tinkerpop</a:t>
            </a:r>
          </a:p>
          <a:p>
            <a:r>
              <a:rPr lang="fr-FR" dirty="0" smtClean="0"/>
              <a:t>+ : </a:t>
            </a:r>
            <a:r>
              <a:rPr lang="fr-FR" dirty="0" err="1" smtClean="0"/>
              <a:t>binding</a:t>
            </a:r>
            <a:r>
              <a:rPr lang="fr-FR" dirty="0" smtClean="0"/>
              <a:t> SPARQL / Tinkerpop dans Corese</a:t>
            </a:r>
          </a:p>
          <a:p>
            <a:pPr lvl="1"/>
            <a:r>
              <a:rPr lang="fr-FR" dirty="0" smtClean="0"/>
              <a:t>Validation de l</a:t>
            </a:r>
            <a:r>
              <a:rPr lang="fr-FR" dirty="0" smtClean="0"/>
              <a:t>’architecture de Corese</a:t>
            </a:r>
          </a:p>
          <a:p>
            <a:r>
              <a:rPr lang="fr-FR" dirty="0" smtClean="0"/>
              <a:t>+ : pour requêtes ciblées =&gt; réponse immédiate</a:t>
            </a:r>
          </a:p>
          <a:p>
            <a:r>
              <a:rPr lang="fr-FR" dirty="0" smtClean="0"/>
              <a:t>- : requêtes avec trop de résultats lentes.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115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1343880" y="63000"/>
            <a:ext cx="753948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Enjeux du projet</a:t>
            </a:r>
            <a:endParaRPr lang="en-US" sz="1800" strike="noStrike" spc="-1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457200" y="906480"/>
            <a:ext cx="8503920" cy="48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4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Scientifiques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Évaluer modèle Tinkerpop (modèle générique)</a:t>
            </a:r>
          </a:p>
          <a:p>
            <a:pPr marL="889200" lvl="2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Binding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SPARQL &lt;-&gt; Tinkerpop</a:t>
            </a:r>
            <a:endParaRPr lang="fr-FR" sz="2200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ea typeface="ＭＳ Ｐゴシック"/>
            </a:endParaRPr>
          </a:p>
          <a:p>
            <a:pPr marL="432000" lvl="1" indent="-21528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"/>
            </a:pP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4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Techniques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Tester faisabilit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é avec bd graphe</a:t>
            </a:r>
          </a:p>
          <a:p>
            <a:pPr marL="432000" lvl="1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Gagner </a:t>
            </a:r>
            <a:r>
              <a:rPr lang="fr-FR" sz="22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en compétence sur les bases de données 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graphe</a:t>
            </a:r>
          </a:p>
          <a:p>
            <a:pPr marL="432000" lvl="1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4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Augmenter la taille des données traitées par Corese</a:t>
            </a:r>
            <a:endParaRPr lang="fr-FR" sz="2400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lvl="1" indent="-215280">
              <a:buClr>
                <a:srgbClr val="999999"/>
              </a:buClr>
              <a:buSzPct val="45000"/>
              <a:buFont typeface="Wingdings" charset="2"/>
              <a:buChar char=""/>
            </a:pPr>
            <a:endParaRPr lang="fr-FR" sz="2400" b="1" u="sng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4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Transfert</a:t>
            </a:r>
            <a:r>
              <a:rPr lang="fr-FR" sz="24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/Marché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Collaboration avec </a:t>
            </a:r>
            <a:r>
              <a:rPr lang="fr-FR" sz="220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Mnemotix</a:t>
            </a:r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(SCIC issue d</a:t>
            </a:r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’</a:t>
            </a:r>
            <a:r>
              <a:rPr lang="fr-FR" sz="220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Inria</a:t>
            </a:r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4389120" y="6492240"/>
            <a:ext cx="466344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Journée des projets Inriahub du CRISAM – 22 novembre 2017</a:t>
            </a:r>
            <a:endParaRPr lang="en-US" sz="1800" strike="noStrike" spc="-1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338120" y="63000"/>
            <a:ext cx="753948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Présentation de la démo</a:t>
            </a:r>
            <a:endParaRPr lang="en-US" sz="1800" strike="noStrike" spc="-1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57200" y="988776"/>
            <a:ext cx="8503920" cy="48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400" b="1" u="sng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Cas d'usage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Base de donn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ée sur </a:t>
            </a: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DBpedia.fr</a:t>
            </a:r>
            <a:endParaRPr lang="fr-FR" sz="2200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432000" lvl="1" indent="-21528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Persistance 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des données </a:t>
            </a:r>
          </a:p>
          <a:p>
            <a:pPr marL="432000" lvl="1" indent="-21528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Manipulation </a:t>
            </a:r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par outils </a:t>
            </a:r>
            <a:r>
              <a:rPr lang="fr-FR" sz="220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tinkerpop</a:t>
            </a:r>
            <a:endParaRPr lang="fr-FR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Enjeux de la démo : montrer le passage à l’échelle</a:t>
            </a:r>
          </a:p>
          <a:p>
            <a:pPr marL="432000" lvl="1" indent="-21528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"/>
            </a:pP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Venez visiter 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le graphe de </a:t>
            </a:r>
            <a:r>
              <a:rPr lang="fr-FR" sz="22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DBpedia.fr</a:t>
            </a: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!</a:t>
            </a:r>
            <a:endParaRPr lang="fr-FR" sz="1800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4389120" y="6492240"/>
            <a:ext cx="466344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Journée des projets Inriahub du CRISAM – 22 novembre 2017</a:t>
            </a:r>
            <a:endParaRPr lang="en-US" sz="1800" strike="noStrike" spc="-1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15000" dirty="0" smtClean="0"/>
              <a:t>Annexes</a:t>
            </a:r>
            <a:endParaRPr lang="fr-FR" sz="15000" dirty="0"/>
          </a:p>
        </p:txBody>
      </p:sp>
    </p:spTree>
    <p:extLst>
      <p:ext uri="{BB962C8B-B14F-4D97-AF65-F5344CB8AC3E}">
        <p14:creationId xmlns:p14="http://schemas.microsoft.com/office/powerpoint/2010/main" val="14570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338120" y="63000"/>
            <a:ext cx="753948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 smtClean="0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Quelques</a:t>
            </a:r>
            <a:r>
              <a:rPr lang="en-US" sz="2800" b="1" strike="noStrike" spc="-1" dirty="0" smtClean="0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2800" b="1" strike="noStrike" spc="-1" dirty="0" smtClean="0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mots </a:t>
            </a:r>
            <a:r>
              <a:rPr lang="en-US" sz="2800" b="1" strike="noStrike" spc="-1" dirty="0" err="1" smtClean="0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sur</a:t>
            </a:r>
            <a:r>
              <a:rPr lang="en-US" sz="2800" b="1" strike="noStrike" spc="-1" dirty="0" smtClean="0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Corese</a:t>
            </a:r>
            <a:endParaRPr lang="en-US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57200" y="988776"/>
            <a:ext cx="8503920" cy="48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z="22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Existant</a:t>
            </a: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Corese </a:t>
            </a:r>
            <a:r>
              <a:rPr lang="fr-FR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Semantic</a:t>
            </a: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Web </a:t>
            </a:r>
            <a:r>
              <a:rPr lang="fr-FR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Factory</a:t>
            </a:r>
            <a:endParaRPr lang="fr-FR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1130400" lvl="2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moteur de recherche pour le web sémantique</a:t>
            </a: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Graphe étiqueté orienté</a:t>
            </a: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Limitation : graphe de </a:t>
            </a:r>
            <a:r>
              <a:rPr lang="fr-FR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30 millions</a:t>
            </a: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d</a:t>
            </a: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’</a:t>
            </a: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arcs </a:t>
            </a: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sur une machine de 16 Go</a:t>
            </a: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endParaRPr lang="fr-FR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16000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Choix techniques pour l’ADT</a:t>
            </a: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Bases de données graphe </a:t>
            </a: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r>
              <a:rPr lang="fr-FR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Couche d’abstraction </a:t>
            </a:r>
            <a:r>
              <a:rPr lang="fr-FR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tinkerpop</a:t>
            </a:r>
            <a:endParaRPr lang="fr-FR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endParaRPr lang="fr-FR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6000">
              <a:lnSpc>
                <a:spcPct val="150000"/>
              </a:lnSpc>
              <a:buClr>
                <a:srgbClr val="999999"/>
              </a:buClr>
              <a:buSzPct val="45000"/>
              <a:buFont typeface="Wingdings" charset="2"/>
              <a:buChar char=""/>
            </a:pPr>
            <a:endParaRPr lang="fr-FR" strike="noStrike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4389120" y="6492240"/>
            <a:ext cx="466344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Journée des projets Inriahub du CRISAM – 22 novembre 2017</a:t>
            </a:r>
            <a:endParaRPr lang="en-US" sz="1800" strike="noStrike" spc="-1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71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338120" y="63000"/>
            <a:ext cx="753948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fr-FR" sz="2800" b="1" spc="-1" dirty="0" smtClean="0">
                <a:solidFill>
                  <a:srgbClr val="E1001A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Aperçu de l’architecture</a:t>
            </a:r>
            <a:endParaRPr lang="fr-FR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57200" y="988776"/>
            <a:ext cx="8503920" cy="48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Une </a:t>
            </a: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BD graphe </a:t>
            </a: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(OrientDb, </a:t>
            </a:r>
            <a:r>
              <a:rPr lang="fr-FR" spc="-1" dirty="0" err="1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TitanDb</a:t>
            </a: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neo4j) = 1 plugin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Utilisation de la version communautaire de Neo4j</a:t>
            </a:r>
            <a:endParaRPr lang="fr-FR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</a:t>
            </a:r>
            <a:r>
              <a:rPr lang="fr-FR" spc="-1" dirty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à 2 milliards d’arcs</a:t>
            </a:r>
          </a:p>
          <a:p>
            <a:pPr marL="742950" lvl="1" indent="-285750">
              <a:buFont typeface="Arial"/>
              <a:buChar char="•"/>
            </a:pP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buFont typeface="Arial"/>
              <a:buChar char="•"/>
            </a:pP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/>
              <a:buChar char="•"/>
            </a:pP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/>
              <a:buChar char="•"/>
            </a:pPr>
            <a:endParaRPr lang="fr-FR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/>
              <a:buChar char="•"/>
            </a:pP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Améliorations envisagées</a:t>
            </a:r>
          </a:p>
          <a:p>
            <a:pPr marL="742950" lvl="1" indent="-285750">
              <a:buFont typeface="Arial"/>
              <a:buChar char="•"/>
            </a:pP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Spécialiser gestion des jointures (BGP)</a:t>
            </a:r>
          </a:p>
          <a:p>
            <a:pPr marL="742950" lvl="1" indent="-285750">
              <a:buFont typeface="Arial"/>
              <a:buChar char="•"/>
            </a:pPr>
            <a:r>
              <a:rPr lang="fr-FR" spc="-1" dirty="0" smtClean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Exploiter les filtres</a:t>
            </a:r>
          </a:p>
          <a:p>
            <a:pPr marL="742950" lvl="1" indent="-285750">
              <a:buFont typeface="Arial"/>
              <a:buChar char="•"/>
            </a:pP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buFont typeface="Arial"/>
              <a:buChar char="•"/>
            </a:pPr>
            <a:endParaRPr lang="fr-FR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pc="-1" dirty="0" smtClean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z="1800" strike="noStrike" spc="-1" dirty="0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4389120" y="6492240"/>
            <a:ext cx="466344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Journée des projets Inriahub du CRISAM – 22 novembre 2017</a:t>
            </a:r>
            <a:endParaRPr lang="en-US" sz="1800" strike="noStrike" spc="-1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71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r>
              <a:rPr lang="fr-FR" dirty="0" smtClean="0"/>
              <a:t>RDF : </a:t>
            </a:r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Tinkerpop :</a:t>
            </a:r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Mapping</a:t>
            </a:r>
            <a:r>
              <a:rPr lang="fr-FR" dirty="0" smtClean="0"/>
              <a:t> RDF &lt;-&gt; Tinkerpop</a:t>
            </a:r>
            <a:endParaRPr lang="fr-FR" dirty="0"/>
          </a:p>
        </p:txBody>
      </p:sp>
      <p:grpSp>
        <p:nvGrpSpPr>
          <p:cNvPr id="45" name="Grouper 44"/>
          <p:cNvGrpSpPr/>
          <p:nvPr/>
        </p:nvGrpSpPr>
        <p:grpSpPr>
          <a:xfrm>
            <a:off x="2003032" y="1466069"/>
            <a:ext cx="3043375" cy="862438"/>
            <a:chOff x="2054657" y="2581107"/>
            <a:chExt cx="3043375" cy="862438"/>
          </a:xfrm>
        </p:grpSpPr>
        <p:sp>
          <p:nvSpPr>
            <p:cNvPr id="5" name="Ellipse 4"/>
            <p:cNvSpPr/>
            <p:nvPr/>
          </p:nvSpPr>
          <p:spPr>
            <a:xfrm>
              <a:off x="2054657" y="2617470"/>
              <a:ext cx="712419" cy="702062"/>
            </a:xfrm>
            <a:prstGeom prst="ellipse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</a:t>
              </a:r>
              <a:endParaRPr lang="fr-FR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4385613" y="2617470"/>
              <a:ext cx="712419" cy="70206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</a:t>
              </a:r>
              <a:endParaRPr lang="fr-FR" dirty="0"/>
            </a:p>
          </p:txBody>
        </p:sp>
        <p:cxnSp>
          <p:nvCxnSpPr>
            <p:cNvPr id="9" name="Connecteur droit avec flèche 8"/>
            <p:cNvCxnSpPr>
              <a:stCxn id="5" idx="6"/>
              <a:endCxn id="7" idx="2"/>
            </p:cNvCxnSpPr>
            <p:nvPr/>
          </p:nvCxnSpPr>
          <p:spPr>
            <a:xfrm>
              <a:off x="2767076" y="2968501"/>
              <a:ext cx="16185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3406929" y="258110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</a:t>
              </a:r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342797" y="3074213"/>
              <a:ext cx="441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[g]</a:t>
              </a:r>
              <a:endParaRPr lang="fr-FR" dirty="0"/>
            </a:p>
          </p:txBody>
        </p:sp>
      </p:grpSp>
      <p:sp>
        <p:nvSpPr>
          <p:cNvPr id="12" name="Ellipse 11"/>
          <p:cNvSpPr/>
          <p:nvPr/>
        </p:nvSpPr>
        <p:spPr>
          <a:xfrm>
            <a:off x="3334948" y="2612079"/>
            <a:ext cx="2942600" cy="901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u="sng" dirty="0" smtClean="0"/>
              <a:t>:</a:t>
            </a:r>
            <a:r>
              <a:rPr lang="fr-FR" sz="1400" u="sng" dirty="0" err="1" smtClean="0"/>
              <a:t>rdf_edge</a:t>
            </a:r>
            <a:r>
              <a:rPr lang="fr-FR" sz="1400" u="sng" dirty="0" smtClean="0"/>
              <a:t> </a:t>
            </a: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>{</a:t>
            </a:r>
            <a:r>
              <a:rPr lang="fr-FR" sz="1400" dirty="0" err="1" smtClean="0"/>
              <a:t>s_value</a:t>
            </a:r>
            <a:r>
              <a:rPr lang="fr-FR" sz="1400" dirty="0" smtClean="0"/>
              <a:t>, </a:t>
            </a:r>
            <a:r>
              <a:rPr lang="fr-FR" sz="1400" dirty="0" err="1" smtClean="0"/>
              <a:t>p_value</a:t>
            </a:r>
            <a:r>
              <a:rPr lang="fr-FR" sz="1400" dirty="0" smtClean="0"/>
              <a:t>, </a:t>
            </a:r>
            <a:r>
              <a:rPr lang="fr-FR" sz="1400" dirty="0" err="1" smtClean="0"/>
              <a:t>o_value</a:t>
            </a:r>
            <a:r>
              <a:rPr lang="fr-FR" sz="1400" dirty="0" smtClean="0"/>
              <a:t>, </a:t>
            </a:r>
            <a:r>
              <a:rPr lang="fr-FR" sz="1400" dirty="0" err="1" smtClean="0"/>
              <a:t>g_value</a:t>
            </a:r>
            <a:r>
              <a:rPr lang="fr-FR" sz="1400" dirty="0" smtClean="0"/>
              <a:t>}</a:t>
            </a:r>
            <a:endParaRPr lang="fr-FR" sz="1400" dirty="0"/>
          </a:p>
        </p:txBody>
      </p:sp>
      <p:sp>
        <p:nvSpPr>
          <p:cNvPr id="13" name="Ellipse 12"/>
          <p:cNvSpPr/>
          <p:nvPr/>
        </p:nvSpPr>
        <p:spPr>
          <a:xfrm>
            <a:off x="5554803" y="5131697"/>
            <a:ext cx="3479494" cy="70206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 smtClean="0"/>
              <a:t>:</a:t>
            </a:r>
            <a:r>
              <a:rPr lang="fr-FR" u="sng" dirty="0" err="1" smtClean="0"/>
              <a:t>rdf_vertex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{</a:t>
            </a:r>
            <a:r>
              <a:rPr lang="fr-FR" dirty="0" err="1" smtClean="0"/>
              <a:t>v_value</a:t>
            </a:r>
            <a:r>
              <a:rPr lang="fr-FR" dirty="0" smtClean="0"/>
              <a:t>, </a:t>
            </a:r>
            <a:r>
              <a:rPr lang="fr-FR" dirty="0" err="1" smtClean="0"/>
              <a:t>kind</a:t>
            </a:r>
            <a:r>
              <a:rPr lang="fr-FR" dirty="0" smtClean="0"/>
              <a:t>, [</a:t>
            </a:r>
            <a:r>
              <a:rPr lang="fr-FR" dirty="0" err="1" smtClean="0"/>
              <a:t>lang</a:t>
            </a:r>
            <a:r>
              <a:rPr lang="fr-FR" dirty="0" smtClean="0"/>
              <a:t>]}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2" idx="6"/>
            <a:endCxn id="13" idx="0"/>
          </p:cNvCxnSpPr>
          <p:nvPr/>
        </p:nvCxnSpPr>
        <p:spPr>
          <a:xfrm>
            <a:off x="6277548" y="3062654"/>
            <a:ext cx="1017002" cy="2069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100776" y="5152345"/>
            <a:ext cx="3479494" cy="70206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 smtClean="0"/>
              <a:t>:</a:t>
            </a:r>
            <a:r>
              <a:rPr lang="fr-FR" u="sng" dirty="0" err="1" smtClean="0"/>
              <a:t>rdf_vertex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{</a:t>
            </a:r>
            <a:r>
              <a:rPr lang="fr-FR" dirty="0" err="1" smtClean="0"/>
              <a:t>v_value</a:t>
            </a:r>
            <a:r>
              <a:rPr lang="fr-FR" dirty="0" smtClean="0"/>
              <a:t>, </a:t>
            </a:r>
            <a:r>
              <a:rPr lang="fr-FR" dirty="0" err="1" smtClean="0"/>
              <a:t>kind</a:t>
            </a:r>
            <a:r>
              <a:rPr lang="fr-FR" dirty="0" smtClean="0"/>
              <a:t>, [</a:t>
            </a:r>
            <a:r>
              <a:rPr lang="fr-FR" dirty="0" err="1" smtClean="0"/>
              <a:t>lang</a:t>
            </a:r>
            <a:r>
              <a:rPr lang="fr-FR" dirty="0" smtClean="0"/>
              <a:t>]}</a:t>
            </a:r>
            <a:endParaRPr lang="fr-FR" dirty="0"/>
          </a:p>
        </p:txBody>
      </p:sp>
      <p:cxnSp>
        <p:nvCxnSpPr>
          <p:cNvPr id="31" name="Connecteur droit avec flèche 30"/>
          <p:cNvCxnSpPr>
            <a:stCxn id="12" idx="2"/>
            <a:endCxn id="30" idx="0"/>
          </p:cNvCxnSpPr>
          <p:nvPr/>
        </p:nvCxnSpPr>
        <p:spPr>
          <a:xfrm flipH="1">
            <a:off x="1840523" y="3062654"/>
            <a:ext cx="1494425" cy="2089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2075308" y="3933607"/>
            <a:ext cx="98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:</a:t>
            </a:r>
            <a:r>
              <a:rPr lang="fr-FR" dirty="0" err="1" smtClean="0"/>
              <a:t>subject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6367998" y="3910492"/>
            <a:ext cx="86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:</a:t>
            </a:r>
            <a:r>
              <a:rPr lang="fr-FR" dirty="0" err="1" smtClean="0"/>
              <a:t>object</a:t>
            </a:r>
            <a:endParaRPr lang="fr-FR" dirty="0" smtClean="0"/>
          </a:p>
        </p:txBody>
      </p:sp>
      <p:cxnSp>
        <p:nvCxnSpPr>
          <p:cNvPr id="39" name="Connecteur droit avec flèche 38"/>
          <p:cNvCxnSpPr>
            <a:stCxn id="30" idx="6"/>
            <a:endCxn id="13" idx="2"/>
          </p:cNvCxnSpPr>
          <p:nvPr/>
        </p:nvCxnSpPr>
        <p:spPr>
          <a:xfrm flipV="1">
            <a:off x="3580270" y="5482728"/>
            <a:ext cx="1974533" cy="20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3283321" y="5616488"/>
            <a:ext cx="27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:</a:t>
            </a:r>
            <a:r>
              <a:rPr lang="fr-FR" dirty="0" err="1" smtClean="0"/>
              <a:t>edge</a:t>
            </a:r>
            <a:r>
              <a:rPr lang="fr-FR" dirty="0" smtClean="0"/>
              <a:t> {</a:t>
            </a:r>
            <a:r>
              <a:rPr lang="fr-FR" dirty="0" err="1" smtClean="0"/>
              <a:t>p_value</a:t>
            </a:r>
            <a:r>
              <a:rPr lang="fr-FR" dirty="0" smtClean="0"/>
              <a:t>, </a:t>
            </a:r>
            <a:r>
              <a:rPr lang="fr-FR" dirty="0" err="1" smtClean="0"/>
              <a:t>g_value</a:t>
            </a:r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19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Mapping</a:t>
            </a:r>
            <a:r>
              <a:rPr lang="fr-FR" dirty="0" smtClean="0"/>
              <a:t> SPARQL &lt;-&gt; </a:t>
            </a:r>
            <a:r>
              <a:rPr lang="fr-FR" dirty="0" err="1" smtClean="0"/>
              <a:t>Tinkerpo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3104895" cy="1172751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/>
          <a:p>
            <a:r>
              <a:rPr lang="fr-FR" dirty="0"/>
              <a:t>s</a:t>
            </a:r>
            <a:r>
              <a:rPr lang="fr-FR" dirty="0" smtClean="0"/>
              <a:t>elect * </a:t>
            </a:r>
            <a:r>
              <a:rPr lang="fr-FR" dirty="0" err="1" smtClean="0"/>
              <a:t>where</a:t>
            </a:r>
            <a:r>
              <a:rPr lang="fr-FR" dirty="0" smtClean="0"/>
              <a:t> {</a:t>
            </a:r>
            <a:br>
              <a:rPr lang="fr-FR" dirty="0" smtClean="0"/>
            </a:br>
            <a:r>
              <a:rPr lang="fr-FR" dirty="0" smtClean="0"/>
              <a:t>  ?s ?p ?o</a:t>
            </a:r>
            <a:br>
              <a:rPr lang="fr-FR" dirty="0" smtClean="0"/>
            </a:br>
            <a:r>
              <a:rPr lang="fr-FR" dirty="0" smtClean="0"/>
              <a:t>}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3841298" y="1612377"/>
            <a:ext cx="5172350" cy="7209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lIns="0" tIns="0" rIns="0" bIns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latin typeface="+mn-lt"/>
              </a:rPr>
              <a:t>V().</a:t>
            </a:r>
            <a:r>
              <a:rPr lang="fr-FR" sz="2800" dirty="0" err="1" smtClean="0">
                <a:latin typeface="+mn-lt"/>
              </a:rPr>
              <a:t>hasLabel</a:t>
            </a:r>
            <a:r>
              <a:rPr lang="fr-FR" sz="2800" dirty="0" smtClean="0">
                <a:latin typeface="+mn-lt"/>
              </a:rPr>
              <a:t>(</a:t>
            </a:r>
            <a:r>
              <a:rPr lang="fr-FR" sz="2800" dirty="0" smtClean="0">
                <a:latin typeface="+mn-lt"/>
              </a:rPr>
              <a:t>« </a:t>
            </a:r>
            <a:r>
              <a:rPr lang="fr-FR" sz="2800" dirty="0" err="1" smtClean="0">
                <a:latin typeface="+mn-lt"/>
              </a:rPr>
              <a:t>rdf_edge</a:t>
            </a:r>
            <a:r>
              <a:rPr lang="fr-FR" sz="2800" dirty="0" smtClean="0">
                <a:latin typeface="+mn-lt"/>
              </a:rPr>
              <a:t> »)</a:t>
            </a:r>
            <a:endParaRPr lang="fr-FR" sz="2800" dirty="0" smtClean="0">
              <a:latin typeface="+mn-lt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44401" y="3047473"/>
            <a:ext cx="3104895" cy="11727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lIns="0" tIns="0" rIns="0" bIns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/>
              <a:t>select * </a:t>
            </a:r>
            <a:r>
              <a:rPr lang="fr-FR" sz="2800" dirty="0" err="1" smtClean="0"/>
              <a:t>where</a:t>
            </a:r>
            <a:r>
              <a:rPr lang="fr-FR" sz="2800" dirty="0" smtClean="0"/>
              <a:t> {</a:t>
            </a:r>
            <a:br>
              <a:rPr lang="fr-FR" sz="2800" dirty="0" smtClean="0"/>
            </a:br>
            <a:r>
              <a:rPr lang="fr-FR" sz="2800" dirty="0" smtClean="0"/>
              <a:t>  ?s ?p &lt;O&gt;</a:t>
            </a:r>
            <a:br>
              <a:rPr lang="fr-FR" sz="2800" dirty="0" smtClean="0"/>
            </a:br>
            <a:r>
              <a:rPr lang="fr-FR" sz="2800" dirty="0" smtClean="0"/>
              <a:t>}</a:t>
            </a:r>
            <a:endParaRPr lang="fr-FR" sz="2800" dirty="0" smtClean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797525" y="3045006"/>
            <a:ext cx="5172350" cy="7209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lIns="0" tIns="0" rIns="0" bIns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latin typeface="+mn-lt"/>
              </a:rPr>
              <a:t>V().has(</a:t>
            </a:r>
            <a:r>
              <a:rPr lang="fr-FR" sz="2800" dirty="0" smtClean="0">
                <a:latin typeface="+mn-lt"/>
              </a:rPr>
              <a:t>« </a:t>
            </a:r>
            <a:r>
              <a:rPr lang="fr-FR" sz="2800" dirty="0" err="1" smtClean="0">
                <a:latin typeface="+mn-lt"/>
              </a:rPr>
              <a:t>rdf_edge</a:t>
            </a:r>
            <a:r>
              <a:rPr lang="fr-FR" sz="2800" dirty="0" smtClean="0">
                <a:latin typeface="+mn-lt"/>
              </a:rPr>
              <a:t> », « </a:t>
            </a:r>
            <a:r>
              <a:rPr lang="fr-FR" sz="2800" dirty="0" err="1" smtClean="0">
                <a:latin typeface="+mn-lt"/>
              </a:rPr>
              <a:t>o_value</a:t>
            </a:r>
            <a:r>
              <a:rPr lang="fr-FR" sz="2800" dirty="0" smtClean="0">
                <a:latin typeface="+mn-lt"/>
              </a:rPr>
              <a:t> », « O&gt;)</a:t>
            </a:r>
            <a:endParaRPr lang="fr-FR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690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Chiffres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r>
              <a:rPr lang="fr-FR" dirty="0" smtClean="0"/>
              <a:t>Temps pour fabriquer base</a:t>
            </a:r>
          </a:p>
          <a:p>
            <a:pPr lvl="1"/>
            <a:r>
              <a:rPr lang="fr-FR" dirty="0" smtClean="0"/>
              <a:t>219 millions en 24h</a:t>
            </a:r>
          </a:p>
          <a:p>
            <a:r>
              <a:rPr lang="fr-FR" dirty="0" smtClean="0"/>
              <a:t>Taille données </a:t>
            </a:r>
            <a:r>
              <a:rPr lang="fr-FR" dirty="0" err="1" smtClean="0"/>
              <a:t>ttl</a:t>
            </a:r>
            <a:r>
              <a:rPr lang="fr-FR" dirty="0" smtClean="0"/>
              <a:t> : 36 Go</a:t>
            </a:r>
          </a:p>
          <a:p>
            <a:r>
              <a:rPr lang="fr-FR" dirty="0" smtClean="0"/>
              <a:t>Taille base : 482 Go</a:t>
            </a:r>
          </a:p>
        </p:txBody>
      </p:sp>
    </p:spTree>
    <p:extLst>
      <p:ext uri="{BB962C8B-B14F-4D97-AF65-F5344CB8AC3E}">
        <p14:creationId xmlns:p14="http://schemas.microsoft.com/office/powerpoint/2010/main" val="27317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inr_PPT-en</Template>
  <TotalTime>8768</TotalTime>
  <Words>398</Words>
  <Application>Microsoft Macintosh PowerPoint</Application>
  <PresentationFormat>Présentation à l'écran (4:3)</PresentationFormat>
  <Paragraphs>96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9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Mapping RDF &lt;-&gt; Tinkerpop</vt:lpstr>
      <vt:lpstr>Mapping SPARQL &lt;-&gt; Tinkerpo</vt:lpstr>
      <vt:lpstr>Chiffres</vt:lpstr>
      <vt:lpstr>Bilan</vt:lpstr>
    </vt:vector>
  </TitlesOfParts>
  <Company>CINES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AMDT - Enjeux et Organisation</dc:title>
  <dc:creator>Tristan Cabel</dc:creator>
  <cp:lastModifiedBy>Erwan Demairy</cp:lastModifiedBy>
  <cp:revision>331</cp:revision>
  <dcterms:created xsi:type="dcterms:W3CDTF">2016-07-29T11:21:54Z</dcterms:created>
  <dcterms:modified xsi:type="dcterms:W3CDTF">2017-11-21T12:08:25Z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CINES</vt:lpwstr>
  </property>
  <property fmtid="{D5CDD505-2E9C-101B-9397-08002B2CF9AE}" pid="4" name="HiddenSlides">
    <vt:i4>5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40</vt:i4>
  </property>
</Properties>
</file>