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63" r:id="rId13"/>
    <p:sldId id="259" r:id="rId14"/>
    <p:sldId id="260" r:id="rId15"/>
    <p:sldId id="265" r:id="rId16"/>
    <p:sldId id="264" r:id="rId17"/>
    <p:sldId id="261" r:id="rId18"/>
    <p:sldId id="26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20" y="-1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9" name="Picture 2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eg"/><Relationship Id="rId15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8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pic>
        <p:nvPicPr>
          <p:cNvPr id="5" name="Image 4"/>
          <p:cNvPicPr/>
          <p:nvPr/>
        </p:nvPicPr>
        <p:blipFill>
          <a:blip r:embed="rId15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76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151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 4"/>
          <p:cNvPicPr/>
          <p:nvPr/>
        </p:nvPicPr>
        <p:blipFill>
          <a:blip r:embed="rId14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98500" y="917207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ScaGram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Équipe 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SPARKS 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(UCA) /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Wimmics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Porteur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Johan </a:t>
            </a:r>
            <a:r>
              <a:rPr lang="fr-FR" sz="2000" b="1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Montagnat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Olivier Corby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Moyen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24 HM – Erwan Demairy (SED-CRISAM)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</a:t>
            </a: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b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</a:b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de graphe web sémantique dans une base de données graphe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Technos/Outils</a:t>
            </a:r>
            <a:r>
              <a:rPr lang="fr-FR" sz="24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Java,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bases de données graphe (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OrientDB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TitanDB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Neo4j), RDF, Web sémantique</a:t>
            </a: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Carte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d'identité</a:t>
            </a: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du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800" dirty="0" smtClean="0">
                <a:latin typeface="Arial"/>
                <a:cs typeface="Arial"/>
              </a:rPr>
              <a:t>+ : </a:t>
            </a:r>
            <a:r>
              <a:rPr lang="fr-FR" sz="2800" dirty="0" err="1" smtClean="0">
                <a:latin typeface="Arial"/>
                <a:cs typeface="Arial"/>
              </a:rPr>
              <a:t>binding</a:t>
            </a:r>
            <a:r>
              <a:rPr lang="fr-FR" sz="2800" dirty="0" smtClean="0">
                <a:latin typeface="Arial"/>
                <a:cs typeface="Arial"/>
              </a:rPr>
              <a:t> RDF / Tinkerpop</a:t>
            </a:r>
          </a:p>
          <a:p>
            <a:endParaRPr lang="fr-FR" sz="2800" dirty="0" smtClean="0">
              <a:latin typeface="Arial"/>
              <a:cs typeface="Arial"/>
            </a:endParaRPr>
          </a:p>
          <a:p>
            <a:r>
              <a:rPr lang="fr-FR" sz="2800" dirty="0" smtClean="0">
                <a:latin typeface="Arial"/>
                <a:cs typeface="Arial"/>
              </a:rPr>
              <a:t>+ : </a:t>
            </a:r>
            <a:r>
              <a:rPr lang="fr-FR" sz="2800" dirty="0" err="1" smtClean="0">
                <a:latin typeface="Arial"/>
                <a:cs typeface="Arial"/>
              </a:rPr>
              <a:t>binding</a:t>
            </a:r>
            <a:r>
              <a:rPr lang="fr-FR" sz="2800" dirty="0" smtClean="0">
                <a:latin typeface="Arial"/>
                <a:cs typeface="Arial"/>
              </a:rPr>
              <a:t> SPARQL / Tinkerpop dans Corese</a:t>
            </a:r>
          </a:p>
          <a:p>
            <a:pPr lvl="1"/>
            <a:r>
              <a:rPr lang="fr-FR" sz="2800" dirty="0" smtClean="0">
                <a:latin typeface="Arial"/>
                <a:cs typeface="Arial"/>
              </a:rPr>
              <a:t>Validation de l’architecture de Corese</a:t>
            </a:r>
          </a:p>
          <a:p>
            <a:endParaRPr lang="fr-FR" sz="2800" dirty="0" smtClean="0">
              <a:latin typeface="Arial"/>
              <a:cs typeface="Arial"/>
            </a:endParaRPr>
          </a:p>
          <a:p>
            <a:r>
              <a:rPr lang="fr-FR" sz="2800" dirty="0" smtClean="0">
                <a:latin typeface="Arial"/>
                <a:cs typeface="Arial"/>
              </a:rPr>
              <a:t>+ : pour requêtes ciblées =&gt; réponse immédiate</a:t>
            </a:r>
          </a:p>
          <a:p>
            <a:endParaRPr lang="fr-FR" sz="2800" dirty="0" smtClean="0">
              <a:latin typeface="Arial"/>
              <a:cs typeface="Arial"/>
            </a:endParaRPr>
          </a:p>
          <a:p>
            <a:r>
              <a:rPr lang="fr-FR" sz="2800" dirty="0" smtClean="0">
                <a:latin typeface="Arial"/>
                <a:cs typeface="Arial"/>
              </a:rPr>
              <a:t>- : requêtes </a:t>
            </a:r>
            <a:r>
              <a:rPr lang="fr-FR" sz="2800" dirty="0" smtClean="0">
                <a:latin typeface="Arial"/>
                <a:cs typeface="Arial"/>
              </a:rPr>
              <a:t>lentes lorsque </a:t>
            </a:r>
            <a:r>
              <a:rPr lang="fr-FR" sz="2800" dirty="0" smtClean="0">
                <a:latin typeface="Arial"/>
                <a:cs typeface="Arial"/>
              </a:rPr>
              <a:t>trop de </a:t>
            </a:r>
            <a:r>
              <a:rPr lang="fr-FR" sz="2800" dirty="0" smtClean="0">
                <a:latin typeface="Arial"/>
                <a:cs typeface="Arial"/>
              </a:rPr>
              <a:t>résultats.</a:t>
            </a:r>
            <a:endParaRPr lang="fr-F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1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ut_0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2" y="211037"/>
            <a:ext cx="8354617" cy="62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ut_0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out_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out_1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out_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844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2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818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3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6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3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4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du projet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906480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Scientifiques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Évaluer modèle Tinkerpop (modèle générique)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SPARQL &lt;-&gt;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Tinkerpop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RDF &lt;-&gt; Tinkerpop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Tester faisabilité avec bd 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Gagner </a:t>
            </a:r>
            <a:r>
              <a:rPr lang="fr-FR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en compétence sur les bases de données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Augmenter la taille des données traitées par Corese</a:t>
            </a:r>
            <a:endParaRPr lang="fr-FR" sz="2400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2400" b="1" u="sng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Transfert/Marché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Collaboration avec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Mnemotix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(SCIC issue d’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4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6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5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5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6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6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0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7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2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out_7_memory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Présentation de la démo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Cas d'usage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 de donnée sur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des données 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Manipulation par outils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de la démo : montrer le passage à l’échelle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Venez visiter le graphe de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!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15000" dirty="0" smtClean="0"/>
          </a:p>
          <a:p>
            <a:pPr marL="0" indent="0" algn="ctr">
              <a:buNone/>
            </a:pPr>
            <a:endParaRPr lang="fr-FR" sz="15000" dirty="0"/>
          </a:p>
          <a:p>
            <a:pPr marL="0" indent="0" algn="ctr">
              <a:buNone/>
            </a:pPr>
            <a:r>
              <a:rPr lang="fr-FR" sz="15000" dirty="0" smtClean="0"/>
              <a:t>Annexes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14570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Quelques</a:t>
            </a: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mots </a:t>
            </a:r>
            <a:r>
              <a:rPr lang="en-US" sz="2800" b="1" strike="noStrike" spc="-1" dirty="0" err="1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sur</a:t>
            </a: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Corese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Existant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Corese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Factory</a:t>
            </a:r>
            <a:endParaRPr lang="fr-FR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1130400" lvl="2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moteur de recherche pour le web sémantique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Graphe étiqueté orienté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Limitation : graphe de </a:t>
            </a: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30 millions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d’arcs sur une machine de 16 Go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Choix techniques pour l’ADT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Bases de données graphe 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Couche d’abstraction </a:t>
            </a:r>
            <a:r>
              <a:rPr lang="fr-FR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71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2800" b="1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Aperçu de l’architecture</a:t>
            </a: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BD graphe (OrientDb,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TitanDb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neo4j) = 1 plugin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Utilisation de la version communautaire de Neo4j</a:t>
            </a:r>
            <a:endParaRPr lang="fr-FR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fr-FR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2 milliards d’arcs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fr-FR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Améliorations envisagées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Spécialiser gestion des jointures (BGP)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Exploiter les filtres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71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RDF :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Tinkerpop :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Mapping</a:t>
            </a:r>
            <a:r>
              <a:rPr lang="fr-FR" sz="2800" dirty="0" smtClean="0"/>
              <a:t> RDF &lt;-&gt; Tinkerpop</a:t>
            </a:r>
            <a:endParaRPr lang="fr-FR" sz="2800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2003032" y="1466069"/>
            <a:ext cx="3043375" cy="862438"/>
            <a:chOff x="2054657" y="2581107"/>
            <a:chExt cx="3043375" cy="862438"/>
          </a:xfrm>
        </p:grpSpPr>
        <p:sp>
          <p:nvSpPr>
            <p:cNvPr id="5" name="Ellipse 4"/>
            <p:cNvSpPr/>
            <p:nvPr/>
          </p:nvSpPr>
          <p:spPr>
            <a:xfrm>
              <a:off x="2054657" y="2617470"/>
              <a:ext cx="712419" cy="702062"/>
            </a:xfrm>
            <a:prstGeom prst="ellipse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</a:t>
              </a:r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4385613" y="2617470"/>
              <a:ext cx="712419" cy="7020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</a:t>
              </a:r>
            </a:p>
          </p:txBody>
        </p:sp>
        <p:cxnSp>
          <p:nvCxnSpPr>
            <p:cNvPr id="9" name="Connecteur droit avec flèche 8"/>
            <p:cNvCxnSpPr>
              <a:stCxn id="5" idx="6"/>
              <a:endCxn id="7" idx="2"/>
            </p:cNvCxnSpPr>
            <p:nvPr/>
          </p:nvCxnSpPr>
          <p:spPr>
            <a:xfrm>
              <a:off x="2767076" y="2968501"/>
              <a:ext cx="16185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406929" y="25811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42797" y="3074213"/>
              <a:ext cx="44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[g]</a:t>
              </a:r>
              <a:endParaRPr lang="fr-FR" dirty="0"/>
            </a:p>
          </p:txBody>
        </p:sp>
      </p:grpSp>
      <p:sp>
        <p:nvSpPr>
          <p:cNvPr id="12" name="Ellipse 11"/>
          <p:cNvSpPr/>
          <p:nvPr/>
        </p:nvSpPr>
        <p:spPr>
          <a:xfrm>
            <a:off x="3334948" y="2612079"/>
            <a:ext cx="2942600" cy="901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u="sng" dirty="0" smtClean="0"/>
              <a:t>:</a:t>
            </a:r>
            <a:r>
              <a:rPr lang="fr-FR" sz="1400" u="sng" dirty="0" err="1" smtClean="0"/>
              <a:t>rdf_edge</a:t>
            </a:r>
            <a:r>
              <a:rPr lang="fr-FR" sz="1400" u="sng" dirty="0" smtClean="0"/>
              <a:t> 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{</a:t>
            </a:r>
            <a:r>
              <a:rPr lang="fr-FR" sz="1400" dirty="0" err="1" smtClean="0"/>
              <a:t>s_value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p_value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o_value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g_value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3" name="Ellipse 12"/>
          <p:cNvSpPr/>
          <p:nvPr/>
        </p:nvSpPr>
        <p:spPr>
          <a:xfrm>
            <a:off x="5554803" y="5131697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6"/>
            <a:endCxn id="13" idx="0"/>
          </p:cNvCxnSpPr>
          <p:nvPr/>
        </p:nvCxnSpPr>
        <p:spPr>
          <a:xfrm>
            <a:off x="6277548" y="3062654"/>
            <a:ext cx="1017002" cy="2069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00776" y="5152345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12" idx="2"/>
            <a:endCxn id="30" idx="0"/>
          </p:cNvCxnSpPr>
          <p:nvPr/>
        </p:nvCxnSpPr>
        <p:spPr>
          <a:xfrm flipH="1">
            <a:off x="1840523" y="3062654"/>
            <a:ext cx="1494425" cy="208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75308" y="3933607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subject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6367998" y="3910492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object</a:t>
            </a:r>
            <a:endParaRPr lang="fr-FR" dirty="0" smtClean="0"/>
          </a:p>
        </p:txBody>
      </p:sp>
      <p:cxnSp>
        <p:nvCxnSpPr>
          <p:cNvPr id="39" name="Connecteur droit avec flèche 38"/>
          <p:cNvCxnSpPr>
            <a:stCxn id="30" idx="6"/>
            <a:endCxn id="13" idx="2"/>
          </p:cNvCxnSpPr>
          <p:nvPr/>
        </p:nvCxnSpPr>
        <p:spPr>
          <a:xfrm flipV="1">
            <a:off x="3580270" y="5482728"/>
            <a:ext cx="1974533" cy="2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283321" y="5616488"/>
            <a:ext cx="27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edge</a:t>
            </a:r>
            <a:r>
              <a:rPr lang="fr-FR" dirty="0" smtClean="0"/>
              <a:t> {</a:t>
            </a:r>
            <a:r>
              <a:rPr lang="fr-FR" dirty="0" err="1" smtClean="0"/>
              <a:t>p_value</a:t>
            </a:r>
            <a:r>
              <a:rPr lang="fr-FR" dirty="0" smtClean="0"/>
              <a:t>, </a:t>
            </a:r>
            <a:r>
              <a:rPr lang="fr-FR" dirty="0" err="1" smtClean="0"/>
              <a:t>g_value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19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Mapping</a:t>
            </a:r>
            <a:r>
              <a:rPr lang="fr-FR" sz="2800" dirty="0" smtClean="0"/>
              <a:t> SPARQL &lt;-&gt; </a:t>
            </a:r>
            <a:r>
              <a:rPr lang="fr-FR" sz="2800" dirty="0" smtClean="0"/>
              <a:t>Tinkerpop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68852" y="1383153"/>
            <a:ext cx="3104895" cy="117275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/>
          <a:p>
            <a:r>
              <a:rPr lang="fr-FR" sz="2800" dirty="0">
                <a:latin typeface="+mn-lt"/>
              </a:rPr>
              <a:t>s</a:t>
            </a:r>
            <a:r>
              <a:rPr lang="fr-FR" sz="2800" dirty="0" smtClean="0">
                <a:latin typeface="+mn-lt"/>
              </a:rPr>
              <a:t>elect * </a:t>
            </a:r>
            <a:r>
              <a:rPr lang="fr-FR" sz="2800" dirty="0" err="1" smtClean="0">
                <a:latin typeface="+mn-lt"/>
              </a:rPr>
              <a:t>where</a:t>
            </a:r>
            <a:r>
              <a:rPr lang="fr-FR" sz="2800" dirty="0" smtClean="0">
                <a:latin typeface="+mn-lt"/>
              </a:rPr>
              <a:t> {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?s ?p ?o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}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852950" y="1414312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</a:t>
            </a:r>
            <a:r>
              <a:rPr lang="fr-FR" sz="2800" dirty="0" err="1" smtClean="0">
                <a:latin typeface="+mn-lt"/>
              </a:rPr>
              <a:t>hasLabel</a:t>
            </a:r>
            <a:r>
              <a:rPr lang="fr-FR" sz="2800" dirty="0" smtClean="0">
                <a:latin typeface="+mn-lt"/>
              </a:rPr>
              <a:t>(«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»)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32749" y="2744550"/>
            <a:ext cx="3104895" cy="1172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select * </a:t>
            </a:r>
            <a:r>
              <a:rPr lang="fr-FR" sz="2800" dirty="0" err="1" smtClean="0"/>
              <a:t>where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  ?s ?p &lt;O&gt;</a:t>
            </a:r>
            <a:br>
              <a:rPr lang="fr-FR" sz="2800" dirty="0" smtClean="0"/>
            </a:br>
            <a:r>
              <a:rPr lang="fr-FR" sz="2800" dirty="0" smtClean="0"/>
              <a:t>}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832481" y="2718781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</a:t>
            </a:r>
            <a:r>
              <a:rPr lang="fr-FR" sz="2800" dirty="0" err="1" smtClean="0">
                <a:latin typeface="+mn-lt"/>
              </a:rPr>
              <a:t>hasLabel</a:t>
            </a:r>
            <a:r>
              <a:rPr lang="fr-FR" sz="2800" dirty="0" smtClean="0">
                <a:latin typeface="+mn-lt"/>
              </a:rPr>
              <a:t>(</a:t>
            </a:r>
            <a:r>
              <a:rPr lang="fr-FR" sz="2800" dirty="0" smtClean="0">
                <a:latin typeface="+mn-lt"/>
              </a:rPr>
              <a:t>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</a:t>
            </a:r>
            <a:r>
              <a:rPr lang="fr-FR" sz="2800" dirty="0" smtClean="0">
                <a:latin typeface="+mn-lt"/>
              </a:rPr>
              <a:t>»).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</a:t>
            </a:r>
            <a:r>
              <a:rPr lang="fr-FR" sz="2800" dirty="0" smtClean="0">
                <a:latin typeface="+mn-lt"/>
              </a:rPr>
              <a:t>h</a:t>
            </a:r>
            <a:r>
              <a:rPr lang="fr-FR" sz="2800" dirty="0" smtClean="0">
                <a:latin typeface="+mn-lt"/>
              </a:rPr>
              <a:t>as(«</a:t>
            </a:r>
            <a:r>
              <a:rPr lang="fr-FR" sz="2800" dirty="0" smtClean="0">
                <a:latin typeface="+mn-lt"/>
              </a:rPr>
              <a:t> </a:t>
            </a:r>
            <a:r>
              <a:rPr lang="fr-FR" sz="2800" dirty="0" err="1" smtClean="0">
                <a:latin typeface="+mn-lt"/>
              </a:rPr>
              <a:t>o_value</a:t>
            </a:r>
            <a:r>
              <a:rPr lang="fr-FR" sz="2800" dirty="0" smtClean="0">
                <a:latin typeface="+mn-lt"/>
              </a:rPr>
              <a:t> », « O&gt;)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43508" y="5287426"/>
            <a:ext cx="825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 smtClean="0"/>
              <a:t>Mapping</a:t>
            </a:r>
            <a:r>
              <a:rPr lang="fr-FR" dirty="0" smtClean="0"/>
              <a:t> pour renvoyer des triplets (</a:t>
            </a:r>
            <a:r>
              <a:rPr lang="fr-FR" dirty="0" err="1" smtClean="0"/>
              <a:t>getEdges</a:t>
            </a:r>
            <a:r>
              <a:rPr lang="fr-FR" dirty="0" smtClean="0"/>
              <a:t>) ;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Exp</a:t>
            </a:r>
            <a:r>
              <a:rPr lang="fr-FR" dirty="0" smtClean="0"/>
              <a:t>érimentations sur l’intégration de BGP, de filtres.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22019" y="4085340"/>
            <a:ext cx="3104895" cy="1172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select * </a:t>
            </a:r>
            <a:r>
              <a:rPr lang="fr-FR" sz="2800" dirty="0" err="1" smtClean="0"/>
              <a:t>where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  ?</a:t>
            </a:r>
            <a:r>
              <a:rPr lang="fr-FR" sz="2800" dirty="0" smtClean="0"/>
              <a:t>s1 </a:t>
            </a:r>
            <a:r>
              <a:rPr lang="fr-FR" sz="2800" dirty="0" smtClean="0"/>
              <a:t>?</a:t>
            </a:r>
            <a:r>
              <a:rPr lang="fr-FR" sz="2800" dirty="0" smtClean="0"/>
              <a:t>p1 </a:t>
            </a:r>
            <a:r>
              <a:rPr lang="fr-FR" sz="2800" dirty="0" smtClean="0"/>
              <a:t>&lt;O</a:t>
            </a:r>
            <a:r>
              <a:rPr lang="fr-FR" sz="2800" dirty="0" smtClean="0"/>
              <a:t>&gt; .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?s2 ?p2 &lt;O&gt;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}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3670418" y="4089459"/>
            <a:ext cx="5336670" cy="12815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+mn-lt"/>
              </a:rPr>
              <a:t>V().</a:t>
            </a:r>
            <a:r>
              <a:rPr lang="fr-FR" sz="2400" dirty="0" err="1" smtClean="0">
                <a:latin typeface="+mn-lt"/>
              </a:rPr>
              <a:t>hasLabel</a:t>
            </a:r>
            <a:r>
              <a:rPr lang="fr-FR" sz="2400" dirty="0" smtClean="0">
                <a:latin typeface="+mn-lt"/>
              </a:rPr>
              <a:t>(</a:t>
            </a:r>
            <a:r>
              <a:rPr lang="fr-FR" sz="2400" dirty="0" smtClean="0">
                <a:latin typeface="+mn-lt"/>
              </a:rPr>
              <a:t>« </a:t>
            </a:r>
            <a:r>
              <a:rPr lang="fr-FR" sz="2400" dirty="0" err="1" smtClean="0">
                <a:latin typeface="+mn-lt"/>
              </a:rPr>
              <a:t>rdf_edge</a:t>
            </a:r>
            <a:r>
              <a:rPr lang="fr-FR" sz="2400" dirty="0" smtClean="0">
                <a:latin typeface="+mn-lt"/>
              </a:rPr>
              <a:t> </a:t>
            </a:r>
            <a:r>
              <a:rPr lang="fr-FR" sz="2400" dirty="0" smtClean="0">
                <a:latin typeface="+mn-lt"/>
              </a:rPr>
              <a:t>»).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  </a:t>
            </a:r>
            <a:r>
              <a:rPr lang="fr-FR" sz="2400" dirty="0" smtClean="0">
                <a:latin typeface="+mn-lt"/>
              </a:rPr>
              <a:t>h</a:t>
            </a:r>
            <a:r>
              <a:rPr lang="fr-FR" sz="2400" dirty="0" smtClean="0">
                <a:latin typeface="+mn-lt"/>
              </a:rPr>
              <a:t>as(«</a:t>
            </a:r>
            <a:r>
              <a:rPr lang="fr-FR" sz="2400" dirty="0" smtClean="0">
                <a:latin typeface="+mn-lt"/>
              </a:rPr>
              <a:t> </a:t>
            </a:r>
            <a:r>
              <a:rPr lang="fr-FR" sz="2400" dirty="0" err="1" smtClean="0">
                <a:latin typeface="+mn-lt"/>
              </a:rPr>
              <a:t>o_value</a:t>
            </a:r>
            <a:r>
              <a:rPr lang="fr-FR" sz="2400" dirty="0" smtClean="0">
                <a:latin typeface="+mn-lt"/>
              </a:rPr>
              <a:t> », « O&gt;</a:t>
            </a:r>
            <a:r>
              <a:rPr lang="fr-FR" sz="2400" dirty="0" smtClean="0">
                <a:latin typeface="+mn-lt"/>
              </a:rPr>
              <a:t>).</a:t>
            </a:r>
            <a:br>
              <a:rPr lang="fr-FR" sz="2400" dirty="0" smtClean="0">
                <a:latin typeface="+mn-lt"/>
              </a:rPr>
            </a:br>
            <a:r>
              <a:rPr lang="fr-FR" sz="2400" dirty="0" err="1" smtClean="0">
                <a:latin typeface="+mn-lt"/>
              </a:rPr>
              <a:t>where</a:t>
            </a:r>
            <a:r>
              <a:rPr lang="fr-FR" sz="2400" dirty="0" smtClean="0">
                <a:latin typeface="+mn-lt"/>
              </a:rPr>
              <a:t>(</a:t>
            </a:r>
            <a:r>
              <a:rPr lang="fr-FR" sz="2400" dirty="0" err="1" smtClean="0">
                <a:latin typeface="+mn-lt"/>
              </a:rPr>
              <a:t>outV</a:t>
            </a:r>
            <a:r>
              <a:rPr lang="fr-FR" sz="2400" dirty="0" smtClean="0">
                <a:latin typeface="+mn-lt"/>
              </a:rPr>
              <a:t>(</a:t>
            </a:r>
            <a:r>
              <a:rPr lang="fr-FR" sz="2400" dirty="0" smtClean="0">
                <a:latin typeface="+mn-lt"/>
              </a:rPr>
              <a:t>« </a:t>
            </a:r>
            <a:r>
              <a:rPr lang="fr-FR" sz="2400" dirty="0" err="1" smtClean="0">
                <a:latin typeface="+mn-lt"/>
              </a:rPr>
              <a:t>object</a:t>
            </a:r>
            <a:r>
              <a:rPr lang="fr-FR" sz="2400" dirty="0" smtClean="0">
                <a:latin typeface="+mn-lt"/>
              </a:rPr>
              <a:t> »).</a:t>
            </a:r>
            <a:r>
              <a:rPr lang="fr-FR" sz="2400" dirty="0" err="1" smtClean="0">
                <a:latin typeface="+mn-lt"/>
              </a:rPr>
              <a:t>inV</a:t>
            </a:r>
            <a:r>
              <a:rPr lang="fr-FR" sz="2400" dirty="0" smtClean="0">
                <a:latin typeface="+mn-lt"/>
              </a:rPr>
              <a:t>(« </a:t>
            </a:r>
            <a:r>
              <a:rPr lang="fr-FR" sz="2400" dirty="0" err="1" smtClean="0">
                <a:latin typeface="+mn-lt"/>
              </a:rPr>
              <a:t>object</a:t>
            </a:r>
            <a:r>
              <a:rPr lang="fr-FR" sz="2400" dirty="0" smtClean="0">
                <a:latin typeface="+mn-lt"/>
              </a:rPr>
              <a:t> »)</a:t>
            </a:r>
            <a:r>
              <a:rPr lang="fr-FR" sz="2400" dirty="0" smtClean="0">
                <a:latin typeface="+mn-lt"/>
              </a:rPr>
              <a:t>)</a:t>
            </a:r>
            <a:endParaRPr lang="fr-FR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9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Chiffres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endParaRPr lang="fr-FR" dirty="0" smtClean="0"/>
          </a:p>
          <a:p>
            <a:endParaRPr lang="fr-FR" dirty="0"/>
          </a:p>
          <a:p>
            <a:endParaRPr lang="fr-FR" sz="18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fr-FR" sz="1800" dirty="0" smtClean="0">
              <a:latin typeface="+mn-lt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795672" y="1216932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Temps pour fabriquer </a:t>
            </a:r>
            <a:r>
              <a:rPr lang="fr-FR" dirty="0" smtClean="0">
                <a:latin typeface="Arial"/>
                <a:cs typeface="Arial"/>
              </a:rPr>
              <a:t>base :</a:t>
            </a:r>
            <a:r>
              <a:rPr lang="fr-FR" dirty="0">
                <a:latin typeface="Arial"/>
                <a:cs typeface="Arial"/>
              </a:rPr>
              <a:t/>
            </a:r>
            <a:br>
              <a:rPr lang="fr-FR" dirty="0">
                <a:latin typeface="Arial"/>
                <a:cs typeface="Arial"/>
              </a:rPr>
            </a:br>
            <a:r>
              <a:rPr lang="fr-FR" dirty="0">
                <a:latin typeface="Arial"/>
                <a:cs typeface="Arial"/>
              </a:rPr>
              <a:t>	219 millions en </a:t>
            </a:r>
            <a:r>
              <a:rPr lang="fr-FR" dirty="0" smtClean="0">
                <a:latin typeface="Arial"/>
                <a:cs typeface="Arial"/>
              </a:rPr>
              <a:t>24h</a:t>
            </a:r>
          </a:p>
          <a:p>
            <a:endParaRPr lang="fr-F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Taille données </a:t>
            </a:r>
            <a:r>
              <a:rPr lang="fr-FR" dirty="0" err="1" smtClean="0">
                <a:latin typeface="Arial"/>
                <a:cs typeface="Arial"/>
              </a:rPr>
              <a:t>ttl</a:t>
            </a:r>
            <a:r>
              <a:rPr lang="fr-FR" dirty="0" smtClean="0">
                <a:latin typeface="Arial"/>
                <a:cs typeface="Arial"/>
              </a:rPr>
              <a:t> : 36 Go</a:t>
            </a:r>
          </a:p>
          <a:p>
            <a:endParaRPr lang="fr-FR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Taille </a:t>
            </a:r>
            <a:r>
              <a:rPr lang="fr-FR" dirty="0" smtClean="0">
                <a:latin typeface="Arial"/>
                <a:cs typeface="Arial"/>
              </a:rPr>
              <a:t>base : 482 Go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inr_PPT-en</Template>
  <TotalTime>10063</TotalTime>
  <Words>419</Words>
  <Application>Microsoft Macintosh PowerPoint</Application>
  <PresentationFormat>Présentation à l'écran (4:3)</PresentationFormat>
  <Paragraphs>121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Mapping RDF &lt;-&gt; Tinkerpop</vt:lpstr>
      <vt:lpstr>Mapping SPARQL &lt;-&gt; Tinkerpop</vt:lpstr>
      <vt:lpstr>Chiffres</vt:lpstr>
      <vt:lpstr>Bilan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AMDT - Enjeux et Organisation</dc:title>
  <dc:creator>Tristan Cabel</dc:creator>
  <cp:lastModifiedBy>Erwan Demairy</cp:lastModifiedBy>
  <cp:revision>350</cp:revision>
  <cp:lastPrinted>2017-11-22T07:25:35Z</cp:lastPrinted>
  <dcterms:created xsi:type="dcterms:W3CDTF">2016-07-29T11:21:54Z</dcterms:created>
  <dcterms:modified xsi:type="dcterms:W3CDTF">2017-11-22T09:48:20Z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CINES</vt:lpwstr>
  </property>
  <property fmtid="{D5CDD505-2E9C-101B-9397-08002B2CF9AE}" pid="4" name="HiddenSlides">
    <vt:i4>5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