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75" r:id="rId6"/>
    <p:sldId id="261" r:id="rId7"/>
    <p:sldId id="276" r:id="rId8"/>
    <p:sldId id="264" r:id="rId9"/>
    <p:sldId id="278" r:id="rId10"/>
    <p:sldId id="282" r:id="rId11"/>
    <p:sldId id="266" r:id="rId12"/>
    <p:sldId id="280" r:id="rId13"/>
    <p:sldId id="272" r:id="rId14"/>
    <p:sldId id="279" r:id="rId15"/>
    <p:sldId id="270" r:id="rId16"/>
    <p:sldId id="271" r:id="rId17"/>
    <p:sldId id="281" r:id="rId18"/>
    <p:sldId id="283" r:id="rId19"/>
    <p:sldId id="267" r:id="rId20"/>
    <p:sldId id="268" r:id="rId21"/>
    <p:sldId id="269" r:id="rId22"/>
    <p:sldId id="259" r:id="rId23"/>
    <p:sldId id="284" r:id="rId24"/>
    <p:sldId id="262" r:id="rId25"/>
    <p:sldId id="265" r:id="rId26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D02CBD-ABBB-2C4F-8B8F-E3629D47F470}">
          <p14:sldIdLst>
            <p14:sldId id="256"/>
            <p14:sldId id="257"/>
            <p14:sldId id="274"/>
            <p14:sldId id="258"/>
            <p14:sldId id="275"/>
            <p14:sldId id="261"/>
            <p14:sldId id="276"/>
            <p14:sldId id="264"/>
            <p14:sldId id="278"/>
            <p14:sldId id="282"/>
            <p14:sldId id="266"/>
            <p14:sldId id="280"/>
            <p14:sldId id="272"/>
            <p14:sldId id="279"/>
            <p14:sldId id="270"/>
            <p14:sldId id="271"/>
            <p14:sldId id="281"/>
            <p14:sldId id="283"/>
            <p14:sldId id="267"/>
            <p14:sldId id="268"/>
            <p14:sldId id="269"/>
            <p14:sldId id="259"/>
            <p14:sldId id="284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593"/>
  </p:normalViewPr>
  <p:slideViewPr>
    <p:cSldViewPr snapToGrid="0" snapToObjects="1">
      <p:cViewPr>
        <p:scale>
          <a:sx n="81" d="100"/>
          <a:sy n="81" d="100"/>
        </p:scale>
        <p:origin x="17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A862-1AD5-BB4A-9F99-2062010E586C}" type="datetimeFigureOut">
              <a:rPr lang="en-EG" smtClean="0"/>
              <a:t>06/05/2023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F879-95A9-894A-A241-C8460276F29D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445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Sentiment analysis is the task of automatically identifying the emotional tone or attitude expressed in a piece of text, such as positive, negative, or neutral.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Social media platforms like Twitter have become popular sources of data for sentiment analysis, since they allow people to express their opinions and emotions publicly and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Arabic is one of the most widely spoken languages in the world, with over 420 million native speakers. It is also a challenging language for sentiment analysis due to its complex grammar, rich vocabulary, and diverse dialects.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F879-95A9-894A-A241-C8460276F29D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2880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51F-D499-284D-9181-6875951C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2D7B-EC5E-DD46-9415-6CEBAD8F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236F-A892-F64E-BF56-BF2F04D1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FDAD3-CCBC-5B4B-A241-15410BF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F023-D9A7-8D4C-AB9F-0E15DA2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911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F37E-A42F-3F4F-B2C5-F7D90FA4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5414-7C57-DB46-BC81-504C6775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4B46-AB4B-8B43-9FF3-9727E73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FA24-F310-5F42-BE51-52D6DFB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8C2-350B-5742-BC72-A5978B85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083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5E0EE-E803-0C45-8FCE-8B0DA740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6841A-0BED-EF40-AF57-FD1EAF56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51F7-5F9B-564B-925F-BAD33388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8CE0-C8B0-1043-B8CB-65FB8B6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C0F1-85D7-1448-8515-5C844966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365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F9B-B6F0-094A-BB5C-55D4347C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EE2A-DECA-AE47-9C02-DBF023DF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E417-5CDC-E14E-B013-6978DC00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35B0-A338-D44E-A452-E69FCC10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E14F-CEE8-A147-9E91-2BACA78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436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9CF7-C21A-BB45-A53B-2674E1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D819-4A3B-184E-831B-2F9A4C73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BD97-5124-3145-92BB-E46BC59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09E2-99A2-C942-8916-2F11C485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25DA-D34A-084D-928E-FFA03FB6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811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9C7-95E4-F142-A3AC-28AF9396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B8F2-EC75-AB43-B621-686BD266C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2AB7-AB35-9248-AE2B-2DB868A2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B60E-09A5-8A4F-86AF-5154591D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338D-7797-DF4E-81DE-09115DE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4E22-FA9E-E845-A7EA-859874EB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212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DCA7-33BF-DC4D-A27D-6C53B91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E0E6-32F5-FB43-9883-FC67CEFE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21A1F-CC58-404B-8C1D-6E97899C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DCB17-940D-AF41-BAC1-54B35953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7165-0231-BE42-BF15-284C8A08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F438-5F40-6547-A1AB-E48E84C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5471B-99A3-834C-8CD0-F414A3C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42DD-4517-A14F-80E4-3F175457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333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9B2-4950-B34B-9286-230B231C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7FCBD-499F-BE46-A363-5A2AC9E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236A-EBEA-2E4A-90A2-F899198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F483E-FA9B-5F41-A3AE-CF89907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581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38A79-CAAA-E54D-8D33-6981E8A5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61E91-258D-8A43-956D-0F8D525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D954-5B4F-3445-A0E5-D9C5D2D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9517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468D-98DB-5748-8BBD-5FE059FD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E8C-5D0F-8242-AD93-16EF16B0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2C8AA-D95F-4E44-8CC6-F4995C7C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86BB-D582-3445-BA7D-52E64245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4D92-B55D-A745-A987-A17D6B6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8436-FEB2-A14C-B37C-C1C37A1B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2392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ACC8-EAA9-F347-B01D-2B145DF4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CEFF-D0F0-4848-82F5-7388C147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D3173-C91C-6640-96ED-3BDFC197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6E0A8-CA05-804A-92F7-4B88D185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12E0-86BC-7C4D-8F96-6AFBA8CD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3A4E-EF9D-4A4C-975F-841A3F9E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98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55EEC-D9CD-8941-A586-B63FF09E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22C6-3708-1544-AA55-1F1E742A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E0D7-5588-B04E-BC27-7588B0502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7ACE-5C04-FB45-B12E-5F9D5D1E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7CBD-0D48-2344-AE3A-0F03FF268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4229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n-example-of-preprocessing-steps-of-an-Arabic-text_fig2_272853366" TargetMode="External"/><Relationship Id="rId2" Type="http://schemas.openxmlformats.org/officeDocument/2006/relationships/hyperlink" Target="https://www.researchgate.net/figure/Preprocessing-examples-for-Arabic-and-English-tweets_fig1_35356703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sentiment-analysis/" TargetMode="External"/><Relationship Id="rId2" Type="http://schemas.openxmlformats.org/officeDocument/2006/relationships/hyperlink" Target="https://www.google.com/url?sa=i&amp;url=https%3A%2F%2Fwww.hindawi.com%2Fjournals%2Ftswj%2F2014%2F631394%2Ffig3%2F&amp;psig=AOvVaw09iToFhJsH4Lwa5iBk7nKY&amp;ust=1683485478905000&amp;source=images&amp;cd=vfe&amp;ved=0CBEQjRxqFwoTCJixl6Su4f4CFQAAAAAdAAAAAB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jci.journals.ekb.eg/article_118803_309a4df86113b74b158b9f7959b59def.pdf" TargetMode="External"/><Relationship Id="rId4" Type="http://schemas.openxmlformats.org/officeDocument/2006/relationships/hyperlink" Target="https://www.cfilt.iitb.ac.in/resources/surveys/SentimentAnalysis-Vinita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jci.journals.ekb.eg/article_118803_309a4df86113b74b158b9f7959b59def.pdf" TargetMode="External"/><Relationship Id="rId2" Type="http://schemas.openxmlformats.org/officeDocument/2006/relationships/hyperlink" Target="https://www.cfilt.iitb.ac.in/resources/surveys/SentimentAnalysis-Vinita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A22D-351C-4E4E-9981-659C6C1F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648"/>
            <a:ext cx="5256212" cy="1600200"/>
          </a:xfrm>
        </p:spPr>
        <p:txBody>
          <a:bodyPr>
            <a:normAutofit/>
          </a:bodyPr>
          <a:lstStyle/>
          <a:p>
            <a:r>
              <a:rPr lang="en-EG" sz="4800" b="1" dirty="0"/>
              <a:t>Sentiment Analysis For Arabic Tweets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159754-9677-6047-94B5-7C846800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3828338"/>
            <a:ext cx="3932237" cy="1279690"/>
          </a:xfrm>
        </p:spPr>
        <p:txBody>
          <a:bodyPr/>
          <a:lstStyle/>
          <a:p>
            <a:pPr algn="ctr"/>
            <a:r>
              <a:rPr lang="en-EG" dirty="0"/>
              <a:t>Team 09</a:t>
            </a:r>
          </a:p>
          <a:p>
            <a:pPr algn="ctr"/>
            <a:r>
              <a:rPr lang="en-EG" dirty="0"/>
              <a:t>Supervised by : Prof. Mervat Abuelkheir and Eng. Mayar Osama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C23EE0-6306-014E-B4BC-6EB27954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8FBA-E1F9-F240-A350-B707C5BF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</a:t>
            </a:fld>
            <a:endParaRPr lang="en-EG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37A48E0-F960-7B48-9D14-238AD86C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177" y="1183727"/>
            <a:ext cx="4490545" cy="4490545"/>
          </a:xfrm>
        </p:spPr>
      </p:pic>
    </p:spTree>
    <p:extLst>
      <p:ext uri="{BB962C8B-B14F-4D97-AF65-F5344CB8AC3E}">
        <p14:creationId xmlns:p14="http://schemas.microsoft.com/office/powerpoint/2010/main" val="309292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 Analysis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47193"/>
            <a:ext cx="741083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cleaning reduced dataset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"Allah" is the most common 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10</a:t>
            </a:fld>
            <a:endParaRPr lang="en-E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A071E-737C-F14B-ADD8-5DD47393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4895"/>
            <a:ext cx="4200963" cy="3294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7DE1BC-AB60-E94F-B019-AA110EDF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9" y="3004895"/>
            <a:ext cx="4200963" cy="32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0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 Analysis &amp;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11</a:t>
            </a:fld>
            <a:endParaRPr lang="en-E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17715-F521-0147-8102-8400DD12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40" y="2567808"/>
            <a:ext cx="9530519" cy="17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/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83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Matplot</a:t>
            </a:r>
            <a:r>
              <a:rPr lang="en-US" sz="2400" dirty="0"/>
              <a:t> lib doesn’t support all Arabic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Arabic words can’t be stemmed such as ( </a:t>
            </a:r>
            <a:r>
              <a:rPr lang="ar-EG" sz="2400" b="0" dirty="0">
                <a:effectLst/>
              </a:rPr>
              <a:t>'يقين</a:t>
            </a:r>
            <a:r>
              <a:rPr lang="en-US" sz="2400" b="0" dirty="0">
                <a:effectLst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Dialects: There are many different dialects of Arabic, each with their own unique vocabulary and grammar rules.</a:t>
            </a:r>
            <a:endParaRPr lang="ar-EG" sz="2400" b="0" dirty="0">
              <a:effectLst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1784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/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2849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Proposed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extraction could be done using </a:t>
            </a:r>
            <a:r>
              <a:rPr lang="en-US" sz="2400" dirty="0" err="1"/>
              <a:t>tf-idf</a:t>
            </a:r>
            <a:r>
              <a:rPr lang="en-US" sz="2400" dirty="0"/>
              <a:t> or BOG or </a:t>
            </a:r>
            <a:r>
              <a:rPr lang="en-US" sz="2400" dirty="0" err="1"/>
              <a:t>Arabert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Sentiment classification could be done using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15</a:t>
            </a:fld>
            <a:endParaRPr lang="en-E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29F713-4550-8D44-8BBC-36C23032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757022"/>
            <a:ext cx="7104666" cy="33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Proposed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Sentiment classification could be done using ML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SVM is the most common ML model for Arabic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16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2B1B1-06E0-C348-892A-1720CE36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39" y="1149350"/>
            <a:ext cx="5803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4711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988902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Arabic is a challenging language for sentiment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Arabic sentiment analysis can help understand customer opinions and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sz="2400" b="0" dirty="0">
              <a:effectLst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9146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Clean Tweet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retweets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any non-Arabic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emojis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</a:t>
            </a:r>
            <a:r>
              <a:rPr lang="en-US" sz="2400" dirty="0" err="1"/>
              <a:t>Tashkeel</a:t>
            </a:r>
            <a:r>
              <a:rPr lang="en-US" sz="2400" dirty="0"/>
              <a:t> and </a:t>
            </a:r>
            <a:r>
              <a:rPr lang="en-US" sz="2400" dirty="0" err="1"/>
              <a:t>Tatweel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19</a:t>
            </a:fld>
            <a:endParaRPr lang="en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8CD1D-886D-E54F-BBDD-B504C292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t="1" r="14145" b="2117"/>
          <a:stretch/>
        </p:blipFill>
        <p:spPr>
          <a:xfrm>
            <a:off x="5347138" y="1687645"/>
            <a:ext cx="6526924" cy="34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/>
              <a:t>Introduction</a:t>
            </a:r>
          </a:p>
          <a:p>
            <a:r>
              <a:rPr lang="en-EG" dirty="0"/>
              <a:t>Motivation</a:t>
            </a:r>
          </a:p>
          <a:p>
            <a:r>
              <a:rPr lang="en-EG" dirty="0"/>
              <a:t>Dataset</a:t>
            </a:r>
          </a:p>
          <a:p>
            <a:r>
              <a:rPr lang="en-EG" dirty="0"/>
              <a:t>Data Analysis &amp; Preprocessing</a:t>
            </a:r>
          </a:p>
          <a:p>
            <a:r>
              <a:rPr lang="en-EG" dirty="0"/>
              <a:t>Challenges</a:t>
            </a:r>
          </a:p>
          <a:p>
            <a:r>
              <a:rPr lang="en-EG" dirty="0"/>
              <a:t>Proposed System Architecture</a:t>
            </a:r>
          </a:p>
          <a:p>
            <a:r>
              <a:rPr lang="en-EG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5666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4730695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Tokenization &amp; Punctuation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Tokenization is a way of separating a piece of text into smaller units called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Punctuation removal refers to the process of eliminating punctuation marks, such as periods, commas, semicolons, and exclamation marks, from a piece of text.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20</a:t>
            </a:fld>
            <a:endParaRPr lang="en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FFB65F-AF5F-EC43-8F20-A6EB34BC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5400"/>
            <a:ext cx="5516782" cy="39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4331302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Stop Word Removal &amp;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 words removal is a text preprocessing technique used in natural language processing (NLP) to eliminate commonly occurring words in a language from a piece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Stemming is a technique used to extract the base form of the words by removing affixes from them</a:t>
            </a:r>
          </a:p>
          <a:p>
            <a:r>
              <a:rPr lang="en-US" sz="4000" dirty="0">
                <a:hlinkClick r:id="rId2"/>
              </a:rPr>
              <a:t>https://www.researchgate.net/figure/Preprocessing-examples-for-Arabic-and-English-tweets_fig1_353567030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https://www.researchgate.net/figure/An-example-of-preprocessing-steps-of-an-Arabic-text_fig2_272853366</a:t>
            </a:r>
            <a:endParaRPr lang="en-US" sz="4000" dirty="0"/>
          </a:p>
          <a:p>
            <a:r>
              <a:rPr lang="en-US" sz="4000" dirty="0"/>
              <a:t>https://</a:t>
            </a:r>
            <a:r>
              <a:rPr lang="en-US" sz="4000" dirty="0" err="1"/>
              <a:t>www.semanticscholar.org</a:t>
            </a:r>
            <a:r>
              <a:rPr lang="en-US" sz="4000" dirty="0"/>
              <a:t>/paper/Integrating-effective-rules-to-improve-arabic-text-Cherif-Madani/de1900b776827e036baea69769b09668fdf9d166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21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C8647-3C5A-0A4C-906F-FDD6CC137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74" y="1635618"/>
            <a:ext cx="6795974" cy="35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5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9759-94E1-124F-B9EC-66CB549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B589-57CD-AB41-9FB3-0A4FC510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https://www.google.com/url?sa=i&amp;url=https%3A%2F%2Fwww.hindawi.com%2Fjournals%2Ftswj%2F2014%2F631394%2Ffig3%2F&amp;psig=AOvVaw09iToFhJsH4Lwa5iBk7nKY&amp;ust=1683485478905000&amp;source=images&amp;cd=vfe&amp;ved=0CBEQjRxqFwoTCJixl6Su4f4CFQAAAAAdAAAAABAD</a:t>
            </a:r>
            <a:endParaRPr lang="en-US" dirty="0"/>
          </a:p>
          <a:p>
            <a:r>
              <a:rPr lang="en-US" dirty="0">
                <a:hlinkClick r:id="rId3"/>
              </a:rPr>
              <a:t>https://monkeylearn.com/sentiment-analysis/</a:t>
            </a:r>
            <a:endParaRPr lang="en-US" dirty="0"/>
          </a:p>
          <a:p>
            <a:r>
              <a:rPr lang="en-US" dirty="0">
                <a:hlinkClick r:id="rId4"/>
              </a:rPr>
              <a:t>https://www.cfilt.iitb.ac.in/resources/surveys/SentimentAnalysis-Vinita.pdf</a:t>
            </a:r>
            <a:endParaRPr lang="en-US" dirty="0"/>
          </a:p>
          <a:p>
            <a:r>
              <a:rPr lang="en-US" dirty="0">
                <a:hlinkClick r:id="rId5"/>
              </a:rPr>
              <a:t>https://ijci.journals.ekb.eg/article_118803_309a4df86113b74b158b9f7959b59def.pdf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stamp.jsp?arnumber</a:t>
            </a:r>
            <a:r>
              <a:rPr lang="en-US" dirty="0"/>
              <a:t>=8890900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mksaad</a:t>
            </a:r>
            <a:r>
              <a:rPr lang="en-US" dirty="0"/>
              <a:t>/</a:t>
            </a:r>
            <a:r>
              <a:rPr lang="en-US" dirty="0" err="1"/>
              <a:t>arabic</a:t>
            </a:r>
            <a:r>
              <a:rPr lang="en-US" dirty="0"/>
              <a:t>-sentiment-twitter-corpus</a:t>
            </a:r>
            <a:endParaRPr lang="en-E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5E06-9EE6-E941-B759-94B9BB6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D2D0D-EAC7-9748-B82A-408D73E6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83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27A0CE-A8D2-8C40-9CCF-F2914FD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THANK YOU </a:t>
            </a:r>
            <a:r>
              <a:rPr lang="en-EG" dirty="0">
                <a:sym typeface="Wingdings" pitchFamily="2" charset="2"/>
              </a:rPr>
              <a:t></a:t>
            </a:r>
            <a:endParaRPr lang="en-E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0C8E49-F3A6-9B4D-8582-F53E5CBF2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G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74FB-2F7F-744C-9045-8CA005D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077B-2CD4-C744-B275-B05F5D5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4798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5AFA-CD67-F54E-A557-7A31E4AC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Refrences(papers)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72AD-2D57-8144-B4BB-61123B5D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https://www.cfilt.iitb.ac.in/resources/surveys/SentimentAnalysis-Vinita.pdf</a:t>
            </a:r>
            <a:endParaRPr lang="en-US" dirty="0"/>
          </a:p>
          <a:p>
            <a:r>
              <a:rPr lang="en-US" dirty="0">
                <a:hlinkClick r:id="rId3"/>
              </a:rPr>
              <a:t>https://ijci.journals.ekb.eg/article_118803_309a4df86113b74b158b9f7959b59def.pdf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stamp.jsp?arnumber</a:t>
            </a:r>
            <a:r>
              <a:rPr lang="en-US" dirty="0"/>
              <a:t>=8890900</a:t>
            </a:r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5BCD-4EEA-1F4D-BCBB-FA1F5966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EE1F1-9468-FC48-90CC-A7F0C3D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0301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8D82-EA06-5041-8DA5-F5B5EF9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References(dataset)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D018-9ABC-FA47-B50A-FF3008DB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mksaad</a:t>
            </a:r>
            <a:r>
              <a:rPr lang="en-US" dirty="0"/>
              <a:t>/</a:t>
            </a:r>
            <a:r>
              <a:rPr lang="en-US" dirty="0" err="1"/>
              <a:t>arabic</a:t>
            </a:r>
            <a:r>
              <a:rPr lang="en-US" dirty="0"/>
              <a:t>-sentiment-twitter-corpus</a:t>
            </a:r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316F-DBF5-5B40-B1A3-0764E6DC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A8CD1-77DB-F140-82B8-01BAC562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461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/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3915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Introduction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712D79-CA66-1649-B2F4-3C57788E6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068" r="2068"/>
          <a:stretch>
            <a:fillRect/>
          </a:stretch>
        </p:blipFill>
        <p:spPr>
          <a:xfrm>
            <a:off x="5889354" y="1545021"/>
            <a:ext cx="5466033" cy="43160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Sentiment analysis is the task of automatically identifying the emotional tone or attitude expressed in a piece of text, such as positive or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Twitter data is popular for sentiment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Arabic is a challenging language for sentiment analysis.</a:t>
            </a:r>
          </a:p>
          <a:p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346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/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520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customer opinions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brand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customer experience</a:t>
            </a:r>
            <a:endParaRPr lang="en-E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6</a:t>
            </a:fld>
            <a:endParaRPr lang="en-EG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7672EE9-2F47-2B4C-AC05-F5B7A85D5A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51" r="10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7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/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487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63328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dataset was collected in </a:t>
            </a:r>
            <a:r>
              <a:rPr lang="en-US" sz="2400"/>
              <a:t>April 2019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contains 58K Arabic tweets  tweets annotated in positive and negative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Balanced dataset</a:t>
            </a:r>
            <a:endParaRPr lang="en-E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774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/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33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841</Words>
  <Application>Microsoft Macintosh PowerPoint</Application>
  <PresentationFormat>Widescreen</PresentationFormat>
  <Paragraphs>185</Paragraphs>
  <Slides>25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Office Theme</vt:lpstr>
      <vt:lpstr>Sentiment Analysis For Arabic Tweets</vt:lpstr>
      <vt:lpstr>Outline</vt:lpstr>
      <vt:lpstr>Outline</vt:lpstr>
      <vt:lpstr>Introduction</vt:lpstr>
      <vt:lpstr>Outline</vt:lpstr>
      <vt:lpstr>Motivation</vt:lpstr>
      <vt:lpstr>Outline</vt:lpstr>
      <vt:lpstr>Dataset</vt:lpstr>
      <vt:lpstr>Outline</vt:lpstr>
      <vt:lpstr>Data Analysis &amp; Preprocessing</vt:lpstr>
      <vt:lpstr>Data Analysis &amp; Preprocessing</vt:lpstr>
      <vt:lpstr>Outline</vt:lpstr>
      <vt:lpstr>Challenges</vt:lpstr>
      <vt:lpstr>Outline</vt:lpstr>
      <vt:lpstr>Proposed System Architecture</vt:lpstr>
      <vt:lpstr>Proposed System Architecture</vt:lpstr>
      <vt:lpstr>Outline</vt:lpstr>
      <vt:lpstr>Conclusion</vt:lpstr>
      <vt:lpstr>Clean Tweet</vt:lpstr>
      <vt:lpstr>Tokenization &amp; Punctuation Removal</vt:lpstr>
      <vt:lpstr>Stop Word Removal &amp; Stemming</vt:lpstr>
      <vt:lpstr>References</vt:lpstr>
      <vt:lpstr>THANK YOU </vt:lpstr>
      <vt:lpstr>Refrences(papers)</vt:lpstr>
      <vt:lpstr>References(dataset)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Arabic Tweets</dc:title>
  <dc:creator>ahmedkoks23@gmail.com</dc:creator>
  <cp:lastModifiedBy>ahmedkoks23@gmail.com</cp:lastModifiedBy>
  <cp:revision>31</cp:revision>
  <dcterms:created xsi:type="dcterms:W3CDTF">2023-05-06T18:41:34Z</dcterms:created>
  <dcterms:modified xsi:type="dcterms:W3CDTF">2023-05-07T17:00:25Z</dcterms:modified>
</cp:coreProperties>
</file>