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4" r:id="rId4"/>
    <p:sldId id="258" r:id="rId5"/>
    <p:sldId id="275" r:id="rId6"/>
    <p:sldId id="261" r:id="rId7"/>
    <p:sldId id="276" r:id="rId8"/>
    <p:sldId id="264" r:id="rId9"/>
    <p:sldId id="278" r:id="rId10"/>
    <p:sldId id="282" r:id="rId11"/>
    <p:sldId id="266" r:id="rId12"/>
    <p:sldId id="267" r:id="rId13"/>
    <p:sldId id="268" r:id="rId14"/>
    <p:sldId id="269" r:id="rId15"/>
    <p:sldId id="296" r:id="rId16"/>
    <p:sldId id="279" r:id="rId17"/>
    <p:sldId id="270" r:id="rId18"/>
    <p:sldId id="285" r:id="rId19"/>
    <p:sldId id="287" r:id="rId20"/>
    <p:sldId id="288" r:id="rId21"/>
    <p:sldId id="289" r:id="rId22"/>
    <p:sldId id="290" r:id="rId23"/>
    <p:sldId id="286" r:id="rId24"/>
    <p:sldId id="294" r:id="rId25"/>
    <p:sldId id="295" r:id="rId26"/>
    <p:sldId id="291" r:id="rId27"/>
    <p:sldId id="292" r:id="rId28"/>
    <p:sldId id="293" r:id="rId29"/>
    <p:sldId id="271" r:id="rId30"/>
    <p:sldId id="280" r:id="rId31"/>
    <p:sldId id="272" r:id="rId32"/>
    <p:sldId id="281" r:id="rId33"/>
    <p:sldId id="283" r:id="rId34"/>
    <p:sldId id="259" r:id="rId35"/>
    <p:sldId id="284" r:id="rId36"/>
    <p:sldId id="262" r:id="rId37"/>
    <p:sldId id="265" r:id="rId38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D02CBD-ABBB-2C4F-8B8F-E3629D47F470}">
          <p14:sldIdLst>
            <p14:sldId id="256"/>
            <p14:sldId id="257"/>
            <p14:sldId id="274"/>
            <p14:sldId id="258"/>
            <p14:sldId id="275"/>
            <p14:sldId id="261"/>
            <p14:sldId id="276"/>
            <p14:sldId id="264"/>
            <p14:sldId id="278"/>
            <p14:sldId id="282"/>
            <p14:sldId id="266"/>
            <p14:sldId id="267"/>
            <p14:sldId id="268"/>
            <p14:sldId id="269"/>
            <p14:sldId id="296"/>
            <p14:sldId id="279"/>
            <p14:sldId id="270"/>
            <p14:sldId id="285"/>
            <p14:sldId id="287"/>
            <p14:sldId id="288"/>
            <p14:sldId id="289"/>
            <p14:sldId id="290"/>
            <p14:sldId id="286"/>
            <p14:sldId id="294"/>
            <p14:sldId id="295"/>
            <p14:sldId id="291"/>
            <p14:sldId id="292"/>
            <p14:sldId id="293"/>
            <p14:sldId id="271"/>
            <p14:sldId id="280"/>
            <p14:sldId id="272"/>
            <p14:sldId id="281"/>
            <p14:sldId id="283"/>
            <p14:sldId id="259"/>
            <p14:sldId id="284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0521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A862-1AD5-BB4A-9F99-2062010E586C}" type="datetimeFigureOut">
              <a:rPr lang="en-EG" smtClean="0"/>
              <a:t>29/05/2023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F879-95A9-894A-A241-C8460276F29D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4459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Sentiment analysis is the task of automatically identifying the emotional tone or attitude expressed in a piece of text, such as positive, negative, or neutral.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Social media platforms like Twitter have become popular sources of data for sentiment analysis, since they allow people to express their opinions and emotions publicly and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Arabic is one of the most widely spoken languages in the world, with over 420 million native speakers. It is also a challenging language for sentiment analysis due to its complex grammar, rich vocabulary, and diverse dialects.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F879-95A9-894A-A241-C8460276F29D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2880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51F-D499-284D-9181-6875951C5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2D7B-EC5E-DD46-9415-6CEBAD8F7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236F-A892-F64E-BF56-BF2F04D1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FDAD3-CCBC-5B4B-A241-15410BF9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F023-D9A7-8D4C-AB9F-0E15DA2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911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F37E-A42F-3F4F-B2C5-F7D90FA4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45414-7C57-DB46-BC81-504C67752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4B46-AB4B-8B43-9FF3-9727E73F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FA24-F310-5F42-BE51-52D6DFB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8C2-350B-5742-BC72-A5978B85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083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5E0EE-E803-0C45-8FCE-8B0DA740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6841A-0BED-EF40-AF57-FD1EAF56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51F7-5F9B-564B-925F-BAD33388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8CE0-C8B0-1043-B8CB-65FB8B6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C0F1-85D7-1448-8515-5C844966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3651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F9B-B6F0-094A-BB5C-55D4347C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EE2A-DECA-AE47-9C02-DBF023DF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E417-5CDC-E14E-B013-6978DC00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35B0-A338-D44E-A452-E69FCC10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E14F-CEE8-A147-9E91-2BACA788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4364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9CF7-C21A-BB45-A53B-2674E1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9D819-4A3B-184E-831B-2F9A4C73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BD97-5124-3145-92BB-E46BC595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09E2-99A2-C942-8916-2F11C485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25DA-D34A-084D-928E-FFA03FB6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811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69C7-95E4-F142-A3AC-28AF9396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B8F2-EC75-AB43-B621-686BD266C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2AB7-AB35-9248-AE2B-2DB868A21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B60E-09A5-8A4F-86AF-5154591D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338D-7797-DF4E-81DE-09115DE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4E22-FA9E-E845-A7EA-859874EB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2122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DCA7-33BF-DC4D-A27D-6C53B91B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5E0E6-32F5-FB43-9883-FC67CEFE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21A1F-CC58-404B-8C1D-6E97899C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DCB17-940D-AF41-BAC1-54B35953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17165-0231-BE42-BF15-284C8A08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F438-5F40-6547-A1AB-E48E84CB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5471B-99A3-834C-8CD0-F414A3C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D42DD-4517-A14F-80E4-3F175457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333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9B2-4950-B34B-9286-230B231C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7FCBD-499F-BE46-A363-5A2AC9E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236A-EBEA-2E4A-90A2-F899198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F483E-FA9B-5F41-A3AE-CF89907E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581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38A79-CAAA-E54D-8D33-6981E8A5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61E91-258D-8A43-956D-0F8D525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BD954-5B4F-3445-A0E5-D9C5D2D5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89517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468D-98DB-5748-8BBD-5FE059FD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4E8C-5D0F-8242-AD93-16EF16B0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2C8AA-D95F-4E44-8CC6-F4995C7C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86BB-D582-3445-BA7D-52E64245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4D92-B55D-A745-A987-A17D6B6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68436-FEB2-A14C-B37C-C1C37A1B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2392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ACC8-EAA9-F347-B01D-2B145DF4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CEFF-D0F0-4848-82F5-7388C147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D3173-C91C-6640-96ED-3BDFC197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6E0A8-CA05-804A-92F7-4B88D185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712E0-86BC-7C4D-8F96-6AFBA8CD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3A4E-EF9D-4A4C-975F-841A3F9E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98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55EEC-D9CD-8941-A586-B63FF09E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22C6-3708-1544-AA55-1F1E742A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E0D7-5588-B04E-BC27-7588B0502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7ACE-5C04-FB45-B12E-5F9D5D1E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7CBD-0D48-2344-AE3A-0F03FF268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634DB-1B14-E340-B21A-9031F155BD5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4229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An-example-of-preprocessing-steps-of-an-Arabic-text_fig2_272853366" TargetMode="External"/><Relationship Id="rId3" Type="http://schemas.openxmlformats.org/officeDocument/2006/relationships/hyperlink" Target="https://monkeylearn.com/sentiment-analysis/" TargetMode="External"/><Relationship Id="rId7" Type="http://schemas.openxmlformats.org/officeDocument/2006/relationships/hyperlink" Target="https://www.researchgate.net/figure/Preprocessing-examples-for-Arabic-and-English-tweets_fig1_353567030" TargetMode="External"/><Relationship Id="rId2" Type="http://schemas.openxmlformats.org/officeDocument/2006/relationships/hyperlink" Target="https://www.google.com/url?sa=i&amp;url=https%3A%2F%2Fwww.hindawi.com%2Fjournals%2Ftswj%2F2014%2F631394%2Ffig3%2F&amp;psig=AOvVaw09iToFhJsH4Lwa5iBk7nKY&amp;ust=1683485478905000&amp;source=images&amp;cd=vfe&amp;ved=0CBEQjRxqFwoTCJixl6Su4f4CFQAAAAAdAAAAAB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ksaad/arabic-sentiment-twitter-corpus" TargetMode="External"/><Relationship Id="rId5" Type="http://schemas.openxmlformats.org/officeDocument/2006/relationships/hyperlink" Target="https://ijci.journals.ekb.eg/article_118803_309a4df86113b74b158b9f7959b59def.pdf" TargetMode="External"/><Relationship Id="rId4" Type="http://schemas.openxmlformats.org/officeDocument/2006/relationships/hyperlink" Target="https://www.cfilt.iitb.ac.in/resources/surveys/SentimentAnalysis-Vinita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jci.journals.ekb.eg/article_118803_309a4df86113b74b158b9f7959b59def.pdf" TargetMode="External"/><Relationship Id="rId2" Type="http://schemas.openxmlformats.org/officeDocument/2006/relationships/hyperlink" Target="https://www.cfilt.iitb.ac.in/resources/surveys/SentimentAnalysis-Vinita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A22D-351C-4E4E-9981-659C6C1F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648"/>
            <a:ext cx="5256212" cy="1600200"/>
          </a:xfrm>
        </p:spPr>
        <p:txBody>
          <a:bodyPr>
            <a:normAutofit/>
          </a:bodyPr>
          <a:lstStyle/>
          <a:p>
            <a:r>
              <a:rPr lang="en-EG" sz="4800" b="1" dirty="0"/>
              <a:t>Sentiment Analysis For Arabic Tweets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159754-9677-6047-94B5-7C846800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3828338"/>
            <a:ext cx="3932237" cy="1279690"/>
          </a:xfrm>
        </p:spPr>
        <p:txBody>
          <a:bodyPr/>
          <a:lstStyle/>
          <a:p>
            <a:pPr algn="ctr"/>
            <a:r>
              <a:rPr lang="en-EG" dirty="0"/>
              <a:t>Team 09</a:t>
            </a:r>
          </a:p>
          <a:p>
            <a:pPr algn="ctr"/>
            <a:r>
              <a:rPr lang="en-EG" dirty="0"/>
              <a:t>Supervised by : Prof. Mervat Abuelkheir and Eng. Mayar Osama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C23EE0-6306-014E-B4BC-6EB27954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8FBA-E1F9-F240-A350-B707C5BF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</a:t>
            </a:fld>
            <a:endParaRPr lang="en-EG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37A48E0-F960-7B48-9D14-238AD86C4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177" y="1183727"/>
            <a:ext cx="4490545" cy="4490545"/>
          </a:xfrm>
        </p:spPr>
      </p:pic>
    </p:spTree>
    <p:extLst>
      <p:ext uri="{BB962C8B-B14F-4D97-AF65-F5344CB8AC3E}">
        <p14:creationId xmlns:p14="http://schemas.microsoft.com/office/powerpoint/2010/main" val="309292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 Analysis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847193"/>
            <a:ext cx="741083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cleaning reduced dataset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"Allah" is the most common 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10</a:t>
            </a:fld>
            <a:endParaRPr lang="en-E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A071E-737C-F14B-ADD8-5DD47393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4895"/>
            <a:ext cx="4200963" cy="3294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7DE1BC-AB60-E94F-B019-AA110EDF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9" y="3004895"/>
            <a:ext cx="4200963" cy="32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0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 Analysis &amp; Preprocessing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11</a:t>
            </a:fld>
            <a:endParaRPr lang="en-E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17715-F521-0147-8102-8400DD12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740" y="2567808"/>
            <a:ext cx="9530519" cy="17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Clean Tweet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retweets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any non-Arabic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emojis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</a:t>
            </a:r>
            <a:r>
              <a:rPr lang="en-US" sz="2400" dirty="0" err="1"/>
              <a:t>Tashkeel</a:t>
            </a:r>
            <a:r>
              <a:rPr lang="en-US" sz="2400" dirty="0"/>
              <a:t> and </a:t>
            </a:r>
            <a:r>
              <a:rPr lang="en-US" sz="2400" dirty="0" err="1"/>
              <a:t>Tatweel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12</a:t>
            </a:fld>
            <a:endParaRPr lang="en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D8CD1D-886D-E54F-BBDD-B504C2921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0" t="1" r="14145" b="2117"/>
          <a:stretch/>
        </p:blipFill>
        <p:spPr>
          <a:xfrm>
            <a:off x="5347138" y="1687645"/>
            <a:ext cx="6526924" cy="34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4730695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Tokenization &amp; Punctuation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Tokenization is a way of separating a piece of text into smaller units called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Punctuation removal refers to the process of eliminating punctuation marks, such as periods, commas, semicolons, and exclamation marks, from a piece of text.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13</a:t>
            </a:fld>
            <a:endParaRPr lang="en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FFB65F-AF5F-EC43-8F20-A6EB34BC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5400"/>
            <a:ext cx="5516782" cy="39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9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4331302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Stop Word Removal &amp;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 words removal is a text preprocessing technique used in natural language processing (NLP) to eliminate commonly occurring words in a language from a piece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Stemming is a technique used to extract the base form of the words by removing affixes from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14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C8647-3C5A-0A4C-906F-FDD6CC13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74" y="1635618"/>
            <a:ext cx="6795974" cy="35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5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4331302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Normalization refers to the process of reducing letters to their most basic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Normalization is essential to simplify the language and make it more manageable for analysis and processing.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15</a:t>
            </a:fld>
            <a:endParaRPr lang="en-E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95B16-5A04-FB44-830B-358129780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7" t="51689" r="23478" b="17077"/>
          <a:stretch/>
        </p:blipFill>
        <p:spPr>
          <a:xfrm>
            <a:off x="5171090" y="2358025"/>
            <a:ext cx="5711870" cy="21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/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2849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extraction is done using </a:t>
            </a:r>
            <a:r>
              <a:rPr lang="en-US" sz="2400" dirty="0" err="1"/>
              <a:t>tf-idf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Sentiment classification is done using SVM, </a:t>
            </a:r>
            <a:r>
              <a:rPr lang="en-EG" sz="2400" dirty="0"/>
              <a:t>Na</a:t>
            </a:r>
            <a:r>
              <a:rPr lang="en-US" sz="2400" dirty="0" err="1"/>
              <a:t>ï</a:t>
            </a:r>
            <a:r>
              <a:rPr lang="en-EG" sz="2400" dirty="0"/>
              <a:t>ve</a:t>
            </a:r>
            <a:r>
              <a:rPr lang="en-US" sz="2400" dirty="0"/>
              <a:t> Bayes ,and Decision Tree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17</a:t>
            </a:fld>
            <a:endParaRPr lang="en-E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29F713-4550-8D44-8BBC-36C23032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757022"/>
            <a:ext cx="7104666" cy="33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0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/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9154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99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Sentiment Analysis (SVM)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19</a:t>
            </a:fld>
            <a:endParaRPr lang="en-E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EFC36-0609-EC43-A75F-BAE831DF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78" y="1753499"/>
            <a:ext cx="6302422" cy="222085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98D280-4EB9-0A49-BD24-455D499EE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rate (c =0.1) and kernel used was linear</a:t>
            </a:r>
          </a:p>
        </p:txBody>
      </p:sp>
    </p:spTree>
    <p:extLst>
      <p:ext uri="{BB962C8B-B14F-4D97-AF65-F5344CB8AC3E}">
        <p14:creationId xmlns:p14="http://schemas.microsoft.com/office/powerpoint/2010/main" val="207264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/>
              <a:t>Introduction</a:t>
            </a:r>
          </a:p>
          <a:p>
            <a:r>
              <a:rPr lang="en-EG" dirty="0"/>
              <a:t>Dataset</a:t>
            </a:r>
          </a:p>
          <a:p>
            <a:r>
              <a:rPr lang="en-EG" dirty="0"/>
              <a:t>Data Analysis &amp; Preprocessing</a:t>
            </a:r>
          </a:p>
          <a:p>
            <a:r>
              <a:rPr lang="en-EG" dirty="0"/>
              <a:t>System Architecture</a:t>
            </a:r>
          </a:p>
          <a:p>
            <a:r>
              <a:rPr lang="en-EG" dirty="0"/>
              <a:t>Sentiment Analysis</a:t>
            </a:r>
          </a:p>
          <a:p>
            <a:r>
              <a:rPr lang="en-EG" dirty="0"/>
              <a:t>Sarcasm Detection &amp; Sentiment Analysis</a:t>
            </a:r>
          </a:p>
          <a:p>
            <a:r>
              <a:rPr lang="en-EG" dirty="0"/>
              <a:t>Challenges</a:t>
            </a:r>
          </a:p>
          <a:p>
            <a:r>
              <a:rPr lang="en-EG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5666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99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Sentiment Analysis (Na</a:t>
            </a:r>
            <a:r>
              <a:rPr lang="en-US" sz="3600" b="1" dirty="0" err="1"/>
              <a:t>ï</a:t>
            </a:r>
            <a:r>
              <a:rPr lang="en-EG" sz="3600" b="1" dirty="0"/>
              <a:t>ve Bayes)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20</a:t>
            </a:fld>
            <a:endParaRPr lang="en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E738B-72DA-BC4E-9AED-36951C4FA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4" t="50000" r="27082" b="26667"/>
          <a:stretch/>
        </p:blipFill>
        <p:spPr>
          <a:xfrm>
            <a:off x="6042365" y="1905616"/>
            <a:ext cx="6149635" cy="19567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1FE55-97B1-4C45-A650-4960CA287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</p:txBody>
      </p:sp>
    </p:spTree>
    <p:extLst>
      <p:ext uri="{BB962C8B-B14F-4D97-AF65-F5344CB8AC3E}">
        <p14:creationId xmlns:p14="http://schemas.microsoft.com/office/powerpoint/2010/main" val="270925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99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Sentiment Analysis (</a:t>
            </a:r>
            <a:r>
              <a:rPr lang="en-US" sz="3600" b="1" dirty="0"/>
              <a:t>Decision</a:t>
            </a:r>
            <a:r>
              <a:rPr lang="en-EG" sz="3600" b="1" dirty="0"/>
              <a:t> Tree)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21</a:t>
            </a:fld>
            <a:endParaRPr lang="en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AF4DA-9BB1-DC4F-8A72-BE4DD229E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3" t="47363" r="25954" b="25569"/>
          <a:stretch/>
        </p:blipFill>
        <p:spPr>
          <a:xfrm>
            <a:off x="5940805" y="1651378"/>
            <a:ext cx="6251195" cy="22518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</p:txBody>
      </p:sp>
    </p:spTree>
    <p:extLst>
      <p:ext uri="{BB962C8B-B14F-4D97-AF65-F5344CB8AC3E}">
        <p14:creationId xmlns:p14="http://schemas.microsoft.com/office/powerpoint/2010/main" val="383837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99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b="1" dirty="0"/>
              <a:t>Fine Tuning</a:t>
            </a:r>
            <a:endParaRPr lang="en-EG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22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880917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performed grid search for fine tuning to obtain the best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Regarding Decision Trees, parameters were criterion, max depth and mini samples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were </a:t>
            </a:r>
            <a:r>
              <a:rPr lang="en-US" sz="2400" dirty="0" err="1"/>
              <a:t>gini</a:t>
            </a:r>
            <a:r>
              <a:rPr lang="en-US" sz="2400" dirty="0"/>
              <a:t> for the criterion, max depth None and 5 for mini samples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Regarding Naïve Bayes, we defined a set of alphas(learning rate) in our gird search, so we can obtain the optimal one using grid search. The optimal one was 0.1.</a:t>
            </a:r>
          </a:p>
        </p:txBody>
      </p:sp>
    </p:spTree>
    <p:extLst>
      <p:ext uri="{BB962C8B-B14F-4D97-AF65-F5344CB8AC3E}">
        <p14:creationId xmlns:p14="http://schemas.microsoft.com/office/powerpoint/2010/main" val="216883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/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7231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6"/>
            <a:ext cx="423876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Sarcasm Detection &amp; Sentiment Analysis (Dataset)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24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48776"/>
            <a:ext cx="599932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ArSarcasm</a:t>
            </a:r>
            <a:r>
              <a:rPr lang="en-US" sz="2400" dirty="0"/>
              <a:t> is a new Arabic sarcasm detection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contains 10,547 tweets, 1,682 (16 percent) of which are sarcastic.</a:t>
            </a:r>
          </a:p>
        </p:txBody>
      </p:sp>
    </p:spTree>
    <p:extLst>
      <p:ext uri="{BB962C8B-B14F-4D97-AF65-F5344CB8AC3E}">
        <p14:creationId xmlns:p14="http://schemas.microsoft.com/office/powerpoint/2010/main" val="76156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6"/>
            <a:ext cx="423876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Sarcasm Detection &amp; Sentiment Analysis (Feature Extraction)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25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48776"/>
            <a:ext cx="5999328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the feature extraction process, we utilized a combined model incorporating both </a:t>
            </a:r>
            <a:r>
              <a:rPr lang="en-US" sz="2400" dirty="0" err="1"/>
              <a:t>tf-idf</a:t>
            </a:r>
            <a:r>
              <a:rPr lang="en-US" sz="2400" dirty="0"/>
              <a:t> and word embedding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combined model leveraged the strengths of both methods to effectively represent the content of Arabic tweets</a:t>
            </a:r>
          </a:p>
        </p:txBody>
      </p:sp>
    </p:spTree>
    <p:extLst>
      <p:ext uri="{BB962C8B-B14F-4D97-AF65-F5344CB8AC3E}">
        <p14:creationId xmlns:p14="http://schemas.microsoft.com/office/powerpoint/2010/main" val="215696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6"/>
            <a:ext cx="423876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Sarcasm Detection &amp; Sentiment Analysis (SVM)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26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48776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Learning rate (c =0.1) and kernel used was linear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61A35-BB56-8449-929D-892129669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93" t="62672" r="25208" b="8714"/>
          <a:stretch/>
        </p:blipFill>
        <p:spPr>
          <a:xfrm>
            <a:off x="5605296" y="1373834"/>
            <a:ext cx="6010608" cy="2149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B87B2-9A00-8F4B-9B62-A544D40AF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2" t="31736" r="24975" b="36915"/>
          <a:stretch/>
        </p:blipFill>
        <p:spPr>
          <a:xfrm>
            <a:off x="5605296" y="3650416"/>
            <a:ext cx="5526205" cy="21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82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6"/>
            <a:ext cx="423876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Sarcasm Detection &amp; Sentiment Analysis (Na</a:t>
            </a:r>
            <a:r>
              <a:rPr lang="en-US" sz="3600" b="1" dirty="0" err="1"/>
              <a:t>ï</a:t>
            </a:r>
            <a:r>
              <a:rPr lang="en-EG" sz="3600" b="1" dirty="0"/>
              <a:t>ve Bayes)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27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48776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48396-0138-8D40-BC69-1DB174290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74" t="29851" r="25332" b="12637"/>
          <a:stretch/>
        </p:blipFill>
        <p:spPr>
          <a:xfrm>
            <a:off x="5812808" y="1278318"/>
            <a:ext cx="5595583" cy="39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1114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EG" sz="3600" b="1" dirty="0"/>
              <a:t>Sentiment Analysis &amp; Sentiment Analysis (</a:t>
            </a:r>
            <a:r>
              <a:rPr lang="en-US" sz="3600" b="1" dirty="0"/>
              <a:t>Decision</a:t>
            </a:r>
            <a:r>
              <a:rPr lang="en-EG" sz="3600" b="1" dirty="0"/>
              <a:t> Tree)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28</a:t>
            </a:fld>
            <a:endParaRPr lang="en-EG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C18BF5-1D37-5442-9BBD-23CC0961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14913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tested on stemmed and non-stemmed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used 3 metrics which are F1-score, Recall and precision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72102-0BD9-2B4C-B6E7-2D5F2E67B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42" t="25075" r="32422" b="49999"/>
          <a:stretch/>
        </p:blipFill>
        <p:spPr>
          <a:xfrm>
            <a:off x="5717459" y="3200233"/>
            <a:ext cx="5487353" cy="2385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19925-9857-8B45-9B1F-D6CE8D903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2" t="78209" r="37919" b="1991"/>
          <a:stretch/>
        </p:blipFill>
        <p:spPr>
          <a:xfrm>
            <a:off x="6918761" y="1292440"/>
            <a:ext cx="3383678" cy="1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4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Proposed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Sentiment classification could be done using ML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SVM is the most common ML model for Arabic 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29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2B1B1-06E0-C348-892A-1720CE36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39" y="1149350"/>
            <a:ext cx="58039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/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endParaRPr lang="en-EG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39155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/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30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835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Time-consuming fine-tuning of the SVM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Limited availability of sarcasm detection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Impact of Arabic dialects on the model</a:t>
            </a:r>
            <a:endParaRPr lang="ar-EG" sz="2400" b="0" dirty="0">
              <a:effectLst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1784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32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47119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988902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Arabic sentiment analysis and sarcasm detection present distinct challenges that need to be addressed to achieve accurate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Results shows that SVM was the best model regarding sentiment analysis and sarcasm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 stemming produced better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r-EG" sz="2400" b="0" dirty="0">
              <a:effectLst/>
            </a:endParaRP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33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91467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9759-94E1-124F-B9EC-66CB5493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B589-57CD-AB41-9FB3-0A4FC510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https://www.google.com/url?sa=i&amp;url=https%3A%2F%2Fwww.hindawi.com%2Fjournals%2Ftswj%2F2014%2F631394%2Ffig3%2F&amp;psig=AOvVaw09iToFhJsH4Lwa5iBk7nKY&amp;ust=1683485478905000&amp;source=images&amp;cd=vfe&amp;ved=0CBEQjRxqFwoTCJixl6Su4f4CFQAAAAAdAAAAABAD</a:t>
            </a:r>
            <a:endParaRPr lang="en-US" dirty="0"/>
          </a:p>
          <a:p>
            <a:r>
              <a:rPr lang="en-US" dirty="0">
                <a:hlinkClick r:id="rId3"/>
              </a:rPr>
              <a:t>https://monkeylearn.com/sentiment-analysis/</a:t>
            </a:r>
            <a:endParaRPr lang="en-US" dirty="0"/>
          </a:p>
          <a:p>
            <a:r>
              <a:rPr lang="en-US" dirty="0">
                <a:hlinkClick r:id="rId4"/>
              </a:rPr>
              <a:t>https://www.cfilt.iitb.ac.in/resources/surveys/SentimentAnalysis-Vinita.pdf</a:t>
            </a:r>
            <a:endParaRPr lang="en-US" dirty="0"/>
          </a:p>
          <a:p>
            <a:r>
              <a:rPr lang="en-US" dirty="0">
                <a:hlinkClick r:id="rId5"/>
              </a:rPr>
              <a:t>https://ijci.journals.ekb.eg/article_118803_309a4df86113b74b158b9f7959b59def.pdf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stamp.jsp?arnumber</a:t>
            </a:r>
            <a:r>
              <a:rPr lang="en-US" dirty="0"/>
              <a:t>=8890900</a:t>
            </a:r>
          </a:p>
          <a:p>
            <a:r>
              <a:rPr lang="en-US" dirty="0">
                <a:hlinkClick r:id="rId6"/>
              </a:rPr>
              <a:t>https://www.kaggle.com/datasets/mksaad/arabic-sentiment-twitter-corpus</a:t>
            </a:r>
            <a:endParaRPr lang="en-US" dirty="0"/>
          </a:p>
          <a:p>
            <a:r>
              <a:rPr lang="en-US" sz="2800" dirty="0">
                <a:hlinkClick r:id="rId7"/>
              </a:rPr>
              <a:t>https://www.researchgate.net/figure/Preprocessing-examples-for-Arabic-and-English-tweets_fig1_353567030</a:t>
            </a:r>
            <a:endParaRPr lang="en-US" sz="2800" dirty="0"/>
          </a:p>
          <a:p>
            <a:r>
              <a:rPr lang="en-US" sz="2800" dirty="0">
                <a:hlinkClick r:id="rId8"/>
              </a:rPr>
              <a:t>https://www.researchgate.net/figure/An-example-of-preprocessing-steps-of-an-Arabic-text_fig2_272853366</a:t>
            </a:r>
            <a:endParaRPr lang="en-US" sz="2800" dirty="0"/>
          </a:p>
          <a:p>
            <a:r>
              <a:rPr lang="en-US" sz="2800" dirty="0"/>
              <a:t>https://</a:t>
            </a:r>
            <a:r>
              <a:rPr lang="en-US" sz="2800" dirty="0" err="1"/>
              <a:t>www.semanticscholar.org</a:t>
            </a:r>
            <a:r>
              <a:rPr lang="en-US" sz="2800" dirty="0"/>
              <a:t>/paper/Integrating-effective-rules-to-improve-arabic-text-Cherif-Madani/de1900b776827e036baea69769b09668fdf9d166</a:t>
            </a:r>
          </a:p>
          <a:p>
            <a:endParaRPr lang="en-E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5E06-9EE6-E941-B759-94B9BB6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D2D0D-EAC7-9748-B82A-408D73E6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832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27A0CE-A8D2-8C40-9CCF-F2914FD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THANK YOU </a:t>
            </a:r>
            <a:r>
              <a:rPr lang="en-EG" dirty="0">
                <a:sym typeface="Wingdings" pitchFamily="2" charset="2"/>
              </a:rPr>
              <a:t></a:t>
            </a:r>
            <a:endParaRPr lang="en-E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0C8E49-F3A6-9B4D-8582-F53E5CBF2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G" dirty="0"/>
              <a:t>ANY 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74FB-2F7F-744C-9045-8CA005D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8077B-2CD4-C744-B275-B05F5D5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47982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5AFA-CD67-F54E-A557-7A31E4AC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Refrences(papers)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72AD-2D57-8144-B4BB-61123B5D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https://www.cfilt.iitb.ac.in/resources/surveys/SentimentAnalysis-Vinita.pdf</a:t>
            </a:r>
            <a:endParaRPr lang="en-US" dirty="0"/>
          </a:p>
          <a:p>
            <a:r>
              <a:rPr lang="en-US" dirty="0">
                <a:hlinkClick r:id="rId3"/>
              </a:rPr>
              <a:t>https://ijci.journals.ekb.eg/article_118803_309a4df86113b74b158b9f7959b59def.pdf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stamp.jsp?arnumber</a:t>
            </a:r>
            <a:r>
              <a:rPr lang="en-US" dirty="0"/>
              <a:t>=8890900</a:t>
            </a:r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E5BCD-4EEA-1F4D-BCBB-FA1F5966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EE1F1-9468-FC48-90CC-A7F0C3D6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36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03017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8D82-EA06-5041-8DA5-F5B5EF9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References(dataset)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D018-9ABC-FA47-B50A-FF3008DB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mksaad</a:t>
            </a:r>
            <a:r>
              <a:rPr lang="en-US" dirty="0"/>
              <a:t>/</a:t>
            </a:r>
            <a:r>
              <a:rPr lang="en-US" dirty="0" err="1"/>
              <a:t>arabic</a:t>
            </a:r>
            <a:r>
              <a:rPr lang="en-US" dirty="0"/>
              <a:t>-sentiment-twitter-corpus</a:t>
            </a:r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316F-DBF5-5B40-B1A3-0764E6DC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A8CD1-77DB-F140-82B8-01BAC562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37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4618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Introduction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712D79-CA66-1649-B2F4-3C57788E6A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068" r="2068"/>
          <a:stretch>
            <a:fillRect/>
          </a:stretch>
        </p:blipFill>
        <p:spPr>
          <a:xfrm>
            <a:off x="5889354" y="1545021"/>
            <a:ext cx="5466033" cy="43160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Sentiment analysis is the task of automatically identifying the emotional tone or attitude expressed in a piece of text, such as positive or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Twitter data is popular for sentiment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Arabic is a challenging language for sentiment analysis.</a:t>
            </a:r>
          </a:p>
          <a:p>
            <a:endParaRPr lang="en-E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4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3461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/>
              <a:t>Motivation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5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5202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Understand customer opinions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Monitor brand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customer experience</a:t>
            </a:r>
            <a:endParaRPr lang="en-E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6</a:t>
            </a:fld>
            <a:endParaRPr lang="en-EG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7672EE9-2F47-2B4C-AC05-F5B7A85D5A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951" r="10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7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/>
              <a:t>Dataset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7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44877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F302-9A4A-C542-9B38-C3AD5296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011"/>
            <a:ext cx="3932237" cy="1600200"/>
          </a:xfrm>
        </p:spPr>
        <p:txBody>
          <a:bodyPr>
            <a:normAutofit/>
          </a:bodyPr>
          <a:lstStyle/>
          <a:p>
            <a:r>
              <a:rPr lang="en-EG" sz="3600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4885-4317-5C42-AB54-577EFEC6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63328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dataset was collected in April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contains 58K Arabic tweets annotated in positive and negative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Balanced dataset</a:t>
            </a:r>
            <a:endParaRPr lang="en-EG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196C-1A47-D149-881A-F04D7916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FFBB-3ED7-764C-8255-1F1E1852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8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774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9721-6835-B943-AC11-662240E8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D6FD-F6C1-B742-86B9-51D6498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  <a:p>
            <a:r>
              <a:rPr lang="en-EG" dirty="0"/>
              <a:t>Data Analysis &amp; Preprocessing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Sarcasm Detection &amp; Sentiment Analysis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Challenges</a:t>
            </a:r>
          </a:p>
          <a:p>
            <a:r>
              <a:rPr lang="en-E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135DF6-BC17-6342-B465-2D44C73D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29/05/2023</a:t>
            </a:r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343D8-7D70-0B43-A9A4-DD372DE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634DB-1B14-E340-B21A-9031F155BD52}" type="slidenum">
              <a:rPr lang="en-EG" smtClean="0"/>
              <a:t>9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334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1302</Words>
  <Application>Microsoft Macintosh PowerPoint</Application>
  <PresentationFormat>Widescreen</PresentationFormat>
  <Paragraphs>271</Paragraphs>
  <Slides>37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Söhne</vt:lpstr>
      <vt:lpstr>Office Theme</vt:lpstr>
      <vt:lpstr>Sentiment Analysis For Arabic Tweets</vt:lpstr>
      <vt:lpstr>Outline</vt:lpstr>
      <vt:lpstr>Outline</vt:lpstr>
      <vt:lpstr>Introduction</vt:lpstr>
      <vt:lpstr>Outline</vt:lpstr>
      <vt:lpstr>Motivation</vt:lpstr>
      <vt:lpstr>Outline</vt:lpstr>
      <vt:lpstr>Dataset</vt:lpstr>
      <vt:lpstr>Outline</vt:lpstr>
      <vt:lpstr>Data Analysis &amp; Preprocessing</vt:lpstr>
      <vt:lpstr>Data Analysis &amp; Preprocessing</vt:lpstr>
      <vt:lpstr>Clean Tweet</vt:lpstr>
      <vt:lpstr>Tokenization &amp; Punctuation Removal</vt:lpstr>
      <vt:lpstr>Stop Word Removal &amp; Stemming</vt:lpstr>
      <vt:lpstr>Normalization</vt:lpstr>
      <vt:lpstr>Outline</vt:lpstr>
      <vt:lpstr>System Architecture</vt:lpstr>
      <vt:lpstr>Outline</vt:lpstr>
      <vt:lpstr>Sentiment Analysis (SVM)</vt:lpstr>
      <vt:lpstr>Sentiment Analysis (Naïve Bayes)</vt:lpstr>
      <vt:lpstr>Sentiment Analysis (Decision Tree)</vt:lpstr>
      <vt:lpstr>Fine Tuning</vt:lpstr>
      <vt:lpstr>Outline</vt:lpstr>
      <vt:lpstr>Sarcasm Detection &amp; Sentiment Analysis (Dataset)</vt:lpstr>
      <vt:lpstr>Sarcasm Detection &amp; Sentiment Analysis (Feature Extraction)</vt:lpstr>
      <vt:lpstr>Sarcasm Detection &amp; Sentiment Analysis (SVM)</vt:lpstr>
      <vt:lpstr>Sarcasm Detection &amp; Sentiment Analysis (Naïve Bayes)</vt:lpstr>
      <vt:lpstr>Sentiment Analysis &amp; Sentiment Analysis (Decision Tree)</vt:lpstr>
      <vt:lpstr>Proposed System Architecture</vt:lpstr>
      <vt:lpstr>Outline</vt:lpstr>
      <vt:lpstr>Challenges</vt:lpstr>
      <vt:lpstr>Outline</vt:lpstr>
      <vt:lpstr>Conclusion</vt:lpstr>
      <vt:lpstr>References</vt:lpstr>
      <vt:lpstr>THANK YOU </vt:lpstr>
      <vt:lpstr>Refrences(papers)</vt:lpstr>
      <vt:lpstr>References(dataset)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For Arabic Tweets</dc:title>
  <dc:creator>ahmedkoks23@gmail.com</dc:creator>
  <cp:lastModifiedBy>Microsoft Office User</cp:lastModifiedBy>
  <cp:revision>66</cp:revision>
  <dcterms:created xsi:type="dcterms:W3CDTF">2023-05-06T18:41:34Z</dcterms:created>
  <dcterms:modified xsi:type="dcterms:W3CDTF">2023-05-29T00:51:06Z</dcterms:modified>
</cp:coreProperties>
</file>