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7" r:id="rId3"/>
    <p:sldId id="258" r:id="rId4"/>
    <p:sldId id="256" r:id="rId5"/>
    <p:sldId id="259" r:id="rId6"/>
    <p:sldId id="260" r:id="rId7"/>
    <p:sldId id="261" r:id="rId8"/>
    <p:sldId id="285" r:id="rId9"/>
    <p:sldId id="263" r:id="rId10"/>
    <p:sldId id="266" r:id="rId11"/>
    <p:sldId id="267" r:id="rId12"/>
    <p:sldId id="268" r:id="rId13"/>
    <p:sldId id="269" r:id="rId14"/>
    <p:sldId id="270" r:id="rId15"/>
    <p:sldId id="271" r:id="rId16"/>
    <p:sldId id="272" r:id="rId17"/>
    <p:sldId id="274" r:id="rId18"/>
    <p:sldId id="275" r:id="rId19"/>
    <p:sldId id="276" r:id="rId20"/>
    <p:sldId id="273"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7E546-083E-443E-AE9C-D51CEFD143A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4CF404-9C66-4033-BEB7-F5369FEAE785}">
      <dgm:prSet/>
      <dgm:spPr/>
      <dgm:t>
        <a:bodyPr/>
        <a:lstStyle/>
        <a:p>
          <a:pPr>
            <a:defRPr b="1"/>
          </a:pPr>
          <a:r>
            <a:rPr lang="en-US" b="1" dirty="0"/>
            <a:t>SOLID Principles in Python</a:t>
          </a:r>
          <a:endParaRPr lang="en-US" dirty="0"/>
        </a:p>
      </dgm:t>
    </dgm:pt>
    <dgm:pt modelId="{A6EDA4C4-34D7-40B0-BD13-E69F0932900A}" type="parTrans" cxnId="{F947EDEB-D61C-4FAF-86F1-7B819A21A287}">
      <dgm:prSet/>
      <dgm:spPr/>
      <dgm:t>
        <a:bodyPr/>
        <a:lstStyle/>
        <a:p>
          <a:endParaRPr lang="en-US"/>
        </a:p>
      </dgm:t>
    </dgm:pt>
    <dgm:pt modelId="{3B737C57-1BE5-4FB9-8126-A04EC4491549}" type="sibTrans" cxnId="{F947EDEB-D61C-4FAF-86F1-7B819A21A287}">
      <dgm:prSet/>
      <dgm:spPr/>
      <dgm:t>
        <a:bodyPr/>
        <a:lstStyle/>
        <a:p>
          <a:endParaRPr lang="en-US"/>
        </a:p>
      </dgm:t>
    </dgm:pt>
    <dgm:pt modelId="{5733CC2B-29AE-4F26-8926-0CE7A91649F2}">
      <dgm:prSet/>
      <dgm:spPr/>
      <dgm:t>
        <a:bodyPr/>
        <a:lstStyle/>
        <a:p>
          <a:pPr>
            <a:defRPr b="1"/>
          </a:pPr>
          <a:r>
            <a:rPr lang="en-US" b="1"/>
            <a:t>What are SOLID Principles?</a:t>
          </a:r>
          <a:endParaRPr lang="en-US"/>
        </a:p>
      </dgm:t>
    </dgm:pt>
    <dgm:pt modelId="{E165B17E-D6FA-40B0-A60F-D12DAB28F31D}" type="parTrans" cxnId="{510C2D7B-10FD-4CE0-8CB3-29DFA1749853}">
      <dgm:prSet/>
      <dgm:spPr/>
      <dgm:t>
        <a:bodyPr/>
        <a:lstStyle/>
        <a:p>
          <a:endParaRPr lang="en-US"/>
        </a:p>
      </dgm:t>
    </dgm:pt>
    <dgm:pt modelId="{0E2F7D56-AADE-4679-B15F-7FD93EEE320C}" type="sibTrans" cxnId="{510C2D7B-10FD-4CE0-8CB3-29DFA1749853}">
      <dgm:prSet/>
      <dgm:spPr/>
      <dgm:t>
        <a:bodyPr/>
        <a:lstStyle/>
        <a:p>
          <a:endParaRPr lang="en-US"/>
        </a:p>
      </dgm:t>
    </dgm:pt>
    <dgm:pt modelId="{D1409402-05E3-437E-9BBE-CD02CDEF8D53}">
      <dgm:prSet/>
      <dgm:spPr/>
      <dgm:t>
        <a:bodyPr/>
        <a:lstStyle/>
        <a:p>
          <a:r>
            <a:rPr lang="en-US" dirty="0"/>
            <a:t>The </a:t>
          </a:r>
          <a:r>
            <a:rPr lang="en-US" b="1" dirty="0"/>
            <a:t>SOLID principles</a:t>
          </a:r>
          <a:r>
            <a:rPr lang="en-US" dirty="0"/>
            <a:t> are a set of five design principles that aim to make software designs more understandable, flexible, and maintainable.</a:t>
          </a:r>
        </a:p>
      </dgm:t>
    </dgm:pt>
    <dgm:pt modelId="{873A1429-16B1-4E97-9779-82F68578F010}" type="parTrans" cxnId="{2FD684F4-3D06-4BA8-A786-EFC208A953A5}">
      <dgm:prSet/>
      <dgm:spPr/>
      <dgm:t>
        <a:bodyPr/>
        <a:lstStyle/>
        <a:p>
          <a:endParaRPr lang="en-US"/>
        </a:p>
      </dgm:t>
    </dgm:pt>
    <dgm:pt modelId="{3D6CC3CD-9AD4-45C3-8C8E-E601A3A16995}" type="sibTrans" cxnId="{2FD684F4-3D06-4BA8-A786-EFC208A953A5}">
      <dgm:prSet/>
      <dgm:spPr/>
      <dgm:t>
        <a:bodyPr/>
        <a:lstStyle/>
        <a:p>
          <a:endParaRPr lang="en-US"/>
        </a:p>
      </dgm:t>
    </dgm:pt>
    <dgm:pt modelId="{38A5896F-684F-4393-A522-73DB32444781}">
      <dgm:prSet/>
      <dgm:spPr/>
      <dgm:t>
        <a:bodyPr/>
        <a:lstStyle/>
        <a:p>
          <a:r>
            <a:rPr lang="en-US" b="1" i="1" dirty="0"/>
            <a:t>S:</a:t>
          </a:r>
          <a:r>
            <a:rPr lang="en-US" i="1" dirty="0"/>
            <a:t> Single responsibility principle</a:t>
          </a:r>
          <a:endParaRPr lang="en-US" dirty="0"/>
        </a:p>
      </dgm:t>
    </dgm:pt>
    <dgm:pt modelId="{5704ACC9-4C4D-46E3-8E7D-CC652CB398F1}" type="parTrans" cxnId="{AE490934-F9D2-4167-9DDD-41F356F27004}">
      <dgm:prSet/>
      <dgm:spPr/>
      <dgm:t>
        <a:bodyPr/>
        <a:lstStyle/>
        <a:p>
          <a:endParaRPr lang="en-US"/>
        </a:p>
      </dgm:t>
    </dgm:pt>
    <dgm:pt modelId="{8C9BE54C-C2AB-4B04-839E-AD859FFF7AAA}" type="sibTrans" cxnId="{AE490934-F9D2-4167-9DDD-41F356F27004}">
      <dgm:prSet/>
      <dgm:spPr/>
      <dgm:t>
        <a:bodyPr/>
        <a:lstStyle/>
        <a:p>
          <a:endParaRPr lang="en-US"/>
        </a:p>
      </dgm:t>
    </dgm:pt>
    <dgm:pt modelId="{08AA56C6-D48F-4AB1-88B2-AFDB934661E4}">
      <dgm:prSet/>
      <dgm:spPr/>
      <dgm:t>
        <a:bodyPr/>
        <a:lstStyle/>
        <a:p>
          <a:r>
            <a:rPr lang="en-US" b="1" i="1"/>
            <a:t>O:</a:t>
          </a:r>
          <a:r>
            <a:rPr lang="en-US" i="1"/>
            <a:t> Open/Closed principle</a:t>
          </a:r>
          <a:endParaRPr lang="en-US"/>
        </a:p>
      </dgm:t>
    </dgm:pt>
    <dgm:pt modelId="{3DCC233F-3539-4D05-8DE0-B5C54D43090B}" type="parTrans" cxnId="{5251B1B2-6C66-4458-92BB-B72C8B66855E}">
      <dgm:prSet/>
      <dgm:spPr/>
      <dgm:t>
        <a:bodyPr/>
        <a:lstStyle/>
        <a:p>
          <a:endParaRPr lang="en-US"/>
        </a:p>
      </dgm:t>
    </dgm:pt>
    <dgm:pt modelId="{D99132E7-2A87-45CB-B1EA-BC7F93555019}" type="sibTrans" cxnId="{5251B1B2-6C66-4458-92BB-B72C8B66855E}">
      <dgm:prSet/>
      <dgm:spPr/>
      <dgm:t>
        <a:bodyPr/>
        <a:lstStyle/>
        <a:p>
          <a:endParaRPr lang="en-US"/>
        </a:p>
      </dgm:t>
    </dgm:pt>
    <dgm:pt modelId="{F4BEFF2D-CF4D-4D0C-923C-BB7854BDFA51}">
      <dgm:prSet/>
      <dgm:spPr/>
      <dgm:t>
        <a:bodyPr/>
        <a:lstStyle/>
        <a:p>
          <a:r>
            <a:rPr lang="en-US" b="1" i="1"/>
            <a:t>L:</a:t>
          </a:r>
          <a:r>
            <a:rPr lang="en-US" i="1"/>
            <a:t> Liskov’s substitution principle</a:t>
          </a:r>
          <a:endParaRPr lang="en-US"/>
        </a:p>
      </dgm:t>
    </dgm:pt>
    <dgm:pt modelId="{E582376C-F51C-4335-9693-CC55A3760AF1}" type="parTrans" cxnId="{786F903D-6BA4-465D-B84E-04EF94B5535F}">
      <dgm:prSet/>
      <dgm:spPr/>
      <dgm:t>
        <a:bodyPr/>
        <a:lstStyle/>
        <a:p>
          <a:endParaRPr lang="en-US"/>
        </a:p>
      </dgm:t>
    </dgm:pt>
    <dgm:pt modelId="{5C2DCA6D-5D55-4920-8D4B-54D3DDA26393}" type="sibTrans" cxnId="{786F903D-6BA4-465D-B84E-04EF94B5535F}">
      <dgm:prSet/>
      <dgm:spPr/>
      <dgm:t>
        <a:bodyPr/>
        <a:lstStyle/>
        <a:p>
          <a:endParaRPr lang="en-US"/>
        </a:p>
      </dgm:t>
    </dgm:pt>
    <dgm:pt modelId="{A0B4C59F-0C2E-4A44-A94E-627EA08DD682}">
      <dgm:prSet/>
      <dgm:spPr/>
      <dgm:t>
        <a:bodyPr/>
        <a:lstStyle/>
        <a:p>
          <a:r>
            <a:rPr lang="en-US" b="1" i="1"/>
            <a:t>I:</a:t>
          </a:r>
          <a:r>
            <a:rPr lang="en-US" i="1"/>
            <a:t> Interface segregation principle</a:t>
          </a:r>
          <a:endParaRPr lang="en-US"/>
        </a:p>
      </dgm:t>
    </dgm:pt>
    <dgm:pt modelId="{BDAE739B-5622-4994-ACFE-2C81EDD209DD}" type="parTrans" cxnId="{C23682C2-1ECC-4AA7-9707-D86D49F91F61}">
      <dgm:prSet/>
      <dgm:spPr/>
      <dgm:t>
        <a:bodyPr/>
        <a:lstStyle/>
        <a:p>
          <a:endParaRPr lang="en-US"/>
        </a:p>
      </dgm:t>
    </dgm:pt>
    <dgm:pt modelId="{EB2DF49A-A1D5-48E1-97A2-380CB6A46AD2}" type="sibTrans" cxnId="{C23682C2-1ECC-4AA7-9707-D86D49F91F61}">
      <dgm:prSet/>
      <dgm:spPr/>
      <dgm:t>
        <a:bodyPr/>
        <a:lstStyle/>
        <a:p>
          <a:endParaRPr lang="en-US"/>
        </a:p>
      </dgm:t>
    </dgm:pt>
    <dgm:pt modelId="{B39FD541-3EC9-4831-96F1-C932FD0BD518}">
      <dgm:prSet/>
      <dgm:spPr/>
      <dgm:t>
        <a:bodyPr/>
        <a:lstStyle/>
        <a:p>
          <a:r>
            <a:rPr lang="en-US" b="1" i="1"/>
            <a:t>D:</a:t>
          </a:r>
          <a:r>
            <a:rPr lang="en-US" i="1"/>
            <a:t> Dependency inversion principle</a:t>
          </a:r>
          <a:endParaRPr lang="en-US"/>
        </a:p>
      </dgm:t>
    </dgm:pt>
    <dgm:pt modelId="{725A2D26-C5CA-471D-A938-8D504333EDD3}" type="parTrans" cxnId="{263B0328-A0BD-46B8-9045-E8F4B4B751CA}">
      <dgm:prSet/>
      <dgm:spPr/>
      <dgm:t>
        <a:bodyPr/>
        <a:lstStyle/>
        <a:p>
          <a:endParaRPr lang="en-US"/>
        </a:p>
      </dgm:t>
    </dgm:pt>
    <dgm:pt modelId="{B26D0193-6DF6-4E15-A091-205A9F5B4B1F}" type="sibTrans" cxnId="{263B0328-A0BD-46B8-9045-E8F4B4B751CA}">
      <dgm:prSet/>
      <dgm:spPr/>
      <dgm:t>
        <a:bodyPr/>
        <a:lstStyle/>
        <a:p>
          <a:endParaRPr lang="en-US"/>
        </a:p>
      </dgm:t>
    </dgm:pt>
    <dgm:pt modelId="{816BE43D-C430-4E07-9F0D-BE103B9A459F}" type="pres">
      <dgm:prSet presAssocID="{F6F7E546-083E-443E-AE9C-D51CEFD143A8}" presName="root" presStyleCnt="0">
        <dgm:presLayoutVars>
          <dgm:dir/>
          <dgm:resizeHandles val="exact"/>
        </dgm:presLayoutVars>
      </dgm:prSet>
      <dgm:spPr/>
    </dgm:pt>
    <dgm:pt modelId="{B1BF170C-B750-4237-B57C-26CF521A5AFD}" type="pres">
      <dgm:prSet presAssocID="{494CF404-9C66-4033-BEB7-F5369FEAE785}" presName="compNode" presStyleCnt="0"/>
      <dgm:spPr/>
    </dgm:pt>
    <dgm:pt modelId="{1C79DB56-14E9-4748-BB28-D4A160526483}" type="pres">
      <dgm:prSet presAssocID="{494CF404-9C66-4033-BEB7-F5369FEAE7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D184B50-687E-463C-AA36-0280282876DC}" type="pres">
      <dgm:prSet presAssocID="{494CF404-9C66-4033-BEB7-F5369FEAE785}" presName="iconSpace" presStyleCnt="0"/>
      <dgm:spPr/>
    </dgm:pt>
    <dgm:pt modelId="{B24DE089-C2D8-407F-9D17-45802CADA765}" type="pres">
      <dgm:prSet presAssocID="{494CF404-9C66-4033-BEB7-F5369FEAE785}" presName="parTx" presStyleLbl="revTx" presStyleIdx="0" presStyleCnt="4">
        <dgm:presLayoutVars>
          <dgm:chMax val="0"/>
          <dgm:chPref val="0"/>
        </dgm:presLayoutVars>
      </dgm:prSet>
      <dgm:spPr/>
    </dgm:pt>
    <dgm:pt modelId="{D29C56C8-0179-47EC-BA35-37C0B65A90D0}" type="pres">
      <dgm:prSet presAssocID="{494CF404-9C66-4033-BEB7-F5369FEAE785}" presName="txSpace" presStyleCnt="0"/>
      <dgm:spPr/>
    </dgm:pt>
    <dgm:pt modelId="{F79D8E90-0DF1-4383-B5FB-9608EF6D08EF}" type="pres">
      <dgm:prSet presAssocID="{494CF404-9C66-4033-BEB7-F5369FEAE785}" presName="desTx" presStyleLbl="revTx" presStyleIdx="1" presStyleCnt="4">
        <dgm:presLayoutVars/>
      </dgm:prSet>
      <dgm:spPr/>
    </dgm:pt>
    <dgm:pt modelId="{14E62C7A-DA75-4E79-AEDD-AA3784B8452D}" type="pres">
      <dgm:prSet presAssocID="{3B737C57-1BE5-4FB9-8126-A04EC4491549}" presName="sibTrans" presStyleCnt="0"/>
      <dgm:spPr/>
    </dgm:pt>
    <dgm:pt modelId="{65BE9D31-89AF-4E8F-94A4-B629FAF536FD}" type="pres">
      <dgm:prSet presAssocID="{5733CC2B-29AE-4F26-8926-0CE7A91649F2}" presName="compNode" presStyleCnt="0"/>
      <dgm:spPr/>
    </dgm:pt>
    <dgm:pt modelId="{E348F4C6-6D86-4F52-A108-386602F4B776}" type="pres">
      <dgm:prSet presAssocID="{5733CC2B-29AE-4F26-8926-0CE7A91649F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4A8071D4-5585-4EF4-97CF-CE402F8FF20D}" type="pres">
      <dgm:prSet presAssocID="{5733CC2B-29AE-4F26-8926-0CE7A91649F2}" presName="iconSpace" presStyleCnt="0"/>
      <dgm:spPr/>
    </dgm:pt>
    <dgm:pt modelId="{AE87325A-3B39-4E99-9E9C-673F607DADF2}" type="pres">
      <dgm:prSet presAssocID="{5733CC2B-29AE-4F26-8926-0CE7A91649F2}" presName="parTx" presStyleLbl="revTx" presStyleIdx="2" presStyleCnt="4">
        <dgm:presLayoutVars>
          <dgm:chMax val="0"/>
          <dgm:chPref val="0"/>
        </dgm:presLayoutVars>
      </dgm:prSet>
      <dgm:spPr/>
    </dgm:pt>
    <dgm:pt modelId="{96C029F1-0521-4D64-9E17-86DBC8A79F05}" type="pres">
      <dgm:prSet presAssocID="{5733CC2B-29AE-4F26-8926-0CE7A91649F2}" presName="txSpace" presStyleCnt="0"/>
      <dgm:spPr/>
    </dgm:pt>
    <dgm:pt modelId="{4BAD11EE-1261-47F9-9D93-DB4D49B076D7}" type="pres">
      <dgm:prSet presAssocID="{5733CC2B-29AE-4F26-8926-0CE7A91649F2}" presName="desTx" presStyleLbl="revTx" presStyleIdx="3" presStyleCnt="4">
        <dgm:presLayoutVars/>
      </dgm:prSet>
      <dgm:spPr/>
    </dgm:pt>
  </dgm:ptLst>
  <dgm:cxnLst>
    <dgm:cxn modelId="{7FE39417-1DC1-47B4-B0AE-50BFE855511B}" type="presOf" srcId="{494CF404-9C66-4033-BEB7-F5369FEAE785}" destId="{B24DE089-C2D8-407F-9D17-45802CADA765}" srcOrd="0" destOrd="0" presId="urn:microsoft.com/office/officeart/2018/5/layout/CenteredIconLabelDescriptionList"/>
    <dgm:cxn modelId="{8B4EFF17-FBB3-4239-BE48-A03A94335328}" type="presOf" srcId="{08AA56C6-D48F-4AB1-88B2-AFDB934661E4}" destId="{4BAD11EE-1261-47F9-9D93-DB4D49B076D7}" srcOrd="0" destOrd="2" presId="urn:microsoft.com/office/officeart/2018/5/layout/CenteredIconLabelDescriptionList"/>
    <dgm:cxn modelId="{263B0328-A0BD-46B8-9045-E8F4B4B751CA}" srcId="{5733CC2B-29AE-4F26-8926-0CE7A91649F2}" destId="{B39FD541-3EC9-4831-96F1-C932FD0BD518}" srcOrd="5" destOrd="0" parTransId="{725A2D26-C5CA-471D-A938-8D504333EDD3}" sibTransId="{B26D0193-6DF6-4E15-A091-205A9F5B4B1F}"/>
    <dgm:cxn modelId="{AE490934-F9D2-4167-9DDD-41F356F27004}" srcId="{5733CC2B-29AE-4F26-8926-0CE7A91649F2}" destId="{38A5896F-684F-4393-A522-73DB32444781}" srcOrd="1" destOrd="0" parTransId="{5704ACC9-4C4D-46E3-8E7D-CC652CB398F1}" sibTransId="{8C9BE54C-C2AB-4B04-839E-AD859FFF7AAA}"/>
    <dgm:cxn modelId="{786F903D-6BA4-465D-B84E-04EF94B5535F}" srcId="{5733CC2B-29AE-4F26-8926-0CE7A91649F2}" destId="{F4BEFF2D-CF4D-4D0C-923C-BB7854BDFA51}" srcOrd="3" destOrd="0" parTransId="{E582376C-F51C-4335-9693-CC55A3760AF1}" sibTransId="{5C2DCA6D-5D55-4920-8D4B-54D3DDA26393}"/>
    <dgm:cxn modelId="{752F027B-B4C4-47F0-9496-6E8BD3EEF075}" type="presOf" srcId="{A0B4C59F-0C2E-4A44-A94E-627EA08DD682}" destId="{4BAD11EE-1261-47F9-9D93-DB4D49B076D7}" srcOrd="0" destOrd="4" presId="urn:microsoft.com/office/officeart/2018/5/layout/CenteredIconLabelDescriptionList"/>
    <dgm:cxn modelId="{510C2D7B-10FD-4CE0-8CB3-29DFA1749853}" srcId="{F6F7E546-083E-443E-AE9C-D51CEFD143A8}" destId="{5733CC2B-29AE-4F26-8926-0CE7A91649F2}" srcOrd="1" destOrd="0" parTransId="{E165B17E-D6FA-40B0-A60F-D12DAB28F31D}" sibTransId="{0E2F7D56-AADE-4679-B15F-7FD93EEE320C}"/>
    <dgm:cxn modelId="{87FE4782-C8CE-40FC-BE29-2C0306416C79}" type="presOf" srcId="{F6F7E546-083E-443E-AE9C-D51CEFD143A8}" destId="{816BE43D-C430-4E07-9F0D-BE103B9A459F}" srcOrd="0" destOrd="0" presId="urn:microsoft.com/office/officeart/2018/5/layout/CenteredIconLabelDescriptionList"/>
    <dgm:cxn modelId="{718EC3A1-3D7C-4221-9CD7-24BF54BDCD7B}" type="presOf" srcId="{F4BEFF2D-CF4D-4D0C-923C-BB7854BDFA51}" destId="{4BAD11EE-1261-47F9-9D93-DB4D49B076D7}" srcOrd="0" destOrd="3" presId="urn:microsoft.com/office/officeart/2018/5/layout/CenteredIconLabelDescriptionList"/>
    <dgm:cxn modelId="{5251B1B2-6C66-4458-92BB-B72C8B66855E}" srcId="{5733CC2B-29AE-4F26-8926-0CE7A91649F2}" destId="{08AA56C6-D48F-4AB1-88B2-AFDB934661E4}" srcOrd="2" destOrd="0" parTransId="{3DCC233F-3539-4D05-8DE0-B5C54D43090B}" sibTransId="{D99132E7-2A87-45CB-B1EA-BC7F93555019}"/>
    <dgm:cxn modelId="{C23682C2-1ECC-4AA7-9707-D86D49F91F61}" srcId="{5733CC2B-29AE-4F26-8926-0CE7A91649F2}" destId="{A0B4C59F-0C2E-4A44-A94E-627EA08DD682}" srcOrd="4" destOrd="0" parTransId="{BDAE739B-5622-4994-ACFE-2C81EDD209DD}" sibTransId="{EB2DF49A-A1D5-48E1-97A2-380CB6A46AD2}"/>
    <dgm:cxn modelId="{154B04CF-791A-42DB-A091-39F727DB026D}" type="presOf" srcId="{5733CC2B-29AE-4F26-8926-0CE7A91649F2}" destId="{AE87325A-3B39-4E99-9E9C-673F607DADF2}" srcOrd="0" destOrd="0" presId="urn:microsoft.com/office/officeart/2018/5/layout/CenteredIconLabelDescriptionList"/>
    <dgm:cxn modelId="{2CFDE1D7-BFF7-4172-874C-D2C638CB8982}" type="presOf" srcId="{D1409402-05E3-437E-9BBE-CD02CDEF8D53}" destId="{4BAD11EE-1261-47F9-9D93-DB4D49B076D7}" srcOrd="0" destOrd="0" presId="urn:microsoft.com/office/officeart/2018/5/layout/CenteredIconLabelDescriptionList"/>
    <dgm:cxn modelId="{B4D855E9-0048-4544-8107-E20C20B3D2A7}" type="presOf" srcId="{38A5896F-684F-4393-A522-73DB32444781}" destId="{4BAD11EE-1261-47F9-9D93-DB4D49B076D7}" srcOrd="0" destOrd="1" presId="urn:microsoft.com/office/officeart/2018/5/layout/CenteredIconLabelDescriptionList"/>
    <dgm:cxn modelId="{F947EDEB-D61C-4FAF-86F1-7B819A21A287}" srcId="{F6F7E546-083E-443E-AE9C-D51CEFD143A8}" destId="{494CF404-9C66-4033-BEB7-F5369FEAE785}" srcOrd="0" destOrd="0" parTransId="{A6EDA4C4-34D7-40B0-BD13-E69F0932900A}" sibTransId="{3B737C57-1BE5-4FB9-8126-A04EC4491549}"/>
    <dgm:cxn modelId="{2FD684F4-3D06-4BA8-A786-EFC208A953A5}" srcId="{5733CC2B-29AE-4F26-8926-0CE7A91649F2}" destId="{D1409402-05E3-437E-9BBE-CD02CDEF8D53}" srcOrd="0" destOrd="0" parTransId="{873A1429-16B1-4E97-9779-82F68578F010}" sibTransId="{3D6CC3CD-9AD4-45C3-8C8E-E601A3A16995}"/>
    <dgm:cxn modelId="{5739FCFB-30AD-434B-840E-F41F9BCAB73A}" type="presOf" srcId="{B39FD541-3EC9-4831-96F1-C932FD0BD518}" destId="{4BAD11EE-1261-47F9-9D93-DB4D49B076D7}" srcOrd="0" destOrd="5" presId="urn:microsoft.com/office/officeart/2018/5/layout/CenteredIconLabelDescriptionList"/>
    <dgm:cxn modelId="{CF672E58-126E-4065-A86D-A0A77B7DDCAC}" type="presParOf" srcId="{816BE43D-C430-4E07-9F0D-BE103B9A459F}" destId="{B1BF170C-B750-4237-B57C-26CF521A5AFD}" srcOrd="0" destOrd="0" presId="urn:microsoft.com/office/officeart/2018/5/layout/CenteredIconLabelDescriptionList"/>
    <dgm:cxn modelId="{7E818739-05BD-4F3A-A616-4660A67A0CC4}" type="presParOf" srcId="{B1BF170C-B750-4237-B57C-26CF521A5AFD}" destId="{1C79DB56-14E9-4748-BB28-D4A160526483}" srcOrd="0" destOrd="0" presId="urn:microsoft.com/office/officeart/2018/5/layout/CenteredIconLabelDescriptionList"/>
    <dgm:cxn modelId="{6F663FB3-4466-4C67-AF5F-00285A22FA24}" type="presParOf" srcId="{B1BF170C-B750-4237-B57C-26CF521A5AFD}" destId="{2D184B50-687E-463C-AA36-0280282876DC}" srcOrd="1" destOrd="0" presId="urn:microsoft.com/office/officeart/2018/5/layout/CenteredIconLabelDescriptionList"/>
    <dgm:cxn modelId="{3CB90345-21C4-4337-A6A3-1ED71BAFFA8B}" type="presParOf" srcId="{B1BF170C-B750-4237-B57C-26CF521A5AFD}" destId="{B24DE089-C2D8-407F-9D17-45802CADA765}" srcOrd="2" destOrd="0" presId="urn:microsoft.com/office/officeart/2018/5/layout/CenteredIconLabelDescriptionList"/>
    <dgm:cxn modelId="{5D6CED88-0DD2-44AB-8809-465C2F4CB42F}" type="presParOf" srcId="{B1BF170C-B750-4237-B57C-26CF521A5AFD}" destId="{D29C56C8-0179-47EC-BA35-37C0B65A90D0}" srcOrd="3" destOrd="0" presId="urn:microsoft.com/office/officeart/2018/5/layout/CenteredIconLabelDescriptionList"/>
    <dgm:cxn modelId="{ACA25A13-2430-4B51-89B3-2970CD32628D}" type="presParOf" srcId="{B1BF170C-B750-4237-B57C-26CF521A5AFD}" destId="{F79D8E90-0DF1-4383-B5FB-9608EF6D08EF}" srcOrd="4" destOrd="0" presId="urn:microsoft.com/office/officeart/2018/5/layout/CenteredIconLabelDescriptionList"/>
    <dgm:cxn modelId="{FCC582C3-4EFD-44D0-9FD9-A4D688BD3DA7}" type="presParOf" srcId="{816BE43D-C430-4E07-9F0D-BE103B9A459F}" destId="{14E62C7A-DA75-4E79-AEDD-AA3784B8452D}" srcOrd="1" destOrd="0" presId="urn:microsoft.com/office/officeart/2018/5/layout/CenteredIconLabelDescriptionList"/>
    <dgm:cxn modelId="{0AC6CBD6-3DA6-4140-85E7-925ABC8A983A}" type="presParOf" srcId="{816BE43D-C430-4E07-9F0D-BE103B9A459F}" destId="{65BE9D31-89AF-4E8F-94A4-B629FAF536FD}" srcOrd="2" destOrd="0" presId="urn:microsoft.com/office/officeart/2018/5/layout/CenteredIconLabelDescriptionList"/>
    <dgm:cxn modelId="{97BB60AF-1C05-4DED-A00E-5D563A51D588}" type="presParOf" srcId="{65BE9D31-89AF-4E8F-94A4-B629FAF536FD}" destId="{E348F4C6-6D86-4F52-A108-386602F4B776}" srcOrd="0" destOrd="0" presId="urn:microsoft.com/office/officeart/2018/5/layout/CenteredIconLabelDescriptionList"/>
    <dgm:cxn modelId="{DACCA20A-5861-4800-B482-2931FFA4FD88}" type="presParOf" srcId="{65BE9D31-89AF-4E8F-94A4-B629FAF536FD}" destId="{4A8071D4-5585-4EF4-97CF-CE402F8FF20D}" srcOrd="1" destOrd="0" presId="urn:microsoft.com/office/officeart/2018/5/layout/CenteredIconLabelDescriptionList"/>
    <dgm:cxn modelId="{99D5E0E9-FFF9-43E3-B81A-63A64608E2AB}" type="presParOf" srcId="{65BE9D31-89AF-4E8F-94A4-B629FAF536FD}" destId="{AE87325A-3B39-4E99-9E9C-673F607DADF2}" srcOrd="2" destOrd="0" presId="urn:microsoft.com/office/officeart/2018/5/layout/CenteredIconLabelDescriptionList"/>
    <dgm:cxn modelId="{085C97B4-1F1E-40C9-84D2-7F8B55FC065D}" type="presParOf" srcId="{65BE9D31-89AF-4E8F-94A4-B629FAF536FD}" destId="{96C029F1-0521-4D64-9E17-86DBC8A79F05}" srcOrd="3" destOrd="0" presId="urn:microsoft.com/office/officeart/2018/5/layout/CenteredIconLabelDescriptionList"/>
    <dgm:cxn modelId="{05D1048B-BCFE-4B6E-A3BF-6C61F2A98E9E}" type="presParOf" srcId="{65BE9D31-89AF-4E8F-94A4-B629FAF536FD}" destId="{4BAD11EE-1261-47F9-9D93-DB4D49B076D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9DB56-14E9-4748-BB28-D4A160526483}">
      <dsp:nvSpPr>
        <dsp:cNvPr id="0" name=""/>
        <dsp:cNvSpPr/>
      </dsp:nvSpPr>
      <dsp:spPr>
        <a:xfrm>
          <a:off x="2173131" y="346439"/>
          <a:ext cx="1510523" cy="12609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4DE089-C2D8-407F-9D17-45802CADA765}">
      <dsp:nvSpPr>
        <dsp:cNvPr id="0" name=""/>
        <dsp:cNvSpPr/>
      </dsp:nvSpPr>
      <dsp:spPr>
        <a:xfrm>
          <a:off x="770502" y="1757839"/>
          <a:ext cx="4315781" cy="540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b="1" kern="1200" dirty="0"/>
            <a:t>SOLID Principles in Python</a:t>
          </a:r>
          <a:endParaRPr lang="en-US" sz="2700" kern="1200" dirty="0"/>
        </a:p>
      </dsp:txBody>
      <dsp:txXfrm>
        <a:off x="770502" y="1757839"/>
        <a:ext cx="4315781" cy="540387"/>
      </dsp:txXfrm>
    </dsp:sp>
    <dsp:sp modelId="{F79D8E90-0DF1-4383-B5FB-9608EF6D08EF}">
      <dsp:nvSpPr>
        <dsp:cNvPr id="0" name=""/>
        <dsp:cNvSpPr/>
      </dsp:nvSpPr>
      <dsp:spPr>
        <a:xfrm>
          <a:off x="770502" y="2368224"/>
          <a:ext cx="4315781" cy="1478140"/>
        </a:xfrm>
        <a:prstGeom prst="rect">
          <a:avLst/>
        </a:prstGeom>
        <a:noFill/>
        <a:ln>
          <a:noFill/>
        </a:ln>
        <a:effectLst/>
      </dsp:spPr>
      <dsp:style>
        <a:lnRef idx="0">
          <a:scrgbClr r="0" g="0" b="0"/>
        </a:lnRef>
        <a:fillRef idx="0">
          <a:scrgbClr r="0" g="0" b="0"/>
        </a:fillRef>
        <a:effectRef idx="0">
          <a:scrgbClr r="0" g="0" b="0"/>
        </a:effectRef>
        <a:fontRef idx="minor"/>
      </dsp:style>
    </dsp:sp>
    <dsp:sp modelId="{E348F4C6-6D86-4F52-A108-386602F4B776}">
      <dsp:nvSpPr>
        <dsp:cNvPr id="0" name=""/>
        <dsp:cNvSpPr/>
      </dsp:nvSpPr>
      <dsp:spPr>
        <a:xfrm>
          <a:off x="7244174" y="346439"/>
          <a:ext cx="1510523" cy="12609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87325A-3B39-4E99-9E9C-673F607DADF2}">
      <dsp:nvSpPr>
        <dsp:cNvPr id="0" name=""/>
        <dsp:cNvSpPr/>
      </dsp:nvSpPr>
      <dsp:spPr>
        <a:xfrm>
          <a:off x="5841545" y="1757839"/>
          <a:ext cx="4315781" cy="540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b="1" kern="1200"/>
            <a:t>What are SOLID Principles?</a:t>
          </a:r>
          <a:endParaRPr lang="en-US" sz="2700" kern="1200"/>
        </a:p>
      </dsp:txBody>
      <dsp:txXfrm>
        <a:off x="5841545" y="1757839"/>
        <a:ext cx="4315781" cy="540387"/>
      </dsp:txXfrm>
    </dsp:sp>
    <dsp:sp modelId="{4BAD11EE-1261-47F9-9D93-DB4D49B076D7}">
      <dsp:nvSpPr>
        <dsp:cNvPr id="0" name=""/>
        <dsp:cNvSpPr/>
      </dsp:nvSpPr>
      <dsp:spPr>
        <a:xfrm>
          <a:off x="5841545" y="2368224"/>
          <a:ext cx="4315781" cy="147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The </a:t>
          </a:r>
          <a:r>
            <a:rPr lang="en-US" sz="1700" b="1" kern="1200" dirty="0"/>
            <a:t>SOLID principles</a:t>
          </a:r>
          <a:r>
            <a:rPr lang="en-US" sz="1700" kern="1200" dirty="0"/>
            <a:t> are a set of five design principles that aim to make software designs more understandable, flexible, and maintainable.</a:t>
          </a:r>
        </a:p>
        <a:p>
          <a:pPr marL="0" lvl="0" indent="0" algn="ctr" defTabSz="755650">
            <a:lnSpc>
              <a:spcPct val="90000"/>
            </a:lnSpc>
            <a:spcBef>
              <a:spcPct val="0"/>
            </a:spcBef>
            <a:spcAft>
              <a:spcPct val="35000"/>
            </a:spcAft>
            <a:buNone/>
          </a:pPr>
          <a:r>
            <a:rPr lang="en-US" sz="1700" b="1" i="1" kern="1200" dirty="0"/>
            <a:t>S:</a:t>
          </a:r>
          <a:r>
            <a:rPr lang="en-US" sz="1700" i="1" kern="1200" dirty="0"/>
            <a:t> Single responsibility principle</a:t>
          </a:r>
          <a:endParaRPr lang="en-US" sz="1700" kern="1200" dirty="0"/>
        </a:p>
        <a:p>
          <a:pPr marL="0" lvl="0" indent="0" algn="ctr" defTabSz="755650">
            <a:lnSpc>
              <a:spcPct val="90000"/>
            </a:lnSpc>
            <a:spcBef>
              <a:spcPct val="0"/>
            </a:spcBef>
            <a:spcAft>
              <a:spcPct val="35000"/>
            </a:spcAft>
            <a:buNone/>
          </a:pPr>
          <a:r>
            <a:rPr lang="en-US" sz="1700" b="1" i="1" kern="1200"/>
            <a:t>O:</a:t>
          </a:r>
          <a:r>
            <a:rPr lang="en-US" sz="1700" i="1" kern="1200"/>
            <a:t> Open/Closed principle</a:t>
          </a:r>
          <a:endParaRPr lang="en-US" sz="1700" kern="1200"/>
        </a:p>
        <a:p>
          <a:pPr marL="0" lvl="0" indent="0" algn="ctr" defTabSz="755650">
            <a:lnSpc>
              <a:spcPct val="90000"/>
            </a:lnSpc>
            <a:spcBef>
              <a:spcPct val="0"/>
            </a:spcBef>
            <a:spcAft>
              <a:spcPct val="35000"/>
            </a:spcAft>
            <a:buNone/>
          </a:pPr>
          <a:r>
            <a:rPr lang="en-US" sz="1700" b="1" i="1" kern="1200"/>
            <a:t>L:</a:t>
          </a:r>
          <a:r>
            <a:rPr lang="en-US" sz="1700" i="1" kern="1200"/>
            <a:t> Liskov’s substitution principle</a:t>
          </a:r>
          <a:endParaRPr lang="en-US" sz="1700" kern="1200"/>
        </a:p>
        <a:p>
          <a:pPr marL="0" lvl="0" indent="0" algn="ctr" defTabSz="755650">
            <a:lnSpc>
              <a:spcPct val="90000"/>
            </a:lnSpc>
            <a:spcBef>
              <a:spcPct val="0"/>
            </a:spcBef>
            <a:spcAft>
              <a:spcPct val="35000"/>
            </a:spcAft>
            <a:buNone/>
          </a:pPr>
          <a:r>
            <a:rPr lang="en-US" sz="1700" b="1" i="1" kern="1200"/>
            <a:t>I:</a:t>
          </a:r>
          <a:r>
            <a:rPr lang="en-US" sz="1700" i="1" kern="1200"/>
            <a:t> Interface segregation principle</a:t>
          </a:r>
          <a:endParaRPr lang="en-US" sz="1700" kern="1200"/>
        </a:p>
        <a:p>
          <a:pPr marL="0" lvl="0" indent="0" algn="ctr" defTabSz="755650">
            <a:lnSpc>
              <a:spcPct val="90000"/>
            </a:lnSpc>
            <a:spcBef>
              <a:spcPct val="0"/>
            </a:spcBef>
            <a:spcAft>
              <a:spcPct val="35000"/>
            </a:spcAft>
            <a:buNone/>
          </a:pPr>
          <a:r>
            <a:rPr lang="en-US" sz="1700" b="1" i="1" kern="1200"/>
            <a:t>D:</a:t>
          </a:r>
          <a:r>
            <a:rPr lang="en-US" sz="1700" i="1" kern="1200"/>
            <a:t> Dependency inversion principle</a:t>
          </a:r>
          <a:endParaRPr lang="en-US" sz="1700" kern="1200"/>
        </a:p>
      </dsp:txBody>
      <dsp:txXfrm>
        <a:off x="5841545" y="2368224"/>
        <a:ext cx="4315781" cy="147814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3B9F-1534-C2BB-4DD5-FDA8988B6F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EC168E-A441-5DCA-0C52-410767EEA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05CA0F-547B-5823-A02A-37FC69722A85}"/>
              </a:ext>
            </a:extLst>
          </p:cNvPr>
          <p:cNvSpPr>
            <a:spLocks noGrp="1"/>
          </p:cNvSpPr>
          <p:nvPr>
            <p:ph type="dt" sz="half" idx="10"/>
          </p:nvPr>
        </p:nvSpPr>
        <p:spPr/>
        <p:txBody>
          <a:bodyPr/>
          <a:lstStyle/>
          <a:p>
            <a:fld id="{6A567C0C-A707-4ED9-889A-8E09EB1E63B3}" type="datetimeFigureOut">
              <a:rPr lang="en-US" smtClean="0"/>
              <a:t>5/4/2024</a:t>
            </a:fld>
            <a:endParaRPr lang="en-US"/>
          </a:p>
        </p:txBody>
      </p:sp>
      <p:sp>
        <p:nvSpPr>
          <p:cNvPr id="5" name="Footer Placeholder 4">
            <a:extLst>
              <a:ext uri="{FF2B5EF4-FFF2-40B4-BE49-F238E27FC236}">
                <a16:creationId xmlns:a16="http://schemas.microsoft.com/office/drawing/2014/main" id="{AAD323D3-EA50-0D85-B2D2-900CFC480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E8DFF-DEE2-C791-C69A-D40ECE5B45A0}"/>
              </a:ext>
            </a:extLst>
          </p:cNvPr>
          <p:cNvSpPr>
            <a:spLocks noGrp="1"/>
          </p:cNvSpPr>
          <p:nvPr>
            <p:ph type="sldNum" sz="quarter" idx="12"/>
          </p:nvPr>
        </p:nvSpPr>
        <p:spPr/>
        <p:txBody>
          <a:bodyPr/>
          <a:lstStyle/>
          <a:p>
            <a:fld id="{F134BDC9-91BD-4EC9-B301-20523C76780F}" type="slidenum">
              <a:rPr lang="en-US" smtClean="0"/>
              <a:t>‹#›</a:t>
            </a:fld>
            <a:endParaRPr lang="en-US"/>
          </a:p>
        </p:txBody>
      </p:sp>
    </p:spTree>
    <p:extLst>
      <p:ext uri="{BB962C8B-B14F-4D97-AF65-F5344CB8AC3E}">
        <p14:creationId xmlns:p14="http://schemas.microsoft.com/office/powerpoint/2010/main" val="345722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27BB-7190-CE0C-293A-8A9EE850D9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0E45B9-CBB8-85B2-7802-0FE5FCD41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F6A02-F9BC-D43E-60D2-0178A0F21EA3}"/>
              </a:ext>
            </a:extLst>
          </p:cNvPr>
          <p:cNvSpPr>
            <a:spLocks noGrp="1"/>
          </p:cNvSpPr>
          <p:nvPr>
            <p:ph type="dt" sz="half" idx="10"/>
          </p:nvPr>
        </p:nvSpPr>
        <p:spPr/>
        <p:txBody>
          <a:bodyPr/>
          <a:lstStyle/>
          <a:p>
            <a:fld id="{6A567C0C-A707-4ED9-889A-8E09EB1E63B3}" type="datetimeFigureOut">
              <a:rPr lang="en-US" smtClean="0"/>
              <a:t>5/4/2024</a:t>
            </a:fld>
            <a:endParaRPr lang="en-US"/>
          </a:p>
        </p:txBody>
      </p:sp>
      <p:sp>
        <p:nvSpPr>
          <p:cNvPr id="5" name="Footer Placeholder 4">
            <a:extLst>
              <a:ext uri="{FF2B5EF4-FFF2-40B4-BE49-F238E27FC236}">
                <a16:creationId xmlns:a16="http://schemas.microsoft.com/office/drawing/2014/main" id="{9AD4A181-00C3-1549-BB89-50313F65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50027-B5D1-C205-10C5-4714D49BEB52}"/>
              </a:ext>
            </a:extLst>
          </p:cNvPr>
          <p:cNvSpPr>
            <a:spLocks noGrp="1"/>
          </p:cNvSpPr>
          <p:nvPr>
            <p:ph type="sldNum" sz="quarter" idx="12"/>
          </p:nvPr>
        </p:nvSpPr>
        <p:spPr/>
        <p:txBody>
          <a:bodyPr/>
          <a:lstStyle/>
          <a:p>
            <a:fld id="{F134BDC9-91BD-4EC9-B301-20523C76780F}" type="slidenum">
              <a:rPr lang="en-US" smtClean="0"/>
              <a:t>‹#›</a:t>
            </a:fld>
            <a:endParaRPr lang="en-US"/>
          </a:p>
        </p:txBody>
      </p:sp>
    </p:spTree>
    <p:extLst>
      <p:ext uri="{BB962C8B-B14F-4D97-AF65-F5344CB8AC3E}">
        <p14:creationId xmlns:p14="http://schemas.microsoft.com/office/powerpoint/2010/main" val="132813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16BE3-F457-1705-6FFE-0CC10B419B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57219-D995-E1EF-3866-DD1F8B513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D5B3A-1266-E4C6-EE7A-EE943F0BA925}"/>
              </a:ext>
            </a:extLst>
          </p:cNvPr>
          <p:cNvSpPr>
            <a:spLocks noGrp="1"/>
          </p:cNvSpPr>
          <p:nvPr>
            <p:ph type="dt" sz="half" idx="10"/>
          </p:nvPr>
        </p:nvSpPr>
        <p:spPr/>
        <p:txBody>
          <a:bodyPr/>
          <a:lstStyle/>
          <a:p>
            <a:fld id="{6A567C0C-A707-4ED9-889A-8E09EB1E63B3}" type="datetimeFigureOut">
              <a:rPr lang="en-US" smtClean="0"/>
              <a:t>5/4/2024</a:t>
            </a:fld>
            <a:endParaRPr lang="en-US"/>
          </a:p>
        </p:txBody>
      </p:sp>
      <p:sp>
        <p:nvSpPr>
          <p:cNvPr id="5" name="Footer Placeholder 4">
            <a:extLst>
              <a:ext uri="{FF2B5EF4-FFF2-40B4-BE49-F238E27FC236}">
                <a16:creationId xmlns:a16="http://schemas.microsoft.com/office/drawing/2014/main" id="{6AA2E9A1-D513-297F-92F0-6D5723CB5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1C670-99B6-D281-0CEA-CD88643CD1EB}"/>
              </a:ext>
            </a:extLst>
          </p:cNvPr>
          <p:cNvSpPr>
            <a:spLocks noGrp="1"/>
          </p:cNvSpPr>
          <p:nvPr>
            <p:ph type="sldNum" sz="quarter" idx="12"/>
          </p:nvPr>
        </p:nvSpPr>
        <p:spPr/>
        <p:txBody>
          <a:bodyPr/>
          <a:lstStyle/>
          <a:p>
            <a:fld id="{F134BDC9-91BD-4EC9-B301-20523C76780F}" type="slidenum">
              <a:rPr lang="en-US" smtClean="0"/>
              <a:t>‹#›</a:t>
            </a:fld>
            <a:endParaRPr lang="en-US"/>
          </a:p>
        </p:txBody>
      </p:sp>
    </p:spTree>
    <p:extLst>
      <p:ext uri="{BB962C8B-B14F-4D97-AF65-F5344CB8AC3E}">
        <p14:creationId xmlns:p14="http://schemas.microsoft.com/office/powerpoint/2010/main" val="215187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A0D3-E934-355D-C8D4-8E3C764D75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34AA17-E02C-E366-0B1F-724FB1CB77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31D81-3745-3890-B804-A3012955A846}"/>
              </a:ext>
            </a:extLst>
          </p:cNvPr>
          <p:cNvSpPr>
            <a:spLocks noGrp="1"/>
          </p:cNvSpPr>
          <p:nvPr>
            <p:ph type="dt" sz="half" idx="10"/>
          </p:nvPr>
        </p:nvSpPr>
        <p:spPr/>
        <p:txBody>
          <a:bodyPr/>
          <a:lstStyle/>
          <a:p>
            <a:fld id="{6A567C0C-A707-4ED9-889A-8E09EB1E63B3}" type="datetimeFigureOut">
              <a:rPr lang="en-US" smtClean="0"/>
              <a:t>5/4/2024</a:t>
            </a:fld>
            <a:endParaRPr lang="en-US"/>
          </a:p>
        </p:txBody>
      </p:sp>
      <p:sp>
        <p:nvSpPr>
          <p:cNvPr id="5" name="Footer Placeholder 4">
            <a:extLst>
              <a:ext uri="{FF2B5EF4-FFF2-40B4-BE49-F238E27FC236}">
                <a16:creationId xmlns:a16="http://schemas.microsoft.com/office/drawing/2014/main" id="{3FB36ACB-3C2C-0407-7CC2-F287728A8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939E2-2D57-D3D0-5A83-C4B5E7CC2F83}"/>
              </a:ext>
            </a:extLst>
          </p:cNvPr>
          <p:cNvSpPr>
            <a:spLocks noGrp="1"/>
          </p:cNvSpPr>
          <p:nvPr>
            <p:ph type="sldNum" sz="quarter" idx="12"/>
          </p:nvPr>
        </p:nvSpPr>
        <p:spPr/>
        <p:txBody>
          <a:bodyPr/>
          <a:lstStyle/>
          <a:p>
            <a:fld id="{F134BDC9-91BD-4EC9-B301-20523C76780F}" type="slidenum">
              <a:rPr lang="en-US" smtClean="0"/>
              <a:t>‹#›</a:t>
            </a:fld>
            <a:endParaRPr lang="en-US"/>
          </a:p>
        </p:txBody>
      </p:sp>
    </p:spTree>
    <p:extLst>
      <p:ext uri="{BB962C8B-B14F-4D97-AF65-F5344CB8AC3E}">
        <p14:creationId xmlns:p14="http://schemas.microsoft.com/office/powerpoint/2010/main" val="251046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0D5C-A2AB-6F65-1741-EBB3407A0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AA7B14-6DEA-8066-39F8-CB532464DD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122186-A596-D6E3-C660-0F4A135F6509}"/>
              </a:ext>
            </a:extLst>
          </p:cNvPr>
          <p:cNvSpPr>
            <a:spLocks noGrp="1"/>
          </p:cNvSpPr>
          <p:nvPr>
            <p:ph type="dt" sz="half" idx="10"/>
          </p:nvPr>
        </p:nvSpPr>
        <p:spPr/>
        <p:txBody>
          <a:bodyPr/>
          <a:lstStyle/>
          <a:p>
            <a:fld id="{6A567C0C-A707-4ED9-889A-8E09EB1E63B3}" type="datetimeFigureOut">
              <a:rPr lang="en-US" smtClean="0"/>
              <a:t>5/4/2024</a:t>
            </a:fld>
            <a:endParaRPr lang="en-US"/>
          </a:p>
        </p:txBody>
      </p:sp>
      <p:sp>
        <p:nvSpPr>
          <p:cNvPr id="5" name="Footer Placeholder 4">
            <a:extLst>
              <a:ext uri="{FF2B5EF4-FFF2-40B4-BE49-F238E27FC236}">
                <a16:creationId xmlns:a16="http://schemas.microsoft.com/office/drawing/2014/main" id="{45C666F3-4493-8736-8ED8-63590390E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2736F-7B82-84EC-5DD5-ABE445E1C2A2}"/>
              </a:ext>
            </a:extLst>
          </p:cNvPr>
          <p:cNvSpPr>
            <a:spLocks noGrp="1"/>
          </p:cNvSpPr>
          <p:nvPr>
            <p:ph type="sldNum" sz="quarter" idx="12"/>
          </p:nvPr>
        </p:nvSpPr>
        <p:spPr/>
        <p:txBody>
          <a:bodyPr/>
          <a:lstStyle/>
          <a:p>
            <a:fld id="{F134BDC9-91BD-4EC9-B301-20523C76780F}" type="slidenum">
              <a:rPr lang="en-US" smtClean="0"/>
              <a:t>‹#›</a:t>
            </a:fld>
            <a:endParaRPr lang="en-US"/>
          </a:p>
        </p:txBody>
      </p:sp>
    </p:spTree>
    <p:extLst>
      <p:ext uri="{BB962C8B-B14F-4D97-AF65-F5344CB8AC3E}">
        <p14:creationId xmlns:p14="http://schemas.microsoft.com/office/powerpoint/2010/main" val="106453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DF39-7CCD-54D8-334B-BC0779D17A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56803-7FE7-97F7-8F6D-1B513A647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57D9D0-AF32-2F3B-F7E1-8D2FF1D485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E5D03F-B8CF-47EE-DF50-C0583FD8FDA6}"/>
              </a:ext>
            </a:extLst>
          </p:cNvPr>
          <p:cNvSpPr>
            <a:spLocks noGrp="1"/>
          </p:cNvSpPr>
          <p:nvPr>
            <p:ph type="dt" sz="half" idx="10"/>
          </p:nvPr>
        </p:nvSpPr>
        <p:spPr/>
        <p:txBody>
          <a:bodyPr/>
          <a:lstStyle/>
          <a:p>
            <a:fld id="{6A567C0C-A707-4ED9-889A-8E09EB1E63B3}" type="datetimeFigureOut">
              <a:rPr lang="en-US" smtClean="0"/>
              <a:t>5/4/2024</a:t>
            </a:fld>
            <a:endParaRPr lang="en-US"/>
          </a:p>
        </p:txBody>
      </p:sp>
      <p:sp>
        <p:nvSpPr>
          <p:cNvPr id="6" name="Footer Placeholder 5">
            <a:extLst>
              <a:ext uri="{FF2B5EF4-FFF2-40B4-BE49-F238E27FC236}">
                <a16:creationId xmlns:a16="http://schemas.microsoft.com/office/drawing/2014/main" id="{061F6918-8B5C-BFA5-6D95-ABAB8B1CE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8DD8CC-CB0A-A1C3-CDCC-D5E49E46DE17}"/>
              </a:ext>
            </a:extLst>
          </p:cNvPr>
          <p:cNvSpPr>
            <a:spLocks noGrp="1"/>
          </p:cNvSpPr>
          <p:nvPr>
            <p:ph type="sldNum" sz="quarter" idx="12"/>
          </p:nvPr>
        </p:nvSpPr>
        <p:spPr/>
        <p:txBody>
          <a:bodyPr/>
          <a:lstStyle/>
          <a:p>
            <a:fld id="{F134BDC9-91BD-4EC9-B301-20523C76780F}" type="slidenum">
              <a:rPr lang="en-US" smtClean="0"/>
              <a:t>‹#›</a:t>
            </a:fld>
            <a:endParaRPr lang="en-US"/>
          </a:p>
        </p:txBody>
      </p:sp>
    </p:spTree>
    <p:extLst>
      <p:ext uri="{BB962C8B-B14F-4D97-AF65-F5344CB8AC3E}">
        <p14:creationId xmlns:p14="http://schemas.microsoft.com/office/powerpoint/2010/main" val="73347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5D57-04B5-F3C8-9709-9C453EF083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96197E-26BF-8F15-2080-FFF1D4DE3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8B29C-773B-B096-2E36-FA46832FC0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42CC23-CFF6-E91E-55AA-51CA27A90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695D5-DF05-95A0-C34E-5318A4A34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490EA1-065F-6DEE-9873-4F9F48E5A2BA}"/>
              </a:ext>
            </a:extLst>
          </p:cNvPr>
          <p:cNvSpPr>
            <a:spLocks noGrp="1"/>
          </p:cNvSpPr>
          <p:nvPr>
            <p:ph type="dt" sz="half" idx="10"/>
          </p:nvPr>
        </p:nvSpPr>
        <p:spPr/>
        <p:txBody>
          <a:bodyPr/>
          <a:lstStyle/>
          <a:p>
            <a:fld id="{6A567C0C-A707-4ED9-889A-8E09EB1E63B3}" type="datetimeFigureOut">
              <a:rPr lang="en-US" smtClean="0"/>
              <a:t>5/4/2024</a:t>
            </a:fld>
            <a:endParaRPr lang="en-US"/>
          </a:p>
        </p:txBody>
      </p:sp>
      <p:sp>
        <p:nvSpPr>
          <p:cNvPr id="8" name="Footer Placeholder 7">
            <a:extLst>
              <a:ext uri="{FF2B5EF4-FFF2-40B4-BE49-F238E27FC236}">
                <a16:creationId xmlns:a16="http://schemas.microsoft.com/office/drawing/2014/main" id="{451D64BA-4022-010A-809D-BA2D32F06F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2FF7C-F222-42F6-6145-36CC96050FFA}"/>
              </a:ext>
            </a:extLst>
          </p:cNvPr>
          <p:cNvSpPr>
            <a:spLocks noGrp="1"/>
          </p:cNvSpPr>
          <p:nvPr>
            <p:ph type="sldNum" sz="quarter" idx="12"/>
          </p:nvPr>
        </p:nvSpPr>
        <p:spPr/>
        <p:txBody>
          <a:bodyPr/>
          <a:lstStyle/>
          <a:p>
            <a:fld id="{F134BDC9-91BD-4EC9-B301-20523C76780F}" type="slidenum">
              <a:rPr lang="en-US" smtClean="0"/>
              <a:t>‹#›</a:t>
            </a:fld>
            <a:endParaRPr lang="en-US"/>
          </a:p>
        </p:txBody>
      </p:sp>
    </p:spTree>
    <p:extLst>
      <p:ext uri="{BB962C8B-B14F-4D97-AF65-F5344CB8AC3E}">
        <p14:creationId xmlns:p14="http://schemas.microsoft.com/office/powerpoint/2010/main" val="423199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518F-AB69-A6C7-70A3-BE8F511739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CA96FB-5C3C-76C2-73D8-61FC5D680C74}"/>
              </a:ext>
            </a:extLst>
          </p:cNvPr>
          <p:cNvSpPr>
            <a:spLocks noGrp="1"/>
          </p:cNvSpPr>
          <p:nvPr>
            <p:ph type="dt" sz="half" idx="10"/>
          </p:nvPr>
        </p:nvSpPr>
        <p:spPr/>
        <p:txBody>
          <a:bodyPr/>
          <a:lstStyle/>
          <a:p>
            <a:fld id="{6A567C0C-A707-4ED9-889A-8E09EB1E63B3}" type="datetimeFigureOut">
              <a:rPr lang="en-US" smtClean="0"/>
              <a:t>5/4/2024</a:t>
            </a:fld>
            <a:endParaRPr lang="en-US"/>
          </a:p>
        </p:txBody>
      </p:sp>
      <p:sp>
        <p:nvSpPr>
          <p:cNvPr id="4" name="Footer Placeholder 3">
            <a:extLst>
              <a:ext uri="{FF2B5EF4-FFF2-40B4-BE49-F238E27FC236}">
                <a16:creationId xmlns:a16="http://schemas.microsoft.com/office/drawing/2014/main" id="{1DFF4995-6895-40C8-2BE2-5579FA4A2F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DD80B7-3E44-94AE-64BF-4AECF372CD6D}"/>
              </a:ext>
            </a:extLst>
          </p:cNvPr>
          <p:cNvSpPr>
            <a:spLocks noGrp="1"/>
          </p:cNvSpPr>
          <p:nvPr>
            <p:ph type="sldNum" sz="quarter" idx="12"/>
          </p:nvPr>
        </p:nvSpPr>
        <p:spPr/>
        <p:txBody>
          <a:bodyPr/>
          <a:lstStyle/>
          <a:p>
            <a:fld id="{F134BDC9-91BD-4EC9-B301-20523C76780F}" type="slidenum">
              <a:rPr lang="en-US" smtClean="0"/>
              <a:t>‹#›</a:t>
            </a:fld>
            <a:endParaRPr lang="en-US"/>
          </a:p>
        </p:txBody>
      </p:sp>
    </p:spTree>
    <p:extLst>
      <p:ext uri="{BB962C8B-B14F-4D97-AF65-F5344CB8AC3E}">
        <p14:creationId xmlns:p14="http://schemas.microsoft.com/office/powerpoint/2010/main" val="4149879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93A86-45F4-9F09-B904-6B3D41AE7880}"/>
              </a:ext>
            </a:extLst>
          </p:cNvPr>
          <p:cNvSpPr>
            <a:spLocks noGrp="1"/>
          </p:cNvSpPr>
          <p:nvPr>
            <p:ph type="dt" sz="half" idx="10"/>
          </p:nvPr>
        </p:nvSpPr>
        <p:spPr/>
        <p:txBody>
          <a:bodyPr/>
          <a:lstStyle/>
          <a:p>
            <a:fld id="{6A567C0C-A707-4ED9-889A-8E09EB1E63B3}" type="datetimeFigureOut">
              <a:rPr lang="en-US" smtClean="0"/>
              <a:t>5/4/2024</a:t>
            </a:fld>
            <a:endParaRPr lang="en-US"/>
          </a:p>
        </p:txBody>
      </p:sp>
      <p:sp>
        <p:nvSpPr>
          <p:cNvPr id="3" name="Footer Placeholder 2">
            <a:extLst>
              <a:ext uri="{FF2B5EF4-FFF2-40B4-BE49-F238E27FC236}">
                <a16:creationId xmlns:a16="http://schemas.microsoft.com/office/drawing/2014/main" id="{9B67D8EE-59D3-D418-3922-369825A5E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69984A-B5F9-FFFC-9838-466B4A5E7413}"/>
              </a:ext>
            </a:extLst>
          </p:cNvPr>
          <p:cNvSpPr>
            <a:spLocks noGrp="1"/>
          </p:cNvSpPr>
          <p:nvPr>
            <p:ph type="sldNum" sz="quarter" idx="12"/>
          </p:nvPr>
        </p:nvSpPr>
        <p:spPr/>
        <p:txBody>
          <a:bodyPr/>
          <a:lstStyle/>
          <a:p>
            <a:fld id="{F134BDC9-91BD-4EC9-B301-20523C76780F}" type="slidenum">
              <a:rPr lang="en-US" smtClean="0"/>
              <a:t>‹#›</a:t>
            </a:fld>
            <a:endParaRPr lang="en-US"/>
          </a:p>
        </p:txBody>
      </p:sp>
    </p:spTree>
    <p:extLst>
      <p:ext uri="{BB962C8B-B14F-4D97-AF65-F5344CB8AC3E}">
        <p14:creationId xmlns:p14="http://schemas.microsoft.com/office/powerpoint/2010/main" val="111031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2654-1A88-A2B7-FBF8-364CC132E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699B0A-ACB7-DAC2-B295-7D363698B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E3042-F9AE-E825-5062-74AAE16E3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8594D-6F64-8B8C-F14D-C000C0018F05}"/>
              </a:ext>
            </a:extLst>
          </p:cNvPr>
          <p:cNvSpPr>
            <a:spLocks noGrp="1"/>
          </p:cNvSpPr>
          <p:nvPr>
            <p:ph type="dt" sz="half" idx="10"/>
          </p:nvPr>
        </p:nvSpPr>
        <p:spPr/>
        <p:txBody>
          <a:bodyPr/>
          <a:lstStyle/>
          <a:p>
            <a:fld id="{6A567C0C-A707-4ED9-889A-8E09EB1E63B3}" type="datetimeFigureOut">
              <a:rPr lang="en-US" smtClean="0"/>
              <a:t>5/4/2024</a:t>
            </a:fld>
            <a:endParaRPr lang="en-US"/>
          </a:p>
        </p:txBody>
      </p:sp>
      <p:sp>
        <p:nvSpPr>
          <p:cNvPr id="6" name="Footer Placeholder 5">
            <a:extLst>
              <a:ext uri="{FF2B5EF4-FFF2-40B4-BE49-F238E27FC236}">
                <a16:creationId xmlns:a16="http://schemas.microsoft.com/office/drawing/2014/main" id="{B9EBF6F1-8FC0-7921-BB4E-349B111ED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6EE689-B70B-3FA9-61A8-ED620E0B56AD}"/>
              </a:ext>
            </a:extLst>
          </p:cNvPr>
          <p:cNvSpPr>
            <a:spLocks noGrp="1"/>
          </p:cNvSpPr>
          <p:nvPr>
            <p:ph type="sldNum" sz="quarter" idx="12"/>
          </p:nvPr>
        </p:nvSpPr>
        <p:spPr/>
        <p:txBody>
          <a:bodyPr/>
          <a:lstStyle/>
          <a:p>
            <a:fld id="{F134BDC9-91BD-4EC9-B301-20523C76780F}" type="slidenum">
              <a:rPr lang="en-US" smtClean="0"/>
              <a:t>‹#›</a:t>
            </a:fld>
            <a:endParaRPr lang="en-US"/>
          </a:p>
        </p:txBody>
      </p:sp>
    </p:spTree>
    <p:extLst>
      <p:ext uri="{BB962C8B-B14F-4D97-AF65-F5344CB8AC3E}">
        <p14:creationId xmlns:p14="http://schemas.microsoft.com/office/powerpoint/2010/main" val="346748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C252-00D1-C935-1258-2BBD97E4E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CFDD08-0703-38DF-5CC7-45DE80175C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892DDB-61E1-36DF-A3DF-37CE2C125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4DF43-92D2-C950-7B0A-2C2E3ED7889A}"/>
              </a:ext>
            </a:extLst>
          </p:cNvPr>
          <p:cNvSpPr>
            <a:spLocks noGrp="1"/>
          </p:cNvSpPr>
          <p:nvPr>
            <p:ph type="dt" sz="half" idx="10"/>
          </p:nvPr>
        </p:nvSpPr>
        <p:spPr/>
        <p:txBody>
          <a:bodyPr/>
          <a:lstStyle/>
          <a:p>
            <a:fld id="{6A567C0C-A707-4ED9-889A-8E09EB1E63B3}" type="datetimeFigureOut">
              <a:rPr lang="en-US" smtClean="0"/>
              <a:t>5/4/2024</a:t>
            </a:fld>
            <a:endParaRPr lang="en-US"/>
          </a:p>
        </p:txBody>
      </p:sp>
      <p:sp>
        <p:nvSpPr>
          <p:cNvPr id="6" name="Footer Placeholder 5">
            <a:extLst>
              <a:ext uri="{FF2B5EF4-FFF2-40B4-BE49-F238E27FC236}">
                <a16:creationId xmlns:a16="http://schemas.microsoft.com/office/drawing/2014/main" id="{08881960-D6BA-8585-4156-151EC1B1B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300385-8C53-311B-FBB0-00434EFF77A8}"/>
              </a:ext>
            </a:extLst>
          </p:cNvPr>
          <p:cNvSpPr>
            <a:spLocks noGrp="1"/>
          </p:cNvSpPr>
          <p:nvPr>
            <p:ph type="sldNum" sz="quarter" idx="12"/>
          </p:nvPr>
        </p:nvSpPr>
        <p:spPr/>
        <p:txBody>
          <a:bodyPr/>
          <a:lstStyle/>
          <a:p>
            <a:fld id="{F134BDC9-91BD-4EC9-B301-20523C76780F}" type="slidenum">
              <a:rPr lang="en-US" smtClean="0"/>
              <a:t>‹#›</a:t>
            </a:fld>
            <a:endParaRPr lang="en-US"/>
          </a:p>
        </p:txBody>
      </p:sp>
    </p:spTree>
    <p:extLst>
      <p:ext uri="{BB962C8B-B14F-4D97-AF65-F5344CB8AC3E}">
        <p14:creationId xmlns:p14="http://schemas.microsoft.com/office/powerpoint/2010/main" val="153738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EF222A-C0A3-52B3-8E72-A9A76A401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492CAA-2E4A-BCAB-FF81-5574881AF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3965B-7914-EDF7-056D-6C0457F9C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567C0C-A707-4ED9-889A-8E09EB1E63B3}" type="datetimeFigureOut">
              <a:rPr lang="en-US" smtClean="0"/>
              <a:t>5/4/2024</a:t>
            </a:fld>
            <a:endParaRPr lang="en-US"/>
          </a:p>
        </p:txBody>
      </p:sp>
      <p:sp>
        <p:nvSpPr>
          <p:cNvPr id="5" name="Footer Placeholder 4">
            <a:extLst>
              <a:ext uri="{FF2B5EF4-FFF2-40B4-BE49-F238E27FC236}">
                <a16:creationId xmlns:a16="http://schemas.microsoft.com/office/drawing/2014/main" id="{203A86D9-37CA-B0D3-A990-CAD62504B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1C54646-DA5C-7879-A93C-BD707132D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34BDC9-91BD-4EC9-B301-20523C76780F}" type="slidenum">
              <a:rPr lang="en-US" smtClean="0"/>
              <a:t>‹#›</a:t>
            </a:fld>
            <a:endParaRPr lang="en-US"/>
          </a:p>
        </p:txBody>
      </p:sp>
    </p:spTree>
    <p:extLst>
      <p:ext uri="{BB962C8B-B14F-4D97-AF65-F5344CB8AC3E}">
        <p14:creationId xmlns:p14="http://schemas.microsoft.com/office/powerpoint/2010/main" val="417576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2EAE2F-0C13-85E3-3AC1-473EA9E89875}"/>
              </a:ext>
            </a:extLst>
          </p:cNvPr>
          <p:cNvSpPr txBox="1"/>
          <p:nvPr/>
        </p:nvSpPr>
        <p:spPr>
          <a:xfrm>
            <a:off x="1440426" y="871146"/>
            <a:ext cx="4124632" cy="4431570"/>
          </a:xfrm>
          <a:prstGeom prst="rect">
            <a:avLst/>
          </a:prstGeom>
        </p:spPr>
        <p:txBody>
          <a:bodyPr vert="horz" lIns="91440" tIns="45720" rIns="91440" bIns="45720" rtlCol="0">
            <a:normAutofit/>
          </a:bodyPr>
          <a:lstStyle/>
          <a:p>
            <a:pPr>
              <a:lnSpc>
                <a:spcPct val="90000"/>
              </a:lnSpc>
              <a:spcAft>
                <a:spcPts val="600"/>
              </a:spcAft>
            </a:pPr>
            <a:r>
              <a:rPr lang="en-US" sz="2000" dirty="0"/>
              <a:t>                                </a:t>
            </a:r>
            <a:r>
              <a:rPr lang="en-US" sz="4800" b="1" dirty="0"/>
              <a:t>welcome</a:t>
            </a:r>
          </a:p>
        </p:txBody>
      </p:sp>
      <p:pic>
        <p:nvPicPr>
          <p:cNvPr id="4" name="Picture 3" descr="One in a crowd">
            <a:extLst>
              <a:ext uri="{FF2B5EF4-FFF2-40B4-BE49-F238E27FC236}">
                <a16:creationId xmlns:a16="http://schemas.microsoft.com/office/drawing/2014/main" id="{089B920F-AF2E-A4E8-3FE7-060BD7A3DD97}"/>
              </a:ext>
            </a:extLst>
          </p:cNvPr>
          <p:cNvPicPr>
            <a:picLocks noChangeAspect="1"/>
          </p:cNvPicPr>
          <p:nvPr/>
        </p:nvPicPr>
        <p:blipFill rotWithShape="1">
          <a:blip r:embed="rId2"/>
          <a:srcRect l="18328" r="10138"/>
          <a:stretch/>
        </p:blipFill>
        <p:spPr>
          <a:xfrm>
            <a:off x="5650992" y="10"/>
            <a:ext cx="6541008" cy="6857990"/>
          </a:xfrm>
          <a:prstGeom prst="rect">
            <a:avLst/>
          </a:prstGeom>
        </p:spPr>
      </p:pic>
      <p:sp>
        <p:nvSpPr>
          <p:cNvPr id="3" name="TextBox 2">
            <a:extLst>
              <a:ext uri="{FF2B5EF4-FFF2-40B4-BE49-F238E27FC236}">
                <a16:creationId xmlns:a16="http://schemas.microsoft.com/office/drawing/2014/main" id="{66FCF743-F8D5-1EAA-C15B-4D84F9C3D8A5}"/>
              </a:ext>
            </a:extLst>
          </p:cNvPr>
          <p:cNvSpPr txBox="1"/>
          <p:nvPr/>
        </p:nvSpPr>
        <p:spPr>
          <a:xfrm>
            <a:off x="271849" y="2939844"/>
            <a:ext cx="5379143" cy="3262432"/>
          </a:xfrm>
          <a:prstGeom prst="rect">
            <a:avLst/>
          </a:prstGeom>
          <a:noFill/>
        </p:spPr>
        <p:txBody>
          <a:bodyPr wrap="square" rtlCol="0">
            <a:spAutoFit/>
          </a:bodyPr>
          <a:lstStyle/>
          <a:p>
            <a:r>
              <a:rPr lang="en-US" sz="2400" b="1" dirty="0">
                <a:solidFill>
                  <a:schemeClr val="tx1">
                    <a:lumMod val="95000"/>
                    <a:lumOff val="5000"/>
                  </a:schemeClr>
                </a:solidFill>
              </a:rPr>
              <a:t>Team:</a:t>
            </a:r>
          </a:p>
          <a:p>
            <a:r>
              <a:rPr lang="en-US" b="1" dirty="0">
                <a:solidFill>
                  <a:schemeClr val="tx1">
                    <a:lumMod val="95000"/>
                    <a:lumOff val="5000"/>
                  </a:schemeClr>
                </a:solidFill>
              </a:rPr>
              <a:t>-Ahmed Mohamed Ghanem</a:t>
            </a:r>
          </a:p>
          <a:p>
            <a:r>
              <a:rPr lang="en-US" b="1" dirty="0">
                <a:solidFill>
                  <a:schemeClr val="tx1">
                    <a:lumMod val="95000"/>
                    <a:lumOff val="5000"/>
                  </a:schemeClr>
                </a:solidFill>
              </a:rPr>
              <a:t> (</a:t>
            </a:r>
            <a:r>
              <a:rPr lang="en-US" sz="1600" b="1" i="0" kern="1200" dirty="0">
                <a:solidFill>
                  <a:schemeClr val="tx1"/>
                </a:solidFill>
                <a:effectLst/>
                <a:latin typeface="+mj-lt"/>
                <a:ea typeface="+mj-ea"/>
                <a:cs typeface="+mj-cs"/>
              </a:rPr>
              <a:t>Design Patterns,</a:t>
            </a:r>
            <a:r>
              <a:rPr lang="en-US" sz="1600" b="1" dirty="0">
                <a:solidFill>
                  <a:schemeClr val="tx1">
                    <a:lumMod val="95000"/>
                    <a:lumOff val="5000"/>
                  </a:schemeClr>
                </a:solidFill>
                <a:effectLst/>
                <a:latin typeface="Calibri" panose="020F0502020204030204" pitchFamily="34" charset="0"/>
                <a:cs typeface="Arial" panose="020B0604020202020204" pitchFamily="34" charset="0"/>
              </a:rPr>
              <a:t> two</a:t>
            </a:r>
            <a:r>
              <a:rPr lang="en-US" sz="1600" b="1" dirty="0"/>
              <a:t> SOLID Principles </a:t>
            </a:r>
            <a:r>
              <a:rPr lang="en-US" b="1" dirty="0">
                <a:solidFill>
                  <a:schemeClr val="tx1">
                    <a:lumMod val="95000"/>
                    <a:lumOff val="5000"/>
                  </a:schemeClr>
                </a:solidFill>
              </a:rPr>
              <a:t>)</a:t>
            </a:r>
          </a:p>
          <a:p>
            <a:endParaRPr lang="en-US" b="1" i="1" dirty="0">
              <a:solidFill>
                <a:schemeClr val="tx1">
                  <a:lumMod val="95000"/>
                  <a:lumOff val="5000"/>
                </a:schemeClr>
              </a:solidFill>
            </a:endParaRPr>
          </a:p>
          <a:p>
            <a:r>
              <a:rPr lang="en-US" sz="1800" b="1" i="1" dirty="0">
                <a:solidFill>
                  <a:schemeClr val="tx1">
                    <a:lumMod val="95000"/>
                    <a:lumOff val="5000"/>
                  </a:schemeClr>
                </a:solidFill>
              </a:rPr>
              <a:t>-Hatem Mohamed Sabry </a:t>
            </a:r>
          </a:p>
          <a:p>
            <a:r>
              <a:rPr lang="en-US" b="1" i="1" dirty="0">
                <a:solidFill>
                  <a:schemeClr val="tx1">
                    <a:lumMod val="95000"/>
                    <a:lumOff val="5000"/>
                  </a:schemeClr>
                </a:solidFill>
              </a:rPr>
              <a:t>(</a:t>
            </a:r>
            <a:r>
              <a:rPr lang="en-US" sz="1600" b="1" dirty="0">
                <a:solidFill>
                  <a:schemeClr val="tx1">
                    <a:lumMod val="95000"/>
                    <a:lumOff val="5000"/>
                  </a:schemeClr>
                </a:solidFill>
                <a:effectLst/>
                <a:latin typeface="Calibri" panose="020F0502020204030204" pitchFamily="34" charset="0"/>
                <a:cs typeface="Arial" panose="020B0604020202020204" pitchFamily="34" charset="0"/>
              </a:rPr>
              <a:t>Test Driven ,two</a:t>
            </a:r>
            <a:r>
              <a:rPr lang="en-US" sz="1600" b="1" dirty="0"/>
              <a:t> SOLID Principles )</a:t>
            </a:r>
            <a:endParaRPr lang="en-US" sz="1600" dirty="0"/>
          </a:p>
          <a:p>
            <a:endParaRPr lang="en-US" sz="1800" b="1" i="1" dirty="0">
              <a:solidFill>
                <a:schemeClr val="tx1">
                  <a:lumMod val="95000"/>
                  <a:lumOff val="5000"/>
                </a:schemeClr>
              </a:solidFill>
            </a:endParaRPr>
          </a:p>
          <a:p>
            <a:r>
              <a:rPr lang="en-US" sz="1800" b="1" i="1" dirty="0">
                <a:solidFill>
                  <a:schemeClr val="tx1">
                    <a:lumMod val="95000"/>
                    <a:lumOff val="5000"/>
                  </a:schemeClr>
                </a:solidFill>
              </a:rPr>
              <a:t>-Khaled Mohamad Arafa</a:t>
            </a:r>
          </a:p>
          <a:p>
            <a:r>
              <a:rPr lang="en-US" sz="1600" b="1" i="0" dirty="0">
                <a:effectLst/>
                <a:highlight>
                  <a:srgbClr val="FFFFFF"/>
                </a:highlight>
                <a:latin typeface="+mj-lt"/>
                <a:ea typeface="+mj-ea"/>
                <a:cs typeface="+mj-cs"/>
              </a:rPr>
              <a:t>(Architecture Patterns,</a:t>
            </a:r>
            <a:r>
              <a:rPr lang="en-US" sz="1600" b="1" dirty="0">
                <a:solidFill>
                  <a:schemeClr val="tx1">
                    <a:lumMod val="95000"/>
                    <a:lumOff val="5000"/>
                  </a:schemeClr>
                </a:solidFill>
                <a:effectLst/>
                <a:latin typeface="Calibri" panose="020F0502020204030204" pitchFamily="34" charset="0"/>
                <a:cs typeface="Arial" panose="020B0604020202020204" pitchFamily="34" charset="0"/>
              </a:rPr>
              <a:t> one</a:t>
            </a:r>
            <a:r>
              <a:rPr lang="en-US" sz="1600" b="1" dirty="0"/>
              <a:t> SOLID Principles </a:t>
            </a:r>
            <a:r>
              <a:rPr lang="en-US" sz="1600" b="1" i="0" dirty="0">
                <a:effectLst/>
                <a:highlight>
                  <a:srgbClr val="FFFFFF"/>
                </a:highlight>
                <a:latin typeface="+mj-lt"/>
                <a:ea typeface="+mj-ea"/>
                <a:cs typeface="+mj-cs"/>
              </a:rPr>
              <a:t>)</a:t>
            </a:r>
            <a:endParaRPr lang="en-US" sz="1600" dirty="0">
              <a:latin typeface="+mj-lt"/>
              <a:ea typeface="+mj-ea"/>
              <a:cs typeface="+mj-cs"/>
            </a:endParaRPr>
          </a:p>
          <a:p>
            <a:endParaRPr lang="en-US" sz="1800" b="1" i="1" dirty="0">
              <a:solidFill>
                <a:schemeClr val="tx1">
                  <a:lumMod val="95000"/>
                  <a:lumOff val="5000"/>
                </a:schemeClr>
              </a:solidFill>
            </a:endParaRPr>
          </a:p>
          <a:p>
            <a:endParaRPr lang="en-US" dirty="0">
              <a:solidFill>
                <a:srgbClr val="FF0000"/>
              </a:solidFill>
            </a:endParaRPr>
          </a:p>
        </p:txBody>
      </p:sp>
    </p:spTree>
    <p:extLst>
      <p:ext uri="{BB962C8B-B14F-4D97-AF65-F5344CB8AC3E}">
        <p14:creationId xmlns:p14="http://schemas.microsoft.com/office/powerpoint/2010/main" val="57977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1BA285-C3D2-AC96-8A86-98F23DAC6E5D}"/>
              </a:ext>
            </a:extLst>
          </p:cNvPr>
          <p:cNvSpPr txBox="1"/>
          <p:nvPr/>
        </p:nvSpPr>
        <p:spPr>
          <a:xfrm>
            <a:off x="1812324" y="1260389"/>
            <a:ext cx="184731" cy="369332"/>
          </a:xfrm>
          <a:prstGeom prst="rect">
            <a:avLst/>
          </a:prstGeom>
          <a:noFill/>
        </p:spPr>
        <p:txBody>
          <a:bodyPr wrap="square" rtlCol="0">
            <a:spAutoFit/>
          </a:bodyPr>
          <a:lstStyle/>
          <a:p>
            <a:endParaRPr lang="en-US" dirty="0"/>
          </a:p>
        </p:txBody>
      </p:sp>
      <p:graphicFrame>
        <p:nvGraphicFramePr>
          <p:cNvPr id="5" name="TextBox 2">
            <a:extLst>
              <a:ext uri="{FF2B5EF4-FFF2-40B4-BE49-F238E27FC236}">
                <a16:creationId xmlns:a16="http://schemas.microsoft.com/office/drawing/2014/main" id="{1C82CD8B-F897-6CC0-5D94-F556C8AF42F1}"/>
              </a:ext>
            </a:extLst>
          </p:cNvPr>
          <p:cNvGraphicFramePr/>
          <p:nvPr>
            <p:extLst>
              <p:ext uri="{D42A27DB-BD31-4B8C-83A1-F6EECF244321}">
                <p14:modId xmlns:p14="http://schemas.microsoft.com/office/powerpoint/2010/main" val="4249483592"/>
              </p:ext>
            </p:extLst>
          </p:nvPr>
        </p:nvGraphicFramePr>
        <p:xfrm>
          <a:off x="632085" y="1575955"/>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1217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18CF57-7E4E-F31E-2BF8-81892A99F355}"/>
              </a:ext>
            </a:extLst>
          </p:cNvPr>
          <p:cNvSpPr txBox="1"/>
          <p:nvPr/>
        </p:nvSpPr>
        <p:spPr>
          <a:xfrm>
            <a:off x="214184" y="436605"/>
            <a:ext cx="7352687" cy="3092834"/>
          </a:xfrm>
          <a:prstGeom prst="rect">
            <a:avLst/>
          </a:prstGeom>
          <a:noFill/>
        </p:spPr>
        <p:txBody>
          <a:bodyPr wrap="square" rtlCol="0">
            <a:spAutoFit/>
          </a:bodyPr>
          <a:lstStyle/>
          <a:p>
            <a:pPr marL="342900" lvl="0" indent="-342900">
              <a:lnSpc>
                <a:spcPct val="114000"/>
              </a:lnSpc>
              <a:spcBef>
                <a:spcPts val="500"/>
              </a:spcBef>
              <a:spcAft>
                <a:spcPts val="1000"/>
              </a:spcAft>
              <a:buFont typeface="Times New Roman" panose="02020603050405020304" pitchFamily="18" charset="0"/>
              <a:buAutoNum type="arabicPeriod"/>
            </a:pPr>
            <a:r>
              <a:rPr lang="en-US" sz="1800" b="1" dirty="0">
                <a:solidFill>
                  <a:srgbClr val="0070C0"/>
                </a:solidFill>
                <a:effectLst/>
                <a:latin typeface="Calibri" panose="020F0502020204030204" pitchFamily="34" charset="0"/>
                <a:cs typeface="Arial" panose="020B0604020202020204" pitchFamily="34" charset="0"/>
              </a:rPr>
              <a:t>Single Responsibility Principle (SRP)</a:t>
            </a:r>
            <a:endParaRPr lang="en-US" sz="1800" dirty="0">
              <a:effectLst/>
              <a:latin typeface="Calibri" panose="020F0502020204030204" pitchFamily="34" charset="0"/>
              <a:cs typeface="Arial" panose="020B0604020202020204" pitchFamily="34" charset="0"/>
            </a:endParaRPr>
          </a:p>
          <a:p>
            <a:pPr marL="342900" lvl="0" indent="-342900">
              <a:lnSpc>
                <a:spcPct val="114000"/>
              </a:lnSpc>
              <a:spcAft>
                <a:spcPts val="1000"/>
              </a:spcAft>
              <a:buFont typeface="Calibri" panose="020F0502020204030204" pitchFamily="34" charset="0"/>
              <a:buChar char="-"/>
            </a:pPr>
            <a:r>
              <a:rPr lang="en-US" sz="1800" dirty="0">
                <a:effectLst/>
                <a:latin typeface="Calibri" panose="020F0502020204030204" pitchFamily="34" charset="0"/>
                <a:cs typeface="Arial" panose="020B0604020202020204" pitchFamily="34" charset="0"/>
              </a:rPr>
              <a:t>A class should have only one reason to change, meaning it should have only one responsibility or job.</a:t>
            </a:r>
          </a:p>
          <a:p>
            <a:pPr marL="342900" lvl="0" indent="-342900">
              <a:lnSpc>
                <a:spcPct val="114000"/>
              </a:lnSpc>
              <a:spcAft>
                <a:spcPts val="1000"/>
              </a:spcAft>
              <a:buFont typeface="Calibri" panose="020F0502020204030204" pitchFamily="34" charset="0"/>
              <a:buChar char="-"/>
            </a:pPr>
            <a:r>
              <a:rPr lang="en-US" sz="1800" dirty="0">
                <a:effectLst/>
                <a:latin typeface="Calibri" panose="020F0502020204030204" pitchFamily="34" charset="0"/>
                <a:cs typeface="Arial" panose="020B0604020202020204" pitchFamily="34" charset="0"/>
              </a:rPr>
              <a:t>This principle encourages developers to design classes that are focused and have a clear purpose, making them easier to understand, maintain, and extend.</a:t>
            </a:r>
          </a:p>
          <a:p>
            <a:pPr marL="457200" indent="228600">
              <a:lnSpc>
                <a:spcPct val="114000"/>
              </a:lnSpc>
              <a:spcAft>
                <a:spcPts val="1000"/>
              </a:spcAft>
            </a:pPr>
            <a:r>
              <a:rPr lang="en-US" sz="1800" dirty="0">
                <a:effectLst/>
                <a:latin typeface="Calibri" panose="020F0502020204030204" pitchFamily="34" charset="0"/>
                <a:cs typeface="Arial" panose="020B0604020202020204" pitchFamily="34" charset="0"/>
              </a:rPr>
              <a:t>Example:</a:t>
            </a:r>
          </a:p>
          <a:p>
            <a:endParaRPr lang="en-US" dirty="0"/>
          </a:p>
        </p:txBody>
      </p:sp>
    </p:spTree>
    <p:extLst>
      <p:ext uri="{BB962C8B-B14F-4D97-AF65-F5344CB8AC3E}">
        <p14:creationId xmlns:p14="http://schemas.microsoft.com/office/powerpoint/2010/main" val="196954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BB673BB-BFC3-A6C8-B923-F8DAB2D3407F}"/>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latin typeface="+mn-lt"/>
              </a:rPr>
              <a:t>This class </a:t>
            </a:r>
            <a:r>
              <a:rPr kumimoji="0" lang="en-US" altLang="en-US" sz="1500" b="1" i="0" u="none" strike="noStrike" cap="none" normalizeH="0" baseline="0" dirty="0">
                <a:ln>
                  <a:noFill/>
                </a:ln>
                <a:effectLst/>
                <a:latin typeface="+mn-lt"/>
              </a:rPr>
              <a:t>violates</a:t>
            </a:r>
            <a:r>
              <a:rPr kumimoji="0" lang="en-US" altLang="en-US" sz="1500" b="0" i="0" u="none" strike="noStrike" cap="none" normalizeH="0" baseline="0" dirty="0">
                <a:ln>
                  <a:noFill/>
                </a:ln>
                <a:effectLst/>
                <a:latin typeface="+mn-lt"/>
              </a:rPr>
              <a:t> the single-responsibility principle because it has two reasons for changing its internal implementation. To fix this issue and make your design more robust, you can split the class into two smaller, more focused classes, each with its own specific concern:</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latin typeface="+mn-lt"/>
              </a:rPr>
              <a:t>Now you have two smaller classes, each having only a single responsibility.</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latin typeface="+mn-lt"/>
              </a:rPr>
              <a:t>The concept of </a:t>
            </a:r>
            <a:r>
              <a:rPr kumimoji="0" lang="en-US" altLang="en-US" sz="1500" b="1" i="0" u="none" strike="noStrike" cap="none" normalizeH="0" baseline="0" dirty="0">
                <a:ln>
                  <a:noFill/>
                </a:ln>
                <a:effectLst/>
                <a:latin typeface="+mn-lt"/>
              </a:rPr>
              <a:t>responsibility</a:t>
            </a:r>
            <a:r>
              <a:rPr kumimoji="0" lang="en-US" altLang="en-US" sz="1500" b="0" i="0" u="none" strike="noStrike" cap="none" normalizeH="0" baseline="0" dirty="0">
                <a:ln>
                  <a:noFill/>
                </a:ln>
                <a:effectLst/>
                <a:latin typeface="+mn-lt"/>
              </a:rPr>
              <a:t> in this context may be pretty subjective. Having a single responsibility doesn’t necessarily mean having a single method.</a:t>
            </a:r>
          </a:p>
        </p:txBody>
      </p:sp>
    </p:spTree>
    <p:extLst>
      <p:ext uri="{BB962C8B-B14F-4D97-AF65-F5344CB8AC3E}">
        <p14:creationId xmlns:p14="http://schemas.microsoft.com/office/powerpoint/2010/main" val="140751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97333B-7A2B-DAF2-C4DB-AC549AABCE71}"/>
              </a:ext>
            </a:extLst>
          </p:cNvPr>
          <p:cNvSpPr>
            <a:spLocks noChangeArrowheads="1"/>
          </p:cNvSpPr>
          <p:nvPr/>
        </p:nvSpPr>
        <p:spPr bwMode="auto">
          <a:xfrm>
            <a:off x="876693" y="2533476"/>
            <a:ext cx="3818875" cy="3447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92500"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90000"/>
              </a:lnSpc>
              <a:spcBef>
                <a:spcPct val="0"/>
              </a:spcBef>
              <a:spcAft>
                <a:spcPts val="600"/>
              </a:spcAft>
              <a:buClrTx/>
              <a:buSzTx/>
              <a:tabLst/>
            </a:pPr>
            <a:r>
              <a:rPr lang="en-US" altLang="en-US" sz="1900" b="1" dirty="0">
                <a:solidFill>
                  <a:schemeClr val="tx2">
                    <a:lumMod val="75000"/>
                    <a:lumOff val="25000"/>
                  </a:schemeClr>
                </a:solidFill>
                <a:latin typeface="+mn-lt"/>
              </a:rPr>
              <a:t>2.</a:t>
            </a:r>
            <a:r>
              <a:rPr kumimoji="0" lang="en-US" altLang="en-US" sz="1900" b="1" i="0" u="none" strike="noStrike" cap="none" normalizeH="0" baseline="0" dirty="0">
                <a:ln>
                  <a:noFill/>
                </a:ln>
                <a:solidFill>
                  <a:schemeClr val="tx2">
                    <a:lumMod val="75000"/>
                    <a:lumOff val="25000"/>
                  </a:schemeClr>
                </a:solidFill>
                <a:effectLst/>
                <a:latin typeface="+mn-lt"/>
              </a:rPr>
              <a:t>Open/Closed Principle (OCP)</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Software entities (classes, modules, functions, etc.) should be open for extension but closed for modification.</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This principle encourages developers to design systems that can be easily extended with new functionality without requiring changes to existing code.</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Imagine that you need to add a new shape, maybe a square. How would you do that? Well, the option here is to add another </a:t>
            </a:r>
            <a:r>
              <a:rPr kumimoji="0" lang="en-US" altLang="en-US" sz="1400" b="0" i="0" u="none" strike="noStrike" cap="none" normalizeH="0" baseline="0" dirty="0" err="1">
                <a:ln>
                  <a:noFill/>
                </a:ln>
                <a:effectLst/>
                <a:latin typeface="+mn-lt"/>
              </a:rPr>
              <a:t>elif</a:t>
            </a:r>
            <a:r>
              <a:rPr kumimoji="0" lang="en-US" altLang="en-US" sz="1400" b="0" i="0" u="none" strike="noStrike" cap="none" normalizeH="0" baseline="0" dirty="0">
                <a:ln>
                  <a:noFill/>
                </a:ln>
                <a:effectLst/>
                <a:latin typeface="+mn-lt"/>
              </a:rPr>
              <a:t> clause to .__</a:t>
            </a:r>
            <a:r>
              <a:rPr kumimoji="0" lang="en-US" altLang="en-US" sz="1400" b="0" i="0" u="none" strike="noStrike" cap="none" normalizeH="0" baseline="0" dirty="0" err="1">
                <a:ln>
                  <a:noFill/>
                </a:ln>
                <a:effectLst/>
                <a:latin typeface="+mn-lt"/>
              </a:rPr>
              <a:t>init</a:t>
            </a:r>
            <a:r>
              <a:rPr kumimoji="0" lang="en-US" altLang="en-US" sz="1400" b="0" i="0" u="none" strike="noStrike" cap="none" normalizeH="0" baseline="0" dirty="0">
                <a:ln>
                  <a:noFill/>
                </a:ln>
                <a:effectLst/>
                <a:latin typeface="+mn-lt"/>
              </a:rPr>
              <a:t>__() and to .</a:t>
            </a:r>
            <a:r>
              <a:rPr kumimoji="0" lang="en-US" altLang="en-US" sz="1400" b="0" i="0" u="none" strike="noStrike" cap="none" normalizeH="0" baseline="0" dirty="0" err="1">
                <a:ln>
                  <a:noFill/>
                </a:ln>
                <a:effectLst/>
                <a:latin typeface="+mn-lt"/>
              </a:rPr>
              <a:t>calculate_area</a:t>
            </a:r>
            <a:r>
              <a:rPr kumimoji="0" lang="en-US" altLang="en-US" sz="1400" b="0" i="0" u="none" strike="noStrike" cap="none" normalizeH="0" baseline="0" dirty="0">
                <a:ln>
                  <a:noFill/>
                </a:ln>
                <a:effectLst/>
                <a:latin typeface="+mn-lt"/>
              </a:rPr>
              <a:t>(), Having to make these changes to create new shapes means that your class is </a:t>
            </a:r>
            <a:r>
              <a:rPr kumimoji="0" lang="en-US" altLang="en-US" sz="1400" b="1" i="0" u="none" strike="noStrike" cap="none" normalizeH="0" baseline="0" dirty="0">
                <a:ln>
                  <a:noFill/>
                </a:ln>
                <a:effectLst/>
                <a:latin typeface="+mn-lt"/>
              </a:rPr>
              <a:t>open to modification</a:t>
            </a:r>
            <a:r>
              <a:rPr kumimoji="0" lang="en-US" altLang="en-US" sz="1400" b="0" i="0" u="none" strike="noStrike" cap="none" normalizeH="0" baseline="0" dirty="0">
                <a:ln>
                  <a:noFill/>
                </a:ln>
                <a:effectLst/>
                <a:latin typeface="+mn-lt"/>
              </a:rPr>
              <a:t>. That violates the open-closed principle.</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latin typeface="+mn-lt"/>
              </a:rPr>
              <a:t>Here’s a possible solution:</a:t>
            </a:r>
          </a:p>
        </p:txBody>
      </p:sp>
      <p:grpSp>
        <p:nvGrpSpPr>
          <p:cNvPr id="2070" name="Group 2069">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2063" name="Rectangle 2062">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70">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870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1" name="Rectangle 309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309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095" name="Group 309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096" name="Freeform: Shape 309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Freeform: Shape 309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Freeform: Shape 309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Freeform: Shape 309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31183ECB-6F35-FFF8-1875-A39BB0E74BA0}"/>
              </a:ext>
            </a:extLst>
          </p:cNvPr>
          <p:cNvSpPr>
            <a:spLocks noChangeArrowheads="1"/>
          </p:cNvSpPr>
          <p:nvPr/>
        </p:nvSpPr>
        <p:spPr bwMode="auto">
          <a:xfrm>
            <a:off x="1179226" y="2890979"/>
            <a:ext cx="9833548" cy="26939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indent="2857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indent="-228600" eaLnBrk="1" hangingPunct="1">
              <a:lnSpc>
                <a:spcPct val="90000"/>
              </a:lnSpc>
              <a:spcAft>
                <a:spcPts val="600"/>
              </a:spcAft>
              <a:buFont typeface="Arial" panose="020B0604020202020204" pitchFamily="34" charset="0"/>
              <a:buChar char="•"/>
            </a:pPr>
            <a:r>
              <a:rPr lang="en-US" b="1">
                <a:solidFill>
                  <a:schemeClr val="tx2"/>
                </a:solidFill>
                <a:effectLst/>
                <a:latin typeface="+mn-lt"/>
              </a:rPr>
              <a:t>3.Liskov Substitution Principle (LSP)</a:t>
            </a:r>
            <a:endParaRPr lang="en-US">
              <a:solidFill>
                <a:schemeClr val="tx2"/>
              </a:solidFill>
              <a:effectLst/>
              <a:latin typeface="+mn-lt"/>
            </a:endParaRPr>
          </a:p>
          <a:p>
            <a:pPr marL="342900" lvl="0" indent="-228600" eaLnBrk="1" hangingPunct="1">
              <a:lnSpc>
                <a:spcPct val="90000"/>
              </a:lnSpc>
              <a:spcAft>
                <a:spcPts val="600"/>
              </a:spcAft>
              <a:buFont typeface="Arial" panose="020B0604020202020204" pitchFamily="34" charset="0"/>
              <a:buChar char="•"/>
            </a:pPr>
            <a:r>
              <a:rPr lang="en-US">
                <a:solidFill>
                  <a:schemeClr val="tx2"/>
                </a:solidFill>
                <a:effectLst/>
                <a:latin typeface="+mn-lt"/>
              </a:rPr>
              <a:t>Objects of a superclass should be replaceable with objects of its subclasses without affecting the correctness of the program.</a:t>
            </a:r>
          </a:p>
          <a:p>
            <a:pPr marL="342900" lvl="0" indent="-228600" eaLnBrk="1" hangingPunct="1">
              <a:lnSpc>
                <a:spcPct val="90000"/>
              </a:lnSpc>
              <a:spcAft>
                <a:spcPts val="600"/>
              </a:spcAft>
              <a:buFont typeface="Arial" panose="020B0604020202020204" pitchFamily="34" charset="0"/>
              <a:buChar char="•"/>
            </a:pPr>
            <a:r>
              <a:rPr lang="en-US">
                <a:solidFill>
                  <a:schemeClr val="tx2"/>
                </a:solidFill>
                <a:effectLst/>
                <a:latin typeface="+mn-lt"/>
              </a:rPr>
              <a:t>This principle ensures that derived classes adhere to the contract established by their base classes, promoting polymorphism and code reuse.</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a:ln>
                <a:noFill/>
              </a:ln>
              <a:solidFill>
                <a:schemeClr val="tx2"/>
              </a:solidFill>
              <a:effectLst/>
              <a:latin typeface="+mn-lt"/>
            </a:endParaRPr>
          </a:p>
        </p:txBody>
      </p:sp>
      <p:grpSp>
        <p:nvGrpSpPr>
          <p:cNvPr id="3101" name="Group 310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102" name="Freeform: Shape 310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3" name="Freeform: Shape 310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4" name="Freeform: Shape 310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Freeform: Shape 310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1AAB1F7-A37F-688A-C481-C4613B156CC7}"/>
              </a:ext>
            </a:extLst>
          </p:cNvPr>
          <p:cNvSpPr txBox="1"/>
          <p:nvPr/>
        </p:nvSpPr>
        <p:spPr>
          <a:xfrm>
            <a:off x="5142285" y="1670674"/>
            <a:ext cx="5451573" cy="323935"/>
          </a:xfrm>
          <a:prstGeom prst="rect">
            <a:avLst/>
          </a:prstGeom>
          <a:noFill/>
        </p:spPr>
        <p:txBody>
          <a:bodyPr wrap="square">
            <a:spAutoFit/>
          </a:bodyPr>
          <a:lstStyle/>
          <a:p>
            <a:pPr marL="342900" lvl="0" indent="-342900">
              <a:lnSpc>
                <a:spcPct val="114000"/>
              </a:lnSpc>
              <a:spcAft>
                <a:spcPts val="600"/>
              </a:spcAft>
              <a:buFont typeface="Calibri" panose="020F0502020204030204" pitchFamily="34" charset="0"/>
              <a:buChar char="-"/>
            </a:pPr>
            <a:r>
              <a:rPr lang="en-US" sz="1400" b="1" dirty="0">
                <a:effectLst/>
                <a:latin typeface="Calibri" panose="020F0502020204030204" pitchFamily="34" charset="0"/>
                <a:cs typeface="Arial" panose="020B0604020202020204" pitchFamily="34" charset="0"/>
              </a:rPr>
              <a:t>This violates the </a:t>
            </a:r>
            <a:r>
              <a:rPr lang="en-US" sz="1400" b="1" dirty="0" err="1">
                <a:effectLst/>
                <a:latin typeface="Calibri" panose="020F0502020204030204" pitchFamily="34" charset="0"/>
                <a:cs typeface="Arial" panose="020B0604020202020204" pitchFamily="34" charset="0"/>
              </a:rPr>
              <a:t>Liskov</a:t>
            </a:r>
            <a:r>
              <a:rPr lang="en-US" sz="1400" b="1" dirty="0">
                <a:effectLst/>
                <a:latin typeface="Calibri" panose="020F0502020204030204" pitchFamily="34" charset="0"/>
                <a:cs typeface="Arial" panose="020B0604020202020204" pitchFamily="34" charset="0"/>
              </a:rPr>
              <a:t> </a:t>
            </a:r>
            <a:r>
              <a:rPr lang="en-US" sz="1400" b="1" dirty="0" err="1">
                <a:effectLst/>
                <a:latin typeface="Calibri" panose="020F0502020204030204" pitchFamily="34" charset="0"/>
                <a:cs typeface="Arial" panose="020B0604020202020204" pitchFamily="34" charset="0"/>
              </a:rPr>
              <a:t>subent</a:t>
            </a:r>
            <a:r>
              <a:rPr lang="en-US" sz="1400" b="1" dirty="0">
                <a:effectLst/>
                <a:latin typeface="Calibri" panose="020F0502020204030204" pitchFamily="34" charset="0"/>
                <a:cs typeface="Arial" panose="020B0604020202020204" pitchFamily="34" charset="0"/>
              </a:rPr>
              <a:t>-child relationship</a:t>
            </a:r>
          </a:p>
        </p:txBody>
      </p:sp>
      <p:sp>
        <p:nvSpPr>
          <p:cNvPr id="14" name="TextBox 13">
            <a:extLst>
              <a:ext uri="{FF2B5EF4-FFF2-40B4-BE49-F238E27FC236}">
                <a16:creationId xmlns:a16="http://schemas.microsoft.com/office/drawing/2014/main" id="{42AC3913-89AD-B867-CFFF-608F13A32A08}"/>
              </a:ext>
            </a:extLst>
          </p:cNvPr>
          <p:cNvSpPr txBox="1"/>
          <p:nvPr/>
        </p:nvSpPr>
        <p:spPr>
          <a:xfrm>
            <a:off x="3625584" y="5752540"/>
            <a:ext cx="8484973" cy="1021690"/>
          </a:xfrm>
          <a:prstGeom prst="rect">
            <a:avLst/>
          </a:prstGeom>
          <a:noFill/>
        </p:spPr>
        <p:txBody>
          <a:bodyPr wrap="square">
            <a:spAutoFit/>
          </a:bodyPr>
          <a:lstStyle/>
          <a:p>
            <a:pPr lvl="0">
              <a:lnSpc>
                <a:spcPct val="114000"/>
              </a:lnSpc>
              <a:spcAft>
                <a:spcPts val="600"/>
              </a:spcAft>
            </a:pPr>
            <a:r>
              <a:rPr lang="en-US" sz="1800" dirty="0">
                <a:effectLst/>
                <a:latin typeface="Calibri" panose="020F0502020204030204" pitchFamily="34" charset="0"/>
                <a:cs typeface="Arial" panose="020B0604020202020204" pitchFamily="34" charset="0"/>
              </a:rPr>
              <a:t>   .</a:t>
            </a:r>
            <a:r>
              <a:rPr lang="en-US" sz="1800" b="1" dirty="0" err="1">
                <a:effectLst/>
                <a:latin typeface="Calibri" panose="020F0502020204030204" pitchFamily="34" charset="0"/>
                <a:cs typeface="Arial" panose="020B0604020202020204" pitchFamily="34" charset="0"/>
              </a:rPr>
              <a:t>stitution</a:t>
            </a:r>
            <a:r>
              <a:rPr lang="en-US" sz="1800" b="1" dirty="0">
                <a:effectLst/>
                <a:latin typeface="Calibri" panose="020F0502020204030204" pitchFamily="34" charset="0"/>
                <a:cs typeface="Arial" panose="020B0604020202020204" pitchFamily="34" charset="0"/>
              </a:rPr>
              <a:t> principle </a:t>
            </a:r>
            <a:r>
              <a:rPr lang="en-US" sz="1800" dirty="0">
                <a:effectLst/>
                <a:latin typeface="Calibri" panose="020F0502020204030204" pitchFamily="34" charset="0"/>
                <a:cs typeface="Arial" panose="020B0604020202020204" pitchFamily="34" charset="0"/>
              </a:rPr>
              <a:t>because you can’t replace instances of Rectangle with their Square </a:t>
            </a:r>
            <a:r>
              <a:rPr lang="en-US" sz="1800" dirty="0" err="1">
                <a:effectLst/>
                <a:latin typeface="Calibri" panose="020F0502020204030204" pitchFamily="34" charset="0"/>
                <a:cs typeface="Arial" panose="020B0604020202020204" pitchFamily="34" charset="0"/>
              </a:rPr>
              <a:t>counterparts.While</a:t>
            </a:r>
            <a:r>
              <a:rPr lang="en-US" sz="1800" dirty="0">
                <a:effectLst/>
                <a:latin typeface="Calibri" panose="020F0502020204030204" pitchFamily="34" charset="0"/>
                <a:cs typeface="Arial" panose="020B0604020202020204" pitchFamily="34" charset="0"/>
              </a:rPr>
              <a:t> a square is a specific type of rectangle in mathematics, the classes that represent those shapes shouldn’t be in a par.</a:t>
            </a:r>
            <a:endParaRPr lang="en-US" sz="1400" dirty="0">
              <a:effectLst/>
              <a:latin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3EA12FC6-933F-B173-A8BE-4AF971388BE2}"/>
              </a:ext>
            </a:extLst>
          </p:cNvPr>
          <p:cNvSpPr txBox="1"/>
          <p:nvPr/>
        </p:nvSpPr>
        <p:spPr>
          <a:xfrm>
            <a:off x="4703214" y="2101309"/>
            <a:ext cx="6096000" cy="705899"/>
          </a:xfrm>
          <a:prstGeom prst="rect">
            <a:avLst/>
          </a:prstGeom>
          <a:noFill/>
        </p:spPr>
        <p:txBody>
          <a:bodyPr wrap="square">
            <a:spAutoFit/>
          </a:bodyPr>
          <a:lstStyle/>
          <a:p>
            <a:pPr marL="342900" lvl="0" indent="-342900">
              <a:lnSpc>
                <a:spcPct val="114000"/>
              </a:lnSpc>
              <a:spcAft>
                <a:spcPts val="600"/>
              </a:spcAft>
              <a:buFont typeface="Calibri" panose="020F0502020204030204" pitchFamily="34" charset="0"/>
              <a:buChar char="-"/>
            </a:pPr>
            <a:r>
              <a:rPr lang="en-US" sz="1800" dirty="0">
                <a:effectLst/>
                <a:latin typeface="Calibri" panose="020F0502020204030204" pitchFamily="34" charset="0"/>
                <a:cs typeface="Arial" panose="020B0604020202020204" pitchFamily="34" charset="0"/>
              </a:rPr>
              <a:t>One way to solve this problem is to create a base class for both Rectangle and Square to extend.</a:t>
            </a:r>
            <a:endParaRPr lang="en-US" sz="1400" dirty="0">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8489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9" name="Rectangle 414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033DA6-F400-D401-95B5-868D82988ECB}"/>
              </a:ext>
            </a:extLst>
          </p:cNvPr>
          <p:cNvSpPr>
            <a:spLocks noChangeArrowheads="1"/>
          </p:cNvSpPr>
          <p:nvPr/>
        </p:nvSpPr>
        <p:spPr bwMode="auto">
          <a:xfrm>
            <a:off x="203903" y="2123769"/>
            <a:ext cx="5376574" cy="436945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2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9600" b="1" i="0" u="none" strike="noStrike" cap="none" normalizeH="0" baseline="0" dirty="0">
                <a:ln>
                  <a:noFill/>
                </a:ln>
                <a:effectLst/>
                <a:latin typeface="+mn-lt"/>
              </a:rPr>
              <a:t>Interface Segregation Principle (ISP)</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6400" b="0" i="0" u="none" strike="noStrike" cap="none" normalizeH="0" baseline="0" dirty="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6400" b="0" i="0" u="none" strike="noStrike" cap="none" normalizeH="0" baseline="0" dirty="0">
                <a:ln>
                  <a:noFill/>
                </a:ln>
                <a:effectLst/>
                <a:latin typeface="+mn-lt"/>
              </a:rPr>
              <a:t>Clients should not be forced to depend on interfaces they don't use.</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6400" b="0" i="0" u="none" strike="noStrike" cap="none" normalizeH="0" baseline="0" dirty="0">
                <a:ln>
                  <a:noFill/>
                </a:ln>
                <a:effectLst/>
                <a:latin typeface="+mn-lt"/>
              </a:rPr>
              <a:t>This principle encourages developers to design fine-grained interfaces that are specific to the needs of the clients that use them, rather than creating large, monolithic interfaces.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6400" b="0" i="0" u="none" strike="noStrike" cap="none" normalizeH="0" baseline="0" dirty="0">
                <a:ln>
                  <a:noFill/>
                </a:ln>
                <a:effectLst/>
                <a:latin typeface="+mn-lt"/>
              </a:rPr>
              <a:t>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6400" b="0" i="0" u="none" strike="noStrike" cap="none" normalizeH="0" baseline="0" dirty="0">
                <a:ln>
                  <a:noFill/>
                </a:ln>
                <a:effectLst/>
                <a:latin typeface="+mn-lt"/>
              </a:rPr>
              <a:t>In this example, the base class, Printer, provides the interface that its subclasses must implement. </a:t>
            </a:r>
            <a:r>
              <a:rPr kumimoji="0" lang="en-US" altLang="en-US" sz="6400" b="0" i="0" u="none" strike="noStrike" cap="none" normalizeH="0" baseline="0" dirty="0" err="1">
                <a:ln>
                  <a:noFill/>
                </a:ln>
                <a:effectLst/>
                <a:latin typeface="+mn-lt"/>
              </a:rPr>
              <a:t>OldPrinter</a:t>
            </a:r>
            <a:r>
              <a:rPr kumimoji="0" lang="en-US" altLang="en-US" sz="6400" b="0" i="0" u="none" strike="noStrike" cap="none" normalizeH="0" baseline="0" dirty="0">
                <a:ln>
                  <a:noFill/>
                </a:ln>
                <a:effectLst/>
                <a:latin typeface="+mn-lt"/>
              </a:rPr>
              <a:t> inherits from Printer and must implement the same interface. However, </a:t>
            </a:r>
            <a:r>
              <a:rPr kumimoji="0" lang="en-US" altLang="en-US" sz="6400" b="0" i="0" u="none" strike="noStrike" cap="none" normalizeH="0" baseline="0" dirty="0" err="1">
                <a:ln>
                  <a:noFill/>
                </a:ln>
                <a:effectLst/>
                <a:latin typeface="+mn-lt"/>
              </a:rPr>
              <a:t>OldPrinter</a:t>
            </a:r>
            <a:r>
              <a:rPr kumimoji="0" lang="en-US" altLang="en-US" sz="6400" b="0" i="0" u="none" strike="noStrike" cap="none" normalizeH="0" baseline="0" dirty="0">
                <a:ln>
                  <a:noFill/>
                </a:ln>
                <a:effectLst/>
                <a:latin typeface="+mn-lt"/>
              </a:rPr>
              <a:t> doesn’t use the .fax() and .scan() methods because this type of printer doesn’t support these functionalities.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6400" b="0" i="0" u="none" strike="noStrike" cap="none" normalizeH="0" baseline="0" dirty="0">
                <a:ln>
                  <a:noFill/>
                </a:ln>
                <a:effectLst/>
                <a:latin typeface="+mn-lt"/>
              </a:rPr>
              <a:t>This implementation violates the ISP because it forces </a:t>
            </a:r>
            <a:r>
              <a:rPr kumimoji="0" lang="en-US" altLang="en-US" sz="6400" b="0" i="0" u="none" strike="noStrike" cap="none" normalizeH="0" baseline="0" dirty="0" err="1">
                <a:ln>
                  <a:noFill/>
                </a:ln>
                <a:effectLst/>
                <a:latin typeface="+mn-lt"/>
              </a:rPr>
              <a:t>OldPrinter</a:t>
            </a:r>
            <a:r>
              <a:rPr kumimoji="0" lang="en-US" altLang="en-US" sz="6400" b="0" i="0" u="none" strike="noStrike" cap="none" normalizeH="0" baseline="0" dirty="0">
                <a:ln>
                  <a:noFill/>
                </a:ln>
                <a:effectLst/>
                <a:latin typeface="+mn-lt"/>
              </a:rPr>
              <a:t> to expose an interface that the class doesn’t implement or need. To fix this issue, you should separate the interfaces into smaller and more specific classes. Then you can create concrete classes by inheriting from multiple interface classes </a:t>
            </a:r>
            <a:r>
              <a:rPr kumimoji="0" lang="en-US" altLang="en-US" sz="7200" b="0" i="0" u="none" strike="noStrike" cap="none" normalizeH="0" baseline="0" dirty="0">
                <a:ln>
                  <a:noFill/>
                </a:ln>
                <a:effectLst/>
                <a:latin typeface="+mn-lt"/>
              </a:rPr>
              <a:t>as needed:</a:t>
            </a:r>
          </a:p>
        </p:txBody>
      </p:sp>
    </p:spTree>
    <p:extLst>
      <p:ext uri="{BB962C8B-B14F-4D97-AF65-F5344CB8AC3E}">
        <p14:creationId xmlns:p14="http://schemas.microsoft.com/office/powerpoint/2010/main" val="2807417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4E3681B-8ED4-119B-2947-5147BEB8EBF0}"/>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90000"/>
              </a:lnSpc>
              <a:spcBef>
                <a:spcPct val="0"/>
              </a:spcBef>
              <a:spcAft>
                <a:spcPts val="600"/>
              </a:spcAft>
              <a:buClrTx/>
              <a:buSzTx/>
              <a:tabLst/>
            </a:pPr>
            <a:r>
              <a:rPr kumimoji="0" lang="en-US" altLang="en-US" sz="1500" b="0" i="0" u="none" strike="noStrike" cap="none" normalizeH="0" baseline="0" dirty="0">
                <a:ln>
                  <a:noFill/>
                </a:ln>
                <a:effectLst/>
                <a:latin typeface="+mn-lt"/>
              </a:rPr>
              <a:t>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latin typeface="+mn-lt"/>
              </a:rPr>
              <a:t>Now </a:t>
            </a:r>
            <a:r>
              <a:rPr kumimoji="0" lang="en-US" altLang="en-US" sz="1500" b="1" i="0" u="none" strike="noStrike" cap="none" normalizeH="0" baseline="0" dirty="0">
                <a:ln>
                  <a:noFill/>
                </a:ln>
                <a:effectLst/>
                <a:latin typeface="+mn-lt"/>
              </a:rPr>
              <a:t>Printer</a:t>
            </a:r>
            <a:r>
              <a:rPr kumimoji="0" lang="en-US" altLang="en-US" sz="1500" b="0" i="0" u="none" strike="noStrike" cap="none" normalizeH="0" baseline="0" dirty="0">
                <a:ln>
                  <a:noFill/>
                </a:ln>
                <a:effectLst/>
                <a:latin typeface="+mn-lt"/>
              </a:rPr>
              <a:t>, </a:t>
            </a:r>
            <a:r>
              <a:rPr kumimoji="0" lang="en-US" altLang="en-US" sz="1500" b="1" i="0" u="none" strike="noStrike" cap="none" normalizeH="0" baseline="0" dirty="0">
                <a:ln>
                  <a:noFill/>
                </a:ln>
                <a:effectLst/>
                <a:latin typeface="+mn-lt"/>
              </a:rPr>
              <a:t>Fax</a:t>
            </a:r>
            <a:r>
              <a:rPr kumimoji="0" lang="en-US" altLang="en-US" sz="1500" b="0" i="0" u="none" strike="noStrike" cap="none" normalizeH="0" baseline="0" dirty="0">
                <a:ln>
                  <a:noFill/>
                </a:ln>
                <a:effectLst/>
                <a:latin typeface="+mn-lt"/>
              </a:rPr>
              <a:t>, and </a:t>
            </a:r>
            <a:r>
              <a:rPr kumimoji="0" lang="en-US" altLang="en-US" sz="1500" b="1" i="0" u="none" strike="noStrike" cap="none" normalizeH="0" baseline="0" dirty="0">
                <a:ln>
                  <a:noFill/>
                </a:ln>
                <a:effectLst/>
                <a:latin typeface="+mn-lt"/>
              </a:rPr>
              <a:t>Scanner</a:t>
            </a:r>
            <a:r>
              <a:rPr kumimoji="0" lang="en-US" altLang="en-US" sz="1500" b="0" i="0" u="none" strike="noStrike" cap="none" normalizeH="0" baseline="0" dirty="0">
                <a:ln>
                  <a:noFill/>
                </a:ln>
                <a:effectLst/>
                <a:latin typeface="+mn-lt"/>
              </a:rPr>
              <a:t> are base classes that provide specific interfaces with a single responsibility each. To create </a:t>
            </a:r>
            <a:r>
              <a:rPr kumimoji="0" lang="en-US" altLang="en-US" sz="1500" b="0" i="0" u="none" strike="noStrike" cap="none" normalizeH="0" baseline="0" dirty="0" err="1">
                <a:ln>
                  <a:noFill/>
                </a:ln>
                <a:effectLst/>
                <a:latin typeface="+mn-lt"/>
              </a:rPr>
              <a:t>OldPrinter</a:t>
            </a:r>
            <a:r>
              <a:rPr kumimoji="0" lang="en-US" altLang="en-US" sz="1500" b="0" i="0" u="none" strike="noStrike" cap="none" normalizeH="0" baseline="0" dirty="0">
                <a:ln>
                  <a:noFill/>
                </a:ln>
                <a:effectLst/>
                <a:latin typeface="+mn-lt"/>
              </a:rPr>
              <a:t>, you only inherit the Printer interface. This way, the class won’t have unused methods. To create the </a:t>
            </a:r>
            <a:r>
              <a:rPr kumimoji="0" lang="en-US" altLang="en-US" sz="1500" b="0" i="0" u="none" strike="noStrike" cap="none" normalizeH="0" baseline="0" dirty="0" err="1">
                <a:ln>
                  <a:noFill/>
                </a:ln>
                <a:effectLst/>
                <a:latin typeface="+mn-lt"/>
              </a:rPr>
              <a:t>ModernPrinter</a:t>
            </a:r>
            <a:r>
              <a:rPr kumimoji="0" lang="en-US" altLang="en-US" sz="1500" b="0" i="0" u="none" strike="noStrike" cap="none" normalizeH="0" baseline="0" dirty="0">
                <a:ln>
                  <a:noFill/>
                </a:ln>
                <a:effectLst/>
                <a:latin typeface="+mn-lt"/>
              </a:rPr>
              <a:t> class, you need to inherit from all the interfaces. In short, you’ve segregated the Printer interface.</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latin typeface="+mn-lt"/>
              </a:rPr>
              <a:t>This class design allows you to create different machines with different sets of functionalities, making your design more flexible and extensible</a:t>
            </a:r>
          </a:p>
        </p:txBody>
      </p:sp>
    </p:spTree>
    <p:extLst>
      <p:ext uri="{BB962C8B-B14F-4D97-AF65-F5344CB8AC3E}">
        <p14:creationId xmlns:p14="http://schemas.microsoft.com/office/powerpoint/2010/main" val="4081386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5" name="Rectangle 61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A563F63-3FDD-953F-EB58-B9C838ACC86E}"/>
              </a:ext>
            </a:extLst>
          </p:cNvPr>
          <p:cNvSpPr>
            <a:spLocks noChangeArrowheads="1"/>
          </p:cNvSpPr>
          <p:nvPr/>
        </p:nvSpPr>
        <p:spPr bwMode="auto">
          <a:xfrm>
            <a:off x="173098" y="452516"/>
            <a:ext cx="8563899" cy="55746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800" b="1" i="0" u="none" strike="noStrike" cap="none" normalizeH="0" baseline="0" dirty="0">
                <a:ln>
                  <a:noFill/>
                </a:ln>
                <a:effectLst/>
                <a:latin typeface="+mn-lt"/>
              </a:rPr>
              <a:t>Dependency inversion principle</a:t>
            </a:r>
            <a:endParaRPr kumimoji="0" lang="en-US" altLang="en-US" sz="2800" b="0" i="0" u="none" strike="noStrike" cap="none" normalizeH="0" baseline="0" dirty="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effectLst/>
                <a:latin typeface="+mn-lt"/>
              </a:rPr>
              <a:t>High-level modules should not depend on low-level modules. Both should depend </a:t>
            </a:r>
            <a:r>
              <a:rPr kumimoji="0" lang="en-US" altLang="en-US" b="0" i="0" u="none" strike="noStrike" cap="none" normalizeH="0" baseline="0" dirty="0">
                <a:ln>
                  <a:noFill/>
                </a:ln>
                <a:effectLst/>
                <a:latin typeface="+mn-lt"/>
              </a:rPr>
              <a:t>on abstractions.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Abstractions should not depend on details. Details should depend on abstractions.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This principle promotes loose coupling between modules by ensuring that high-level modules depend on abstractions (interfaces or abstract classes) rather than concrete implementations.</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Say you’re building an application and have a </a:t>
            </a:r>
            <a:r>
              <a:rPr kumimoji="0" lang="en-US" altLang="en-US" b="0" i="0" u="none" strike="noStrike" cap="none" normalizeH="0" baseline="0" dirty="0" err="1">
                <a:ln>
                  <a:noFill/>
                </a:ln>
                <a:effectLst/>
                <a:latin typeface="+mn-lt"/>
              </a:rPr>
              <a:t>FrontEnd</a:t>
            </a:r>
            <a:r>
              <a:rPr kumimoji="0" lang="en-US" altLang="en-US" b="0" i="0" u="none" strike="noStrike" cap="none" normalizeH="0" baseline="0" dirty="0">
                <a:ln>
                  <a:noFill/>
                </a:ln>
                <a:effectLst/>
                <a:latin typeface="+mn-lt"/>
              </a:rPr>
              <a:t> class to display data to the users in a friendly way. The app currently gets its data from a database, so you end up with the following code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In this example, the </a:t>
            </a:r>
            <a:r>
              <a:rPr kumimoji="0" lang="en-US" altLang="en-US" b="0" i="0" u="none" strike="noStrike" cap="none" normalizeH="0" baseline="0" dirty="0" err="1">
                <a:ln>
                  <a:noFill/>
                </a:ln>
                <a:effectLst/>
                <a:latin typeface="+mn-lt"/>
              </a:rPr>
              <a:t>FrontEnd</a:t>
            </a:r>
            <a:r>
              <a:rPr kumimoji="0" lang="en-US" altLang="en-US" b="0" i="0" u="none" strike="noStrike" cap="none" normalizeH="0" baseline="0" dirty="0">
                <a:ln>
                  <a:noFill/>
                </a:ln>
                <a:effectLst/>
                <a:latin typeface="+mn-lt"/>
              </a:rPr>
              <a:t> class depends on the </a:t>
            </a:r>
            <a:r>
              <a:rPr kumimoji="0" lang="en-US" altLang="en-US" b="0" i="0" u="none" strike="noStrike" cap="none" normalizeH="0" baseline="0" dirty="0" err="1">
                <a:ln>
                  <a:noFill/>
                </a:ln>
                <a:effectLst/>
                <a:latin typeface="+mn-lt"/>
              </a:rPr>
              <a:t>BackEnd</a:t>
            </a:r>
            <a:r>
              <a:rPr kumimoji="0" lang="en-US" altLang="en-US" b="0" i="0" u="none" strike="noStrike" cap="none" normalizeH="0" baseline="0" dirty="0">
                <a:ln>
                  <a:noFill/>
                </a:ln>
                <a:effectLst/>
                <a:latin typeface="+mn-lt"/>
              </a:rPr>
              <a:t> class and its concrete implementation. You can say that both classes are tightly coupled. This coupling can lead to scalability issues. For example, say that your app is growing fast, and you want the app to be able to read data from a REST API. How would you do that?</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You may think of adding a new method to </a:t>
            </a:r>
            <a:r>
              <a:rPr kumimoji="0" lang="en-US" altLang="en-US" b="0" i="0" u="none" strike="noStrike" cap="none" normalizeH="0" baseline="0" dirty="0" err="1">
                <a:ln>
                  <a:noFill/>
                </a:ln>
                <a:effectLst/>
                <a:latin typeface="+mn-lt"/>
              </a:rPr>
              <a:t>BackEnd</a:t>
            </a:r>
            <a:r>
              <a:rPr kumimoji="0" lang="en-US" altLang="en-US" b="0" i="0" u="none" strike="noStrike" cap="none" normalizeH="0" baseline="0" dirty="0">
                <a:ln>
                  <a:noFill/>
                </a:ln>
                <a:effectLst/>
                <a:latin typeface="+mn-lt"/>
              </a:rPr>
              <a:t> to retrieve the data from the REST API. However, that will also require you to modify </a:t>
            </a:r>
            <a:r>
              <a:rPr kumimoji="0" lang="en-US" altLang="en-US" b="0" i="0" u="none" strike="noStrike" cap="none" normalizeH="0" baseline="0" dirty="0" err="1">
                <a:ln>
                  <a:noFill/>
                </a:ln>
                <a:effectLst/>
                <a:latin typeface="+mn-lt"/>
              </a:rPr>
              <a:t>FrontEnd</a:t>
            </a:r>
            <a:r>
              <a:rPr kumimoji="0" lang="en-US" altLang="en-US" b="0" i="0" u="none" strike="noStrike" cap="none" normalizeH="0" baseline="0" dirty="0">
                <a:ln>
                  <a:noFill/>
                </a:ln>
                <a:effectLst/>
                <a:latin typeface="+mn-lt"/>
              </a:rPr>
              <a:t>, which should be closed to modification, according to the open-closed principle.</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To fix the issue, you can apply the dependency inversion principle and make your classes depend on abstractions rather than on concrete implementations like </a:t>
            </a:r>
            <a:r>
              <a:rPr kumimoji="0" lang="en-US" altLang="en-US" b="0" i="0" u="none" strike="noStrike" cap="none" normalizeH="0" baseline="0" dirty="0" err="1">
                <a:ln>
                  <a:noFill/>
                </a:ln>
                <a:effectLst/>
                <a:latin typeface="+mn-lt"/>
              </a:rPr>
              <a:t>BackEnd</a:t>
            </a:r>
            <a:r>
              <a:rPr kumimoji="0" lang="en-US" altLang="en-US" b="0" i="0" u="none" strike="noStrike" cap="none" normalizeH="0" baseline="0" dirty="0">
                <a:ln>
                  <a:noFill/>
                </a:ln>
                <a:effectLst/>
                <a:latin typeface="+mn-lt"/>
              </a:rPr>
              <a:t>. In this specific example, you can introduce a </a:t>
            </a:r>
            <a:r>
              <a:rPr kumimoji="0" lang="en-US" altLang="en-US" b="0" i="0" u="none" strike="noStrike" cap="none" normalizeH="0" baseline="0" dirty="0" err="1">
                <a:ln>
                  <a:noFill/>
                </a:ln>
                <a:effectLst/>
                <a:latin typeface="+mn-lt"/>
              </a:rPr>
              <a:t>DataSource</a:t>
            </a:r>
            <a:r>
              <a:rPr kumimoji="0" lang="en-US" altLang="en-US" b="0" i="0" u="none" strike="noStrike" cap="none" normalizeH="0" baseline="0" dirty="0">
                <a:ln>
                  <a:noFill/>
                </a:ln>
                <a:effectLst/>
                <a:latin typeface="+mn-lt"/>
              </a:rPr>
              <a:t> class that provides the interface to use in your concrete classes:</a:t>
            </a:r>
          </a:p>
        </p:txBody>
      </p:sp>
    </p:spTree>
    <p:extLst>
      <p:ext uri="{BB962C8B-B14F-4D97-AF65-F5344CB8AC3E}">
        <p14:creationId xmlns:p14="http://schemas.microsoft.com/office/powerpoint/2010/main" val="2013017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27B71D4-78CB-7C77-61C3-88FD44811631}"/>
              </a:ext>
            </a:extLst>
          </p:cNvPr>
          <p:cNvSpPr>
            <a:spLocks noChangeArrowheads="1"/>
          </p:cNvSpPr>
          <p:nvPr/>
        </p:nvSpPr>
        <p:spPr bwMode="auto">
          <a:xfrm>
            <a:off x="630935" y="2807208"/>
            <a:ext cx="4452341"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9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latin typeface="+mn-lt"/>
              </a:rPr>
              <a:t>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effectLst/>
                <a:latin typeface="+mn-lt"/>
              </a:rPr>
              <a:t>In this redesign of your classes:</a:t>
            </a:r>
          </a:p>
          <a:p>
            <a:pPr marL="457200" marR="0" lvl="1"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effectLst/>
                <a:latin typeface="+mn-lt"/>
              </a:rPr>
              <a:t>You’ve added a </a:t>
            </a:r>
            <a:r>
              <a:rPr kumimoji="0" lang="en-US" altLang="en-US" sz="1600" b="1" i="0" u="none" strike="noStrike" cap="none" normalizeH="0" baseline="0" dirty="0" err="1">
                <a:ln>
                  <a:noFill/>
                </a:ln>
                <a:effectLst/>
                <a:latin typeface="+mn-lt"/>
              </a:rPr>
              <a:t>DataSource</a:t>
            </a:r>
            <a:r>
              <a:rPr kumimoji="0" lang="en-US" altLang="en-US" sz="1600" b="1" i="0" u="none" strike="noStrike" cap="none" normalizeH="0" baseline="0" dirty="0">
                <a:ln>
                  <a:noFill/>
                </a:ln>
                <a:effectLst/>
                <a:latin typeface="+mn-lt"/>
              </a:rPr>
              <a:t> class</a:t>
            </a:r>
            <a:r>
              <a:rPr kumimoji="0" lang="en-US" altLang="en-US" sz="1600" b="0" i="0" u="none" strike="noStrike" cap="none" normalizeH="0" baseline="0" dirty="0">
                <a:ln>
                  <a:noFill/>
                </a:ln>
                <a:effectLst/>
                <a:latin typeface="+mn-lt"/>
              </a:rPr>
              <a:t> as an abstraction that provides the required interface, or the .</a:t>
            </a:r>
            <a:r>
              <a:rPr kumimoji="0" lang="en-US" altLang="en-US" sz="1600" b="0" i="0" u="none" strike="noStrike" cap="none" normalizeH="0" baseline="0" dirty="0" err="1">
                <a:ln>
                  <a:noFill/>
                </a:ln>
                <a:effectLst/>
                <a:latin typeface="+mn-lt"/>
              </a:rPr>
              <a:t>get_data</a:t>
            </a:r>
            <a:r>
              <a:rPr kumimoji="0" lang="en-US" altLang="en-US" sz="1600" b="0" i="0" u="none" strike="noStrike" cap="none" normalizeH="0" baseline="0" dirty="0">
                <a:ln>
                  <a:noFill/>
                </a:ln>
                <a:effectLst/>
                <a:latin typeface="+mn-lt"/>
              </a:rPr>
              <a:t>() method. Note how </a:t>
            </a:r>
            <a:r>
              <a:rPr kumimoji="0" lang="en-US" altLang="en-US" sz="1600" b="0" i="0" u="none" strike="noStrike" cap="none" normalizeH="0" baseline="0" dirty="0" err="1">
                <a:ln>
                  <a:noFill/>
                </a:ln>
                <a:effectLst/>
                <a:latin typeface="+mn-lt"/>
              </a:rPr>
              <a:t>FrontEnd</a:t>
            </a:r>
            <a:r>
              <a:rPr kumimoji="0" lang="en-US" altLang="en-US" sz="1600" b="0" i="0" u="none" strike="noStrike" cap="none" normalizeH="0" baseline="0" dirty="0">
                <a:ln>
                  <a:noFill/>
                </a:ln>
                <a:effectLst/>
                <a:latin typeface="+mn-lt"/>
              </a:rPr>
              <a:t> now depends on the interface provided by </a:t>
            </a:r>
            <a:r>
              <a:rPr kumimoji="0" lang="en-US" altLang="en-US" sz="1600" b="0" i="0" u="none" strike="noStrike" cap="none" normalizeH="0" baseline="0" dirty="0" err="1">
                <a:ln>
                  <a:noFill/>
                </a:ln>
                <a:effectLst/>
                <a:latin typeface="+mn-lt"/>
              </a:rPr>
              <a:t>DataSource</a:t>
            </a:r>
            <a:r>
              <a:rPr kumimoji="0" lang="en-US" altLang="en-US" sz="1600" b="0" i="0" u="none" strike="noStrike" cap="none" normalizeH="0" baseline="0" dirty="0">
                <a:ln>
                  <a:noFill/>
                </a:ln>
                <a:effectLst/>
                <a:latin typeface="+mn-lt"/>
              </a:rPr>
              <a:t>, which is an abstraction.</a:t>
            </a:r>
          </a:p>
          <a:p>
            <a:pPr marL="457200" marR="0" lvl="1"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effectLst/>
                <a:latin typeface="+mn-lt"/>
              </a:rPr>
              <a:t>Then you define the </a:t>
            </a:r>
            <a:r>
              <a:rPr kumimoji="0" lang="en-US" altLang="en-US" sz="1600" b="1" i="0" u="none" strike="noStrike" cap="none" normalizeH="0" baseline="0" dirty="0">
                <a:ln>
                  <a:noFill/>
                </a:ln>
                <a:effectLst/>
                <a:latin typeface="+mn-lt"/>
              </a:rPr>
              <a:t>Database class</a:t>
            </a:r>
            <a:r>
              <a:rPr kumimoji="0" lang="en-US" altLang="en-US" sz="1600" b="0" i="0" u="none" strike="noStrike" cap="none" normalizeH="0" baseline="0" dirty="0">
                <a:ln>
                  <a:noFill/>
                </a:ln>
                <a:effectLst/>
                <a:latin typeface="+mn-lt"/>
              </a:rPr>
              <a:t>, which is a concrete implementation for those cases where you want to retrieve the data from your database. This class depends on the </a:t>
            </a:r>
            <a:r>
              <a:rPr kumimoji="0" lang="en-US" altLang="en-US" sz="1600" b="0" i="0" u="none" strike="noStrike" cap="none" normalizeH="0" baseline="0" dirty="0" err="1">
                <a:ln>
                  <a:noFill/>
                </a:ln>
                <a:effectLst/>
                <a:latin typeface="+mn-lt"/>
              </a:rPr>
              <a:t>DataSource</a:t>
            </a:r>
            <a:r>
              <a:rPr kumimoji="0" lang="en-US" altLang="en-US" sz="1600" b="0" i="0" u="none" strike="noStrike" cap="none" normalizeH="0" baseline="0" dirty="0">
                <a:ln>
                  <a:noFill/>
                </a:ln>
                <a:effectLst/>
                <a:latin typeface="+mn-lt"/>
              </a:rPr>
              <a:t> abstraction through inheritance.</a:t>
            </a:r>
          </a:p>
          <a:p>
            <a:pPr marL="457200" marR="0" lvl="1"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effectLst/>
                <a:latin typeface="+mn-lt"/>
              </a:rPr>
              <a:t>Finally, you define the </a:t>
            </a:r>
            <a:r>
              <a:rPr kumimoji="0" lang="en-US" altLang="en-US" sz="1600" b="1" i="0" u="none" strike="noStrike" cap="none" normalizeH="0" baseline="0" dirty="0">
                <a:ln>
                  <a:noFill/>
                </a:ln>
                <a:effectLst/>
                <a:latin typeface="+mn-lt"/>
              </a:rPr>
              <a:t>API class</a:t>
            </a:r>
            <a:r>
              <a:rPr kumimoji="0" lang="en-US" altLang="en-US" sz="1600" b="0" i="0" u="none" strike="noStrike" cap="none" normalizeH="0" baseline="0" dirty="0">
                <a:ln>
                  <a:noFill/>
                </a:ln>
                <a:effectLst/>
                <a:latin typeface="+mn-lt"/>
              </a:rPr>
              <a:t> to support retrieving the data from the REST API. This class also depends on the </a:t>
            </a:r>
            <a:r>
              <a:rPr kumimoji="0" lang="en-US" altLang="en-US" sz="1600" b="0" i="0" u="none" strike="noStrike" cap="none" normalizeH="0" baseline="0" dirty="0" err="1">
                <a:ln>
                  <a:noFill/>
                </a:ln>
                <a:effectLst/>
                <a:latin typeface="+mn-lt"/>
              </a:rPr>
              <a:t>DataSource</a:t>
            </a:r>
            <a:r>
              <a:rPr kumimoji="0" lang="en-US" altLang="en-US" sz="1600" b="0" i="0" u="none" strike="noStrike" cap="none" normalizeH="0" baseline="0" dirty="0">
                <a:ln>
                  <a:noFill/>
                </a:ln>
                <a:effectLst/>
                <a:latin typeface="+mn-lt"/>
              </a:rPr>
              <a:t> abstraction.</a:t>
            </a:r>
          </a:p>
        </p:txBody>
      </p:sp>
      <p:pic>
        <p:nvPicPr>
          <p:cNvPr id="7170" name="Picture 2">
            <a:extLst>
              <a:ext uri="{FF2B5EF4-FFF2-40B4-BE49-F238E27FC236}">
                <a16:creationId xmlns:a16="http://schemas.microsoft.com/office/drawing/2014/main" id="{36588DF9-EB0A-69F6-818C-D49E0ECB3A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48516" y="719290"/>
            <a:ext cx="5609500" cy="541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65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BC483A5-71ED-AEFE-1CD0-39B34235AEA8}"/>
              </a:ext>
            </a:extLst>
          </p:cNvPr>
          <p:cNvSpPr>
            <a:spLocks noChangeArrowheads="1"/>
          </p:cNvSpPr>
          <p:nvPr/>
        </p:nvSpPr>
        <p:spPr bwMode="auto">
          <a:xfrm>
            <a:off x="375297" y="540774"/>
            <a:ext cx="4688316" cy="60645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600" b="0" i="0" u="none" strike="noStrike" cap="none" normalizeH="0" baseline="0" dirty="0">
              <a:ln>
                <a:noFill/>
              </a:ln>
              <a:effectLst/>
              <a:latin typeface="+mn-lt"/>
            </a:endParaRPr>
          </a:p>
        </p:txBody>
      </p:sp>
      <p:pic>
        <p:nvPicPr>
          <p:cNvPr id="1026" name="Picture 2">
            <a:extLst>
              <a:ext uri="{FF2B5EF4-FFF2-40B4-BE49-F238E27FC236}">
                <a16:creationId xmlns:a16="http://schemas.microsoft.com/office/drawing/2014/main" id="{A1D48FE0-528F-C1F6-3680-13510273A2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98043" y="1648728"/>
            <a:ext cx="4223765" cy="24853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C8710B4-5EA8-66EA-671A-20F436BCCBFA}"/>
              </a:ext>
            </a:extLst>
          </p:cNvPr>
          <p:cNvSpPr txBox="1"/>
          <p:nvPr/>
        </p:nvSpPr>
        <p:spPr>
          <a:xfrm>
            <a:off x="0" y="449649"/>
            <a:ext cx="6096000" cy="5468548"/>
          </a:xfrm>
          <a:prstGeom prst="rect">
            <a:avLst/>
          </a:prstGeom>
          <a:noFill/>
        </p:spPr>
        <p:txBody>
          <a:bodyPr wrap="square">
            <a:spAutoFit/>
          </a:bodyPr>
          <a:lstStyle/>
          <a:p>
            <a:pPr algn="ctr">
              <a:lnSpc>
                <a:spcPct val="114000"/>
              </a:lnSpc>
              <a:spcAft>
                <a:spcPts val="1000"/>
              </a:spcAft>
            </a:pPr>
            <a:r>
              <a:rPr lang="en-US" sz="2400" b="1" dirty="0">
                <a:solidFill>
                  <a:schemeClr val="tx1">
                    <a:lumMod val="95000"/>
                    <a:lumOff val="5000"/>
                  </a:schemeClr>
                </a:solidFill>
                <a:effectLst/>
                <a:latin typeface="Calibri" panose="020F0502020204030204" pitchFamily="34" charset="0"/>
                <a:cs typeface="Arial" panose="020B0604020202020204" pitchFamily="34" charset="0"/>
              </a:rPr>
              <a:t>Test Driven Development with python</a:t>
            </a:r>
            <a:endParaRPr lang="en-US" sz="1100" dirty="0">
              <a:solidFill>
                <a:schemeClr val="tx1">
                  <a:lumMod val="95000"/>
                  <a:lumOff val="5000"/>
                </a:schemeClr>
              </a:solidFill>
              <a:effectLst/>
              <a:latin typeface="Calibri" panose="020F0502020204030204" pitchFamily="34" charset="0"/>
              <a:cs typeface="Arial" panose="020B0604020202020204" pitchFamily="34" charset="0"/>
            </a:endParaRPr>
          </a:p>
          <a:p>
            <a:pPr marL="342900" lvl="0" indent="-342900">
              <a:lnSpc>
                <a:spcPct val="114000"/>
              </a:lnSpc>
              <a:spcAft>
                <a:spcPts val="0"/>
              </a:spcAft>
              <a:buClr>
                <a:srgbClr val="404040"/>
              </a:buClr>
              <a:buFont typeface="Calibri" panose="020F0502020204030204" pitchFamily="34" charset="0"/>
              <a:buChar char="-"/>
            </a:pPr>
            <a:r>
              <a:rPr lang="en-US" sz="1800" b="1" dirty="0">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What Is Test-Driven Development?</a:t>
            </a:r>
            <a:endParaRPr lang="en-US" sz="1100" dirty="0">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endParaRPr>
          </a:p>
          <a:p>
            <a:pPr marL="457200">
              <a:lnSpc>
                <a:spcPct val="114000"/>
              </a:lnSpc>
              <a:spcAft>
                <a:spcPts val="0"/>
              </a:spcAft>
            </a:pP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TDD is the process of implementing code by </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writing your tests first</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seeing them fail</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and then </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writing the code to make the tests pass</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You can then build upon this developed code by appropriately altering your test to expect the outcome of additional functionality, before writing the code to make it pass again.</a:t>
            </a:r>
            <a:endParaRPr lang="en-US" sz="1100" dirty="0">
              <a:solidFill>
                <a:schemeClr val="tx1">
                  <a:lumMod val="95000"/>
                  <a:lumOff val="5000"/>
                </a:schemeClr>
              </a:solidFill>
              <a:effectLst/>
              <a:highlight>
                <a:srgbClr val="FFFFFF"/>
              </a:highlight>
              <a:latin typeface="Calibri" panose="020F0502020204030204" pitchFamily="34" charset="0"/>
              <a:cs typeface="Arial" panose="020B0604020202020204" pitchFamily="34" charset="0"/>
            </a:endParaRPr>
          </a:p>
          <a:p>
            <a:pPr marL="342900" lvl="0" indent="-342900">
              <a:lnSpc>
                <a:spcPct val="114000"/>
              </a:lnSpc>
              <a:spcAft>
                <a:spcPts val="0"/>
              </a:spcAft>
              <a:buClr>
                <a:srgbClr val="404040"/>
              </a:buClr>
              <a:buFont typeface="Calibri" panose="020F0502020204030204" pitchFamily="34" charset="0"/>
              <a:buChar char="-"/>
            </a:pPr>
            <a:r>
              <a:rPr lang="en-US" sz="18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Syntax for Unit Testing</a:t>
            </a:r>
            <a:endParaRPr lang="en-US" sz="11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endParaRPr>
          </a:p>
          <a:p>
            <a:pPr marL="457200">
              <a:lnSpc>
                <a:spcPct val="114000"/>
              </a:lnSpc>
              <a:spcAft>
                <a:spcPts val="0"/>
              </a:spcAft>
            </a:pP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The main methods that we make use of in unit testing for Python are:</a:t>
            </a:r>
            <a:endParaRPr lang="en-US" sz="1100" dirty="0">
              <a:solidFill>
                <a:schemeClr val="tx1">
                  <a:lumMod val="95000"/>
                  <a:lumOff val="5000"/>
                </a:schemeClr>
              </a:solidFill>
              <a:effectLst/>
              <a:highlight>
                <a:srgbClr val="FFFFFF"/>
              </a:highlight>
              <a:latin typeface="Calibri" panose="020F0502020204030204" pitchFamily="34" charset="0"/>
              <a:cs typeface="Arial" panose="020B0604020202020204" pitchFamily="34" charset="0"/>
            </a:endParaRPr>
          </a:p>
          <a:p>
            <a:pPr marL="1143000" lvl="2" indent="-228600">
              <a:lnSpc>
                <a:spcPct val="114000"/>
              </a:lnSpc>
              <a:spcAft>
                <a:spcPts val="0"/>
              </a:spcAft>
              <a:buFont typeface="Wingdings" panose="05000000000000000000" pitchFamily="2" charset="2"/>
              <a:buChar char=""/>
            </a:pP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assert</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base assert allowing you to write your own assertions</a:t>
            </a:r>
            <a:endParaRPr lang="en-US" sz="1100" dirty="0">
              <a:solidFill>
                <a:schemeClr val="tx1">
                  <a:lumMod val="95000"/>
                  <a:lumOff val="5000"/>
                </a:schemeClr>
              </a:solidFill>
              <a:effectLst/>
              <a:highlight>
                <a:srgbClr val="FFFFFF"/>
              </a:highlight>
              <a:latin typeface="Calibri" panose="020F0502020204030204" pitchFamily="34" charset="0"/>
              <a:cs typeface="Arial" panose="020B0604020202020204" pitchFamily="34" charset="0"/>
            </a:endParaRPr>
          </a:p>
          <a:p>
            <a:pPr marL="1143000" lvl="2" indent="-228600">
              <a:lnSpc>
                <a:spcPct val="114000"/>
              </a:lnSpc>
              <a:spcAft>
                <a:spcPts val="0"/>
              </a:spcAft>
              <a:buFont typeface="Wingdings" panose="05000000000000000000" pitchFamily="2" charset="2"/>
              <a:buChar char=""/>
            </a:pPr>
            <a:r>
              <a:rPr lang="en-US" sz="1500" b="1" dirty="0" err="1">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assertEqual</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 b):</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check a and b are equal</a:t>
            </a:r>
            <a:endParaRPr lang="en-US" sz="1100" dirty="0">
              <a:solidFill>
                <a:schemeClr val="tx1">
                  <a:lumMod val="95000"/>
                  <a:lumOff val="5000"/>
                </a:schemeClr>
              </a:solidFill>
              <a:effectLst/>
              <a:highlight>
                <a:srgbClr val="FFFFFF"/>
              </a:highlight>
              <a:latin typeface="Calibri" panose="020F0502020204030204" pitchFamily="34" charset="0"/>
              <a:cs typeface="Arial" panose="020B0604020202020204" pitchFamily="34" charset="0"/>
            </a:endParaRPr>
          </a:p>
          <a:p>
            <a:pPr marL="1143000" lvl="2" indent="-228600">
              <a:lnSpc>
                <a:spcPct val="114000"/>
              </a:lnSpc>
              <a:spcAft>
                <a:spcPts val="0"/>
              </a:spcAft>
              <a:buFont typeface="Wingdings" panose="05000000000000000000" pitchFamily="2" charset="2"/>
              <a:buChar char=""/>
            </a:pPr>
            <a:r>
              <a:rPr lang="en-US" sz="1500" b="1" dirty="0" err="1">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assertNotEqual</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 b):</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check a and b are not equal</a:t>
            </a:r>
            <a:endParaRPr lang="en-US" sz="1100" dirty="0">
              <a:solidFill>
                <a:schemeClr val="tx1">
                  <a:lumMod val="95000"/>
                  <a:lumOff val="5000"/>
                </a:schemeClr>
              </a:solidFill>
              <a:effectLst/>
              <a:highlight>
                <a:srgbClr val="FFFFFF"/>
              </a:highlight>
              <a:latin typeface="Calibri" panose="020F0502020204030204" pitchFamily="34" charset="0"/>
              <a:cs typeface="Arial" panose="020B0604020202020204" pitchFamily="34" charset="0"/>
            </a:endParaRPr>
          </a:p>
          <a:p>
            <a:pPr marL="1143000" lvl="2" indent="-228600">
              <a:lnSpc>
                <a:spcPct val="114000"/>
              </a:lnSpc>
              <a:spcAft>
                <a:spcPts val="0"/>
              </a:spcAft>
              <a:buFont typeface="Wingdings" panose="05000000000000000000" pitchFamily="2" charset="2"/>
              <a:buChar char=""/>
            </a:pPr>
            <a:r>
              <a:rPr lang="en-US" sz="1500" b="1" dirty="0" err="1">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assertIn</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 b):</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check that a is in the item b</a:t>
            </a:r>
            <a:endParaRPr lang="en-US" sz="1100" dirty="0">
              <a:solidFill>
                <a:schemeClr val="tx1">
                  <a:lumMod val="95000"/>
                  <a:lumOff val="5000"/>
                </a:schemeClr>
              </a:solidFill>
              <a:effectLst/>
              <a:highlight>
                <a:srgbClr val="FFFFFF"/>
              </a:highlight>
              <a:latin typeface="Calibri" panose="020F0502020204030204" pitchFamily="34" charset="0"/>
              <a:cs typeface="Arial" panose="020B0604020202020204" pitchFamily="34" charset="0"/>
            </a:endParaRPr>
          </a:p>
          <a:p>
            <a:pPr marL="1143000" lvl="2" indent="-228600">
              <a:lnSpc>
                <a:spcPct val="114000"/>
              </a:lnSpc>
              <a:spcAft>
                <a:spcPts val="0"/>
              </a:spcAft>
              <a:buFont typeface="Wingdings" panose="05000000000000000000" pitchFamily="2" charset="2"/>
              <a:buChar char=""/>
            </a:pPr>
            <a:r>
              <a:rPr lang="en-US" sz="1500" b="1" dirty="0" err="1">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assertNotIn</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 b</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check that a is not in the item b</a:t>
            </a:r>
            <a:endParaRPr lang="en-US" sz="1100" dirty="0">
              <a:solidFill>
                <a:schemeClr val="tx1">
                  <a:lumMod val="95000"/>
                  <a:lumOff val="5000"/>
                </a:schemeClr>
              </a:solidFill>
              <a:effectLst/>
              <a:highlight>
                <a:srgbClr val="FFFFFF"/>
              </a:highlight>
              <a:latin typeface="Calibri" panose="020F0502020204030204" pitchFamily="34" charset="0"/>
              <a:cs typeface="Arial" panose="020B0604020202020204" pitchFamily="34" charset="0"/>
            </a:endParaRPr>
          </a:p>
          <a:p>
            <a:pPr marL="1143000" lvl="2" indent="-228600">
              <a:lnSpc>
                <a:spcPct val="114000"/>
              </a:lnSpc>
              <a:spcAft>
                <a:spcPts val="0"/>
              </a:spcAft>
              <a:buFont typeface="Wingdings" panose="05000000000000000000" pitchFamily="2" charset="2"/>
              <a:buChar char=""/>
            </a:pPr>
            <a:r>
              <a:rPr lang="en-US" sz="1500" b="1" dirty="0" err="1">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assertFalse</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check that the value of a is False</a:t>
            </a:r>
            <a:endParaRPr lang="en-US" sz="1100" dirty="0">
              <a:solidFill>
                <a:schemeClr val="tx1">
                  <a:lumMod val="95000"/>
                  <a:lumOff val="5000"/>
                </a:schemeClr>
              </a:solidFill>
              <a:effectLst/>
              <a:highlight>
                <a:srgbClr val="FFFFFF"/>
              </a:highlight>
              <a:latin typeface="Calibri" panose="020F0502020204030204" pitchFamily="34" charset="0"/>
              <a:cs typeface="Arial" panose="020B0604020202020204" pitchFamily="34" charset="0"/>
            </a:endParaRPr>
          </a:p>
          <a:p>
            <a:pPr marL="1143000" lvl="2" indent="-228600">
              <a:lnSpc>
                <a:spcPct val="114000"/>
              </a:lnSpc>
              <a:spcAft>
                <a:spcPts val="0"/>
              </a:spcAft>
              <a:buFont typeface="Wingdings" panose="05000000000000000000" pitchFamily="2" charset="2"/>
              <a:buChar char=""/>
            </a:pPr>
            <a:r>
              <a:rPr lang="en-US" sz="1500" b="1" dirty="0" err="1">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assertTrue</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check that the value of a is True</a:t>
            </a:r>
            <a:endParaRPr lang="en-US" sz="1100" dirty="0">
              <a:solidFill>
                <a:schemeClr val="tx1">
                  <a:lumMod val="95000"/>
                  <a:lumOff val="5000"/>
                </a:schemeClr>
              </a:solidFill>
              <a:effectLst/>
              <a:highlight>
                <a:srgbClr val="FFFFFF"/>
              </a:highlight>
              <a:latin typeface="Calibri" panose="020F0502020204030204" pitchFamily="34" charset="0"/>
              <a:cs typeface="Arial" panose="020B0604020202020204" pitchFamily="34" charset="0"/>
            </a:endParaRPr>
          </a:p>
          <a:p>
            <a:pPr marL="1143000" lvl="2" indent="-228600">
              <a:lnSpc>
                <a:spcPct val="114000"/>
              </a:lnSpc>
              <a:spcAft>
                <a:spcPts val="0"/>
              </a:spcAft>
              <a:buFont typeface="Wingdings" panose="05000000000000000000" pitchFamily="2" charset="2"/>
              <a:buChar char=""/>
            </a:pPr>
            <a:r>
              <a:rPr lang="en-US" sz="1500" b="1" dirty="0" err="1">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assertIsInstance</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 TYPE):</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check that a is of type </a:t>
            </a:r>
            <a:r>
              <a:rPr lang="en-US" sz="1500" b="1" dirty="0" err="1">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TYPE</a:t>
            </a:r>
            <a:endParaRPr lang="en-US" sz="1100" dirty="0">
              <a:solidFill>
                <a:schemeClr val="tx1">
                  <a:lumMod val="95000"/>
                  <a:lumOff val="5000"/>
                </a:schemeClr>
              </a:solidFill>
              <a:effectLst/>
              <a:highlight>
                <a:srgbClr val="FFFFFF"/>
              </a:highlight>
              <a:latin typeface="Calibri" panose="020F0502020204030204" pitchFamily="34" charset="0"/>
              <a:cs typeface="Arial" panose="020B0604020202020204" pitchFamily="34" charset="0"/>
            </a:endParaRPr>
          </a:p>
          <a:p>
            <a:pPr marL="1143000" lvl="2" indent="-228600">
              <a:lnSpc>
                <a:spcPct val="114000"/>
              </a:lnSpc>
              <a:spcAft>
                <a:spcPts val="0"/>
              </a:spcAft>
              <a:buFont typeface="Wingdings" panose="05000000000000000000" pitchFamily="2" charset="2"/>
              <a:buChar char=""/>
            </a:pPr>
            <a:r>
              <a:rPr lang="en-US" sz="1500" b="1" dirty="0" err="1">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assertRaises</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(ERROR, a, </a:t>
            </a:r>
            <a:r>
              <a:rPr lang="en-US" sz="1500" b="1" dirty="0" err="1">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args</a:t>
            </a:r>
            <a:r>
              <a:rPr lang="en-US" sz="1500" b="1"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check that when a is called with </a:t>
            </a:r>
            <a:r>
              <a:rPr lang="en-US" sz="1500" dirty="0" err="1">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args</a:t>
            </a:r>
            <a:r>
              <a:rPr lang="en-US" sz="1500" dirty="0">
                <a:solidFill>
                  <a:schemeClr val="tx1">
                    <a:lumMod val="95000"/>
                    <a:lumOff val="5000"/>
                  </a:schemeClr>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it raises ERROR</a:t>
            </a:r>
            <a:endParaRPr lang="en-US" sz="1100" dirty="0">
              <a:solidFill>
                <a:schemeClr val="tx1">
                  <a:lumMod val="95000"/>
                  <a:lumOff val="5000"/>
                </a:schemeClr>
              </a:solidFill>
              <a:effectLst/>
              <a:highlight>
                <a:srgbClr val="FFFFFF"/>
              </a:highlight>
              <a:latin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4F1ADDFA-47FB-F972-E83E-9C429E24CACD}"/>
              </a:ext>
            </a:extLst>
          </p:cNvPr>
          <p:cNvSpPr txBox="1"/>
          <p:nvPr/>
        </p:nvSpPr>
        <p:spPr>
          <a:xfrm>
            <a:off x="6998043" y="1020028"/>
            <a:ext cx="3051968" cy="390107"/>
          </a:xfrm>
          <a:prstGeom prst="rect">
            <a:avLst/>
          </a:prstGeom>
          <a:noFill/>
        </p:spPr>
        <p:txBody>
          <a:bodyPr wrap="square">
            <a:spAutoFit/>
          </a:bodyPr>
          <a:lstStyle/>
          <a:p>
            <a:pPr marL="342900" lvl="0" indent="-342900">
              <a:lnSpc>
                <a:spcPct val="114000"/>
              </a:lnSpc>
              <a:spcAft>
                <a:spcPts val="0"/>
              </a:spcAft>
              <a:buClr>
                <a:srgbClr val="404040"/>
              </a:buClr>
              <a:buFont typeface="Calibri" panose="020F0502020204030204" pitchFamily="34" charset="0"/>
              <a:buChar char="-"/>
            </a:pPr>
            <a:r>
              <a:rPr lang="en-US" sz="1800" b="1" dirty="0">
                <a:solidFill>
                  <a:srgbClr val="404040"/>
                </a:solidFill>
                <a:effectLst/>
                <a:highlight>
                  <a:srgbClr val="FFFFFF"/>
                </a:highlight>
                <a:latin typeface="Calibri" panose="020F0502020204030204" pitchFamily="34" charset="0"/>
                <a:ea typeface="Times New Roman" panose="02020603050405020304" pitchFamily="18" charset="0"/>
                <a:cs typeface="Arial" panose="020B0604020202020204" pitchFamily="34" charset="0"/>
              </a:rPr>
              <a:t>Workflow Of TDD:</a:t>
            </a:r>
            <a:endParaRPr lang="en-US" sz="1100"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endParaRPr>
          </a:p>
        </p:txBody>
      </p:sp>
      <p:sp>
        <p:nvSpPr>
          <p:cNvPr id="10" name="TextBox 9">
            <a:extLst>
              <a:ext uri="{FF2B5EF4-FFF2-40B4-BE49-F238E27FC236}">
                <a16:creationId xmlns:a16="http://schemas.microsoft.com/office/drawing/2014/main" id="{0D6248EB-F9F4-149E-A421-054BC05FD590}"/>
              </a:ext>
            </a:extLst>
          </p:cNvPr>
          <p:cNvSpPr txBox="1"/>
          <p:nvPr/>
        </p:nvSpPr>
        <p:spPr>
          <a:xfrm>
            <a:off x="7428452" y="4134067"/>
            <a:ext cx="3384957" cy="388311"/>
          </a:xfrm>
          <a:prstGeom prst="rect">
            <a:avLst/>
          </a:prstGeom>
          <a:noFill/>
        </p:spPr>
        <p:txBody>
          <a:bodyPr wrap="square">
            <a:spAutoFit/>
          </a:bodyPr>
          <a:lstStyle/>
          <a:p>
            <a:pPr>
              <a:lnSpc>
                <a:spcPct val="114000"/>
              </a:lnSpc>
              <a:spcAft>
                <a:spcPts val="1000"/>
              </a:spcAft>
            </a:pPr>
            <a:r>
              <a:rPr lang="en-US" sz="1800" dirty="0">
                <a:solidFill>
                  <a:srgbClr val="0A0A23"/>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General workflow of TDD</a:t>
            </a:r>
            <a:endParaRPr lang="en-US" sz="1400" dirty="0">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5218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4E6EDBCF-A575-8679-7042-63B580B1BAB1}"/>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b="1" i="0" kern="1200" dirty="0">
                <a:solidFill>
                  <a:schemeClr val="tx1"/>
                </a:solidFill>
                <a:effectLst/>
                <a:latin typeface="+mj-lt"/>
                <a:ea typeface="+mj-ea"/>
                <a:cs typeface="+mj-cs"/>
              </a:rPr>
              <a:t>Design Patterns</a:t>
            </a:r>
            <a:br>
              <a:rPr lang="en-US" sz="4000" b="1" i="0" kern="1200" dirty="0">
                <a:solidFill>
                  <a:schemeClr val="tx1"/>
                </a:solidFill>
                <a:effectLst/>
                <a:latin typeface="+mj-lt"/>
                <a:ea typeface="+mj-ea"/>
                <a:cs typeface="+mj-cs"/>
              </a:rPr>
            </a:br>
            <a:endParaRPr lang="en-US" sz="40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9D483D01-A6B2-9885-C604-095422E86C4F}"/>
              </a:ext>
            </a:extLst>
          </p:cNvPr>
          <p:cNvSpPr txBox="1"/>
          <p:nvPr/>
        </p:nvSpPr>
        <p:spPr>
          <a:xfrm>
            <a:off x="5434149" y="932688"/>
            <a:ext cx="5916603" cy="4992624"/>
          </a:xfrm>
          <a:prstGeom prst="rect">
            <a:avLst/>
          </a:prstGeom>
        </p:spPr>
        <p:txBody>
          <a:bodyPr vert="horz" lIns="91440" tIns="45720" rIns="91440" bIns="45720" rtlCol="0" anchor="ctr">
            <a:normAutofit/>
          </a:bodyPr>
          <a:lstStyle/>
          <a:p>
            <a:pPr fontAlgn="auto">
              <a:lnSpc>
                <a:spcPct val="90000"/>
              </a:lnSpc>
              <a:spcAft>
                <a:spcPts val="600"/>
              </a:spcAft>
            </a:pPr>
            <a:r>
              <a:rPr lang="en-US" sz="2000" b="1" i="0" dirty="0">
                <a:effectLst/>
              </a:rPr>
              <a:t>-</a:t>
            </a:r>
            <a:r>
              <a:rPr lang="en-US" sz="2400" b="1" i="0" dirty="0">
                <a:effectLst/>
              </a:rPr>
              <a:t>Design patterns :</a:t>
            </a:r>
            <a:r>
              <a:rPr lang="en-US" sz="2000" b="0" i="0" dirty="0">
                <a:effectLst/>
              </a:rPr>
              <a:t>are reusable solutions to commonly occurring problems in software design. They provide a structured approach to solving problems,</a:t>
            </a:r>
            <a:r>
              <a:rPr lang="en-US" sz="2000" b="0" i="0" dirty="0">
                <a:effectLst/>
                <a:latin typeface="-apple-system"/>
              </a:rPr>
              <a:t> you can improve code quality, maintainability, and scalability. </a:t>
            </a:r>
          </a:p>
          <a:p>
            <a:pPr fontAlgn="auto">
              <a:lnSpc>
                <a:spcPct val="90000"/>
              </a:lnSpc>
              <a:spcAft>
                <a:spcPts val="600"/>
              </a:spcAft>
            </a:pPr>
            <a:r>
              <a:rPr lang="en-US" sz="2000" b="0" i="0" dirty="0">
                <a:effectLst/>
              </a:rPr>
              <a:t>Design patterns can be classified into </a:t>
            </a:r>
            <a:r>
              <a:rPr lang="en-US" sz="2000" b="1" i="0" dirty="0">
                <a:effectLst/>
              </a:rPr>
              <a:t>three</a:t>
            </a:r>
            <a:r>
              <a:rPr lang="en-US" sz="2000" b="0" i="0" dirty="0">
                <a:effectLst/>
              </a:rPr>
              <a:t> </a:t>
            </a:r>
            <a:r>
              <a:rPr lang="en-US" sz="2000" b="1" i="0" dirty="0">
                <a:effectLst/>
              </a:rPr>
              <a:t>categories:</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53293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86CE2-200A-A38D-746E-021FA748B239}"/>
              </a:ext>
            </a:extLst>
          </p:cNvPr>
          <p:cNvSpPr txBox="1"/>
          <p:nvPr/>
        </p:nvSpPr>
        <p:spPr>
          <a:xfrm>
            <a:off x="280087" y="1118976"/>
            <a:ext cx="8567351" cy="4620047"/>
          </a:xfrm>
          <a:prstGeom prst="rect">
            <a:avLst/>
          </a:prstGeom>
          <a:noFill/>
        </p:spPr>
        <p:txBody>
          <a:bodyPr wrap="square">
            <a:spAutoFit/>
          </a:bodyPr>
          <a:lstStyle/>
          <a:p>
            <a:pPr marL="342900" lvl="0" indent="-342900">
              <a:lnSpc>
                <a:spcPct val="114000"/>
              </a:lnSpc>
              <a:spcAft>
                <a:spcPts val="0"/>
              </a:spcAft>
              <a:buClr>
                <a:srgbClr val="404040"/>
              </a:buClr>
              <a:buFont typeface="Calibri" panose="020F0502020204030204" pitchFamily="34" charset="0"/>
              <a:buChar char="-"/>
            </a:pPr>
            <a:r>
              <a:rPr lang="en-US" sz="1800" b="1"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The TDD cycle consists of the following steps:</a:t>
            </a:r>
            <a:endParaRPr lang="en-US" sz="1100"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endParaRPr>
          </a:p>
          <a:p>
            <a:pPr marL="742950" lvl="1" indent="-285750">
              <a:lnSpc>
                <a:spcPct val="114000"/>
              </a:lnSpc>
              <a:spcAft>
                <a:spcPts val="0"/>
              </a:spcAft>
              <a:buFont typeface="Courier New" panose="02070309020205020404" pitchFamily="49" charset="0"/>
              <a:buChar char="o"/>
            </a:pPr>
            <a:r>
              <a:rPr lang="en-US" sz="1500" b="1"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Write a test:</a:t>
            </a:r>
            <a:r>
              <a:rPr lang="en-US" sz="1500"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Start by writing a test that defines the expected behavior of a specific piece of functionality. This test is often written as a function or method that asserts certain conditions or outcomes.</a:t>
            </a:r>
            <a:endParaRPr lang="en-US" sz="1100" dirty="0">
              <a:effectLst/>
              <a:highlight>
                <a:srgbClr val="FFFFFF"/>
              </a:highlight>
              <a:latin typeface="Calibri" panose="020F0502020204030204" pitchFamily="34" charset="0"/>
              <a:cs typeface="Arial" panose="020B0604020202020204" pitchFamily="34" charset="0"/>
            </a:endParaRPr>
          </a:p>
          <a:p>
            <a:pPr marL="742950" lvl="1" indent="-285750">
              <a:lnSpc>
                <a:spcPct val="114000"/>
              </a:lnSpc>
              <a:spcAft>
                <a:spcPts val="0"/>
              </a:spcAft>
              <a:buFont typeface="Courier New" panose="02070309020205020404" pitchFamily="49" charset="0"/>
              <a:buChar char="o"/>
            </a:pPr>
            <a:r>
              <a:rPr lang="en-US" sz="1500" b="1"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Run the test:</a:t>
            </a:r>
            <a:r>
              <a:rPr lang="en-US" sz="1500"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Execute the test to verify that it fails. This is an important step because it ensures that the test is valid and the expected behavior is not already implemented.</a:t>
            </a:r>
            <a:endParaRPr lang="en-US" sz="1100" dirty="0">
              <a:effectLst/>
              <a:highlight>
                <a:srgbClr val="FFFFFF"/>
              </a:highlight>
              <a:latin typeface="Calibri" panose="020F0502020204030204" pitchFamily="34" charset="0"/>
              <a:cs typeface="Arial" panose="020B0604020202020204" pitchFamily="34" charset="0"/>
            </a:endParaRPr>
          </a:p>
          <a:p>
            <a:pPr marL="742950" lvl="1" indent="-285750">
              <a:lnSpc>
                <a:spcPct val="114000"/>
              </a:lnSpc>
              <a:spcAft>
                <a:spcPts val="0"/>
              </a:spcAft>
              <a:buFont typeface="Courier New" panose="02070309020205020404" pitchFamily="49" charset="0"/>
              <a:buChar char="o"/>
            </a:pPr>
            <a:r>
              <a:rPr lang="en-US" sz="1500" b="1"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Write the code:</a:t>
            </a:r>
            <a:r>
              <a:rPr lang="en-US" sz="1500"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Implement the minimal amount of code necessary to make the test pass. Focus on solving the specific problem addressed by the test, rather than adding unnecessary functionality.</a:t>
            </a:r>
            <a:endParaRPr lang="en-US" sz="1100" dirty="0">
              <a:effectLst/>
              <a:highlight>
                <a:srgbClr val="FFFFFF"/>
              </a:highlight>
              <a:latin typeface="Calibri" panose="020F0502020204030204" pitchFamily="34" charset="0"/>
              <a:cs typeface="Arial" panose="020B0604020202020204" pitchFamily="34" charset="0"/>
            </a:endParaRPr>
          </a:p>
          <a:p>
            <a:pPr marL="742950" lvl="1" indent="-285750">
              <a:lnSpc>
                <a:spcPct val="114000"/>
              </a:lnSpc>
              <a:spcAft>
                <a:spcPts val="0"/>
              </a:spcAft>
              <a:buFont typeface="Courier New" panose="02070309020205020404" pitchFamily="49" charset="0"/>
              <a:buChar char="o"/>
            </a:pPr>
            <a:r>
              <a:rPr lang="en-US" sz="1500" b="1"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Run the test again:</a:t>
            </a:r>
            <a:r>
              <a:rPr lang="en-US" sz="1500"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Execute the test again to check if the code change has successfully made the test pass. If the test fails, iterate and modify the code until the test passes.</a:t>
            </a:r>
            <a:endParaRPr lang="en-US" sz="1100" dirty="0">
              <a:effectLst/>
              <a:highlight>
                <a:srgbClr val="FFFFFF"/>
              </a:highlight>
              <a:latin typeface="Calibri" panose="020F0502020204030204" pitchFamily="34" charset="0"/>
              <a:cs typeface="Arial" panose="020B0604020202020204" pitchFamily="34" charset="0"/>
            </a:endParaRPr>
          </a:p>
          <a:p>
            <a:pPr marL="742950" lvl="1" indent="-285750">
              <a:lnSpc>
                <a:spcPct val="114000"/>
              </a:lnSpc>
              <a:spcAft>
                <a:spcPts val="0"/>
              </a:spcAft>
              <a:buFont typeface="Courier New" panose="02070309020205020404" pitchFamily="49" charset="0"/>
              <a:buChar char="o"/>
            </a:pPr>
            <a:r>
              <a:rPr lang="en-US" sz="1500" b="1"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Refactor the code:</a:t>
            </a:r>
            <a:r>
              <a:rPr lang="en-US" sz="1500"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Once the test passes, you can refactor the code to improve its design, structure, or performance while keeping the tests passing. Refactoring ensures that the code remains clean and maintainable.</a:t>
            </a:r>
            <a:endParaRPr lang="en-US" sz="1100" dirty="0">
              <a:effectLst/>
              <a:highlight>
                <a:srgbClr val="FFFFFF"/>
              </a:highlight>
              <a:latin typeface="Calibri" panose="020F0502020204030204" pitchFamily="34" charset="0"/>
              <a:cs typeface="Arial" panose="020B0604020202020204" pitchFamily="34" charset="0"/>
            </a:endParaRPr>
          </a:p>
          <a:p>
            <a:pPr marL="742950" lvl="1" indent="-285750">
              <a:lnSpc>
                <a:spcPct val="114000"/>
              </a:lnSpc>
              <a:spcAft>
                <a:spcPts val="0"/>
              </a:spcAft>
              <a:buFont typeface="Courier New" panose="02070309020205020404" pitchFamily="49" charset="0"/>
              <a:buChar char="o"/>
            </a:pPr>
            <a:r>
              <a:rPr lang="en-US" sz="1500" b="1"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Repeat the cycle:</a:t>
            </a:r>
            <a:r>
              <a:rPr lang="en-US" sz="1500"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Move on to the next feature or piece of functionality and repeat the process. Write a new test, run it (which should fail initially), write the code to make it pass, and continue the cycle.</a:t>
            </a:r>
            <a:endParaRPr lang="en-US" sz="1100" dirty="0">
              <a:effectLst/>
              <a:highlight>
                <a:srgbClr val="FFFFFF"/>
              </a:highlight>
              <a:latin typeface="Calibri" panose="020F0502020204030204" pitchFamily="34" charset="0"/>
              <a:cs typeface="Arial" panose="020B0604020202020204" pitchFamily="34" charset="0"/>
            </a:endParaRPr>
          </a:p>
          <a:p>
            <a:pPr>
              <a:lnSpc>
                <a:spcPct val="114000"/>
              </a:lnSpc>
              <a:spcAft>
                <a:spcPts val="0"/>
              </a:spcAft>
            </a:pPr>
            <a:r>
              <a:rPr lang="en-US" sz="1600" dirty="0">
                <a:effectLst/>
                <a:highlight>
                  <a:srgbClr val="FFFFFF"/>
                </a:highlight>
                <a:latin typeface="Calibri" panose="020F0502020204030204" pitchFamily="34" charset="0"/>
                <a:ea typeface="Times New Roman" panose="02020603050405020304" pitchFamily="18" charset="0"/>
                <a:cs typeface="Arial" panose="020B0604020202020204" pitchFamily="34" charset="0"/>
              </a:rPr>
              <a:t> </a:t>
            </a:r>
            <a:endParaRPr lang="en-US" sz="1100" dirty="0">
              <a:effectLst/>
              <a:highlight>
                <a:srgbClr val="FFFFFF"/>
              </a:highligh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384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DCCA98-F4C6-9D08-5E10-EB1866007A5A}"/>
              </a:ext>
            </a:extLst>
          </p:cNvPr>
          <p:cNvSpPr>
            <a:spLocks noChangeArrowheads="1"/>
          </p:cNvSpPr>
          <p:nvPr/>
        </p:nvSpPr>
        <p:spPr bwMode="auto">
          <a:xfrm>
            <a:off x="1042220" y="1141198"/>
            <a:ext cx="9419303" cy="53860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Example Problem and Test-Driven Approach:</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Create a file named test_calculator.py in the test directory with the following contents.</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9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Now you will use the </a:t>
            </a:r>
            <a:r>
              <a:rPr kumimoji="0" lang="en-US" altLang="en-US" sz="1300" b="0" i="0" u="none" strike="noStrike" cap="none" normalizeH="0" baseline="0" dirty="0" err="1">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nosetest</a:t>
            </a: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 runner to execute the test. You could execute the test using the standard </a:t>
            </a:r>
            <a:r>
              <a:rPr kumimoji="0" lang="en-US" altLang="en-US" sz="1300" b="0" i="0" u="none" strike="noStrike" cap="none" normalizeH="0" baseline="0" dirty="0" err="1">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unittest</a:t>
            </a: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 runner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9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From the output </a:t>
            </a:r>
            <a:r>
              <a:rPr kumimoji="0" lang="en-US" altLang="en-US" sz="16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nosetest</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has given us, we can see that the problem relates to us not importing Calculator. That's because we haven't created it yet! So let's go and define our Calculator in a file named calculator.py under the app directory and import it: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404040"/>
                </a:solidFill>
                <a:effectLst/>
                <a:latin typeface="Calibri" panose="020F0502020204030204" pitchFamily="34" charset="0"/>
                <a:cs typeface="Calibri" panose="020F0502020204030204" pitchFamily="34" charset="0"/>
              </a:rPr>
              <a:t>app/calculator.py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5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864620D4-FFC3-1A1E-AF39-CE7A37865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838632"/>
            <a:ext cx="5943600" cy="122506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FFAC0218-9D90-7FCB-570D-EA7F4C44B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0071" y="3500285"/>
            <a:ext cx="7170174" cy="10815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3AC718D-1D5B-D2BC-C900-3B383C3C0D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8266" y="5493774"/>
            <a:ext cx="32289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37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D0C63B-9A6A-6EC6-F269-9AB03D2CF3F9}"/>
              </a:ext>
            </a:extLst>
          </p:cNvPr>
          <p:cNvSpPr>
            <a:spLocks noChangeArrowheads="1"/>
          </p:cNvSpPr>
          <p:nvPr/>
        </p:nvSpPr>
        <p:spPr bwMode="auto">
          <a:xfrm>
            <a:off x="245807" y="433528"/>
            <a:ext cx="11346426" cy="6217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404040"/>
                </a:solidFill>
                <a:effectLst/>
                <a:latin typeface="Calibri" panose="020F0502020204030204" pitchFamily="34" charset="0"/>
                <a:cs typeface="Calibri" panose="020F0502020204030204" pitchFamily="34" charset="0"/>
              </a:rPr>
              <a:t>test_calculator.py</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1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Now that we have </a:t>
            </a:r>
            <a:r>
              <a:rPr kumimoji="0" lang="en-US" altLang="en-US" sz="1300" b="1"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calculator</a:t>
            </a: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 defined, let's see what </a:t>
            </a:r>
            <a:r>
              <a:rPr kumimoji="0" lang="en-US" altLang="en-US" sz="1300" b="0" i="0" u="none" strike="noStrike" cap="none" normalizeH="0" baseline="0" dirty="0" err="1">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nosetest</a:t>
            </a: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 indicates to us now:</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9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So, obviously, our </a:t>
            </a:r>
            <a:r>
              <a:rPr kumimoji="0" lang="en-US" altLang="en-US" sz="1300" b="1"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add </a:t>
            </a: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method is returning the wrong value, as it doesn't do anything at the moment. Handily, </a:t>
            </a:r>
            <a:r>
              <a:rPr kumimoji="0" lang="en-US" altLang="en-US" sz="1300" b="0" i="0" u="none" strike="noStrike" cap="none" normalizeH="0" baseline="0" dirty="0" err="1">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nosetest</a:t>
            </a: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 gives us the offending line in the test, and we can then confirm what we need to change. Let's fix the method and see if our test passes now:</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calculator.py</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5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BCE9D9FF-AB2F-941A-B600-7D853B8BC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158" y="907013"/>
            <a:ext cx="4620670" cy="170646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C05B2CEB-2B53-4DBF-A916-62E9BEB6E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158" y="3086958"/>
            <a:ext cx="4620670" cy="12720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6BF3A3A-59DB-0BB0-C1CF-55032F6C3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410" y="5222164"/>
            <a:ext cx="2428814" cy="76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437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993E79-31E2-003E-F0F6-7D418C4EBB85}"/>
              </a:ext>
            </a:extLst>
          </p:cNvPr>
          <p:cNvSpPr>
            <a:spLocks noChangeArrowheads="1"/>
          </p:cNvSpPr>
          <p:nvPr/>
        </p:nvSpPr>
        <p:spPr bwMode="auto">
          <a:xfrm>
            <a:off x="127819" y="653289"/>
            <a:ext cx="9851922" cy="580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Output</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8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Success! We have defined our </a:t>
            </a:r>
            <a:r>
              <a:rPr kumimoji="0" lang="en-US" altLang="en-US" sz="1400" b="1" i="0" u="none" strike="noStrike" cap="none" normalizeH="0" baseline="0" dirty="0">
                <a:ln>
                  <a:noFill/>
                </a:ln>
                <a:solidFill>
                  <a:srgbClr val="404040"/>
                </a:solidFill>
                <a:effectLst/>
                <a:latin typeface="Calibri" panose="020F0502020204030204" pitchFamily="34" charset="0"/>
                <a:cs typeface="Calibri" panose="020F0502020204030204" pitchFamily="34" charset="0"/>
              </a:rPr>
              <a:t>add</a:t>
            </a: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 method, and it works as expected. However, there is more work to do around this method to ensure that we have tested it properly.</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What would happen if someone were to add anything other than numbers? Python will actually allow for the addition of strings and other types, but in our case, for our calculator, it makes sense to only allow adding of numbers. Let's add another failing test for this case, making use of the </a:t>
            </a:r>
            <a:r>
              <a:rPr kumimoji="0" lang="en-US" altLang="en-US" sz="1300" b="1" i="0" u="none" strike="noStrike" cap="none" normalizeH="0" baseline="0" dirty="0" err="1">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assertRaises</a:t>
            </a: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 method to test if an exception is raised here:</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404040"/>
                </a:solidFill>
                <a:effectLst/>
                <a:latin typeface="Calibri" panose="020F0502020204030204" pitchFamily="34" charset="0"/>
                <a:cs typeface="Calibri" panose="020F0502020204030204" pitchFamily="34" charset="0"/>
              </a:rPr>
              <a:t>test_calculator.py</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14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45C9BF63-68A3-0B02-6F5D-5640DD235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841" y="1061883"/>
            <a:ext cx="2901699" cy="96574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BCFF99FA-718F-342D-2721-08CAF861B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900" y="3871728"/>
            <a:ext cx="4802812" cy="243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294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700154-C587-6365-0768-6E92D3B1E8A5}"/>
              </a:ext>
            </a:extLst>
          </p:cNvPr>
          <p:cNvSpPr>
            <a:spLocks noChangeArrowheads="1"/>
          </p:cNvSpPr>
          <p:nvPr/>
        </p:nvSpPr>
        <p:spPr bwMode="auto">
          <a:xfrm>
            <a:off x="176981" y="131189"/>
            <a:ext cx="1036320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You can see above that we added the test and are now checking for a </a:t>
            </a:r>
            <a:r>
              <a:rPr kumimoji="0" lang="en-US" altLang="en-US" sz="16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ValueError</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to be raised if we pass in strings. We could also add more checks for other types, but for now, we'll keep things simple. You may also notice that we've made use of the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setup</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method. This allows us to put things in place before each test case. So, as we need our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Calculator</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object to be available in both test cases, it makes sense to initialize this in the </a:t>
            </a:r>
            <a:r>
              <a:rPr kumimoji="0" lang="en-US" altLang="en-US" sz="16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setUp</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method. Let's see what </a:t>
            </a:r>
            <a:r>
              <a:rPr kumimoji="0" lang="en-US" altLang="en-US" sz="16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nosetest</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indicates to us now:</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9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Clearly, </a:t>
            </a:r>
            <a:r>
              <a:rPr kumimoji="0" lang="en-US" altLang="en-US" sz="16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nosetests</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indicates to us that we are not raising the </a:t>
            </a:r>
            <a:r>
              <a:rPr kumimoji="0" lang="en-US" altLang="en-US" sz="16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ValueError</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when we expect to be. Now that we have a new failing test, we can code the solution to make it pass.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8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From the code above, you can see that we've made a small addition to check the types of the values and whether they match what we want. One approach to this problem could mean that you follow duck typing and simply attempt to use it as a number, and try/except the errors that would be raised in other cases. The above is a bit of an edge case and means we must check before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8D020F0E-8CF6-3DFF-EEB2-D0BA78673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939" y="1268874"/>
            <a:ext cx="59436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a:extLst>
              <a:ext uri="{FF2B5EF4-FFF2-40B4-BE49-F238E27FC236}">
                <a16:creationId xmlns:a16="http://schemas.microsoft.com/office/drawing/2014/main" id="{E909C18C-4FC0-C254-95A8-8BCC6B1CE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481" y="3224573"/>
            <a:ext cx="59436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823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C90355-1FF6-91C1-E90A-E52AA48DEFC8}"/>
              </a:ext>
            </a:extLst>
          </p:cNvPr>
          <p:cNvSpPr>
            <a:spLocks noChangeArrowheads="1"/>
          </p:cNvSpPr>
          <p:nvPr/>
        </p:nvSpPr>
        <p:spPr bwMode="auto">
          <a:xfrm>
            <a:off x="993141" y="279736"/>
            <a:ext cx="10097644"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moving forward. As mentioned earlier, strings can be concatenated with the plus symbol, so we only want to allow numbers. Using the </a:t>
            </a:r>
            <a:r>
              <a:rPr kumimoji="0" lang="en-US" altLang="en-US" sz="16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isinstance</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method allows us to ensure that the provided values can only be numbers.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To complete the testing, there are a couple of different cases that we can add. As there are two variables, it means that both could potentially not be numbers. Add the test case to cover all the scenarios.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18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04040"/>
                </a:solidFill>
                <a:effectLst/>
                <a:latin typeface="Arial" panose="020B0604020202020204" pitchFamily="34" charset="0"/>
                <a:ea typeface="Calibri" panose="020F0502020204030204" pitchFamily="34" charset="0"/>
                <a:cs typeface="Arial" panose="020B0604020202020204" pitchFamily="34" charset="0"/>
              </a:rPr>
              <a:t>When we run all these tests now, we can confirm that the method meets our requirements!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7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Unit Test Packages:</a:t>
            </a:r>
            <a:endParaRPr kumimoji="0" lang="en-US" alt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404040"/>
              </a:buClr>
              <a:buSzTx/>
              <a:buFont typeface="Calibri" panose="020F0502020204030204" pitchFamily="34" charset="0"/>
              <a:buChar char="-"/>
              <a:tabLst/>
            </a:pPr>
            <a:r>
              <a:rPr kumimoji="0" lang="en-US" altLang="en-US" sz="1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Pytest</a:t>
            </a:r>
            <a:endParaRPr kumimoji="0" lang="en-US" alt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404040"/>
              </a:buClr>
              <a:buSzTx/>
              <a:buFont typeface="Calibri" panose="020F0502020204030204" pitchFamily="34" charset="0"/>
              <a:buChar char="-"/>
              <a:tabLst/>
            </a:pPr>
            <a:r>
              <a:rPr kumimoji="0" lang="en-US" altLang="en-US" sz="1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Unittest</a:t>
            </a:r>
            <a:endParaRPr kumimoji="0" lang="en-US" alt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
                <a:srgbClr val="404040"/>
              </a:buClr>
              <a:buSzTx/>
              <a:buFont typeface="Calibri" panose="020F0502020204030204" pitchFamily="34" charset="0"/>
              <a:buChar char="-"/>
              <a:tabLst/>
            </a:pPr>
            <a:r>
              <a:rPr kumimoji="0" lang="en-US" altLang="en-US" sz="1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Nosetest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0" name="Picture 2">
            <a:extLst>
              <a:ext uri="{FF2B5EF4-FFF2-40B4-BE49-F238E27FC236}">
                <a16:creationId xmlns:a16="http://schemas.microsoft.com/office/drawing/2014/main" id="{6185AEC8-FF3E-3163-0004-0099ADAE6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056" y="1514572"/>
            <a:ext cx="4922602" cy="2087132"/>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a:extLst>
              <a:ext uri="{FF2B5EF4-FFF2-40B4-BE49-F238E27FC236}">
                <a16:creationId xmlns:a16="http://schemas.microsoft.com/office/drawing/2014/main" id="{457D2DC5-2BC7-1B4E-2291-77027B401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770" y="4371183"/>
            <a:ext cx="4922602" cy="77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360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134BBA-F64C-C247-8772-132A1FF925E1}"/>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6000" b="1" dirty="0"/>
              <a:t>Thank you</a:t>
            </a:r>
          </a:p>
        </p:txBody>
      </p:sp>
      <p:pic>
        <p:nvPicPr>
          <p:cNvPr id="4" name="Picture 3" descr="Magnifying glass on clear background">
            <a:extLst>
              <a:ext uri="{FF2B5EF4-FFF2-40B4-BE49-F238E27FC236}">
                <a16:creationId xmlns:a16="http://schemas.microsoft.com/office/drawing/2014/main" id="{5E77D835-EF8F-B7CA-2733-4FD533E0BF68}"/>
              </a:ext>
            </a:extLst>
          </p:cNvPr>
          <p:cNvPicPr>
            <a:picLocks noChangeAspect="1"/>
          </p:cNvPicPr>
          <p:nvPr/>
        </p:nvPicPr>
        <p:blipFill rotWithShape="1">
          <a:blip r:embed="rId2"/>
          <a:srcRect l="29136" r="391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2108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54EEFA2-8FEF-72F3-21EA-DED5B957A19D}"/>
              </a:ext>
            </a:extLst>
          </p:cNvPr>
          <p:cNvSpPr txBox="1"/>
          <p:nvPr/>
        </p:nvSpPr>
        <p:spPr>
          <a:xfrm>
            <a:off x="371094" y="2718054"/>
            <a:ext cx="3438906" cy="3207258"/>
          </a:xfrm>
          <a:prstGeom prst="rect">
            <a:avLst/>
          </a:prstGeom>
        </p:spPr>
        <p:txBody>
          <a:bodyPr vert="horz" lIns="91440" tIns="45720" rIns="91440" bIns="45720" rtlCol="0" anchor="t">
            <a:normAutofit lnSpcReduction="10000"/>
          </a:bodyPr>
          <a:lstStyle/>
          <a:p>
            <a:pPr fontAlgn="auto">
              <a:lnSpc>
                <a:spcPct val="90000"/>
              </a:lnSpc>
              <a:spcAft>
                <a:spcPts val="600"/>
              </a:spcAft>
            </a:pPr>
            <a:r>
              <a:rPr lang="en-US" sz="2400" b="1" i="0" dirty="0">
                <a:effectLst/>
              </a:rPr>
              <a:t>.Creational Patterns</a:t>
            </a:r>
          </a:p>
          <a:p>
            <a:pPr fontAlgn="auto">
              <a:lnSpc>
                <a:spcPct val="90000"/>
              </a:lnSpc>
              <a:spcAft>
                <a:spcPts val="600"/>
              </a:spcAft>
            </a:pPr>
            <a:r>
              <a:rPr lang="en-US" sz="1400" b="0" i="0" dirty="0">
                <a:effectLst/>
              </a:rPr>
              <a:t>- Creational patterns focus on object creation mechanisms, providing flexibility in object creation while hiding the creation logic. Some commonly used creational patterns in Python include:</a:t>
            </a:r>
          </a:p>
          <a:p>
            <a:pPr indent="-228600" fontAlgn="auto">
              <a:lnSpc>
                <a:spcPct val="90000"/>
              </a:lnSpc>
              <a:spcAft>
                <a:spcPts val="600"/>
              </a:spcAft>
              <a:buFont typeface="Arial" panose="020B0604020202020204" pitchFamily="34" charset="0"/>
              <a:buChar char="•"/>
            </a:pPr>
            <a:r>
              <a:rPr lang="en-US" sz="1400" b="1" i="0" dirty="0">
                <a:effectLst/>
              </a:rPr>
              <a:t>Singleton Pattern</a:t>
            </a:r>
          </a:p>
          <a:p>
            <a:pPr indent="-228600" fontAlgn="auto">
              <a:lnSpc>
                <a:spcPct val="90000"/>
              </a:lnSpc>
              <a:spcAft>
                <a:spcPts val="600"/>
              </a:spcAft>
              <a:buFont typeface="Arial" panose="020B0604020202020204" pitchFamily="34" charset="0"/>
              <a:buChar char="•"/>
            </a:pPr>
            <a:r>
              <a:rPr lang="en-US" sz="1400" b="1" i="0" dirty="0">
                <a:effectLst/>
              </a:rPr>
              <a:t>Factory Pattern</a:t>
            </a:r>
          </a:p>
          <a:p>
            <a:pPr indent="-228600" fontAlgn="auto">
              <a:lnSpc>
                <a:spcPct val="90000"/>
              </a:lnSpc>
              <a:spcAft>
                <a:spcPts val="600"/>
              </a:spcAft>
              <a:buFont typeface="Arial" panose="020B0604020202020204" pitchFamily="34" charset="0"/>
              <a:buChar char="•"/>
            </a:pPr>
            <a:r>
              <a:rPr lang="en-US" sz="1400" b="1" i="0" dirty="0">
                <a:effectLst/>
              </a:rPr>
              <a:t>Abstract Factory Pattern</a:t>
            </a:r>
          </a:p>
          <a:p>
            <a:pPr indent="-228600" fontAlgn="auto">
              <a:lnSpc>
                <a:spcPct val="90000"/>
              </a:lnSpc>
              <a:spcAft>
                <a:spcPts val="600"/>
              </a:spcAft>
              <a:buFont typeface="Arial" panose="020B0604020202020204" pitchFamily="34" charset="0"/>
              <a:buChar char="•"/>
            </a:pPr>
            <a:r>
              <a:rPr lang="en-US" sz="1400" b="1" i="0" dirty="0">
                <a:effectLst/>
              </a:rPr>
              <a:t>Builder Pattern</a:t>
            </a:r>
          </a:p>
          <a:p>
            <a:pPr indent="-228600" fontAlgn="auto">
              <a:lnSpc>
                <a:spcPct val="90000"/>
              </a:lnSpc>
              <a:spcAft>
                <a:spcPts val="600"/>
              </a:spcAft>
              <a:buFont typeface="Arial" panose="020B0604020202020204" pitchFamily="34" charset="0"/>
              <a:buChar char="•"/>
            </a:pPr>
            <a:r>
              <a:rPr lang="en-US" sz="1400" b="1" i="0" dirty="0">
                <a:effectLst/>
              </a:rPr>
              <a:t>Prototype Pattern</a:t>
            </a:r>
          </a:p>
          <a:p>
            <a:pPr indent="-228600" fontAlgn="auto">
              <a:lnSpc>
                <a:spcPct val="90000"/>
              </a:lnSpc>
              <a:spcAft>
                <a:spcPts val="600"/>
              </a:spcAft>
              <a:buFont typeface="Arial" panose="020B0604020202020204" pitchFamily="34" charset="0"/>
              <a:buChar char="•"/>
            </a:pPr>
            <a:r>
              <a:rPr lang="en-US" sz="1400" b="0" i="0" dirty="0">
                <a:effectLst/>
              </a:rPr>
              <a:t>Let's take a look at an example of</a:t>
            </a:r>
          </a:p>
          <a:p>
            <a:pPr fontAlgn="auto">
              <a:lnSpc>
                <a:spcPct val="90000"/>
              </a:lnSpc>
              <a:spcAft>
                <a:spcPts val="600"/>
              </a:spcAft>
            </a:pPr>
            <a:r>
              <a:rPr lang="en-US" sz="1400" b="0" i="0" dirty="0">
                <a:effectLst/>
              </a:rPr>
              <a:t> </a:t>
            </a:r>
            <a:r>
              <a:rPr lang="en-US" sz="1400" b="1" i="0" dirty="0">
                <a:effectLst/>
              </a:rPr>
              <a:t>the Factory Pattern:</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24468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A41B41-8F70-DFD8-AEDE-0E778D74A960}"/>
              </a:ext>
            </a:extLst>
          </p:cNvPr>
          <p:cNvSpPr txBox="1"/>
          <p:nvPr/>
        </p:nvSpPr>
        <p:spPr>
          <a:xfrm>
            <a:off x="496112" y="1432560"/>
            <a:ext cx="5855261" cy="4062651"/>
          </a:xfrm>
          <a:prstGeom prst="rect">
            <a:avLst/>
          </a:prstGeom>
          <a:noFill/>
        </p:spPr>
        <p:txBody>
          <a:bodyPr wrap="square" rtlCol="0">
            <a:spAutoFit/>
          </a:bodyPr>
          <a:lstStyle/>
          <a:p>
            <a:pPr algn="l" fontAlgn="auto"/>
            <a:r>
              <a:rPr lang="en-US" sz="2400" b="1" dirty="0">
                <a:latin typeface="-apple-system"/>
              </a:rPr>
              <a:t>.</a:t>
            </a:r>
            <a:r>
              <a:rPr lang="en-US" sz="2400" b="1" i="0" dirty="0">
                <a:effectLst/>
                <a:latin typeface="-apple-system"/>
              </a:rPr>
              <a:t>Structural Patterns</a:t>
            </a:r>
          </a:p>
          <a:p>
            <a:pPr algn="l" fontAlgn="auto"/>
            <a:r>
              <a:rPr lang="en-US" b="0" i="0" dirty="0">
                <a:effectLst/>
                <a:latin typeface="-apple-system"/>
              </a:rPr>
              <a:t>Structural patterns focus on the composition of classes and objects to form larger structures. They provide ways to simplify the relationships between objects, making the code more flexible and efficient. Some commonly used structural patterns in Python include:</a:t>
            </a:r>
          </a:p>
          <a:p>
            <a:pPr algn="l" fontAlgn="auto">
              <a:buFont typeface="Arial" panose="020B0604020202020204" pitchFamily="34" charset="0"/>
              <a:buChar char="•"/>
            </a:pPr>
            <a:r>
              <a:rPr lang="en-US" b="1" i="0" dirty="0">
                <a:effectLst/>
                <a:latin typeface="-apple-system"/>
              </a:rPr>
              <a:t>Adapter Pattern</a:t>
            </a:r>
          </a:p>
          <a:p>
            <a:pPr algn="l" fontAlgn="auto">
              <a:buFont typeface="Arial" panose="020B0604020202020204" pitchFamily="34" charset="0"/>
              <a:buChar char="•"/>
            </a:pPr>
            <a:r>
              <a:rPr lang="en-US" b="1" i="0" dirty="0">
                <a:effectLst/>
                <a:latin typeface="-apple-system"/>
              </a:rPr>
              <a:t>Decorator Pattern</a:t>
            </a:r>
          </a:p>
          <a:p>
            <a:pPr algn="l" fontAlgn="auto">
              <a:buFont typeface="Arial" panose="020B0604020202020204" pitchFamily="34" charset="0"/>
              <a:buChar char="•"/>
            </a:pPr>
            <a:r>
              <a:rPr lang="en-US" b="1" i="0" dirty="0">
                <a:effectLst/>
                <a:latin typeface="-apple-system"/>
              </a:rPr>
              <a:t>Facade Pattern</a:t>
            </a:r>
          </a:p>
          <a:p>
            <a:pPr algn="l" fontAlgn="auto">
              <a:buFont typeface="Arial" panose="020B0604020202020204" pitchFamily="34" charset="0"/>
              <a:buChar char="•"/>
            </a:pPr>
            <a:r>
              <a:rPr lang="en-US" b="1" i="0" dirty="0">
                <a:effectLst/>
                <a:latin typeface="-apple-system"/>
              </a:rPr>
              <a:t>Composite Pattern</a:t>
            </a:r>
          </a:p>
          <a:p>
            <a:pPr algn="l" fontAlgn="auto">
              <a:buFont typeface="Arial" panose="020B0604020202020204" pitchFamily="34" charset="0"/>
              <a:buChar char="•"/>
            </a:pPr>
            <a:r>
              <a:rPr lang="en-US" b="1" i="0" dirty="0">
                <a:effectLst/>
                <a:latin typeface="-apple-system"/>
              </a:rPr>
              <a:t>Proxy Pattern</a:t>
            </a:r>
          </a:p>
          <a:p>
            <a:pPr algn="l" fontAlgn="auto"/>
            <a:r>
              <a:rPr lang="en-US" b="0" i="0" dirty="0">
                <a:effectLst/>
                <a:latin typeface="-apple-system"/>
              </a:rPr>
              <a:t>Let's take a look at an example of the Decorator Pattern:</a:t>
            </a:r>
          </a:p>
          <a:p>
            <a:br>
              <a:rPr lang="en-US" b="0" i="0" dirty="0">
                <a:effectLst/>
                <a:latin typeface="-apple-system"/>
              </a:rPr>
            </a:br>
            <a:endParaRPr lang="en-US" dirty="0"/>
          </a:p>
        </p:txBody>
      </p:sp>
    </p:spTree>
    <p:extLst>
      <p:ext uri="{BB962C8B-B14F-4D97-AF65-F5344CB8AC3E}">
        <p14:creationId xmlns:p14="http://schemas.microsoft.com/office/powerpoint/2010/main" val="397874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DCB73DA-008D-132A-9FFC-48589A11CC21}"/>
              </a:ext>
            </a:extLst>
          </p:cNvPr>
          <p:cNvSpPr txBox="1"/>
          <p:nvPr/>
        </p:nvSpPr>
        <p:spPr>
          <a:xfrm>
            <a:off x="371094" y="2718054"/>
            <a:ext cx="3438906" cy="3207258"/>
          </a:xfrm>
          <a:prstGeom prst="rect">
            <a:avLst/>
          </a:prstGeom>
        </p:spPr>
        <p:txBody>
          <a:bodyPr vert="horz" lIns="91440" tIns="45720" rIns="91440" bIns="45720" rtlCol="0" anchor="t">
            <a:normAutofit fontScale="92500" lnSpcReduction="20000"/>
          </a:bodyPr>
          <a:lstStyle/>
          <a:p>
            <a:pPr indent="-228600" fontAlgn="auto">
              <a:lnSpc>
                <a:spcPct val="90000"/>
              </a:lnSpc>
              <a:spcAft>
                <a:spcPts val="600"/>
              </a:spcAft>
              <a:buFont typeface="Arial" panose="020B0604020202020204" pitchFamily="34" charset="0"/>
              <a:buChar char="•"/>
            </a:pPr>
            <a:r>
              <a:rPr lang="en-US" sz="2400" b="1" i="0" dirty="0">
                <a:effectLst/>
              </a:rPr>
              <a:t>Behavioral Patterns</a:t>
            </a:r>
          </a:p>
          <a:p>
            <a:pPr fontAlgn="auto">
              <a:lnSpc>
                <a:spcPct val="90000"/>
              </a:lnSpc>
              <a:spcAft>
                <a:spcPts val="600"/>
              </a:spcAft>
            </a:pPr>
            <a:r>
              <a:rPr lang="en-US" sz="1200" b="0" i="0" dirty="0">
                <a:effectLst/>
              </a:rPr>
              <a:t>     </a:t>
            </a:r>
            <a:r>
              <a:rPr lang="en-US" sz="1400" b="0" i="0" dirty="0">
                <a:effectLst/>
              </a:rPr>
              <a:t>Behavioral patterns focus on the interaction between objects, defining how they communicate and distribute responsibilities. They provide a way to organize the behavior of objects and make the code more maintainable and understandable. Some commonly used behavioral patterns in Python include:</a:t>
            </a:r>
          </a:p>
          <a:p>
            <a:pPr indent="-228600" fontAlgn="auto">
              <a:lnSpc>
                <a:spcPct val="90000"/>
              </a:lnSpc>
              <a:spcAft>
                <a:spcPts val="600"/>
              </a:spcAft>
              <a:buFont typeface="Arial" panose="020B0604020202020204" pitchFamily="34" charset="0"/>
              <a:buChar char="•"/>
            </a:pPr>
            <a:r>
              <a:rPr lang="en-US" sz="1500" b="1" i="0" dirty="0">
                <a:effectLst/>
              </a:rPr>
              <a:t>Observer Pattern</a:t>
            </a:r>
          </a:p>
          <a:p>
            <a:pPr indent="-228600" fontAlgn="auto">
              <a:lnSpc>
                <a:spcPct val="90000"/>
              </a:lnSpc>
              <a:spcAft>
                <a:spcPts val="600"/>
              </a:spcAft>
              <a:buFont typeface="Arial" panose="020B0604020202020204" pitchFamily="34" charset="0"/>
              <a:buChar char="•"/>
            </a:pPr>
            <a:r>
              <a:rPr lang="en-US" sz="1500" b="1" i="0" dirty="0">
                <a:effectLst/>
              </a:rPr>
              <a:t>Strategy Pattern</a:t>
            </a:r>
          </a:p>
          <a:p>
            <a:pPr indent="-228600" fontAlgn="auto">
              <a:lnSpc>
                <a:spcPct val="90000"/>
              </a:lnSpc>
              <a:spcAft>
                <a:spcPts val="600"/>
              </a:spcAft>
              <a:buFont typeface="Arial" panose="020B0604020202020204" pitchFamily="34" charset="0"/>
              <a:buChar char="•"/>
            </a:pPr>
            <a:r>
              <a:rPr lang="en-US" sz="1500" b="1" i="0" dirty="0">
                <a:effectLst/>
              </a:rPr>
              <a:t>Command Pattern</a:t>
            </a:r>
          </a:p>
          <a:p>
            <a:pPr indent="-228600" fontAlgn="auto">
              <a:lnSpc>
                <a:spcPct val="90000"/>
              </a:lnSpc>
              <a:spcAft>
                <a:spcPts val="600"/>
              </a:spcAft>
              <a:buFont typeface="Arial" panose="020B0604020202020204" pitchFamily="34" charset="0"/>
              <a:buChar char="•"/>
            </a:pPr>
            <a:r>
              <a:rPr lang="en-US" sz="1500" b="1" i="0" dirty="0">
                <a:effectLst/>
              </a:rPr>
              <a:t>Iterator Pattern</a:t>
            </a:r>
          </a:p>
          <a:p>
            <a:pPr indent="-228600" fontAlgn="auto">
              <a:lnSpc>
                <a:spcPct val="90000"/>
              </a:lnSpc>
              <a:spcAft>
                <a:spcPts val="600"/>
              </a:spcAft>
              <a:buFont typeface="Arial" panose="020B0604020202020204" pitchFamily="34" charset="0"/>
              <a:buChar char="•"/>
            </a:pPr>
            <a:r>
              <a:rPr lang="en-US" sz="1500" b="1" i="0" dirty="0">
                <a:effectLst/>
              </a:rPr>
              <a:t>Template Method Pattern</a:t>
            </a:r>
          </a:p>
          <a:p>
            <a:pPr indent="-228600" fontAlgn="auto">
              <a:lnSpc>
                <a:spcPct val="90000"/>
              </a:lnSpc>
              <a:spcAft>
                <a:spcPts val="600"/>
              </a:spcAft>
              <a:buFont typeface="Arial" panose="020B0604020202020204" pitchFamily="34" charset="0"/>
              <a:buChar char="•"/>
            </a:pPr>
            <a:r>
              <a:rPr lang="en-US" sz="1500" b="0" i="0" dirty="0">
                <a:effectLst/>
              </a:rPr>
              <a:t>Let's take a look at an example of the Observer Pattern:</a:t>
            </a:r>
          </a:p>
          <a:p>
            <a:pPr indent="-228600">
              <a:lnSpc>
                <a:spcPct val="9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417101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1EC1B80-BC4B-D882-1B69-633C532E2150}"/>
              </a:ext>
            </a:extLst>
          </p:cNvPr>
          <p:cNvSpPr txBox="1"/>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i="0" dirty="0">
                <a:effectLst/>
                <a:highlight>
                  <a:srgbClr val="FFFFFF"/>
                </a:highlight>
                <a:latin typeface="+mj-lt"/>
                <a:ea typeface="+mj-ea"/>
                <a:cs typeface="+mj-cs"/>
              </a:rPr>
              <a:t>Architecture Patterns</a:t>
            </a:r>
            <a:endParaRPr lang="en-US" sz="5400" dirty="0">
              <a:latin typeface="+mj-lt"/>
              <a:ea typeface="+mj-ea"/>
              <a:cs typeface="+mj-cs"/>
            </a:endParaRPr>
          </a:p>
        </p:txBody>
      </p:sp>
      <p:sp>
        <p:nvSpPr>
          <p:cNvPr id="2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82CDCEA-8556-CD4C-7B37-90C6D1D8C0FA}"/>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dirty="0">
                <a:effectLst/>
                <a:highlight>
                  <a:srgbClr val="F7F7F7"/>
                </a:highlight>
              </a:rPr>
              <a:t>Architecture patterns </a:t>
            </a:r>
            <a:r>
              <a:rPr lang="en-US" sz="2000" b="0" i="0" dirty="0">
                <a:effectLst/>
                <a:highlight>
                  <a:srgbClr val="F7F7F7"/>
                </a:highlight>
              </a:rPr>
              <a:t>are high-level design principles and guidelines that provide a structured approach to solving common architectural challenges. They serve as reusable solutions to design problems and help architects and developers create systems that are scalable, maintainable, and efficient.</a:t>
            </a:r>
            <a:endParaRPr lang="en-US" sz="2000" dirty="0"/>
          </a:p>
        </p:txBody>
      </p:sp>
      <p:pic>
        <p:nvPicPr>
          <p:cNvPr id="6" name="Picture 5" descr="Many question marks on black background">
            <a:extLst>
              <a:ext uri="{FF2B5EF4-FFF2-40B4-BE49-F238E27FC236}">
                <a16:creationId xmlns:a16="http://schemas.microsoft.com/office/drawing/2014/main" id="{FB539EA4-DF4A-4A55-057E-4E726F257326}"/>
              </a:ext>
            </a:extLst>
          </p:cNvPr>
          <p:cNvPicPr>
            <a:picLocks noChangeAspect="1"/>
          </p:cNvPicPr>
          <p:nvPr/>
        </p:nvPicPr>
        <p:blipFill rotWithShape="1">
          <a:blip r:embed="rId2"/>
          <a:srcRect l="38813" r="3"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7270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C7EAA45-0D94-F338-A2C8-7EEDF01D5929}"/>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i="0" dirty="0">
                <a:effectLst/>
                <a:highlight>
                  <a:srgbClr val="FFFFFF"/>
                </a:highlight>
                <a:latin typeface="+mj-lt"/>
                <a:ea typeface="+mj-ea"/>
                <a:cs typeface="+mj-cs"/>
              </a:rPr>
              <a:t>Architecture Patterns layers</a:t>
            </a:r>
          </a:p>
          <a:p>
            <a:pPr>
              <a:lnSpc>
                <a:spcPct val="90000"/>
              </a:lnSpc>
              <a:spcBef>
                <a:spcPct val="0"/>
              </a:spcBef>
              <a:spcAft>
                <a:spcPts val="600"/>
              </a:spcAft>
            </a:pPr>
            <a:endParaRPr lang="en-US" sz="5400" dirty="0">
              <a:latin typeface="+mj-lt"/>
              <a:ea typeface="+mj-ea"/>
              <a:cs typeface="+mj-cs"/>
            </a:endParaRPr>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7A22131-5CAA-20D4-28B1-9EEDF0F9F1D4}"/>
              </a:ext>
            </a:extLst>
          </p:cNvPr>
          <p:cNvSpPr txBox="1"/>
          <p:nvPr/>
        </p:nvSpPr>
        <p:spPr>
          <a:xfrm>
            <a:off x="572493" y="2071316"/>
            <a:ext cx="6713552" cy="4119172"/>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sz="2400" b="1" i="0" dirty="0">
                <a:effectLst/>
                <a:highlight>
                  <a:srgbClr val="FFFFFF"/>
                </a:highlight>
              </a:rPr>
              <a:t>Domain: </a:t>
            </a:r>
            <a:r>
              <a:rPr lang="en-US" sz="1700" b="0" i="0" dirty="0">
                <a:effectLst/>
                <a:highlight>
                  <a:srgbClr val="FFFFFF"/>
                </a:highlight>
              </a:rPr>
              <a:t>It is the highest level of abstraction and contains all the elements related to the problem and business logic. Here you can find Entities, Object Values, Aggregates and Services.</a:t>
            </a:r>
          </a:p>
          <a:p>
            <a:pPr indent="-228600">
              <a:lnSpc>
                <a:spcPct val="90000"/>
              </a:lnSpc>
              <a:spcAft>
                <a:spcPts val="600"/>
              </a:spcAft>
              <a:buFont typeface="Arial" panose="020B0604020202020204" pitchFamily="34" charset="0"/>
              <a:buChar char="•"/>
            </a:pPr>
            <a:r>
              <a:rPr lang="en-US" sz="2400" b="1" i="0" dirty="0">
                <a:effectLst/>
                <a:highlight>
                  <a:srgbClr val="FFFFFF"/>
                </a:highlight>
              </a:rPr>
              <a:t>Adapters</a:t>
            </a:r>
            <a:r>
              <a:rPr lang="en-US" sz="2400" b="0" i="0" dirty="0">
                <a:effectLst/>
                <a:highlight>
                  <a:srgbClr val="FFFFFF"/>
                </a:highlight>
              </a:rPr>
              <a:t>: </a:t>
            </a:r>
            <a:r>
              <a:rPr lang="en-US" b="0" i="0" dirty="0">
                <a:effectLst/>
                <a:highlight>
                  <a:srgbClr val="FFFFFF"/>
                </a:highlight>
              </a:rPr>
              <a:t>They represent all the code that depends on a specific technology. For example, here we find the </a:t>
            </a:r>
            <a:r>
              <a:rPr lang="en-US" b="1" i="0" dirty="0">
                <a:effectLst/>
                <a:highlight>
                  <a:srgbClr val="FFFFFF"/>
                </a:highlight>
              </a:rPr>
              <a:t>repository patterns</a:t>
            </a:r>
            <a:r>
              <a:rPr lang="en-US" b="0" i="0" dirty="0">
                <a:effectLst/>
                <a:highlight>
                  <a:srgbClr val="FFFFFF"/>
                </a:highlight>
              </a:rPr>
              <a:t> for abstract querying and serializing objects in a storage system. But you can also find code to send emails using a given provider.</a:t>
            </a:r>
          </a:p>
          <a:p>
            <a:pPr indent="-228600">
              <a:lnSpc>
                <a:spcPct val="90000"/>
              </a:lnSpc>
              <a:spcAft>
                <a:spcPts val="600"/>
              </a:spcAft>
              <a:buFont typeface="Arial" panose="020B0604020202020204" pitchFamily="34" charset="0"/>
              <a:buChar char="•"/>
            </a:pPr>
            <a:r>
              <a:rPr lang="en-US" sz="2400" b="1" i="0" dirty="0">
                <a:effectLst/>
                <a:highlight>
                  <a:srgbClr val="FFFFFF"/>
                </a:highlight>
              </a:rPr>
              <a:t>Service Layer: </a:t>
            </a:r>
            <a:r>
              <a:rPr lang="en-US" sz="1700" b="0" i="0" dirty="0">
                <a:effectLst/>
                <a:highlight>
                  <a:srgbClr val="FFFFFF"/>
                </a:highlight>
              </a:rPr>
              <a:t>It takes care of orchestrating our workflows and defining the use cases of our system. It contains a sublayer and pattern called a </a:t>
            </a:r>
            <a:r>
              <a:rPr lang="en-US" sz="1700" b="1" i="0" dirty="0">
                <a:effectLst/>
                <a:highlight>
                  <a:srgbClr val="FFFFFF"/>
                </a:highlight>
              </a:rPr>
              <a:t>Unit of Work</a:t>
            </a:r>
            <a:r>
              <a:rPr lang="en-US" sz="1700" b="0" i="0" dirty="0">
                <a:effectLst/>
                <a:highlight>
                  <a:srgbClr val="FFFFFF"/>
                </a:highlight>
              </a:rPr>
              <a:t> that oversees the abstract of our idea of atomic operations.</a:t>
            </a:r>
          </a:p>
          <a:p>
            <a:pPr indent="-228600">
              <a:lnSpc>
                <a:spcPct val="90000"/>
              </a:lnSpc>
              <a:spcAft>
                <a:spcPts val="600"/>
              </a:spcAft>
              <a:buFont typeface="Arial" panose="020B0604020202020204" pitchFamily="34" charset="0"/>
              <a:buChar char="•"/>
            </a:pPr>
            <a:r>
              <a:rPr lang="en-US" sz="2400" b="1" i="0" dirty="0">
                <a:effectLst/>
                <a:highlight>
                  <a:srgbClr val="FFFFFF"/>
                </a:highlight>
              </a:rPr>
              <a:t>Application Layer</a:t>
            </a:r>
            <a:r>
              <a:rPr lang="en-US" sz="2400" b="0" i="0" dirty="0">
                <a:effectLst/>
                <a:highlight>
                  <a:srgbClr val="FFFFFF"/>
                </a:highlight>
              </a:rPr>
              <a:t>: </a:t>
            </a:r>
            <a:r>
              <a:rPr lang="en-US" b="0" i="0" dirty="0">
                <a:effectLst/>
                <a:highlight>
                  <a:srgbClr val="FFFFFF"/>
                </a:highlight>
              </a:rPr>
              <a:t>is the connection point of a user or a system with the services layer. An example of an application layer could be an API or a command line tool.</a:t>
            </a:r>
          </a:p>
          <a:p>
            <a:pPr indent="-228600">
              <a:lnSpc>
                <a:spcPct val="90000"/>
              </a:lnSpc>
              <a:spcAft>
                <a:spcPts val="600"/>
              </a:spcAft>
              <a:buFont typeface="Arial" panose="020B0604020202020204" pitchFamily="34" charset="0"/>
              <a:buChar char="•"/>
            </a:pPr>
            <a:endParaRPr lang="en-US" sz="1700" dirty="0"/>
          </a:p>
        </p:txBody>
      </p:sp>
      <p:sp>
        <p:nvSpPr>
          <p:cNvPr id="2" name="TextBox 1">
            <a:extLst>
              <a:ext uri="{FF2B5EF4-FFF2-40B4-BE49-F238E27FC236}">
                <a16:creationId xmlns:a16="http://schemas.microsoft.com/office/drawing/2014/main" id="{965E42BB-F098-127F-4B23-936B6777443E}"/>
              </a:ext>
            </a:extLst>
          </p:cNvPr>
          <p:cNvSpPr txBox="1"/>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600"/>
              </a:spcAft>
            </a:pPr>
            <a:endParaRPr lang="en-US" sz="2200" dirty="0"/>
          </a:p>
        </p:txBody>
      </p:sp>
    </p:spTree>
    <p:extLst>
      <p:ext uri="{BB962C8B-B14F-4D97-AF65-F5344CB8AC3E}">
        <p14:creationId xmlns:p14="http://schemas.microsoft.com/office/powerpoint/2010/main" val="158291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536892-9062-2B26-1975-F50894A612E9}"/>
              </a:ext>
            </a:extLst>
          </p:cNvPr>
          <p:cNvSpPr txBox="1"/>
          <p:nvPr/>
        </p:nvSpPr>
        <p:spPr>
          <a:xfrm>
            <a:off x="494269" y="856735"/>
            <a:ext cx="6960973" cy="738664"/>
          </a:xfrm>
          <a:prstGeom prst="rect">
            <a:avLst/>
          </a:prstGeom>
          <a:noFill/>
        </p:spPr>
        <p:txBody>
          <a:bodyPr wrap="square" rtlCol="0">
            <a:spAutoFit/>
          </a:bodyPr>
          <a:lstStyle/>
          <a:p>
            <a:r>
              <a:rPr lang="en-US" sz="2400" b="1" dirty="0"/>
              <a:t>some commonly used architecture patterns</a:t>
            </a:r>
            <a:r>
              <a:rPr lang="en-US" sz="1800" b="1" dirty="0"/>
              <a:t>:</a:t>
            </a:r>
          </a:p>
          <a:p>
            <a:endParaRPr lang="en-US" dirty="0"/>
          </a:p>
        </p:txBody>
      </p:sp>
      <p:sp>
        <p:nvSpPr>
          <p:cNvPr id="4" name="TextBox 3">
            <a:extLst>
              <a:ext uri="{FF2B5EF4-FFF2-40B4-BE49-F238E27FC236}">
                <a16:creationId xmlns:a16="http://schemas.microsoft.com/office/drawing/2014/main" id="{6D3E6636-57DD-6A1C-C883-4327E3FF5FD2}"/>
              </a:ext>
            </a:extLst>
          </p:cNvPr>
          <p:cNvSpPr txBox="1"/>
          <p:nvPr/>
        </p:nvSpPr>
        <p:spPr>
          <a:xfrm>
            <a:off x="494270" y="1729946"/>
            <a:ext cx="6804152" cy="1754326"/>
          </a:xfrm>
          <a:prstGeom prst="rect">
            <a:avLst/>
          </a:prstGeom>
          <a:noFill/>
        </p:spPr>
        <p:txBody>
          <a:bodyPr wrap="square" rtlCol="0">
            <a:spAutoFit/>
          </a:bodyPr>
          <a:lstStyle/>
          <a:p>
            <a:r>
              <a:rPr lang="en-US" b="1" i="0" dirty="0"/>
              <a:t>Layered Architecture: </a:t>
            </a:r>
            <a:r>
              <a:rPr lang="en-US" b="0" i="0" dirty="0"/>
              <a:t>This pattern divides the system into logical layers, such as presentation, business logic, and data access layers. Each layer has specific responsibilities and communicates with adjacent layers through well-defined interfaces. It promotes separation of concerns and modularity.</a:t>
            </a:r>
            <a:endParaRPr lang="en-US" dirty="0"/>
          </a:p>
          <a:p>
            <a:endParaRPr lang="en-US" dirty="0"/>
          </a:p>
        </p:txBody>
      </p:sp>
      <p:sp>
        <p:nvSpPr>
          <p:cNvPr id="5" name="TextBox 4">
            <a:extLst>
              <a:ext uri="{FF2B5EF4-FFF2-40B4-BE49-F238E27FC236}">
                <a16:creationId xmlns:a16="http://schemas.microsoft.com/office/drawing/2014/main" id="{606BAF84-DCC7-7563-2EFF-1F03D75F5C28}"/>
              </a:ext>
            </a:extLst>
          </p:cNvPr>
          <p:cNvSpPr txBox="1"/>
          <p:nvPr/>
        </p:nvSpPr>
        <p:spPr>
          <a:xfrm>
            <a:off x="494269" y="3299606"/>
            <a:ext cx="5940088" cy="1754326"/>
          </a:xfrm>
          <a:prstGeom prst="rect">
            <a:avLst/>
          </a:prstGeom>
          <a:noFill/>
        </p:spPr>
        <p:txBody>
          <a:bodyPr wrap="square" rtlCol="0">
            <a:spAutoFit/>
          </a:bodyPr>
          <a:lstStyle/>
          <a:p>
            <a:r>
              <a:rPr lang="en-US" b="1" i="0" dirty="0"/>
              <a:t>Client-Server Architecture: </a:t>
            </a:r>
            <a:r>
              <a:rPr lang="en-US" b="0" i="0" dirty="0"/>
              <a:t>In this pattern, the system is divided into client applications and server applications. Clients send requests to servers, which process the requests and return responses. It enables distributed computing and allows for scalability and flexibility.</a:t>
            </a:r>
            <a:endParaRPr lang="en-US" dirty="0"/>
          </a:p>
          <a:p>
            <a:endParaRPr lang="en-US" dirty="0"/>
          </a:p>
        </p:txBody>
      </p:sp>
      <p:sp>
        <p:nvSpPr>
          <p:cNvPr id="6" name="TextBox 5">
            <a:extLst>
              <a:ext uri="{FF2B5EF4-FFF2-40B4-BE49-F238E27FC236}">
                <a16:creationId xmlns:a16="http://schemas.microsoft.com/office/drawing/2014/main" id="{C0A2A766-7EF7-0033-89B0-1D97B2BF08F6}"/>
              </a:ext>
            </a:extLst>
          </p:cNvPr>
          <p:cNvSpPr txBox="1"/>
          <p:nvPr/>
        </p:nvSpPr>
        <p:spPr>
          <a:xfrm>
            <a:off x="494270" y="4865313"/>
            <a:ext cx="8954530" cy="1477328"/>
          </a:xfrm>
          <a:prstGeom prst="rect">
            <a:avLst/>
          </a:prstGeom>
          <a:noFill/>
        </p:spPr>
        <p:txBody>
          <a:bodyPr wrap="square" rtlCol="0">
            <a:spAutoFit/>
          </a:bodyPr>
          <a:lstStyle/>
          <a:p>
            <a:r>
              <a:rPr lang="en-US" b="1" i="0" dirty="0">
                <a:solidFill>
                  <a:srgbClr val="000000"/>
                </a:solidFill>
                <a:effectLst/>
                <a:latin typeface="-apple-system"/>
              </a:rPr>
              <a:t>Model-View-Controller (MVC): </a:t>
            </a:r>
            <a:r>
              <a:rPr lang="en-US" b="0" i="0" dirty="0">
                <a:solidFill>
                  <a:srgbClr val="000000"/>
                </a:solidFill>
                <a:effectLst/>
                <a:latin typeface="-apple-system"/>
              </a:rPr>
              <a:t>MVC is a popular architectural pattern for designing user interfaces. It separates the application into three interconnected components: the model (data and business logic), the view (presentation layer), and the controller (handles user input and coordinates interactions). It enhances maintainability and testability.</a:t>
            </a:r>
            <a:endParaRPr lang="en-US" dirty="0"/>
          </a:p>
          <a:p>
            <a:endParaRPr lang="en-US" dirty="0"/>
          </a:p>
        </p:txBody>
      </p:sp>
    </p:spTree>
    <p:extLst>
      <p:ext uri="{BB962C8B-B14F-4D97-AF65-F5344CB8AC3E}">
        <p14:creationId xmlns:p14="http://schemas.microsoft.com/office/powerpoint/2010/main" val="275573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8C0C7-7E67-3185-43AA-9C39E055A0F1}"/>
              </a:ext>
            </a:extLst>
          </p:cNvPr>
          <p:cNvSpPr txBox="1"/>
          <p:nvPr/>
        </p:nvSpPr>
        <p:spPr>
          <a:xfrm>
            <a:off x="880129" y="2105109"/>
            <a:ext cx="3346964"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i="0" dirty="0">
                <a:effectLst/>
                <a:highlight>
                  <a:srgbClr val="F7F7F7"/>
                </a:highlight>
              </a:rPr>
              <a:t>Model-View-Controller (</a:t>
            </a:r>
            <a:r>
              <a:rPr lang="en-US" b="1" i="0" dirty="0">
                <a:effectLst/>
                <a:highlight>
                  <a:srgbClr val="F7F7F7"/>
                </a:highlight>
              </a:rPr>
              <a:t>MVC): </a:t>
            </a:r>
            <a:r>
              <a:rPr lang="en-US" b="0" i="0" dirty="0">
                <a:effectLst/>
                <a:highlight>
                  <a:srgbClr val="F7F7F7"/>
                </a:highlight>
              </a:rPr>
              <a:t>MVC is a popular architectural pattern for designing user interfaces. It separates the application into three interconnected components: the model (data and business logic), the view (presentation layer), and the controller (handles user input and coordinates interactions). It enhances maintainability and testability.</a:t>
            </a:r>
            <a:endParaRPr lang="en-US" dirty="0"/>
          </a:p>
        </p:txBody>
      </p:sp>
      <p:grpSp>
        <p:nvGrpSpPr>
          <p:cNvPr id="9" name="Group 8">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0" name="Rectangle 9">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710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485</TotalTime>
  <Words>2847</Words>
  <Application>Microsoft Office PowerPoint</Application>
  <PresentationFormat>Widescreen</PresentationFormat>
  <Paragraphs>164</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Aptos</vt:lpstr>
      <vt:lpstr>Aptos Display</vt:lpstr>
      <vt:lpstr>Arial</vt:lpstr>
      <vt:lpstr>Calibri</vt:lpstr>
      <vt:lpstr>Courier New</vt:lpstr>
      <vt:lpstr>Times New Roman</vt:lpstr>
      <vt:lpstr>Wingdings</vt:lpstr>
      <vt:lpstr>Office Theme</vt:lpstr>
      <vt:lpstr>PowerPoint Presentation</vt:lpstr>
      <vt:lpstr>Design Patterns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dc:title>
  <dc:creator>Ahmed Mohamed</dc:creator>
  <cp:lastModifiedBy>Ahmed Mohamed</cp:lastModifiedBy>
  <cp:revision>11</cp:revision>
  <dcterms:created xsi:type="dcterms:W3CDTF">2024-04-14T14:42:59Z</dcterms:created>
  <dcterms:modified xsi:type="dcterms:W3CDTF">2024-05-04T12:07:30Z</dcterms:modified>
</cp:coreProperties>
</file>