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151">
      <a:defRPr sz="3799">
        <a:latin typeface="+mn-lt"/>
        <a:ea typeface="+mn-ea"/>
        <a:cs typeface="+mn-cs"/>
        <a:sym typeface="Helvetica Light"/>
      </a:defRPr>
    </a:lvl1pPr>
    <a:lvl2pPr indent="228580" algn="ctr" defTabSz="584151">
      <a:defRPr sz="3799">
        <a:latin typeface="+mn-lt"/>
        <a:ea typeface="+mn-ea"/>
        <a:cs typeface="+mn-cs"/>
        <a:sym typeface="Helvetica Light"/>
      </a:defRPr>
    </a:lvl2pPr>
    <a:lvl3pPr indent="457162" algn="ctr" defTabSz="584151">
      <a:defRPr sz="3799">
        <a:latin typeface="+mn-lt"/>
        <a:ea typeface="+mn-ea"/>
        <a:cs typeface="+mn-cs"/>
        <a:sym typeface="Helvetica Light"/>
      </a:defRPr>
    </a:lvl3pPr>
    <a:lvl4pPr indent="685743" algn="ctr" defTabSz="584151">
      <a:defRPr sz="3799">
        <a:latin typeface="+mn-lt"/>
        <a:ea typeface="+mn-ea"/>
        <a:cs typeface="+mn-cs"/>
        <a:sym typeface="Helvetica Light"/>
      </a:defRPr>
    </a:lvl4pPr>
    <a:lvl5pPr indent="914323" algn="ctr" defTabSz="584151">
      <a:defRPr sz="3799">
        <a:latin typeface="+mn-lt"/>
        <a:ea typeface="+mn-ea"/>
        <a:cs typeface="+mn-cs"/>
        <a:sym typeface="Helvetica Light"/>
      </a:defRPr>
    </a:lvl5pPr>
    <a:lvl6pPr indent="1142905" algn="ctr" defTabSz="584151">
      <a:defRPr sz="3799">
        <a:latin typeface="+mn-lt"/>
        <a:ea typeface="+mn-ea"/>
        <a:cs typeface="+mn-cs"/>
        <a:sym typeface="Helvetica Light"/>
      </a:defRPr>
    </a:lvl6pPr>
    <a:lvl7pPr indent="1371486" algn="ctr" defTabSz="584151">
      <a:defRPr sz="3799">
        <a:latin typeface="+mn-lt"/>
        <a:ea typeface="+mn-ea"/>
        <a:cs typeface="+mn-cs"/>
        <a:sym typeface="Helvetica Light"/>
      </a:defRPr>
    </a:lvl7pPr>
    <a:lvl8pPr indent="1600066" algn="ctr" defTabSz="584151">
      <a:defRPr sz="3799">
        <a:latin typeface="+mn-lt"/>
        <a:ea typeface="+mn-ea"/>
        <a:cs typeface="+mn-cs"/>
        <a:sym typeface="Helvetica Light"/>
      </a:defRPr>
    </a:lvl8pPr>
    <a:lvl9pPr indent="1828648" algn="ctr" defTabSz="584151">
      <a:defRPr sz="3799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>
    <p:extLst/>
  </p:cmAuthor>
  <p:cmAuthor id="1" name="Benoit,KR" initials="B" lastIdx="1" clrIdx="0">
    <p:extLst/>
  </p:cmAuthor>
  <p:cmAuthor id="8" name="Benoit,KR" initials="B [8]" lastIdx="1" clrIdx="7">
    <p:extLst/>
  </p:cmAuthor>
  <p:cmAuthor id="2" name="Benoit,KR" initials="B [2]" lastIdx="1" clrIdx="1">
    <p:extLst/>
  </p:cmAuthor>
  <p:cmAuthor id="9" name="Benoit,KR" initials="B [9]" lastIdx="1" clrIdx="8">
    <p:extLst/>
  </p:cmAuthor>
  <p:cmAuthor id="3" name="Benoit,KR" initials="B [3]" lastIdx="1" clrIdx="2">
    <p:extLst/>
  </p:cmAuthor>
  <p:cmAuthor id="10" name="Benoit,KR" initials="B [10]" lastIdx="1" clrIdx="9">
    <p:extLst/>
  </p:cmAuthor>
  <p:cmAuthor id="4" name="Benoit,KR" initials="B [4]" lastIdx="1" clrIdx="3">
    <p:extLst/>
  </p:cmAuthor>
  <p:cmAuthor id="5" name="Benoit,KR" initials="B [5]" lastIdx="1" clrIdx="4">
    <p:extLst/>
  </p:cmAuthor>
  <p:cmAuthor id="6" name="Benoit,KR" initials="B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613"/>
  </p:normalViewPr>
  <p:slideViewPr>
    <p:cSldViewPr snapToGrid="0" snapToObjects="1">
      <p:cViewPr>
        <p:scale>
          <a:sx n="122" d="100"/>
          <a:sy n="122" d="100"/>
        </p:scale>
        <p:origin x="144" y="-288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580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162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74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32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2905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48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06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648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216444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28502" y="1212238"/>
            <a:ext cx="2966163" cy="2728346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351975"/>
            <a:ext cx="6588000" cy="623319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7053" y="8429591"/>
            <a:ext cx="6696000" cy="215349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62621" y="1712046"/>
            <a:ext cx="350346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corpus_*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manage text collections/metadata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okens_*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create/modify tokenized texts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create/modify doc-feature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* work with co-occurrence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textstat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calculate text-based statistics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*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fit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(un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-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)supervised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models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textplot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*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create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text-based visualizations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algn="l">
              <a:spcBef>
                <a:spcPts val="800"/>
              </a:spcBef>
            </a:pP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Consistent grammar: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object()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constructor for the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type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</a:t>
            </a: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bject_verb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inputs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&amp; returns object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type 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625144" y="154129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 smtClean="0">
                <a:latin typeface="Source Sans Pro" charset="0"/>
                <a:ea typeface="Source Sans Pro" charset="0"/>
                <a:cs typeface="Source Sans Pro" charset="0"/>
              </a:rPr>
              <a:t>Cheat Sheet</a:t>
            </a:r>
            <a:endParaRPr lang="en-US" sz="5000" dirty="0">
              <a:solidFill>
                <a:srgbClr val="53585F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1052562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en-US" sz="240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</a:t>
            </a:r>
            <a:endParaRPr lang="en-US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Shape 35"/>
          <p:cNvSpPr/>
          <p:nvPr/>
        </p:nvSpPr>
        <p:spPr>
          <a:xfrm>
            <a:off x="520861" y="4738679"/>
            <a:ext cx="6216624" cy="5996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Read texts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(txt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pdf, csv,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doc, </a:t>
            </a:r>
            <a:r>
              <a:rPr lang="en-US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docx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xml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)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m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y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_texts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("~/link/to/path/*")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  <a:endParaRPr lang="en-US" sz="15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Construct a corpus from a character vector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(data_char_ukimmig2010,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text_field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= "text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Explore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a corpus</a:t>
            </a:r>
          </a:p>
          <a:p>
            <a:pPr algn="l"/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2)</a:t>
            </a:r>
            <a:endParaRPr lang="en-US" sz="1300" b="1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# Corpus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consisting of 58 documents, showing 2 documents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Text Types Tokens Sentences Year  President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FirstName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1789-Washington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625   1538        23 1789 Washington    George </a:t>
            </a:r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1793-Washington 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96    147         4 1793 Washington   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George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Source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 Gerhard Peters and John T. Woolley. The American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Presidency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Project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.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Created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Tue Jun 13 14:51:47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2017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Notes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  http://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www.presidency.ucsb.edu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inaugurals.php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0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Extract or add document-level variables</a:t>
            </a:r>
            <a:b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party &lt;- 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"Party")</a:t>
            </a:r>
            <a:br>
              <a:rPr lang="en-US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"</a:t>
            </a:r>
            <a:r>
              <a:rPr lang="en-US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serial_number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 &lt;- 1:ndoc(x)</a:t>
            </a:r>
            <a:endParaRPr lang="en-US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Bind or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subset corpora</a:t>
            </a:r>
          </a:p>
          <a:p>
            <a:pPr algn="l"/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(x[1:5])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+ 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(x[7:9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US" sz="1300" i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Year &gt; 1990</a:t>
            </a:r>
            <a:r>
              <a:rPr lang="en-US" sz="1300" i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Change units of a corpus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corpus_reshape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to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c("sentences", "paragraphs"))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egment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texts on a pattern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match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corpus_segment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pattern,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valuetype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extract_pattern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TRUE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Take a random sample of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corpus texts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corpus_sample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size = 10, replace = FALSE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02" name="Shape 38"/>
          <p:cNvSpPr/>
          <p:nvPr/>
        </p:nvSpPr>
        <p:spPr>
          <a:xfrm>
            <a:off x="223865" y="4049688"/>
            <a:ext cx="6670800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corpus from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corpus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160"/>
            <a:ext cx="3268239" cy="936000"/>
          </a:xfrm>
          <a:prstGeom prst="rect">
            <a:avLst/>
          </a:prstGeom>
        </p:spPr>
      </p:pic>
      <p:sp>
        <p:nvSpPr>
          <p:cNvPr id="43" name="Shape 35"/>
          <p:cNvSpPr/>
          <p:nvPr/>
        </p:nvSpPr>
        <p:spPr>
          <a:xfrm>
            <a:off x="7352820" y="581222"/>
            <a:ext cx="6645071" cy="761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document-feature matrix (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) from a corpus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= TRUE, stem = FALSE,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TRUE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	   	   remove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endParaRPr lang="en-GB" sz="1300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l"/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2, </a:t>
            </a:r>
            <a:r>
              <a:rPr lang="de-DE" sz="1300" dirty="0" err="1" smtClean="0">
                <a:latin typeface="Monaco" charset="0"/>
                <a:ea typeface="Monaco" charset="0"/>
                <a:cs typeface="Monaco" charset="0"/>
              </a:rPr>
              <a:t>nf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4)</a:t>
            </a: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Document-feature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matrix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of: </a:t>
            </a:r>
            <a:r>
              <a:rPr lang="de-DE" sz="1000" dirty="0" smtClean="0">
                <a:latin typeface="Monaco" charset="0"/>
                <a:ea typeface="Monaco" charset="0"/>
                <a:cs typeface="Monaco" charset="0"/>
              </a:rPr>
              <a:t>2</a:t>
            </a:r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documents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, 4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features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(41.7%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sparse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).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##                 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features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mr-IN" sz="1000" dirty="0" err="1" smtClean="0">
                <a:latin typeface="Monaco" charset="0"/>
                <a:ea typeface="Monaco" charset="0"/>
                <a:cs typeface="Monaco" charset="0"/>
              </a:rPr>
              <a:t>docs</a:t>
            </a:r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             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fellow-citizens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senate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house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representatives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1789-Washington               1      1     2               2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1793-Washington               0      0     0               0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Create a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dictionary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dictionary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(list(negative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("bad",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"awful", "sad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"),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	          positive =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("good", "wonderful", "happy")))</a:t>
            </a:r>
          </a:p>
          <a:p>
            <a:pPr algn="l">
              <a:spcBef>
                <a:spcPts val="800"/>
              </a:spcBef>
            </a:pPr>
            <a:r>
              <a:rPr lang="en-GB" sz="1400" b="1" dirty="0" smtClean="0">
                <a:latin typeface="Source Sans Pro" charset="0"/>
                <a:ea typeface="Source Sans Pro" charset="0"/>
                <a:cs typeface="Source Sans Pro" charset="0"/>
              </a:rPr>
              <a:t>Apply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dfm_lookup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dictionary 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Select features</a:t>
            </a:r>
            <a: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dfm_select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dictionary = data_dictionary_LSD2015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Compress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 by combining identical elements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c("both", 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Randomly sample documents or features 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dfm_sample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what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c("documents", "features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Weight or smooth the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feature frequencies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dfm_weight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type = "prop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 |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dfm_smooth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smoothing = 0.5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Sort or group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dfm_sort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c("features", "documents", "both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</a:t>
            </a:r>
            <a:br>
              <a:rPr lang="en-GB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groups = "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President")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Combine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identical dimension elements of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c("both", "documents", "features")) 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feature co-occurrence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algn="l"/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fcm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context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window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5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cm_compress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5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/>
            <a:endParaRPr lang="de-DE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4023836" y="1697976"/>
            <a:ext cx="3053316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</a:t>
            </a: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uanteda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works well with these companion packages: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readtext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: An easy way to read text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spacyr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: NLP using the </a:t>
            </a:r>
            <a:r>
              <a:rPr lang="en-US" sz="1400" dirty="0" err="1" smtClean="0">
                <a:latin typeface="Source Sans Pro" charset="0"/>
                <a:ea typeface="Source Sans Pro" charset="0"/>
                <a:cs typeface="Source Sans Pro" charset="0"/>
              </a:rPr>
              <a:t>spaCy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library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quanteda.data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: additional textual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stopwords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: multilingual </a:t>
            </a:r>
            <a:r>
              <a:rPr lang="en-US" sz="1400" dirty="0" err="1" smtClean="0">
                <a:latin typeface="Source Sans Pro" charset="0"/>
                <a:ea typeface="Source Sans Pro" charset="0"/>
                <a:cs typeface="Source Sans Pro" charset="0"/>
              </a:rPr>
              <a:t>stopword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lists in R</a:t>
            </a:r>
            <a:endParaRPr lang="en-US" sz="1400" b="1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0" name="Shape 38"/>
          <p:cNvSpPr/>
          <p:nvPr/>
        </p:nvSpPr>
        <p:spPr>
          <a:xfrm>
            <a:off x="3928502" y="1052562"/>
            <a:ext cx="296616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  <a:endParaRPr lang="en-US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Shape 38"/>
          <p:cNvSpPr/>
          <p:nvPr/>
        </p:nvSpPr>
        <p:spPr>
          <a:xfrm>
            <a:off x="7099944" y="8168827"/>
            <a:ext cx="6771600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additional functions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Shape 35"/>
          <p:cNvSpPr/>
          <p:nvPr/>
        </p:nvSpPr>
        <p:spPr>
          <a:xfrm>
            <a:off x="10555295" y="9950027"/>
            <a:ext cx="3000271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9245" y="141938"/>
            <a:ext cx="6696000" cy="7930698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110219" y="42189"/>
            <a:ext cx="6771600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 features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dfm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_*; 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fcm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Shape 35"/>
          <p:cNvSpPr/>
          <p:nvPr/>
        </p:nvSpPr>
        <p:spPr>
          <a:xfrm>
            <a:off x="7340628" y="8632633"/>
            <a:ext cx="5565144" cy="19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Locate keywords-in-context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"</a:t>
            </a:r>
            <a:r>
              <a:rPr lang="en-US" sz="1300" dirty="0" err="1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america</a:t>
            </a:r>
            <a:r>
              <a:rPr lang="en-US" sz="13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*"</a:t>
            </a:r>
            <a:r>
              <a:rPr lang="en-GB" sz="13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Utility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functions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Show texts of a corpus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/tokens)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Count documents/features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nfeat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/tokens)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Count features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Print summary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Return first part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Return last part</a:t>
            </a:r>
            <a:endParaRPr lang="en-US" sz="1500" b="1" i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151" y="10583088"/>
            <a:ext cx="3340068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7426" y="441367"/>
            <a:ext cx="6363268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8514" y="5210934"/>
            <a:ext cx="6362365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441367"/>
            <a:ext cx="7178303" cy="3120579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3916352"/>
            <a:ext cx="7178303" cy="568818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9471" y="823634"/>
            <a:ext cx="710710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Correspondence Analysis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(CA)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textmodel_ca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threads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2, sparse = TRUE,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residual_floor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0.1)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Naïve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Bayes classifier for texts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textmodel_nb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y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distribution = "multinomial")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 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model</a:t>
            </a:r>
          </a:p>
          <a:p>
            <a:pPr algn="l"/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data_dfm_lbgexample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Poisson scaling model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textmodel_wordfish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c(6,5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methods: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coef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25" name="Shape 35"/>
          <p:cNvSpPr/>
          <p:nvPr/>
        </p:nvSpPr>
        <p:spPr>
          <a:xfrm>
            <a:off x="6799156" y="4249220"/>
            <a:ext cx="6948911" cy="535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features as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wordcloud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(President == "Obama")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(remove =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textplot_wordcloud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the dispersion of key word(s)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(Year 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&gt; 1945)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american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textplot_xray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endParaRPr lang="en-GB" sz="13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word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 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(President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%in%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		    c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("Obama", "Trump"))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(groups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"President",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remove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   </a:t>
            </a: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(target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"Trump") %&gt;%   </a:t>
            </a: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algn="l"/>
            <a:endParaRPr lang="en-GB" sz="13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or CA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models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textplot_scale1d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i="1" dirty="0" err="1" smtClean="0">
                <a:latin typeface="Monaco" charset="0"/>
                <a:ea typeface="Monaco" charset="0"/>
                <a:cs typeface="Monaco" charset="0"/>
              </a:rPr>
              <a:t>scaling_model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groups = party, 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margin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smtClean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smtClean="0">
                <a:latin typeface="Monaco" charset="0"/>
                <a:ea typeface="Monaco" charset="0"/>
                <a:cs typeface="Monaco" charset="0"/>
              </a:rPr>
              <a:t>documents")</a:t>
            </a:r>
            <a:r>
              <a:rPr lang="en-GB" sz="1300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Shape 35"/>
          <p:cNvSpPr/>
          <p:nvPr/>
        </p:nvSpPr>
        <p:spPr>
          <a:xfrm>
            <a:off x="288186" y="5691758"/>
            <a:ext cx="6265777" cy="3698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Tabulate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feature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frequencies</a:t>
            </a:r>
            <a:r>
              <a:rPr lang="de-DE" sz="1500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1500" b="1" dirty="0" smtClean="0"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textstat_frequency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300" i="1" dirty="0" smtClean="0">
                <a:latin typeface="Source Sans Pro" charset="0"/>
                <a:ea typeface="Source Sans Pro" charset="0"/>
                <a:cs typeface="Source Sans Pro" charset="0"/>
              </a:rPr>
              <a:t>|</a:t>
            </a:r>
            <a:r>
              <a:rPr lang="en-GB" sz="1300" i="1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topfeatures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Identify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and score collocations from a tokenized text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quanteda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is a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pkg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for quant text analysis",</a:t>
            </a:r>
            <a:br>
              <a:rPr lang="en-US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                "quant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text analysis is a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growing field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textstat_collocations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size = 3,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min_count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= 2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readability of a corpus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textstat_readability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measure = 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Flesch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 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lexical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diversity of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textstat_lexdiv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measure = "TTR")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Measure distance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or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similarity from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textstat_simil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method = "cosine")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textstat_dist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"2017-Trump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", margin 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"features")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statistics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target = "2017-Trump")</a:t>
            </a:r>
          </a:p>
        </p:txBody>
      </p:sp>
      <p:sp>
        <p:nvSpPr>
          <p:cNvPr id="42" name="Shape 35"/>
          <p:cNvSpPr/>
          <p:nvPr/>
        </p:nvSpPr>
        <p:spPr>
          <a:xfrm>
            <a:off x="247836" y="5630971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4" name="Shape 38"/>
          <p:cNvSpPr/>
          <p:nvPr/>
        </p:nvSpPr>
        <p:spPr>
          <a:xfrm>
            <a:off x="131672" y="5023173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text statistics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textstat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38"/>
          <p:cNvSpPr/>
          <p:nvPr/>
        </p:nvSpPr>
        <p:spPr>
          <a:xfrm>
            <a:off x="6647804" y="196471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 text models based on a 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textmodel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Shape 35"/>
          <p:cNvSpPr/>
          <p:nvPr/>
        </p:nvSpPr>
        <p:spPr>
          <a:xfrm>
            <a:off x="6809909" y="5417535"/>
            <a:ext cx="68367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6640309" y="3664140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features or models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textplot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45" y="5425035"/>
            <a:ext cx="1809004" cy="135675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8" t="26147" r="25661" b="24848"/>
          <a:stretch/>
        </p:blipFill>
        <p:spPr>
          <a:xfrm>
            <a:off x="11814893" y="4147026"/>
            <a:ext cx="1328655" cy="13233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274" y="6962611"/>
            <a:ext cx="2075283" cy="129705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274" y="8224938"/>
            <a:ext cx="1800336" cy="1287658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273762" y="9936056"/>
            <a:ext cx="6199029" cy="67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y 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Kenneth Benoit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</a:t>
            </a:r>
            <a:r>
              <a:rPr lang="en-US" sz="1400" i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mullers@tcd.ie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kbenoit@lse.ac.uk</a:t>
            </a:r>
            <a:endParaRPr lang="en-US" sz="1400" i="1" dirty="0" smtClean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</a:t>
            </a:r>
            <a:r>
              <a:rPr lang="en-US" sz="13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http://</a:t>
            </a:r>
            <a:r>
              <a:rPr lang="en-US" sz="1400" i="1" dirty="0" err="1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updated: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05/18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2" name="Shape 35"/>
          <p:cNvSpPr/>
          <p:nvPr/>
        </p:nvSpPr>
        <p:spPr>
          <a:xfrm>
            <a:off x="288186" y="817605"/>
            <a:ext cx="6190725" cy="376000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Tokenize texts from a character vector or corpus</a:t>
            </a:r>
          </a:p>
          <a:p>
            <a:pPr algn="l"/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("Powerful tool for text analysis.", 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GB" sz="1300" dirty="0" err="1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TRUE, stem = TRUE)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sequences into compound tokens</a:t>
            </a:r>
          </a:p>
          <a:p>
            <a:pPr algn="l"/>
            <a:r>
              <a:rPr lang="en-GB" sz="1300" dirty="0" err="1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GB" sz="1300" dirty="0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phrase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(c(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powerful",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tool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text analysis"))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tokens_compound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Select tokens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tokens_select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c("powerful",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"text"),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selection = "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keep") 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Create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from tokens </a:t>
            </a: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tokens_ngrams</a:t>
            </a:r>
            <a:r>
              <a:rPr lang="en-GB" sz="14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n = 1:3)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n = 2, skip = 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0:1) 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case of tokens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tokens_tolower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 | </a:t>
            </a:r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tokens_topupper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Stem the terms in an object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tokens_wordstem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3" name="Shape 35"/>
          <p:cNvSpPr/>
          <p:nvPr/>
        </p:nvSpPr>
        <p:spPr>
          <a:xfrm>
            <a:off x="288186" y="811863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129877" y="204065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 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set of 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texts (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tokens_*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6471" y="9899220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10214000"/>
            <a:ext cx="6265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convert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to = c("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lda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"tm",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stm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austin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topicmodels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	  		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lsa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"matrix",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data.frame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677869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 non-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369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492</Words>
  <Application>Microsoft Macintosh PowerPoint</Application>
  <PresentationFormat>Custom</PresentationFormat>
  <Paragraphs>156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Book</vt:lpstr>
      <vt:lpstr>Helvetica Light</vt:lpstr>
      <vt:lpstr>Monaco</vt:lpstr>
      <vt:lpstr>Source Sans Pro</vt:lpstr>
      <vt:lpstr>Source Sans Pro Light</vt:lpstr>
      <vt:lpstr>White</vt:lpstr>
      <vt:lpstr>Cheat Sheet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cp:lastModifiedBy>Stefan Müller</cp:lastModifiedBy>
  <cp:revision>1037</cp:revision>
  <cp:lastPrinted>2018-05-03T23:03:01Z</cp:lastPrinted>
  <dcterms:modified xsi:type="dcterms:W3CDTF">2018-05-04T07:57:45Z</dcterms:modified>
</cp:coreProperties>
</file>