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oxboroughCF Bold" charset="1" panose="00000800000000000000"/>
      <p:regular r:id="rId23"/>
    </p:embeddedFont>
    <p:embeddedFont>
      <p:font typeface="Telegraf Bold" charset="1" panose="00000800000000000000"/>
      <p:regular r:id="rId24"/>
    </p:embeddedFont>
    <p:embeddedFont>
      <p:font typeface="Droid Arabic Kufi" charset="1" panose="020B0606030804020204"/>
      <p:regular r:id="rId25"/>
    </p:embeddedFont>
    <p:embeddedFont>
      <p:font typeface="Telegraf" charset="1" panose="00000500000000000000"/>
      <p:regular r:id="rId26"/>
    </p:embeddedFont>
    <p:embeddedFont>
      <p:font typeface="RoxboroughCF"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jpeg" Type="http://schemas.openxmlformats.org/officeDocument/2006/relationships/image"/><Relationship Id="rId5"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gif" Type="http://schemas.openxmlformats.org/officeDocument/2006/relationships/image"/><Relationship Id="rId5" Target="../media/image5.pn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7009" y="5305917"/>
            <a:ext cx="7513983" cy="1502797"/>
          </a:xfrm>
          <a:custGeom>
            <a:avLst/>
            <a:gdLst/>
            <a:ahLst/>
            <a:cxnLst/>
            <a:rect r="r" b="b" t="t" l="l"/>
            <a:pathLst>
              <a:path h="1502797" w="7513983">
                <a:moveTo>
                  <a:pt x="0" y="0"/>
                </a:moveTo>
                <a:lnTo>
                  <a:pt x="7513982" y="0"/>
                </a:lnTo>
                <a:lnTo>
                  <a:pt x="7513982" y="1502796"/>
                </a:lnTo>
                <a:lnTo>
                  <a:pt x="0" y="1502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72318" y="4165379"/>
            <a:ext cx="9543365" cy="3406250"/>
          </a:xfrm>
          <a:prstGeom prst="rect">
            <a:avLst/>
          </a:prstGeom>
        </p:spPr>
        <p:txBody>
          <a:bodyPr anchor="t" rtlCol="false" tIns="0" lIns="0" bIns="0" rIns="0">
            <a:spAutoFit/>
          </a:bodyPr>
          <a:lstStyle/>
          <a:p>
            <a:pPr algn="ctr">
              <a:lnSpc>
                <a:spcPts val="13217"/>
              </a:lnSpc>
            </a:pPr>
            <a:r>
              <a:rPr lang="en-US" b="true" sz="12469">
                <a:solidFill>
                  <a:srgbClr val="000000"/>
                </a:solidFill>
                <a:latin typeface="RoxboroughCF Bold"/>
                <a:ea typeface="RoxboroughCF Bold"/>
                <a:cs typeface="RoxboroughCF Bold"/>
                <a:sym typeface="RoxboroughCF Bold"/>
              </a:rPr>
              <a:t>IBM Data Scientist</a:t>
            </a:r>
          </a:p>
        </p:txBody>
      </p:sp>
      <p:grpSp>
        <p:nvGrpSpPr>
          <p:cNvPr name="Group 4" id="4"/>
          <p:cNvGrpSpPr/>
          <p:nvPr/>
        </p:nvGrpSpPr>
        <p:grpSpPr>
          <a:xfrm rot="0">
            <a:off x="11192619" y="6808713"/>
            <a:ext cx="5446127" cy="2837638"/>
            <a:chOff x="0" y="0"/>
            <a:chExt cx="7261503" cy="3783518"/>
          </a:xfrm>
        </p:grpSpPr>
        <p:grpSp>
          <p:nvGrpSpPr>
            <p:cNvPr name="Group 5" id="5"/>
            <p:cNvGrpSpPr/>
            <p:nvPr/>
          </p:nvGrpSpPr>
          <p:grpSpPr>
            <a:xfrm rot="-376577">
              <a:off x="145261" y="371935"/>
              <a:ext cx="6970981" cy="3039648"/>
              <a:chOff x="0" y="0"/>
              <a:chExt cx="3931951" cy="1714500"/>
            </a:xfrm>
          </p:grpSpPr>
          <p:sp>
            <p:nvSpPr>
              <p:cNvPr name="Freeform 6" id="6"/>
              <p:cNvSpPr/>
              <p:nvPr/>
            </p:nvSpPr>
            <p:spPr>
              <a:xfrm flipH="false" flipV="false" rot="0">
                <a:off x="10160" y="16510"/>
                <a:ext cx="3909091" cy="1686560"/>
              </a:xfrm>
              <a:custGeom>
                <a:avLst/>
                <a:gdLst/>
                <a:ahLst/>
                <a:cxnLst/>
                <a:rect r="r" b="b" t="t" l="l"/>
                <a:pathLst>
                  <a:path h="1686560" w="3909091">
                    <a:moveTo>
                      <a:pt x="3909091" y="1686560"/>
                    </a:moveTo>
                    <a:lnTo>
                      <a:pt x="0" y="1678940"/>
                    </a:lnTo>
                    <a:lnTo>
                      <a:pt x="0" y="598170"/>
                    </a:lnTo>
                    <a:lnTo>
                      <a:pt x="17780" y="19050"/>
                    </a:lnTo>
                    <a:lnTo>
                      <a:pt x="1947242" y="0"/>
                    </a:lnTo>
                    <a:lnTo>
                      <a:pt x="3890041" y="5080"/>
                    </a:lnTo>
                    <a:close/>
                  </a:path>
                </a:pathLst>
              </a:custGeom>
              <a:solidFill>
                <a:srgbClr val="FFFFFF"/>
              </a:solidFill>
            </p:spPr>
          </p:sp>
          <p:sp>
            <p:nvSpPr>
              <p:cNvPr name="Freeform 7" id="7"/>
              <p:cNvSpPr/>
              <p:nvPr/>
            </p:nvSpPr>
            <p:spPr>
              <a:xfrm flipH="false" flipV="false" rot="0">
                <a:off x="-3810" y="0"/>
                <a:ext cx="3938301" cy="1713230"/>
              </a:xfrm>
              <a:custGeom>
                <a:avLst/>
                <a:gdLst/>
                <a:ahLst/>
                <a:cxnLst/>
                <a:rect r="r" b="b" t="t" l="l"/>
                <a:pathLst>
                  <a:path h="1713230" w="3938301">
                    <a:moveTo>
                      <a:pt x="3904011" y="21590"/>
                    </a:moveTo>
                    <a:cubicBezTo>
                      <a:pt x="3905282" y="34290"/>
                      <a:pt x="3905282" y="44450"/>
                      <a:pt x="3906551" y="54610"/>
                    </a:cubicBezTo>
                    <a:cubicBezTo>
                      <a:pt x="3909091" y="88900"/>
                      <a:pt x="3910361" y="124460"/>
                      <a:pt x="3912901" y="158750"/>
                    </a:cubicBezTo>
                    <a:cubicBezTo>
                      <a:pt x="3912901" y="208280"/>
                      <a:pt x="3925601" y="1184910"/>
                      <a:pt x="3931951" y="1234440"/>
                    </a:cubicBezTo>
                    <a:cubicBezTo>
                      <a:pt x="3938301" y="1309370"/>
                      <a:pt x="3934491" y="1385570"/>
                      <a:pt x="3934491" y="1460500"/>
                    </a:cubicBezTo>
                    <a:cubicBezTo>
                      <a:pt x="3934491" y="1526540"/>
                      <a:pt x="3935761" y="1587500"/>
                      <a:pt x="3937032" y="1652270"/>
                    </a:cubicBezTo>
                    <a:cubicBezTo>
                      <a:pt x="3937032" y="1673860"/>
                      <a:pt x="3937032" y="1687830"/>
                      <a:pt x="3937032" y="1711960"/>
                    </a:cubicBezTo>
                    <a:cubicBezTo>
                      <a:pt x="3914171" y="1711960"/>
                      <a:pt x="3893851" y="1713230"/>
                      <a:pt x="3866318" y="1711960"/>
                    </a:cubicBezTo>
                    <a:cubicBezTo>
                      <a:pt x="3669134" y="1706880"/>
                      <a:pt x="3468916" y="1713230"/>
                      <a:pt x="3271731" y="1708150"/>
                    </a:cubicBezTo>
                    <a:cubicBezTo>
                      <a:pt x="3153420" y="1704340"/>
                      <a:pt x="3038143" y="1706880"/>
                      <a:pt x="2919832" y="1704340"/>
                    </a:cubicBezTo>
                    <a:cubicBezTo>
                      <a:pt x="2865227" y="1703070"/>
                      <a:pt x="2810622" y="1701800"/>
                      <a:pt x="2756017" y="1700530"/>
                    </a:cubicBezTo>
                    <a:cubicBezTo>
                      <a:pt x="2722648" y="1700530"/>
                      <a:pt x="2692312" y="1701800"/>
                      <a:pt x="2658942" y="1701800"/>
                    </a:cubicBezTo>
                    <a:cubicBezTo>
                      <a:pt x="2574001" y="1700530"/>
                      <a:pt x="2340413" y="1701800"/>
                      <a:pt x="2255472" y="1700530"/>
                    </a:cubicBezTo>
                    <a:cubicBezTo>
                      <a:pt x="2194800" y="1699260"/>
                      <a:pt x="981356" y="1708150"/>
                      <a:pt x="920684" y="1706880"/>
                    </a:cubicBezTo>
                    <a:cubicBezTo>
                      <a:pt x="905515" y="1706880"/>
                      <a:pt x="887314" y="1708150"/>
                      <a:pt x="872146" y="1708150"/>
                    </a:cubicBezTo>
                    <a:cubicBezTo>
                      <a:pt x="835742" y="1708150"/>
                      <a:pt x="802373" y="1709420"/>
                      <a:pt x="765969" y="1709420"/>
                    </a:cubicBezTo>
                    <a:cubicBezTo>
                      <a:pt x="674961" y="1709420"/>
                      <a:pt x="586986" y="1708150"/>
                      <a:pt x="495978" y="1706880"/>
                    </a:cubicBezTo>
                    <a:cubicBezTo>
                      <a:pt x="441373" y="1705610"/>
                      <a:pt x="386768" y="1704340"/>
                      <a:pt x="335197" y="1703070"/>
                    </a:cubicBezTo>
                    <a:cubicBezTo>
                      <a:pt x="238121" y="1701800"/>
                      <a:pt x="141046"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65206" y="30480"/>
                      <a:pt x="113743" y="29210"/>
                    </a:cubicBezTo>
                    <a:cubicBezTo>
                      <a:pt x="195651" y="25400"/>
                      <a:pt x="277558" y="22860"/>
                      <a:pt x="362499" y="20320"/>
                    </a:cubicBezTo>
                    <a:cubicBezTo>
                      <a:pt x="420138" y="17780"/>
                      <a:pt x="477777" y="16510"/>
                      <a:pt x="532382" y="13970"/>
                    </a:cubicBezTo>
                    <a:cubicBezTo>
                      <a:pt x="586987" y="11430"/>
                      <a:pt x="644625" y="8890"/>
                      <a:pt x="699230" y="8890"/>
                    </a:cubicBezTo>
                    <a:cubicBezTo>
                      <a:pt x="759902" y="7620"/>
                      <a:pt x="820574" y="10160"/>
                      <a:pt x="881247" y="8890"/>
                    </a:cubicBezTo>
                    <a:cubicBezTo>
                      <a:pt x="957087" y="8890"/>
                      <a:pt x="2331312" y="6350"/>
                      <a:pt x="2407152" y="5080"/>
                    </a:cubicBezTo>
                    <a:cubicBezTo>
                      <a:pt x="2479959" y="3810"/>
                      <a:pt x="2552765" y="2540"/>
                      <a:pt x="2628606" y="2540"/>
                    </a:cubicBezTo>
                    <a:cubicBezTo>
                      <a:pt x="2752984" y="1270"/>
                      <a:pt x="2874328" y="0"/>
                      <a:pt x="2998706" y="0"/>
                    </a:cubicBezTo>
                    <a:cubicBezTo>
                      <a:pt x="3050278" y="0"/>
                      <a:pt x="3104882" y="2540"/>
                      <a:pt x="3156454" y="2540"/>
                    </a:cubicBezTo>
                    <a:cubicBezTo>
                      <a:pt x="3299033" y="3810"/>
                      <a:pt x="3444646" y="5080"/>
                      <a:pt x="3587227" y="7620"/>
                    </a:cubicBezTo>
                    <a:cubicBezTo>
                      <a:pt x="3663066" y="8890"/>
                      <a:pt x="3738907" y="12700"/>
                      <a:pt x="3814747" y="16510"/>
                    </a:cubicBezTo>
                    <a:cubicBezTo>
                      <a:pt x="3832949" y="16510"/>
                      <a:pt x="3851150" y="16510"/>
                      <a:pt x="3866318" y="16510"/>
                    </a:cubicBezTo>
                    <a:cubicBezTo>
                      <a:pt x="3884961" y="17780"/>
                      <a:pt x="3893851" y="20320"/>
                      <a:pt x="3904011" y="21590"/>
                    </a:cubicBezTo>
                    <a:close/>
                    <a:moveTo>
                      <a:pt x="3914171" y="1695450"/>
                    </a:moveTo>
                    <a:cubicBezTo>
                      <a:pt x="3915441" y="1678940"/>
                      <a:pt x="3916711" y="1666240"/>
                      <a:pt x="3916711" y="1653540"/>
                    </a:cubicBezTo>
                    <a:cubicBezTo>
                      <a:pt x="3915441" y="1581150"/>
                      <a:pt x="3914171" y="1513840"/>
                      <a:pt x="3914171" y="1441450"/>
                    </a:cubicBezTo>
                    <a:cubicBezTo>
                      <a:pt x="3914171" y="1408430"/>
                      <a:pt x="3916711" y="1375410"/>
                      <a:pt x="3915441" y="1342390"/>
                    </a:cubicBezTo>
                    <a:cubicBezTo>
                      <a:pt x="3915441" y="1311910"/>
                      <a:pt x="3914171" y="1280160"/>
                      <a:pt x="3912901" y="1249680"/>
                    </a:cubicBezTo>
                    <a:cubicBezTo>
                      <a:pt x="3907821" y="1202690"/>
                      <a:pt x="3896391" y="229870"/>
                      <a:pt x="3896391" y="182880"/>
                    </a:cubicBezTo>
                    <a:cubicBezTo>
                      <a:pt x="3893851" y="143510"/>
                      <a:pt x="3891311" y="102870"/>
                      <a:pt x="3888771" y="63500"/>
                    </a:cubicBezTo>
                    <a:cubicBezTo>
                      <a:pt x="3887501" y="44450"/>
                      <a:pt x="3886232" y="43180"/>
                      <a:pt x="3857218" y="41910"/>
                    </a:cubicBezTo>
                    <a:cubicBezTo>
                      <a:pt x="3848117" y="41910"/>
                      <a:pt x="3842050" y="41910"/>
                      <a:pt x="3832949" y="40640"/>
                    </a:cubicBezTo>
                    <a:cubicBezTo>
                      <a:pt x="3757109" y="36830"/>
                      <a:pt x="3678235" y="31750"/>
                      <a:pt x="3602394" y="30480"/>
                    </a:cubicBezTo>
                    <a:cubicBezTo>
                      <a:pt x="3417344" y="26670"/>
                      <a:pt x="3229261" y="25400"/>
                      <a:pt x="3044210" y="22860"/>
                    </a:cubicBezTo>
                    <a:cubicBezTo>
                      <a:pt x="3016908" y="22860"/>
                      <a:pt x="2986572" y="22860"/>
                      <a:pt x="2959269" y="22860"/>
                    </a:cubicBezTo>
                    <a:cubicBezTo>
                      <a:pt x="2913765" y="22860"/>
                      <a:pt x="2868261" y="22860"/>
                      <a:pt x="2825790" y="22860"/>
                    </a:cubicBezTo>
                    <a:cubicBezTo>
                      <a:pt x="2728715" y="22860"/>
                      <a:pt x="2631639" y="22860"/>
                      <a:pt x="2537598" y="24130"/>
                    </a:cubicBezTo>
                    <a:cubicBezTo>
                      <a:pt x="2455690" y="25400"/>
                      <a:pt x="1075398" y="29210"/>
                      <a:pt x="993490" y="29210"/>
                    </a:cubicBezTo>
                    <a:cubicBezTo>
                      <a:pt x="860011" y="29210"/>
                      <a:pt x="726533" y="26670"/>
                      <a:pt x="593054" y="33020"/>
                    </a:cubicBezTo>
                    <a:cubicBezTo>
                      <a:pt x="523281" y="36830"/>
                      <a:pt x="456541" y="36830"/>
                      <a:pt x="389802" y="38100"/>
                    </a:cubicBezTo>
                    <a:cubicBezTo>
                      <a:pt x="274525" y="41910"/>
                      <a:pt x="159248"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71273" y="1677670"/>
                      <a:pt x="113743" y="1678940"/>
                      <a:pt x="153180" y="1678940"/>
                    </a:cubicBezTo>
                    <a:cubicBezTo>
                      <a:pt x="210819" y="1678940"/>
                      <a:pt x="271491" y="1676400"/>
                      <a:pt x="329130" y="1678940"/>
                    </a:cubicBezTo>
                    <a:cubicBezTo>
                      <a:pt x="423172" y="1682750"/>
                      <a:pt x="517213" y="1685290"/>
                      <a:pt x="611255" y="1684020"/>
                    </a:cubicBezTo>
                    <a:cubicBezTo>
                      <a:pt x="671928" y="1682750"/>
                      <a:pt x="729566" y="1685290"/>
                      <a:pt x="790238" y="1685290"/>
                    </a:cubicBezTo>
                    <a:cubicBezTo>
                      <a:pt x="878213" y="1685290"/>
                      <a:pt x="966188" y="1684020"/>
                      <a:pt x="1054162" y="1685290"/>
                    </a:cubicBezTo>
                    <a:cubicBezTo>
                      <a:pt x="1184608" y="1686560"/>
                      <a:pt x="2616471" y="1676400"/>
                      <a:pt x="2749950" y="1678940"/>
                    </a:cubicBezTo>
                    <a:cubicBezTo>
                      <a:pt x="2807589" y="1680210"/>
                      <a:pt x="2865227" y="1681480"/>
                      <a:pt x="2919832" y="1681480"/>
                    </a:cubicBezTo>
                    <a:cubicBezTo>
                      <a:pt x="3019941" y="1684020"/>
                      <a:pt x="3117017" y="1680210"/>
                      <a:pt x="3217126" y="1684020"/>
                    </a:cubicBezTo>
                    <a:cubicBezTo>
                      <a:pt x="3299033" y="1686560"/>
                      <a:pt x="3380941" y="1686560"/>
                      <a:pt x="3462848" y="1689100"/>
                    </a:cubicBezTo>
                    <a:cubicBezTo>
                      <a:pt x="3584193" y="1692910"/>
                      <a:pt x="3705537" y="1695450"/>
                      <a:pt x="3826882" y="1696720"/>
                    </a:cubicBezTo>
                    <a:cubicBezTo>
                      <a:pt x="3872386" y="1696720"/>
                      <a:pt x="3893851" y="1695450"/>
                      <a:pt x="3914171" y="1695450"/>
                    </a:cubicBezTo>
                    <a:close/>
                  </a:path>
                </a:pathLst>
              </a:custGeom>
              <a:solidFill>
                <a:srgbClr val="000000"/>
              </a:solidFill>
            </p:spPr>
          </p:sp>
        </p:grpSp>
        <p:sp>
          <p:nvSpPr>
            <p:cNvPr name="TextBox 8" id="8"/>
            <p:cNvSpPr txBox="true"/>
            <p:nvPr/>
          </p:nvSpPr>
          <p:spPr>
            <a:xfrm rot="-413665">
              <a:off x="653953" y="1491444"/>
              <a:ext cx="6139423" cy="1514854"/>
            </a:xfrm>
            <a:prstGeom prst="rect">
              <a:avLst/>
            </a:prstGeom>
          </p:spPr>
          <p:txBody>
            <a:bodyPr anchor="t" rtlCol="false" tIns="0" lIns="0" bIns="0" rIns="0">
              <a:spAutoFit/>
            </a:bodyPr>
            <a:lstStyle/>
            <a:p>
              <a:pPr algn="ctr">
                <a:lnSpc>
                  <a:spcPts val="4317"/>
                </a:lnSpc>
              </a:pPr>
              <a:r>
                <a:rPr lang="en-US" sz="3787" b="true">
                  <a:solidFill>
                    <a:srgbClr val="000000"/>
                  </a:solidFill>
                  <a:latin typeface="Telegraf Bold"/>
                  <a:ea typeface="Telegraf Bold"/>
                  <a:cs typeface="Telegraf Bold"/>
                  <a:sym typeface="Telegraf Bold"/>
                </a:rPr>
                <a:t>Ad Click Prediction</a:t>
              </a:r>
            </a:p>
            <a:p>
              <a:pPr algn="ctr" marL="0" indent="0" lvl="0">
                <a:lnSpc>
                  <a:spcPts val="4317"/>
                </a:lnSpc>
                <a:spcBef>
                  <a:spcPct val="0"/>
                </a:spcBef>
              </a:pPr>
              <a:r>
                <a:rPr lang="en-US" b="true" sz="3787">
                  <a:solidFill>
                    <a:srgbClr val="0FAA7B"/>
                  </a:solidFill>
                  <a:latin typeface="Telegraf Bold"/>
                  <a:ea typeface="Telegraf Bold"/>
                  <a:cs typeface="Telegraf Bold"/>
                  <a:sym typeface="Telegraf Bold"/>
                </a:rPr>
                <a:t>Dr: Eman Raslan</a:t>
              </a:r>
            </a:p>
          </p:txBody>
        </p:sp>
        <p:sp>
          <p:nvSpPr>
            <p:cNvPr name="AutoShape 9" id="9"/>
            <p:cNvSpPr/>
            <p:nvPr/>
          </p:nvSpPr>
          <p:spPr>
            <a:xfrm rot="-578298">
              <a:off x="2515787" y="298917"/>
              <a:ext cx="1377673" cy="308080"/>
            </a:xfrm>
            <a:prstGeom prst="rect">
              <a:avLst/>
            </a:prstGeom>
            <a:solidFill>
              <a:srgbClr val="000000"/>
            </a:solidFill>
          </p:spPr>
        </p:sp>
      </p:grpSp>
      <p:sp>
        <p:nvSpPr>
          <p:cNvPr name="Freeform 10" id="10"/>
          <p:cNvSpPr/>
          <p:nvPr/>
        </p:nvSpPr>
        <p:spPr>
          <a:xfrm flipH="false" flipV="false" rot="0">
            <a:off x="213193" y="0"/>
            <a:ext cx="3312151" cy="2644955"/>
          </a:xfrm>
          <a:custGeom>
            <a:avLst/>
            <a:gdLst/>
            <a:ahLst/>
            <a:cxnLst/>
            <a:rect r="r" b="b" t="t" l="l"/>
            <a:pathLst>
              <a:path h="2644955" w="3312151">
                <a:moveTo>
                  <a:pt x="0" y="0"/>
                </a:moveTo>
                <a:lnTo>
                  <a:pt x="3312150" y="0"/>
                </a:lnTo>
                <a:lnTo>
                  <a:pt x="3312150" y="2644955"/>
                </a:lnTo>
                <a:lnTo>
                  <a:pt x="0" y="2644955"/>
                </a:lnTo>
                <a:lnTo>
                  <a:pt x="0" y="0"/>
                </a:lnTo>
                <a:close/>
              </a:path>
            </a:pathLst>
          </a:custGeom>
          <a:blipFill>
            <a:blip r:embed="rId4"/>
            <a:stretch>
              <a:fillRect l="0" t="0" r="0" b="0"/>
            </a:stretch>
          </a:blipFill>
        </p:spPr>
      </p:sp>
      <p:sp>
        <p:nvSpPr>
          <p:cNvPr name="Freeform 11" id="11"/>
          <p:cNvSpPr/>
          <p:nvPr/>
        </p:nvSpPr>
        <p:spPr>
          <a:xfrm flipH="false" flipV="false" rot="0">
            <a:off x="4076995" y="0"/>
            <a:ext cx="3147794" cy="2893939"/>
          </a:xfrm>
          <a:custGeom>
            <a:avLst/>
            <a:gdLst/>
            <a:ahLst/>
            <a:cxnLst/>
            <a:rect r="r" b="b" t="t" l="l"/>
            <a:pathLst>
              <a:path h="2893939" w="3147794">
                <a:moveTo>
                  <a:pt x="0" y="0"/>
                </a:moveTo>
                <a:lnTo>
                  <a:pt x="3147794" y="0"/>
                </a:lnTo>
                <a:lnTo>
                  <a:pt x="3147794" y="2893939"/>
                </a:lnTo>
                <a:lnTo>
                  <a:pt x="0" y="2893939"/>
                </a:lnTo>
                <a:lnTo>
                  <a:pt x="0" y="0"/>
                </a:lnTo>
                <a:close/>
              </a:path>
            </a:pathLst>
          </a:custGeom>
          <a:blipFill>
            <a:blip r:embed="rId5"/>
            <a:stretch>
              <a:fillRect l="0" t="0" r="0" b="0"/>
            </a:stretch>
          </a:blipFill>
        </p:spPr>
      </p:sp>
      <p:sp>
        <p:nvSpPr>
          <p:cNvPr name="Freeform 12" id="12"/>
          <p:cNvSpPr/>
          <p:nvPr/>
        </p:nvSpPr>
        <p:spPr>
          <a:xfrm flipH="false" flipV="false" rot="0">
            <a:off x="12556090" y="179436"/>
            <a:ext cx="5398677" cy="2714504"/>
          </a:xfrm>
          <a:custGeom>
            <a:avLst/>
            <a:gdLst/>
            <a:ahLst/>
            <a:cxnLst/>
            <a:rect r="r" b="b" t="t" l="l"/>
            <a:pathLst>
              <a:path h="2714504" w="5398677">
                <a:moveTo>
                  <a:pt x="0" y="0"/>
                </a:moveTo>
                <a:lnTo>
                  <a:pt x="5398677" y="0"/>
                </a:lnTo>
                <a:lnTo>
                  <a:pt x="5398677" y="2714503"/>
                </a:lnTo>
                <a:lnTo>
                  <a:pt x="0" y="2714503"/>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731695" y="1720035"/>
            <a:ext cx="4634811" cy="1285072"/>
            <a:chOff x="0" y="0"/>
            <a:chExt cx="6179748" cy="1713430"/>
          </a:xfrm>
        </p:grpSpPr>
        <p:sp>
          <p:nvSpPr>
            <p:cNvPr name="Freeform 3" id="3"/>
            <p:cNvSpPr/>
            <p:nvPr/>
          </p:nvSpPr>
          <p:spPr>
            <a:xfrm flipH="false" flipV="false" rot="0">
              <a:off x="0" y="587073"/>
              <a:ext cx="5631782" cy="1126356"/>
            </a:xfrm>
            <a:custGeom>
              <a:avLst/>
              <a:gdLst/>
              <a:ahLst/>
              <a:cxnLst/>
              <a:rect r="r" b="b" t="t" l="l"/>
              <a:pathLst>
                <a:path h="1126356" w="5631782">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020" y="47625"/>
              <a:ext cx="6000728" cy="1500996"/>
            </a:xfrm>
            <a:prstGeom prst="rect">
              <a:avLst/>
            </a:prstGeom>
          </p:spPr>
          <p:txBody>
            <a:bodyPr anchor="t" rtlCol="false" tIns="0" lIns="0" bIns="0" rIns="0">
              <a:spAutoFit/>
            </a:bodyPr>
            <a:lstStyle/>
            <a:p>
              <a:pPr algn="l">
                <a:lnSpc>
                  <a:spcPts val="4344"/>
                </a:lnSpc>
              </a:pPr>
              <a:r>
                <a:rPr lang="en-US" sz="4098" b="true">
                  <a:solidFill>
                    <a:srgbClr val="000000"/>
                  </a:solidFill>
                  <a:latin typeface="RoxboroughCF Bold"/>
                  <a:ea typeface="RoxboroughCF Bold"/>
                  <a:cs typeface="RoxboroughCF Bold"/>
                  <a:sym typeface="RoxboroughCF Bold"/>
                </a:rPr>
                <a:t>Visualization Insights</a:t>
              </a:r>
            </a:p>
          </p:txBody>
        </p:sp>
      </p:grpSp>
      <p:grpSp>
        <p:nvGrpSpPr>
          <p:cNvPr name="Group 5" id="5"/>
          <p:cNvGrpSpPr/>
          <p:nvPr/>
        </p:nvGrpSpPr>
        <p:grpSpPr>
          <a:xfrm rot="0">
            <a:off x="7053815" y="4308153"/>
            <a:ext cx="5246370" cy="52463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t="0" r="-47222" b="0"/>
              </a:stretch>
            </a:blipFill>
          </p:spPr>
        </p:sp>
      </p:grpSp>
      <p:grpSp>
        <p:nvGrpSpPr>
          <p:cNvPr name="Group 7" id="7"/>
          <p:cNvGrpSpPr/>
          <p:nvPr/>
        </p:nvGrpSpPr>
        <p:grpSpPr>
          <a:xfrm rot="0">
            <a:off x="13306519" y="5040630"/>
            <a:ext cx="5246370" cy="52463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t="0" r="-47222" b="0"/>
              </a:stretch>
            </a:blipFill>
          </p:spPr>
        </p:sp>
      </p:grpSp>
      <p:grpSp>
        <p:nvGrpSpPr>
          <p:cNvPr name="Group 9" id="9"/>
          <p:cNvGrpSpPr/>
          <p:nvPr/>
        </p:nvGrpSpPr>
        <p:grpSpPr>
          <a:xfrm rot="0">
            <a:off x="50720" y="3932958"/>
            <a:ext cx="5996761" cy="599676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47222" t="0" r="-47222"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731695" y="1720035"/>
            <a:ext cx="4634811" cy="1285072"/>
            <a:chOff x="0" y="0"/>
            <a:chExt cx="6179748" cy="1713430"/>
          </a:xfrm>
        </p:grpSpPr>
        <p:sp>
          <p:nvSpPr>
            <p:cNvPr name="Freeform 3" id="3"/>
            <p:cNvSpPr/>
            <p:nvPr/>
          </p:nvSpPr>
          <p:spPr>
            <a:xfrm flipH="false" flipV="false" rot="0">
              <a:off x="0" y="587073"/>
              <a:ext cx="5631782" cy="1126356"/>
            </a:xfrm>
            <a:custGeom>
              <a:avLst/>
              <a:gdLst/>
              <a:ahLst/>
              <a:cxnLst/>
              <a:rect r="r" b="b" t="t" l="l"/>
              <a:pathLst>
                <a:path h="1126356" w="5631782">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020" y="47625"/>
              <a:ext cx="6000728" cy="1500996"/>
            </a:xfrm>
            <a:prstGeom prst="rect">
              <a:avLst/>
            </a:prstGeom>
          </p:spPr>
          <p:txBody>
            <a:bodyPr anchor="t" rtlCol="false" tIns="0" lIns="0" bIns="0" rIns="0">
              <a:spAutoFit/>
            </a:bodyPr>
            <a:lstStyle/>
            <a:p>
              <a:pPr algn="l">
                <a:lnSpc>
                  <a:spcPts val="4344"/>
                </a:lnSpc>
              </a:pPr>
              <a:r>
                <a:rPr lang="en-US" sz="4098" b="true">
                  <a:solidFill>
                    <a:srgbClr val="000000"/>
                  </a:solidFill>
                  <a:latin typeface="RoxboroughCF Bold"/>
                  <a:ea typeface="RoxboroughCF Bold"/>
                  <a:cs typeface="RoxboroughCF Bold"/>
                  <a:sym typeface="RoxboroughCF Bold"/>
                </a:rPr>
                <a:t>Visualization Insights</a:t>
              </a:r>
            </a:p>
          </p:txBody>
        </p:sp>
      </p:grpSp>
      <p:sp>
        <p:nvSpPr>
          <p:cNvPr name="Freeform 5" id="5"/>
          <p:cNvSpPr/>
          <p:nvPr/>
        </p:nvSpPr>
        <p:spPr>
          <a:xfrm flipH="false" flipV="false" rot="0">
            <a:off x="9144000" y="1014248"/>
            <a:ext cx="7742230" cy="3981718"/>
          </a:xfrm>
          <a:custGeom>
            <a:avLst/>
            <a:gdLst/>
            <a:ahLst/>
            <a:cxnLst/>
            <a:rect r="r" b="b" t="t" l="l"/>
            <a:pathLst>
              <a:path h="3981718" w="7742230">
                <a:moveTo>
                  <a:pt x="0" y="0"/>
                </a:moveTo>
                <a:lnTo>
                  <a:pt x="7742230" y="0"/>
                </a:lnTo>
                <a:lnTo>
                  <a:pt x="7742230" y="3981718"/>
                </a:lnTo>
                <a:lnTo>
                  <a:pt x="0" y="3981718"/>
                </a:lnTo>
                <a:lnTo>
                  <a:pt x="0" y="0"/>
                </a:lnTo>
                <a:close/>
              </a:path>
            </a:pathLst>
          </a:custGeom>
          <a:blipFill>
            <a:blip r:embed="rId4"/>
            <a:stretch>
              <a:fillRect l="0" t="0" r="0" b="0"/>
            </a:stretch>
          </a:blipFill>
        </p:spPr>
      </p:sp>
      <p:sp>
        <p:nvSpPr>
          <p:cNvPr name="Freeform 6" id="6"/>
          <p:cNvSpPr/>
          <p:nvPr/>
        </p:nvSpPr>
        <p:spPr>
          <a:xfrm flipH="false" flipV="false" rot="0">
            <a:off x="1739627" y="5780408"/>
            <a:ext cx="11301259" cy="3701162"/>
          </a:xfrm>
          <a:custGeom>
            <a:avLst/>
            <a:gdLst/>
            <a:ahLst/>
            <a:cxnLst/>
            <a:rect r="r" b="b" t="t" l="l"/>
            <a:pathLst>
              <a:path h="3701162" w="11301259">
                <a:moveTo>
                  <a:pt x="0" y="0"/>
                </a:moveTo>
                <a:lnTo>
                  <a:pt x="11301259" y="0"/>
                </a:lnTo>
                <a:lnTo>
                  <a:pt x="11301259" y="3701162"/>
                </a:lnTo>
                <a:lnTo>
                  <a:pt x="0" y="3701162"/>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87492" y="710619"/>
            <a:ext cx="4634811" cy="1285072"/>
            <a:chOff x="0" y="0"/>
            <a:chExt cx="6179748" cy="1713430"/>
          </a:xfrm>
        </p:grpSpPr>
        <p:sp>
          <p:nvSpPr>
            <p:cNvPr name="Freeform 3" id="3"/>
            <p:cNvSpPr/>
            <p:nvPr/>
          </p:nvSpPr>
          <p:spPr>
            <a:xfrm flipH="false" flipV="false" rot="0">
              <a:off x="0" y="587073"/>
              <a:ext cx="5631782" cy="1126356"/>
            </a:xfrm>
            <a:custGeom>
              <a:avLst/>
              <a:gdLst/>
              <a:ahLst/>
              <a:cxnLst/>
              <a:rect r="r" b="b" t="t" l="l"/>
              <a:pathLst>
                <a:path h="1126356" w="5631782">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020" y="47625"/>
              <a:ext cx="6000728" cy="775262"/>
            </a:xfrm>
            <a:prstGeom prst="rect">
              <a:avLst/>
            </a:prstGeom>
          </p:spPr>
          <p:txBody>
            <a:bodyPr anchor="t" rtlCol="false" tIns="0" lIns="0" bIns="0" rIns="0">
              <a:spAutoFit/>
            </a:bodyPr>
            <a:lstStyle/>
            <a:p>
              <a:pPr algn="l">
                <a:lnSpc>
                  <a:spcPts val="4344"/>
                </a:lnSpc>
              </a:pPr>
              <a:r>
                <a:rPr lang="en-US" sz="4098" b="true">
                  <a:solidFill>
                    <a:srgbClr val="000000"/>
                  </a:solidFill>
                  <a:latin typeface="RoxboroughCF Bold"/>
                  <a:ea typeface="RoxboroughCF Bold"/>
                  <a:cs typeface="RoxboroughCF Bold"/>
                  <a:sym typeface="RoxboroughCF Bold"/>
                </a:rPr>
                <a:t>Model Building</a:t>
              </a:r>
            </a:p>
          </p:txBody>
        </p:sp>
      </p:grpSp>
      <p:sp>
        <p:nvSpPr>
          <p:cNvPr name="TextBox 5" id="5"/>
          <p:cNvSpPr txBox="true"/>
          <p:nvPr/>
        </p:nvSpPr>
        <p:spPr>
          <a:xfrm rot="0">
            <a:off x="1028700" y="2762518"/>
            <a:ext cx="9062487" cy="4306191"/>
          </a:xfrm>
          <a:prstGeom prst="rect">
            <a:avLst/>
          </a:prstGeom>
        </p:spPr>
        <p:txBody>
          <a:bodyPr anchor="t" rtlCol="false" tIns="0" lIns="0" bIns="0" rIns="0">
            <a:spAutoFit/>
          </a:bodyPr>
          <a:lstStyle/>
          <a:p>
            <a:pPr algn="l">
              <a:lnSpc>
                <a:spcPts val="4902"/>
              </a:lnSpc>
              <a:spcBef>
                <a:spcPct val="0"/>
              </a:spcBef>
            </a:pPr>
            <a:r>
              <a:rPr lang="en-US" b="true" sz="3502">
                <a:solidFill>
                  <a:srgbClr val="000000"/>
                </a:solidFill>
                <a:latin typeface="Telegraf Bold"/>
                <a:ea typeface="Telegraf Bold"/>
                <a:cs typeface="Telegraf Bold"/>
                <a:sym typeface="Telegraf Bold"/>
              </a:rPr>
              <a:t>Model: XGBoost Classifier with hyperparameter tuning (GridSearchCV).</a:t>
            </a:r>
          </a:p>
          <a:p>
            <a:pPr algn="l">
              <a:lnSpc>
                <a:spcPts val="4902"/>
              </a:lnSpc>
              <a:spcBef>
                <a:spcPct val="0"/>
              </a:spcBef>
            </a:pPr>
            <a:r>
              <a:rPr lang="en-US" b="true" sz="3502">
                <a:solidFill>
                  <a:srgbClr val="000000"/>
                </a:solidFill>
                <a:latin typeface="Telegraf Bold"/>
                <a:ea typeface="Telegraf Bold"/>
                <a:cs typeface="Telegraf Bold"/>
                <a:sym typeface="Telegraf Bold"/>
              </a:rPr>
              <a:t>Handling Imbalance: Applied ADASYN oversampling technique to balance the click/no-click data.</a:t>
            </a:r>
          </a:p>
          <a:p>
            <a:pPr algn="l">
              <a:lnSpc>
                <a:spcPts val="4902"/>
              </a:lnSpc>
              <a:spcBef>
                <a:spcPct val="0"/>
              </a:spcBef>
            </a:pPr>
            <a:r>
              <a:rPr lang="en-US" b="true" sz="3502">
                <a:solidFill>
                  <a:srgbClr val="000000"/>
                </a:solidFill>
                <a:latin typeface="Telegraf Bold"/>
                <a:ea typeface="Telegraf Bold"/>
                <a:cs typeface="Telegraf Bold"/>
                <a:sym typeface="Telegraf Bold"/>
              </a:rPr>
              <a:t>Preprocessing: Used OneHotEncoder for categorical variables.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87492" y="710619"/>
            <a:ext cx="4188775" cy="1541610"/>
            <a:chOff x="0" y="0"/>
            <a:chExt cx="5585033" cy="2055480"/>
          </a:xfrm>
        </p:grpSpPr>
        <p:sp>
          <p:nvSpPr>
            <p:cNvPr name="Freeform 3" id="3"/>
            <p:cNvSpPr/>
            <p:nvPr/>
          </p:nvSpPr>
          <p:spPr>
            <a:xfrm flipH="false" flipV="false" rot="0">
              <a:off x="0" y="530575"/>
              <a:ext cx="5089801" cy="1017960"/>
            </a:xfrm>
            <a:custGeom>
              <a:avLst/>
              <a:gdLst/>
              <a:ahLst/>
              <a:cxnLst/>
              <a:rect r="r" b="b" t="t" l="l"/>
              <a:pathLst>
                <a:path h="1017960" w="5089801">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792" y="47625"/>
              <a:ext cx="5423241" cy="2007855"/>
            </a:xfrm>
            <a:prstGeom prst="rect">
              <a:avLst/>
            </a:prstGeom>
          </p:spPr>
          <p:txBody>
            <a:bodyPr anchor="t" rtlCol="false" tIns="0" lIns="0" bIns="0" rIns="0">
              <a:spAutoFit/>
            </a:bodyPr>
            <a:lstStyle/>
            <a:p>
              <a:pPr algn="l">
                <a:lnSpc>
                  <a:spcPts val="3925"/>
                </a:lnSpc>
              </a:pPr>
              <a:r>
                <a:rPr lang="en-US" sz="3703" b="true">
                  <a:solidFill>
                    <a:srgbClr val="000000"/>
                  </a:solidFill>
                  <a:latin typeface="RoxboroughCF Bold"/>
                  <a:ea typeface="RoxboroughCF Bold"/>
                  <a:cs typeface="RoxboroughCF Bold"/>
                  <a:sym typeface="RoxboroughCF Bold"/>
                </a:rPr>
                <a:t>Model Performance &amp; Evaluation</a:t>
              </a:r>
            </a:p>
          </p:txBody>
        </p:sp>
      </p:grpSp>
      <p:sp>
        <p:nvSpPr>
          <p:cNvPr name="TextBox 5" id="5"/>
          <p:cNvSpPr txBox="true"/>
          <p:nvPr/>
        </p:nvSpPr>
        <p:spPr>
          <a:xfrm rot="0">
            <a:off x="587492" y="3553606"/>
            <a:ext cx="15267027" cy="3073875"/>
          </a:xfrm>
          <a:prstGeom prst="rect">
            <a:avLst/>
          </a:prstGeom>
        </p:spPr>
        <p:txBody>
          <a:bodyPr anchor="t" rtlCol="false" tIns="0" lIns="0" bIns="0" rIns="0">
            <a:spAutoFit/>
          </a:bodyPr>
          <a:lstStyle/>
          <a:p>
            <a:pPr algn="l">
              <a:lnSpc>
                <a:spcPts val="4873"/>
              </a:lnSpc>
              <a:spcBef>
                <a:spcPct val="0"/>
              </a:spcBef>
            </a:pPr>
            <a:r>
              <a:rPr lang="en-US" b="true" sz="3481">
                <a:solidFill>
                  <a:srgbClr val="000000"/>
                </a:solidFill>
                <a:latin typeface="Telegraf Bold"/>
                <a:ea typeface="Telegraf Bold"/>
                <a:cs typeface="Telegraf Bold"/>
                <a:sym typeface="Telegraf Bold"/>
              </a:rPr>
              <a:t>Initial Model Results:</a:t>
            </a:r>
          </a:p>
          <a:p>
            <a:pPr algn="l">
              <a:lnSpc>
                <a:spcPts val="4873"/>
              </a:lnSpc>
              <a:spcBef>
                <a:spcPct val="0"/>
              </a:spcBef>
            </a:pPr>
            <a:r>
              <a:rPr lang="en-US" b="true" sz="3481">
                <a:solidFill>
                  <a:srgbClr val="000000"/>
                </a:solidFill>
                <a:latin typeface="Telegraf Bold"/>
                <a:ea typeface="Telegraf Bold"/>
                <a:cs typeface="Telegraf Bold"/>
                <a:sym typeface="Telegraf Bold"/>
              </a:rPr>
              <a:t>Display classification report: Precision, recall, F1-score.</a:t>
            </a:r>
          </a:p>
          <a:p>
            <a:pPr algn="l">
              <a:lnSpc>
                <a:spcPts val="4873"/>
              </a:lnSpc>
              <a:spcBef>
                <a:spcPct val="0"/>
              </a:spcBef>
            </a:pPr>
            <a:r>
              <a:rPr lang="en-US" b="true" sz="3481">
                <a:solidFill>
                  <a:srgbClr val="000000"/>
                </a:solidFill>
                <a:latin typeface="Telegraf Bold"/>
                <a:ea typeface="Telegraf Bold"/>
                <a:cs typeface="Telegraf Bold"/>
                <a:sym typeface="Telegraf Bold"/>
              </a:rPr>
              <a:t>Show confusion matrix as a heatmap to illustrate model performance.</a:t>
            </a:r>
          </a:p>
          <a:p>
            <a:pPr algn="l">
              <a:lnSpc>
                <a:spcPts val="4873"/>
              </a:lnSpc>
              <a:spcBef>
                <a:spcPct val="0"/>
              </a:spcBef>
            </a:pPr>
            <a:r>
              <a:rPr lang="en-US" b="true" sz="3481">
                <a:solidFill>
                  <a:srgbClr val="000000"/>
                </a:solidFill>
                <a:latin typeface="Telegraf Bold"/>
                <a:ea typeface="Telegraf Bold"/>
                <a:cs typeface="Telegraf Bold"/>
                <a:sym typeface="Telegraf Bold"/>
              </a:rPr>
              <a:t>Best Model:</a:t>
            </a:r>
          </a:p>
          <a:p>
            <a:pPr algn="l">
              <a:lnSpc>
                <a:spcPts val="4873"/>
              </a:lnSpc>
              <a:spcBef>
                <a:spcPct val="0"/>
              </a:spcBef>
            </a:pPr>
            <a:r>
              <a:rPr lang="en-US" b="true" sz="3481">
                <a:solidFill>
                  <a:srgbClr val="000000"/>
                </a:solidFill>
                <a:latin typeface="Telegraf Bold"/>
                <a:ea typeface="Telegraf Bold"/>
                <a:cs typeface="Telegraf Bold"/>
                <a:sym typeface="Telegraf Bold"/>
              </a:rPr>
              <a:t>Results after hyperparameter tuning (show the best parameters).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87492" y="710619"/>
            <a:ext cx="4188775" cy="1541610"/>
            <a:chOff x="0" y="0"/>
            <a:chExt cx="5585033" cy="2055480"/>
          </a:xfrm>
        </p:grpSpPr>
        <p:sp>
          <p:nvSpPr>
            <p:cNvPr name="Freeform 3" id="3"/>
            <p:cNvSpPr/>
            <p:nvPr/>
          </p:nvSpPr>
          <p:spPr>
            <a:xfrm flipH="false" flipV="false" rot="0">
              <a:off x="0" y="530575"/>
              <a:ext cx="5089801" cy="1017960"/>
            </a:xfrm>
            <a:custGeom>
              <a:avLst/>
              <a:gdLst/>
              <a:ahLst/>
              <a:cxnLst/>
              <a:rect r="r" b="b" t="t" l="l"/>
              <a:pathLst>
                <a:path h="1017960" w="5089801">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792" y="47625"/>
              <a:ext cx="5423241" cy="2007855"/>
            </a:xfrm>
            <a:prstGeom prst="rect">
              <a:avLst/>
            </a:prstGeom>
          </p:spPr>
          <p:txBody>
            <a:bodyPr anchor="t" rtlCol="false" tIns="0" lIns="0" bIns="0" rIns="0">
              <a:spAutoFit/>
            </a:bodyPr>
            <a:lstStyle/>
            <a:p>
              <a:pPr algn="l">
                <a:lnSpc>
                  <a:spcPts val="3925"/>
                </a:lnSpc>
              </a:pPr>
              <a:r>
                <a:rPr lang="en-US" sz="3703" b="true">
                  <a:solidFill>
                    <a:srgbClr val="000000"/>
                  </a:solidFill>
                  <a:latin typeface="RoxboroughCF Bold"/>
                  <a:ea typeface="RoxboroughCF Bold"/>
                  <a:cs typeface="RoxboroughCF Bold"/>
                  <a:sym typeface="RoxboroughCF Bold"/>
                </a:rPr>
                <a:t>Model Deployment &amp; Future Work</a:t>
              </a:r>
            </a:p>
          </p:txBody>
        </p:sp>
      </p:grpSp>
      <p:sp>
        <p:nvSpPr>
          <p:cNvPr name="TextBox 5" id="5"/>
          <p:cNvSpPr txBox="true"/>
          <p:nvPr/>
        </p:nvSpPr>
        <p:spPr>
          <a:xfrm rot="0">
            <a:off x="1028700" y="3797380"/>
            <a:ext cx="14640452" cy="3282790"/>
          </a:xfrm>
          <a:prstGeom prst="rect">
            <a:avLst/>
          </a:prstGeom>
        </p:spPr>
        <p:txBody>
          <a:bodyPr anchor="t" rtlCol="false" tIns="0" lIns="0" bIns="0" rIns="0">
            <a:spAutoFit/>
          </a:bodyPr>
          <a:lstStyle/>
          <a:p>
            <a:pPr algn="l">
              <a:lnSpc>
                <a:spcPts val="4344"/>
              </a:lnSpc>
              <a:spcBef>
                <a:spcPct val="0"/>
              </a:spcBef>
            </a:pPr>
            <a:r>
              <a:rPr lang="en-US" b="true" sz="4098">
                <a:solidFill>
                  <a:srgbClr val="000000"/>
                </a:solidFill>
                <a:latin typeface="RoxboroughCF Bold"/>
                <a:ea typeface="RoxboroughCF Bold"/>
                <a:cs typeface="RoxboroughCF Bold"/>
                <a:sym typeface="RoxboroughCF Bold"/>
              </a:rPr>
              <a:t>Deployment:</a:t>
            </a:r>
          </a:p>
          <a:p>
            <a:pPr algn="l">
              <a:lnSpc>
                <a:spcPts val="4344"/>
              </a:lnSpc>
              <a:spcBef>
                <a:spcPct val="0"/>
              </a:spcBef>
            </a:pPr>
            <a:r>
              <a:rPr lang="en-US" sz="4098">
                <a:solidFill>
                  <a:srgbClr val="000000"/>
                </a:solidFill>
                <a:latin typeface="RoxboroughCF"/>
                <a:ea typeface="RoxboroughCF"/>
                <a:cs typeface="RoxboroughCF"/>
                <a:sym typeface="RoxboroughCF"/>
              </a:rPr>
              <a:t>Saved the final model using Joblib for future use in production.</a:t>
            </a:r>
          </a:p>
          <a:p>
            <a:pPr algn="l">
              <a:lnSpc>
                <a:spcPts val="4344"/>
              </a:lnSpc>
              <a:spcBef>
                <a:spcPct val="0"/>
              </a:spcBef>
            </a:pPr>
          </a:p>
          <a:p>
            <a:pPr algn="l">
              <a:lnSpc>
                <a:spcPts val="4344"/>
              </a:lnSpc>
              <a:spcBef>
                <a:spcPct val="0"/>
              </a:spcBef>
            </a:pPr>
            <a:r>
              <a:rPr lang="en-US" b="true" sz="4098">
                <a:solidFill>
                  <a:srgbClr val="000000"/>
                </a:solidFill>
                <a:latin typeface="RoxboroughCF Bold"/>
                <a:ea typeface="RoxboroughCF Bold"/>
                <a:cs typeface="RoxboroughCF Bold"/>
                <a:sym typeface="RoxboroughCF Bold"/>
              </a:rPr>
              <a:t>Next Steps:</a:t>
            </a:r>
          </a:p>
          <a:p>
            <a:pPr algn="l">
              <a:lnSpc>
                <a:spcPts val="4344"/>
              </a:lnSpc>
              <a:spcBef>
                <a:spcPct val="0"/>
              </a:spcBef>
            </a:pPr>
            <a:r>
              <a:rPr lang="en-US" sz="4098">
                <a:solidFill>
                  <a:srgbClr val="000000"/>
                </a:solidFill>
                <a:latin typeface="RoxboroughCF"/>
                <a:ea typeface="RoxboroughCF"/>
                <a:cs typeface="RoxboroughCF"/>
                <a:sym typeface="RoxboroughCF"/>
              </a:rPr>
              <a:t>Continuous improvement with further feature engineering and real-time predictions.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87492" y="710619"/>
            <a:ext cx="4188775" cy="1161402"/>
            <a:chOff x="0" y="0"/>
            <a:chExt cx="5585033" cy="1548536"/>
          </a:xfrm>
        </p:grpSpPr>
        <p:sp>
          <p:nvSpPr>
            <p:cNvPr name="Freeform 3" id="3"/>
            <p:cNvSpPr/>
            <p:nvPr/>
          </p:nvSpPr>
          <p:spPr>
            <a:xfrm flipH="false" flipV="false" rot="0">
              <a:off x="0" y="530575"/>
              <a:ext cx="5089801" cy="1017960"/>
            </a:xfrm>
            <a:custGeom>
              <a:avLst/>
              <a:gdLst/>
              <a:ahLst/>
              <a:cxnLst/>
              <a:rect r="r" b="b" t="t" l="l"/>
              <a:pathLst>
                <a:path h="1017960" w="5089801">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792" y="47625"/>
              <a:ext cx="5423241" cy="1351963"/>
            </a:xfrm>
            <a:prstGeom prst="rect">
              <a:avLst/>
            </a:prstGeom>
          </p:spPr>
          <p:txBody>
            <a:bodyPr anchor="t" rtlCol="false" tIns="0" lIns="0" bIns="0" rIns="0">
              <a:spAutoFit/>
            </a:bodyPr>
            <a:lstStyle/>
            <a:p>
              <a:pPr algn="l">
                <a:lnSpc>
                  <a:spcPts val="3925"/>
                </a:lnSpc>
              </a:pPr>
              <a:r>
                <a:rPr lang="en-US" sz="3703" b="true">
                  <a:solidFill>
                    <a:srgbClr val="000000"/>
                  </a:solidFill>
                  <a:latin typeface="RoxboroughCF Bold"/>
                  <a:ea typeface="RoxboroughCF Bold"/>
                  <a:cs typeface="RoxboroughCF Bold"/>
                  <a:sym typeface="RoxboroughCF Bold"/>
                </a:rPr>
                <a:t>Prediction Example</a:t>
              </a:r>
            </a:p>
          </p:txBody>
        </p:sp>
      </p:grpSp>
      <p:sp>
        <p:nvSpPr>
          <p:cNvPr name="TextBox 5" id="5"/>
          <p:cNvSpPr txBox="true"/>
          <p:nvPr/>
        </p:nvSpPr>
        <p:spPr>
          <a:xfrm rot="0">
            <a:off x="514350" y="4368880"/>
            <a:ext cx="14595536" cy="4128910"/>
          </a:xfrm>
          <a:prstGeom prst="rect">
            <a:avLst/>
          </a:prstGeom>
        </p:spPr>
        <p:txBody>
          <a:bodyPr anchor="t" rtlCol="false" tIns="0" lIns="0" bIns="0" rIns="0">
            <a:spAutoFit/>
          </a:bodyPr>
          <a:lstStyle/>
          <a:p>
            <a:pPr algn="l">
              <a:lnSpc>
                <a:spcPts val="6519"/>
              </a:lnSpc>
              <a:spcBef>
                <a:spcPct val="0"/>
              </a:spcBef>
            </a:pPr>
            <a:r>
              <a:rPr lang="en-US" b="true" sz="6150">
                <a:solidFill>
                  <a:srgbClr val="000000"/>
                </a:solidFill>
                <a:latin typeface="RoxboroughCF Bold"/>
                <a:ea typeface="RoxboroughCF Bold"/>
                <a:cs typeface="RoxboroughCF Bold"/>
                <a:sym typeface="RoxboroughCF Bold"/>
              </a:rPr>
              <a:t>Show a real-world example with sample input data (e.g., a 22-year-old user browsing in the afternoon) and the model's prediction (Click or No Click).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87492" y="710619"/>
            <a:ext cx="4188775" cy="1161402"/>
            <a:chOff x="0" y="0"/>
            <a:chExt cx="5585033" cy="1548536"/>
          </a:xfrm>
        </p:grpSpPr>
        <p:sp>
          <p:nvSpPr>
            <p:cNvPr name="Freeform 3" id="3"/>
            <p:cNvSpPr/>
            <p:nvPr/>
          </p:nvSpPr>
          <p:spPr>
            <a:xfrm flipH="false" flipV="false" rot="0">
              <a:off x="0" y="530575"/>
              <a:ext cx="5089801" cy="1017960"/>
            </a:xfrm>
            <a:custGeom>
              <a:avLst/>
              <a:gdLst/>
              <a:ahLst/>
              <a:cxnLst/>
              <a:rect r="r" b="b" t="t" l="l"/>
              <a:pathLst>
                <a:path h="1017960" w="5089801">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792" y="47625"/>
              <a:ext cx="5423241" cy="696071"/>
            </a:xfrm>
            <a:prstGeom prst="rect">
              <a:avLst/>
            </a:prstGeom>
          </p:spPr>
          <p:txBody>
            <a:bodyPr anchor="t" rtlCol="false" tIns="0" lIns="0" bIns="0" rIns="0">
              <a:spAutoFit/>
            </a:bodyPr>
            <a:lstStyle/>
            <a:p>
              <a:pPr algn="l">
                <a:lnSpc>
                  <a:spcPts val="3925"/>
                </a:lnSpc>
              </a:pPr>
              <a:r>
                <a:rPr lang="en-US" sz="3703" b="true">
                  <a:solidFill>
                    <a:srgbClr val="000000"/>
                  </a:solidFill>
                  <a:latin typeface="RoxboroughCF Bold"/>
                  <a:ea typeface="RoxboroughCF Bold"/>
                  <a:cs typeface="RoxboroughCF Bold"/>
                  <a:sym typeface="RoxboroughCF Bold"/>
                </a:rPr>
                <a:t>Conclusion</a:t>
              </a:r>
            </a:p>
          </p:txBody>
        </p:sp>
      </p:grpSp>
      <p:sp>
        <p:nvSpPr>
          <p:cNvPr name="TextBox 5" id="5"/>
          <p:cNvSpPr txBox="true"/>
          <p:nvPr/>
        </p:nvSpPr>
        <p:spPr>
          <a:xfrm rot="0">
            <a:off x="1343513" y="4340305"/>
            <a:ext cx="13107870" cy="3748733"/>
          </a:xfrm>
          <a:prstGeom prst="rect">
            <a:avLst/>
          </a:prstGeom>
        </p:spPr>
        <p:txBody>
          <a:bodyPr anchor="t" rtlCol="false" tIns="0" lIns="0" bIns="0" rIns="0">
            <a:spAutoFit/>
          </a:bodyPr>
          <a:lstStyle/>
          <a:p>
            <a:pPr algn="l" marL="759637" indent="-379819" lvl="1">
              <a:lnSpc>
                <a:spcPts val="3729"/>
              </a:lnSpc>
              <a:spcBef>
                <a:spcPct val="0"/>
              </a:spcBef>
              <a:buFont typeface="Arial"/>
              <a:buChar char="•"/>
            </a:pPr>
            <a:r>
              <a:rPr lang="en-US" b="true" sz="3518">
                <a:solidFill>
                  <a:srgbClr val="000000"/>
                </a:solidFill>
                <a:latin typeface="RoxboroughCF Bold"/>
                <a:ea typeface="RoxboroughCF Bold"/>
                <a:cs typeface="RoxboroughCF Bold"/>
                <a:sym typeface="RoxboroughCF Bold"/>
              </a:rPr>
              <a:t>Summary:</a:t>
            </a:r>
          </a:p>
          <a:p>
            <a:pPr algn="l" marL="759637" indent="-379819" lvl="1">
              <a:lnSpc>
                <a:spcPts val="3729"/>
              </a:lnSpc>
              <a:spcBef>
                <a:spcPct val="0"/>
              </a:spcBef>
              <a:buFont typeface="Arial"/>
              <a:buChar char="•"/>
            </a:pPr>
            <a:r>
              <a:rPr lang="en-US" sz="3518">
                <a:solidFill>
                  <a:srgbClr val="000000"/>
                </a:solidFill>
                <a:latin typeface="RoxboroughCF"/>
                <a:ea typeface="RoxboroughCF"/>
                <a:cs typeface="RoxboroughCF"/>
                <a:sym typeface="RoxboroughCF"/>
              </a:rPr>
              <a:t>Successfully predicted ad clicks using machine learning and identified key factors like age, ad position, and time of day.</a:t>
            </a:r>
          </a:p>
          <a:p>
            <a:pPr algn="l">
              <a:lnSpc>
                <a:spcPts val="3729"/>
              </a:lnSpc>
              <a:spcBef>
                <a:spcPct val="0"/>
              </a:spcBef>
            </a:pPr>
          </a:p>
          <a:p>
            <a:pPr algn="l" marL="759637" indent="-379819" lvl="1">
              <a:lnSpc>
                <a:spcPts val="3729"/>
              </a:lnSpc>
              <a:spcBef>
                <a:spcPct val="0"/>
              </a:spcBef>
              <a:buFont typeface="Arial"/>
              <a:buChar char="•"/>
            </a:pPr>
            <a:r>
              <a:rPr lang="en-US" b="true" sz="3518">
                <a:solidFill>
                  <a:srgbClr val="000000"/>
                </a:solidFill>
                <a:latin typeface="RoxboroughCF Bold"/>
                <a:ea typeface="RoxboroughCF Bold"/>
                <a:cs typeface="RoxboroughCF Bold"/>
                <a:sym typeface="RoxboroughCF Bold"/>
              </a:rPr>
              <a:t>Impact:</a:t>
            </a:r>
          </a:p>
          <a:p>
            <a:pPr algn="l" marL="759637" indent="-379819" lvl="1">
              <a:lnSpc>
                <a:spcPts val="3729"/>
              </a:lnSpc>
              <a:spcBef>
                <a:spcPct val="0"/>
              </a:spcBef>
              <a:buFont typeface="Arial"/>
              <a:buChar char="•"/>
            </a:pPr>
            <a:r>
              <a:rPr lang="en-US" sz="3518">
                <a:solidFill>
                  <a:srgbClr val="000000"/>
                </a:solidFill>
                <a:latin typeface="RoxboroughCF"/>
                <a:ea typeface="RoxboroughCF"/>
                <a:cs typeface="RoxboroughCF"/>
                <a:sym typeface="RoxboroughCF"/>
              </a:rPr>
              <a:t>These insights can be used to improve targeted ad strategies and enhance user engagement.</a:t>
            </a:r>
          </a:p>
          <a:p>
            <a:pPr algn="l">
              <a:lnSpc>
                <a:spcPts val="372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4076995" y="3656054"/>
            <a:ext cx="10477575" cy="3617156"/>
            <a:chOff x="0" y="0"/>
            <a:chExt cx="16929867" cy="5844670"/>
          </a:xfrm>
        </p:grpSpPr>
        <p:sp>
          <p:nvSpPr>
            <p:cNvPr name="Freeform 3" id="3"/>
            <p:cNvSpPr/>
            <p:nvPr/>
          </p:nvSpPr>
          <p:spPr>
            <a:xfrm flipH="false" flipV="false" rot="0">
              <a:off x="57150" y="58420"/>
              <a:ext cx="16860017" cy="5773550"/>
            </a:xfrm>
            <a:custGeom>
              <a:avLst/>
              <a:gdLst/>
              <a:ahLst/>
              <a:cxnLst/>
              <a:rect r="r" b="b" t="t" l="l"/>
              <a:pathLst>
                <a:path h="5773550" w="16860017">
                  <a:moveTo>
                    <a:pt x="16774928" y="5743070"/>
                  </a:moveTo>
                  <a:lnTo>
                    <a:pt x="0" y="5743070"/>
                  </a:lnTo>
                  <a:cubicBezTo>
                    <a:pt x="5080" y="5760850"/>
                    <a:pt x="21590" y="5773550"/>
                    <a:pt x="40640" y="5773550"/>
                  </a:cubicBezTo>
                  <a:lnTo>
                    <a:pt x="16816837" y="5773550"/>
                  </a:lnTo>
                  <a:cubicBezTo>
                    <a:pt x="16840967" y="5773550"/>
                    <a:pt x="16860017" y="5754500"/>
                    <a:pt x="16860017" y="5730370"/>
                  </a:cubicBezTo>
                  <a:lnTo>
                    <a:pt x="16860017" y="40640"/>
                  </a:lnTo>
                  <a:cubicBezTo>
                    <a:pt x="16860017" y="21590"/>
                    <a:pt x="16847317" y="6350"/>
                    <a:pt x="16830807" y="0"/>
                  </a:cubicBezTo>
                  <a:lnTo>
                    <a:pt x="16830807" y="5687190"/>
                  </a:lnTo>
                  <a:cubicBezTo>
                    <a:pt x="16830807" y="5717670"/>
                    <a:pt x="16805407" y="5743070"/>
                    <a:pt x="16774928" y="5743070"/>
                  </a:cubicBezTo>
                  <a:close/>
                </a:path>
              </a:pathLst>
            </a:custGeom>
            <a:solidFill>
              <a:srgbClr val="000000"/>
            </a:solidFill>
          </p:spPr>
        </p:sp>
        <p:sp>
          <p:nvSpPr>
            <p:cNvPr name="Freeform 4" id="4"/>
            <p:cNvSpPr/>
            <p:nvPr/>
          </p:nvSpPr>
          <p:spPr>
            <a:xfrm flipH="false" flipV="false" rot="0">
              <a:off x="12700" y="12700"/>
              <a:ext cx="16862557" cy="5776090"/>
            </a:xfrm>
            <a:custGeom>
              <a:avLst/>
              <a:gdLst/>
              <a:ahLst/>
              <a:cxnLst/>
              <a:rect r="r" b="b" t="t" l="l"/>
              <a:pathLst>
                <a:path h="5776090" w="16862557">
                  <a:moveTo>
                    <a:pt x="43180" y="5776090"/>
                  </a:moveTo>
                  <a:lnTo>
                    <a:pt x="16819378" y="5776090"/>
                  </a:lnTo>
                  <a:cubicBezTo>
                    <a:pt x="16843507" y="5776090"/>
                    <a:pt x="16862557" y="5757040"/>
                    <a:pt x="16862557" y="5732910"/>
                  </a:cubicBezTo>
                  <a:lnTo>
                    <a:pt x="16862557" y="43180"/>
                  </a:lnTo>
                  <a:cubicBezTo>
                    <a:pt x="16862557" y="19050"/>
                    <a:pt x="16843507" y="0"/>
                    <a:pt x="16819378" y="0"/>
                  </a:cubicBezTo>
                  <a:lnTo>
                    <a:pt x="43180" y="0"/>
                  </a:lnTo>
                  <a:cubicBezTo>
                    <a:pt x="19050" y="0"/>
                    <a:pt x="0" y="19050"/>
                    <a:pt x="0" y="43180"/>
                  </a:cubicBezTo>
                  <a:lnTo>
                    <a:pt x="0" y="5732910"/>
                  </a:lnTo>
                  <a:cubicBezTo>
                    <a:pt x="0" y="5757040"/>
                    <a:pt x="19050" y="5776090"/>
                    <a:pt x="43180" y="5776090"/>
                  </a:cubicBezTo>
                  <a:close/>
                </a:path>
              </a:pathLst>
            </a:custGeom>
            <a:solidFill>
              <a:srgbClr val="F8F8F8"/>
            </a:solidFill>
          </p:spPr>
        </p:sp>
        <p:sp>
          <p:nvSpPr>
            <p:cNvPr name="Freeform 5" id="5"/>
            <p:cNvSpPr/>
            <p:nvPr/>
          </p:nvSpPr>
          <p:spPr>
            <a:xfrm flipH="false" flipV="false" rot="0">
              <a:off x="0" y="0"/>
              <a:ext cx="16929867" cy="5844670"/>
            </a:xfrm>
            <a:custGeom>
              <a:avLst/>
              <a:gdLst/>
              <a:ahLst/>
              <a:cxnLst/>
              <a:rect r="r" b="b" t="t" l="l"/>
              <a:pathLst>
                <a:path h="5844670" w="16929867">
                  <a:moveTo>
                    <a:pt x="16886687" y="44450"/>
                  </a:moveTo>
                  <a:cubicBezTo>
                    <a:pt x="16881607" y="19050"/>
                    <a:pt x="16858748" y="0"/>
                    <a:pt x="16832078" y="0"/>
                  </a:cubicBezTo>
                  <a:lnTo>
                    <a:pt x="55880" y="0"/>
                  </a:lnTo>
                  <a:cubicBezTo>
                    <a:pt x="25400" y="0"/>
                    <a:pt x="0" y="25400"/>
                    <a:pt x="0" y="55880"/>
                  </a:cubicBezTo>
                  <a:lnTo>
                    <a:pt x="0" y="5745610"/>
                  </a:lnTo>
                  <a:cubicBezTo>
                    <a:pt x="0" y="5772280"/>
                    <a:pt x="17780" y="5793870"/>
                    <a:pt x="43180" y="5800220"/>
                  </a:cubicBezTo>
                  <a:cubicBezTo>
                    <a:pt x="48260" y="5825620"/>
                    <a:pt x="71120" y="5844670"/>
                    <a:pt x="97790" y="5844670"/>
                  </a:cubicBezTo>
                  <a:lnTo>
                    <a:pt x="16873987" y="5844670"/>
                  </a:lnTo>
                  <a:cubicBezTo>
                    <a:pt x="16904467" y="5844670"/>
                    <a:pt x="16929867" y="5819270"/>
                    <a:pt x="16929867" y="5788790"/>
                  </a:cubicBezTo>
                  <a:lnTo>
                    <a:pt x="16929867" y="99060"/>
                  </a:lnTo>
                  <a:cubicBezTo>
                    <a:pt x="16929867" y="72390"/>
                    <a:pt x="16912087" y="50800"/>
                    <a:pt x="16886687" y="44450"/>
                  </a:cubicBezTo>
                  <a:close/>
                  <a:moveTo>
                    <a:pt x="12700" y="5745610"/>
                  </a:moveTo>
                  <a:lnTo>
                    <a:pt x="12700" y="55880"/>
                  </a:lnTo>
                  <a:cubicBezTo>
                    <a:pt x="12700" y="31750"/>
                    <a:pt x="31750" y="12700"/>
                    <a:pt x="55880" y="12700"/>
                  </a:cubicBezTo>
                  <a:lnTo>
                    <a:pt x="16832078" y="12700"/>
                  </a:lnTo>
                  <a:cubicBezTo>
                    <a:pt x="16856207" y="12700"/>
                    <a:pt x="16875257" y="31750"/>
                    <a:pt x="16875257" y="55880"/>
                  </a:cubicBezTo>
                  <a:lnTo>
                    <a:pt x="16875257" y="5745610"/>
                  </a:lnTo>
                  <a:cubicBezTo>
                    <a:pt x="16875257" y="5769740"/>
                    <a:pt x="16856207" y="5788790"/>
                    <a:pt x="16832078" y="5788790"/>
                  </a:cubicBezTo>
                  <a:lnTo>
                    <a:pt x="55880" y="5788790"/>
                  </a:lnTo>
                  <a:cubicBezTo>
                    <a:pt x="31750" y="5788790"/>
                    <a:pt x="12700" y="5769740"/>
                    <a:pt x="12700" y="5745610"/>
                  </a:cubicBezTo>
                  <a:close/>
                  <a:moveTo>
                    <a:pt x="16917167" y="5788790"/>
                  </a:moveTo>
                  <a:cubicBezTo>
                    <a:pt x="16917167" y="5812920"/>
                    <a:pt x="16898117" y="5831970"/>
                    <a:pt x="16873987" y="5831970"/>
                  </a:cubicBezTo>
                  <a:lnTo>
                    <a:pt x="97790" y="5831970"/>
                  </a:lnTo>
                  <a:cubicBezTo>
                    <a:pt x="78740" y="5831970"/>
                    <a:pt x="62230" y="5819270"/>
                    <a:pt x="57150" y="5801490"/>
                  </a:cubicBezTo>
                  <a:lnTo>
                    <a:pt x="16832078" y="5801490"/>
                  </a:lnTo>
                  <a:cubicBezTo>
                    <a:pt x="16862557" y="5801490"/>
                    <a:pt x="16887957" y="5776090"/>
                    <a:pt x="16887957" y="5745610"/>
                  </a:cubicBezTo>
                  <a:lnTo>
                    <a:pt x="16887957" y="58420"/>
                  </a:lnTo>
                  <a:cubicBezTo>
                    <a:pt x="16904467" y="64770"/>
                    <a:pt x="16917167" y="80010"/>
                    <a:pt x="16917167" y="99060"/>
                  </a:cubicBezTo>
                  <a:lnTo>
                    <a:pt x="16917167" y="5788790"/>
                  </a:lnTo>
                  <a:close/>
                </a:path>
              </a:pathLst>
            </a:custGeom>
            <a:solidFill>
              <a:srgbClr val="000000"/>
            </a:solidFill>
          </p:spPr>
        </p:sp>
      </p:grpSp>
      <p:sp>
        <p:nvSpPr>
          <p:cNvPr name="TextBox 6" id="6"/>
          <p:cNvSpPr txBox="true"/>
          <p:nvPr/>
        </p:nvSpPr>
        <p:spPr>
          <a:xfrm rot="0">
            <a:off x="4076995" y="4141448"/>
            <a:ext cx="10134010" cy="1737780"/>
          </a:xfrm>
          <a:prstGeom prst="rect">
            <a:avLst/>
          </a:prstGeom>
        </p:spPr>
        <p:txBody>
          <a:bodyPr anchor="t" rtlCol="false" tIns="0" lIns="0" bIns="0" rIns="0">
            <a:spAutoFit/>
          </a:bodyPr>
          <a:lstStyle/>
          <a:p>
            <a:pPr algn="ctr">
              <a:lnSpc>
                <a:spcPts val="13217"/>
              </a:lnSpc>
            </a:pPr>
            <a:r>
              <a:rPr lang="en-US" b="true" sz="12469">
                <a:solidFill>
                  <a:srgbClr val="000000"/>
                </a:solidFill>
                <a:latin typeface="RoxboroughCF Bold"/>
                <a:ea typeface="RoxboroughCF Bold"/>
                <a:cs typeface="RoxboroughCF Bold"/>
                <a:sym typeface="RoxboroughCF Bold"/>
              </a:rPr>
              <a:t>Thank you!</a:t>
            </a:r>
          </a:p>
        </p:txBody>
      </p:sp>
      <p:sp>
        <p:nvSpPr>
          <p:cNvPr name="Freeform 7" id="7"/>
          <p:cNvSpPr/>
          <p:nvPr/>
        </p:nvSpPr>
        <p:spPr>
          <a:xfrm flipH="false" flipV="false" rot="1043947">
            <a:off x="10108581" y="4107050"/>
            <a:ext cx="3333611" cy="2072900"/>
          </a:xfrm>
          <a:custGeom>
            <a:avLst/>
            <a:gdLst/>
            <a:ahLst/>
            <a:cxnLst/>
            <a:rect r="r" b="b" t="t" l="l"/>
            <a:pathLst>
              <a:path h="2072900" w="3333611">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207806" y="256705"/>
            <a:ext cx="5447429" cy="2739016"/>
          </a:xfrm>
          <a:custGeom>
            <a:avLst/>
            <a:gdLst/>
            <a:ahLst/>
            <a:cxnLst/>
            <a:rect r="r" b="b" t="t" l="l"/>
            <a:pathLst>
              <a:path h="2739016" w="5447429">
                <a:moveTo>
                  <a:pt x="0" y="0"/>
                </a:moveTo>
                <a:lnTo>
                  <a:pt x="5447430" y="0"/>
                </a:lnTo>
                <a:lnTo>
                  <a:pt x="5447430" y="2739016"/>
                </a:lnTo>
                <a:lnTo>
                  <a:pt x="0" y="2739016"/>
                </a:lnTo>
                <a:lnTo>
                  <a:pt x="0" y="0"/>
                </a:lnTo>
                <a:close/>
              </a:path>
            </a:pathLst>
          </a:custGeom>
          <a:blipFill>
            <a:blip r:embed="rId4"/>
            <a:stretch>
              <a:fillRect l="0" t="0" r="0" b="0"/>
            </a:stretch>
          </a:blipFill>
        </p:spPr>
      </p:sp>
      <p:sp>
        <p:nvSpPr>
          <p:cNvPr name="Freeform 9" id="9"/>
          <p:cNvSpPr/>
          <p:nvPr/>
        </p:nvSpPr>
        <p:spPr>
          <a:xfrm flipH="false" flipV="false" rot="0">
            <a:off x="207674" y="256705"/>
            <a:ext cx="3697538" cy="3399349"/>
          </a:xfrm>
          <a:custGeom>
            <a:avLst/>
            <a:gdLst/>
            <a:ahLst/>
            <a:cxnLst/>
            <a:rect r="r" b="b" t="t" l="l"/>
            <a:pathLst>
              <a:path h="3399349" w="3697538">
                <a:moveTo>
                  <a:pt x="0" y="0"/>
                </a:moveTo>
                <a:lnTo>
                  <a:pt x="3697538" y="0"/>
                </a:lnTo>
                <a:lnTo>
                  <a:pt x="3697538" y="3399349"/>
                </a:lnTo>
                <a:lnTo>
                  <a:pt x="0" y="3399349"/>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2729009" y="752271"/>
            <a:ext cx="438150" cy="438150"/>
          </a:xfrm>
          <a:custGeom>
            <a:avLst/>
            <a:gdLst/>
            <a:ahLst/>
            <a:cxnLst/>
            <a:rect r="r" b="b" t="t" l="l"/>
            <a:pathLst>
              <a:path h="438150" w="438150">
                <a:moveTo>
                  <a:pt x="0" y="0"/>
                </a:moveTo>
                <a:lnTo>
                  <a:pt x="438150" y="0"/>
                </a:lnTo>
                <a:lnTo>
                  <a:pt x="438150" y="438150"/>
                </a:lnTo>
                <a:lnTo>
                  <a:pt x="0" y="438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3101" y="3404335"/>
            <a:ext cx="12035457" cy="7648575"/>
          </a:xfrm>
          <a:prstGeom prst="rect">
            <a:avLst/>
          </a:prstGeom>
        </p:spPr>
        <p:txBody>
          <a:bodyPr anchor="t" rtlCol="false" tIns="0" lIns="0" bIns="0" rIns="0">
            <a:spAutoFit/>
          </a:bodyPr>
          <a:lstStyle/>
          <a:p>
            <a:pPr algn="l">
              <a:lnSpc>
                <a:spcPts val="3558"/>
              </a:lnSpc>
            </a:pPr>
            <a:r>
              <a:rPr lang="en-US" sz="2965" b="true">
                <a:solidFill>
                  <a:srgbClr val="000000"/>
                </a:solidFill>
                <a:latin typeface="Telegraf Bold"/>
                <a:ea typeface="Telegraf Bold"/>
                <a:cs typeface="Telegraf Bold"/>
                <a:sym typeface="Telegraf Bold"/>
              </a:rPr>
              <a:t>I would like to express my deepest gratitude for all the </a:t>
            </a:r>
          </a:p>
          <a:p>
            <a:pPr algn="l">
              <a:lnSpc>
                <a:spcPts val="3558"/>
              </a:lnSpc>
            </a:pPr>
            <a:r>
              <a:rPr lang="en-US" sz="2965" b="true">
                <a:solidFill>
                  <a:srgbClr val="000000"/>
                </a:solidFill>
                <a:latin typeface="Telegraf Bold"/>
                <a:ea typeface="Telegraf Bold"/>
                <a:cs typeface="Telegraf Bold"/>
                <a:sym typeface="Telegraf Bold"/>
              </a:rPr>
              <a:t>effort, guidance, and support you have provided throughout my journey. Your dedication, patience, and commitment to helping me grow both academically and personally have made a profound impact on my development.</a:t>
            </a:r>
          </a:p>
          <a:p>
            <a:pPr algn="l">
              <a:lnSpc>
                <a:spcPts val="3558"/>
              </a:lnSpc>
            </a:pPr>
          </a:p>
          <a:p>
            <a:pPr algn="l">
              <a:lnSpc>
                <a:spcPts val="3558"/>
              </a:lnSpc>
            </a:pPr>
            <a:r>
              <a:rPr lang="en-US" sz="2965" b="true">
                <a:solidFill>
                  <a:srgbClr val="000000"/>
                </a:solidFill>
                <a:latin typeface="Telegraf Bold"/>
                <a:ea typeface="Telegraf Bold"/>
                <a:cs typeface="Telegraf Bold"/>
                <a:sym typeface="Telegraf Bold"/>
              </a:rPr>
              <a:t>Thank you for always being available to offer advice and for pushing me to strive for excellence. Your mentorship has not only enhanced my knowledge but also inspired me to approach challenges with confidence and determination.</a:t>
            </a:r>
          </a:p>
          <a:p>
            <a:pPr algn="l">
              <a:lnSpc>
                <a:spcPts val="3558"/>
              </a:lnSpc>
            </a:pPr>
          </a:p>
          <a:p>
            <a:pPr algn="l">
              <a:lnSpc>
                <a:spcPts val="3558"/>
              </a:lnSpc>
            </a:pPr>
            <a:r>
              <a:rPr lang="en-US" sz="2965" b="true">
                <a:solidFill>
                  <a:srgbClr val="000000"/>
                </a:solidFill>
                <a:latin typeface="Telegraf Bold"/>
                <a:ea typeface="Telegraf Bold"/>
                <a:cs typeface="Telegraf Bold"/>
                <a:sym typeface="Telegraf Bold"/>
              </a:rPr>
              <a:t>I truly appreciate everything you’ve done for me, and I look forward to applying the valuable lessons I've learned under your supervision.</a:t>
            </a:r>
          </a:p>
          <a:p>
            <a:pPr algn="l">
              <a:lnSpc>
                <a:spcPts val="3558"/>
              </a:lnSpc>
            </a:pPr>
            <a:r>
              <a:rPr lang="en-US" sz="2965" b="true">
                <a:solidFill>
                  <a:srgbClr val="000000"/>
                </a:solidFill>
                <a:latin typeface="Telegraf Bold"/>
                <a:ea typeface="Telegraf Bold"/>
                <a:cs typeface="Telegraf Bold"/>
                <a:sym typeface="Telegraf Bold"/>
              </a:rPr>
              <a:t>Thank you once again for your hard work and continuous support</a:t>
            </a:r>
          </a:p>
          <a:p>
            <a:pPr algn="l" marL="0" indent="0" lvl="0">
              <a:lnSpc>
                <a:spcPts val="3558"/>
              </a:lnSpc>
            </a:pPr>
          </a:p>
        </p:txBody>
      </p:sp>
      <p:sp>
        <p:nvSpPr>
          <p:cNvPr name="Freeform 4" id="4"/>
          <p:cNvSpPr/>
          <p:nvPr/>
        </p:nvSpPr>
        <p:spPr>
          <a:xfrm flipH="false" flipV="false" rot="0">
            <a:off x="13899277" y="80100"/>
            <a:ext cx="3773201" cy="1897199"/>
          </a:xfrm>
          <a:custGeom>
            <a:avLst/>
            <a:gdLst/>
            <a:ahLst/>
            <a:cxnLst/>
            <a:rect r="r" b="b" t="t" l="l"/>
            <a:pathLst>
              <a:path h="1897199" w="3773201">
                <a:moveTo>
                  <a:pt x="0" y="0"/>
                </a:moveTo>
                <a:lnTo>
                  <a:pt x="3773201" y="0"/>
                </a:lnTo>
                <a:lnTo>
                  <a:pt x="3773201" y="1897200"/>
                </a:lnTo>
                <a:lnTo>
                  <a:pt x="0" y="1897200"/>
                </a:lnTo>
                <a:lnTo>
                  <a:pt x="0" y="0"/>
                </a:lnTo>
                <a:close/>
              </a:path>
            </a:pathLst>
          </a:custGeom>
          <a:blipFill>
            <a:blip r:embed="rId4"/>
            <a:stretch>
              <a:fillRect l="0" t="0" r="0" b="0"/>
            </a:stretch>
          </a:blipFill>
        </p:spPr>
      </p:sp>
      <p:sp>
        <p:nvSpPr>
          <p:cNvPr name="Freeform 5" id="5"/>
          <p:cNvSpPr/>
          <p:nvPr/>
        </p:nvSpPr>
        <p:spPr>
          <a:xfrm flipH="false" flipV="false" rot="0">
            <a:off x="623101" y="87031"/>
            <a:ext cx="1923772" cy="1768629"/>
          </a:xfrm>
          <a:custGeom>
            <a:avLst/>
            <a:gdLst/>
            <a:ahLst/>
            <a:cxnLst/>
            <a:rect r="r" b="b" t="t" l="l"/>
            <a:pathLst>
              <a:path h="1768629" w="1923772">
                <a:moveTo>
                  <a:pt x="0" y="0"/>
                </a:moveTo>
                <a:lnTo>
                  <a:pt x="1923772" y="0"/>
                </a:lnTo>
                <a:lnTo>
                  <a:pt x="1923772" y="1768629"/>
                </a:lnTo>
                <a:lnTo>
                  <a:pt x="0" y="1768629"/>
                </a:lnTo>
                <a:lnTo>
                  <a:pt x="0" y="0"/>
                </a:lnTo>
                <a:close/>
              </a:path>
            </a:pathLst>
          </a:custGeom>
          <a:blipFill>
            <a:blip r:embed="rId5"/>
            <a:stretch>
              <a:fillRect l="0" t="0" r="0" b="0"/>
            </a:stretch>
          </a:blipFill>
        </p:spPr>
      </p:sp>
      <p:grpSp>
        <p:nvGrpSpPr>
          <p:cNvPr name="Group 6" id="6"/>
          <p:cNvGrpSpPr/>
          <p:nvPr/>
        </p:nvGrpSpPr>
        <p:grpSpPr>
          <a:xfrm rot="0">
            <a:off x="12842760" y="3013810"/>
            <a:ext cx="5246370" cy="52463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3649" r="0" b="-3649"/>
              </a:stretch>
            </a:blipFill>
          </p:spPr>
        </p:sp>
      </p:grpSp>
      <p:sp>
        <p:nvSpPr>
          <p:cNvPr name="TextBox 8" id="8"/>
          <p:cNvSpPr txBox="true"/>
          <p:nvPr/>
        </p:nvSpPr>
        <p:spPr>
          <a:xfrm rot="0">
            <a:off x="623101" y="2296014"/>
            <a:ext cx="6907697" cy="717042"/>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Dr. Eman Raslan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815007"/>
            <a:ext cx="6249821" cy="1338054"/>
            <a:chOff x="0" y="0"/>
            <a:chExt cx="8333094" cy="1784071"/>
          </a:xfrm>
        </p:grpSpPr>
        <p:sp>
          <p:nvSpPr>
            <p:cNvPr name="TextBox 3" id="3"/>
            <p:cNvSpPr txBox="true"/>
            <p:nvPr/>
          </p:nvSpPr>
          <p:spPr>
            <a:xfrm rot="0">
              <a:off x="0" y="9525"/>
              <a:ext cx="8333094" cy="948706"/>
            </a:xfrm>
            <a:prstGeom prst="rect">
              <a:avLst/>
            </a:prstGeom>
          </p:spPr>
          <p:txBody>
            <a:bodyPr anchor="t" rtlCol="false" tIns="0" lIns="0" bIns="0" rIns="0">
              <a:spAutoFit/>
            </a:bodyPr>
            <a:lstStyle/>
            <a:p>
              <a:pPr algn="l" marL="0" indent="0" lvl="0">
                <a:lnSpc>
                  <a:spcPts val="5664"/>
                </a:lnSpc>
                <a:spcBef>
                  <a:spcPct val="0"/>
                </a:spcBef>
              </a:pPr>
              <a:r>
                <a:rPr lang="en-US" b="true" sz="4800">
                  <a:solidFill>
                    <a:srgbClr val="000000"/>
                  </a:solidFill>
                  <a:latin typeface="RoxboroughCF Bold"/>
                  <a:ea typeface="RoxboroughCF Bold"/>
                  <a:cs typeface="RoxboroughCF Bold"/>
                  <a:sym typeface="RoxboroughCF Bold"/>
                </a:rPr>
                <a:t>Team </a:t>
              </a:r>
            </a:p>
          </p:txBody>
        </p:sp>
        <p:sp>
          <p:nvSpPr>
            <p:cNvPr name="TextBox 4" id="4"/>
            <p:cNvSpPr txBox="true"/>
            <p:nvPr/>
          </p:nvSpPr>
          <p:spPr>
            <a:xfrm rot="0">
              <a:off x="0" y="1229854"/>
              <a:ext cx="7969243" cy="554218"/>
            </a:xfrm>
            <a:prstGeom prst="rect">
              <a:avLst/>
            </a:prstGeom>
          </p:spPr>
          <p:txBody>
            <a:bodyPr anchor="t" rtlCol="false" tIns="0" lIns="0" bIns="0" rIns="0">
              <a:spAutoFit/>
            </a:bodyPr>
            <a:lstStyle/>
            <a:p>
              <a:pPr algn="l" marL="0" indent="0" lvl="0">
                <a:lnSpc>
                  <a:spcPts val="3359"/>
                </a:lnSpc>
                <a:spcBef>
                  <a:spcPct val="0"/>
                </a:spcBef>
              </a:pPr>
            </a:p>
          </p:txBody>
        </p:sp>
      </p:grpSp>
      <p:sp>
        <p:nvSpPr>
          <p:cNvPr name="TextBox 5" id="5"/>
          <p:cNvSpPr txBox="true"/>
          <p:nvPr/>
        </p:nvSpPr>
        <p:spPr>
          <a:xfrm rot="0">
            <a:off x="516814" y="2419653"/>
            <a:ext cx="9053788" cy="3471116"/>
          </a:xfrm>
          <a:prstGeom prst="rect">
            <a:avLst/>
          </a:prstGeom>
        </p:spPr>
        <p:txBody>
          <a:bodyPr anchor="t" rtlCol="false" tIns="0" lIns="0" bIns="0" rIns="0">
            <a:spAutoFit/>
          </a:bodyPr>
          <a:lstStyle/>
          <a:p>
            <a:pPr algn="l">
              <a:lnSpc>
                <a:spcPts val="3960"/>
              </a:lnSpc>
            </a:pPr>
            <a:r>
              <a:rPr lang="en-US" sz="2829">
                <a:solidFill>
                  <a:srgbClr val="000000"/>
                </a:solidFill>
                <a:latin typeface="Droid Arabic Kufi"/>
                <a:ea typeface="Droid Arabic Kufi"/>
                <a:cs typeface="Droid Arabic Kufi"/>
                <a:sym typeface="Droid Arabic Kufi"/>
              </a:rPr>
              <a:t>1-Ahmed Mohamed AbdelSalam Ali Saber</a:t>
            </a:r>
          </a:p>
          <a:p>
            <a:pPr algn="ctr">
              <a:lnSpc>
                <a:spcPts val="3960"/>
              </a:lnSpc>
            </a:pPr>
          </a:p>
          <a:p>
            <a:pPr algn="ctr">
              <a:lnSpc>
                <a:spcPts val="3960"/>
              </a:lnSpc>
            </a:pPr>
            <a:r>
              <a:rPr lang="en-US" sz="2829">
                <a:solidFill>
                  <a:srgbClr val="000000"/>
                </a:solidFill>
                <a:latin typeface="Droid Arabic Kufi"/>
                <a:ea typeface="Droid Arabic Kufi"/>
                <a:cs typeface="Droid Arabic Kufi"/>
                <a:sym typeface="Droid Arabic Kufi"/>
              </a:rPr>
              <a:t>2-Mohammed Hassan Mohammed Mohammed Saad</a:t>
            </a:r>
          </a:p>
          <a:p>
            <a:pPr algn="ctr">
              <a:lnSpc>
                <a:spcPts val="3960"/>
              </a:lnSpc>
            </a:pPr>
          </a:p>
          <a:p>
            <a:pPr algn="l">
              <a:lnSpc>
                <a:spcPts val="3960"/>
              </a:lnSpc>
            </a:pPr>
            <a:r>
              <a:rPr lang="en-US" sz="2829">
                <a:solidFill>
                  <a:srgbClr val="000000"/>
                </a:solidFill>
                <a:latin typeface="Droid Arabic Kufi"/>
                <a:ea typeface="Droid Arabic Kufi"/>
                <a:cs typeface="Droid Arabic Kufi"/>
                <a:sym typeface="Droid Arabic Kufi"/>
              </a:rPr>
              <a:t>3-Hussein Mohamed Hussein Elwakeel</a:t>
            </a:r>
          </a:p>
          <a:p>
            <a:pPr algn="l">
              <a:lnSpc>
                <a:spcPts val="3960"/>
              </a:lnSpc>
            </a:pPr>
          </a:p>
          <a:p>
            <a:pPr algn="l">
              <a:lnSpc>
                <a:spcPts val="3960"/>
              </a:lnSpc>
            </a:pPr>
            <a:r>
              <a:rPr lang="en-US" sz="2829">
                <a:solidFill>
                  <a:srgbClr val="000000"/>
                </a:solidFill>
                <a:latin typeface="Droid Arabic Kufi"/>
                <a:ea typeface="Droid Arabic Kufi"/>
                <a:cs typeface="Droid Arabic Kufi"/>
                <a:sym typeface="Droid Arabic Kufi"/>
              </a:rPr>
              <a:t>4-Noura Mohamed Hefzi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4163032" y="2217836"/>
            <a:ext cx="8226650" cy="9247537"/>
            <a:chOff x="0" y="0"/>
            <a:chExt cx="10968867" cy="12330049"/>
          </a:xfrm>
        </p:grpSpPr>
        <p:sp>
          <p:nvSpPr>
            <p:cNvPr name="Freeform 3" id="3"/>
            <p:cNvSpPr/>
            <p:nvPr/>
          </p:nvSpPr>
          <p:spPr>
            <a:xfrm flipH="false" flipV="false" rot="0">
              <a:off x="0" y="306518"/>
              <a:ext cx="9491330" cy="1898266"/>
            </a:xfrm>
            <a:custGeom>
              <a:avLst/>
              <a:gdLst/>
              <a:ahLst/>
              <a:cxnLst/>
              <a:rect r="r" b="b" t="t" l="l"/>
              <a:pathLst>
                <a:path h="1898266" w="9491330">
                  <a:moveTo>
                    <a:pt x="0" y="0"/>
                  </a:moveTo>
                  <a:lnTo>
                    <a:pt x="9491330" y="0"/>
                  </a:lnTo>
                  <a:lnTo>
                    <a:pt x="9491330" y="1898266"/>
                  </a:lnTo>
                  <a:lnTo>
                    <a:pt x="0" y="1898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9897" y="104775"/>
              <a:ext cx="10658970" cy="1647810"/>
            </a:xfrm>
            <a:prstGeom prst="rect">
              <a:avLst/>
            </a:prstGeom>
          </p:spPr>
          <p:txBody>
            <a:bodyPr anchor="t" rtlCol="false" tIns="0" lIns="0" bIns="0" rIns="0">
              <a:spAutoFit/>
            </a:bodyPr>
            <a:lstStyle/>
            <a:p>
              <a:pPr algn="l">
                <a:lnSpc>
                  <a:spcPts val="9311"/>
                </a:lnSpc>
              </a:pPr>
              <a:r>
                <a:rPr lang="en-US" sz="8784" b="true">
                  <a:solidFill>
                    <a:srgbClr val="000000"/>
                  </a:solidFill>
                  <a:latin typeface="RoxboroughCF Bold"/>
                  <a:ea typeface="RoxboroughCF Bold"/>
                  <a:cs typeface="RoxboroughCF Bold"/>
                  <a:sym typeface="RoxboroughCF Bold"/>
                </a:rPr>
                <a:t>Introduction</a:t>
              </a:r>
            </a:p>
          </p:txBody>
        </p:sp>
        <p:sp>
          <p:nvSpPr>
            <p:cNvPr name="TextBox 5" id="5"/>
            <p:cNvSpPr txBox="true"/>
            <p:nvPr/>
          </p:nvSpPr>
          <p:spPr>
            <a:xfrm rot="0">
              <a:off x="309897" y="3222496"/>
              <a:ext cx="10106696" cy="6968000"/>
            </a:xfrm>
            <a:prstGeom prst="rect">
              <a:avLst/>
            </a:prstGeom>
          </p:spPr>
          <p:txBody>
            <a:bodyPr anchor="t" rtlCol="false" tIns="0" lIns="0" bIns="0" rIns="0">
              <a:spAutoFit/>
            </a:bodyPr>
            <a:lstStyle/>
            <a:p>
              <a:pPr algn="l" marL="632189" indent="-316095" lvl="1">
                <a:lnSpc>
                  <a:spcPts val="4099"/>
                </a:lnSpc>
                <a:buFont typeface="Arial"/>
                <a:buChar char="•"/>
              </a:pPr>
              <a:r>
                <a:rPr lang="en-US" b="true" sz="2928">
                  <a:solidFill>
                    <a:srgbClr val="000000"/>
                  </a:solidFill>
                  <a:latin typeface="Telegraf Bold"/>
                  <a:ea typeface="Telegraf Bold"/>
                  <a:cs typeface="Telegraf Bold"/>
                  <a:sym typeface="Telegraf Bold"/>
                </a:rPr>
                <a:t>Title: Predicting Ad Clicks Using Machine Learning</a:t>
              </a:r>
            </a:p>
            <a:p>
              <a:pPr algn="l" marL="632189" indent="-316095" lvl="1">
                <a:lnSpc>
                  <a:spcPts val="4099"/>
                </a:lnSpc>
                <a:buFont typeface="Arial"/>
                <a:buChar char="•"/>
              </a:pPr>
              <a:r>
                <a:rPr lang="en-US" b="true" sz="2928">
                  <a:solidFill>
                    <a:srgbClr val="000000"/>
                  </a:solidFill>
                  <a:latin typeface="Telegraf Bold"/>
                  <a:ea typeface="Telegraf Bold"/>
                  <a:cs typeface="Telegraf Bold"/>
                  <a:sym typeface="Telegraf Bold"/>
                </a:rPr>
                <a:t>Introduction:</a:t>
              </a:r>
            </a:p>
            <a:p>
              <a:pPr algn="l" marL="632189" indent="-316095" lvl="1">
                <a:lnSpc>
                  <a:spcPts val="4099"/>
                </a:lnSpc>
                <a:buFont typeface="Arial"/>
                <a:buChar char="•"/>
              </a:pPr>
              <a:r>
                <a:rPr lang="en-US" b="true" sz="2928">
                  <a:solidFill>
                    <a:srgbClr val="000000"/>
                  </a:solidFill>
                  <a:latin typeface="Telegraf Bold"/>
                  <a:ea typeface="Telegraf Bold"/>
                  <a:cs typeface="Telegraf Bold"/>
                  <a:sym typeface="Telegraf Bold"/>
                </a:rPr>
                <a:t>Objective: To understand the factors influencing user clicks on ads and develop a robust machine learning model for predicting ad clicks.</a:t>
              </a:r>
            </a:p>
            <a:p>
              <a:pPr algn="l" marL="632189" indent="-316095" lvl="1">
                <a:lnSpc>
                  <a:spcPts val="4099"/>
                </a:lnSpc>
                <a:buFont typeface="Arial"/>
                <a:buChar char="•"/>
              </a:pPr>
              <a:r>
                <a:rPr lang="en-US" b="true" sz="2928">
                  <a:solidFill>
                    <a:srgbClr val="000000"/>
                  </a:solidFill>
                  <a:latin typeface="Telegraf Bold"/>
                  <a:ea typeface="Telegraf Bold"/>
                  <a:cs typeface="Telegraf Bold"/>
                  <a:sym typeface="Telegraf Bold"/>
                </a:rPr>
                <a:t>Highlight the importance of targeted advertising and how this model can improve ad efficiency.</a:t>
              </a:r>
            </a:p>
            <a:p>
              <a:pPr algn="l">
                <a:lnSpc>
                  <a:spcPts val="4099"/>
                </a:lnSpc>
              </a:pPr>
            </a:p>
          </p:txBody>
        </p:sp>
        <p:sp>
          <p:nvSpPr>
            <p:cNvPr name="TextBox 6" id="6"/>
            <p:cNvSpPr txBox="true"/>
            <p:nvPr/>
          </p:nvSpPr>
          <p:spPr>
            <a:xfrm rot="0">
              <a:off x="309897" y="11720754"/>
              <a:ext cx="9527496" cy="609295"/>
            </a:xfrm>
            <a:prstGeom prst="rect">
              <a:avLst/>
            </a:prstGeom>
          </p:spPr>
          <p:txBody>
            <a:bodyPr anchor="t" rtlCol="false" tIns="0" lIns="0" bIns="0" rIns="0">
              <a:spAutoFit/>
            </a:bodyPr>
            <a:lstStyle/>
            <a:p>
              <a:pPr algn="l" marL="0" indent="0" lvl="0">
                <a:lnSpc>
                  <a:spcPts val="3843"/>
                </a:lnSpc>
              </a:pPr>
            </a:p>
          </p:txBody>
        </p:sp>
        <p:pic>
          <p:nvPicPr>
            <p:cNvPr name="Picture 7" id="7"/>
            <p:cNvPicPr>
              <a:picLocks noChangeAspect="true"/>
            </p:cNvPicPr>
            <p:nvPr/>
          </p:nvPicPr>
          <p:blipFill>
            <a:blip r:embed="rId4"/>
            <a:srcRect l="0" t="0" r="0" b="0"/>
            <a:stretch>
              <a:fillRect/>
            </a:stretch>
          </p:blipFill>
          <p:spPr>
            <a:xfrm flipH="false" flipV="false" rot="0">
              <a:off x="309897" y="10469403"/>
              <a:ext cx="3264870" cy="359973"/>
            </a:xfrm>
            <a:prstGeom prst="rect">
              <a:avLst/>
            </a:prstGeom>
          </p:spPr>
        </p:pic>
      </p:grpSp>
      <p:sp>
        <p:nvSpPr>
          <p:cNvPr name="Freeform 8" id="8"/>
          <p:cNvSpPr/>
          <p:nvPr/>
        </p:nvSpPr>
        <p:spPr>
          <a:xfrm flipH="false" flipV="false" rot="0">
            <a:off x="12992148" y="0"/>
            <a:ext cx="4969987" cy="2498954"/>
          </a:xfrm>
          <a:custGeom>
            <a:avLst/>
            <a:gdLst/>
            <a:ahLst/>
            <a:cxnLst/>
            <a:rect r="r" b="b" t="t" l="l"/>
            <a:pathLst>
              <a:path h="2498954" w="4969987">
                <a:moveTo>
                  <a:pt x="0" y="0"/>
                </a:moveTo>
                <a:lnTo>
                  <a:pt x="4969987" y="0"/>
                </a:lnTo>
                <a:lnTo>
                  <a:pt x="4969987" y="2498954"/>
                </a:lnTo>
                <a:lnTo>
                  <a:pt x="0" y="2498954"/>
                </a:lnTo>
                <a:lnTo>
                  <a:pt x="0" y="0"/>
                </a:lnTo>
                <a:close/>
              </a:path>
            </a:pathLst>
          </a:custGeom>
          <a:blipFill>
            <a:blip r:embed="rId5"/>
            <a:stretch>
              <a:fillRect l="0" t="0" r="0" b="0"/>
            </a:stretch>
          </a:blipFill>
        </p:spPr>
      </p:sp>
      <p:sp>
        <p:nvSpPr>
          <p:cNvPr name="Freeform 9" id="9"/>
          <p:cNvSpPr/>
          <p:nvPr/>
        </p:nvSpPr>
        <p:spPr>
          <a:xfrm flipH="false" flipV="false" rot="0">
            <a:off x="0" y="16822"/>
            <a:ext cx="2699863" cy="2482132"/>
          </a:xfrm>
          <a:custGeom>
            <a:avLst/>
            <a:gdLst/>
            <a:ahLst/>
            <a:cxnLst/>
            <a:rect r="r" b="b" t="t" l="l"/>
            <a:pathLst>
              <a:path h="2482132" w="2699863">
                <a:moveTo>
                  <a:pt x="0" y="0"/>
                </a:moveTo>
                <a:lnTo>
                  <a:pt x="2699863" y="0"/>
                </a:lnTo>
                <a:lnTo>
                  <a:pt x="2699863" y="2482132"/>
                </a:lnTo>
                <a:lnTo>
                  <a:pt x="0" y="2482132"/>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2456961" y="369116"/>
            <a:ext cx="5506733" cy="2768835"/>
          </a:xfrm>
          <a:custGeom>
            <a:avLst/>
            <a:gdLst/>
            <a:ahLst/>
            <a:cxnLst/>
            <a:rect r="r" b="b" t="t" l="l"/>
            <a:pathLst>
              <a:path h="2768835" w="5506733">
                <a:moveTo>
                  <a:pt x="0" y="0"/>
                </a:moveTo>
                <a:lnTo>
                  <a:pt x="5506733" y="0"/>
                </a:lnTo>
                <a:lnTo>
                  <a:pt x="5506733" y="2768834"/>
                </a:lnTo>
                <a:lnTo>
                  <a:pt x="0" y="2768834"/>
                </a:lnTo>
                <a:lnTo>
                  <a:pt x="0" y="0"/>
                </a:lnTo>
                <a:close/>
              </a:path>
            </a:pathLst>
          </a:custGeom>
          <a:blipFill>
            <a:blip r:embed="rId2"/>
            <a:stretch>
              <a:fillRect l="0" t="0" r="0" b="0"/>
            </a:stretch>
          </a:blipFill>
        </p:spPr>
      </p:sp>
      <p:sp>
        <p:nvSpPr>
          <p:cNvPr name="Freeform 3" id="3"/>
          <p:cNvSpPr/>
          <p:nvPr/>
        </p:nvSpPr>
        <p:spPr>
          <a:xfrm flipH="false" flipV="false" rot="0">
            <a:off x="0" y="-142785"/>
            <a:ext cx="2548493" cy="2342969"/>
          </a:xfrm>
          <a:custGeom>
            <a:avLst/>
            <a:gdLst/>
            <a:ahLst/>
            <a:cxnLst/>
            <a:rect r="r" b="b" t="t" l="l"/>
            <a:pathLst>
              <a:path h="2342969" w="2548493">
                <a:moveTo>
                  <a:pt x="0" y="0"/>
                </a:moveTo>
                <a:lnTo>
                  <a:pt x="2548493" y="0"/>
                </a:lnTo>
                <a:lnTo>
                  <a:pt x="2548493" y="2342970"/>
                </a:lnTo>
                <a:lnTo>
                  <a:pt x="0" y="2342970"/>
                </a:lnTo>
                <a:lnTo>
                  <a:pt x="0" y="0"/>
                </a:lnTo>
                <a:close/>
              </a:path>
            </a:pathLst>
          </a:custGeom>
          <a:blipFill>
            <a:blip r:embed="rId3"/>
            <a:stretch>
              <a:fillRect l="0" t="0" r="0" b="0"/>
            </a:stretch>
          </a:blipFill>
        </p:spPr>
      </p:sp>
      <p:sp>
        <p:nvSpPr>
          <p:cNvPr name="TextBox 4" id="4"/>
          <p:cNvSpPr txBox="true"/>
          <p:nvPr/>
        </p:nvSpPr>
        <p:spPr>
          <a:xfrm rot="0">
            <a:off x="1297420" y="4515064"/>
            <a:ext cx="15961880" cy="4743236"/>
          </a:xfrm>
          <a:prstGeom prst="rect">
            <a:avLst/>
          </a:prstGeom>
        </p:spPr>
        <p:txBody>
          <a:bodyPr anchor="t" rtlCol="false" tIns="0" lIns="0" bIns="0" rIns="0">
            <a:spAutoFit/>
          </a:bodyPr>
          <a:lstStyle/>
          <a:p>
            <a:pPr algn="l">
              <a:lnSpc>
                <a:spcPts val="5704"/>
              </a:lnSpc>
            </a:pPr>
            <a:r>
              <a:rPr lang="en-US" sz="3803" spc="76" b="true">
                <a:solidFill>
                  <a:srgbClr val="000000"/>
                </a:solidFill>
                <a:latin typeface="Telegraf Bold"/>
                <a:ea typeface="Telegraf Bold"/>
                <a:cs typeface="Telegraf Bold"/>
                <a:sym typeface="Telegraf Bold"/>
              </a:rPr>
              <a:t>Dat</a:t>
            </a:r>
            <a:r>
              <a:rPr lang="en-US" sz="3803" spc="76" b="true">
                <a:solidFill>
                  <a:srgbClr val="000000"/>
                </a:solidFill>
                <a:latin typeface="Telegraf Bold"/>
                <a:ea typeface="Telegraf Bold"/>
                <a:cs typeface="Telegraf Bold"/>
                <a:sym typeface="Telegraf Bold"/>
              </a:rPr>
              <a:t>aset Details:</a:t>
            </a:r>
          </a:p>
          <a:p>
            <a:pPr algn="l" marL="821139" indent="-410570" lvl="1">
              <a:lnSpc>
                <a:spcPts val="5704"/>
              </a:lnSpc>
              <a:buFont typeface="Arial"/>
              <a:buChar char="•"/>
            </a:pPr>
            <a:r>
              <a:rPr lang="en-US" b="true" sz="3803" spc="76">
                <a:solidFill>
                  <a:srgbClr val="000000"/>
                </a:solidFill>
                <a:latin typeface="Telegraf Bold"/>
                <a:ea typeface="Telegraf Bold"/>
                <a:cs typeface="Telegraf Bold"/>
                <a:sym typeface="Telegraf Bold"/>
              </a:rPr>
              <a:t>Total records: [number of records]</a:t>
            </a:r>
          </a:p>
          <a:p>
            <a:pPr algn="l" marL="821139" indent="-410570" lvl="1">
              <a:lnSpc>
                <a:spcPts val="5704"/>
              </a:lnSpc>
              <a:buFont typeface="Arial"/>
              <a:buChar char="•"/>
            </a:pPr>
            <a:r>
              <a:rPr lang="en-US" b="true" sz="3803" spc="76">
                <a:solidFill>
                  <a:srgbClr val="000000"/>
                </a:solidFill>
                <a:latin typeface="Telegraf Bold"/>
                <a:ea typeface="Telegraf Bold"/>
                <a:cs typeface="Telegraf Bold"/>
                <a:sym typeface="Telegraf Bold"/>
              </a:rPr>
              <a:t>Fe</a:t>
            </a:r>
            <a:r>
              <a:rPr lang="en-US" b="true" sz="3803" spc="76">
                <a:solidFill>
                  <a:srgbClr val="000000"/>
                </a:solidFill>
                <a:latin typeface="Telegraf Bold"/>
                <a:ea typeface="Telegraf Bold"/>
                <a:cs typeface="Telegraf Bold"/>
                <a:sym typeface="Telegraf Bold"/>
              </a:rPr>
              <a:t>atures: Age, Gender,</a:t>
            </a:r>
            <a:r>
              <a:rPr lang="en-US" b="true" sz="3803" spc="76" u="none">
                <a:solidFill>
                  <a:srgbClr val="000000"/>
                </a:solidFill>
                <a:latin typeface="Telegraf Bold"/>
                <a:ea typeface="Telegraf Bold"/>
                <a:cs typeface="Telegraf Bold"/>
                <a:sym typeface="Telegraf Bold"/>
              </a:rPr>
              <a:t> Device Type, Ad Position, Browsing History, Time of Day, Click</a:t>
            </a:r>
          </a:p>
          <a:p>
            <a:pPr algn="l" marL="821139" indent="-410570" lvl="1">
              <a:lnSpc>
                <a:spcPts val="5704"/>
              </a:lnSpc>
              <a:buFont typeface="Arial"/>
              <a:buChar char="•"/>
            </a:pPr>
            <a:r>
              <a:rPr lang="en-US" b="true" sz="3803" spc="76" u="none">
                <a:solidFill>
                  <a:srgbClr val="000000"/>
                </a:solidFill>
                <a:latin typeface="Telegraf Bold"/>
                <a:ea typeface="Telegraf Bold"/>
                <a:cs typeface="Telegraf Bold"/>
                <a:sym typeface="Telegraf Bold"/>
              </a:rPr>
              <a:t>Target Variable: Whether a user clicks on an ad (1 = Click, 0 = No Click).</a:t>
            </a:r>
          </a:p>
          <a:p>
            <a:pPr algn="l" marL="821139" indent="-410570" lvl="1">
              <a:lnSpc>
                <a:spcPts val="5704"/>
              </a:lnSpc>
              <a:buFont typeface="Arial"/>
              <a:buChar char="•"/>
            </a:pPr>
          </a:p>
        </p:txBody>
      </p:sp>
      <p:sp>
        <p:nvSpPr>
          <p:cNvPr name="TextBox 5" id="5"/>
          <p:cNvSpPr txBox="true"/>
          <p:nvPr/>
        </p:nvSpPr>
        <p:spPr>
          <a:xfrm rot="0">
            <a:off x="374126" y="3147475"/>
            <a:ext cx="5908446" cy="1415630"/>
          </a:xfrm>
          <a:prstGeom prst="rect">
            <a:avLst/>
          </a:prstGeom>
        </p:spPr>
        <p:txBody>
          <a:bodyPr anchor="t" rtlCol="false" tIns="0" lIns="0" bIns="0" rIns="0">
            <a:spAutoFit/>
          </a:bodyPr>
          <a:lstStyle/>
          <a:p>
            <a:pPr algn="l">
              <a:lnSpc>
                <a:spcPts val="5664"/>
              </a:lnSpc>
            </a:pPr>
            <a:r>
              <a:rPr lang="en-US" sz="4800" b="true">
                <a:solidFill>
                  <a:srgbClr val="000000"/>
                </a:solidFill>
                <a:latin typeface="RoxboroughCF Bold"/>
                <a:ea typeface="RoxboroughCF Bold"/>
                <a:cs typeface="RoxboroughCF Bold"/>
                <a:sym typeface="RoxboroughCF Bold"/>
              </a:rPr>
              <a:t>Dataset Overview</a:t>
            </a:r>
          </a:p>
          <a:p>
            <a:pPr algn="l" marL="0" indent="0" lvl="0">
              <a:lnSpc>
                <a:spcPts val="566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3071304" y="231524"/>
            <a:ext cx="4841040" cy="2434118"/>
          </a:xfrm>
          <a:custGeom>
            <a:avLst/>
            <a:gdLst/>
            <a:ahLst/>
            <a:cxnLst/>
            <a:rect r="r" b="b" t="t" l="l"/>
            <a:pathLst>
              <a:path h="2434118" w="4841040">
                <a:moveTo>
                  <a:pt x="0" y="0"/>
                </a:moveTo>
                <a:lnTo>
                  <a:pt x="4841040" y="0"/>
                </a:lnTo>
                <a:lnTo>
                  <a:pt x="4841040" y="2434118"/>
                </a:lnTo>
                <a:lnTo>
                  <a:pt x="0" y="2434118"/>
                </a:lnTo>
                <a:lnTo>
                  <a:pt x="0" y="0"/>
                </a:lnTo>
                <a:close/>
              </a:path>
            </a:pathLst>
          </a:custGeom>
          <a:blipFill>
            <a:blip r:embed="rId2"/>
            <a:stretch>
              <a:fillRect l="0" t="0" r="0" b="0"/>
            </a:stretch>
          </a:blipFill>
        </p:spPr>
      </p:sp>
      <p:sp>
        <p:nvSpPr>
          <p:cNvPr name="Freeform 3" id="3"/>
          <p:cNvSpPr/>
          <p:nvPr/>
        </p:nvSpPr>
        <p:spPr>
          <a:xfrm flipH="false" flipV="false" rot="0">
            <a:off x="0" y="91839"/>
            <a:ext cx="2537587" cy="2332943"/>
          </a:xfrm>
          <a:custGeom>
            <a:avLst/>
            <a:gdLst/>
            <a:ahLst/>
            <a:cxnLst/>
            <a:rect r="r" b="b" t="t" l="l"/>
            <a:pathLst>
              <a:path h="2332943" w="2537587">
                <a:moveTo>
                  <a:pt x="0" y="0"/>
                </a:moveTo>
                <a:lnTo>
                  <a:pt x="2537587" y="0"/>
                </a:lnTo>
                <a:lnTo>
                  <a:pt x="2537587" y="2332943"/>
                </a:lnTo>
                <a:lnTo>
                  <a:pt x="0" y="2332943"/>
                </a:lnTo>
                <a:lnTo>
                  <a:pt x="0" y="0"/>
                </a:lnTo>
                <a:close/>
              </a:path>
            </a:pathLst>
          </a:custGeom>
          <a:blipFill>
            <a:blip r:embed="rId3"/>
            <a:stretch>
              <a:fillRect l="0" t="0" r="0" b="0"/>
            </a:stretch>
          </a:blipFill>
        </p:spPr>
      </p:sp>
      <p:sp>
        <p:nvSpPr>
          <p:cNvPr name="Freeform 4" id="4"/>
          <p:cNvSpPr/>
          <p:nvPr/>
        </p:nvSpPr>
        <p:spPr>
          <a:xfrm flipH="false" flipV="false" rot="0">
            <a:off x="5640022" y="7368112"/>
            <a:ext cx="10753066" cy="2918888"/>
          </a:xfrm>
          <a:custGeom>
            <a:avLst/>
            <a:gdLst/>
            <a:ahLst/>
            <a:cxnLst/>
            <a:rect r="r" b="b" t="t" l="l"/>
            <a:pathLst>
              <a:path h="2918888" w="10753066">
                <a:moveTo>
                  <a:pt x="0" y="0"/>
                </a:moveTo>
                <a:lnTo>
                  <a:pt x="10753066" y="0"/>
                </a:lnTo>
                <a:lnTo>
                  <a:pt x="10753066" y="2918888"/>
                </a:lnTo>
                <a:lnTo>
                  <a:pt x="0" y="2918888"/>
                </a:lnTo>
                <a:lnTo>
                  <a:pt x="0" y="0"/>
                </a:lnTo>
                <a:close/>
              </a:path>
            </a:pathLst>
          </a:custGeom>
          <a:blipFill>
            <a:blip r:embed="rId4"/>
            <a:stretch>
              <a:fillRect l="-2011" t="0" r="0" b="0"/>
            </a:stretch>
          </a:blipFill>
        </p:spPr>
      </p:sp>
      <p:sp>
        <p:nvSpPr>
          <p:cNvPr name="TextBox 5" id="5"/>
          <p:cNvSpPr txBox="true"/>
          <p:nvPr/>
        </p:nvSpPr>
        <p:spPr>
          <a:xfrm rot="0">
            <a:off x="2537587" y="2491457"/>
            <a:ext cx="10301720" cy="1277330"/>
          </a:xfrm>
          <a:prstGeom prst="rect">
            <a:avLst/>
          </a:prstGeom>
        </p:spPr>
        <p:txBody>
          <a:bodyPr anchor="t" rtlCol="false" tIns="0" lIns="0" bIns="0" rIns="0">
            <a:spAutoFit/>
          </a:bodyPr>
          <a:lstStyle/>
          <a:p>
            <a:pPr algn="ctr">
              <a:lnSpc>
                <a:spcPts val="4991"/>
              </a:lnSpc>
            </a:pPr>
            <a:r>
              <a:rPr lang="en-US" sz="4709" b="true">
                <a:solidFill>
                  <a:srgbClr val="000000"/>
                </a:solidFill>
                <a:latin typeface="RoxboroughCF Bold"/>
                <a:ea typeface="RoxboroughCF Bold"/>
                <a:cs typeface="RoxboroughCF Bold"/>
                <a:sym typeface="RoxboroughCF Bold"/>
              </a:rPr>
              <a:t>Exploratory Data Analysis (EDA)</a:t>
            </a:r>
          </a:p>
          <a:p>
            <a:pPr algn="ctr">
              <a:lnSpc>
                <a:spcPts val="4991"/>
              </a:lnSpc>
            </a:pPr>
          </a:p>
        </p:txBody>
      </p:sp>
      <p:sp>
        <p:nvSpPr>
          <p:cNvPr name="TextBox 6" id="6"/>
          <p:cNvSpPr txBox="true"/>
          <p:nvPr/>
        </p:nvSpPr>
        <p:spPr>
          <a:xfrm rot="0">
            <a:off x="596093" y="3532849"/>
            <a:ext cx="16230600" cy="4031454"/>
          </a:xfrm>
          <a:prstGeom prst="rect">
            <a:avLst/>
          </a:prstGeom>
        </p:spPr>
        <p:txBody>
          <a:bodyPr anchor="t" rtlCol="false" tIns="0" lIns="0" bIns="0" rIns="0">
            <a:spAutoFit/>
          </a:bodyPr>
          <a:lstStyle/>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Numerical Data:</a:t>
            </a:r>
          </a:p>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Show summary statistics for numerical features like age.</a:t>
            </a:r>
          </a:p>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Visualize age distribution with histograms.</a:t>
            </a:r>
          </a:p>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Categorical Data:</a:t>
            </a:r>
          </a:p>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Highlight unique values for features like gender, device type, and ad position.</a:t>
            </a:r>
          </a:p>
          <a:p>
            <a:pPr algn="l" marL="708489" indent="-354245" lvl="1">
              <a:lnSpc>
                <a:spcPts val="4594"/>
              </a:lnSpc>
              <a:buFont typeface="Arial"/>
              <a:buChar char="•"/>
            </a:pPr>
            <a:r>
              <a:rPr lang="en-US" sz="3281">
                <a:solidFill>
                  <a:srgbClr val="000000"/>
                </a:solidFill>
                <a:latin typeface="Droid Arabic Kufi"/>
                <a:ea typeface="Droid Arabic Kufi"/>
                <a:cs typeface="Droid Arabic Kufi"/>
                <a:sym typeface="Droid Arabic Kufi"/>
              </a:rPr>
              <a:t>Show pie charts of categorical distributions.</a:t>
            </a:r>
          </a:p>
          <a:p>
            <a:pPr algn="l">
              <a:lnSpc>
                <a:spcPts val="459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906309" y="4262132"/>
            <a:ext cx="5651193" cy="1130239"/>
          </a:xfrm>
          <a:custGeom>
            <a:avLst/>
            <a:gdLst/>
            <a:ahLst/>
            <a:cxnLst/>
            <a:rect r="r" b="b" t="t" l="l"/>
            <a:pathLst>
              <a:path h="1130239" w="5651193">
                <a:moveTo>
                  <a:pt x="0" y="0"/>
                </a:moveTo>
                <a:lnTo>
                  <a:pt x="5651193" y="0"/>
                </a:lnTo>
                <a:lnTo>
                  <a:pt x="5651193" y="1130238"/>
                </a:lnTo>
                <a:lnTo>
                  <a:pt x="0" y="11302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28818" y="0"/>
            <a:ext cx="5051267" cy="2539822"/>
          </a:xfrm>
          <a:custGeom>
            <a:avLst/>
            <a:gdLst/>
            <a:ahLst/>
            <a:cxnLst/>
            <a:rect r="r" b="b" t="t" l="l"/>
            <a:pathLst>
              <a:path h="2539822" w="5051267">
                <a:moveTo>
                  <a:pt x="0" y="0"/>
                </a:moveTo>
                <a:lnTo>
                  <a:pt x="5051266" y="0"/>
                </a:lnTo>
                <a:lnTo>
                  <a:pt x="5051266" y="2539822"/>
                </a:lnTo>
                <a:lnTo>
                  <a:pt x="0" y="2539822"/>
                </a:lnTo>
                <a:lnTo>
                  <a:pt x="0" y="0"/>
                </a:lnTo>
                <a:close/>
              </a:path>
            </a:pathLst>
          </a:custGeom>
          <a:blipFill>
            <a:blip r:embed="rId4"/>
            <a:stretch>
              <a:fillRect l="0" t="0" r="0" b="0"/>
            </a:stretch>
          </a:blipFill>
        </p:spPr>
      </p:sp>
      <p:sp>
        <p:nvSpPr>
          <p:cNvPr name="Freeform 4" id="4"/>
          <p:cNvSpPr/>
          <p:nvPr/>
        </p:nvSpPr>
        <p:spPr>
          <a:xfrm flipH="false" flipV="false" rot="0">
            <a:off x="0" y="0"/>
            <a:ext cx="2825290" cy="2597444"/>
          </a:xfrm>
          <a:custGeom>
            <a:avLst/>
            <a:gdLst/>
            <a:ahLst/>
            <a:cxnLst/>
            <a:rect r="r" b="b" t="t" l="l"/>
            <a:pathLst>
              <a:path h="2597444" w="2825290">
                <a:moveTo>
                  <a:pt x="0" y="0"/>
                </a:moveTo>
                <a:lnTo>
                  <a:pt x="2825290" y="0"/>
                </a:lnTo>
                <a:lnTo>
                  <a:pt x="2825290" y="2597444"/>
                </a:lnTo>
                <a:lnTo>
                  <a:pt x="0" y="2597444"/>
                </a:lnTo>
                <a:lnTo>
                  <a:pt x="0" y="0"/>
                </a:lnTo>
                <a:close/>
              </a:path>
            </a:pathLst>
          </a:custGeom>
          <a:blipFill>
            <a:blip r:embed="rId5"/>
            <a:stretch>
              <a:fillRect l="0" t="0" r="0" b="0"/>
            </a:stretch>
          </a:blipFill>
        </p:spPr>
      </p:sp>
      <p:sp>
        <p:nvSpPr>
          <p:cNvPr name="TextBox 5" id="5"/>
          <p:cNvSpPr txBox="true"/>
          <p:nvPr/>
        </p:nvSpPr>
        <p:spPr>
          <a:xfrm rot="0">
            <a:off x="1412645" y="3481636"/>
            <a:ext cx="8655138" cy="2190745"/>
          </a:xfrm>
          <a:prstGeom prst="rect">
            <a:avLst/>
          </a:prstGeom>
        </p:spPr>
        <p:txBody>
          <a:bodyPr anchor="t" rtlCol="false" tIns="0" lIns="0" bIns="0" rIns="0">
            <a:spAutoFit/>
          </a:bodyPr>
          <a:lstStyle/>
          <a:p>
            <a:pPr algn="l">
              <a:lnSpc>
                <a:spcPts val="8517"/>
              </a:lnSpc>
            </a:pPr>
            <a:r>
              <a:rPr lang="en-US" sz="8035" b="true">
                <a:solidFill>
                  <a:srgbClr val="000000"/>
                </a:solidFill>
                <a:latin typeface="RoxboroughCF Bold"/>
                <a:ea typeface="RoxboroughCF Bold"/>
                <a:cs typeface="RoxboroughCF Bold"/>
                <a:sym typeface="RoxboroughCF Bold"/>
              </a:rPr>
              <a:t>Data Cleaning &amp; </a:t>
            </a:r>
          </a:p>
          <a:p>
            <a:pPr algn="l">
              <a:lnSpc>
                <a:spcPts val="8517"/>
              </a:lnSpc>
            </a:pPr>
            <a:r>
              <a:rPr lang="en-US" sz="8035" b="true">
                <a:solidFill>
                  <a:srgbClr val="000000"/>
                </a:solidFill>
                <a:latin typeface="RoxboroughCF Bold"/>
                <a:ea typeface="RoxboroughCF Bold"/>
                <a:cs typeface="RoxboroughCF Bold"/>
                <a:sym typeface="RoxboroughCF Bold"/>
              </a:rPr>
              <a:t>Preprocessing</a:t>
            </a:r>
          </a:p>
        </p:txBody>
      </p:sp>
      <p:sp>
        <p:nvSpPr>
          <p:cNvPr name="TextBox 6" id="6"/>
          <p:cNvSpPr txBox="true"/>
          <p:nvPr/>
        </p:nvSpPr>
        <p:spPr>
          <a:xfrm rot="0">
            <a:off x="1906309" y="5971150"/>
            <a:ext cx="9608619" cy="4466933"/>
          </a:xfrm>
          <a:prstGeom prst="rect">
            <a:avLst/>
          </a:prstGeom>
        </p:spPr>
        <p:txBody>
          <a:bodyPr anchor="t" rtlCol="false" tIns="0" lIns="0" bIns="0" rIns="0">
            <a:spAutoFit/>
          </a:bodyPr>
          <a:lstStyle/>
          <a:p>
            <a:pPr algn="l" marL="581728" indent="-290864" lvl="1">
              <a:lnSpc>
                <a:spcPts val="3772"/>
              </a:lnSpc>
              <a:spcBef>
                <a:spcPct val="0"/>
              </a:spcBef>
              <a:buFont typeface="Arial"/>
              <a:buChar char="•"/>
            </a:pPr>
            <a:r>
              <a:rPr lang="en-US" sz="2694">
                <a:solidFill>
                  <a:srgbClr val="000000"/>
                </a:solidFill>
                <a:latin typeface="Telegraf"/>
                <a:ea typeface="Telegraf"/>
                <a:cs typeface="Telegraf"/>
                <a:sym typeface="Telegraf"/>
              </a:rPr>
              <a:t>Da</a:t>
            </a:r>
            <a:r>
              <a:rPr lang="en-US" sz="2694">
                <a:solidFill>
                  <a:srgbClr val="000000"/>
                </a:solidFill>
                <a:latin typeface="Telegraf"/>
                <a:ea typeface="Telegraf"/>
                <a:cs typeface="Telegraf"/>
                <a:sym typeface="Telegraf"/>
              </a:rPr>
              <a:t>ta</a:t>
            </a:r>
            <a:r>
              <a:rPr lang="en-US" sz="2694" u="none">
                <a:solidFill>
                  <a:srgbClr val="000000"/>
                </a:solidFill>
                <a:latin typeface="Telegraf"/>
                <a:ea typeface="Telegraf"/>
                <a:cs typeface="Telegraf"/>
                <a:sym typeface="Telegraf"/>
              </a:rPr>
              <a:t> Cleaning:</a:t>
            </a:r>
          </a:p>
          <a:p>
            <a:pPr algn="l" marL="1163456" indent="-387819" lvl="2">
              <a:lnSpc>
                <a:spcPts val="3772"/>
              </a:lnSpc>
              <a:spcBef>
                <a:spcPct val="0"/>
              </a:spcBef>
              <a:buFont typeface="Arial"/>
              <a:buChar char="⚬"/>
            </a:pPr>
            <a:r>
              <a:rPr lang="en-US" sz="2694" u="none">
                <a:solidFill>
                  <a:srgbClr val="000000"/>
                </a:solidFill>
                <a:latin typeface="Telegraf"/>
                <a:ea typeface="Telegraf"/>
                <a:cs typeface="Telegraf"/>
                <a:sym typeface="Telegraf"/>
              </a:rPr>
              <a:t>Dropped unnecessary columns like ID and Full Name.</a:t>
            </a:r>
          </a:p>
          <a:p>
            <a:pPr algn="l" marL="1163456" indent="-387819" lvl="2">
              <a:lnSpc>
                <a:spcPts val="3772"/>
              </a:lnSpc>
              <a:spcBef>
                <a:spcPct val="0"/>
              </a:spcBef>
              <a:buFont typeface="Arial"/>
              <a:buChar char="⚬"/>
            </a:pPr>
            <a:r>
              <a:rPr lang="en-US" sz="2694" u="none">
                <a:solidFill>
                  <a:srgbClr val="000000"/>
                </a:solidFill>
                <a:latin typeface="Telegraf"/>
                <a:ea typeface="Telegraf"/>
                <a:cs typeface="Telegraf"/>
                <a:sym typeface="Telegraf"/>
              </a:rPr>
              <a:t>Handled missing values (categorical features filled with "Unknown", numerical features imputed using KNN).</a:t>
            </a:r>
          </a:p>
          <a:p>
            <a:pPr algn="l" marL="581728" indent="-290864" lvl="1">
              <a:lnSpc>
                <a:spcPts val="3772"/>
              </a:lnSpc>
              <a:spcBef>
                <a:spcPct val="0"/>
              </a:spcBef>
              <a:buFont typeface="Arial"/>
              <a:buChar char="•"/>
            </a:pPr>
            <a:r>
              <a:rPr lang="en-US" sz="2694" u="none">
                <a:solidFill>
                  <a:srgbClr val="000000"/>
                </a:solidFill>
                <a:latin typeface="Telegraf"/>
                <a:ea typeface="Telegraf"/>
                <a:cs typeface="Telegraf"/>
                <a:sym typeface="Telegraf"/>
              </a:rPr>
              <a:t>Feature Engineering:</a:t>
            </a:r>
          </a:p>
          <a:p>
            <a:pPr algn="l" marL="1163456" indent="-387819" lvl="2">
              <a:lnSpc>
                <a:spcPts val="3772"/>
              </a:lnSpc>
              <a:spcBef>
                <a:spcPct val="0"/>
              </a:spcBef>
              <a:buFont typeface="Arial"/>
              <a:buChar char="⚬"/>
            </a:pPr>
            <a:r>
              <a:rPr lang="en-US" sz="2694" u="none">
                <a:solidFill>
                  <a:srgbClr val="000000"/>
                </a:solidFill>
                <a:latin typeface="Telegraf"/>
                <a:ea typeface="Telegraf"/>
                <a:cs typeface="Telegraf"/>
                <a:sym typeface="Telegraf"/>
              </a:rPr>
              <a:t>Created new feature: User Type (First-Time vs. Recurring Users).</a:t>
            </a:r>
          </a:p>
          <a:p>
            <a:pPr algn="l" marL="0" indent="0" lvl="0">
              <a:lnSpc>
                <a:spcPts val="377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731695" y="386164"/>
            <a:ext cx="4634811" cy="1285072"/>
            <a:chOff x="0" y="0"/>
            <a:chExt cx="6179748" cy="1713430"/>
          </a:xfrm>
        </p:grpSpPr>
        <p:sp>
          <p:nvSpPr>
            <p:cNvPr name="Freeform 3" id="3"/>
            <p:cNvSpPr/>
            <p:nvPr/>
          </p:nvSpPr>
          <p:spPr>
            <a:xfrm flipH="false" flipV="false" rot="0">
              <a:off x="0" y="587073"/>
              <a:ext cx="5631782" cy="1126356"/>
            </a:xfrm>
            <a:custGeom>
              <a:avLst/>
              <a:gdLst/>
              <a:ahLst/>
              <a:cxnLst/>
              <a:rect r="r" b="b" t="t" l="l"/>
              <a:pathLst>
                <a:path h="1126356" w="5631782">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020" y="47625"/>
              <a:ext cx="6000728" cy="1500996"/>
            </a:xfrm>
            <a:prstGeom prst="rect">
              <a:avLst/>
            </a:prstGeom>
          </p:spPr>
          <p:txBody>
            <a:bodyPr anchor="t" rtlCol="false" tIns="0" lIns="0" bIns="0" rIns="0">
              <a:spAutoFit/>
            </a:bodyPr>
            <a:lstStyle/>
            <a:p>
              <a:pPr algn="l">
                <a:lnSpc>
                  <a:spcPts val="4344"/>
                </a:lnSpc>
              </a:pPr>
              <a:r>
                <a:rPr lang="en-US" sz="4098" b="true">
                  <a:solidFill>
                    <a:srgbClr val="000000"/>
                  </a:solidFill>
                  <a:latin typeface="RoxboroughCF Bold"/>
                  <a:ea typeface="RoxboroughCF Bold"/>
                  <a:cs typeface="RoxboroughCF Bold"/>
                  <a:sym typeface="RoxboroughCF Bold"/>
                </a:rPr>
                <a:t>Visualization Insights</a:t>
              </a:r>
            </a:p>
          </p:txBody>
        </p:sp>
      </p:grpSp>
      <p:sp>
        <p:nvSpPr>
          <p:cNvPr name="Freeform 5" id="5"/>
          <p:cNvSpPr/>
          <p:nvPr/>
        </p:nvSpPr>
        <p:spPr>
          <a:xfrm flipH="false" flipV="false" rot="0">
            <a:off x="1582691" y="4191000"/>
            <a:ext cx="14554794" cy="5348887"/>
          </a:xfrm>
          <a:custGeom>
            <a:avLst/>
            <a:gdLst/>
            <a:ahLst/>
            <a:cxnLst/>
            <a:rect r="r" b="b" t="t" l="l"/>
            <a:pathLst>
              <a:path h="5348887" w="14554794">
                <a:moveTo>
                  <a:pt x="0" y="0"/>
                </a:moveTo>
                <a:lnTo>
                  <a:pt x="14554794" y="0"/>
                </a:lnTo>
                <a:lnTo>
                  <a:pt x="14554794" y="5348887"/>
                </a:lnTo>
                <a:lnTo>
                  <a:pt x="0" y="5348887"/>
                </a:lnTo>
                <a:lnTo>
                  <a:pt x="0" y="0"/>
                </a:lnTo>
                <a:close/>
              </a:path>
            </a:pathLst>
          </a:custGeom>
          <a:blipFill>
            <a:blip r:embed="rId4"/>
            <a:stretch>
              <a:fillRect l="0" t="0" r="0" b="0"/>
            </a:stretch>
          </a:blipFill>
        </p:spPr>
      </p:sp>
      <p:sp>
        <p:nvSpPr>
          <p:cNvPr name="TextBox 6" id="6"/>
          <p:cNvSpPr txBox="true"/>
          <p:nvPr/>
        </p:nvSpPr>
        <p:spPr>
          <a:xfrm rot="0">
            <a:off x="731695" y="1810378"/>
            <a:ext cx="14164445" cy="2380622"/>
          </a:xfrm>
          <a:prstGeom prst="rect">
            <a:avLst/>
          </a:prstGeom>
        </p:spPr>
        <p:txBody>
          <a:bodyPr anchor="t" rtlCol="false" tIns="0" lIns="0" bIns="0" rIns="0">
            <a:spAutoFit/>
          </a:bodyPr>
          <a:lstStyle/>
          <a:p>
            <a:pPr algn="l">
              <a:lnSpc>
                <a:spcPts val="3774"/>
              </a:lnSpc>
            </a:pPr>
            <a:r>
              <a:rPr lang="en-US" b="true" sz="2516" spc="50">
                <a:solidFill>
                  <a:srgbClr val="000000"/>
                </a:solidFill>
                <a:latin typeface="Telegraf Bold"/>
                <a:ea typeface="Telegraf Bold"/>
                <a:cs typeface="Telegraf Bold"/>
                <a:sym typeface="Telegraf Bold"/>
              </a:rPr>
              <a:t>Key Visualiz</a:t>
            </a:r>
            <a:r>
              <a:rPr lang="en-US" b="true" sz="2516" spc="50" u="none">
                <a:solidFill>
                  <a:srgbClr val="000000"/>
                </a:solidFill>
                <a:latin typeface="Telegraf Bold"/>
                <a:ea typeface="Telegraf Bold"/>
                <a:cs typeface="Telegraf Bold"/>
                <a:sym typeface="Telegraf Bold"/>
              </a:rPr>
              <a:t>ations:</a:t>
            </a:r>
          </a:p>
          <a:p>
            <a:pPr algn="l" marL="543309" indent="-271654" lvl="1">
              <a:lnSpc>
                <a:spcPts val="3774"/>
              </a:lnSpc>
              <a:buFont typeface="Arial"/>
              <a:buChar char="•"/>
            </a:pPr>
            <a:r>
              <a:rPr lang="en-US" b="true" sz="2516" spc="50" u="none">
                <a:solidFill>
                  <a:srgbClr val="000000"/>
                </a:solidFill>
                <a:latin typeface="Telegraf Bold"/>
                <a:ea typeface="Telegraf Bold"/>
                <a:cs typeface="Telegraf Bold"/>
                <a:sym typeface="Telegraf Bold"/>
              </a:rPr>
              <a:t>Bar chart showing age group distribution for clicks and no-clicks.</a:t>
            </a:r>
          </a:p>
          <a:p>
            <a:pPr algn="l" marL="543309" indent="-271654" lvl="1">
              <a:lnSpc>
                <a:spcPts val="3774"/>
              </a:lnSpc>
              <a:buFont typeface="Arial"/>
              <a:buChar char="•"/>
            </a:pPr>
            <a:r>
              <a:rPr lang="en-US" b="true" sz="2516" spc="50" u="none">
                <a:solidFill>
                  <a:srgbClr val="000000"/>
                </a:solidFill>
                <a:latin typeface="Telegraf Bold"/>
                <a:ea typeface="Telegraf Bold"/>
                <a:cs typeface="Telegraf Bold"/>
                <a:sym typeface="Telegraf Bold"/>
              </a:rPr>
              <a:t>Sunburst chart showing ad clicks by ad position.</a:t>
            </a:r>
          </a:p>
          <a:p>
            <a:pPr algn="l" marL="543309" indent="-271654" lvl="1">
              <a:lnSpc>
                <a:spcPts val="3774"/>
              </a:lnSpc>
              <a:buFont typeface="Arial"/>
              <a:buChar char="•"/>
            </a:pPr>
            <a:r>
              <a:rPr lang="en-US" b="true" sz="2516" spc="50" u="none">
                <a:solidFill>
                  <a:srgbClr val="000000"/>
                </a:solidFill>
                <a:latin typeface="Telegraf Bold"/>
                <a:ea typeface="Telegraf Bold"/>
                <a:cs typeface="Telegraf Bold"/>
                <a:sym typeface="Telegraf Bold"/>
              </a:rPr>
              <a:t>Addi</a:t>
            </a:r>
            <a:r>
              <a:rPr lang="en-US" b="true" sz="2516" spc="50" u="none">
                <a:solidFill>
                  <a:srgbClr val="000000"/>
                </a:solidFill>
                <a:latin typeface="Telegraf Bold"/>
                <a:ea typeface="Telegraf Bold"/>
                <a:cs typeface="Telegraf Bold"/>
                <a:sym typeface="Telegraf Bold"/>
              </a:rPr>
              <a:t>tional visualizations showing trends based on time of day and device type.</a:t>
            </a:r>
          </a:p>
          <a:p>
            <a:pPr algn="l">
              <a:lnSpc>
                <a:spcPts val="377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731695" y="2368945"/>
            <a:ext cx="4634811" cy="1285072"/>
            <a:chOff x="0" y="0"/>
            <a:chExt cx="6179748" cy="1713430"/>
          </a:xfrm>
        </p:grpSpPr>
        <p:sp>
          <p:nvSpPr>
            <p:cNvPr name="Freeform 3" id="3"/>
            <p:cNvSpPr/>
            <p:nvPr/>
          </p:nvSpPr>
          <p:spPr>
            <a:xfrm flipH="false" flipV="false" rot="0">
              <a:off x="0" y="587073"/>
              <a:ext cx="5631782" cy="1126356"/>
            </a:xfrm>
            <a:custGeom>
              <a:avLst/>
              <a:gdLst/>
              <a:ahLst/>
              <a:cxnLst/>
              <a:rect r="r" b="b" t="t" l="l"/>
              <a:pathLst>
                <a:path h="1126356" w="5631782">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020" y="47625"/>
              <a:ext cx="6000728" cy="1500996"/>
            </a:xfrm>
            <a:prstGeom prst="rect">
              <a:avLst/>
            </a:prstGeom>
          </p:spPr>
          <p:txBody>
            <a:bodyPr anchor="t" rtlCol="false" tIns="0" lIns="0" bIns="0" rIns="0">
              <a:spAutoFit/>
            </a:bodyPr>
            <a:lstStyle/>
            <a:p>
              <a:pPr algn="l">
                <a:lnSpc>
                  <a:spcPts val="4344"/>
                </a:lnSpc>
              </a:pPr>
              <a:r>
                <a:rPr lang="en-US" sz="4098" b="true">
                  <a:solidFill>
                    <a:srgbClr val="000000"/>
                  </a:solidFill>
                  <a:latin typeface="RoxboroughCF Bold"/>
                  <a:ea typeface="RoxboroughCF Bold"/>
                  <a:cs typeface="RoxboroughCF Bold"/>
                  <a:sym typeface="RoxboroughCF Bold"/>
                </a:rPr>
                <a:t>Visualization Insights</a:t>
              </a:r>
            </a:p>
          </p:txBody>
        </p:sp>
      </p:grpSp>
      <p:grpSp>
        <p:nvGrpSpPr>
          <p:cNvPr name="Group 5" id="5"/>
          <p:cNvGrpSpPr/>
          <p:nvPr/>
        </p:nvGrpSpPr>
        <p:grpSpPr>
          <a:xfrm rot="0">
            <a:off x="6089307" y="4439193"/>
            <a:ext cx="5246370" cy="52463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t="0" r="-47222" b="0"/>
              </a:stretch>
            </a:blipFill>
          </p:spPr>
        </p:sp>
      </p:grpSp>
      <p:grpSp>
        <p:nvGrpSpPr>
          <p:cNvPr name="Group 7" id="7"/>
          <p:cNvGrpSpPr/>
          <p:nvPr/>
        </p:nvGrpSpPr>
        <p:grpSpPr>
          <a:xfrm rot="0">
            <a:off x="120136" y="4439193"/>
            <a:ext cx="5246370" cy="52463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47222" t="0" r="-47222" b="0"/>
              </a:stretch>
            </a:blipFill>
          </p:spPr>
        </p:sp>
      </p:grpSp>
      <p:grpSp>
        <p:nvGrpSpPr>
          <p:cNvPr name="Group 9" id="9"/>
          <p:cNvGrpSpPr/>
          <p:nvPr/>
        </p:nvGrpSpPr>
        <p:grpSpPr>
          <a:xfrm rot="0">
            <a:off x="12059577" y="4691547"/>
            <a:ext cx="5246370" cy="52463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47222" t="0" r="-47222"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DAGUH2GXMi0</dc:identifier>
  <dcterms:modified xsi:type="dcterms:W3CDTF">2011-08-01T06:04:30Z</dcterms:modified>
  <cp:revision>1</cp:revision>
  <dc:title> Analysis Brainstorm Presentation</dc:title>
</cp:coreProperties>
</file>