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0"/>
  </p:notesMasterIdLst>
  <p:handoutMasterIdLst>
    <p:handoutMasterId r:id="rId21"/>
  </p:handoutMasterIdLst>
  <p:sldIdLst>
    <p:sldId id="1237" r:id="rId2"/>
    <p:sldId id="1347" r:id="rId3"/>
    <p:sldId id="1348" r:id="rId4"/>
    <p:sldId id="1351" r:id="rId5"/>
    <p:sldId id="1357" r:id="rId6"/>
    <p:sldId id="1341" r:id="rId7"/>
    <p:sldId id="1345" r:id="rId8"/>
    <p:sldId id="1340" r:id="rId9"/>
    <p:sldId id="1360" r:id="rId10"/>
    <p:sldId id="1346" r:id="rId11"/>
    <p:sldId id="1361" r:id="rId12"/>
    <p:sldId id="1334" r:id="rId13"/>
    <p:sldId id="1335" r:id="rId14"/>
    <p:sldId id="1336" r:id="rId15"/>
    <p:sldId id="1337" r:id="rId16"/>
    <p:sldId id="1359" r:id="rId17"/>
    <p:sldId id="1358" r:id="rId18"/>
    <p:sldId id="1281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4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h Zidan" initials="SZ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08C"/>
    <a:srgbClr val="FF375E"/>
    <a:srgbClr val="7030A0"/>
    <a:srgbClr val="CFCECE"/>
    <a:srgbClr val="EDDCF9"/>
    <a:srgbClr val="9966FF"/>
    <a:srgbClr val="00B050"/>
    <a:srgbClr val="FFC000"/>
    <a:srgbClr val="4F227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3196" autoAdjust="0"/>
  </p:normalViewPr>
  <p:slideViewPr>
    <p:cSldViewPr snapToGrid="0">
      <p:cViewPr varScale="1">
        <p:scale>
          <a:sx n="73" d="100"/>
          <a:sy n="73" d="100"/>
        </p:scale>
        <p:origin x="972" y="72"/>
      </p:cViewPr>
      <p:guideLst>
        <p:guide orient="horz" pos="1488"/>
        <p:guide pos="96"/>
        <p:guide pos="7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63BE7B"/>
            </a:solidFill>
            <a:ln>
              <a:noFill/>
            </a:ln>
          </c:spPr>
          <c:dPt>
            <c:idx val="0"/>
            <c:bubble3D val="0"/>
            <c:spPr>
              <a:solidFill>
                <a:srgbClr val="63BE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C-471B-B7EB-889A18EA77C2}"/>
              </c:ext>
            </c:extLst>
          </c:dPt>
          <c:dPt>
            <c:idx val="1"/>
            <c:bubble3D val="0"/>
            <c:spPr>
              <a:solidFill>
                <a:srgbClr val="63BE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C-471B-B7EB-889A18EA77C2}"/>
              </c:ext>
            </c:extLst>
          </c:dPt>
          <c:dPt>
            <c:idx val="2"/>
            <c:bubble3D val="0"/>
            <c:spPr>
              <a:solidFill>
                <a:srgbClr val="63BE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CC-471B-B7EB-889A18EA77C2}"/>
              </c:ext>
            </c:extLst>
          </c:dPt>
          <c:dPt>
            <c:idx val="3"/>
            <c:bubble3D val="0"/>
            <c:spPr>
              <a:solidFill>
                <a:srgbClr val="63BE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CC-471B-B7EB-889A18EA77C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CC-471B-B7EB-889A18EA7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1D580"/>
            </a:solidFill>
            <a:ln>
              <a:noFill/>
            </a:ln>
          </c:spPr>
          <c:dPt>
            <c:idx val="0"/>
            <c:bubble3D val="0"/>
            <c:spPr>
              <a:solidFill>
                <a:srgbClr val="B1D5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2-4C93-89F8-4C96B4561C60}"/>
              </c:ext>
            </c:extLst>
          </c:dPt>
          <c:dPt>
            <c:idx val="1"/>
            <c:bubble3D val="0"/>
            <c:spPr>
              <a:solidFill>
                <a:srgbClr val="B1D5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2-4C93-89F8-4C96B4561C60}"/>
              </c:ext>
            </c:extLst>
          </c:dPt>
          <c:dPt>
            <c:idx val="2"/>
            <c:bubble3D val="0"/>
            <c:spPr>
              <a:solidFill>
                <a:srgbClr val="B1D5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62-4C93-89F8-4C96B4561C60}"/>
              </c:ext>
            </c:extLst>
          </c:dPt>
          <c:dPt>
            <c:idx val="3"/>
            <c:bubble3D val="0"/>
            <c:spPr>
              <a:solidFill>
                <a:srgbClr val="B1D5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62-4C93-89F8-4C96B4561C6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62-4C93-89F8-4C96B4561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EB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EB8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01-43EF-9CFE-CF733DCB7191}"/>
              </c:ext>
            </c:extLst>
          </c:dPt>
          <c:dPt>
            <c:idx val="1"/>
            <c:bubble3D val="0"/>
            <c:spPr>
              <a:solidFill>
                <a:srgbClr val="FFEB8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1-43EF-9CFE-CF733DCB7191}"/>
              </c:ext>
            </c:extLst>
          </c:dPt>
          <c:dPt>
            <c:idx val="2"/>
            <c:bubble3D val="0"/>
            <c:spPr>
              <a:solidFill>
                <a:srgbClr val="FFEB8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1-43EF-9CFE-CF733DCB7191}"/>
              </c:ext>
            </c:extLst>
          </c:dPt>
          <c:dPt>
            <c:idx val="3"/>
            <c:bubble3D val="0"/>
            <c:spPr>
              <a:solidFill>
                <a:srgbClr val="FFEB8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01-43EF-9CFE-CF733DCB719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01-43EF-9CFE-CF733DCB7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BAA77"/>
            </a:solidFill>
            <a:ln>
              <a:noFill/>
            </a:ln>
          </c:spPr>
          <c:dPt>
            <c:idx val="0"/>
            <c:bubble3D val="0"/>
            <c:spPr>
              <a:solidFill>
                <a:srgbClr val="FBAA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3-4B78-9A08-409FB8BB49D2}"/>
              </c:ext>
            </c:extLst>
          </c:dPt>
          <c:dPt>
            <c:idx val="1"/>
            <c:bubble3D val="0"/>
            <c:spPr>
              <a:solidFill>
                <a:srgbClr val="FBAA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3-4B78-9A08-409FB8BB49D2}"/>
              </c:ext>
            </c:extLst>
          </c:dPt>
          <c:dPt>
            <c:idx val="2"/>
            <c:bubble3D val="0"/>
            <c:spPr>
              <a:solidFill>
                <a:srgbClr val="FBAA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3-4B78-9A08-409FB8BB49D2}"/>
              </c:ext>
            </c:extLst>
          </c:dPt>
          <c:dPt>
            <c:idx val="3"/>
            <c:bubble3D val="0"/>
            <c:spPr>
              <a:solidFill>
                <a:srgbClr val="FBAA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3-4B78-9A08-409FB8BB49D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B3-4B78-9A08-409FB8BB4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8696B"/>
            </a:solidFill>
            <a:ln>
              <a:noFill/>
            </a:ln>
          </c:spPr>
          <c:dPt>
            <c:idx val="0"/>
            <c:bubble3D val="0"/>
            <c:spPr>
              <a:solidFill>
                <a:srgbClr val="F869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CA-4854-AF83-56EE19C8EEA8}"/>
              </c:ext>
            </c:extLst>
          </c:dPt>
          <c:dPt>
            <c:idx val="1"/>
            <c:bubble3D val="0"/>
            <c:spPr>
              <a:solidFill>
                <a:srgbClr val="F869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A-4854-AF83-56EE19C8EEA8}"/>
              </c:ext>
            </c:extLst>
          </c:dPt>
          <c:dPt>
            <c:idx val="2"/>
            <c:bubble3D val="0"/>
            <c:spPr>
              <a:solidFill>
                <a:srgbClr val="F869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A-4854-AF83-56EE19C8EEA8}"/>
              </c:ext>
            </c:extLst>
          </c:dPt>
          <c:dPt>
            <c:idx val="3"/>
            <c:bubble3D val="0"/>
            <c:spPr>
              <a:solidFill>
                <a:srgbClr val="F869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CA-4854-AF83-56EE19C8EEA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CA-4854-AF83-56EE19C8E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644360680370035"/>
          <c:y val="9.4416607015032211E-2"/>
          <c:w val="0.55366988209789159"/>
          <c:h val="0.9423480083857442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Excellence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</c:v>
                </c:pt>
                <c:pt idx="1">
                  <c:v>KPIs</c:v>
                </c:pt>
                <c:pt idx="2">
                  <c:v>System</c:v>
                </c:pt>
                <c:pt idx="3">
                  <c:v>Quality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F37-9FFA-344003618E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</c:v>
                </c:pt>
              </c:strCache>
            </c:strRef>
          </c:tx>
          <c:spPr>
            <a:ln w="38100" cap="rnd" cmpd="tri">
              <a:solidFill>
                <a:schemeClr val="tx1"/>
              </a:solidFill>
              <a:round/>
              <a:headEnd type="none"/>
              <a:tailEnd type="diamond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635554097065357E-4"/>
                  <c:y val="5.1445117610695174E-2"/>
                </c:manualLayout>
              </c:layout>
              <c:tx>
                <c:rich>
                  <a:bodyPr/>
                  <a:lstStyle/>
                  <a:p>
                    <a:fld id="{6E301109-DE18-466E-BCBD-FA6726DFB87D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74-4F37-9FFA-344003618E2E}"/>
                </c:ext>
              </c:extLst>
            </c:dLbl>
            <c:dLbl>
              <c:idx val="1"/>
              <c:layout>
                <c:manualLayout>
                  <c:x val="-3.2174364627506204E-2"/>
                  <c:y val="-1.5468015323421697E-2"/>
                </c:manualLayout>
              </c:layout>
              <c:tx>
                <c:rich>
                  <a:bodyPr/>
                  <a:lstStyle/>
                  <a:p>
                    <a:fld id="{D34BB1A5-9234-4C26-9E9A-8339C5AF5FF4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174-4F37-9FFA-344003618E2E}"/>
                </c:ext>
              </c:extLst>
            </c:dLbl>
            <c:dLbl>
              <c:idx val="2"/>
              <c:layout>
                <c:manualLayout>
                  <c:x val="5.0655205482506554E-3"/>
                  <c:y val="-4.796452634142382E-2"/>
                </c:manualLayout>
              </c:layout>
              <c:tx>
                <c:rich>
                  <a:bodyPr/>
                  <a:lstStyle/>
                  <a:p>
                    <a:fld id="{82601EE4-2540-404B-87C8-FFD6935D73A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74-4F37-9FFA-344003618E2E}"/>
                </c:ext>
              </c:extLst>
            </c:dLbl>
            <c:dLbl>
              <c:idx val="3"/>
              <c:layout>
                <c:manualLayout>
                  <c:x val="2.3154098339763729E-2"/>
                  <c:y val="-1.5717005313867976E-2"/>
                </c:manualLayout>
              </c:layout>
              <c:tx>
                <c:rich>
                  <a:bodyPr/>
                  <a:lstStyle/>
                  <a:p>
                    <a:fld id="{9B881CC7-8602-418C-87DC-6C8F10C8A4D8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74-4F37-9FFA-344003618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Process</c:v>
                </c:pt>
                <c:pt idx="1">
                  <c:v>KPIs</c:v>
                </c:pt>
                <c:pt idx="2">
                  <c:v>System</c:v>
                </c:pt>
                <c:pt idx="3">
                  <c:v>Quality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44</c:v>
                </c:pt>
                <c:pt idx="1">
                  <c:v>40</c:v>
                </c:pt>
                <c:pt idx="2">
                  <c:v>48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74-4F37-9FFA-344003618E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Sector Mean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</c:v>
                </c:pt>
                <c:pt idx="1">
                  <c:v>KPIs</c:v>
                </c:pt>
                <c:pt idx="2">
                  <c:v>System</c:v>
                </c:pt>
                <c:pt idx="3">
                  <c:v>Quality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6-E174-4F37-9FFA-344003618E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T&amp;O Mean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prstDash val="dash"/>
              <a:round/>
              <a:headEnd type="diamond"/>
              <a:tailEnd type="diamond"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</c:v>
                </c:pt>
                <c:pt idx="1">
                  <c:v>KPIs</c:v>
                </c:pt>
                <c:pt idx="2">
                  <c:v>System</c:v>
                </c:pt>
                <c:pt idx="3">
                  <c:v>Quality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E174-4F37-9FFA-344003618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082176"/>
        <c:axId val="271088704"/>
      </c:radarChart>
      <c:catAx>
        <c:axId val="27108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1088704"/>
        <c:crosses val="autoZero"/>
        <c:auto val="1"/>
        <c:lblAlgn val="ctr"/>
        <c:lblOffset val="100"/>
        <c:noMultiLvlLbl val="0"/>
      </c:catAx>
      <c:valAx>
        <c:axId val="27108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71082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633952661671056"/>
          <c:y val="0.14890199434875895"/>
          <c:w val="0.72896040316182786"/>
          <c:h val="0.70219601130248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</c:v>
                </c:pt>
              </c:strCache>
            </c:strRef>
          </c:tx>
          <c:spPr>
            <a:pattFill prst="dk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DnDiag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4-4700-9CBE-EE283C1ABC3A}"/>
              </c:ext>
            </c:extLst>
          </c:dPt>
          <c:dLbls>
            <c:dLbl>
              <c:idx val="0"/>
              <c:layout>
                <c:manualLayout>
                  <c:x val="0"/>
                  <c:y val="-0.27073089881592538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04-4700-9CBE-EE283C1ABC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Weightage Criteria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4-4700-9CBE-EE283C1ABC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KPIs</c:v>
                </c:pt>
              </c:strCache>
            </c:strRef>
          </c:tx>
          <c:spPr>
            <a:pattFill prst="dk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8426744375672164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04-4700-9CBE-EE283C1ABC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Weightage Criteria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04-4700-9CBE-EE283C1ABC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Automation</c:v>
                </c:pt>
              </c:strCache>
            </c:strRef>
          </c:tx>
          <c:spPr>
            <a:pattFill prst="narVert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1000159898855292E-3"/>
                  <c:y val="-0.2978039886975179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04-4700-9CBE-EE283C1ABC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Weightage Criteria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04-4700-9CBE-EE283C1ABC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Culture</c:v>
                </c:pt>
              </c:strCache>
            </c:strRef>
          </c:tx>
          <c:spPr>
            <a:pattFill prst="nar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57194353875129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81060369176197"/>
                      <c:h val="0.238378556407422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04-4700-9CBE-EE283C1ABC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Weightage Criteria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04-4700-9CBE-EE283C1ABC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71085440"/>
        <c:axId val="271085984"/>
      </c:barChart>
      <c:valAx>
        <c:axId val="271085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271085440"/>
        <c:crosses val="autoZero"/>
        <c:crossBetween val="between"/>
      </c:valAx>
      <c:catAx>
        <c:axId val="271085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71085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A017C-795A-4DB6-9930-374807FF673F}" type="doc">
      <dgm:prSet loTypeId="urn:microsoft.com/office/officeart/2011/layout/HexagonRadial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EE5133B-1A46-4B47-B9DB-3A5EAE6FFDBD}">
      <dgm:prSet phldrT="[Text]"/>
      <dgm:spPr>
        <a:xfrm>
          <a:off x="1079038" y="999672"/>
          <a:ext cx="1270627" cy="1099144"/>
        </a:xfrm>
        <a:solidFill>
          <a:srgbClr val="4F008C"/>
        </a:solidFill>
        <a:ln w="25400" cap="flat" cmpd="sng" algn="ctr">
          <a:solidFill>
            <a:srgbClr val="315B6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Verdana"/>
              <a:ea typeface="+mn-ea"/>
              <a:cs typeface="+mn-cs"/>
            </a:rPr>
            <a:t>Operational Excellence Maturity Model Dimensions</a:t>
          </a:r>
        </a:p>
      </dgm:t>
    </dgm:pt>
    <dgm:pt modelId="{DC59CA93-62AA-4EFF-A676-AAA83D10A01C}" type="parTrans" cxnId="{1586D93D-D10E-43A0-9812-E978FA356F5C}">
      <dgm:prSet/>
      <dgm:spPr/>
      <dgm:t>
        <a:bodyPr/>
        <a:lstStyle/>
        <a:p>
          <a:endParaRPr lang="en-US"/>
        </a:p>
      </dgm:t>
    </dgm:pt>
    <dgm:pt modelId="{F08AA541-F668-4F41-B292-2DA8C08D0808}" type="sibTrans" cxnId="{1586D93D-D10E-43A0-9812-E978FA356F5C}">
      <dgm:prSet/>
      <dgm:spPr/>
      <dgm:t>
        <a:bodyPr/>
        <a:lstStyle/>
        <a:p>
          <a:endParaRPr lang="en-US"/>
        </a:p>
      </dgm:t>
    </dgm:pt>
    <dgm:pt modelId="{F179AC00-3542-4F0B-8094-1B88CFF0550E}">
      <dgm:prSet phldrT="[Text]" custT="1"/>
      <dgm:spPr>
        <a:xfrm>
          <a:off x="1198663" y="0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Process Governance and &amp; Management</a:t>
          </a:r>
        </a:p>
      </dgm:t>
    </dgm:pt>
    <dgm:pt modelId="{853E5C1E-5EEB-4769-B189-6570E5D0FB85}" type="parTrans" cxnId="{699DECEE-F208-46AC-B538-B540283B9FEC}">
      <dgm:prSet/>
      <dgm:spPr/>
      <dgm:t>
        <a:bodyPr/>
        <a:lstStyle/>
        <a:p>
          <a:endParaRPr lang="en-US"/>
        </a:p>
      </dgm:t>
    </dgm:pt>
    <dgm:pt modelId="{99C694C6-366C-4002-B318-27092C4C69C9}" type="sibTrans" cxnId="{699DECEE-F208-46AC-B538-B540283B9FEC}">
      <dgm:prSet/>
      <dgm:spPr/>
      <dgm:t>
        <a:bodyPr/>
        <a:lstStyle/>
        <a:p>
          <a:endParaRPr lang="en-US"/>
        </a:p>
      </dgm:t>
    </dgm:pt>
    <dgm:pt modelId="{5E5401C1-03E4-41D3-86C6-F88C11A94484}">
      <dgm:prSet phldrT="[Text]" custT="1"/>
      <dgm:spPr>
        <a:xfrm>
          <a:off x="2151047" y="554065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Performance Management</a:t>
          </a:r>
        </a:p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(SLAs, KPIs)</a:t>
          </a:r>
        </a:p>
      </dgm:t>
    </dgm:pt>
    <dgm:pt modelId="{12351D74-0C19-4709-8032-A1296ECA7D1F}" type="parTrans" cxnId="{E2C5C969-F31E-43CF-AC4E-8CFC0B375B6E}">
      <dgm:prSet/>
      <dgm:spPr/>
      <dgm:t>
        <a:bodyPr/>
        <a:lstStyle/>
        <a:p>
          <a:endParaRPr lang="en-US"/>
        </a:p>
      </dgm:t>
    </dgm:pt>
    <dgm:pt modelId="{588D8129-E09F-4361-80B5-F0951DBB626B}" type="sibTrans" cxnId="{E2C5C969-F31E-43CF-AC4E-8CFC0B375B6E}">
      <dgm:prSet/>
      <dgm:spPr/>
      <dgm:t>
        <a:bodyPr/>
        <a:lstStyle/>
        <a:p>
          <a:endParaRPr lang="en-US"/>
        </a:p>
      </dgm:t>
    </dgm:pt>
    <dgm:pt modelId="{4EE9817A-E41E-4782-972B-06BFF568B2A5}">
      <dgm:prSet phldrT="[Text]" custT="1"/>
      <dgm:spPr>
        <a:xfrm>
          <a:off x="2151047" y="1643293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Systems and Tools and Reporting</a:t>
          </a:r>
        </a:p>
      </dgm:t>
    </dgm:pt>
    <dgm:pt modelId="{1DE05862-AE13-436D-A914-97D2714EF042}" type="parTrans" cxnId="{3C09D896-469D-4711-ACAF-984FB3C88245}">
      <dgm:prSet/>
      <dgm:spPr/>
      <dgm:t>
        <a:bodyPr/>
        <a:lstStyle/>
        <a:p>
          <a:endParaRPr lang="en-US"/>
        </a:p>
      </dgm:t>
    </dgm:pt>
    <dgm:pt modelId="{BCF7EDED-8C14-4477-9C94-B55787A9A8E5}" type="sibTrans" cxnId="{3C09D896-469D-4711-ACAF-984FB3C88245}">
      <dgm:prSet/>
      <dgm:spPr/>
      <dgm:t>
        <a:bodyPr/>
        <a:lstStyle/>
        <a:p>
          <a:endParaRPr lang="en-US"/>
        </a:p>
      </dgm:t>
    </dgm:pt>
    <dgm:pt modelId="{EFD21BF9-62AD-4EE0-9836-F5BBCCB21AD6}">
      <dgm:prSet phldrT="[Text]" custT="1"/>
      <dgm:spPr>
        <a:xfrm>
          <a:off x="1196081" y="2197978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People Capabilities and Culture</a:t>
          </a:r>
        </a:p>
      </dgm:t>
    </dgm:pt>
    <dgm:pt modelId="{01B997F0-A5C7-49C2-961D-F0F004B59700}" type="parTrans" cxnId="{38C477D7-6FBD-4042-A959-0D6D98177891}">
      <dgm:prSet/>
      <dgm:spPr/>
      <dgm:t>
        <a:bodyPr/>
        <a:lstStyle/>
        <a:p>
          <a:endParaRPr lang="en-US"/>
        </a:p>
      </dgm:t>
    </dgm:pt>
    <dgm:pt modelId="{BE2CA2E5-8B62-46B9-95BA-430AC9BE6398}" type="sibTrans" cxnId="{38C477D7-6FBD-4042-A959-0D6D98177891}">
      <dgm:prSet/>
      <dgm:spPr/>
      <dgm:t>
        <a:bodyPr/>
        <a:lstStyle/>
        <a:p>
          <a:endParaRPr lang="en-US"/>
        </a:p>
      </dgm:t>
    </dgm:pt>
    <dgm:pt modelId="{EBCE4D2E-ACB2-4E6B-9A39-30FA937B0B37}">
      <dgm:prSet phldrT="[Text]" custT="1"/>
      <dgm:spPr>
        <a:xfrm>
          <a:off x="236682" y="1643913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endParaRPr lang="en-US" sz="700" b="1" dirty="0">
            <a:solidFill>
              <a:srgbClr val="56555A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+mn-cs"/>
          </a:endParaRPr>
        </a:p>
      </dgm:t>
    </dgm:pt>
    <dgm:pt modelId="{44BB8712-0455-4BDD-8D37-0F5B38EC8B66}" type="parTrans" cxnId="{9FECC546-0888-4FF8-883F-AF11B6A34285}">
      <dgm:prSet/>
      <dgm:spPr/>
      <dgm:t>
        <a:bodyPr/>
        <a:lstStyle/>
        <a:p>
          <a:endParaRPr lang="en-US"/>
        </a:p>
      </dgm:t>
    </dgm:pt>
    <dgm:pt modelId="{29BD640F-4366-4EA5-98D6-A5E41C2E50E3}" type="sibTrans" cxnId="{9FECC546-0888-4FF8-883F-AF11B6A34285}">
      <dgm:prSet/>
      <dgm:spPr/>
      <dgm:t>
        <a:bodyPr/>
        <a:lstStyle/>
        <a:p>
          <a:endParaRPr lang="en-US"/>
        </a:p>
      </dgm:t>
    </dgm:pt>
    <dgm:pt modelId="{A1482A83-7530-4DAE-8A35-3331CBD25F86}">
      <dgm:prSet phldrT="[Text]" custT="1"/>
      <dgm:spPr>
        <a:xfrm>
          <a:off x="236682" y="552825"/>
          <a:ext cx="1041270" cy="900821"/>
        </a:xfr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</a:ln>
        <a:effectLst/>
      </dgm:spPr>
      <dgm:t>
        <a:bodyPr/>
        <a:lstStyle/>
        <a:p>
          <a:r>
            <a:rPr lang="en-US" sz="800" b="1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Audit and Control Methods</a:t>
          </a:r>
        </a:p>
      </dgm:t>
    </dgm:pt>
    <dgm:pt modelId="{DE4A23AE-F66D-41CD-9D3D-15276A911505}" type="parTrans" cxnId="{3CCCC250-D1C4-498D-AAA4-F5F54CB27560}">
      <dgm:prSet/>
      <dgm:spPr/>
      <dgm:t>
        <a:bodyPr/>
        <a:lstStyle/>
        <a:p>
          <a:endParaRPr lang="en-US"/>
        </a:p>
      </dgm:t>
    </dgm:pt>
    <dgm:pt modelId="{BAF65DAE-3B86-4AF1-8DEB-AE9AA3E1647A}" type="sibTrans" cxnId="{3CCCC250-D1C4-498D-AAA4-F5F54CB27560}">
      <dgm:prSet/>
      <dgm:spPr/>
      <dgm:t>
        <a:bodyPr/>
        <a:lstStyle/>
        <a:p>
          <a:endParaRPr lang="en-US"/>
        </a:p>
      </dgm:t>
    </dgm:pt>
    <dgm:pt modelId="{7AB808E4-BBBD-4E03-9C08-91FAE5CCDFE9}" type="pres">
      <dgm:prSet presAssocID="{1F9A017C-795A-4DB6-9930-374807FF673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B989D4B-7653-4006-ADBE-49166A478097}" type="pres">
      <dgm:prSet presAssocID="{6EE5133B-1A46-4B47-B9DB-3A5EAE6FFDBD}" presName="Parent" presStyleLbl="node0" presStyleIdx="0" presStyleCnt="1">
        <dgm:presLayoutVars>
          <dgm:chMax val="6"/>
          <dgm:chPref val="6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CFC7B3DC-483B-4310-B25F-7A71B28F5CC1}" type="pres">
      <dgm:prSet presAssocID="{F179AC00-3542-4F0B-8094-1B88CFF0550E}" presName="Accent1" presStyleCnt="0"/>
      <dgm:spPr/>
    </dgm:pt>
    <dgm:pt modelId="{278732D6-85A7-4CBC-B540-804AF74CDD30}" type="pres">
      <dgm:prSet presAssocID="{F179AC00-3542-4F0B-8094-1B88CFF0550E}" presName="Accent" presStyleLbl="bgShp" presStyleIdx="0" presStyleCnt="6"/>
      <dgm:spPr/>
    </dgm:pt>
    <dgm:pt modelId="{D33CD372-C678-4147-9199-5DBEF6264CC5}" type="pres">
      <dgm:prSet presAssocID="{F179AC00-3542-4F0B-8094-1B88CFF0550E}" presName="Child1" presStyleLbl="node1" presStyleIdx="0" presStyleCnt="6" custLinFactNeighborX="248" custLinFactNeighborY="-10750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0917F244-7AA6-42FE-A4B9-850B3F75B741}" type="pres">
      <dgm:prSet presAssocID="{5E5401C1-03E4-41D3-86C6-F88C11A94484}" presName="Accent2" presStyleCnt="0"/>
      <dgm:spPr/>
    </dgm:pt>
    <dgm:pt modelId="{90794745-1536-4DBC-B3FC-C126DE7501C1}" type="pres">
      <dgm:prSet presAssocID="{5E5401C1-03E4-41D3-86C6-F88C11A94484}" presName="Accent" presStyleLbl="bgShp" presStyleIdx="1" presStyleCnt="6"/>
      <dgm:spPr>
        <a:xfrm>
          <a:off x="1874695" y="473806"/>
          <a:ext cx="479404" cy="41307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AE4FD23-445A-46E1-B27B-61BE38E07CE3}" type="pres">
      <dgm:prSet presAssocID="{5E5401C1-03E4-41D3-86C6-F88C11A94484}" presName="Child2" presStyleLbl="node1" presStyleIdx="1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6C8842CA-0041-4480-9950-0D32D5D7FACD}" type="pres">
      <dgm:prSet presAssocID="{4EE9817A-E41E-4782-972B-06BFF568B2A5}" presName="Accent3" presStyleCnt="0"/>
      <dgm:spPr/>
    </dgm:pt>
    <dgm:pt modelId="{4E1A545D-69A9-42D3-BC42-CB7C7D7F5B51}" type="pres">
      <dgm:prSet presAssocID="{4EE9817A-E41E-4782-972B-06BFF568B2A5}" presName="Accent" presStyleLbl="bgShp" presStyleIdx="2" presStyleCnt="6"/>
      <dgm:spPr>
        <a:xfrm>
          <a:off x="2434197" y="1246027"/>
          <a:ext cx="479404" cy="41307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E5F47894-4F03-4742-B2DD-93F704FD44FD}" type="pres">
      <dgm:prSet presAssocID="{4EE9817A-E41E-4782-972B-06BFF568B2A5}" presName="Child3" presStyleLbl="node1" presStyleIdx="2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B095FD09-3291-4D9C-B2A1-A543208A0056}" type="pres">
      <dgm:prSet presAssocID="{EFD21BF9-62AD-4EE0-9836-F5BBCCB21AD6}" presName="Accent4" presStyleCnt="0"/>
      <dgm:spPr/>
    </dgm:pt>
    <dgm:pt modelId="{0D97F540-6B93-45A6-A899-E9D66A96E118}" type="pres">
      <dgm:prSet presAssocID="{EFD21BF9-62AD-4EE0-9836-F5BBCCB21AD6}" presName="Accent" presStyleLbl="bgShp" presStyleIdx="3" presStyleCnt="6"/>
      <dgm:spPr>
        <a:xfrm>
          <a:off x="2045531" y="2117719"/>
          <a:ext cx="479404" cy="41307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312B0F3-F802-43AF-A9BF-0AE3334A07F2}" type="pres">
      <dgm:prSet presAssocID="{EFD21BF9-62AD-4EE0-9836-F5BBCCB21AD6}" presName="Child4" presStyleLbl="node1" presStyleIdx="3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77860F93-3C90-4219-901A-C89674F6FD63}" type="pres">
      <dgm:prSet presAssocID="{EBCE4D2E-ACB2-4E6B-9A39-30FA937B0B37}" presName="Accent5" presStyleCnt="0"/>
      <dgm:spPr/>
    </dgm:pt>
    <dgm:pt modelId="{0DECFBE0-6898-4CE1-B603-0CDFE9739D8E}" type="pres">
      <dgm:prSet presAssocID="{EBCE4D2E-ACB2-4E6B-9A39-30FA937B0B37}" presName="Accent" presStyleLbl="bgShp" presStyleIdx="4" presStyleCnt="6"/>
      <dgm:spPr>
        <a:xfrm>
          <a:off x="1081402" y="2208204"/>
          <a:ext cx="479404" cy="41307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A44EE3C-5AA8-4A1A-ABF7-2A2AFE4018C2}" type="pres">
      <dgm:prSet presAssocID="{EBCE4D2E-ACB2-4E6B-9A39-30FA937B0B37}" presName="Child5" presStyleLbl="node1" presStyleIdx="4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11FE5944-635B-4B7A-8691-1C09145621E7}" type="pres">
      <dgm:prSet presAssocID="{A1482A83-7530-4DAE-8A35-3331CBD25F86}" presName="Accent6" presStyleCnt="0"/>
      <dgm:spPr/>
    </dgm:pt>
    <dgm:pt modelId="{F4D65495-5D50-4991-B1E5-3328EDE1CA95}" type="pres">
      <dgm:prSet presAssocID="{A1482A83-7530-4DAE-8A35-3331CBD25F86}" presName="Accent" presStyleLbl="bgShp" presStyleIdx="5" presStyleCnt="6"/>
      <dgm:spPr>
        <a:xfrm>
          <a:off x="512738" y="1436293"/>
          <a:ext cx="479404" cy="41307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9433620-819E-439E-A0CF-B107DE46A955}" type="pres">
      <dgm:prSet presAssocID="{A1482A83-7530-4DAE-8A35-3331CBD25F86}" presName="Child6" presStyleLbl="node1" presStyleIdx="5" presStyleCnt="6">
        <dgm:presLayoutVars>
          <dgm:chMax val="0"/>
          <dgm:chPref val="0"/>
          <dgm:bulletEnabled val="1"/>
        </dgm:presLayoutVars>
      </dgm:prSet>
      <dgm:spPr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endParaRPr lang="en-US"/>
        </a:p>
      </dgm:t>
    </dgm:pt>
  </dgm:ptLst>
  <dgm:cxnLst>
    <dgm:cxn modelId="{C6C4024C-3458-4F05-BEC4-C6B609C42966}" type="presOf" srcId="{EBCE4D2E-ACB2-4E6B-9A39-30FA937B0B37}" destId="{3A44EE3C-5AA8-4A1A-ABF7-2A2AFE4018C2}" srcOrd="0" destOrd="0" presId="urn:microsoft.com/office/officeart/2011/layout/HexagonRadial"/>
    <dgm:cxn modelId="{3C09D896-469D-4711-ACAF-984FB3C88245}" srcId="{6EE5133B-1A46-4B47-B9DB-3A5EAE6FFDBD}" destId="{4EE9817A-E41E-4782-972B-06BFF568B2A5}" srcOrd="2" destOrd="0" parTransId="{1DE05862-AE13-436D-A914-97D2714EF042}" sibTransId="{BCF7EDED-8C14-4477-9C94-B55787A9A8E5}"/>
    <dgm:cxn modelId="{86DECAFE-E8E4-4351-9927-067F03D06EB7}" type="presOf" srcId="{F179AC00-3542-4F0B-8094-1B88CFF0550E}" destId="{D33CD372-C678-4147-9199-5DBEF6264CC5}" srcOrd="0" destOrd="0" presId="urn:microsoft.com/office/officeart/2011/layout/HexagonRadial"/>
    <dgm:cxn modelId="{8D2C12E0-123E-4D37-9A1D-8EB844D447F2}" type="presOf" srcId="{A1482A83-7530-4DAE-8A35-3331CBD25F86}" destId="{B9433620-819E-439E-A0CF-B107DE46A955}" srcOrd="0" destOrd="0" presId="urn:microsoft.com/office/officeart/2011/layout/HexagonRadial"/>
    <dgm:cxn modelId="{38C477D7-6FBD-4042-A959-0D6D98177891}" srcId="{6EE5133B-1A46-4B47-B9DB-3A5EAE6FFDBD}" destId="{EFD21BF9-62AD-4EE0-9836-F5BBCCB21AD6}" srcOrd="3" destOrd="0" parTransId="{01B997F0-A5C7-49C2-961D-F0F004B59700}" sibTransId="{BE2CA2E5-8B62-46B9-95BA-430AC9BE6398}"/>
    <dgm:cxn modelId="{E2C5C969-F31E-43CF-AC4E-8CFC0B375B6E}" srcId="{6EE5133B-1A46-4B47-B9DB-3A5EAE6FFDBD}" destId="{5E5401C1-03E4-41D3-86C6-F88C11A94484}" srcOrd="1" destOrd="0" parTransId="{12351D74-0C19-4709-8032-A1296ECA7D1F}" sibTransId="{588D8129-E09F-4361-80B5-F0951DBB626B}"/>
    <dgm:cxn modelId="{699DECEE-F208-46AC-B538-B540283B9FEC}" srcId="{6EE5133B-1A46-4B47-B9DB-3A5EAE6FFDBD}" destId="{F179AC00-3542-4F0B-8094-1B88CFF0550E}" srcOrd="0" destOrd="0" parTransId="{853E5C1E-5EEB-4769-B189-6570E5D0FB85}" sibTransId="{99C694C6-366C-4002-B318-27092C4C69C9}"/>
    <dgm:cxn modelId="{3CCCC250-D1C4-498D-AAA4-F5F54CB27560}" srcId="{6EE5133B-1A46-4B47-B9DB-3A5EAE6FFDBD}" destId="{A1482A83-7530-4DAE-8A35-3331CBD25F86}" srcOrd="5" destOrd="0" parTransId="{DE4A23AE-F66D-41CD-9D3D-15276A911505}" sibTransId="{BAF65DAE-3B86-4AF1-8DEB-AE9AA3E1647A}"/>
    <dgm:cxn modelId="{18EFF7E8-F6E2-4738-AD30-A1CD22588BF5}" type="presOf" srcId="{1F9A017C-795A-4DB6-9930-374807FF673F}" destId="{7AB808E4-BBBD-4E03-9C08-91FAE5CCDFE9}" srcOrd="0" destOrd="0" presId="urn:microsoft.com/office/officeart/2011/layout/HexagonRadial"/>
    <dgm:cxn modelId="{B848EE90-BDB0-4BE9-95C8-D123483C6B96}" type="presOf" srcId="{4EE9817A-E41E-4782-972B-06BFF568B2A5}" destId="{E5F47894-4F03-4742-B2DD-93F704FD44FD}" srcOrd="0" destOrd="0" presId="urn:microsoft.com/office/officeart/2011/layout/HexagonRadial"/>
    <dgm:cxn modelId="{55A00DBA-4798-445B-8B23-F26031D5AD2F}" type="presOf" srcId="{6EE5133B-1A46-4B47-B9DB-3A5EAE6FFDBD}" destId="{5B989D4B-7653-4006-ADBE-49166A478097}" srcOrd="0" destOrd="0" presId="urn:microsoft.com/office/officeart/2011/layout/HexagonRadial"/>
    <dgm:cxn modelId="{9FECC546-0888-4FF8-883F-AF11B6A34285}" srcId="{6EE5133B-1A46-4B47-B9DB-3A5EAE6FFDBD}" destId="{EBCE4D2E-ACB2-4E6B-9A39-30FA937B0B37}" srcOrd="4" destOrd="0" parTransId="{44BB8712-0455-4BDD-8D37-0F5B38EC8B66}" sibTransId="{29BD640F-4366-4EA5-98D6-A5E41C2E50E3}"/>
    <dgm:cxn modelId="{1586D93D-D10E-43A0-9812-E978FA356F5C}" srcId="{1F9A017C-795A-4DB6-9930-374807FF673F}" destId="{6EE5133B-1A46-4B47-B9DB-3A5EAE6FFDBD}" srcOrd="0" destOrd="0" parTransId="{DC59CA93-62AA-4EFF-A676-AAA83D10A01C}" sibTransId="{F08AA541-F668-4F41-B292-2DA8C08D0808}"/>
    <dgm:cxn modelId="{6C92986B-80F2-4B51-8D75-C2533FA1138C}" type="presOf" srcId="{5E5401C1-03E4-41D3-86C6-F88C11A94484}" destId="{1AE4FD23-445A-46E1-B27B-61BE38E07CE3}" srcOrd="0" destOrd="0" presId="urn:microsoft.com/office/officeart/2011/layout/HexagonRadial"/>
    <dgm:cxn modelId="{83CA2BC1-B851-4C09-8B45-616819859AC1}" type="presOf" srcId="{EFD21BF9-62AD-4EE0-9836-F5BBCCB21AD6}" destId="{1312B0F3-F802-43AF-A9BF-0AE3334A07F2}" srcOrd="0" destOrd="0" presId="urn:microsoft.com/office/officeart/2011/layout/HexagonRadial"/>
    <dgm:cxn modelId="{B9BE523D-DE0F-4C9E-B463-66251E485907}" type="presParOf" srcId="{7AB808E4-BBBD-4E03-9C08-91FAE5CCDFE9}" destId="{5B989D4B-7653-4006-ADBE-49166A478097}" srcOrd="0" destOrd="0" presId="urn:microsoft.com/office/officeart/2011/layout/HexagonRadial"/>
    <dgm:cxn modelId="{2279630C-73D1-42AB-AC86-5A8E5E471F9C}" type="presParOf" srcId="{7AB808E4-BBBD-4E03-9C08-91FAE5CCDFE9}" destId="{CFC7B3DC-483B-4310-B25F-7A71B28F5CC1}" srcOrd="1" destOrd="0" presId="urn:microsoft.com/office/officeart/2011/layout/HexagonRadial"/>
    <dgm:cxn modelId="{CEDCF232-A9E8-462E-9117-1D86CD7E314E}" type="presParOf" srcId="{CFC7B3DC-483B-4310-B25F-7A71B28F5CC1}" destId="{278732D6-85A7-4CBC-B540-804AF74CDD30}" srcOrd="0" destOrd="0" presId="urn:microsoft.com/office/officeart/2011/layout/HexagonRadial"/>
    <dgm:cxn modelId="{D9ED1221-E654-4FEE-A515-039F55AD590C}" type="presParOf" srcId="{7AB808E4-BBBD-4E03-9C08-91FAE5CCDFE9}" destId="{D33CD372-C678-4147-9199-5DBEF6264CC5}" srcOrd="2" destOrd="0" presId="urn:microsoft.com/office/officeart/2011/layout/HexagonRadial"/>
    <dgm:cxn modelId="{48432D3B-D241-4330-A9BE-40730519D69A}" type="presParOf" srcId="{7AB808E4-BBBD-4E03-9C08-91FAE5CCDFE9}" destId="{0917F244-7AA6-42FE-A4B9-850B3F75B741}" srcOrd="3" destOrd="0" presId="urn:microsoft.com/office/officeart/2011/layout/HexagonRadial"/>
    <dgm:cxn modelId="{028578F0-0E7A-468D-AF87-84D2A2645BE6}" type="presParOf" srcId="{0917F244-7AA6-42FE-A4B9-850B3F75B741}" destId="{90794745-1536-4DBC-B3FC-C126DE7501C1}" srcOrd="0" destOrd="0" presId="urn:microsoft.com/office/officeart/2011/layout/HexagonRadial"/>
    <dgm:cxn modelId="{3C8467A8-7C48-4071-B832-26A38951F18D}" type="presParOf" srcId="{7AB808E4-BBBD-4E03-9C08-91FAE5CCDFE9}" destId="{1AE4FD23-445A-46E1-B27B-61BE38E07CE3}" srcOrd="4" destOrd="0" presId="urn:microsoft.com/office/officeart/2011/layout/HexagonRadial"/>
    <dgm:cxn modelId="{CF9FD12B-6DF9-4FD2-A67E-A5C81F0F4C5A}" type="presParOf" srcId="{7AB808E4-BBBD-4E03-9C08-91FAE5CCDFE9}" destId="{6C8842CA-0041-4480-9950-0D32D5D7FACD}" srcOrd="5" destOrd="0" presId="urn:microsoft.com/office/officeart/2011/layout/HexagonRadial"/>
    <dgm:cxn modelId="{C99C68CC-CDEB-4223-BC8F-6631AE8D7598}" type="presParOf" srcId="{6C8842CA-0041-4480-9950-0D32D5D7FACD}" destId="{4E1A545D-69A9-42D3-BC42-CB7C7D7F5B51}" srcOrd="0" destOrd="0" presId="urn:microsoft.com/office/officeart/2011/layout/HexagonRadial"/>
    <dgm:cxn modelId="{E2653171-4107-46C8-AE3B-312685597800}" type="presParOf" srcId="{7AB808E4-BBBD-4E03-9C08-91FAE5CCDFE9}" destId="{E5F47894-4F03-4742-B2DD-93F704FD44FD}" srcOrd="6" destOrd="0" presId="urn:microsoft.com/office/officeart/2011/layout/HexagonRadial"/>
    <dgm:cxn modelId="{F08E8794-D64D-4DD1-A011-D3C76C000DF1}" type="presParOf" srcId="{7AB808E4-BBBD-4E03-9C08-91FAE5CCDFE9}" destId="{B095FD09-3291-4D9C-B2A1-A543208A0056}" srcOrd="7" destOrd="0" presId="urn:microsoft.com/office/officeart/2011/layout/HexagonRadial"/>
    <dgm:cxn modelId="{9A2AD29C-B69E-4A6D-BAA1-F9147C1D4F1B}" type="presParOf" srcId="{B095FD09-3291-4D9C-B2A1-A543208A0056}" destId="{0D97F540-6B93-45A6-A899-E9D66A96E118}" srcOrd="0" destOrd="0" presId="urn:microsoft.com/office/officeart/2011/layout/HexagonRadial"/>
    <dgm:cxn modelId="{0FB680EC-26FE-4311-9921-B434C12C57C6}" type="presParOf" srcId="{7AB808E4-BBBD-4E03-9C08-91FAE5CCDFE9}" destId="{1312B0F3-F802-43AF-A9BF-0AE3334A07F2}" srcOrd="8" destOrd="0" presId="urn:microsoft.com/office/officeart/2011/layout/HexagonRadial"/>
    <dgm:cxn modelId="{4350C8D3-3959-4A8B-8B77-3C52A4CB8969}" type="presParOf" srcId="{7AB808E4-BBBD-4E03-9C08-91FAE5CCDFE9}" destId="{77860F93-3C90-4219-901A-C89674F6FD63}" srcOrd="9" destOrd="0" presId="urn:microsoft.com/office/officeart/2011/layout/HexagonRadial"/>
    <dgm:cxn modelId="{8AA1FE90-B05F-4FC1-A377-A3AEFCC3D664}" type="presParOf" srcId="{77860F93-3C90-4219-901A-C89674F6FD63}" destId="{0DECFBE0-6898-4CE1-B603-0CDFE9739D8E}" srcOrd="0" destOrd="0" presId="urn:microsoft.com/office/officeart/2011/layout/HexagonRadial"/>
    <dgm:cxn modelId="{F6AA8D85-9704-4120-83CF-C591C009C9DC}" type="presParOf" srcId="{7AB808E4-BBBD-4E03-9C08-91FAE5CCDFE9}" destId="{3A44EE3C-5AA8-4A1A-ABF7-2A2AFE4018C2}" srcOrd="10" destOrd="0" presId="urn:microsoft.com/office/officeart/2011/layout/HexagonRadial"/>
    <dgm:cxn modelId="{23458D04-690B-4A18-B54C-052DBE743144}" type="presParOf" srcId="{7AB808E4-BBBD-4E03-9C08-91FAE5CCDFE9}" destId="{11FE5944-635B-4B7A-8691-1C09145621E7}" srcOrd="11" destOrd="0" presId="urn:microsoft.com/office/officeart/2011/layout/HexagonRadial"/>
    <dgm:cxn modelId="{D5B72622-A625-42D4-A6A7-3A10DFCCF64E}" type="presParOf" srcId="{11FE5944-635B-4B7A-8691-1C09145621E7}" destId="{F4D65495-5D50-4991-B1E5-3328EDE1CA95}" srcOrd="0" destOrd="0" presId="urn:microsoft.com/office/officeart/2011/layout/HexagonRadial"/>
    <dgm:cxn modelId="{D5108642-8316-4BB8-920B-E29FA9F4C6E9}" type="presParOf" srcId="{7AB808E4-BBBD-4E03-9C08-91FAE5CCDFE9}" destId="{B9433620-819E-439E-A0CF-B107DE46A95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9D4B-7653-4006-ADBE-49166A478097}">
      <dsp:nvSpPr>
        <dsp:cNvPr id="0" name=""/>
        <dsp:cNvSpPr/>
      </dsp:nvSpPr>
      <dsp:spPr>
        <a:xfrm>
          <a:off x="1342272" y="1145800"/>
          <a:ext cx="1456361" cy="1259811"/>
        </a:xfrm>
        <a:prstGeom prst="hexagon">
          <a:avLst>
            <a:gd name="adj" fmla="val 28570"/>
            <a:gd name="vf" fmla="val 115470"/>
          </a:avLst>
        </a:prstGeom>
        <a:solidFill>
          <a:srgbClr val="4F008C"/>
        </a:solidFill>
        <a:ln w="25400" cap="flat" cmpd="sng" algn="ctr">
          <a:solidFill>
            <a:srgbClr val="315B6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solidFill>
                <a:srgbClr val="FFFFFF"/>
              </a:solidFill>
              <a:latin typeface="Verdana"/>
              <a:ea typeface="+mn-ea"/>
              <a:cs typeface="+mn-cs"/>
            </a:rPr>
            <a:t>Operational Excellence Maturity Model Dimensions</a:t>
          </a:r>
        </a:p>
      </dsp:txBody>
      <dsp:txXfrm>
        <a:off x="1583611" y="1354568"/>
        <a:ext cx="973683" cy="842275"/>
      </dsp:txXfrm>
    </dsp:sp>
    <dsp:sp modelId="{90794745-1536-4DBC-B3FC-C126DE7501C1}">
      <dsp:nvSpPr>
        <dsp:cNvPr id="0" name=""/>
        <dsp:cNvSpPr/>
      </dsp:nvSpPr>
      <dsp:spPr>
        <a:xfrm>
          <a:off x="2254234" y="543065"/>
          <a:ext cx="549480" cy="47345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CD372-C678-4147-9199-5DBEF6264CC5}">
      <dsp:nvSpPr>
        <dsp:cNvPr id="0" name=""/>
        <dsp:cNvSpPr/>
      </dsp:nvSpPr>
      <dsp:spPr>
        <a:xfrm>
          <a:off x="1479384" y="0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Process Governance and &amp; Management</a:t>
          </a:r>
        </a:p>
      </dsp:txBody>
      <dsp:txXfrm>
        <a:off x="1677169" y="171107"/>
        <a:ext cx="797908" cy="690284"/>
      </dsp:txXfrm>
    </dsp:sp>
    <dsp:sp modelId="{4E1A545D-69A9-42D3-BC42-CB7C7D7F5B51}">
      <dsp:nvSpPr>
        <dsp:cNvPr id="0" name=""/>
        <dsp:cNvSpPr/>
      </dsp:nvSpPr>
      <dsp:spPr>
        <a:xfrm>
          <a:off x="2895521" y="1428165"/>
          <a:ext cx="549480" cy="47345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4FD23-445A-46E1-B27B-61BE38E07CE3}">
      <dsp:nvSpPr>
        <dsp:cNvPr id="0" name=""/>
        <dsp:cNvSpPr/>
      </dsp:nvSpPr>
      <dsp:spPr>
        <a:xfrm>
          <a:off x="2570982" y="635055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Performance Management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(SLAs, KPIs)</a:t>
          </a:r>
        </a:p>
      </dsp:txBody>
      <dsp:txXfrm>
        <a:off x="2768767" y="806162"/>
        <a:ext cx="797908" cy="690284"/>
      </dsp:txXfrm>
    </dsp:sp>
    <dsp:sp modelId="{0D97F540-6B93-45A6-A899-E9D66A96E118}">
      <dsp:nvSpPr>
        <dsp:cNvPr id="0" name=""/>
        <dsp:cNvSpPr/>
      </dsp:nvSpPr>
      <dsp:spPr>
        <a:xfrm>
          <a:off x="2450042" y="2427277"/>
          <a:ext cx="549480" cy="47345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47894-4F03-4742-B2DD-93F704FD44FD}">
      <dsp:nvSpPr>
        <dsp:cNvPr id="0" name=""/>
        <dsp:cNvSpPr/>
      </dsp:nvSpPr>
      <dsp:spPr>
        <a:xfrm>
          <a:off x="2570982" y="1883502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Systems and Tools and Reporting</a:t>
          </a:r>
        </a:p>
      </dsp:txBody>
      <dsp:txXfrm>
        <a:off x="2768767" y="2054609"/>
        <a:ext cx="797908" cy="690284"/>
      </dsp:txXfrm>
    </dsp:sp>
    <dsp:sp modelId="{0DECFBE0-6898-4CE1-B603-0CDFE9739D8E}">
      <dsp:nvSpPr>
        <dsp:cNvPr id="0" name=""/>
        <dsp:cNvSpPr/>
      </dsp:nvSpPr>
      <dsp:spPr>
        <a:xfrm>
          <a:off x="1344982" y="2530989"/>
          <a:ext cx="549480" cy="47345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B0F3-F802-43AF-A9BF-0AE3334A07F2}">
      <dsp:nvSpPr>
        <dsp:cNvPr id="0" name=""/>
        <dsp:cNvSpPr/>
      </dsp:nvSpPr>
      <dsp:spPr>
        <a:xfrm>
          <a:off x="1476424" y="2519268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People Capabilities and Culture</a:t>
          </a:r>
        </a:p>
      </dsp:txBody>
      <dsp:txXfrm>
        <a:off x="1674209" y="2690375"/>
        <a:ext cx="797908" cy="690284"/>
      </dsp:txXfrm>
    </dsp:sp>
    <dsp:sp modelId="{F4D65495-5D50-4991-B1E5-3328EDE1CA95}">
      <dsp:nvSpPr>
        <dsp:cNvPr id="0" name=""/>
        <dsp:cNvSpPr/>
      </dsp:nvSpPr>
      <dsp:spPr>
        <a:xfrm>
          <a:off x="693193" y="1646244"/>
          <a:ext cx="549480" cy="473450"/>
        </a:xfrm>
        <a:prstGeom prst="hexagon">
          <a:avLst>
            <a:gd name="adj" fmla="val 28900"/>
            <a:gd name="vf" fmla="val 115470"/>
          </a:avLst>
        </a:prstGeom>
        <a:solidFill>
          <a:srgbClr val="315B6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4EE3C-5AA8-4A1A-ABF7-2A2AFE4018C2}">
      <dsp:nvSpPr>
        <dsp:cNvPr id="0" name=""/>
        <dsp:cNvSpPr/>
      </dsp:nvSpPr>
      <dsp:spPr>
        <a:xfrm>
          <a:off x="376784" y="1884212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>
            <a:solidFill>
              <a:srgbClr val="56555A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+mn-cs"/>
          </a:endParaRPr>
        </a:p>
      </dsp:txBody>
      <dsp:txXfrm>
        <a:off x="574569" y="2055319"/>
        <a:ext cx="797908" cy="690284"/>
      </dsp:txXfrm>
    </dsp:sp>
    <dsp:sp modelId="{B9433620-819E-439E-A0CF-B107DE46A955}">
      <dsp:nvSpPr>
        <dsp:cNvPr id="0" name=""/>
        <dsp:cNvSpPr/>
      </dsp:nvSpPr>
      <dsp:spPr>
        <a:xfrm>
          <a:off x="376784" y="633635"/>
          <a:ext cx="1193478" cy="1032498"/>
        </a:xfrm>
        <a:prstGeom prst="hexagon">
          <a:avLst>
            <a:gd name="adj" fmla="val 28570"/>
            <a:gd name="vf" fmla="val 11547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008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>
              <a:solidFill>
                <a:srgbClr val="56555A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+mn-cs"/>
            </a:rPr>
            <a:t>Audit and Control Methods</a:t>
          </a:r>
        </a:p>
      </dsp:txBody>
      <dsp:txXfrm>
        <a:off x="574569" y="804742"/>
        <a:ext cx="797908" cy="69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45FED-ED83-4F35-8FB5-68FE37F86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27E44-B818-475F-ADB1-CB77C688E4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B29FF-4C64-413D-9611-43C3DE5A4F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02CFE-2CC1-4075-92C0-8C72B66DA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BD0B8-0735-438E-ADD6-0C95649E6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92F5F-9E6E-4FE5-A1F8-B7EA99AE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A51A-A2EF-4A34-B0D1-064DCA83209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29ED-4F1F-43BB-82E7-32BDD3F3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929ED-4F1F-43BB-82E7-32BDD3F32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5F87-D3AF-4D46-9F89-6EB7D108DF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5F87-D3AF-4D46-9F89-6EB7D108D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5F87-D3AF-4D46-9F89-6EB7D108DF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5F87-D3AF-4D46-9F89-6EB7D108DF3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5F87-D3AF-4D46-9F89-6EB7D108DF3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601663"/>
            <a:ext cx="7518400" cy="4229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4627">
              <a:defRPr/>
            </a:pPr>
            <a:fld id="{3C3A632B-FBDE-46D4-BF6F-6D14421E6342}" type="slidenum">
              <a:rPr lang="en-US">
                <a:solidFill>
                  <a:srgbClr val="000000"/>
                </a:solidFill>
              </a:rPr>
              <a:pPr defTabSz="934627"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4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675"/>
            <a:ext cx="12192000" cy="6859675"/>
          </a:xfrm>
          <a:prstGeom prst="rect">
            <a:avLst/>
          </a:prstGeom>
          <a:solidFill>
            <a:srgbClr val="4F0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18">
            <a:extLst>
              <a:ext uri="{FF2B5EF4-FFF2-40B4-BE49-F238E27FC236}">
                <a16:creationId xmlns:a16="http://schemas.microsoft.com/office/drawing/2014/main" id="{9B04D250-4D43-4B8F-B972-9651FAD31A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496" y="6382187"/>
            <a:ext cx="707931" cy="3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46" y="6551374"/>
            <a:ext cx="450166" cy="184665"/>
          </a:xfrm>
          <a:prstGeom prst="rect">
            <a:avLst/>
          </a:prstGeom>
        </p:spPr>
        <p:txBody>
          <a:bodyPr lIns="87281" tIns="0" rIns="87281" bIns="0" anchor="ctr">
            <a:normAutofit/>
          </a:bodyPr>
          <a:lstStyle>
            <a:lvl1pPr algn="just">
              <a:defRPr sz="988">
                <a:solidFill>
                  <a:srgbClr val="7030A0"/>
                </a:solidFill>
                <a:latin typeface="Arial" pitchFamily="34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defTabSz="1213838"/>
            <a:fld id="{5CFFC625-3172-475A-8D6E-A802FCB1DA5C}" type="slidenum">
              <a:rPr lang="en-US" smtClean="0"/>
              <a:pPr defTabSz="1213838"/>
              <a:t>‹#›</a:t>
            </a:fld>
            <a:endParaRPr lang="en-US" dirty="0"/>
          </a:p>
        </p:txBody>
      </p:sp>
      <p:pic>
        <p:nvPicPr>
          <p:cNvPr id="14" name="Imagen 15">
            <a:extLst>
              <a:ext uri="{FF2B5EF4-FFF2-40B4-BE49-F238E27FC236}">
                <a16:creationId xmlns:a16="http://schemas.microsoft.com/office/drawing/2014/main" id="{9CA83545-4572-DA48-ACF2-4C6100EC02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64" y="6425793"/>
            <a:ext cx="709909" cy="3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0" y="1"/>
            <a:ext cx="10515600" cy="46634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1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6040" y="6430404"/>
            <a:ext cx="1130234" cy="365125"/>
          </a:xfrm>
        </p:spPr>
        <p:txBody>
          <a:bodyPr/>
          <a:lstStyle/>
          <a:p>
            <a:fld id="{3653B789-97AA-4B85-8F1A-1FC335C0310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98613" y="6356356"/>
            <a:ext cx="1055188" cy="365125"/>
          </a:xfrm>
        </p:spPr>
        <p:txBody>
          <a:bodyPr/>
          <a:lstStyle/>
          <a:p>
            <a:fld id="{AB27A2A4-8B22-45DF-BF96-33C6715BEF7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 userDrawn="1"/>
        </p:nvGrpSpPr>
        <p:grpSpPr>
          <a:xfrm flipV="1">
            <a:off x="526040" y="466777"/>
            <a:ext cx="11154382" cy="34289"/>
            <a:chOff x="0" y="2721769"/>
            <a:chExt cx="6541576" cy="1406525"/>
          </a:xfrm>
        </p:grpSpPr>
        <p:sp>
          <p:nvSpPr>
            <p:cNvPr id="8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5133975" cy="1406525"/>
            </a:xfrm>
            <a:prstGeom prst="rect">
              <a:avLst/>
            </a:prstGeom>
            <a:solidFill>
              <a:srgbClr val="4F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4050" b="1" dirty="0"/>
            </a:p>
          </p:txBody>
        </p:sp>
        <p:sp>
          <p:nvSpPr>
            <p:cNvPr id="9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5133976" y="2721769"/>
              <a:ext cx="1407600" cy="1406525"/>
            </a:xfrm>
            <a:prstGeom prst="rect">
              <a:avLst/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5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37246" y="6551374"/>
            <a:ext cx="450166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75" tIns="0" rIns="87275" bIns="0" anchor="ctr" anchorCtr="0">
            <a:normAutofit/>
          </a:bodyPr>
          <a:lstStyle>
            <a:lvl1pPr marL="0" marR="0" lvl="0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just">
              <a:spcBef>
                <a:spcPts val="0"/>
              </a:spcBef>
              <a:buNone/>
              <a:defRPr sz="988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3064" y="6425793"/>
            <a:ext cx="709909" cy="36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6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A2A4-8B22-45DF-BF96-33C6715BEF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4008" r:id="rId2"/>
    <p:sldLayoutId id="2147484009" r:id="rId3"/>
    <p:sldLayoutId id="214748401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0" y="3878"/>
            <a:ext cx="12192000" cy="6858000"/>
            <a:chOff x="0" y="3878"/>
            <a:chExt cx="12192000" cy="6858000"/>
          </a:xfrm>
        </p:grpSpPr>
        <p:grpSp>
          <p:nvGrpSpPr>
            <p:cNvPr id="15" name="Grupo 12">
              <a:extLst>
                <a:ext uri="{FF2B5EF4-FFF2-40B4-BE49-F238E27FC236}">
                  <a16:creationId xmlns:a16="http://schemas.microsoft.com/office/drawing/2014/main" id="{401C62B8-AF7E-4B7D-9538-1418B4BFEBEF}"/>
                </a:ext>
              </a:extLst>
            </p:cNvPr>
            <p:cNvGrpSpPr/>
            <p:nvPr/>
          </p:nvGrpSpPr>
          <p:grpSpPr>
            <a:xfrm>
              <a:off x="0" y="2679626"/>
              <a:ext cx="6136226" cy="1406525"/>
              <a:chOff x="0" y="2721769"/>
              <a:chExt cx="7700988" cy="1406525"/>
            </a:xfrm>
          </p:grpSpPr>
          <p:sp>
            <p:nvSpPr>
              <p:cNvPr id="16" name="Rectángulo 10">
                <a:extLst>
                  <a:ext uri="{FF2B5EF4-FFF2-40B4-BE49-F238E27FC236}">
                    <a16:creationId xmlns:a16="http://schemas.microsoft.com/office/drawing/2014/main" id="{C8B6B93A-A8F8-4F2B-BC71-4B643F447AE8}"/>
                  </a:ext>
                </a:extLst>
              </p:cNvPr>
              <p:cNvSpPr/>
              <p:nvPr userDrawn="1"/>
            </p:nvSpPr>
            <p:spPr>
              <a:xfrm>
                <a:off x="0" y="2721769"/>
                <a:ext cx="6293388" cy="1406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b="1" dirty="0" smtClean="0">
                    <a:solidFill>
                      <a:srgbClr val="4F008D"/>
                    </a:solidFill>
                    <a:latin typeface="Century Gothic" panose="020B0502020202020204" pitchFamily="34" charset="0"/>
                  </a:rPr>
                  <a:t>Business Process Excellence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 err="1" smtClean="0">
                    <a:solidFill>
                      <a:srgbClr val="4F008D"/>
                    </a:solidFill>
                    <a:latin typeface="Century Gothic" panose="020B0502020202020204" pitchFamily="34" charset="0"/>
                  </a:rPr>
                  <a:t>SteerCo</a:t>
                </a:r>
                <a:r>
                  <a:rPr lang="en-US" sz="2400" b="1" dirty="0" smtClean="0">
                    <a:solidFill>
                      <a:srgbClr val="4F008D"/>
                    </a:solidFill>
                    <a:latin typeface="Century Gothic" panose="020B0502020202020204" pitchFamily="34" charset="0"/>
                  </a:rPr>
                  <a:t> status updated </a:t>
                </a:r>
                <a:endParaRPr lang="en-US" b="1" dirty="0" smtClean="0">
                  <a:solidFill>
                    <a:srgbClr val="4F008D"/>
                  </a:solidFill>
                  <a:latin typeface="Century Gothic" panose="020B0502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4F008D"/>
                    </a:solidFill>
                    <a:latin typeface="Century Gothic" panose="020B0502020202020204" pitchFamily="34" charset="0"/>
                  </a:rPr>
                  <a:t>June-2020</a:t>
                </a:r>
                <a:endParaRPr lang="en-US" b="1" dirty="0">
                  <a:solidFill>
                    <a:srgbClr val="4F008D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ectángulo 11">
                <a:extLst>
                  <a:ext uri="{FF2B5EF4-FFF2-40B4-BE49-F238E27FC236}">
                    <a16:creationId xmlns:a16="http://schemas.microsoft.com/office/drawing/2014/main" id="{C75FFB40-3AC2-49EB-8E48-A86BA5920297}"/>
                  </a:ext>
                </a:extLst>
              </p:cNvPr>
              <p:cNvSpPr/>
              <p:nvPr userDrawn="1"/>
            </p:nvSpPr>
            <p:spPr>
              <a:xfrm>
                <a:off x="6293388" y="2721769"/>
                <a:ext cx="1407600" cy="1406525"/>
              </a:xfrm>
              <a:prstGeom prst="rect">
                <a:avLst/>
              </a:prstGeom>
              <a:solidFill>
                <a:srgbClr val="FF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40746" y="4906219"/>
              <a:ext cx="4422168" cy="722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defTabSz="1071988" eaLnBrk="1" latinLnBrk="0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sym typeface="Arial"/>
                </a:rPr>
                <a:t>Tech &amp; Ops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820" y="2904028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71988">
                <a:defRPr/>
              </a:pPr>
              <a:endParaRPr lang="en-US" sz="2800" b="1" dirty="0">
                <a:solidFill>
                  <a:srgbClr val="4F008D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3697" y="3312894"/>
              <a:ext cx="387475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71988"/>
              <a:endParaRPr lang="en-US" sz="1600" b="1" dirty="0">
                <a:solidFill>
                  <a:srgbClr val="FF375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/>
          </p:nvSpPr>
          <p:spPr>
            <a:xfrm>
              <a:off x="451192" y="5031912"/>
              <a:ext cx="108408" cy="464089"/>
            </a:xfrm>
            <a:prstGeom prst="rect">
              <a:avLst/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0" y="5256337"/>
              <a:ext cx="4511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136226" y="3878"/>
              <a:ext cx="6055774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Imagen 15">
              <a:extLst>
                <a:ext uri="{FF2B5EF4-FFF2-40B4-BE49-F238E27FC236}">
                  <a16:creationId xmlns:a16="http://schemas.microsoft.com/office/drawing/2014/main" id="{7C3CE598-885E-437A-B99E-A6686962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8591" y="6111630"/>
              <a:ext cx="988441" cy="512570"/>
            </a:xfrm>
            <a:prstGeom prst="rect">
              <a:avLst/>
            </a:prstGeom>
          </p:spPr>
        </p:pic>
      </p:grpSp>
      <p:pic>
        <p:nvPicPr>
          <p:cNvPr id="20" name="Imagen 6" descr="Imagen que contiene laptop, oscuro, pantalla, teléfono&#10;&#10;Descripción generada automáticamente">
            <a:extLst>
              <a:ext uri="{FF2B5EF4-FFF2-40B4-BE49-F238E27FC236}">
                <a16:creationId xmlns:a16="http://schemas.microsoft.com/office/drawing/2014/main" id="{8DE7C5B1-A1BF-7C46-B8DB-C33E0C2D16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r="6923"/>
          <a:stretch/>
        </p:blipFill>
        <p:spPr>
          <a:xfrm>
            <a:off x="6201623" y="593350"/>
            <a:ext cx="5939073" cy="51857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DDBCDF-74F6-41B5-A636-F9498944F45E}"/>
              </a:ext>
            </a:extLst>
          </p:cNvPr>
          <p:cNvSpPr/>
          <p:nvPr/>
        </p:nvSpPr>
        <p:spPr>
          <a:xfrm>
            <a:off x="540746" y="6080518"/>
            <a:ext cx="4422168" cy="72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defTabSz="1071988" eaLnBrk="1" latinLnBrk="0" hangingPunct="1"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  <a:sym typeface="Arial"/>
              </a:rPr>
              <a:t>1 June,2020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  <a:sym typeface="Arial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58" y="269203"/>
            <a:ext cx="1441665" cy="464128"/>
          </a:xfrm>
          <a:prstGeom prst="rect">
            <a:avLst/>
          </a:prstGeom>
        </p:spPr>
      </p:pic>
      <p:pic>
        <p:nvPicPr>
          <p:cNvPr id="22" name="Image 22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16808" r="13816" b="11701"/>
          <a:stretch/>
        </p:blipFill>
        <p:spPr>
          <a:xfrm>
            <a:off x="10107875" y="139153"/>
            <a:ext cx="1843906" cy="6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Key Achievements Till Date</a:t>
              </a: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5488" y="1399945"/>
            <a:ext cx="4841115" cy="430998"/>
          </a:xfrm>
          <a:prstGeom prst="rect">
            <a:avLst/>
          </a:prstGeom>
          <a:solidFill>
            <a:srgbClr val="EDDCF9"/>
          </a:solidFill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Operational Excellence Maturity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Framework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7018" y="4156209"/>
            <a:ext cx="4950820" cy="572551"/>
          </a:xfrm>
          <a:prstGeom prst="rect">
            <a:avLst/>
          </a:prstGeom>
          <a:solidFill>
            <a:srgbClr val="EDDCF9"/>
          </a:solidFill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Business Process Management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Development Framework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8731" y="4130083"/>
            <a:ext cx="4950823" cy="572551"/>
          </a:xfrm>
          <a:prstGeom prst="rect">
            <a:avLst/>
          </a:prstGeom>
          <a:solidFill>
            <a:srgbClr val="EDDCF9"/>
          </a:solidFill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Business Process Governance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and Compliance Model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7018" y="3734641"/>
            <a:ext cx="10502536" cy="463307"/>
          </a:xfrm>
          <a:prstGeom prst="rect">
            <a:avLst/>
          </a:prstGeom>
          <a:solidFill>
            <a:srgbClr val="4F008C"/>
          </a:solidFill>
        </p:spPr>
        <p:txBody>
          <a:bodyPr wrap="square" anchor="ctr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Business Process Management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725" y="911100"/>
            <a:ext cx="4851878" cy="465330"/>
          </a:xfrm>
          <a:prstGeom prst="rect">
            <a:avLst/>
          </a:prstGeom>
          <a:solidFill>
            <a:srgbClr val="4F008C"/>
          </a:solidFill>
        </p:spPr>
        <p:txBody>
          <a:bodyPr wrap="squar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Operational Excellence </a:t>
            </a:r>
            <a:r>
              <a:rPr lang="en-US" b="1" dirty="0" smtClean="0">
                <a:solidFill>
                  <a:schemeClr val="bg1"/>
                </a:solidFill>
              </a:rPr>
              <a:t>Roadmap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02094" y="1499992"/>
            <a:ext cx="296287" cy="296287"/>
          </a:xfrm>
          <a:prstGeom prst="ellipse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915555" y="1369361"/>
            <a:ext cx="296287" cy="296287"/>
          </a:xfrm>
          <a:prstGeom prst="ellipse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9529"/>
          <a:stretch/>
        </p:blipFill>
        <p:spPr>
          <a:xfrm>
            <a:off x="6439653" y="1847887"/>
            <a:ext cx="1835663" cy="1835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5263"/>
          <a:stretch/>
        </p:blipFill>
        <p:spPr>
          <a:xfrm>
            <a:off x="6283413" y="4748512"/>
            <a:ext cx="1991903" cy="2041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0146"/>
          <a:stretch/>
        </p:blipFill>
        <p:spPr>
          <a:xfrm>
            <a:off x="1026661" y="4748512"/>
            <a:ext cx="1813199" cy="2047534"/>
          </a:xfrm>
          <a:prstGeom prst="rect">
            <a:avLst/>
          </a:prstGeom>
        </p:spPr>
      </p:pic>
      <p:sp>
        <p:nvSpPr>
          <p:cNvPr id="16" name="Oval 15"/>
          <p:cNvSpPr>
            <a:spLocks noChangeAspect="1"/>
          </p:cNvSpPr>
          <p:nvPr/>
        </p:nvSpPr>
        <p:spPr>
          <a:xfrm>
            <a:off x="270036" y="4256256"/>
            <a:ext cx="296287" cy="296287"/>
          </a:xfrm>
          <a:prstGeom prst="ellipse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192" y="2047263"/>
            <a:ext cx="1401338" cy="14363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102" y="4970255"/>
            <a:ext cx="1599236" cy="15975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0060" y="5831526"/>
            <a:ext cx="1529601" cy="8602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1018" y="4748512"/>
            <a:ext cx="1534512" cy="879808"/>
          </a:xfrm>
          <a:prstGeom prst="rect">
            <a:avLst/>
          </a:prstGeom>
        </p:spPr>
      </p:pic>
      <p:sp>
        <p:nvSpPr>
          <p:cNvPr id="26" name="Oval 25"/>
          <p:cNvSpPr>
            <a:spLocks noChangeAspect="1"/>
          </p:cNvSpPr>
          <p:nvPr/>
        </p:nvSpPr>
        <p:spPr>
          <a:xfrm>
            <a:off x="5898135" y="4238835"/>
            <a:ext cx="296287" cy="296287"/>
          </a:xfrm>
          <a:prstGeom prst="ellipse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0" y="1460904"/>
            <a:ext cx="4822268" cy="387649"/>
          </a:xfrm>
          <a:prstGeom prst="rect">
            <a:avLst/>
          </a:prstGeom>
          <a:solidFill>
            <a:srgbClr val="EDDCF9"/>
          </a:solidFill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Kick off &amp; Technical meeting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5570" y="985122"/>
            <a:ext cx="4822268" cy="452481"/>
          </a:xfrm>
          <a:prstGeom prst="rect">
            <a:avLst/>
          </a:prstGeom>
          <a:solidFill>
            <a:srgbClr val="4F008C"/>
          </a:solidFill>
        </p:spPr>
        <p:txBody>
          <a:bodyPr wrap="square" anchor="ctr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Initiation  &amp; Planning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7450" y="1830943"/>
            <a:ext cx="3401758" cy="18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6" cy="624773"/>
            <a:chOff x="-1" y="2721769"/>
            <a:chExt cx="8965176" cy="1406525"/>
          </a:xfrm>
        </p:grpSpPr>
        <p:sp>
          <p:nvSpPr>
            <p:cNvPr id="4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/>
          </p:nvSpPr>
          <p:spPr>
            <a:xfrm>
              <a:off x="-1" y="2721769"/>
              <a:ext cx="8319706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GDs SMEs Meetings</a:t>
              </a:r>
            </a:p>
          </p:txBody>
        </p:sp>
        <p:sp>
          <p:nvSpPr>
            <p:cNvPr id="5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84150"/>
          </a:xfrm>
        </p:spPr>
        <p:txBody>
          <a:bodyPr/>
          <a:lstStyle/>
          <a:p>
            <a:pPr defTabSz="1213838"/>
            <a:fld id="{32674C2B-8625-414D-945D-429036F93A83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59409" y="1101344"/>
          <a:ext cx="11317481" cy="5227320"/>
        </p:xfrm>
        <a:graphic>
          <a:graphicData uri="http://schemas.openxmlformats.org/drawingml/2006/table">
            <a:tbl>
              <a:tblPr/>
              <a:tblGrid>
                <a:gridCol w="16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Sector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Kick-off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Technical</a:t>
                      </a:r>
                      <a:r>
                        <a:rPr lang="en-US" sz="1050" b="1" i="0" u="none" strike="noStrike" cap="none" baseline="0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 Meeting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GD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One-to-One #1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One-to-One #2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One-to-One #3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OXM</a:t>
                      </a:r>
                      <a:r>
                        <a:rPr lang="en-US" sz="1050" b="1" i="0" u="none" strike="noStrike" cap="none" baseline="0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 Kick-off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OXM One-to-One</a:t>
                      </a:r>
                      <a:endParaRPr lang="en-US" sz="1050" b="1" i="0" u="none" strike="noStrike" cap="non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Enterprise </a:t>
                      </a:r>
                      <a:r>
                        <a:rPr lang="en-US" sz="105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Architecture</a:t>
                      </a:r>
                    </a:p>
                    <a:p>
                      <a:pPr algn="ctr" fontAlgn="ctr"/>
                      <a:r>
                        <a:rPr lang="en-U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Abdulaziz AlMuaiqel</a:t>
                      </a:r>
                    </a:p>
                    <a:p>
                      <a:pPr algn="ctr" fontAlgn="ctr"/>
                      <a:r>
                        <a:rPr lang="en-U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Amer Nasser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13-Apr-20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28-Apr-20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Technology Strategies and Financials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</a:rPr>
                        <a:t>3-May-20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11-May-20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900" b="1" i="0" u="none" strike="noStrike" cap="none" dirty="0">
                        <a:solidFill>
                          <a:srgbClr val="00B050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15-Jun-20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16-Jun-20</a:t>
                      </a:r>
                      <a:endParaRPr lang="en-US" sz="900" b="1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Technology and Operations Portfolios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</a:rPr>
                        <a:t>4-May-20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11-May-20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20-May-20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16-Jun-20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Technology Architecture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30- April-20</a:t>
                      </a:r>
                      <a:endParaRPr lang="en-US" sz="900" b="1" i="0" u="none" strike="noStrik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</a:rPr>
                        <a:t>3-May-20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12-May-20</a:t>
                      </a:r>
                      <a:endParaRPr lang="en-US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11-May-20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14-May-20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17-May-20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20-May-20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18-Jun-20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Infrastructure</a:t>
                      </a:r>
                    </a:p>
                    <a:p>
                      <a:pPr algn="ctr" fontAlgn="ctr"/>
                      <a:r>
                        <a:rPr lang="en-U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Abdulaziz AlMuaiqel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</a:t>
                      </a:r>
                      <a:r>
                        <a:rPr lang="en-U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 – Khalid </a:t>
                      </a:r>
                      <a:r>
                        <a:rPr 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AlMazroa</a:t>
                      </a:r>
                      <a:endParaRPr lang="en-US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13-Apr-20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29-Apr-20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Cloud Infrastructure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11-May-20</a:t>
                      </a:r>
                      <a:endParaRPr sz="900" b="1" i="0" u="none" strike="noStrike" kern="120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20-May-20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15-Jun-20</a:t>
                      </a:r>
                      <a:endParaRPr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orbel"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18-Jun-20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Infrastructure Planning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3-May-20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12-May-20</a:t>
                      </a:r>
                      <a:endParaRPr sz="900" b="1" i="0" u="none" strike="noStrike" kern="120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18-May-20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17-Jun-20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Infrastructure Design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4-May-20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12-May-20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17-May-20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18-Jun-20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Reports to </a:t>
                      </a:r>
                      <a:r>
                        <a:rPr lang="en-US" sz="900" u="none" strike="noStrike" dirty="0" smtClean="0">
                          <a:effectLst/>
                          <a:latin typeface="Corbel" panose="020B0503020204020204" pitchFamily="34" charset="0"/>
                        </a:rPr>
                        <a:t>VP (Inspiration</a:t>
                      </a:r>
                      <a:r>
                        <a:rPr lang="en-US" sz="900" u="none" strike="noStrike" baseline="0" dirty="0" smtClean="0">
                          <a:effectLst/>
                          <a:latin typeface="Corbel" panose="020B0503020204020204" pitchFamily="34" charset="0"/>
                        </a:rPr>
                        <a:t> Infrastructure)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5-May-20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Infrastructure Implementation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7-May-20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12-May-20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17-May-20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16-Jun-20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Cyber Security 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Rayan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Khuris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Ahmed Salama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12-Apr-20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30-Apr-20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Cyber Security Governance, Risk and Compliance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14-Jun-20</a:t>
                      </a:r>
                      <a:endParaRPr lang="en-US"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16-Jun-20</a:t>
                      </a:r>
                      <a:endParaRPr lang="en-US"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Cyber Defense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14-May-20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Cyber Security Strategy and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cap="non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20-May-20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Corporate Analytics &amp; Data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Rayan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Khuris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Moath Hamdan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12-Apr-20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28-Apr-20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Advance Analytics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12-May-20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15-Jun-20</a:t>
                      </a:r>
                      <a:endParaRPr lang="en-US"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18-Jun-20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Reports to VP (Analytics Demand Management)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0" i="0" u="none" strike="noStrike" kern="1200" cap="none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18-Jun-20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Corporate Analytics Governance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14-May-20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18-Jun-20</a:t>
                      </a:r>
                      <a:endParaRPr lang="en-US" sz="9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Reports to VP (Analytical Strategy and Architecture Program)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Application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Rayan </a:t>
                      </a: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Khuris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ctr" fontAlgn="ctr"/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Ahmed Salama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12-Apr-20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27-Apr-20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Enterprise Enablement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11-May-20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14-Jun-20</a:t>
                      </a:r>
                      <a:endParaRPr lang="en-US"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18-Jun-20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Consumer Enablement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1" i="0" u="none" strike="noStrike" kern="1200" cap="non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13-May-20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17-Jun-20</a:t>
                      </a:r>
                      <a:endParaRPr lang="en-US" sz="900" b="1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8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Organization Enablement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30-Apr-20</a:t>
                      </a:r>
                      <a:r>
                        <a:rPr lang="en-US" sz="900" b="1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5-May-20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6-May-20                                </a:t>
                      </a: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12-May-20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14-May-20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18-May-20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Digital Enablement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5-May-20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18-May-20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17-Jun-20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Application Operations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16-Jun-20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Reports to VP (Projects &amp; Testing)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</a:rPr>
                        <a:t>4-May-20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Reports to VP (Business &amp;</a:t>
                      </a:r>
                      <a:r>
                        <a:rPr lang="en-US" sz="900" u="none" strike="noStrike" baseline="0" dirty="0">
                          <a:effectLst/>
                          <a:latin typeface="Corbel" panose="020B0503020204020204" pitchFamily="34" charset="0"/>
                        </a:rPr>
                        <a:t> Financial Planning)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i="0" u="none" strike="noStrike" kern="1200" cap="none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20-May-20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Operations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Shaman Alanazi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TBC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12-Apr-20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30-Apr-20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Network Operations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15-Jun-20</a:t>
                      </a:r>
                      <a:endParaRPr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Operations Control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21-May-20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Customer Service Design &amp; Delivery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Customer Service Operations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17-May-20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47" marR="3547" marT="354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Technical Facility Management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18-May-20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Corbe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80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Technology Performance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STC – Shaman Alanazi</a:t>
                      </a:r>
                    </a:p>
                    <a:p>
                      <a:pPr algn="ctr" fontAlgn="ctr"/>
                      <a:r>
                        <a:rPr 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Devoteam – TBC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4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</a:rPr>
                        <a:t>12-Apr-20</a:t>
                      </a:r>
                      <a:endParaRPr lang="en-US" sz="1050" b="0" i="0" u="none" strike="noStrike" cap="non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  <a:ea typeface="Corbel"/>
                        <a:cs typeface="Corbe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Corbel" panose="020B0503020204020204" pitchFamily="34" charset="0"/>
                          <a:ea typeface="Corbel"/>
                          <a:cs typeface="Corbel"/>
                          <a:sym typeface="Arial"/>
                        </a:rPr>
                        <a:t>29-Apr-20</a:t>
                      </a:r>
                      <a:endParaRPr lang="en-US" sz="1050" b="1" i="0" u="none" strike="noStrike" cap="none" dirty="0">
                        <a:solidFill>
                          <a:schemeClr val="bg1"/>
                        </a:solidFill>
                        <a:effectLst/>
                        <a:latin typeface="Corbel" panose="020B0503020204020204" pitchFamily="34" charset="0"/>
                        <a:ea typeface="Corbel"/>
                        <a:cs typeface="Corbe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orbel" panose="020B0503020204020204" pitchFamily="34" charset="0"/>
                        </a:rPr>
                        <a:t>Technology Performance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14-May-20</a:t>
                      </a:r>
                      <a:endParaRPr lang="en-US"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Corbel"/>
                        </a:rPr>
                        <a:t>N/A</a:t>
                      </a: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r>
                        <a:rPr lang="en-US" sz="900" b="1" i="0" u="none" strike="noStrike" kern="1200" cap="none" dirty="0" smtClean="0">
                          <a:solidFill>
                            <a:srgbClr val="00B050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  <a:sym typeface="Arial"/>
                        </a:rPr>
                        <a:t>15-Jun-20</a:t>
                      </a:r>
                      <a:endParaRPr sz="900" b="1" i="0" u="none" strike="noStrike" kern="1200" cap="none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Corbel"/>
                        <a:buNone/>
                      </a:pPr>
                      <a:endParaRPr sz="900" b="1" i="0" u="none" strike="noStrike" kern="1200" dirty="0">
                        <a:solidFill>
                          <a:srgbClr val="00B050"/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2. </a:t>
              </a: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Operational Excellence Maturity Model</a:t>
              </a: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1136531"/>
            <a:ext cx="3775570" cy="4304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315"/>
          <a:stretch/>
        </p:blipFill>
        <p:spPr>
          <a:xfrm>
            <a:off x="4129968" y="3058333"/>
            <a:ext cx="8007603" cy="3673034"/>
          </a:xfrm>
          <a:prstGeom prst="rect">
            <a:avLst/>
          </a:prstGeom>
        </p:spPr>
      </p:pic>
      <p:sp>
        <p:nvSpPr>
          <p:cNvPr id="785" name="Freeform 182">
            <a:extLst>
              <a:ext uri="{FF2B5EF4-FFF2-40B4-BE49-F238E27FC236}">
                <a16:creationId xmlns:a16="http://schemas.microsoft.com/office/drawing/2014/main" id="{9D561177-2114-2D48-8734-6885FC176FFE}"/>
              </a:ext>
            </a:extLst>
          </p:cNvPr>
          <p:cNvSpPr>
            <a:spLocks/>
          </p:cNvSpPr>
          <p:nvPr/>
        </p:nvSpPr>
        <p:spPr bwMode="auto">
          <a:xfrm rot="12899905" flipH="1" flipV="1">
            <a:off x="3996354" y="2351828"/>
            <a:ext cx="1100636" cy="330829"/>
          </a:xfrm>
          <a:custGeom>
            <a:avLst/>
            <a:gdLst>
              <a:gd name="T0" fmla="*/ 0 w 1054"/>
              <a:gd name="T1" fmla="*/ 397 h 398"/>
              <a:gd name="T2" fmla="*/ 22 w 1054"/>
              <a:gd name="T3" fmla="*/ 366 h 398"/>
              <a:gd name="T4" fmla="*/ 41 w 1054"/>
              <a:gd name="T5" fmla="*/ 342 h 398"/>
              <a:gd name="T6" fmla="*/ 60 w 1054"/>
              <a:gd name="T7" fmla="*/ 322 h 398"/>
              <a:gd name="T8" fmla="*/ 82 w 1054"/>
              <a:gd name="T9" fmla="*/ 300 h 398"/>
              <a:gd name="T10" fmla="*/ 113 w 1054"/>
              <a:gd name="T11" fmla="*/ 270 h 398"/>
              <a:gd name="T12" fmla="*/ 146 w 1054"/>
              <a:gd name="T13" fmla="*/ 245 h 398"/>
              <a:gd name="T14" fmla="*/ 185 w 1054"/>
              <a:gd name="T15" fmla="*/ 219 h 398"/>
              <a:gd name="T16" fmla="*/ 224 w 1054"/>
              <a:gd name="T17" fmla="*/ 195 h 398"/>
              <a:gd name="T18" fmla="*/ 261 w 1054"/>
              <a:gd name="T19" fmla="*/ 174 h 398"/>
              <a:gd name="T20" fmla="*/ 310 w 1054"/>
              <a:gd name="T21" fmla="*/ 150 h 398"/>
              <a:gd name="T22" fmla="*/ 346 w 1054"/>
              <a:gd name="T23" fmla="*/ 135 h 398"/>
              <a:gd name="T24" fmla="*/ 397 w 1054"/>
              <a:gd name="T25" fmla="*/ 118 h 398"/>
              <a:gd name="T26" fmla="*/ 451 w 1054"/>
              <a:gd name="T27" fmla="*/ 98 h 398"/>
              <a:gd name="T28" fmla="*/ 506 w 1054"/>
              <a:gd name="T29" fmla="*/ 82 h 398"/>
              <a:gd name="T30" fmla="*/ 547 w 1054"/>
              <a:gd name="T31" fmla="*/ 72 h 398"/>
              <a:gd name="T32" fmla="*/ 603 w 1054"/>
              <a:gd name="T33" fmla="*/ 65 h 398"/>
              <a:gd name="T34" fmla="*/ 649 w 1054"/>
              <a:gd name="T35" fmla="*/ 63 h 398"/>
              <a:gd name="T36" fmla="*/ 696 w 1054"/>
              <a:gd name="T37" fmla="*/ 63 h 398"/>
              <a:gd name="T38" fmla="*/ 746 w 1054"/>
              <a:gd name="T39" fmla="*/ 69 h 398"/>
              <a:gd name="T40" fmla="*/ 773 w 1054"/>
              <a:gd name="T41" fmla="*/ 75 h 398"/>
              <a:gd name="T42" fmla="*/ 806 w 1054"/>
              <a:gd name="T43" fmla="*/ 86 h 398"/>
              <a:gd name="T44" fmla="*/ 830 w 1054"/>
              <a:gd name="T45" fmla="*/ 96 h 398"/>
              <a:gd name="T46" fmla="*/ 854 w 1054"/>
              <a:gd name="T47" fmla="*/ 106 h 398"/>
              <a:gd name="T48" fmla="*/ 872 w 1054"/>
              <a:gd name="T49" fmla="*/ 117 h 398"/>
              <a:gd name="T50" fmla="*/ 906 w 1054"/>
              <a:gd name="T51" fmla="*/ 0 h 398"/>
              <a:gd name="T52" fmla="*/ 922 w 1054"/>
              <a:gd name="T53" fmla="*/ 45 h 398"/>
              <a:gd name="T54" fmla="*/ 938 w 1054"/>
              <a:gd name="T55" fmla="*/ 86 h 398"/>
              <a:gd name="T56" fmla="*/ 961 w 1054"/>
              <a:gd name="T57" fmla="*/ 139 h 398"/>
              <a:gd name="T58" fmla="*/ 990 w 1054"/>
              <a:gd name="T59" fmla="*/ 186 h 398"/>
              <a:gd name="T60" fmla="*/ 1016 w 1054"/>
              <a:gd name="T61" fmla="*/ 224 h 398"/>
              <a:gd name="T62" fmla="*/ 1053 w 1054"/>
              <a:gd name="T63" fmla="*/ 263 h 398"/>
              <a:gd name="T64" fmla="*/ 1006 w 1054"/>
              <a:gd name="T65" fmla="*/ 272 h 398"/>
              <a:gd name="T66" fmla="*/ 956 w 1054"/>
              <a:gd name="T67" fmla="*/ 284 h 398"/>
              <a:gd name="T68" fmla="*/ 901 w 1054"/>
              <a:gd name="T69" fmla="*/ 302 h 398"/>
              <a:gd name="T70" fmla="*/ 856 w 1054"/>
              <a:gd name="T71" fmla="*/ 325 h 398"/>
              <a:gd name="T72" fmla="*/ 830 w 1054"/>
              <a:gd name="T73" fmla="*/ 340 h 398"/>
              <a:gd name="T74" fmla="*/ 799 w 1054"/>
              <a:gd name="T75" fmla="*/ 367 h 398"/>
              <a:gd name="T76" fmla="*/ 833 w 1054"/>
              <a:gd name="T77" fmla="*/ 250 h 398"/>
              <a:gd name="T78" fmla="*/ 792 w 1054"/>
              <a:gd name="T79" fmla="*/ 230 h 398"/>
              <a:gd name="T80" fmla="*/ 754 w 1054"/>
              <a:gd name="T81" fmla="*/ 216 h 398"/>
              <a:gd name="T82" fmla="*/ 709 w 1054"/>
              <a:gd name="T83" fmla="*/ 207 h 398"/>
              <a:gd name="T84" fmla="*/ 663 w 1054"/>
              <a:gd name="T85" fmla="*/ 200 h 398"/>
              <a:gd name="T86" fmla="*/ 610 w 1054"/>
              <a:gd name="T87" fmla="*/ 197 h 398"/>
              <a:gd name="T88" fmla="*/ 562 w 1054"/>
              <a:gd name="T89" fmla="*/ 196 h 398"/>
              <a:gd name="T90" fmla="*/ 492 w 1054"/>
              <a:gd name="T91" fmla="*/ 200 h 398"/>
              <a:gd name="T92" fmla="*/ 434 w 1054"/>
              <a:gd name="T93" fmla="*/ 208 h 398"/>
              <a:gd name="T94" fmla="*/ 381 w 1054"/>
              <a:gd name="T95" fmla="*/ 218 h 398"/>
              <a:gd name="T96" fmla="*/ 325 w 1054"/>
              <a:gd name="T97" fmla="*/ 233 h 398"/>
              <a:gd name="T98" fmla="*/ 297 w 1054"/>
              <a:gd name="T99" fmla="*/ 240 h 398"/>
              <a:gd name="T100" fmla="*/ 273 w 1054"/>
              <a:gd name="T101" fmla="*/ 248 h 398"/>
              <a:gd name="T102" fmla="*/ 250 w 1054"/>
              <a:gd name="T103" fmla="*/ 255 h 398"/>
              <a:gd name="T104" fmla="*/ 230 w 1054"/>
              <a:gd name="T105" fmla="*/ 263 h 398"/>
              <a:gd name="T106" fmla="*/ 190 w 1054"/>
              <a:gd name="T107" fmla="*/ 278 h 398"/>
              <a:gd name="T108" fmla="*/ 163 w 1054"/>
              <a:gd name="T109" fmla="*/ 291 h 398"/>
              <a:gd name="T110" fmla="*/ 142 w 1054"/>
              <a:gd name="T111" fmla="*/ 302 h 398"/>
              <a:gd name="T112" fmla="*/ 121 w 1054"/>
              <a:gd name="T113" fmla="*/ 313 h 398"/>
              <a:gd name="T114" fmla="*/ 100 w 1054"/>
              <a:gd name="T115" fmla="*/ 325 h 398"/>
              <a:gd name="T116" fmla="*/ 82 w 1054"/>
              <a:gd name="T117" fmla="*/ 336 h 398"/>
              <a:gd name="T118" fmla="*/ 62 w 1054"/>
              <a:gd name="T119" fmla="*/ 348 h 398"/>
              <a:gd name="T120" fmla="*/ 40 w 1054"/>
              <a:gd name="T121" fmla="*/ 365 h 398"/>
              <a:gd name="T122" fmla="*/ 19 w 1054"/>
              <a:gd name="T123" fmla="*/ 380 h 398"/>
              <a:gd name="T124" fmla="*/ 0 w 1054"/>
              <a:gd name="T12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54" h="398">
                <a:moveTo>
                  <a:pt x="0" y="397"/>
                </a:moveTo>
                <a:lnTo>
                  <a:pt x="22" y="366"/>
                </a:lnTo>
                <a:lnTo>
                  <a:pt x="41" y="342"/>
                </a:lnTo>
                <a:lnTo>
                  <a:pt x="60" y="322"/>
                </a:lnTo>
                <a:lnTo>
                  <a:pt x="82" y="300"/>
                </a:lnTo>
                <a:lnTo>
                  <a:pt x="113" y="270"/>
                </a:lnTo>
                <a:lnTo>
                  <a:pt x="146" y="245"/>
                </a:lnTo>
                <a:lnTo>
                  <a:pt x="185" y="219"/>
                </a:lnTo>
                <a:lnTo>
                  <a:pt x="224" y="195"/>
                </a:lnTo>
                <a:lnTo>
                  <a:pt x="261" y="174"/>
                </a:lnTo>
                <a:lnTo>
                  <a:pt x="310" y="150"/>
                </a:lnTo>
                <a:lnTo>
                  <a:pt x="346" y="135"/>
                </a:lnTo>
                <a:lnTo>
                  <a:pt x="397" y="118"/>
                </a:lnTo>
                <a:lnTo>
                  <a:pt x="451" y="98"/>
                </a:lnTo>
                <a:lnTo>
                  <a:pt x="506" y="82"/>
                </a:lnTo>
                <a:lnTo>
                  <a:pt x="547" y="72"/>
                </a:lnTo>
                <a:lnTo>
                  <a:pt x="603" y="65"/>
                </a:lnTo>
                <a:lnTo>
                  <a:pt x="649" y="63"/>
                </a:lnTo>
                <a:lnTo>
                  <a:pt x="696" y="63"/>
                </a:lnTo>
                <a:lnTo>
                  <a:pt x="746" y="69"/>
                </a:lnTo>
                <a:lnTo>
                  <a:pt x="773" y="75"/>
                </a:lnTo>
                <a:lnTo>
                  <a:pt x="806" y="86"/>
                </a:lnTo>
                <a:lnTo>
                  <a:pt x="830" y="96"/>
                </a:lnTo>
                <a:lnTo>
                  <a:pt x="854" y="106"/>
                </a:lnTo>
                <a:lnTo>
                  <a:pt x="872" y="117"/>
                </a:lnTo>
                <a:lnTo>
                  <a:pt x="906" y="0"/>
                </a:lnTo>
                <a:lnTo>
                  <a:pt x="922" y="45"/>
                </a:lnTo>
                <a:lnTo>
                  <a:pt x="938" y="86"/>
                </a:lnTo>
                <a:lnTo>
                  <a:pt x="961" y="139"/>
                </a:lnTo>
                <a:lnTo>
                  <a:pt x="990" y="186"/>
                </a:lnTo>
                <a:lnTo>
                  <a:pt x="1016" y="224"/>
                </a:lnTo>
                <a:lnTo>
                  <a:pt x="1053" y="263"/>
                </a:lnTo>
                <a:lnTo>
                  <a:pt x="1006" y="272"/>
                </a:lnTo>
                <a:lnTo>
                  <a:pt x="956" y="284"/>
                </a:lnTo>
                <a:lnTo>
                  <a:pt x="901" y="302"/>
                </a:lnTo>
                <a:lnTo>
                  <a:pt x="856" y="325"/>
                </a:lnTo>
                <a:lnTo>
                  <a:pt x="830" y="340"/>
                </a:lnTo>
                <a:lnTo>
                  <a:pt x="799" y="367"/>
                </a:lnTo>
                <a:lnTo>
                  <a:pt x="833" y="250"/>
                </a:lnTo>
                <a:lnTo>
                  <a:pt x="792" y="230"/>
                </a:lnTo>
                <a:lnTo>
                  <a:pt x="754" y="216"/>
                </a:lnTo>
                <a:lnTo>
                  <a:pt x="709" y="207"/>
                </a:lnTo>
                <a:lnTo>
                  <a:pt x="663" y="200"/>
                </a:lnTo>
                <a:lnTo>
                  <a:pt x="610" y="197"/>
                </a:lnTo>
                <a:lnTo>
                  <a:pt x="562" y="196"/>
                </a:lnTo>
                <a:lnTo>
                  <a:pt x="492" y="200"/>
                </a:lnTo>
                <a:lnTo>
                  <a:pt x="434" y="208"/>
                </a:lnTo>
                <a:lnTo>
                  <a:pt x="381" y="218"/>
                </a:lnTo>
                <a:lnTo>
                  <a:pt x="325" y="233"/>
                </a:lnTo>
                <a:lnTo>
                  <a:pt x="297" y="240"/>
                </a:lnTo>
                <a:lnTo>
                  <a:pt x="273" y="248"/>
                </a:lnTo>
                <a:lnTo>
                  <a:pt x="250" y="255"/>
                </a:lnTo>
                <a:lnTo>
                  <a:pt x="230" y="263"/>
                </a:lnTo>
                <a:lnTo>
                  <a:pt x="190" y="278"/>
                </a:lnTo>
                <a:lnTo>
                  <a:pt x="163" y="291"/>
                </a:lnTo>
                <a:lnTo>
                  <a:pt x="142" y="302"/>
                </a:lnTo>
                <a:lnTo>
                  <a:pt x="121" y="313"/>
                </a:lnTo>
                <a:lnTo>
                  <a:pt x="100" y="325"/>
                </a:lnTo>
                <a:lnTo>
                  <a:pt x="82" y="336"/>
                </a:lnTo>
                <a:lnTo>
                  <a:pt x="62" y="348"/>
                </a:lnTo>
                <a:lnTo>
                  <a:pt x="40" y="365"/>
                </a:lnTo>
                <a:lnTo>
                  <a:pt x="19" y="380"/>
                </a:lnTo>
                <a:lnTo>
                  <a:pt x="0" y="397"/>
                </a:lnTo>
              </a:path>
            </a:pathLst>
          </a:custGeom>
          <a:solidFill>
            <a:srgbClr val="4F008C">
              <a:alpha val="24706"/>
            </a:srgbClr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140" y="1518885"/>
            <a:ext cx="3735028" cy="1168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4440979" y="1050157"/>
            <a:ext cx="3935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Reference Frameworks and Industry Best Practices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8627533" y="1050157"/>
            <a:ext cx="3510038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Ongoing consideration for target certifications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321" y="1425480"/>
            <a:ext cx="3052462" cy="1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3. Business </a:t>
              </a: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Process Management Framework </a:t>
              </a: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0" y="1188656"/>
            <a:ext cx="4338010" cy="4333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41" y="1372491"/>
            <a:ext cx="4665222" cy="213006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5592421" y="1050157"/>
            <a:ext cx="4665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Process Definition, Analysis &amp; Design Principles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21" y="3924005"/>
            <a:ext cx="5375062" cy="2627608"/>
          </a:xfrm>
          <a:prstGeom prst="rect">
            <a:avLst/>
          </a:prstGeom>
        </p:spPr>
      </p:pic>
      <p:sp>
        <p:nvSpPr>
          <p:cNvPr id="243" name="Rectangle 242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5592421" y="3647006"/>
            <a:ext cx="4665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BPM Guidelines, Tools and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75" y="5692168"/>
            <a:ext cx="4555060" cy="8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4. Business </a:t>
              </a: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Process Governance </a:t>
              </a: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– Model</a:t>
              </a:r>
              <a:endParaRPr lang="en-US" sz="2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88" y="1098393"/>
            <a:ext cx="9680960" cy="5550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1441471" y="6062339"/>
            <a:ext cx="4178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(*) Tableau has been initially identified as process performance reporting platform, but a final decision will be made by STC.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5702321" y="6062339"/>
            <a:ext cx="3657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(*) Integration of ARIS and iGATE is currently under discussion with relevant stakeholders.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4. Business </a:t>
              </a: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Process Governance – Framework</a:t>
              </a: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4" y="1181092"/>
            <a:ext cx="9708682" cy="5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GB" sz="2400" b="1" kern="0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Arial"/>
                </a:rPr>
                <a:t>Sectors Project Milestones Dashboard</a:t>
              </a:r>
              <a:endParaRPr lang="en-GB" sz="2400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Times New Roman"/>
              </a:endParaRP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" name="Rounded Rectangle 12">
            <a:hlinkClick r:id="" action="ppaction://noaction"/>
          </p:cNvPr>
          <p:cNvSpPr/>
          <p:nvPr/>
        </p:nvSpPr>
        <p:spPr>
          <a:xfrm>
            <a:off x="1276109" y="1290663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9" name="Flowchart: Stored Data 18">
            <a:hlinkClick r:id="" action="ppaction://noaction"/>
          </p:cNvPr>
          <p:cNvSpPr/>
          <p:nvPr/>
        </p:nvSpPr>
        <p:spPr>
          <a:xfrm rot="16200000">
            <a:off x="2732919" y="1080742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Infrastructure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hlinkClick r:id="" action="ppaction://noaction"/>
          </p:cNvPr>
          <p:cNvSpPr/>
          <p:nvPr/>
        </p:nvSpPr>
        <p:spPr>
          <a:xfrm>
            <a:off x="4516341" y="1295676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7" name="Flowchart: Stored Data 26">
            <a:hlinkClick r:id="" action="ppaction://noaction"/>
          </p:cNvPr>
          <p:cNvSpPr/>
          <p:nvPr/>
        </p:nvSpPr>
        <p:spPr>
          <a:xfrm rot="16200000">
            <a:off x="5973151" y="1085754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Enterprise Architecture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" action="ppaction://noaction"/>
          </p:cNvPr>
          <p:cNvSpPr/>
          <p:nvPr/>
        </p:nvSpPr>
        <p:spPr>
          <a:xfrm>
            <a:off x="4516341" y="2962098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0" name="Flowchart: Stored Data 49">
            <a:hlinkClick r:id="" action="ppaction://noaction"/>
          </p:cNvPr>
          <p:cNvSpPr/>
          <p:nvPr/>
        </p:nvSpPr>
        <p:spPr>
          <a:xfrm rot="16200000">
            <a:off x="5973151" y="2752177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Cyber Security </a:t>
            </a:r>
          </a:p>
        </p:txBody>
      </p:sp>
      <p:sp>
        <p:nvSpPr>
          <p:cNvPr id="58" name="Rounded Rectangle 57">
            <a:hlinkClick r:id="" action="ppaction://noaction"/>
          </p:cNvPr>
          <p:cNvSpPr/>
          <p:nvPr/>
        </p:nvSpPr>
        <p:spPr>
          <a:xfrm>
            <a:off x="7733504" y="2957085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1" name="Flowchart: Stored Data 60">
            <a:hlinkClick r:id="" action="ppaction://noaction"/>
          </p:cNvPr>
          <p:cNvSpPr/>
          <p:nvPr/>
        </p:nvSpPr>
        <p:spPr>
          <a:xfrm rot="16200000">
            <a:off x="9190314" y="2747164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Corporate Analytics &amp; Data</a:t>
            </a:r>
          </a:p>
        </p:txBody>
      </p:sp>
      <p:sp>
        <p:nvSpPr>
          <p:cNvPr id="65" name="Rounded Rectangle 64">
            <a:hlinkClick r:id="" action="ppaction://noaction"/>
          </p:cNvPr>
          <p:cNvSpPr/>
          <p:nvPr/>
        </p:nvSpPr>
        <p:spPr>
          <a:xfrm>
            <a:off x="1276109" y="5046410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68" name="Flowchart: Stored Data 67">
            <a:hlinkClick r:id="" action="ppaction://noaction"/>
          </p:cNvPr>
          <p:cNvSpPr/>
          <p:nvPr/>
        </p:nvSpPr>
        <p:spPr>
          <a:xfrm rot="16200000">
            <a:off x="2732919" y="4836488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Technology Performance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566" name="Group 565"/>
          <p:cNvGrpSpPr/>
          <p:nvPr/>
        </p:nvGrpSpPr>
        <p:grpSpPr>
          <a:xfrm>
            <a:off x="8181811" y="5788051"/>
            <a:ext cx="2527400" cy="333574"/>
            <a:chOff x="6849856" y="-275972"/>
            <a:chExt cx="3065779" cy="410248"/>
          </a:xfrm>
        </p:grpSpPr>
        <p:grpSp>
          <p:nvGrpSpPr>
            <p:cNvPr id="567" name="Group 566"/>
            <p:cNvGrpSpPr/>
            <p:nvPr/>
          </p:nvGrpSpPr>
          <p:grpSpPr>
            <a:xfrm>
              <a:off x="6849856" y="-262575"/>
              <a:ext cx="941712" cy="396759"/>
              <a:chOff x="1565302" y="7579079"/>
              <a:chExt cx="1076428" cy="340931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1575856" y="7592997"/>
                <a:ext cx="1065874" cy="327013"/>
                <a:chOff x="652000" y="4391834"/>
                <a:chExt cx="2724212" cy="1760952"/>
              </a:xfrm>
            </p:grpSpPr>
            <p:sp>
              <p:nvSpPr>
                <p:cNvPr id="580" name="Rounded Rectangle 579"/>
                <p:cNvSpPr/>
                <p:nvPr/>
              </p:nvSpPr>
              <p:spPr>
                <a:xfrm>
                  <a:off x="652000" y="4391834"/>
                  <a:ext cx="2724212" cy="1760952"/>
                </a:xfrm>
                <a:prstGeom prst="roundRect">
                  <a:avLst>
                    <a:gd name="adj" fmla="val 6051"/>
                  </a:avLst>
                </a:prstGeom>
                <a:solidFill>
                  <a:srgbClr val="00B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81" name="Rounded Rectangle 580"/>
                <p:cNvSpPr/>
                <p:nvPr/>
              </p:nvSpPr>
              <p:spPr>
                <a:xfrm>
                  <a:off x="739482" y="4470896"/>
                  <a:ext cx="2549241" cy="1384420"/>
                </a:xfrm>
                <a:prstGeom prst="roundRect">
                  <a:avLst>
                    <a:gd name="adj" fmla="val 6363"/>
                  </a:avLst>
                </a:prstGeom>
                <a:solidFill>
                  <a:srgbClr val="EDEA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579" name="TextBox 600"/>
              <p:cNvSpPr txBox="1"/>
              <p:nvPr/>
            </p:nvSpPr>
            <p:spPr>
              <a:xfrm>
                <a:off x="1565302" y="7579079"/>
                <a:ext cx="1065874" cy="32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71511">
                  <a:defRPr/>
                </a:pPr>
                <a:r>
                  <a:rPr lang="en-US" sz="700" b="1" dirty="0">
                    <a:solidFill>
                      <a:prstClr val="black"/>
                    </a:solidFill>
                    <a:latin typeface="Calibri" panose="020F0502020204030204"/>
                  </a:rPr>
                  <a:t>In </a:t>
                </a:r>
                <a:r>
                  <a:rPr lang="en-US" sz="700" b="1" dirty="0" smtClean="0">
                    <a:solidFill>
                      <a:prstClr val="black"/>
                    </a:solidFill>
                    <a:latin typeface="Calibri" panose="020F0502020204030204"/>
                  </a:rPr>
                  <a:t>Progress</a:t>
                </a:r>
              </a:p>
              <a:p>
                <a:pPr algn="ctr" defTabSz="971511">
                  <a:defRPr/>
                </a:pPr>
                <a:r>
                  <a:rPr lang="en-US" sz="700" b="1" dirty="0" smtClean="0">
                    <a:solidFill>
                      <a:prstClr val="black"/>
                    </a:solidFill>
                    <a:latin typeface="Calibri" panose="020F0502020204030204"/>
                  </a:rPr>
                  <a:t>&lt;+2% </a:t>
                </a:r>
                <a:endParaRPr lang="en-US" sz="7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7845587" y="-265686"/>
              <a:ext cx="1023365" cy="399716"/>
              <a:chOff x="2774695" y="7574294"/>
              <a:chExt cx="1076407" cy="349062"/>
            </a:xfrm>
          </p:grpSpPr>
          <p:grpSp>
            <p:nvGrpSpPr>
              <p:cNvPr id="574" name="Group 573"/>
              <p:cNvGrpSpPr/>
              <p:nvPr/>
            </p:nvGrpSpPr>
            <p:grpSpPr>
              <a:xfrm>
                <a:off x="2774695" y="7596343"/>
                <a:ext cx="1065874" cy="327013"/>
                <a:chOff x="651997" y="4391829"/>
                <a:chExt cx="2724213" cy="1760951"/>
              </a:xfrm>
            </p:grpSpPr>
            <p:sp>
              <p:nvSpPr>
                <p:cNvPr id="576" name="Rounded Rectangle 575"/>
                <p:cNvSpPr/>
                <p:nvPr/>
              </p:nvSpPr>
              <p:spPr>
                <a:xfrm>
                  <a:off x="651997" y="4391829"/>
                  <a:ext cx="2724213" cy="1760951"/>
                </a:xfrm>
                <a:prstGeom prst="roundRect">
                  <a:avLst>
                    <a:gd name="adj" fmla="val 6051"/>
                  </a:avLst>
                </a:prstGeom>
                <a:solidFill>
                  <a:srgbClr val="FFC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7" name="Rounded Rectangle 576"/>
                <p:cNvSpPr/>
                <p:nvPr/>
              </p:nvSpPr>
              <p:spPr>
                <a:xfrm>
                  <a:off x="739482" y="4470896"/>
                  <a:ext cx="2549241" cy="1384420"/>
                </a:xfrm>
                <a:prstGeom prst="roundRect">
                  <a:avLst>
                    <a:gd name="adj" fmla="val 6363"/>
                  </a:avLst>
                </a:prstGeom>
                <a:solidFill>
                  <a:srgbClr val="EDEA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575" name="TextBox 596"/>
              <p:cNvSpPr txBox="1"/>
              <p:nvPr/>
            </p:nvSpPr>
            <p:spPr>
              <a:xfrm>
                <a:off x="2785227" y="7574294"/>
                <a:ext cx="1065875" cy="33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71511">
                  <a:defRPr/>
                </a:pPr>
                <a:r>
                  <a:rPr lang="en-US" sz="700" b="1" dirty="0">
                    <a:solidFill>
                      <a:prstClr val="black"/>
                    </a:solidFill>
                    <a:latin typeface="Calibri" panose="020F0502020204030204"/>
                  </a:rPr>
                  <a:t>Minor </a:t>
                </a:r>
                <a:r>
                  <a:rPr lang="en-US" sz="700" b="1" dirty="0" smtClean="0">
                    <a:solidFill>
                      <a:prstClr val="black"/>
                    </a:solidFill>
                    <a:latin typeface="Calibri" panose="020F0502020204030204"/>
                  </a:rPr>
                  <a:t>Delay</a:t>
                </a:r>
              </a:p>
              <a:p>
                <a:pPr algn="ctr" defTabSz="971511">
                  <a:defRPr/>
                </a:pPr>
                <a:r>
                  <a:rPr lang="en-US" sz="700" b="1" dirty="0">
                    <a:solidFill>
                      <a:prstClr val="black"/>
                    </a:solidFill>
                  </a:rPr>
                  <a:t>&gt;2% &lt;=5% </a:t>
                </a:r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8899147" y="-275972"/>
              <a:ext cx="1016488" cy="410248"/>
              <a:chOff x="3964951" y="7581524"/>
              <a:chExt cx="1071002" cy="349677"/>
            </a:xfrm>
          </p:grpSpPr>
          <p:grpSp>
            <p:nvGrpSpPr>
              <p:cNvPr id="570" name="Group 569"/>
              <p:cNvGrpSpPr/>
              <p:nvPr/>
            </p:nvGrpSpPr>
            <p:grpSpPr>
              <a:xfrm>
                <a:off x="3964951" y="7604188"/>
                <a:ext cx="1065874" cy="327013"/>
                <a:chOff x="652000" y="4391829"/>
                <a:chExt cx="2724213" cy="1760951"/>
              </a:xfrm>
            </p:grpSpPr>
            <p:sp>
              <p:nvSpPr>
                <p:cNvPr id="572" name="Rounded Rectangle 571"/>
                <p:cNvSpPr/>
                <p:nvPr/>
              </p:nvSpPr>
              <p:spPr>
                <a:xfrm>
                  <a:off x="652000" y="4391829"/>
                  <a:ext cx="2724213" cy="1760951"/>
                </a:xfrm>
                <a:prstGeom prst="roundRect">
                  <a:avLst>
                    <a:gd name="adj" fmla="val 6051"/>
                  </a:avLst>
                </a:prstGeom>
                <a:solidFill>
                  <a:srgbClr val="FF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572"/>
                <p:cNvSpPr/>
                <p:nvPr/>
              </p:nvSpPr>
              <p:spPr>
                <a:xfrm>
                  <a:off x="739482" y="4470896"/>
                  <a:ext cx="2549241" cy="1384420"/>
                </a:xfrm>
                <a:prstGeom prst="roundRect">
                  <a:avLst>
                    <a:gd name="adj" fmla="val 6363"/>
                  </a:avLst>
                </a:prstGeom>
                <a:solidFill>
                  <a:srgbClr val="EDEA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95122">
                    <a:defRPr/>
                  </a:pPr>
                  <a:endParaRPr lang="en-US" sz="5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571" name="TextBox 592"/>
              <p:cNvSpPr txBox="1"/>
              <p:nvPr/>
            </p:nvSpPr>
            <p:spPr>
              <a:xfrm>
                <a:off x="3970079" y="7581524"/>
                <a:ext cx="1065874" cy="32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71511">
                  <a:defRPr/>
                </a:pPr>
                <a:r>
                  <a:rPr lang="en-US" sz="700" b="1" dirty="0">
                    <a:solidFill>
                      <a:prstClr val="black"/>
                    </a:solidFill>
                    <a:latin typeface="Calibri" panose="020F0502020204030204"/>
                  </a:rPr>
                  <a:t>Major </a:t>
                </a:r>
                <a:r>
                  <a:rPr lang="en-US" sz="700" b="1" dirty="0" smtClean="0">
                    <a:solidFill>
                      <a:prstClr val="black"/>
                    </a:solidFill>
                    <a:latin typeface="Calibri" panose="020F0502020204030204"/>
                  </a:rPr>
                  <a:t>Delay</a:t>
                </a:r>
              </a:p>
              <a:p>
                <a:pPr algn="ctr" defTabSz="971511">
                  <a:defRPr/>
                </a:pPr>
                <a:r>
                  <a:rPr lang="en-US" sz="700" b="1" dirty="0">
                    <a:solidFill>
                      <a:prstClr val="black"/>
                    </a:solidFill>
                  </a:rPr>
                  <a:t>&gt; 5% </a:t>
                </a:r>
              </a:p>
            </p:txBody>
          </p:sp>
        </p:grpSp>
      </p:grpSp>
      <p:sp>
        <p:nvSpPr>
          <p:cNvPr id="657" name="TextBox 97"/>
          <p:cNvSpPr txBox="1"/>
          <p:nvPr/>
        </p:nvSpPr>
        <p:spPr>
          <a:xfrm>
            <a:off x="2962353" y="140136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chemeClr val="bg1"/>
                </a:solidFill>
              </a:rPr>
              <a:t>Infr</a:t>
            </a:r>
            <a:r>
              <a:rPr lang="en-US" sz="900" dirty="0" smtClean="0">
                <a:solidFill>
                  <a:schemeClr val="bg1"/>
                </a:solidFill>
              </a:rPr>
              <a:t>. Planning</a:t>
            </a:r>
          </a:p>
        </p:txBody>
      </p:sp>
      <p:sp>
        <p:nvSpPr>
          <p:cNvPr id="658" name="TextBox 97"/>
          <p:cNvSpPr txBox="1"/>
          <p:nvPr/>
        </p:nvSpPr>
        <p:spPr>
          <a:xfrm>
            <a:off x="2962353" y="1614511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Infr</a:t>
            </a:r>
            <a:r>
              <a:rPr lang="en-US" dirty="0">
                <a:solidFill>
                  <a:schemeClr val="bg1"/>
                </a:solidFill>
              </a:rPr>
              <a:t>. Design</a:t>
            </a:r>
          </a:p>
        </p:txBody>
      </p:sp>
      <p:sp>
        <p:nvSpPr>
          <p:cNvPr id="659" name="TextBox 97"/>
          <p:cNvSpPr txBox="1"/>
          <p:nvPr/>
        </p:nvSpPr>
        <p:spPr>
          <a:xfrm>
            <a:off x="2962353" y="1827655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Infr</a:t>
            </a:r>
            <a:r>
              <a:rPr lang="en-US" dirty="0">
                <a:solidFill>
                  <a:schemeClr val="bg1"/>
                </a:solidFill>
              </a:rPr>
              <a:t>. Implementation</a:t>
            </a:r>
          </a:p>
        </p:txBody>
      </p:sp>
      <p:sp>
        <p:nvSpPr>
          <p:cNvPr id="660" name="TextBox 97"/>
          <p:cNvSpPr txBox="1"/>
          <p:nvPr/>
        </p:nvSpPr>
        <p:spPr>
          <a:xfrm>
            <a:off x="2962353" y="2040799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Cloud Infrastructure</a:t>
            </a:r>
          </a:p>
        </p:txBody>
      </p:sp>
      <p:sp>
        <p:nvSpPr>
          <p:cNvPr id="674" name="TextBox 97"/>
          <p:cNvSpPr txBox="1"/>
          <p:nvPr/>
        </p:nvSpPr>
        <p:spPr>
          <a:xfrm>
            <a:off x="6233397" y="140136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Tech. &amp; Ops. Portfolio</a:t>
            </a:r>
          </a:p>
        </p:txBody>
      </p:sp>
      <p:sp>
        <p:nvSpPr>
          <p:cNvPr id="675" name="TextBox 97"/>
          <p:cNvSpPr txBox="1"/>
          <p:nvPr/>
        </p:nvSpPr>
        <p:spPr>
          <a:xfrm>
            <a:off x="6233397" y="1614511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Tech. Strategies &amp; Fin.</a:t>
            </a:r>
          </a:p>
        </p:txBody>
      </p:sp>
      <p:sp>
        <p:nvSpPr>
          <p:cNvPr id="676" name="TextBox 97"/>
          <p:cNvSpPr txBox="1"/>
          <p:nvPr/>
        </p:nvSpPr>
        <p:spPr>
          <a:xfrm>
            <a:off x="6233397" y="1827655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Tech. Architecture</a:t>
            </a:r>
          </a:p>
        </p:txBody>
      </p:sp>
      <p:sp>
        <p:nvSpPr>
          <p:cNvPr id="678" name="TextBox 97"/>
          <p:cNvSpPr txBox="1"/>
          <p:nvPr/>
        </p:nvSpPr>
        <p:spPr>
          <a:xfrm>
            <a:off x="6233397" y="305374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</a:t>
            </a:r>
            <a:r>
              <a:rPr lang="en-US" dirty="0" err="1"/>
              <a:t>Defence</a:t>
            </a:r>
            <a:endParaRPr lang="en-US" dirty="0"/>
          </a:p>
        </p:txBody>
      </p:sp>
      <p:sp>
        <p:nvSpPr>
          <p:cNvPr id="679" name="TextBox 97"/>
          <p:cNvSpPr txBox="1"/>
          <p:nvPr/>
        </p:nvSpPr>
        <p:spPr>
          <a:xfrm>
            <a:off x="6233397" y="3266891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Gov., Risk &amp; Compliance</a:t>
            </a:r>
          </a:p>
        </p:txBody>
      </p:sp>
      <p:sp>
        <p:nvSpPr>
          <p:cNvPr id="680" name="TextBox 97"/>
          <p:cNvSpPr txBox="1"/>
          <p:nvPr/>
        </p:nvSpPr>
        <p:spPr>
          <a:xfrm>
            <a:off x="6233397" y="3480035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Strategy &amp; Architecture</a:t>
            </a:r>
          </a:p>
        </p:txBody>
      </p:sp>
      <p:sp>
        <p:nvSpPr>
          <p:cNvPr id="686" name="TextBox 97"/>
          <p:cNvSpPr txBox="1"/>
          <p:nvPr/>
        </p:nvSpPr>
        <p:spPr>
          <a:xfrm>
            <a:off x="9397382" y="305374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Advanced Analytics</a:t>
            </a:r>
          </a:p>
        </p:txBody>
      </p:sp>
      <p:sp>
        <p:nvSpPr>
          <p:cNvPr id="687" name="TextBox 97"/>
          <p:cNvSpPr txBox="1"/>
          <p:nvPr/>
        </p:nvSpPr>
        <p:spPr>
          <a:xfrm>
            <a:off x="9397382" y="3513983"/>
            <a:ext cx="127096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Analytics Governance</a:t>
            </a:r>
          </a:p>
        </p:txBody>
      </p:sp>
      <p:sp>
        <p:nvSpPr>
          <p:cNvPr id="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46" y="6551374"/>
            <a:ext cx="450166" cy="184665"/>
          </a:xfrm>
          <a:prstGeom prst="rect">
            <a:avLst/>
          </a:prstGeom>
        </p:spPr>
        <p:txBody>
          <a:bodyPr lIns="87281" tIns="0" rIns="87281" bIns="0" anchor="ctr">
            <a:normAutofit/>
          </a:bodyPr>
          <a:lstStyle>
            <a:lvl1pPr algn="just">
              <a:defRPr sz="988">
                <a:solidFill>
                  <a:srgbClr val="7030A0"/>
                </a:solidFill>
                <a:latin typeface="Arial" pitchFamily="34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defTabSz="1213838"/>
            <a:fld id="{AE5478FF-16EB-4F40-9BAA-5C1FB5CBE008}" type="slidenum">
              <a:rPr lang="en-US" smtClean="0"/>
              <a:t>16</a:t>
            </a:fld>
            <a:endParaRPr lang="en-US" dirty="0"/>
          </a:p>
        </p:txBody>
      </p:sp>
      <p:sp>
        <p:nvSpPr>
          <p:cNvPr id="653" name="Rounded Rectangle 652">
            <a:hlinkClick r:id="" action="ppaction://noaction"/>
          </p:cNvPr>
          <p:cNvSpPr/>
          <p:nvPr/>
        </p:nvSpPr>
        <p:spPr>
          <a:xfrm>
            <a:off x="1276109" y="2957084"/>
            <a:ext cx="3146164" cy="1999603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749" name="Flowchart: Stored Data 748">
            <a:hlinkClick r:id="" action="ppaction://noaction"/>
          </p:cNvPr>
          <p:cNvSpPr/>
          <p:nvPr/>
        </p:nvSpPr>
        <p:spPr>
          <a:xfrm rot="16200000">
            <a:off x="2732919" y="3149543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95" name="TextBox 97"/>
          <p:cNvSpPr txBox="1"/>
          <p:nvPr/>
        </p:nvSpPr>
        <p:spPr>
          <a:xfrm>
            <a:off x="2962353" y="306156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Consumer Enablement</a:t>
            </a:r>
          </a:p>
        </p:txBody>
      </p:sp>
      <p:sp>
        <p:nvSpPr>
          <p:cNvPr id="1117" name="TextBox 97"/>
          <p:cNvSpPr txBox="1"/>
          <p:nvPr/>
        </p:nvSpPr>
        <p:spPr>
          <a:xfrm>
            <a:off x="2962353" y="3274711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Enterprise Enablement</a:t>
            </a:r>
          </a:p>
        </p:txBody>
      </p:sp>
      <p:sp>
        <p:nvSpPr>
          <p:cNvPr id="1121" name="TextBox 97"/>
          <p:cNvSpPr txBox="1"/>
          <p:nvPr/>
        </p:nvSpPr>
        <p:spPr>
          <a:xfrm>
            <a:off x="2962353" y="3487855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Digital Enablement</a:t>
            </a:r>
          </a:p>
        </p:txBody>
      </p:sp>
      <p:sp>
        <p:nvSpPr>
          <p:cNvPr id="1124" name="TextBox 97"/>
          <p:cNvSpPr txBox="1"/>
          <p:nvPr/>
        </p:nvSpPr>
        <p:spPr>
          <a:xfrm>
            <a:off x="2962353" y="3700999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Application Operations</a:t>
            </a:r>
          </a:p>
        </p:txBody>
      </p:sp>
      <p:sp>
        <p:nvSpPr>
          <p:cNvPr id="1125" name="TextBox 97"/>
          <p:cNvSpPr txBox="1"/>
          <p:nvPr/>
        </p:nvSpPr>
        <p:spPr>
          <a:xfrm>
            <a:off x="2962353" y="3914143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Org. Enablement</a:t>
            </a:r>
          </a:p>
        </p:txBody>
      </p:sp>
      <p:sp>
        <p:nvSpPr>
          <p:cNvPr id="1195" name="TextBox 97"/>
          <p:cNvSpPr txBox="1"/>
          <p:nvPr/>
        </p:nvSpPr>
        <p:spPr>
          <a:xfrm>
            <a:off x="2962353" y="4140093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Projects &amp; Testing</a:t>
            </a:r>
          </a:p>
        </p:txBody>
      </p:sp>
      <p:sp>
        <p:nvSpPr>
          <p:cNvPr id="1196" name="TextBox 97"/>
          <p:cNvSpPr txBox="1"/>
          <p:nvPr/>
        </p:nvSpPr>
        <p:spPr>
          <a:xfrm>
            <a:off x="2962353" y="435323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Bus &amp; Financial Planning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69" name="TextBox 97"/>
          <p:cNvSpPr txBox="1"/>
          <p:nvPr/>
        </p:nvSpPr>
        <p:spPr>
          <a:xfrm>
            <a:off x="9397382" y="3289708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Demand Management</a:t>
            </a:r>
          </a:p>
        </p:txBody>
      </p:sp>
      <p:sp>
        <p:nvSpPr>
          <p:cNvPr id="670" name="TextBox 97"/>
          <p:cNvSpPr txBox="1"/>
          <p:nvPr/>
        </p:nvSpPr>
        <p:spPr>
          <a:xfrm>
            <a:off x="9397382" y="3738197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Strategy and Architecture</a:t>
            </a:r>
          </a:p>
        </p:txBody>
      </p:sp>
      <p:sp>
        <p:nvSpPr>
          <p:cNvPr id="671" name="Rounded Rectangle 670">
            <a:hlinkClick r:id="" action="ppaction://noaction"/>
          </p:cNvPr>
          <p:cNvSpPr/>
          <p:nvPr/>
        </p:nvSpPr>
        <p:spPr>
          <a:xfrm>
            <a:off x="7733504" y="1290663"/>
            <a:ext cx="3146164" cy="1584084"/>
          </a:xfrm>
          <a:prstGeom prst="roundRect">
            <a:avLst>
              <a:gd name="adj" fmla="val 11044"/>
            </a:avLst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672" name="Flowchart: Stored Data 671">
            <a:hlinkClick r:id="" action="ppaction://noaction"/>
          </p:cNvPr>
          <p:cNvSpPr/>
          <p:nvPr/>
        </p:nvSpPr>
        <p:spPr>
          <a:xfrm rot="16200000">
            <a:off x="9190314" y="1080742"/>
            <a:ext cx="232543" cy="3146163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Operations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73" name="TextBox 97"/>
          <p:cNvSpPr txBox="1"/>
          <p:nvPr/>
        </p:nvSpPr>
        <p:spPr>
          <a:xfrm>
            <a:off x="9403841" y="1406220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Network Operations</a:t>
            </a:r>
          </a:p>
        </p:txBody>
      </p:sp>
      <p:sp>
        <p:nvSpPr>
          <p:cNvPr id="825" name="TextBox 97"/>
          <p:cNvSpPr txBox="1"/>
          <p:nvPr/>
        </p:nvSpPr>
        <p:spPr>
          <a:xfrm>
            <a:off x="9403841" y="1619364"/>
            <a:ext cx="127096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Operations Control</a:t>
            </a:r>
          </a:p>
        </p:txBody>
      </p:sp>
      <p:sp>
        <p:nvSpPr>
          <p:cNvPr id="826" name="TextBox 97"/>
          <p:cNvSpPr txBox="1"/>
          <p:nvPr/>
        </p:nvSpPr>
        <p:spPr>
          <a:xfrm>
            <a:off x="9403841" y="1832508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chemeClr val="bg1"/>
                </a:solidFill>
              </a:rPr>
              <a:t>Cus</a:t>
            </a:r>
            <a:r>
              <a:rPr lang="en-US" sz="900" dirty="0" smtClean="0">
                <a:solidFill>
                  <a:schemeClr val="bg1"/>
                </a:solidFill>
              </a:rPr>
              <a:t>. Ser. Design &amp; </a:t>
            </a:r>
            <a:r>
              <a:rPr lang="en-US" sz="900" dirty="0" err="1" smtClean="0">
                <a:solidFill>
                  <a:schemeClr val="bg1"/>
                </a:solidFill>
              </a:rPr>
              <a:t>Deliv</a:t>
            </a:r>
            <a:r>
              <a:rPr lang="en-US" sz="9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27" name="TextBox 97"/>
          <p:cNvSpPr txBox="1"/>
          <p:nvPr/>
        </p:nvSpPr>
        <p:spPr>
          <a:xfrm>
            <a:off x="9403841" y="2045652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chemeClr val="bg1"/>
                </a:solidFill>
              </a:rPr>
              <a:t>Cus</a:t>
            </a:r>
            <a:r>
              <a:rPr lang="en-US" sz="900" dirty="0" smtClean="0">
                <a:solidFill>
                  <a:schemeClr val="bg1"/>
                </a:solidFill>
              </a:rPr>
              <a:t>. Ser. Operations</a:t>
            </a:r>
          </a:p>
        </p:txBody>
      </p:sp>
      <p:sp>
        <p:nvSpPr>
          <p:cNvPr id="828" name="TextBox 97"/>
          <p:cNvSpPr txBox="1"/>
          <p:nvPr/>
        </p:nvSpPr>
        <p:spPr>
          <a:xfrm>
            <a:off x="9403841" y="2258796"/>
            <a:ext cx="1270960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</a:rPr>
              <a:t>Tech. Facilities Mgmt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  <a:endParaRPr 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1692833" y="1466062"/>
            <a:ext cx="1074316" cy="1003317"/>
            <a:chOff x="603840" y="730815"/>
            <a:chExt cx="1821878" cy="1625044"/>
          </a:xfrm>
        </p:grpSpPr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213" name="Freeform 1212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4" name="Freeform 1213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5" name="Freeform 1214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6" name="Freeform 1215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7" name="Freeform 1216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8" name="Freeform 1217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19" name="Freeform 1218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0" name="Freeform 1219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1" name="Freeform 1220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2" name="Freeform 1221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3" name="Freeform 1222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4" name="Freeform 1223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5" name="Freeform 1224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6" name="Freeform 1225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7" name="Freeform 1226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8" name="Freeform 1227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29" name="Freeform 1228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0" name="Freeform 1229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1" name="Freeform 1230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2" name="Freeform 1231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3" name="Freeform 1232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4" name="Freeform 1233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5" name="Freeform 1234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6" name="Freeform 1235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7" name="Freeform 1236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8" name="Freeform 1237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39" name="Freeform 1238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0" name="Freeform 1239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1" name="Freeform 1240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2" name="Freeform 1241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3" name="Freeform 1242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4" name="Freeform 1243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5" name="Freeform 1244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6" name="Freeform 1245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7" name="Freeform 1246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8" name="Freeform 1247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49" name="Freeform 1248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0" name="Freeform 1249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1" name="Freeform 1250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2" name="Freeform 1251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3" name="Freeform 1252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4" name="Freeform 1253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5" name="Freeform 1254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6" name="Freeform 1255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7" name="Freeform 1256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8" name="Freeform 1257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59" name="Freeform 1258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61" name="Freeform 1260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62" name="Freeform 1261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6" name="Freeform 1205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10" name="Freeform 1209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11" name="Freeform 1210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12" name="Freeform 1211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264" name="TextBox 97"/>
          <p:cNvSpPr txBox="1"/>
          <p:nvPr/>
        </p:nvSpPr>
        <p:spPr>
          <a:xfrm>
            <a:off x="1231363" y="1374002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65" name="TextBox 229"/>
          <p:cNvSpPr txBox="1"/>
          <p:nvPr/>
        </p:nvSpPr>
        <p:spPr>
          <a:xfrm>
            <a:off x="1899285" y="177971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11%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488394">
            <a:off x="1838123" y="1607667"/>
            <a:ext cx="781822" cy="780192"/>
            <a:chOff x="4420264" y="2152651"/>
            <a:chExt cx="3340100" cy="3338512"/>
          </a:xfrm>
        </p:grpSpPr>
        <p:sp>
          <p:nvSpPr>
            <p:cNvPr id="1267" name="Freeform 1266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268" name="Oval 1267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269" name="Isosceles Triangle 1268"/>
          <p:cNvSpPr/>
          <p:nvPr/>
        </p:nvSpPr>
        <p:spPr>
          <a:xfrm rot="4105898">
            <a:off x="1620484" y="2189578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1343" name="Group 1342"/>
          <p:cNvGrpSpPr/>
          <p:nvPr/>
        </p:nvGrpSpPr>
        <p:grpSpPr>
          <a:xfrm>
            <a:off x="4937948" y="1466062"/>
            <a:ext cx="1074316" cy="1003317"/>
            <a:chOff x="603840" y="730815"/>
            <a:chExt cx="1821878" cy="1625044"/>
          </a:xfrm>
        </p:grpSpPr>
        <p:grpSp>
          <p:nvGrpSpPr>
            <p:cNvPr id="1344" name="Group 1343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359" name="Freeform 1358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0" name="Freeform 1359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1" name="Freeform 1360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2" name="Freeform 1361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3" name="Freeform 1362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4" name="Freeform 1363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5" name="Freeform 1364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6" name="Freeform 1365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7" name="Freeform 1366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8" name="Freeform 1367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69" name="Freeform 1368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0" name="Freeform 1369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1" name="Freeform 1370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2" name="Freeform 1371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3" name="Freeform 1372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4" name="Freeform 1373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5" name="Freeform 1374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6" name="Freeform 1375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7" name="Freeform 1376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8" name="Freeform 1377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79" name="Freeform 1378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0" name="Freeform 1379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1" name="Freeform 1380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2" name="Freeform 1381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3" name="Freeform 1382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4" name="Freeform 1383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5" name="Freeform 1384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6" name="Freeform 1385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7" name="Freeform 1386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8" name="Freeform 1387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89" name="Freeform 1388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0" name="Freeform 1389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1" name="Freeform 1390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2" name="Freeform 1391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3" name="Freeform 1392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4" name="Freeform 1393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5" name="Freeform 1394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6" name="Freeform 1395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7" name="Freeform 1396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8" name="Freeform 1397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399" name="Freeform 1398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0" name="Freeform 1399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1" name="Freeform 1400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2" name="Freeform 1401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3" name="Freeform 1402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4" name="Freeform 1403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5" name="Freeform 1404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6" name="Freeform 1405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7" name="Freeform 1406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8" name="Freeform 1407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409" name="Freeform 1408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345" name="Oval 1344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5" name="Freeform 1354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6" name="Freeform 1355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410" name="TextBox 97"/>
          <p:cNvSpPr txBox="1"/>
          <p:nvPr/>
        </p:nvSpPr>
        <p:spPr>
          <a:xfrm>
            <a:off x="4476478" y="1374002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11" name="TextBox 229"/>
          <p:cNvSpPr txBox="1"/>
          <p:nvPr/>
        </p:nvSpPr>
        <p:spPr>
          <a:xfrm>
            <a:off x="5144400" y="177971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11%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412" name="Group 1411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488394">
            <a:off x="5083238" y="1607667"/>
            <a:ext cx="781822" cy="780192"/>
            <a:chOff x="4420264" y="2152651"/>
            <a:chExt cx="3340100" cy="3338512"/>
          </a:xfrm>
        </p:grpSpPr>
        <p:sp>
          <p:nvSpPr>
            <p:cNvPr id="1413" name="Freeform 1412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14" name="Oval 1413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415" name="Isosceles Triangle 1414"/>
          <p:cNvSpPr/>
          <p:nvPr/>
        </p:nvSpPr>
        <p:spPr>
          <a:xfrm rot="4105898">
            <a:off x="4865599" y="2189578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1489" name="Group 1488"/>
          <p:cNvGrpSpPr/>
          <p:nvPr/>
        </p:nvGrpSpPr>
        <p:grpSpPr>
          <a:xfrm>
            <a:off x="8163630" y="1466062"/>
            <a:ext cx="1074316" cy="1003317"/>
            <a:chOff x="603840" y="730815"/>
            <a:chExt cx="1821878" cy="1625044"/>
          </a:xfrm>
        </p:grpSpPr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505" name="Freeform 1504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06" name="Freeform 1505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07" name="Freeform 1506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09" name="Freeform 1508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0" name="Freeform 1509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1" name="Freeform 1510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2" name="Freeform 1511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3" name="Freeform 1512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4" name="Freeform 1513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5" name="Freeform 1514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6" name="Freeform 1515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7" name="Freeform 1516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8" name="Freeform 1517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19" name="Freeform 1518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0" name="Freeform 1519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1" name="Freeform 1520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2" name="Freeform 1521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3" name="Freeform 1522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4" name="Freeform 1523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5" name="Freeform 1524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6" name="Freeform 1525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7" name="Freeform 1526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8" name="Freeform 1527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29" name="Freeform 1528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0" name="Freeform 1529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1" name="Freeform 1530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2" name="Freeform 1531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3" name="Freeform 1532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4" name="Freeform 1533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5" name="Freeform 1534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6" name="Freeform 1535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7" name="Freeform 1536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8" name="Freeform 1537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39" name="Freeform 1538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0" name="Freeform 1539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1" name="Freeform 1540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2" name="Freeform 1541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3" name="Freeform 1542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4" name="Freeform 1543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5" name="Freeform 1544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6" name="Freeform 1545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7" name="Freeform 1546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8" name="Freeform 1547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49" name="Freeform 1548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0" name="Freeform 1549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1" name="Freeform 1550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2" name="Freeform 1551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3" name="Freeform 1552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4" name="Freeform 1553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555" name="Freeform 1554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2" name="Freeform 1491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556" name="TextBox 97"/>
          <p:cNvSpPr txBox="1"/>
          <p:nvPr/>
        </p:nvSpPr>
        <p:spPr>
          <a:xfrm>
            <a:off x="7702160" y="1374002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57" name="TextBox 229"/>
          <p:cNvSpPr txBox="1"/>
          <p:nvPr/>
        </p:nvSpPr>
        <p:spPr>
          <a:xfrm>
            <a:off x="8370082" y="177971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10%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345484">
            <a:off x="8308920" y="1607667"/>
            <a:ext cx="781822" cy="780192"/>
            <a:chOff x="4420264" y="2152651"/>
            <a:chExt cx="3340100" cy="3338512"/>
          </a:xfrm>
        </p:grpSpPr>
        <p:sp>
          <p:nvSpPr>
            <p:cNvPr id="1559" name="Freeform 1558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560" name="Oval 1559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561" name="Isosceles Triangle 1560"/>
          <p:cNvSpPr/>
          <p:nvPr/>
        </p:nvSpPr>
        <p:spPr>
          <a:xfrm rot="4105898">
            <a:off x="8091281" y="2189578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1635" name="Group 1634"/>
          <p:cNvGrpSpPr/>
          <p:nvPr/>
        </p:nvGrpSpPr>
        <p:grpSpPr>
          <a:xfrm>
            <a:off x="8163630" y="3128611"/>
            <a:ext cx="1074316" cy="1003317"/>
            <a:chOff x="603840" y="730815"/>
            <a:chExt cx="1821878" cy="1625044"/>
          </a:xfrm>
        </p:grpSpPr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651" name="Freeform 1650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2" name="Freeform 1651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3" name="Freeform 1652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4" name="Freeform 1653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5" name="Freeform 1654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6" name="Freeform 1655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7" name="Freeform 1656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8" name="Freeform 1657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59" name="Freeform 1658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0" name="Freeform 1659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1" name="Freeform 1660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2" name="Freeform 1661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3" name="Freeform 1662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4" name="Freeform 1663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5" name="Freeform 1664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6" name="Freeform 1665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7" name="Freeform 1666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8" name="Freeform 1667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69" name="Freeform 1668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0" name="Freeform 1669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1" name="Freeform 1670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2" name="Freeform 1671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3" name="Freeform 1672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4" name="Freeform 1673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5" name="Freeform 1674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6" name="Freeform 1675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7" name="Freeform 1676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8" name="Freeform 1677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79" name="Freeform 1678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0" name="Freeform 1679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1" name="Freeform 1680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2" name="Freeform 1681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3" name="Freeform 1682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4" name="Freeform 1683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5" name="Freeform 1684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6" name="Freeform 1685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7" name="Freeform 1686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8" name="Freeform 1687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89" name="Freeform 1688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0" name="Freeform 1689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1" name="Freeform 1690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2" name="Freeform 1691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3" name="Freeform 1692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4" name="Freeform 1693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5" name="Freeform 1694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6" name="Freeform 1695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7" name="Freeform 1696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8" name="Freeform 1697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699" name="Freeform 1698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700" name="Freeform 1699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701" name="Freeform 1700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637" name="Oval 1636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702" name="TextBox 97"/>
          <p:cNvSpPr txBox="1"/>
          <p:nvPr/>
        </p:nvSpPr>
        <p:spPr>
          <a:xfrm>
            <a:off x="7702160" y="3036551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03" name="TextBox 229"/>
          <p:cNvSpPr txBox="1"/>
          <p:nvPr/>
        </p:nvSpPr>
        <p:spPr>
          <a:xfrm>
            <a:off x="8370082" y="3442267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10%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704" name="Group 1703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345484">
            <a:off x="8308920" y="3270216"/>
            <a:ext cx="781822" cy="780192"/>
            <a:chOff x="4420264" y="2152651"/>
            <a:chExt cx="3340100" cy="3338512"/>
          </a:xfrm>
        </p:grpSpPr>
        <p:sp>
          <p:nvSpPr>
            <p:cNvPr id="1705" name="Freeform 1704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06" name="Oval 1705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707" name="Isosceles Triangle 1706"/>
          <p:cNvSpPr/>
          <p:nvPr/>
        </p:nvSpPr>
        <p:spPr>
          <a:xfrm rot="4105898">
            <a:off x="8091281" y="3852127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1781" name="Group 1780"/>
          <p:cNvGrpSpPr/>
          <p:nvPr/>
        </p:nvGrpSpPr>
        <p:grpSpPr>
          <a:xfrm>
            <a:off x="4937948" y="3122674"/>
            <a:ext cx="1074316" cy="1003317"/>
            <a:chOff x="603840" y="730815"/>
            <a:chExt cx="1821878" cy="1625044"/>
          </a:xfrm>
        </p:grpSpPr>
        <p:grpSp>
          <p:nvGrpSpPr>
            <p:cNvPr id="1782" name="Group 1781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797" name="Freeform 1796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798" name="Freeform 1797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799" name="Freeform 1798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0" name="Freeform 1799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1" name="Freeform 1800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2" name="Freeform 1801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3" name="Freeform 1802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4" name="Freeform 1803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5" name="Freeform 1804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6" name="Freeform 1805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7" name="Freeform 1806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8" name="Freeform 1807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09" name="Freeform 1808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0" name="Freeform 1809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1" name="Freeform 1810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2" name="Freeform 1811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3" name="Freeform 1812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4" name="Freeform 1813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5" name="Freeform 1814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6" name="Freeform 1815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7" name="Freeform 1816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8" name="Freeform 1817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19" name="Freeform 1818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0" name="Freeform 1819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1" name="Freeform 1820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2" name="Freeform 1821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3" name="Freeform 1822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4" name="Freeform 1823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5" name="Freeform 1824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6" name="Freeform 1825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7" name="Freeform 1826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8" name="Freeform 1827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29" name="Freeform 1828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0" name="Freeform 1829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1" name="Freeform 1830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2" name="Freeform 1831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3" name="Freeform 1832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4" name="Freeform 1833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5" name="Freeform 1834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6" name="Freeform 1835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7" name="Freeform 1836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8" name="Freeform 1837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39" name="Freeform 1838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0" name="Freeform 1839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1" name="Freeform 1840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2" name="Freeform 1841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3" name="Freeform 1842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4" name="Freeform 1843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5" name="Freeform 1844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6" name="Freeform 1845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847" name="Freeform 1846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783" name="Oval 1782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4" name="Freeform 1783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5" name="Freeform 1784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6" name="Freeform 1785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7" name="Freeform 1786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89" name="Freeform 1788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0" name="Freeform 1789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1" name="Freeform 1790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2" name="Freeform 1791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3" name="Freeform 1792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4" name="Freeform 1793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5" name="Freeform 1794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796" name="Freeform 1795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848" name="TextBox 97"/>
          <p:cNvSpPr txBox="1"/>
          <p:nvPr/>
        </p:nvSpPr>
        <p:spPr>
          <a:xfrm>
            <a:off x="4476478" y="3030614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49" name="TextBox 229"/>
          <p:cNvSpPr txBox="1"/>
          <p:nvPr/>
        </p:nvSpPr>
        <p:spPr>
          <a:xfrm>
            <a:off x="5144400" y="3436330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11%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850" name="Group 1849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488394">
            <a:off x="5083238" y="3264279"/>
            <a:ext cx="781822" cy="780192"/>
            <a:chOff x="4420264" y="2152651"/>
            <a:chExt cx="3340100" cy="3338512"/>
          </a:xfrm>
        </p:grpSpPr>
        <p:sp>
          <p:nvSpPr>
            <p:cNvPr id="1851" name="Freeform 1850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853" name="Isosceles Triangle 1852"/>
          <p:cNvSpPr/>
          <p:nvPr/>
        </p:nvSpPr>
        <p:spPr>
          <a:xfrm rot="4105898">
            <a:off x="4865599" y="3846190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1927" name="Group 1926"/>
          <p:cNvGrpSpPr/>
          <p:nvPr/>
        </p:nvGrpSpPr>
        <p:grpSpPr>
          <a:xfrm>
            <a:off x="1699647" y="3122674"/>
            <a:ext cx="1074316" cy="1003317"/>
            <a:chOff x="603840" y="730815"/>
            <a:chExt cx="1821878" cy="1625044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1943" name="Freeform 1942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4" name="Freeform 1943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5" name="Freeform 1944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6" name="Freeform 1945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7" name="Freeform 1946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8" name="Freeform 1947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49" name="Freeform 1948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0" name="Freeform 1949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1" name="Freeform 1950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2" name="Freeform 1951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3" name="Freeform 1952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4" name="Freeform 1953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5" name="Freeform 1954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6" name="Freeform 1955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7" name="Freeform 1956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8" name="Freeform 1957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59" name="Freeform 1958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0" name="Freeform 1959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1" name="Freeform 1960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2" name="Freeform 1961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3" name="Freeform 1962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4" name="Freeform 1963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5" name="Freeform 1964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6" name="Freeform 1965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7" name="Freeform 1966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8" name="Freeform 1967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69" name="Freeform 1968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0" name="Freeform 1969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1" name="Freeform 1970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2" name="Freeform 1971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3" name="Freeform 1972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4" name="Freeform 1973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5" name="Freeform 1974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6" name="Freeform 1975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7" name="Freeform 1976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8" name="Freeform 1977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79" name="Freeform 1978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0" name="Freeform 1979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1" name="Freeform 1980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2" name="Freeform 1981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3" name="Freeform 1982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4" name="Freeform 1983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5" name="Freeform 1984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6" name="Freeform 1985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7" name="Freeform 1986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8" name="Freeform 1987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89" name="Freeform 1988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90" name="Freeform 1989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91" name="Freeform 1990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92" name="Freeform 1991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1993" name="Freeform 1992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994" name="TextBox 97"/>
          <p:cNvSpPr txBox="1"/>
          <p:nvPr/>
        </p:nvSpPr>
        <p:spPr>
          <a:xfrm>
            <a:off x="1238177" y="3030614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95" name="TextBox 229"/>
          <p:cNvSpPr txBox="1"/>
          <p:nvPr/>
        </p:nvSpPr>
        <p:spPr>
          <a:xfrm>
            <a:off x="1906099" y="3436330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11%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1996" name="Group 1995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488394">
            <a:off x="1844937" y="3264279"/>
            <a:ext cx="781822" cy="780192"/>
            <a:chOff x="4420264" y="2152651"/>
            <a:chExt cx="3340100" cy="3338512"/>
          </a:xfrm>
        </p:grpSpPr>
        <p:sp>
          <p:nvSpPr>
            <p:cNvPr id="1997" name="Freeform 1996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1999" name="Isosceles Triangle 1998"/>
          <p:cNvSpPr/>
          <p:nvPr/>
        </p:nvSpPr>
        <p:spPr>
          <a:xfrm rot="4105898">
            <a:off x="1627298" y="3846190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grpSp>
        <p:nvGrpSpPr>
          <p:cNvPr id="2073" name="Group 2072"/>
          <p:cNvGrpSpPr/>
          <p:nvPr/>
        </p:nvGrpSpPr>
        <p:grpSpPr>
          <a:xfrm>
            <a:off x="1699647" y="5226262"/>
            <a:ext cx="1074316" cy="1003317"/>
            <a:chOff x="603840" y="730815"/>
            <a:chExt cx="1821878" cy="1625044"/>
          </a:xfrm>
        </p:grpSpPr>
        <p:grpSp>
          <p:nvGrpSpPr>
            <p:cNvPr id="2074" name="Group 2073">
              <a:extLst>
                <a:ext uri="{FF2B5EF4-FFF2-40B4-BE49-F238E27FC236}">
                  <a16:creationId xmlns:a16="http://schemas.microsoft.com/office/drawing/2014/main" id="{DAD8CD62-7475-4FA1-BD1F-7B7AC8B9A1A2}"/>
                </a:ext>
              </a:extLst>
            </p:cNvPr>
            <p:cNvGrpSpPr/>
            <p:nvPr/>
          </p:nvGrpSpPr>
          <p:grpSpPr>
            <a:xfrm>
              <a:off x="603840" y="730815"/>
              <a:ext cx="1821878" cy="1625044"/>
              <a:chOff x="-2935208" y="1358904"/>
              <a:chExt cx="4991101" cy="4668849"/>
            </a:xfrm>
            <a:solidFill>
              <a:schemeClr val="bg1"/>
            </a:solidFill>
          </p:grpSpPr>
          <p:sp>
            <p:nvSpPr>
              <p:cNvPr id="2089" name="Freeform 2088">
                <a:extLst>
                  <a:ext uri="{FF2B5EF4-FFF2-40B4-BE49-F238E27FC236}">
                    <a16:creationId xmlns:a16="http://schemas.microsoft.com/office/drawing/2014/main" id="{68DE2BA5-E56D-4F9A-ACD3-1FD898C9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5058" y="1358904"/>
                <a:ext cx="49213" cy="284163"/>
              </a:xfrm>
              <a:custGeom>
                <a:avLst/>
                <a:gdLst>
                  <a:gd name="T0" fmla="*/ 20 w 20"/>
                  <a:gd name="T1" fmla="*/ 101 h 113"/>
                  <a:gd name="T2" fmla="*/ 20 w 20"/>
                  <a:gd name="T3" fmla="*/ 13 h 113"/>
                  <a:gd name="T4" fmla="*/ 0 w 20"/>
                  <a:gd name="T5" fmla="*/ 13 h 113"/>
                  <a:gd name="T6" fmla="*/ 0 w 20"/>
                  <a:gd name="T7" fmla="*/ 101 h 113"/>
                  <a:gd name="T8" fmla="*/ 20 w 20"/>
                  <a:gd name="T9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3">
                    <a:moveTo>
                      <a:pt x="20" y="101"/>
                    </a:moveTo>
                    <a:cubicBezTo>
                      <a:pt x="20" y="71"/>
                      <a:pt x="20" y="42"/>
                      <a:pt x="20" y="13"/>
                    </a:cubicBezTo>
                    <a:cubicBezTo>
                      <a:pt x="20" y="0"/>
                      <a:pt x="0" y="0"/>
                      <a:pt x="0" y="13"/>
                    </a:cubicBezTo>
                    <a:cubicBezTo>
                      <a:pt x="0" y="42"/>
                      <a:pt x="0" y="71"/>
                      <a:pt x="0" y="101"/>
                    </a:cubicBezTo>
                    <a:cubicBezTo>
                      <a:pt x="0" y="113"/>
                      <a:pt x="20" y="113"/>
                      <a:pt x="20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0" name="Freeform 2089">
                <a:extLst>
                  <a:ext uri="{FF2B5EF4-FFF2-40B4-BE49-F238E27FC236}">
                    <a16:creationId xmlns:a16="http://schemas.microsoft.com/office/drawing/2014/main" id="{29A41D1C-D5BA-4E47-BFAA-9E4CA805C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43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1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1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1" name="Freeform 2090">
                <a:extLst>
                  <a:ext uri="{FF2B5EF4-FFF2-40B4-BE49-F238E27FC236}">
                    <a16:creationId xmlns:a16="http://schemas.microsoft.com/office/drawing/2014/main" id="{AD3F068E-F5E5-41FA-B3AF-A343D04B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5208" y="3829060"/>
                <a:ext cx="285750" cy="49213"/>
              </a:xfrm>
              <a:custGeom>
                <a:avLst/>
                <a:gdLst>
                  <a:gd name="T0" fmla="*/ 13 w 114"/>
                  <a:gd name="T1" fmla="*/ 20 h 20"/>
                  <a:gd name="T2" fmla="*/ 101 w 114"/>
                  <a:gd name="T3" fmla="*/ 20 h 20"/>
                  <a:gd name="T4" fmla="*/ 101 w 114"/>
                  <a:gd name="T5" fmla="*/ 0 h 20"/>
                  <a:gd name="T6" fmla="*/ 13 w 114"/>
                  <a:gd name="T7" fmla="*/ 0 h 20"/>
                  <a:gd name="T8" fmla="*/ 13 w 1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">
                    <a:moveTo>
                      <a:pt x="13" y="20"/>
                    </a:moveTo>
                    <a:cubicBezTo>
                      <a:pt x="42" y="20"/>
                      <a:pt x="72" y="20"/>
                      <a:pt x="101" y="20"/>
                    </a:cubicBezTo>
                    <a:cubicBezTo>
                      <a:pt x="114" y="20"/>
                      <a:pt x="114" y="0"/>
                      <a:pt x="101" y="0"/>
                    </a:cubicBezTo>
                    <a:cubicBezTo>
                      <a:pt x="72" y="0"/>
                      <a:pt x="42" y="0"/>
                      <a:pt x="13" y="0"/>
                    </a:cubicBezTo>
                    <a:cubicBezTo>
                      <a:pt x="0" y="0"/>
                      <a:pt x="0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2" name="Freeform 2091">
                <a:extLst>
                  <a:ext uri="{FF2B5EF4-FFF2-40B4-BE49-F238E27FC236}">
                    <a16:creationId xmlns:a16="http://schemas.microsoft.com/office/drawing/2014/main" id="{BADDCAE2-002F-49B7-8E80-86525482B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430" y="1677992"/>
                <a:ext cx="185738" cy="273051"/>
              </a:xfrm>
              <a:custGeom>
                <a:avLst/>
                <a:gdLst>
                  <a:gd name="T0" fmla="*/ 24 w 74"/>
                  <a:gd name="T1" fmla="*/ 98 h 109"/>
                  <a:gd name="T2" fmla="*/ 68 w 74"/>
                  <a:gd name="T3" fmla="*/ 22 h 109"/>
                  <a:gd name="T4" fmla="*/ 51 w 74"/>
                  <a:gd name="T5" fmla="*/ 12 h 109"/>
                  <a:gd name="T6" fmla="*/ 7 w 74"/>
                  <a:gd name="T7" fmla="*/ 88 h 109"/>
                  <a:gd name="T8" fmla="*/ 24 w 74"/>
                  <a:gd name="T9" fmla="*/ 9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24" y="98"/>
                    </a:moveTo>
                    <a:cubicBezTo>
                      <a:pt x="39" y="73"/>
                      <a:pt x="53" y="47"/>
                      <a:pt x="68" y="22"/>
                    </a:cubicBezTo>
                    <a:cubicBezTo>
                      <a:pt x="74" y="10"/>
                      <a:pt x="57" y="0"/>
                      <a:pt x="51" y="12"/>
                    </a:cubicBezTo>
                    <a:cubicBezTo>
                      <a:pt x="36" y="37"/>
                      <a:pt x="21" y="62"/>
                      <a:pt x="7" y="88"/>
                    </a:cubicBezTo>
                    <a:cubicBezTo>
                      <a:pt x="0" y="99"/>
                      <a:pt x="18" y="109"/>
                      <a:pt x="2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3" name="Freeform 2092">
                <a:extLst>
                  <a:ext uri="{FF2B5EF4-FFF2-40B4-BE49-F238E27FC236}">
                    <a16:creationId xmlns:a16="http://schemas.microsoft.com/office/drawing/2014/main" id="{DBF23122-36CE-47A7-9DDA-17EA14CD7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8070" y="5756290"/>
                <a:ext cx="185738" cy="271463"/>
              </a:xfrm>
              <a:custGeom>
                <a:avLst/>
                <a:gdLst>
                  <a:gd name="T0" fmla="*/ 24 w 74"/>
                  <a:gd name="T1" fmla="*/ 97 h 108"/>
                  <a:gd name="T2" fmla="*/ 68 w 74"/>
                  <a:gd name="T3" fmla="*/ 21 h 108"/>
                  <a:gd name="T4" fmla="*/ 51 w 74"/>
                  <a:gd name="T5" fmla="*/ 11 h 108"/>
                  <a:gd name="T6" fmla="*/ 7 w 74"/>
                  <a:gd name="T7" fmla="*/ 87 h 108"/>
                  <a:gd name="T8" fmla="*/ 24 w 74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8">
                    <a:moveTo>
                      <a:pt x="24" y="97"/>
                    </a:moveTo>
                    <a:cubicBezTo>
                      <a:pt x="39" y="72"/>
                      <a:pt x="53" y="46"/>
                      <a:pt x="68" y="21"/>
                    </a:cubicBezTo>
                    <a:cubicBezTo>
                      <a:pt x="74" y="10"/>
                      <a:pt x="57" y="0"/>
                      <a:pt x="51" y="11"/>
                    </a:cubicBezTo>
                    <a:cubicBezTo>
                      <a:pt x="36" y="36"/>
                      <a:pt x="21" y="62"/>
                      <a:pt x="7" y="87"/>
                    </a:cubicBezTo>
                    <a:cubicBezTo>
                      <a:pt x="0" y="98"/>
                      <a:pt x="18" y="108"/>
                      <a:pt x="24" y="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4" name="Freeform 2093">
                <a:extLst>
                  <a:ext uri="{FF2B5EF4-FFF2-40B4-BE49-F238E27FC236}">
                    <a16:creationId xmlns:a16="http://schemas.microsoft.com/office/drawing/2014/main" id="{B9B050D8-6563-4F3A-9FEC-ED7AB593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168" y="4935550"/>
                <a:ext cx="273050" cy="185738"/>
              </a:xfrm>
              <a:custGeom>
                <a:avLst/>
                <a:gdLst>
                  <a:gd name="T0" fmla="*/ 11 w 109"/>
                  <a:gd name="T1" fmla="*/ 23 h 74"/>
                  <a:gd name="T2" fmla="*/ 88 w 109"/>
                  <a:gd name="T3" fmla="*/ 67 h 74"/>
                  <a:gd name="T4" fmla="*/ 98 w 109"/>
                  <a:gd name="T5" fmla="*/ 50 h 74"/>
                  <a:gd name="T6" fmla="*/ 21 w 109"/>
                  <a:gd name="T7" fmla="*/ 6 h 74"/>
                  <a:gd name="T8" fmla="*/ 11 w 109"/>
                  <a:gd name="T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3"/>
                    </a:moveTo>
                    <a:cubicBezTo>
                      <a:pt x="37" y="38"/>
                      <a:pt x="62" y="53"/>
                      <a:pt x="88" y="67"/>
                    </a:cubicBezTo>
                    <a:cubicBezTo>
                      <a:pt x="99" y="74"/>
                      <a:pt x="109" y="57"/>
                      <a:pt x="98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5" name="Freeform 2094">
                <a:extLst>
                  <a:ext uri="{FF2B5EF4-FFF2-40B4-BE49-F238E27FC236}">
                    <a16:creationId xmlns:a16="http://schemas.microsoft.com/office/drawing/2014/main" id="{DA5F0AE6-CC09-404B-A2DA-CDC8F696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14533" y="2586045"/>
                <a:ext cx="274638" cy="185738"/>
              </a:xfrm>
              <a:custGeom>
                <a:avLst/>
                <a:gdLst>
                  <a:gd name="T0" fmla="*/ 11 w 109"/>
                  <a:gd name="T1" fmla="*/ 24 h 74"/>
                  <a:gd name="T2" fmla="*/ 87 w 109"/>
                  <a:gd name="T3" fmla="*/ 68 h 74"/>
                  <a:gd name="T4" fmla="*/ 97 w 109"/>
                  <a:gd name="T5" fmla="*/ 50 h 74"/>
                  <a:gd name="T6" fmla="*/ 21 w 109"/>
                  <a:gd name="T7" fmla="*/ 6 h 74"/>
                  <a:gd name="T8" fmla="*/ 11 w 109"/>
                  <a:gd name="T9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74">
                    <a:moveTo>
                      <a:pt x="11" y="24"/>
                    </a:moveTo>
                    <a:cubicBezTo>
                      <a:pt x="37" y="38"/>
                      <a:pt x="62" y="53"/>
                      <a:pt x="87" y="68"/>
                    </a:cubicBezTo>
                    <a:cubicBezTo>
                      <a:pt x="99" y="74"/>
                      <a:pt x="109" y="57"/>
                      <a:pt x="97" y="50"/>
                    </a:cubicBezTo>
                    <a:cubicBezTo>
                      <a:pt x="72" y="36"/>
                      <a:pt x="47" y="21"/>
                      <a:pt x="21" y="6"/>
                    </a:cubicBezTo>
                    <a:cubicBezTo>
                      <a:pt x="10" y="0"/>
                      <a:pt x="0" y="17"/>
                      <a:pt x="11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6" name="Freeform 2095">
                <a:extLst>
                  <a:ext uri="{FF2B5EF4-FFF2-40B4-BE49-F238E27FC236}">
                    <a16:creationId xmlns:a16="http://schemas.microsoft.com/office/drawing/2014/main" id="{5046FBA0-9DE2-4712-8F1D-73C8F62B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93" y="2579695"/>
                <a:ext cx="271463" cy="185738"/>
              </a:xfrm>
              <a:custGeom>
                <a:avLst/>
                <a:gdLst>
                  <a:gd name="T0" fmla="*/ 21 w 108"/>
                  <a:gd name="T1" fmla="*/ 68 h 74"/>
                  <a:gd name="T2" fmla="*/ 97 w 108"/>
                  <a:gd name="T3" fmla="*/ 24 h 74"/>
                  <a:gd name="T4" fmla="*/ 87 w 108"/>
                  <a:gd name="T5" fmla="*/ 6 h 74"/>
                  <a:gd name="T6" fmla="*/ 11 w 108"/>
                  <a:gd name="T7" fmla="*/ 51 h 74"/>
                  <a:gd name="T8" fmla="*/ 21 w 108"/>
                  <a:gd name="T9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4">
                    <a:moveTo>
                      <a:pt x="21" y="68"/>
                    </a:moveTo>
                    <a:cubicBezTo>
                      <a:pt x="46" y="53"/>
                      <a:pt x="72" y="38"/>
                      <a:pt x="97" y="24"/>
                    </a:cubicBezTo>
                    <a:cubicBezTo>
                      <a:pt x="108" y="17"/>
                      <a:pt x="98" y="0"/>
                      <a:pt x="87" y="6"/>
                    </a:cubicBezTo>
                    <a:cubicBezTo>
                      <a:pt x="62" y="21"/>
                      <a:pt x="36" y="36"/>
                      <a:pt x="11" y="51"/>
                    </a:cubicBezTo>
                    <a:cubicBezTo>
                      <a:pt x="0" y="57"/>
                      <a:pt x="10" y="74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7" name="Freeform 2096">
                <a:extLst>
                  <a:ext uri="{FF2B5EF4-FFF2-40B4-BE49-F238E27FC236}">
                    <a16:creationId xmlns:a16="http://schemas.microsoft.com/office/drawing/2014/main" id="{200492D8-C3E0-40A5-832D-E6A1BD4FA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09770" y="4940313"/>
                <a:ext cx="271463" cy="188913"/>
              </a:xfrm>
              <a:custGeom>
                <a:avLst/>
                <a:gdLst>
                  <a:gd name="T0" fmla="*/ 21 w 108"/>
                  <a:gd name="T1" fmla="*/ 68 h 75"/>
                  <a:gd name="T2" fmla="*/ 97 w 108"/>
                  <a:gd name="T3" fmla="*/ 24 h 75"/>
                  <a:gd name="T4" fmla="*/ 87 w 108"/>
                  <a:gd name="T5" fmla="*/ 7 h 75"/>
                  <a:gd name="T6" fmla="*/ 11 w 108"/>
                  <a:gd name="T7" fmla="*/ 51 h 75"/>
                  <a:gd name="T8" fmla="*/ 21 w 108"/>
                  <a:gd name="T9" fmla="*/ 6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75">
                    <a:moveTo>
                      <a:pt x="21" y="68"/>
                    </a:moveTo>
                    <a:cubicBezTo>
                      <a:pt x="46" y="54"/>
                      <a:pt x="72" y="39"/>
                      <a:pt x="97" y="24"/>
                    </a:cubicBezTo>
                    <a:cubicBezTo>
                      <a:pt x="108" y="18"/>
                      <a:pt x="98" y="0"/>
                      <a:pt x="87" y="7"/>
                    </a:cubicBezTo>
                    <a:cubicBezTo>
                      <a:pt x="62" y="22"/>
                      <a:pt x="36" y="36"/>
                      <a:pt x="11" y="51"/>
                    </a:cubicBezTo>
                    <a:cubicBezTo>
                      <a:pt x="0" y="58"/>
                      <a:pt x="10" y="75"/>
                      <a:pt x="21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8" name="Freeform 2097">
                <a:extLst>
                  <a:ext uri="{FF2B5EF4-FFF2-40B4-BE49-F238E27FC236}">
                    <a16:creationId xmlns:a16="http://schemas.microsoft.com/office/drawing/2014/main" id="{A5D1E4FE-4F0A-46A8-BBBF-6DFE54EA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80" y="5751527"/>
                <a:ext cx="185738" cy="273051"/>
              </a:xfrm>
              <a:custGeom>
                <a:avLst/>
                <a:gdLst>
                  <a:gd name="T0" fmla="*/ 6 w 74"/>
                  <a:gd name="T1" fmla="*/ 21 h 109"/>
                  <a:gd name="T2" fmla="*/ 51 w 74"/>
                  <a:gd name="T3" fmla="*/ 97 h 109"/>
                  <a:gd name="T4" fmla="*/ 68 w 74"/>
                  <a:gd name="T5" fmla="*/ 87 h 109"/>
                  <a:gd name="T6" fmla="*/ 24 w 74"/>
                  <a:gd name="T7" fmla="*/ 11 h 109"/>
                  <a:gd name="T8" fmla="*/ 6 w 74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09">
                    <a:moveTo>
                      <a:pt x="6" y="21"/>
                    </a:moveTo>
                    <a:cubicBezTo>
                      <a:pt x="21" y="47"/>
                      <a:pt x="36" y="72"/>
                      <a:pt x="51" y="97"/>
                    </a:cubicBezTo>
                    <a:cubicBezTo>
                      <a:pt x="57" y="109"/>
                      <a:pt x="74" y="99"/>
                      <a:pt x="68" y="87"/>
                    </a:cubicBezTo>
                    <a:cubicBezTo>
                      <a:pt x="53" y="62"/>
                      <a:pt x="38" y="37"/>
                      <a:pt x="24" y="11"/>
                    </a:cubicBezTo>
                    <a:cubicBezTo>
                      <a:pt x="17" y="0"/>
                      <a:pt x="0" y="10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099" name="Freeform 2098">
                <a:extLst>
                  <a:ext uri="{FF2B5EF4-FFF2-40B4-BE49-F238E27FC236}">
                    <a16:creationId xmlns:a16="http://schemas.microsoft.com/office/drawing/2014/main" id="{F2F7D488-DD39-42FA-9A91-92EB5932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16008" y="1682755"/>
                <a:ext cx="188913" cy="273051"/>
              </a:xfrm>
              <a:custGeom>
                <a:avLst/>
                <a:gdLst>
                  <a:gd name="T0" fmla="*/ 7 w 75"/>
                  <a:gd name="T1" fmla="*/ 21 h 109"/>
                  <a:gd name="T2" fmla="*/ 51 w 75"/>
                  <a:gd name="T3" fmla="*/ 97 h 109"/>
                  <a:gd name="T4" fmla="*/ 68 w 75"/>
                  <a:gd name="T5" fmla="*/ 87 h 109"/>
                  <a:gd name="T6" fmla="*/ 24 w 75"/>
                  <a:gd name="T7" fmla="*/ 11 h 109"/>
                  <a:gd name="T8" fmla="*/ 7 w 75"/>
                  <a:gd name="T9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09">
                    <a:moveTo>
                      <a:pt x="7" y="21"/>
                    </a:moveTo>
                    <a:cubicBezTo>
                      <a:pt x="22" y="47"/>
                      <a:pt x="36" y="72"/>
                      <a:pt x="51" y="97"/>
                    </a:cubicBezTo>
                    <a:cubicBezTo>
                      <a:pt x="58" y="109"/>
                      <a:pt x="75" y="99"/>
                      <a:pt x="68" y="87"/>
                    </a:cubicBezTo>
                    <a:cubicBezTo>
                      <a:pt x="54" y="62"/>
                      <a:pt x="39" y="37"/>
                      <a:pt x="24" y="11"/>
                    </a:cubicBezTo>
                    <a:cubicBezTo>
                      <a:pt x="18" y="0"/>
                      <a:pt x="0" y="10"/>
                      <a:pt x="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0" name="Freeform 2099">
                <a:extLst>
                  <a:ext uri="{FF2B5EF4-FFF2-40B4-BE49-F238E27FC236}">
                    <a16:creationId xmlns:a16="http://schemas.microsoft.com/office/drawing/2014/main" id="{589C94F2-B58D-40FA-8E55-0AE495401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6932" y="1465267"/>
                <a:ext cx="69850" cy="192088"/>
              </a:xfrm>
              <a:custGeom>
                <a:avLst/>
                <a:gdLst>
                  <a:gd name="T0" fmla="*/ 21 w 28"/>
                  <a:gd name="T1" fmla="*/ 64 h 77"/>
                  <a:gd name="T2" fmla="*/ 26 w 28"/>
                  <a:gd name="T3" fmla="*/ 13 h 77"/>
                  <a:gd name="T4" fmla="*/ 6 w 28"/>
                  <a:gd name="T5" fmla="*/ 13 h 77"/>
                  <a:gd name="T6" fmla="*/ 1 w 28"/>
                  <a:gd name="T7" fmla="*/ 64 h 77"/>
                  <a:gd name="T8" fmla="*/ 21 w 28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21" y="64"/>
                    </a:moveTo>
                    <a:cubicBezTo>
                      <a:pt x="23" y="47"/>
                      <a:pt x="25" y="30"/>
                      <a:pt x="26" y="13"/>
                    </a:cubicBezTo>
                    <a:cubicBezTo>
                      <a:pt x="28" y="0"/>
                      <a:pt x="8" y="0"/>
                      <a:pt x="6" y="13"/>
                    </a:cubicBezTo>
                    <a:cubicBezTo>
                      <a:pt x="5" y="30"/>
                      <a:pt x="3" y="47"/>
                      <a:pt x="1" y="64"/>
                    </a:cubicBezTo>
                    <a:cubicBezTo>
                      <a:pt x="0" y="77"/>
                      <a:pt x="20" y="77"/>
                      <a:pt x="21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1" name="Freeform 2100">
                <a:extLst>
                  <a:ext uri="{FF2B5EF4-FFF2-40B4-BE49-F238E27FC236}">
                    <a16:creationId xmlns:a16="http://schemas.microsoft.com/office/drawing/2014/main" id="{799B4650-CCE5-4203-AE40-A074E90E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4064011"/>
                <a:ext cx="192088" cy="71438"/>
              </a:xfrm>
              <a:custGeom>
                <a:avLst/>
                <a:gdLst>
                  <a:gd name="T0" fmla="*/ 13 w 77"/>
                  <a:gd name="T1" fmla="*/ 21 h 28"/>
                  <a:gd name="T2" fmla="*/ 64 w 77"/>
                  <a:gd name="T3" fmla="*/ 27 h 28"/>
                  <a:gd name="T4" fmla="*/ 64 w 77"/>
                  <a:gd name="T5" fmla="*/ 7 h 28"/>
                  <a:gd name="T6" fmla="*/ 13 w 77"/>
                  <a:gd name="T7" fmla="*/ 1 h 28"/>
                  <a:gd name="T8" fmla="*/ 13 w 77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1"/>
                    </a:moveTo>
                    <a:cubicBezTo>
                      <a:pt x="30" y="23"/>
                      <a:pt x="47" y="25"/>
                      <a:pt x="64" y="27"/>
                    </a:cubicBezTo>
                    <a:cubicBezTo>
                      <a:pt x="77" y="28"/>
                      <a:pt x="77" y="8"/>
                      <a:pt x="64" y="7"/>
                    </a:cubicBezTo>
                    <a:cubicBezTo>
                      <a:pt x="47" y="5"/>
                      <a:pt x="30" y="3"/>
                      <a:pt x="13" y="1"/>
                    </a:cubicBezTo>
                    <a:cubicBezTo>
                      <a:pt x="0" y="0"/>
                      <a:pt x="0" y="20"/>
                      <a:pt x="1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2" name="Freeform 2101">
                <a:extLst>
                  <a:ext uri="{FF2B5EF4-FFF2-40B4-BE49-F238E27FC236}">
                    <a16:creationId xmlns:a16="http://schemas.microsoft.com/office/drawing/2014/main" id="{787E9CE6-7262-49ED-AF05-F6E9D3E6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3570297"/>
                <a:ext cx="193675" cy="73025"/>
              </a:xfrm>
              <a:custGeom>
                <a:avLst/>
                <a:gdLst>
                  <a:gd name="T0" fmla="*/ 13 w 77"/>
                  <a:gd name="T1" fmla="*/ 22 h 29"/>
                  <a:gd name="T2" fmla="*/ 64 w 77"/>
                  <a:gd name="T3" fmla="*/ 27 h 29"/>
                  <a:gd name="T4" fmla="*/ 64 w 77"/>
                  <a:gd name="T5" fmla="*/ 7 h 29"/>
                  <a:gd name="T6" fmla="*/ 13 w 77"/>
                  <a:gd name="T7" fmla="*/ 2 h 29"/>
                  <a:gd name="T8" fmla="*/ 13 w 77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13" y="22"/>
                    </a:moveTo>
                    <a:cubicBezTo>
                      <a:pt x="30" y="24"/>
                      <a:pt x="47" y="25"/>
                      <a:pt x="64" y="27"/>
                    </a:cubicBezTo>
                    <a:cubicBezTo>
                      <a:pt x="77" y="29"/>
                      <a:pt x="77" y="9"/>
                      <a:pt x="64" y="7"/>
                    </a:cubicBezTo>
                    <a:cubicBezTo>
                      <a:pt x="47" y="5"/>
                      <a:pt x="30" y="4"/>
                      <a:pt x="13" y="2"/>
                    </a:cubicBezTo>
                    <a:cubicBezTo>
                      <a:pt x="0" y="0"/>
                      <a:pt x="0" y="20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3" name="Freeform 2102">
                <a:extLst>
                  <a:ext uri="{FF2B5EF4-FFF2-40B4-BE49-F238E27FC236}">
                    <a16:creationId xmlns:a16="http://schemas.microsoft.com/office/drawing/2014/main" id="{F89F58AA-ED22-444A-84A0-69AABE95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1500192"/>
                <a:ext cx="88900" cy="203201"/>
              </a:xfrm>
              <a:custGeom>
                <a:avLst/>
                <a:gdLst>
                  <a:gd name="T0" fmla="*/ 22 w 35"/>
                  <a:gd name="T1" fmla="*/ 68 h 81"/>
                  <a:gd name="T2" fmla="*/ 32 w 35"/>
                  <a:gd name="T3" fmla="*/ 18 h 81"/>
                  <a:gd name="T4" fmla="*/ 13 w 35"/>
                  <a:gd name="T5" fmla="*/ 12 h 81"/>
                  <a:gd name="T6" fmla="*/ 2 w 35"/>
                  <a:gd name="T7" fmla="*/ 63 h 81"/>
                  <a:gd name="T8" fmla="*/ 22 w 35"/>
                  <a:gd name="T9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2" y="68"/>
                    </a:moveTo>
                    <a:cubicBezTo>
                      <a:pt x="25" y="51"/>
                      <a:pt x="29" y="34"/>
                      <a:pt x="32" y="18"/>
                    </a:cubicBezTo>
                    <a:cubicBezTo>
                      <a:pt x="35" y="5"/>
                      <a:pt x="16" y="0"/>
                      <a:pt x="13" y="12"/>
                    </a:cubicBezTo>
                    <a:cubicBezTo>
                      <a:pt x="10" y="29"/>
                      <a:pt x="6" y="46"/>
                      <a:pt x="2" y="63"/>
                    </a:cubicBezTo>
                    <a:cubicBezTo>
                      <a:pt x="0" y="75"/>
                      <a:pt x="19" y="81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4" name="Freeform 2103">
                <a:extLst>
                  <a:ext uri="{FF2B5EF4-FFF2-40B4-BE49-F238E27FC236}">
                    <a16:creationId xmlns:a16="http://schemas.microsoft.com/office/drawing/2014/main" id="{CE6D35F7-0AF1-4274-9679-0938959C6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4295786"/>
                <a:ext cx="203200" cy="90488"/>
              </a:xfrm>
              <a:custGeom>
                <a:avLst/>
                <a:gdLst>
                  <a:gd name="T0" fmla="*/ 12 w 81"/>
                  <a:gd name="T1" fmla="*/ 22 h 36"/>
                  <a:gd name="T2" fmla="*/ 63 w 81"/>
                  <a:gd name="T3" fmla="*/ 33 h 36"/>
                  <a:gd name="T4" fmla="*/ 68 w 81"/>
                  <a:gd name="T5" fmla="*/ 14 h 36"/>
                  <a:gd name="T6" fmla="*/ 17 w 81"/>
                  <a:gd name="T7" fmla="*/ 3 h 36"/>
                  <a:gd name="T8" fmla="*/ 12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2" y="22"/>
                    </a:moveTo>
                    <a:cubicBezTo>
                      <a:pt x="29" y="26"/>
                      <a:pt x="46" y="29"/>
                      <a:pt x="63" y="33"/>
                    </a:cubicBezTo>
                    <a:cubicBezTo>
                      <a:pt x="75" y="36"/>
                      <a:pt x="81" y="16"/>
                      <a:pt x="68" y="14"/>
                    </a:cubicBezTo>
                    <a:cubicBezTo>
                      <a:pt x="51" y="10"/>
                      <a:pt x="34" y="6"/>
                      <a:pt x="17" y="3"/>
                    </a:cubicBezTo>
                    <a:cubicBezTo>
                      <a:pt x="5" y="0"/>
                      <a:pt x="0" y="19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5" name="Freeform 2104">
                <a:extLst>
                  <a:ext uri="{FF2B5EF4-FFF2-40B4-BE49-F238E27FC236}">
                    <a16:creationId xmlns:a16="http://schemas.microsoft.com/office/drawing/2014/main" id="{D22E3AF4-0677-408F-B2C1-20773D9ED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3321059"/>
                <a:ext cx="203200" cy="90488"/>
              </a:xfrm>
              <a:custGeom>
                <a:avLst/>
                <a:gdLst>
                  <a:gd name="T0" fmla="*/ 13 w 81"/>
                  <a:gd name="T1" fmla="*/ 22 h 36"/>
                  <a:gd name="T2" fmla="*/ 63 w 81"/>
                  <a:gd name="T3" fmla="*/ 33 h 36"/>
                  <a:gd name="T4" fmla="*/ 69 w 81"/>
                  <a:gd name="T5" fmla="*/ 14 h 36"/>
                  <a:gd name="T6" fmla="*/ 18 w 81"/>
                  <a:gd name="T7" fmla="*/ 3 h 36"/>
                  <a:gd name="T8" fmla="*/ 13 w 81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3" y="22"/>
                    </a:moveTo>
                    <a:cubicBezTo>
                      <a:pt x="30" y="26"/>
                      <a:pt x="47" y="29"/>
                      <a:pt x="63" y="33"/>
                    </a:cubicBezTo>
                    <a:cubicBezTo>
                      <a:pt x="76" y="36"/>
                      <a:pt x="81" y="16"/>
                      <a:pt x="69" y="14"/>
                    </a:cubicBezTo>
                    <a:cubicBezTo>
                      <a:pt x="52" y="10"/>
                      <a:pt x="35" y="6"/>
                      <a:pt x="18" y="3"/>
                    </a:cubicBezTo>
                    <a:cubicBezTo>
                      <a:pt x="6" y="0"/>
                      <a:pt x="0" y="19"/>
                      <a:pt x="1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6" name="Freeform 2105">
                <a:extLst>
                  <a:ext uri="{FF2B5EF4-FFF2-40B4-BE49-F238E27FC236}">
                    <a16:creationId xmlns:a16="http://schemas.microsoft.com/office/drawing/2014/main" id="{B8544CB5-C537-421F-8953-A8328CF4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93" y="1565280"/>
                <a:ext cx="109538" cy="198438"/>
              </a:xfrm>
              <a:custGeom>
                <a:avLst/>
                <a:gdLst>
                  <a:gd name="T0" fmla="*/ 24 w 44"/>
                  <a:gd name="T1" fmla="*/ 67 h 79"/>
                  <a:gd name="T2" fmla="*/ 40 w 44"/>
                  <a:gd name="T3" fmla="*/ 18 h 79"/>
                  <a:gd name="T4" fmla="*/ 20 w 44"/>
                  <a:gd name="T5" fmla="*/ 12 h 79"/>
                  <a:gd name="T6" fmla="*/ 4 w 44"/>
                  <a:gd name="T7" fmla="*/ 61 h 79"/>
                  <a:gd name="T8" fmla="*/ 24 w 44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79">
                    <a:moveTo>
                      <a:pt x="24" y="67"/>
                    </a:moveTo>
                    <a:cubicBezTo>
                      <a:pt x="29" y="50"/>
                      <a:pt x="34" y="34"/>
                      <a:pt x="40" y="18"/>
                    </a:cubicBezTo>
                    <a:cubicBezTo>
                      <a:pt x="44" y="6"/>
                      <a:pt x="24" y="0"/>
                      <a:pt x="20" y="12"/>
                    </a:cubicBezTo>
                    <a:cubicBezTo>
                      <a:pt x="15" y="29"/>
                      <a:pt x="10" y="45"/>
                      <a:pt x="4" y="61"/>
                    </a:cubicBezTo>
                    <a:cubicBezTo>
                      <a:pt x="0" y="74"/>
                      <a:pt x="20" y="79"/>
                      <a:pt x="2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7" name="Freeform 2106">
                <a:extLst>
                  <a:ext uri="{FF2B5EF4-FFF2-40B4-BE49-F238E27FC236}">
                    <a16:creationId xmlns:a16="http://schemas.microsoft.com/office/drawing/2014/main" id="{67F31950-192D-4F9F-BCEF-5EF323B3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93" y="4521212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7 w 79"/>
                  <a:gd name="T5" fmla="*/ 20 h 43"/>
                  <a:gd name="T6" fmla="*/ 18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9" y="28"/>
                      <a:pt x="45" y="34"/>
                      <a:pt x="61" y="39"/>
                    </a:cubicBezTo>
                    <a:cubicBezTo>
                      <a:pt x="74" y="43"/>
                      <a:pt x="79" y="24"/>
                      <a:pt x="67" y="20"/>
                    </a:cubicBezTo>
                    <a:cubicBezTo>
                      <a:pt x="50" y="14"/>
                      <a:pt x="34" y="9"/>
                      <a:pt x="18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8" name="Freeform 2107">
                <a:extLst>
                  <a:ext uri="{FF2B5EF4-FFF2-40B4-BE49-F238E27FC236}">
                    <a16:creationId xmlns:a16="http://schemas.microsoft.com/office/drawing/2014/main" id="{F6FFB8E1-2C0A-4799-A538-6F47C3D8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7245" y="3078171"/>
                <a:ext cx="198438" cy="107950"/>
              </a:xfrm>
              <a:custGeom>
                <a:avLst/>
                <a:gdLst>
                  <a:gd name="T0" fmla="*/ 12 w 79"/>
                  <a:gd name="T1" fmla="*/ 23 h 43"/>
                  <a:gd name="T2" fmla="*/ 61 w 79"/>
                  <a:gd name="T3" fmla="*/ 39 h 43"/>
                  <a:gd name="T4" fmla="*/ 66 w 79"/>
                  <a:gd name="T5" fmla="*/ 20 h 43"/>
                  <a:gd name="T6" fmla="*/ 17 w 79"/>
                  <a:gd name="T7" fmla="*/ 4 h 43"/>
                  <a:gd name="T8" fmla="*/ 12 w 79"/>
                  <a:gd name="T9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2" y="23"/>
                    </a:moveTo>
                    <a:cubicBezTo>
                      <a:pt x="28" y="28"/>
                      <a:pt x="45" y="34"/>
                      <a:pt x="61" y="39"/>
                    </a:cubicBezTo>
                    <a:cubicBezTo>
                      <a:pt x="73" y="43"/>
                      <a:pt x="79" y="24"/>
                      <a:pt x="66" y="20"/>
                    </a:cubicBezTo>
                    <a:cubicBezTo>
                      <a:pt x="50" y="14"/>
                      <a:pt x="34" y="9"/>
                      <a:pt x="17" y="4"/>
                    </a:cubicBezTo>
                    <a:cubicBezTo>
                      <a:pt x="5" y="0"/>
                      <a:pt x="0" y="19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09" name="Freeform 2108">
                <a:extLst>
                  <a:ext uri="{FF2B5EF4-FFF2-40B4-BE49-F238E27FC236}">
                    <a16:creationId xmlns:a16="http://schemas.microsoft.com/office/drawing/2014/main" id="{B68E4A40-BA97-40AF-B95F-DD05E259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55" y="1652592"/>
                <a:ext cx="122238" cy="201613"/>
              </a:xfrm>
              <a:custGeom>
                <a:avLst/>
                <a:gdLst>
                  <a:gd name="T0" fmla="*/ 22 w 49"/>
                  <a:gd name="T1" fmla="*/ 68 h 80"/>
                  <a:gd name="T2" fmla="*/ 44 w 49"/>
                  <a:gd name="T3" fmla="*/ 21 h 80"/>
                  <a:gd name="T4" fmla="*/ 26 w 49"/>
                  <a:gd name="T5" fmla="*/ 11 h 80"/>
                  <a:gd name="T6" fmla="*/ 5 w 49"/>
                  <a:gd name="T7" fmla="*/ 58 h 80"/>
                  <a:gd name="T8" fmla="*/ 22 w 49"/>
                  <a:gd name="T9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0">
                    <a:moveTo>
                      <a:pt x="22" y="68"/>
                    </a:moveTo>
                    <a:cubicBezTo>
                      <a:pt x="29" y="53"/>
                      <a:pt x="36" y="37"/>
                      <a:pt x="44" y="21"/>
                    </a:cubicBezTo>
                    <a:cubicBezTo>
                      <a:pt x="49" y="10"/>
                      <a:pt x="32" y="0"/>
                      <a:pt x="26" y="11"/>
                    </a:cubicBezTo>
                    <a:cubicBezTo>
                      <a:pt x="19" y="27"/>
                      <a:pt x="12" y="43"/>
                      <a:pt x="5" y="58"/>
                    </a:cubicBezTo>
                    <a:cubicBezTo>
                      <a:pt x="0" y="70"/>
                      <a:pt x="17" y="80"/>
                      <a:pt x="22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0" name="Freeform 2109">
                <a:extLst>
                  <a:ext uri="{FF2B5EF4-FFF2-40B4-BE49-F238E27FC236}">
                    <a16:creationId xmlns:a16="http://schemas.microsoft.com/office/drawing/2014/main" id="{71603DB2-5E4E-4E5C-877B-D49BCCA02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005" y="4740287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5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5"/>
                    </a:cubicBezTo>
                    <a:cubicBezTo>
                      <a:pt x="10" y="0"/>
                      <a:pt x="0" y="17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1" name="Freeform 2110">
                <a:extLst>
                  <a:ext uri="{FF2B5EF4-FFF2-40B4-BE49-F238E27FC236}">
                    <a16:creationId xmlns:a16="http://schemas.microsoft.com/office/drawing/2014/main" id="{C4D40790-37E1-4164-B3F7-1F4F7DC81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1520" y="2843220"/>
                <a:ext cx="203200" cy="122238"/>
              </a:xfrm>
              <a:custGeom>
                <a:avLst/>
                <a:gdLst>
                  <a:gd name="T0" fmla="*/ 12 w 81"/>
                  <a:gd name="T1" fmla="*/ 23 h 49"/>
                  <a:gd name="T2" fmla="*/ 59 w 81"/>
                  <a:gd name="T3" fmla="*/ 44 h 49"/>
                  <a:gd name="T4" fmla="*/ 69 w 81"/>
                  <a:gd name="T5" fmla="*/ 27 h 49"/>
                  <a:gd name="T6" fmla="*/ 22 w 81"/>
                  <a:gd name="T7" fmla="*/ 6 h 49"/>
                  <a:gd name="T8" fmla="*/ 12 w 81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12" y="23"/>
                    </a:moveTo>
                    <a:cubicBezTo>
                      <a:pt x="28" y="30"/>
                      <a:pt x="43" y="37"/>
                      <a:pt x="59" y="44"/>
                    </a:cubicBezTo>
                    <a:cubicBezTo>
                      <a:pt x="71" y="49"/>
                      <a:pt x="81" y="32"/>
                      <a:pt x="69" y="27"/>
                    </a:cubicBezTo>
                    <a:cubicBezTo>
                      <a:pt x="53" y="20"/>
                      <a:pt x="38" y="13"/>
                      <a:pt x="22" y="6"/>
                    </a:cubicBezTo>
                    <a:cubicBezTo>
                      <a:pt x="10" y="0"/>
                      <a:pt x="0" y="18"/>
                      <a:pt x="12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2" name="Freeform 2111">
                <a:extLst>
                  <a:ext uri="{FF2B5EF4-FFF2-40B4-BE49-F238E27FC236}">
                    <a16:creationId xmlns:a16="http://schemas.microsoft.com/office/drawing/2014/main" id="{6F1A5029-5729-4EF3-B1D0-86D86AD8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693" y="1898655"/>
                <a:ext cx="158750" cy="180975"/>
              </a:xfrm>
              <a:custGeom>
                <a:avLst/>
                <a:gdLst>
                  <a:gd name="T0" fmla="*/ 25 w 63"/>
                  <a:gd name="T1" fmla="*/ 62 h 72"/>
                  <a:gd name="T2" fmla="*/ 55 w 63"/>
                  <a:gd name="T3" fmla="*/ 20 h 72"/>
                  <a:gd name="T4" fmla="*/ 38 w 63"/>
                  <a:gd name="T5" fmla="*/ 10 h 72"/>
                  <a:gd name="T6" fmla="*/ 8 w 63"/>
                  <a:gd name="T7" fmla="*/ 52 h 72"/>
                  <a:gd name="T8" fmla="*/ 25 w 63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2">
                    <a:moveTo>
                      <a:pt x="25" y="62"/>
                    </a:moveTo>
                    <a:cubicBezTo>
                      <a:pt x="35" y="48"/>
                      <a:pt x="45" y="34"/>
                      <a:pt x="55" y="20"/>
                    </a:cubicBezTo>
                    <a:cubicBezTo>
                      <a:pt x="63" y="10"/>
                      <a:pt x="45" y="0"/>
                      <a:pt x="38" y="10"/>
                    </a:cubicBezTo>
                    <a:cubicBezTo>
                      <a:pt x="28" y="24"/>
                      <a:pt x="18" y="38"/>
                      <a:pt x="8" y="52"/>
                    </a:cubicBezTo>
                    <a:cubicBezTo>
                      <a:pt x="0" y="62"/>
                      <a:pt x="17" y="72"/>
                      <a:pt x="25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3" name="Freeform 2112">
                <a:extLst>
                  <a:ext uri="{FF2B5EF4-FFF2-40B4-BE49-F238E27FC236}">
                    <a16:creationId xmlns:a16="http://schemas.microsoft.com/office/drawing/2014/main" id="{7E697BEF-8B33-4CF3-93E2-D8DC54DDA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73170" y="5626115"/>
                <a:ext cx="157163" cy="182563"/>
              </a:xfrm>
              <a:custGeom>
                <a:avLst/>
                <a:gdLst>
                  <a:gd name="T0" fmla="*/ 25 w 63"/>
                  <a:gd name="T1" fmla="*/ 63 h 73"/>
                  <a:gd name="T2" fmla="*/ 55 w 63"/>
                  <a:gd name="T3" fmla="*/ 21 h 73"/>
                  <a:gd name="T4" fmla="*/ 38 w 63"/>
                  <a:gd name="T5" fmla="*/ 11 h 73"/>
                  <a:gd name="T6" fmla="*/ 8 w 63"/>
                  <a:gd name="T7" fmla="*/ 53 h 73"/>
                  <a:gd name="T8" fmla="*/ 25 w 63"/>
                  <a:gd name="T9" fmla="*/ 6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25" y="63"/>
                    </a:moveTo>
                    <a:cubicBezTo>
                      <a:pt x="35" y="49"/>
                      <a:pt x="45" y="35"/>
                      <a:pt x="55" y="21"/>
                    </a:cubicBezTo>
                    <a:cubicBezTo>
                      <a:pt x="63" y="10"/>
                      <a:pt x="46" y="0"/>
                      <a:pt x="38" y="11"/>
                    </a:cubicBezTo>
                    <a:cubicBezTo>
                      <a:pt x="28" y="25"/>
                      <a:pt x="18" y="39"/>
                      <a:pt x="8" y="53"/>
                    </a:cubicBezTo>
                    <a:cubicBezTo>
                      <a:pt x="0" y="63"/>
                      <a:pt x="17" y="73"/>
                      <a:pt x="25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4" name="Freeform 2113">
                <a:extLst>
                  <a:ext uri="{FF2B5EF4-FFF2-40B4-BE49-F238E27FC236}">
                    <a16:creationId xmlns:a16="http://schemas.microsoft.com/office/drawing/2014/main" id="{933DB2D7-BEC9-4ADE-A989-B4CC7D5B9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580" y="5129226"/>
                <a:ext cx="182563" cy="157163"/>
              </a:xfrm>
              <a:custGeom>
                <a:avLst/>
                <a:gdLst>
                  <a:gd name="T0" fmla="*/ 10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0 w 73"/>
                  <a:gd name="T7" fmla="*/ 8 h 63"/>
                  <a:gd name="T8" fmla="*/ 10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0" y="25"/>
                    </a:moveTo>
                    <a:cubicBezTo>
                      <a:pt x="24" y="35"/>
                      <a:pt x="38" y="45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8" y="28"/>
                      <a:pt x="34" y="18"/>
                      <a:pt x="20" y="8"/>
                    </a:cubicBezTo>
                    <a:cubicBezTo>
                      <a:pt x="10" y="0"/>
                      <a:pt x="0" y="18"/>
                      <a:pt x="10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5" name="Freeform 2114">
                <a:extLst>
                  <a:ext uri="{FF2B5EF4-FFF2-40B4-BE49-F238E27FC236}">
                    <a16:creationId xmlns:a16="http://schemas.microsoft.com/office/drawing/2014/main" id="{62F82476-097E-4FF4-BC19-6BC7870CE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458" y="2417769"/>
                <a:ext cx="182563" cy="158750"/>
              </a:xfrm>
              <a:custGeom>
                <a:avLst/>
                <a:gdLst>
                  <a:gd name="T0" fmla="*/ 11 w 73"/>
                  <a:gd name="T1" fmla="*/ 25 h 63"/>
                  <a:gd name="T2" fmla="*/ 52 w 73"/>
                  <a:gd name="T3" fmla="*/ 56 h 63"/>
                  <a:gd name="T4" fmla="*/ 62 w 73"/>
                  <a:gd name="T5" fmla="*/ 38 h 63"/>
                  <a:gd name="T6" fmla="*/ 21 w 73"/>
                  <a:gd name="T7" fmla="*/ 8 h 63"/>
                  <a:gd name="T8" fmla="*/ 11 w 73"/>
                  <a:gd name="T9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11" y="25"/>
                    </a:moveTo>
                    <a:cubicBezTo>
                      <a:pt x="25" y="35"/>
                      <a:pt x="38" y="46"/>
                      <a:pt x="52" y="56"/>
                    </a:cubicBezTo>
                    <a:cubicBezTo>
                      <a:pt x="63" y="63"/>
                      <a:pt x="73" y="46"/>
                      <a:pt x="62" y="38"/>
                    </a:cubicBezTo>
                    <a:cubicBezTo>
                      <a:pt x="49" y="28"/>
                      <a:pt x="35" y="18"/>
                      <a:pt x="21" y="8"/>
                    </a:cubicBezTo>
                    <a:cubicBezTo>
                      <a:pt x="10" y="0"/>
                      <a:pt x="0" y="18"/>
                      <a:pt x="1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6" name="Freeform 2115">
                <a:extLst>
                  <a:ext uri="{FF2B5EF4-FFF2-40B4-BE49-F238E27FC236}">
                    <a16:creationId xmlns:a16="http://schemas.microsoft.com/office/drawing/2014/main" id="{55B525CE-5C53-458A-83A5-0FC44B8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430" y="2052643"/>
                <a:ext cx="165100" cy="179388"/>
              </a:xfrm>
              <a:custGeom>
                <a:avLst/>
                <a:gdLst>
                  <a:gd name="T0" fmla="*/ 22 w 66"/>
                  <a:gd name="T1" fmla="*/ 62 h 72"/>
                  <a:gd name="T2" fmla="*/ 57 w 66"/>
                  <a:gd name="T3" fmla="*/ 24 h 72"/>
                  <a:gd name="T4" fmla="*/ 43 w 66"/>
                  <a:gd name="T5" fmla="*/ 10 h 72"/>
                  <a:gd name="T6" fmla="*/ 8 w 66"/>
                  <a:gd name="T7" fmla="*/ 48 h 72"/>
                  <a:gd name="T8" fmla="*/ 22 w 66"/>
                  <a:gd name="T9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22" y="62"/>
                    </a:moveTo>
                    <a:cubicBezTo>
                      <a:pt x="34" y="49"/>
                      <a:pt x="46" y="37"/>
                      <a:pt x="57" y="24"/>
                    </a:cubicBezTo>
                    <a:cubicBezTo>
                      <a:pt x="66" y="14"/>
                      <a:pt x="52" y="0"/>
                      <a:pt x="43" y="10"/>
                    </a:cubicBezTo>
                    <a:cubicBezTo>
                      <a:pt x="31" y="23"/>
                      <a:pt x="20" y="35"/>
                      <a:pt x="8" y="48"/>
                    </a:cubicBezTo>
                    <a:cubicBezTo>
                      <a:pt x="0" y="58"/>
                      <a:pt x="14" y="72"/>
                      <a:pt x="22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7" name="Freeform 2116">
                <a:extLst>
                  <a:ext uri="{FF2B5EF4-FFF2-40B4-BE49-F238E27FC236}">
                    <a16:creationId xmlns:a16="http://schemas.microsoft.com/office/drawing/2014/main" id="{0691D242-544D-47CB-9109-CC934A79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6845" y="5475302"/>
                <a:ext cx="165100" cy="177800"/>
              </a:xfrm>
              <a:custGeom>
                <a:avLst/>
                <a:gdLst>
                  <a:gd name="T0" fmla="*/ 23 w 66"/>
                  <a:gd name="T1" fmla="*/ 62 h 71"/>
                  <a:gd name="T2" fmla="*/ 58 w 66"/>
                  <a:gd name="T3" fmla="*/ 24 h 71"/>
                  <a:gd name="T4" fmla="*/ 43 w 66"/>
                  <a:gd name="T5" fmla="*/ 9 h 71"/>
                  <a:gd name="T6" fmla="*/ 9 w 66"/>
                  <a:gd name="T7" fmla="*/ 48 h 71"/>
                  <a:gd name="T8" fmla="*/ 23 w 66"/>
                  <a:gd name="T9" fmla="*/ 6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1">
                    <a:moveTo>
                      <a:pt x="23" y="62"/>
                    </a:moveTo>
                    <a:cubicBezTo>
                      <a:pt x="35" y="49"/>
                      <a:pt x="46" y="36"/>
                      <a:pt x="58" y="24"/>
                    </a:cubicBezTo>
                    <a:cubicBezTo>
                      <a:pt x="66" y="14"/>
                      <a:pt x="52" y="0"/>
                      <a:pt x="43" y="9"/>
                    </a:cubicBezTo>
                    <a:cubicBezTo>
                      <a:pt x="32" y="22"/>
                      <a:pt x="20" y="35"/>
                      <a:pt x="9" y="48"/>
                    </a:cubicBezTo>
                    <a:cubicBezTo>
                      <a:pt x="0" y="57"/>
                      <a:pt x="14" y="71"/>
                      <a:pt x="23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8" name="Freeform 2117">
                <a:extLst>
                  <a:ext uri="{FF2B5EF4-FFF2-40B4-BE49-F238E27FC236}">
                    <a16:creationId xmlns:a16="http://schemas.microsoft.com/office/drawing/2014/main" id="{792A206A-1383-499D-AFCB-A25C64CD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80" y="5314964"/>
                <a:ext cx="179388" cy="165100"/>
              </a:xfrm>
              <a:custGeom>
                <a:avLst/>
                <a:gdLst>
                  <a:gd name="T0" fmla="*/ 10 w 72"/>
                  <a:gd name="T1" fmla="*/ 23 h 66"/>
                  <a:gd name="T2" fmla="*/ 48 w 72"/>
                  <a:gd name="T3" fmla="*/ 57 h 66"/>
                  <a:gd name="T4" fmla="*/ 62 w 72"/>
                  <a:gd name="T5" fmla="*/ 43 h 66"/>
                  <a:gd name="T6" fmla="*/ 24 w 72"/>
                  <a:gd name="T7" fmla="*/ 9 h 66"/>
                  <a:gd name="T8" fmla="*/ 10 w 72"/>
                  <a:gd name="T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10" y="23"/>
                    </a:moveTo>
                    <a:cubicBezTo>
                      <a:pt x="23" y="34"/>
                      <a:pt x="36" y="46"/>
                      <a:pt x="48" y="57"/>
                    </a:cubicBezTo>
                    <a:cubicBezTo>
                      <a:pt x="58" y="66"/>
                      <a:pt x="72" y="52"/>
                      <a:pt x="62" y="43"/>
                    </a:cubicBezTo>
                    <a:cubicBezTo>
                      <a:pt x="50" y="32"/>
                      <a:pt x="37" y="20"/>
                      <a:pt x="24" y="9"/>
                    </a:cubicBezTo>
                    <a:cubicBezTo>
                      <a:pt x="15" y="0"/>
                      <a:pt x="0" y="14"/>
                      <a:pt x="1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19" name="Freeform 2118">
                <a:extLst>
                  <a:ext uri="{FF2B5EF4-FFF2-40B4-BE49-F238E27FC236}">
                    <a16:creationId xmlns:a16="http://schemas.microsoft.com/office/drawing/2014/main" id="{4BA1D956-8C45-4014-9099-6565D3E1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39883" y="2227269"/>
                <a:ext cx="177800" cy="166688"/>
              </a:xfrm>
              <a:custGeom>
                <a:avLst/>
                <a:gdLst>
                  <a:gd name="T0" fmla="*/ 9 w 71"/>
                  <a:gd name="T1" fmla="*/ 22 h 66"/>
                  <a:gd name="T2" fmla="*/ 48 w 71"/>
                  <a:gd name="T3" fmla="*/ 57 h 66"/>
                  <a:gd name="T4" fmla="*/ 62 w 71"/>
                  <a:gd name="T5" fmla="*/ 43 h 66"/>
                  <a:gd name="T6" fmla="*/ 24 w 71"/>
                  <a:gd name="T7" fmla="*/ 8 h 66"/>
                  <a:gd name="T8" fmla="*/ 9 w 71"/>
                  <a:gd name="T9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6">
                    <a:moveTo>
                      <a:pt x="9" y="22"/>
                    </a:moveTo>
                    <a:cubicBezTo>
                      <a:pt x="22" y="34"/>
                      <a:pt x="35" y="45"/>
                      <a:pt x="48" y="57"/>
                    </a:cubicBezTo>
                    <a:cubicBezTo>
                      <a:pt x="57" y="66"/>
                      <a:pt x="71" y="51"/>
                      <a:pt x="62" y="43"/>
                    </a:cubicBezTo>
                    <a:cubicBezTo>
                      <a:pt x="49" y="31"/>
                      <a:pt x="36" y="20"/>
                      <a:pt x="24" y="8"/>
                    </a:cubicBezTo>
                    <a:cubicBezTo>
                      <a:pt x="14" y="0"/>
                      <a:pt x="0" y="14"/>
                      <a:pt x="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0" name="Freeform 2119">
                <a:extLst>
                  <a:ext uri="{FF2B5EF4-FFF2-40B4-BE49-F238E27FC236}">
                    <a16:creationId xmlns:a16="http://schemas.microsoft.com/office/drawing/2014/main" id="{93B6FD0A-97CE-40BA-BB82-D220C8B6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943" y="2232031"/>
                <a:ext cx="180975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8 h 66"/>
                  <a:gd name="T6" fmla="*/ 10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7" y="46"/>
                      <a:pt x="50" y="34"/>
                      <a:pt x="62" y="23"/>
                    </a:cubicBezTo>
                    <a:cubicBezTo>
                      <a:pt x="72" y="14"/>
                      <a:pt x="58" y="0"/>
                      <a:pt x="48" y="8"/>
                    </a:cubicBezTo>
                    <a:cubicBezTo>
                      <a:pt x="35" y="20"/>
                      <a:pt x="23" y="31"/>
                      <a:pt x="10" y="43"/>
                    </a:cubicBezTo>
                    <a:cubicBezTo>
                      <a:pt x="0" y="51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1" name="Freeform 2120">
                <a:extLst>
                  <a:ext uri="{FF2B5EF4-FFF2-40B4-BE49-F238E27FC236}">
                    <a16:creationId xmlns:a16="http://schemas.microsoft.com/office/drawing/2014/main" id="{8C6561C6-1F35-45F2-BF60-84334758A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4645" y="5308614"/>
                <a:ext cx="179388" cy="166688"/>
              </a:xfrm>
              <a:custGeom>
                <a:avLst/>
                <a:gdLst>
                  <a:gd name="T0" fmla="*/ 24 w 72"/>
                  <a:gd name="T1" fmla="*/ 57 h 66"/>
                  <a:gd name="T2" fmla="*/ 62 w 72"/>
                  <a:gd name="T3" fmla="*/ 23 h 66"/>
                  <a:gd name="T4" fmla="*/ 48 w 72"/>
                  <a:gd name="T5" fmla="*/ 9 h 66"/>
                  <a:gd name="T6" fmla="*/ 9 w 72"/>
                  <a:gd name="T7" fmla="*/ 43 h 66"/>
                  <a:gd name="T8" fmla="*/ 24 w 72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6">
                    <a:moveTo>
                      <a:pt x="24" y="57"/>
                    </a:moveTo>
                    <a:cubicBezTo>
                      <a:pt x="36" y="46"/>
                      <a:pt x="49" y="34"/>
                      <a:pt x="62" y="23"/>
                    </a:cubicBezTo>
                    <a:cubicBezTo>
                      <a:pt x="72" y="14"/>
                      <a:pt x="57" y="0"/>
                      <a:pt x="48" y="9"/>
                    </a:cubicBezTo>
                    <a:cubicBezTo>
                      <a:pt x="35" y="20"/>
                      <a:pt x="22" y="32"/>
                      <a:pt x="9" y="43"/>
                    </a:cubicBezTo>
                    <a:cubicBezTo>
                      <a:pt x="0" y="52"/>
                      <a:pt x="14" y="66"/>
                      <a:pt x="24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2" name="Freeform 2121">
                <a:extLst>
                  <a:ext uri="{FF2B5EF4-FFF2-40B4-BE49-F238E27FC236}">
                    <a16:creationId xmlns:a16="http://schemas.microsoft.com/office/drawing/2014/main" id="{76514982-7579-4A29-A77E-3B246122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668" y="5480064"/>
                <a:ext cx="163513" cy="177800"/>
              </a:xfrm>
              <a:custGeom>
                <a:avLst/>
                <a:gdLst>
                  <a:gd name="T0" fmla="*/ 8 w 65"/>
                  <a:gd name="T1" fmla="*/ 23 h 71"/>
                  <a:gd name="T2" fmla="*/ 43 w 65"/>
                  <a:gd name="T3" fmla="*/ 62 h 71"/>
                  <a:gd name="T4" fmla="*/ 57 w 65"/>
                  <a:gd name="T5" fmla="*/ 48 h 71"/>
                  <a:gd name="T6" fmla="*/ 22 w 65"/>
                  <a:gd name="T7" fmla="*/ 9 h 71"/>
                  <a:gd name="T8" fmla="*/ 8 w 65"/>
                  <a:gd name="T9" fmla="*/ 2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1">
                    <a:moveTo>
                      <a:pt x="8" y="23"/>
                    </a:moveTo>
                    <a:cubicBezTo>
                      <a:pt x="20" y="36"/>
                      <a:pt x="31" y="49"/>
                      <a:pt x="43" y="62"/>
                    </a:cubicBezTo>
                    <a:cubicBezTo>
                      <a:pt x="51" y="71"/>
                      <a:pt x="65" y="57"/>
                      <a:pt x="57" y="48"/>
                    </a:cubicBezTo>
                    <a:cubicBezTo>
                      <a:pt x="45" y="35"/>
                      <a:pt x="34" y="22"/>
                      <a:pt x="22" y="9"/>
                    </a:cubicBezTo>
                    <a:cubicBezTo>
                      <a:pt x="14" y="0"/>
                      <a:pt x="0" y="14"/>
                      <a:pt x="8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3" name="Freeform 2122">
                <a:extLst>
                  <a:ext uri="{FF2B5EF4-FFF2-40B4-BE49-F238E27FC236}">
                    <a16:creationId xmlns:a16="http://schemas.microsoft.com/office/drawing/2014/main" id="{2067E63E-C9D2-4EDA-AAEE-EF6E02A3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2083" y="2046293"/>
                <a:ext cx="165100" cy="180975"/>
              </a:xfrm>
              <a:custGeom>
                <a:avLst/>
                <a:gdLst>
                  <a:gd name="T0" fmla="*/ 9 w 66"/>
                  <a:gd name="T1" fmla="*/ 24 h 72"/>
                  <a:gd name="T2" fmla="*/ 43 w 66"/>
                  <a:gd name="T3" fmla="*/ 62 h 72"/>
                  <a:gd name="T4" fmla="*/ 58 w 66"/>
                  <a:gd name="T5" fmla="*/ 48 h 72"/>
                  <a:gd name="T6" fmla="*/ 23 w 66"/>
                  <a:gd name="T7" fmla="*/ 10 h 72"/>
                  <a:gd name="T8" fmla="*/ 9 w 66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9" y="24"/>
                    </a:moveTo>
                    <a:cubicBezTo>
                      <a:pt x="20" y="37"/>
                      <a:pt x="32" y="50"/>
                      <a:pt x="43" y="62"/>
                    </a:cubicBezTo>
                    <a:cubicBezTo>
                      <a:pt x="52" y="72"/>
                      <a:pt x="66" y="58"/>
                      <a:pt x="58" y="48"/>
                    </a:cubicBezTo>
                    <a:cubicBezTo>
                      <a:pt x="46" y="35"/>
                      <a:pt x="35" y="23"/>
                      <a:pt x="23" y="10"/>
                    </a:cubicBezTo>
                    <a:cubicBezTo>
                      <a:pt x="15" y="0"/>
                      <a:pt x="0" y="14"/>
                      <a:pt x="9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4" name="Freeform 2123">
                <a:extLst>
                  <a:ext uri="{FF2B5EF4-FFF2-40B4-BE49-F238E27FC236}">
                    <a16:creationId xmlns:a16="http://schemas.microsoft.com/office/drawing/2014/main" id="{05373DEB-1E96-44EA-9E23-4BA00ECB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343" y="2425707"/>
                <a:ext cx="180975" cy="155575"/>
              </a:xfrm>
              <a:custGeom>
                <a:avLst/>
                <a:gdLst>
                  <a:gd name="T0" fmla="*/ 20 w 72"/>
                  <a:gd name="T1" fmla="*/ 55 h 62"/>
                  <a:gd name="T2" fmla="*/ 62 w 72"/>
                  <a:gd name="T3" fmla="*/ 25 h 62"/>
                  <a:gd name="T4" fmla="*/ 52 w 72"/>
                  <a:gd name="T5" fmla="*/ 7 h 62"/>
                  <a:gd name="T6" fmla="*/ 10 w 72"/>
                  <a:gd name="T7" fmla="*/ 38 h 62"/>
                  <a:gd name="T8" fmla="*/ 20 w 72"/>
                  <a:gd name="T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2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7"/>
                      <a:pt x="62" y="0"/>
                      <a:pt x="52" y="7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2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5" name="Freeform 2124">
                <a:extLst>
                  <a:ext uri="{FF2B5EF4-FFF2-40B4-BE49-F238E27FC236}">
                    <a16:creationId xmlns:a16="http://schemas.microsoft.com/office/drawing/2014/main" id="{5ED04EB5-3247-40F1-9E51-A6F07B15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8633" y="5122876"/>
                <a:ext cx="180975" cy="158750"/>
              </a:xfrm>
              <a:custGeom>
                <a:avLst/>
                <a:gdLst>
                  <a:gd name="T0" fmla="*/ 20 w 72"/>
                  <a:gd name="T1" fmla="*/ 55 h 63"/>
                  <a:gd name="T2" fmla="*/ 62 w 72"/>
                  <a:gd name="T3" fmla="*/ 25 h 63"/>
                  <a:gd name="T4" fmla="*/ 52 w 72"/>
                  <a:gd name="T5" fmla="*/ 8 h 63"/>
                  <a:gd name="T6" fmla="*/ 10 w 72"/>
                  <a:gd name="T7" fmla="*/ 38 h 63"/>
                  <a:gd name="T8" fmla="*/ 20 w 72"/>
                  <a:gd name="T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3">
                    <a:moveTo>
                      <a:pt x="20" y="55"/>
                    </a:moveTo>
                    <a:cubicBezTo>
                      <a:pt x="34" y="45"/>
                      <a:pt x="48" y="35"/>
                      <a:pt x="62" y="25"/>
                    </a:cubicBezTo>
                    <a:cubicBezTo>
                      <a:pt x="72" y="18"/>
                      <a:pt x="62" y="0"/>
                      <a:pt x="52" y="8"/>
                    </a:cubicBezTo>
                    <a:cubicBezTo>
                      <a:pt x="38" y="18"/>
                      <a:pt x="24" y="28"/>
                      <a:pt x="10" y="38"/>
                    </a:cubicBezTo>
                    <a:cubicBezTo>
                      <a:pt x="0" y="45"/>
                      <a:pt x="10" y="63"/>
                      <a:pt x="20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6" name="Freeform 2125">
                <a:extLst>
                  <a:ext uri="{FF2B5EF4-FFF2-40B4-BE49-F238E27FC236}">
                    <a16:creationId xmlns:a16="http://schemas.microsoft.com/office/drawing/2014/main" id="{F98C89E1-1B42-4AF0-A8F8-EB50CCD44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930" y="5630877"/>
                <a:ext cx="155575" cy="182563"/>
              </a:xfrm>
              <a:custGeom>
                <a:avLst/>
                <a:gdLst>
                  <a:gd name="T0" fmla="*/ 7 w 62"/>
                  <a:gd name="T1" fmla="*/ 20 h 73"/>
                  <a:gd name="T2" fmla="*/ 38 w 62"/>
                  <a:gd name="T3" fmla="*/ 62 h 73"/>
                  <a:gd name="T4" fmla="*/ 55 w 62"/>
                  <a:gd name="T5" fmla="*/ 52 h 73"/>
                  <a:gd name="T6" fmla="*/ 25 w 62"/>
                  <a:gd name="T7" fmla="*/ 10 h 73"/>
                  <a:gd name="T8" fmla="*/ 7 w 62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3">
                    <a:moveTo>
                      <a:pt x="7" y="20"/>
                    </a:moveTo>
                    <a:cubicBezTo>
                      <a:pt x="17" y="34"/>
                      <a:pt x="27" y="48"/>
                      <a:pt x="38" y="62"/>
                    </a:cubicBezTo>
                    <a:cubicBezTo>
                      <a:pt x="45" y="73"/>
                      <a:pt x="62" y="63"/>
                      <a:pt x="55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7" y="0"/>
                      <a:pt x="0" y="1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7" name="Freeform 2126">
                <a:extLst>
                  <a:ext uri="{FF2B5EF4-FFF2-40B4-BE49-F238E27FC236}">
                    <a16:creationId xmlns:a16="http://schemas.microsoft.com/office/drawing/2014/main" id="{E394AF76-53E9-4AE9-A13B-3F8AF35C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8408" y="1893893"/>
                <a:ext cx="157163" cy="182563"/>
              </a:xfrm>
              <a:custGeom>
                <a:avLst/>
                <a:gdLst>
                  <a:gd name="T0" fmla="*/ 8 w 63"/>
                  <a:gd name="T1" fmla="*/ 20 h 73"/>
                  <a:gd name="T2" fmla="*/ 38 w 63"/>
                  <a:gd name="T3" fmla="*/ 62 h 73"/>
                  <a:gd name="T4" fmla="*/ 56 w 63"/>
                  <a:gd name="T5" fmla="*/ 52 h 73"/>
                  <a:gd name="T6" fmla="*/ 25 w 63"/>
                  <a:gd name="T7" fmla="*/ 10 h 73"/>
                  <a:gd name="T8" fmla="*/ 8 w 63"/>
                  <a:gd name="T9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73">
                    <a:moveTo>
                      <a:pt x="8" y="20"/>
                    </a:moveTo>
                    <a:cubicBezTo>
                      <a:pt x="18" y="34"/>
                      <a:pt x="28" y="48"/>
                      <a:pt x="38" y="62"/>
                    </a:cubicBezTo>
                    <a:cubicBezTo>
                      <a:pt x="46" y="73"/>
                      <a:pt x="63" y="63"/>
                      <a:pt x="56" y="52"/>
                    </a:cubicBezTo>
                    <a:cubicBezTo>
                      <a:pt x="45" y="38"/>
                      <a:pt x="35" y="24"/>
                      <a:pt x="25" y="10"/>
                    </a:cubicBezTo>
                    <a:cubicBezTo>
                      <a:pt x="18" y="0"/>
                      <a:pt x="0" y="10"/>
                      <a:pt x="8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8" name="Freeform 2127">
                <a:extLst>
                  <a:ext uri="{FF2B5EF4-FFF2-40B4-BE49-F238E27FC236}">
                    <a16:creationId xmlns:a16="http://schemas.microsoft.com/office/drawing/2014/main" id="{98C8E582-62C1-4067-9D5B-E95E541B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180" y="2849570"/>
                <a:ext cx="203200" cy="123825"/>
              </a:xfrm>
              <a:custGeom>
                <a:avLst/>
                <a:gdLst>
                  <a:gd name="T0" fmla="*/ 22 w 81"/>
                  <a:gd name="T1" fmla="*/ 44 h 49"/>
                  <a:gd name="T2" fmla="*/ 69 w 81"/>
                  <a:gd name="T3" fmla="*/ 23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4"/>
                    </a:moveTo>
                    <a:cubicBezTo>
                      <a:pt x="38" y="37"/>
                      <a:pt x="54" y="30"/>
                      <a:pt x="69" y="23"/>
                    </a:cubicBezTo>
                    <a:cubicBezTo>
                      <a:pt x="81" y="17"/>
                      <a:pt x="71" y="0"/>
                      <a:pt x="59" y="5"/>
                    </a:cubicBezTo>
                    <a:cubicBezTo>
                      <a:pt x="43" y="12"/>
                      <a:pt x="28" y="19"/>
                      <a:pt x="12" y="26"/>
                    </a:cubicBezTo>
                    <a:cubicBezTo>
                      <a:pt x="0" y="32"/>
                      <a:pt x="10" y="49"/>
                      <a:pt x="22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29" name="Freeform 2128">
                <a:extLst>
                  <a:ext uri="{FF2B5EF4-FFF2-40B4-BE49-F238E27FC236}">
                    <a16:creationId xmlns:a16="http://schemas.microsoft.com/office/drawing/2014/main" id="{701DD0D1-BE5B-4B8D-A4BA-9D1EE445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44695" y="4733937"/>
                <a:ext cx="203200" cy="123825"/>
              </a:xfrm>
              <a:custGeom>
                <a:avLst/>
                <a:gdLst>
                  <a:gd name="T0" fmla="*/ 22 w 81"/>
                  <a:gd name="T1" fmla="*/ 43 h 49"/>
                  <a:gd name="T2" fmla="*/ 69 w 81"/>
                  <a:gd name="T3" fmla="*/ 22 h 49"/>
                  <a:gd name="T4" fmla="*/ 59 w 81"/>
                  <a:gd name="T5" fmla="*/ 5 h 49"/>
                  <a:gd name="T6" fmla="*/ 12 w 81"/>
                  <a:gd name="T7" fmla="*/ 26 h 49"/>
                  <a:gd name="T8" fmla="*/ 22 w 81"/>
                  <a:gd name="T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9">
                    <a:moveTo>
                      <a:pt x="22" y="43"/>
                    </a:moveTo>
                    <a:cubicBezTo>
                      <a:pt x="37" y="36"/>
                      <a:pt x="53" y="29"/>
                      <a:pt x="69" y="22"/>
                    </a:cubicBezTo>
                    <a:cubicBezTo>
                      <a:pt x="81" y="17"/>
                      <a:pt x="70" y="0"/>
                      <a:pt x="59" y="5"/>
                    </a:cubicBezTo>
                    <a:cubicBezTo>
                      <a:pt x="43" y="12"/>
                      <a:pt x="27" y="19"/>
                      <a:pt x="12" y="26"/>
                    </a:cubicBezTo>
                    <a:cubicBezTo>
                      <a:pt x="0" y="31"/>
                      <a:pt x="10" y="49"/>
                      <a:pt x="2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0" name="Freeform 2129">
                <a:extLst>
                  <a:ext uri="{FF2B5EF4-FFF2-40B4-BE49-F238E27FC236}">
                    <a16:creationId xmlns:a16="http://schemas.microsoft.com/office/drawing/2014/main" id="{4190225A-3CE2-43A7-AE7E-0CF6F76C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370" y="1647830"/>
                <a:ext cx="122238" cy="203201"/>
              </a:xfrm>
              <a:custGeom>
                <a:avLst/>
                <a:gdLst>
                  <a:gd name="T0" fmla="*/ 5 w 49"/>
                  <a:gd name="T1" fmla="*/ 22 h 81"/>
                  <a:gd name="T2" fmla="*/ 26 w 49"/>
                  <a:gd name="T3" fmla="*/ 69 h 81"/>
                  <a:gd name="T4" fmla="*/ 43 w 49"/>
                  <a:gd name="T5" fmla="*/ 59 h 81"/>
                  <a:gd name="T6" fmla="*/ 22 w 49"/>
                  <a:gd name="T7" fmla="*/ 12 h 81"/>
                  <a:gd name="T8" fmla="*/ 5 w 49"/>
                  <a:gd name="T9" fmla="*/ 2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1">
                    <a:moveTo>
                      <a:pt x="5" y="22"/>
                    </a:moveTo>
                    <a:cubicBezTo>
                      <a:pt x="12" y="38"/>
                      <a:pt x="19" y="54"/>
                      <a:pt x="26" y="69"/>
                    </a:cubicBezTo>
                    <a:cubicBezTo>
                      <a:pt x="31" y="81"/>
                      <a:pt x="49" y="71"/>
                      <a:pt x="43" y="59"/>
                    </a:cubicBezTo>
                    <a:cubicBezTo>
                      <a:pt x="36" y="43"/>
                      <a:pt x="29" y="28"/>
                      <a:pt x="22" y="12"/>
                    </a:cubicBezTo>
                    <a:cubicBezTo>
                      <a:pt x="17" y="0"/>
                      <a:pt x="0" y="11"/>
                      <a:pt x="5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1" name="Freeform 2130">
                <a:extLst>
                  <a:ext uri="{FF2B5EF4-FFF2-40B4-BE49-F238E27FC236}">
                    <a16:creationId xmlns:a16="http://schemas.microsoft.com/office/drawing/2014/main" id="{F7510B58-19B7-4FB3-A47F-80FCB671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668" y="3082933"/>
                <a:ext cx="198438" cy="111125"/>
              </a:xfrm>
              <a:custGeom>
                <a:avLst/>
                <a:gdLst>
                  <a:gd name="T0" fmla="*/ 18 w 79"/>
                  <a:gd name="T1" fmla="*/ 40 h 44"/>
                  <a:gd name="T2" fmla="*/ 67 w 79"/>
                  <a:gd name="T3" fmla="*/ 24 h 44"/>
                  <a:gd name="T4" fmla="*/ 61 w 79"/>
                  <a:gd name="T5" fmla="*/ 4 h 44"/>
                  <a:gd name="T6" fmla="*/ 12 w 79"/>
                  <a:gd name="T7" fmla="*/ 20 h 44"/>
                  <a:gd name="T8" fmla="*/ 18 w 79"/>
                  <a:gd name="T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18" y="40"/>
                    </a:moveTo>
                    <a:cubicBezTo>
                      <a:pt x="34" y="34"/>
                      <a:pt x="50" y="29"/>
                      <a:pt x="67" y="24"/>
                    </a:cubicBezTo>
                    <a:cubicBezTo>
                      <a:pt x="79" y="20"/>
                      <a:pt x="74" y="0"/>
                      <a:pt x="61" y="4"/>
                    </a:cubicBezTo>
                    <a:cubicBezTo>
                      <a:pt x="45" y="10"/>
                      <a:pt x="29" y="15"/>
                      <a:pt x="12" y="20"/>
                    </a:cubicBezTo>
                    <a:cubicBezTo>
                      <a:pt x="0" y="24"/>
                      <a:pt x="5" y="44"/>
                      <a:pt x="1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2" name="Freeform 2131">
                <a:extLst>
                  <a:ext uri="{FF2B5EF4-FFF2-40B4-BE49-F238E27FC236}">
                    <a16:creationId xmlns:a16="http://schemas.microsoft.com/office/drawing/2014/main" id="{D87FE38B-7DB8-4045-A1A4-1D9D9573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833" y="4513274"/>
                <a:ext cx="196850" cy="107950"/>
              </a:xfrm>
              <a:custGeom>
                <a:avLst/>
                <a:gdLst>
                  <a:gd name="T0" fmla="*/ 18 w 79"/>
                  <a:gd name="T1" fmla="*/ 39 h 43"/>
                  <a:gd name="T2" fmla="*/ 67 w 79"/>
                  <a:gd name="T3" fmla="*/ 23 h 43"/>
                  <a:gd name="T4" fmla="*/ 61 w 79"/>
                  <a:gd name="T5" fmla="*/ 4 h 43"/>
                  <a:gd name="T6" fmla="*/ 12 w 79"/>
                  <a:gd name="T7" fmla="*/ 20 h 43"/>
                  <a:gd name="T8" fmla="*/ 18 w 79"/>
                  <a:gd name="T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18" y="39"/>
                    </a:moveTo>
                    <a:cubicBezTo>
                      <a:pt x="34" y="34"/>
                      <a:pt x="50" y="29"/>
                      <a:pt x="67" y="23"/>
                    </a:cubicBezTo>
                    <a:cubicBezTo>
                      <a:pt x="79" y="19"/>
                      <a:pt x="74" y="0"/>
                      <a:pt x="61" y="4"/>
                    </a:cubicBezTo>
                    <a:cubicBezTo>
                      <a:pt x="45" y="9"/>
                      <a:pt x="29" y="15"/>
                      <a:pt x="12" y="20"/>
                    </a:cubicBezTo>
                    <a:cubicBezTo>
                      <a:pt x="0" y="24"/>
                      <a:pt x="5" y="43"/>
                      <a:pt x="1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3" name="Freeform 2132">
                <a:extLst>
                  <a:ext uri="{FF2B5EF4-FFF2-40B4-BE49-F238E27FC236}">
                    <a16:creationId xmlns:a16="http://schemas.microsoft.com/office/drawing/2014/main" id="{5400F8FC-CA00-4B9F-9E0A-7BE231890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8008" y="1562105"/>
                <a:ext cx="107950" cy="198438"/>
              </a:xfrm>
              <a:custGeom>
                <a:avLst/>
                <a:gdLst>
                  <a:gd name="T0" fmla="*/ 4 w 43"/>
                  <a:gd name="T1" fmla="*/ 18 h 79"/>
                  <a:gd name="T2" fmla="*/ 20 w 43"/>
                  <a:gd name="T3" fmla="*/ 67 h 79"/>
                  <a:gd name="T4" fmla="*/ 39 w 43"/>
                  <a:gd name="T5" fmla="*/ 62 h 79"/>
                  <a:gd name="T6" fmla="*/ 23 w 43"/>
                  <a:gd name="T7" fmla="*/ 13 h 79"/>
                  <a:gd name="T8" fmla="*/ 4 w 43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4" y="18"/>
                    </a:moveTo>
                    <a:cubicBezTo>
                      <a:pt x="9" y="34"/>
                      <a:pt x="15" y="51"/>
                      <a:pt x="20" y="67"/>
                    </a:cubicBezTo>
                    <a:cubicBezTo>
                      <a:pt x="24" y="79"/>
                      <a:pt x="43" y="74"/>
                      <a:pt x="39" y="62"/>
                    </a:cubicBezTo>
                    <a:cubicBezTo>
                      <a:pt x="34" y="45"/>
                      <a:pt x="29" y="29"/>
                      <a:pt x="23" y="13"/>
                    </a:cubicBezTo>
                    <a:cubicBezTo>
                      <a:pt x="19" y="0"/>
                      <a:pt x="0" y="6"/>
                      <a:pt x="4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4" name="Freeform 2133">
                <a:extLst>
                  <a:ext uri="{FF2B5EF4-FFF2-40B4-BE49-F238E27FC236}">
                    <a16:creationId xmlns:a16="http://schemas.microsoft.com/office/drawing/2014/main" id="{9DFF86B7-8133-4874-A6C9-0E4F5941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93" y="3328996"/>
                <a:ext cx="203200" cy="88900"/>
              </a:xfrm>
              <a:custGeom>
                <a:avLst/>
                <a:gdLst>
                  <a:gd name="T0" fmla="*/ 18 w 81"/>
                  <a:gd name="T1" fmla="*/ 33 h 35"/>
                  <a:gd name="T2" fmla="*/ 69 w 81"/>
                  <a:gd name="T3" fmla="*/ 22 h 35"/>
                  <a:gd name="T4" fmla="*/ 63 w 81"/>
                  <a:gd name="T5" fmla="*/ 3 h 35"/>
                  <a:gd name="T6" fmla="*/ 13 w 81"/>
                  <a:gd name="T7" fmla="*/ 13 h 35"/>
                  <a:gd name="T8" fmla="*/ 18 w 81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5">
                    <a:moveTo>
                      <a:pt x="18" y="33"/>
                    </a:moveTo>
                    <a:cubicBezTo>
                      <a:pt x="35" y="29"/>
                      <a:pt x="52" y="25"/>
                      <a:pt x="69" y="22"/>
                    </a:cubicBezTo>
                    <a:cubicBezTo>
                      <a:pt x="81" y="19"/>
                      <a:pt x="76" y="0"/>
                      <a:pt x="63" y="3"/>
                    </a:cubicBezTo>
                    <a:cubicBezTo>
                      <a:pt x="46" y="6"/>
                      <a:pt x="30" y="10"/>
                      <a:pt x="13" y="13"/>
                    </a:cubicBezTo>
                    <a:cubicBezTo>
                      <a:pt x="0" y="16"/>
                      <a:pt x="6" y="35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5" name="Freeform 2134">
                <a:extLst>
                  <a:ext uri="{FF2B5EF4-FFF2-40B4-BE49-F238E27FC236}">
                    <a16:creationId xmlns:a16="http://schemas.microsoft.com/office/drawing/2014/main" id="{1F8A8ACF-5C16-4BC1-A325-35496FAF0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95508" y="4287849"/>
                <a:ext cx="203200" cy="90488"/>
              </a:xfrm>
              <a:custGeom>
                <a:avLst/>
                <a:gdLst>
                  <a:gd name="T0" fmla="*/ 18 w 81"/>
                  <a:gd name="T1" fmla="*/ 33 h 36"/>
                  <a:gd name="T2" fmla="*/ 68 w 81"/>
                  <a:gd name="T3" fmla="*/ 22 h 36"/>
                  <a:gd name="T4" fmla="*/ 63 w 81"/>
                  <a:gd name="T5" fmla="*/ 3 h 36"/>
                  <a:gd name="T6" fmla="*/ 12 w 81"/>
                  <a:gd name="T7" fmla="*/ 14 h 36"/>
                  <a:gd name="T8" fmla="*/ 18 w 81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18" y="33"/>
                    </a:moveTo>
                    <a:cubicBezTo>
                      <a:pt x="34" y="30"/>
                      <a:pt x="51" y="26"/>
                      <a:pt x="68" y="22"/>
                    </a:cubicBezTo>
                    <a:cubicBezTo>
                      <a:pt x="81" y="20"/>
                      <a:pt x="75" y="0"/>
                      <a:pt x="63" y="3"/>
                    </a:cubicBezTo>
                    <a:cubicBezTo>
                      <a:pt x="46" y="7"/>
                      <a:pt x="29" y="10"/>
                      <a:pt x="12" y="14"/>
                    </a:cubicBezTo>
                    <a:cubicBezTo>
                      <a:pt x="0" y="16"/>
                      <a:pt x="5" y="36"/>
                      <a:pt x="1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6" name="Freeform 2135">
                <a:extLst>
                  <a:ext uri="{FF2B5EF4-FFF2-40B4-BE49-F238E27FC236}">
                    <a16:creationId xmlns:a16="http://schemas.microsoft.com/office/drawing/2014/main" id="{1E1A7D47-C6EC-4069-B2B7-1C624099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1945" y="1497017"/>
                <a:ext cx="87313" cy="203201"/>
              </a:xfrm>
              <a:custGeom>
                <a:avLst/>
                <a:gdLst>
                  <a:gd name="T0" fmla="*/ 2 w 35"/>
                  <a:gd name="T1" fmla="*/ 18 h 81"/>
                  <a:gd name="T2" fmla="*/ 13 w 35"/>
                  <a:gd name="T3" fmla="*/ 69 h 81"/>
                  <a:gd name="T4" fmla="*/ 32 w 35"/>
                  <a:gd name="T5" fmla="*/ 63 h 81"/>
                  <a:gd name="T6" fmla="*/ 21 w 35"/>
                  <a:gd name="T7" fmla="*/ 13 h 81"/>
                  <a:gd name="T8" fmla="*/ 2 w 35"/>
                  <a:gd name="T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81">
                    <a:moveTo>
                      <a:pt x="2" y="18"/>
                    </a:moveTo>
                    <a:cubicBezTo>
                      <a:pt x="6" y="35"/>
                      <a:pt x="9" y="52"/>
                      <a:pt x="13" y="69"/>
                    </a:cubicBezTo>
                    <a:cubicBezTo>
                      <a:pt x="16" y="81"/>
                      <a:pt x="35" y="76"/>
                      <a:pt x="32" y="63"/>
                    </a:cubicBezTo>
                    <a:cubicBezTo>
                      <a:pt x="29" y="46"/>
                      <a:pt x="25" y="30"/>
                      <a:pt x="21" y="13"/>
                    </a:cubicBezTo>
                    <a:cubicBezTo>
                      <a:pt x="19" y="0"/>
                      <a:pt x="0" y="5"/>
                      <a:pt x="2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7" name="Freeform 2136">
                <a:extLst>
                  <a:ext uri="{FF2B5EF4-FFF2-40B4-BE49-F238E27FC236}">
                    <a16:creationId xmlns:a16="http://schemas.microsoft.com/office/drawing/2014/main" id="{189833BD-B562-40AF-BE91-250EA9376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855" y="3578234"/>
                <a:ext cx="192088" cy="69850"/>
              </a:xfrm>
              <a:custGeom>
                <a:avLst/>
                <a:gdLst>
                  <a:gd name="T0" fmla="*/ 13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3 w 77"/>
                  <a:gd name="T7" fmla="*/ 7 h 28"/>
                  <a:gd name="T8" fmla="*/ 13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3" y="27"/>
                    </a:moveTo>
                    <a:cubicBezTo>
                      <a:pt x="30" y="25"/>
                      <a:pt x="47" y="24"/>
                      <a:pt x="64" y="22"/>
                    </a:cubicBezTo>
                    <a:cubicBezTo>
                      <a:pt x="77" y="20"/>
                      <a:pt x="77" y="0"/>
                      <a:pt x="64" y="2"/>
                    </a:cubicBezTo>
                    <a:cubicBezTo>
                      <a:pt x="47" y="4"/>
                      <a:pt x="30" y="5"/>
                      <a:pt x="13" y="7"/>
                    </a:cubicBezTo>
                    <a:cubicBezTo>
                      <a:pt x="0" y="8"/>
                      <a:pt x="0" y="28"/>
                      <a:pt x="13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8" name="Freeform 2137">
                <a:extLst>
                  <a:ext uri="{FF2B5EF4-FFF2-40B4-BE49-F238E27FC236}">
                    <a16:creationId xmlns:a16="http://schemas.microsoft.com/office/drawing/2014/main" id="{D9A78754-BDF3-4D6B-83B2-EC1DC119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27258" y="4057661"/>
                <a:ext cx="193675" cy="69850"/>
              </a:xfrm>
              <a:custGeom>
                <a:avLst/>
                <a:gdLst>
                  <a:gd name="T0" fmla="*/ 12 w 77"/>
                  <a:gd name="T1" fmla="*/ 27 h 28"/>
                  <a:gd name="T2" fmla="*/ 64 w 77"/>
                  <a:gd name="T3" fmla="*/ 22 h 28"/>
                  <a:gd name="T4" fmla="*/ 64 w 77"/>
                  <a:gd name="T5" fmla="*/ 2 h 28"/>
                  <a:gd name="T6" fmla="*/ 12 w 77"/>
                  <a:gd name="T7" fmla="*/ 7 h 28"/>
                  <a:gd name="T8" fmla="*/ 12 w 7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8">
                    <a:moveTo>
                      <a:pt x="12" y="27"/>
                    </a:moveTo>
                    <a:cubicBezTo>
                      <a:pt x="30" y="25"/>
                      <a:pt x="47" y="23"/>
                      <a:pt x="64" y="22"/>
                    </a:cubicBezTo>
                    <a:cubicBezTo>
                      <a:pt x="76" y="20"/>
                      <a:pt x="77" y="0"/>
                      <a:pt x="64" y="2"/>
                    </a:cubicBezTo>
                    <a:cubicBezTo>
                      <a:pt x="47" y="3"/>
                      <a:pt x="30" y="5"/>
                      <a:pt x="12" y="7"/>
                    </a:cubicBezTo>
                    <a:cubicBezTo>
                      <a:pt x="0" y="8"/>
                      <a:pt x="0" y="28"/>
                      <a:pt x="1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  <p:sp>
            <p:nvSpPr>
              <p:cNvPr id="2139" name="Freeform 2138">
                <a:extLst>
                  <a:ext uri="{FF2B5EF4-FFF2-40B4-BE49-F238E27FC236}">
                    <a16:creationId xmlns:a16="http://schemas.microsoft.com/office/drawing/2014/main" id="{0BB4F09C-1394-460B-AD3F-1246DE2E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4295" y="1465267"/>
                <a:ext cx="69850" cy="192088"/>
              </a:xfrm>
              <a:custGeom>
                <a:avLst/>
                <a:gdLst>
                  <a:gd name="T0" fmla="*/ 1 w 28"/>
                  <a:gd name="T1" fmla="*/ 13 h 77"/>
                  <a:gd name="T2" fmla="*/ 7 w 28"/>
                  <a:gd name="T3" fmla="*/ 64 h 77"/>
                  <a:gd name="T4" fmla="*/ 27 w 28"/>
                  <a:gd name="T5" fmla="*/ 64 h 77"/>
                  <a:gd name="T6" fmla="*/ 21 w 28"/>
                  <a:gd name="T7" fmla="*/ 13 h 77"/>
                  <a:gd name="T8" fmla="*/ 1 w 28"/>
                  <a:gd name="T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77">
                    <a:moveTo>
                      <a:pt x="1" y="13"/>
                    </a:moveTo>
                    <a:cubicBezTo>
                      <a:pt x="3" y="30"/>
                      <a:pt x="5" y="47"/>
                      <a:pt x="7" y="64"/>
                    </a:cubicBezTo>
                    <a:cubicBezTo>
                      <a:pt x="8" y="77"/>
                      <a:pt x="28" y="77"/>
                      <a:pt x="27" y="64"/>
                    </a:cubicBezTo>
                    <a:cubicBezTo>
                      <a:pt x="25" y="47"/>
                      <a:pt x="23" y="30"/>
                      <a:pt x="21" y="13"/>
                    </a:cubicBezTo>
                    <a:cubicBezTo>
                      <a:pt x="20" y="0"/>
                      <a:pt x="0" y="0"/>
                      <a:pt x="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/>
              </a:p>
            </p:txBody>
          </p:sp>
        </p:grp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A090EC27-DE86-49A4-A0EF-67DB82DD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58" y="960171"/>
              <a:ext cx="1325850" cy="1263657"/>
            </a:xfrm>
            <a:prstGeom prst="ellipse">
              <a:avLst/>
            </a:pr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26000">
                  <a:schemeClr val="bg1">
                    <a:lumMod val="65000"/>
                  </a:schemeClr>
                </a:gs>
                <a:gs pos="53000">
                  <a:schemeClr val="bg1"/>
                </a:gs>
                <a:gs pos="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B789CC7D-FC29-4E0C-8F2D-3651D365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443882"/>
              <a:ext cx="589197" cy="159835"/>
            </a:xfrm>
            <a:custGeom>
              <a:avLst/>
              <a:gdLst>
                <a:gd name="T0" fmla="*/ 25 w 719"/>
                <a:gd name="T1" fmla="*/ 0 h 204"/>
                <a:gd name="T2" fmla="*/ 0 w 719"/>
                <a:gd name="T3" fmla="*/ 189 h 204"/>
                <a:gd name="T4" fmla="*/ 0 w 719"/>
                <a:gd name="T5" fmla="*/ 204 h 204"/>
                <a:gd name="T6" fmla="*/ 719 w 719"/>
                <a:gd name="T7" fmla="*/ 189 h 204"/>
                <a:gd name="T8" fmla="*/ 25 w 719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04">
                  <a:moveTo>
                    <a:pt x="25" y="0"/>
                  </a:moveTo>
                  <a:cubicBezTo>
                    <a:pt x="9" y="60"/>
                    <a:pt x="0" y="124"/>
                    <a:pt x="0" y="189"/>
                  </a:cubicBezTo>
                  <a:cubicBezTo>
                    <a:pt x="0" y="194"/>
                    <a:pt x="0" y="199"/>
                    <a:pt x="0" y="204"/>
                  </a:cubicBezTo>
                  <a:cubicBezTo>
                    <a:pt x="719" y="189"/>
                    <a:pt x="719" y="189"/>
                    <a:pt x="719" y="189"/>
                  </a:cubicBezTo>
                  <a:lnTo>
                    <a:pt x="25" y="0"/>
                  </a:lnTo>
                  <a:close/>
                </a:path>
              </a:pathLst>
            </a:custGeom>
            <a:gradFill>
              <a:gsLst>
                <a:gs pos="67000">
                  <a:schemeClr val="bg1"/>
                </a:gs>
                <a:gs pos="39000">
                  <a:schemeClr val="bg1">
                    <a:lumMod val="85000"/>
                  </a:schemeClr>
                </a:gs>
                <a:gs pos="88000">
                  <a:schemeClr val="bg1">
                    <a:lumMod val="85000"/>
                  </a:schemeClr>
                </a:gs>
              </a:gsLst>
              <a:lin ang="57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DE2323B7-9140-4FF2-A682-6B12AE08B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37" y="1173485"/>
              <a:ext cx="506646" cy="418815"/>
            </a:xfrm>
            <a:custGeom>
              <a:avLst/>
              <a:gdLst>
                <a:gd name="T0" fmla="*/ 138 w 618"/>
                <a:gd name="T1" fmla="*/ 0 h 535"/>
                <a:gd name="T2" fmla="*/ 0 w 618"/>
                <a:gd name="T3" fmla="*/ 168 h 535"/>
                <a:gd name="T4" fmla="*/ 618 w 618"/>
                <a:gd name="T5" fmla="*/ 535 h 535"/>
                <a:gd name="T6" fmla="*/ 138 w 618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535">
                  <a:moveTo>
                    <a:pt x="138" y="0"/>
                  </a:moveTo>
                  <a:cubicBezTo>
                    <a:pt x="84" y="48"/>
                    <a:pt x="37" y="105"/>
                    <a:pt x="0" y="168"/>
                  </a:cubicBezTo>
                  <a:cubicBezTo>
                    <a:pt x="618" y="535"/>
                    <a:pt x="618" y="535"/>
                    <a:pt x="618" y="535"/>
                  </a:cubicBezTo>
                  <a:lnTo>
                    <a:pt x="138" y="0"/>
                  </a:lnTo>
                  <a:close/>
                </a:path>
              </a:pathLst>
            </a:custGeom>
            <a:gradFill>
              <a:gsLst>
                <a:gs pos="51000">
                  <a:schemeClr val="bg1"/>
                </a:gs>
                <a:gs pos="38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D1B1DE8C-4671-4AB8-955E-014F374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1" y="1305078"/>
              <a:ext cx="569032" cy="287222"/>
            </a:xfrm>
            <a:custGeom>
              <a:avLst/>
              <a:gdLst>
                <a:gd name="T0" fmla="*/ 76 w 694"/>
                <a:gd name="T1" fmla="*/ 0 h 367"/>
                <a:gd name="T2" fmla="*/ 0 w 694"/>
                <a:gd name="T3" fmla="*/ 178 h 367"/>
                <a:gd name="T4" fmla="*/ 694 w 694"/>
                <a:gd name="T5" fmla="*/ 367 h 367"/>
                <a:gd name="T6" fmla="*/ 76 w 694"/>
                <a:gd name="T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67">
                  <a:moveTo>
                    <a:pt x="76" y="0"/>
                  </a:moveTo>
                  <a:cubicBezTo>
                    <a:pt x="43" y="55"/>
                    <a:pt x="18" y="115"/>
                    <a:pt x="0" y="178"/>
                  </a:cubicBezTo>
                  <a:cubicBezTo>
                    <a:pt x="694" y="367"/>
                    <a:pt x="694" y="367"/>
                    <a:pt x="694" y="367"/>
                  </a:cubicBezTo>
                  <a:lnTo>
                    <a:pt x="76" y="0"/>
                  </a:lnTo>
                  <a:close/>
                </a:path>
              </a:pathLst>
            </a:custGeom>
            <a:gradFill>
              <a:gsLst>
                <a:gs pos="5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AA8BA1C0-ADBE-4DBB-AD05-0BFDC5A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83525" cy="195287"/>
            </a:xfrm>
            <a:custGeom>
              <a:avLst/>
              <a:gdLst>
                <a:gd name="T0" fmla="*/ 673 w 711"/>
                <a:gd name="T1" fmla="*/ 250 h 250"/>
                <a:gd name="T2" fmla="*/ 711 w 711"/>
                <a:gd name="T3" fmla="*/ 102 h 250"/>
                <a:gd name="T4" fmla="*/ 0 w 711"/>
                <a:gd name="T5" fmla="*/ 0 h 250"/>
                <a:gd name="T6" fmla="*/ 673 w 711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1" h="250">
                  <a:moveTo>
                    <a:pt x="673" y="250"/>
                  </a:moveTo>
                  <a:cubicBezTo>
                    <a:pt x="691" y="203"/>
                    <a:pt x="703" y="153"/>
                    <a:pt x="711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3" y="25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0" name="Freeform 2079">
              <a:extLst>
                <a:ext uri="{FF2B5EF4-FFF2-40B4-BE49-F238E27FC236}">
                  <a16:creationId xmlns:a16="http://schemas.microsoft.com/office/drawing/2014/main" id="{BE448B1D-F10A-4D9D-8062-4F80B55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5" y="1040689"/>
              <a:ext cx="393218" cy="551611"/>
            </a:xfrm>
            <a:custGeom>
              <a:avLst/>
              <a:gdLst>
                <a:gd name="T0" fmla="*/ 343 w 480"/>
                <a:gd name="T1" fmla="*/ 0 h 705"/>
                <a:gd name="T2" fmla="*/ 0 w 480"/>
                <a:gd name="T3" fmla="*/ 170 h 705"/>
                <a:gd name="T4" fmla="*/ 480 w 480"/>
                <a:gd name="T5" fmla="*/ 705 h 705"/>
                <a:gd name="T6" fmla="*/ 343 w 480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705">
                  <a:moveTo>
                    <a:pt x="343" y="0"/>
                  </a:moveTo>
                  <a:cubicBezTo>
                    <a:pt x="213" y="25"/>
                    <a:pt x="95" y="85"/>
                    <a:pt x="0" y="170"/>
                  </a:cubicBezTo>
                  <a:cubicBezTo>
                    <a:pt x="480" y="705"/>
                    <a:pt x="480" y="705"/>
                    <a:pt x="480" y="705"/>
                  </a:cubicBezTo>
                  <a:lnTo>
                    <a:pt x="343" y="0"/>
                  </a:lnTo>
                  <a:close/>
                </a:path>
              </a:pathLst>
            </a:custGeom>
            <a:gradFill>
              <a:gsLst>
                <a:gs pos="45000">
                  <a:schemeClr val="bg1">
                    <a:lumMod val="75000"/>
                  </a:schemeClr>
                </a:gs>
                <a:gs pos="31000">
                  <a:schemeClr val="bg1">
                    <a:lumMod val="85000"/>
                  </a:schemeClr>
                </a:gs>
                <a:gs pos="64000">
                  <a:schemeClr val="bg1">
                    <a:lumMod val="8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B40223CA-F8F4-48E5-85C3-3CCEBDDF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02769"/>
              <a:ext cx="589197" cy="168848"/>
            </a:xfrm>
            <a:custGeom>
              <a:avLst/>
              <a:gdLst>
                <a:gd name="T0" fmla="*/ 711 w 718"/>
                <a:gd name="T1" fmla="*/ 216 h 216"/>
                <a:gd name="T2" fmla="*/ 718 w 718"/>
                <a:gd name="T3" fmla="*/ 114 h 216"/>
                <a:gd name="T4" fmla="*/ 709 w 718"/>
                <a:gd name="T5" fmla="*/ 0 h 216"/>
                <a:gd name="T6" fmla="*/ 0 w 718"/>
                <a:gd name="T7" fmla="*/ 114 h 216"/>
                <a:gd name="T8" fmla="*/ 711 w 718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216">
                  <a:moveTo>
                    <a:pt x="711" y="216"/>
                  </a:moveTo>
                  <a:cubicBezTo>
                    <a:pt x="715" y="183"/>
                    <a:pt x="718" y="149"/>
                    <a:pt x="718" y="114"/>
                  </a:cubicBezTo>
                  <a:cubicBezTo>
                    <a:pt x="718" y="75"/>
                    <a:pt x="715" y="37"/>
                    <a:pt x="709" y="0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711" y="216"/>
                  </a:lnTo>
                  <a:close/>
                </a:path>
              </a:pathLst>
            </a:custGeom>
            <a:gradFill flip="none" rotWithShape="1">
              <a:gsLst>
                <a:gs pos="51000">
                  <a:schemeClr val="bg1">
                    <a:lumMod val="75000"/>
                  </a:schemeClr>
                </a:gs>
                <a:gs pos="33000">
                  <a:schemeClr val="bg1">
                    <a:lumMod val="8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52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2" name="Freeform 2081">
              <a:extLst>
                <a:ext uri="{FF2B5EF4-FFF2-40B4-BE49-F238E27FC236}">
                  <a16:creationId xmlns:a16="http://schemas.microsoft.com/office/drawing/2014/main" id="{E6DACDC5-3D1C-4D42-9D48-918BA1F0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89632" cy="401991"/>
            </a:xfrm>
            <a:custGeom>
              <a:avLst/>
              <a:gdLst>
                <a:gd name="T0" fmla="*/ 502 w 597"/>
                <a:gd name="T1" fmla="*/ 514 h 514"/>
                <a:gd name="T2" fmla="*/ 597 w 597"/>
                <a:gd name="T3" fmla="*/ 399 h 514"/>
                <a:gd name="T4" fmla="*/ 0 w 597"/>
                <a:gd name="T5" fmla="*/ 0 h 514"/>
                <a:gd name="T6" fmla="*/ 502 w 597"/>
                <a:gd name="T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514">
                  <a:moveTo>
                    <a:pt x="502" y="514"/>
                  </a:moveTo>
                  <a:cubicBezTo>
                    <a:pt x="537" y="479"/>
                    <a:pt x="569" y="440"/>
                    <a:pt x="597" y="3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2" y="514"/>
                  </a:lnTo>
                  <a:close/>
                </a:path>
              </a:pathLst>
            </a:custGeom>
            <a:gradFill>
              <a:gsLst>
                <a:gs pos="64000">
                  <a:schemeClr val="bg1">
                    <a:lumMod val="65000"/>
                  </a:schemeClr>
                </a:gs>
                <a:gs pos="39000">
                  <a:schemeClr val="bg1">
                    <a:lumMod val="6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3" name="Freeform 2082">
              <a:extLst>
                <a:ext uri="{FF2B5EF4-FFF2-40B4-BE49-F238E27FC236}">
                  <a16:creationId xmlns:a16="http://schemas.microsoft.com/office/drawing/2014/main" id="{24933A8C-3087-4F79-AFE7-69E8A965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552017" cy="311858"/>
            </a:xfrm>
            <a:custGeom>
              <a:avLst/>
              <a:gdLst>
                <a:gd name="T0" fmla="*/ 0 w 673"/>
                <a:gd name="T1" fmla="*/ 0 h 399"/>
                <a:gd name="T2" fmla="*/ 597 w 673"/>
                <a:gd name="T3" fmla="*/ 399 h 399"/>
                <a:gd name="T4" fmla="*/ 673 w 673"/>
                <a:gd name="T5" fmla="*/ 250 h 399"/>
                <a:gd name="T6" fmla="*/ 0 w 673"/>
                <a:gd name="T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399">
                  <a:moveTo>
                    <a:pt x="0" y="0"/>
                  </a:moveTo>
                  <a:cubicBezTo>
                    <a:pt x="597" y="399"/>
                    <a:pt x="597" y="399"/>
                    <a:pt x="597" y="399"/>
                  </a:cubicBezTo>
                  <a:cubicBezTo>
                    <a:pt x="628" y="353"/>
                    <a:pt x="653" y="303"/>
                    <a:pt x="673" y="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43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4" name="Freeform 2083">
              <a:extLst>
                <a:ext uri="{FF2B5EF4-FFF2-40B4-BE49-F238E27FC236}">
                  <a16:creationId xmlns:a16="http://schemas.microsoft.com/office/drawing/2014/main" id="{77ED74AC-A358-42CB-978E-6E5150465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86" y="1592300"/>
              <a:ext cx="589197" cy="256577"/>
            </a:xfrm>
            <a:custGeom>
              <a:avLst/>
              <a:gdLst>
                <a:gd name="T0" fmla="*/ 0 w 719"/>
                <a:gd name="T1" fmla="*/ 15 h 328"/>
                <a:gd name="T2" fmla="*/ 79 w 719"/>
                <a:gd name="T3" fmla="*/ 328 h 328"/>
                <a:gd name="T4" fmla="*/ 719 w 719"/>
                <a:gd name="T5" fmla="*/ 0 h 328"/>
                <a:gd name="T6" fmla="*/ 0 w 719"/>
                <a:gd name="T7" fmla="*/ 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328">
                  <a:moveTo>
                    <a:pt x="0" y="15"/>
                  </a:moveTo>
                  <a:cubicBezTo>
                    <a:pt x="3" y="128"/>
                    <a:pt x="31" y="234"/>
                    <a:pt x="79" y="32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0" y="15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lumMod val="65000"/>
                  </a:schemeClr>
                </a:gs>
                <a:gs pos="25000">
                  <a:schemeClr val="bg1">
                    <a:lumMod val="7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EC414ABC-A8DA-467C-A6B2-390073AA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92" y="1592300"/>
              <a:ext cx="524290" cy="429031"/>
            </a:xfrm>
            <a:custGeom>
              <a:avLst/>
              <a:gdLst>
                <a:gd name="T0" fmla="*/ 0 w 640"/>
                <a:gd name="T1" fmla="*/ 328 h 549"/>
                <a:gd name="T2" fmla="*/ 176 w 640"/>
                <a:gd name="T3" fmla="*/ 549 h 549"/>
                <a:gd name="T4" fmla="*/ 640 w 640"/>
                <a:gd name="T5" fmla="*/ 0 h 549"/>
                <a:gd name="T6" fmla="*/ 0 w 640"/>
                <a:gd name="T7" fmla="*/ 32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549">
                  <a:moveTo>
                    <a:pt x="0" y="328"/>
                  </a:moveTo>
                  <a:cubicBezTo>
                    <a:pt x="44" y="413"/>
                    <a:pt x="104" y="488"/>
                    <a:pt x="176" y="549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69000">
                  <a:schemeClr val="bg1">
                    <a:lumMod val="85000"/>
                  </a:schemeClr>
                </a:gs>
                <a:gs pos="46000">
                  <a:schemeClr val="bg1">
                    <a:lumMod val="75000"/>
                  </a:schemeClr>
                </a:gs>
              </a:gsLst>
              <a:lin ang="348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08480194-132B-4724-994D-FABCEB2A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83" y="1592300"/>
              <a:ext cx="412123" cy="539593"/>
            </a:xfrm>
            <a:custGeom>
              <a:avLst/>
              <a:gdLst>
                <a:gd name="T0" fmla="*/ 202 w 502"/>
                <a:gd name="T1" fmla="*/ 690 h 690"/>
                <a:gd name="T2" fmla="*/ 502 w 502"/>
                <a:gd name="T3" fmla="*/ 514 h 690"/>
                <a:gd name="T4" fmla="*/ 0 w 502"/>
                <a:gd name="T5" fmla="*/ 0 h 690"/>
                <a:gd name="T6" fmla="*/ 202 w 502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690">
                  <a:moveTo>
                    <a:pt x="202" y="690"/>
                  </a:moveTo>
                  <a:cubicBezTo>
                    <a:pt x="316" y="656"/>
                    <a:pt x="419" y="595"/>
                    <a:pt x="502" y="5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2" y="690"/>
                  </a:lnTo>
                  <a:close/>
                </a:path>
              </a:pathLst>
            </a:custGeom>
            <a:gradFill>
              <a:gsLst>
                <a:gs pos="57000">
                  <a:schemeClr val="bg1">
                    <a:lumMod val="65000"/>
                  </a:schemeClr>
                </a:gs>
                <a:gs pos="37000">
                  <a:schemeClr val="bg1">
                    <a:lumMod val="85000"/>
                  </a:schemeClr>
                </a:gs>
                <a:gs pos="74000">
                  <a:schemeClr val="bg1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142F423D-124D-445E-BEF8-CDC53F1B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615" y="1030474"/>
              <a:ext cx="693803" cy="561826"/>
            </a:xfrm>
            <a:custGeom>
              <a:avLst/>
              <a:gdLst>
                <a:gd name="T0" fmla="*/ 846 w 846"/>
                <a:gd name="T1" fmla="*/ 604 h 718"/>
                <a:gd name="T2" fmla="*/ 137 w 846"/>
                <a:gd name="T3" fmla="*/ 0 h 718"/>
                <a:gd name="T4" fmla="*/ 0 w 846"/>
                <a:gd name="T5" fmla="*/ 13 h 718"/>
                <a:gd name="T6" fmla="*/ 137 w 846"/>
                <a:gd name="T7" fmla="*/ 718 h 718"/>
                <a:gd name="T8" fmla="*/ 137 w 846"/>
                <a:gd name="T9" fmla="*/ 718 h 718"/>
                <a:gd name="T10" fmla="*/ 846 w 846"/>
                <a:gd name="T11" fmla="*/ 604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18">
                  <a:moveTo>
                    <a:pt x="846" y="604"/>
                  </a:moveTo>
                  <a:cubicBezTo>
                    <a:pt x="791" y="261"/>
                    <a:pt x="494" y="0"/>
                    <a:pt x="137" y="0"/>
                  </a:cubicBezTo>
                  <a:cubicBezTo>
                    <a:pt x="90" y="0"/>
                    <a:pt x="44" y="4"/>
                    <a:pt x="0" y="13"/>
                  </a:cubicBezTo>
                  <a:cubicBezTo>
                    <a:pt x="137" y="718"/>
                    <a:pt x="137" y="718"/>
                    <a:pt x="137" y="718"/>
                  </a:cubicBezTo>
                  <a:cubicBezTo>
                    <a:pt x="137" y="718"/>
                    <a:pt x="137" y="718"/>
                    <a:pt x="137" y="718"/>
                  </a:cubicBezTo>
                  <a:lnTo>
                    <a:pt x="846" y="604"/>
                  </a:lnTo>
                  <a:close/>
                </a:path>
              </a:pathLst>
            </a:custGeom>
            <a:gradFill flip="none" rotWithShape="1">
              <a:gsLst>
                <a:gs pos="52000">
                  <a:schemeClr val="bg1">
                    <a:lumMod val="95000"/>
                  </a:schemeClr>
                </a:gs>
                <a:gs pos="2000">
                  <a:schemeClr val="bg1">
                    <a:lumMod val="85000"/>
                  </a:schemeClr>
                </a:gs>
                <a:gs pos="99000">
                  <a:schemeClr val="bg1">
                    <a:lumMod val="79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088" name="Freeform 2087">
              <a:extLst>
                <a:ext uri="{FF2B5EF4-FFF2-40B4-BE49-F238E27FC236}">
                  <a16:creationId xmlns:a16="http://schemas.microsoft.com/office/drawing/2014/main" id="{D713E737-DC19-487C-81CD-D83E03EA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8" y="1592300"/>
              <a:ext cx="545716" cy="561225"/>
            </a:xfrm>
            <a:custGeom>
              <a:avLst/>
              <a:gdLst>
                <a:gd name="T0" fmla="*/ 464 w 666"/>
                <a:gd name="T1" fmla="*/ 0 h 718"/>
                <a:gd name="T2" fmla="*/ 464 w 666"/>
                <a:gd name="T3" fmla="*/ 0 h 718"/>
                <a:gd name="T4" fmla="*/ 0 w 666"/>
                <a:gd name="T5" fmla="*/ 549 h 718"/>
                <a:gd name="T6" fmla="*/ 464 w 666"/>
                <a:gd name="T7" fmla="*/ 718 h 718"/>
                <a:gd name="T8" fmla="*/ 666 w 666"/>
                <a:gd name="T9" fmla="*/ 690 h 718"/>
                <a:gd name="T10" fmla="*/ 464 w 666"/>
                <a:gd name="T1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718">
                  <a:moveTo>
                    <a:pt x="464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25" y="655"/>
                    <a:pt x="287" y="718"/>
                    <a:pt x="464" y="718"/>
                  </a:cubicBezTo>
                  <a:cubicBezTo>
                    <a:pt x="534" y="718"/>
                    <a:pt x="602" y="708"/>
                    <a:pt x="666" y="690"/>
                  </a:cubicBezTo>
                  <a:cubicBezTo>
                    <a:pt x="464" y="0"/>
                    <a:pt x="464" y="0"/>
                    <a:pt x="464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23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lin ang="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2140" name="TextBox 97"/>
          <p:cNvSpPr txBox="1"/>
          <p:nvPr/>
        </p:nvSpPr>
        <p:spPr>
          <a:xfrm>
            <a:off x="1238177" y="5134202"/>
            <a:ext cx="7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Planned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11%</a:t>
            </a:r>
            <a:endParaRPr lang="en-US" sz="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41" name="TextBox 229"/>
          <p:cNvSpPr txBox="1"/>
          <p:nvPr/>
        </p:nvSpPr>
        <p:spPr>
          <a:xfrm>
            <a:off x="1906099" y="553991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Actual</a:t>
            </a:r>
          </a:p>
          <a:p>
            <a:pPr algn="ctr"/>
            <a:r>
              <a:rPr lang="en-US" sz="900" dirty="0" smtClean="0">
                <a:latin typeface="Arial Black" panose="020B0A04020102020204" pitchFamily="34" charset="0"/>
              </a:rPr>
              <a:t>11%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grpSp>
        <p:nvGrpSpPr>
          <p:cNvPr id="2142" name="Group 2141">
            <a:extLst>
              <a:ext uri="{FF2B5EF4-FFF2-40B4-BE49-F238E27FC236}">
                <a16:creationId xmlns:a16="http://schemas.microsoft.com/office/drawing/2014/main" id="{6D168E55-93E5-4C41-9502-7EBBA9F27621}"/>
              </a:ext>
            </a:extLst>
          </p:cNvPr>
          <p:cNvGrpSpPr/>
          <p:nvPr/>
        </p:nvGrpSpPr>
        <p:grpSpPr>
          <a:xfrm rot="14488394">
            <a:off x="1844937" y="5367867"/>
            <a:ext cx="781822" cy="780192"/>
            <a:chOff x="4420264" y="2152651"/>
            <a:chExt cx="3340100" cy="3338512"/>
          </a:xfrm>
        </p:grpSpPr>
        <p:sp>
          <p:nvSpPr>
            <p:cNvPr id="2143" name="Freeform 2142">
              <a:hlinkClick r:id="" action="ppaction://noaction"/>
              <a:extLst>
                <a:ext uri="{FF2B5EF4-FFF2-40B4-BE49-F238E27FC236}">
                  <a16:creationId xmlns:a16="http://schemas.microsoft.com/office/drawing/2014/main" id="{D860CB11-72DF-4539-9A56-E50F93DB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6" y="2430459"/>
              <a:ext cx="82549" cy="649105"/>
            </a:xfrm>
            <a:custGeom>
              <a:avLst/>
              <a:gdLst>
                <a:gd name="T0" fmla="*/ 40 w 40"/>
                <a:gd name="T1" fmla="*/ 121 h 141"/>
                <a:gd name="T2" fmla="*/ 20 w 40"/>
                <a:gd name="T3" fmla="*/ 141 h 141"/>
                <a:gd name="T4" fmla="*/ 20 w 40"/>
                <a:gd name="T5" fmla="*/ 141 h 141"/>
                <a:gd name="T6" fmla="*/ 0 w 40"/>
                <a:gd name="T7" fmla="*/ 121 h 141"/>
                <a:gd name="T8" fmla="*/ 0 w 40"/>
                <a:gd name="T9" fmla="*/ 20 h 141"/>
                <a:gd name="T10" fmla="*/ 20 w 40"/>
                <a:gd name="T11" fmla="*/ 0 h 141"/>
                <a:gd name="T12" fmla="*/ 20 w 40"/>
                <a:gd name="T13" fmla="*/ 0 h 141"/>
                <a:gd name="T14" fmla="*/ 40 w 40"/>
                <a:gd name="T15" fmla="*/ 20 h 141"/>
                <a:gd name="T16" fmla="*/ 40 w 40"/>
                <a:gd name="T17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41">
                  <a:moveTo>
                    <a:pt x="40" y="121"/>
                  </a:moveTo>
                  <a:cubicBezTo>
                    <a:pt x="40" y="132"/>
                    <a:pt x="31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2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lnTo>
                    <a:pt x="40" y="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C91B23F4-36D4-421D-80F6-9985D6E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264" y="2152651"/>
              <a:ext cx="3340100" cy="3338512"/>
            </a:xfrm>
            <a:prstGeom prst="ellipse">
              <a:avLst/>
            </a:prstGeom>
            <a:noFill/>
            <a:ln>
              <a:noFill/>
            </a:ln>
            <a:effectLst>
              <a:outerShdw blurRad="342900" dist="596900" dir="3000000" sx="96000" sy="96000" algn="tl" rotWithShape="0">
                <a:prstClr val="black">
                  <a:alpha val="4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100"/>
            </a:p>
          </p:txBody>
        </p:sp>
      </p:grpSp>
      <p:sp>
        <p:nvSpPr>
          <p:cNvPr id="2145" name="Isosceles Triangle 2144"/>
          <p:cNvSpPr/>
          <p:nvPr/>
        </p:nvSpPr>
        <p:spPr>
          <a:xfrm rot="4105898">
            <a:off x="1627298" y="5949778"/>
            <a:ext cx="98367" cy="173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232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Next Steps &amp; Required Support</a:t>
              </a:r>
              <a:endParaRPr lang="en-US" sz="2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0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450850" cy="179754"/>
          </a:xfrm>
        </p:spPr>
        <p:txBody>
          <a:bodyPr/>
          <a:lstStyle/>
          <a:p>
            <a:pPr defTabSz="1213838"/>
            <a:fld id="{06D71D84-497B-46B2-A993-8B4CB2FBFEC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7012" y="1143000"/>
            <a:ext cx="4199098" cy="2895600"/>
            <a:chOff x="4462337" y="1126585"/>
            <a:chExt cx="3340904" cy="3059726"/>
          </a:xfrm>
          <a:effectLst>
            <a:outerShdw dist="177800" dir="5400000" algn="tr" rotWithShape="0">
              <a:prstClr val="black">
                <a:alpha val="10000"/>
              </a:prstClr>
            </a:outerShdw>
          </a:effectLst>
        </p:grpSpPr>
        <p:sp>
          <p:nvSpPr>
            <p:cNvPr id="29" name="Rectangle 28"/>
            <p:cNvSpPr/>
            <p:nvPr/>
          </p:nvSpPr>
          <p:spPr>
            <a:xfrm>
              <a:off x="4462337" y="1143000"/>
              <a:ext cx="3340904" cy="3043311"/>
            </a:xfrm>
            <a:prstGeom prst="rect">
              <a:avLst/>
            </a:prstGeom>
            <a:gradFill flip="none" rotWithShape="1">
              <a:gsLst>
                <a:gs pos="0">
                  <a:srgbClr val="4F008C">
                    <a:tint val="66000"/>
                    <a:satMod val="160000"/>
                  </a:srgbClr>
                </a:gs>
                <a:gs pos="50000">
                  <a:srgbClr val="4F008C">
                    <a:tint val="44500"/>
                    <a:satMod val="160000"/>
                  </a:srgbClr>
                </a:gs>
                <a:gs pos="100000">
                  <a:srgbClr val="4F008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62337" y="1126585"/>
              <a:ext cx="3340904" cy="623278"/>
            </a:xfrm>
            <a:prstGeom prst="rect">
              <a:avLst/>
            </a:prstGeom>
            <a:solidFill>
              <a:srgbClr val="4F008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5134" y="1218977"/>
              <a:ext cx="1201671" cy="422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Next Steps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5825E2-4AFA-4C4E-9E00-21A1CDFAFD2E}"/>
              </a:ext>
            </a:extLst>
          </p:cNvPr>
          <p:cNvSpPr txBox="1"/>
          <p:nvPr/>
        </p:nvSpPr>
        <p:spPr>
          <a:xfrm>
            <a:off x="205759" y="1835217"/>
            <a:ext cx="3907453" cy="19296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74320" indent="-182880" defTabSz="1218987">
              <a:spcBef>
                <a:spcPts val="600"/>
              </a:spcBef>
              <a:buClr>
                <a:srgbClr val="53565A"/>
              </a:buClr>
              <a:buFont typeface="+mj-lt"/>
              <a:buAutoNum type="arabicPeriod"/>
            </a:pPr>
            <a:r>
              <a:rPr lang="en-US" sz="1400" dirty="0" smtClean="0">
                <a:latin typeface="Arial"/>
                <a:cs typeface="Arial"/>
                <a:sym typeface="Arial"/>
              </a:rPr>
              <a:t>Finalize </a:t>
            </a:r>
            <a:r>
              <a:rPr lang="en-US" sz="1400" b="1" dirty="0" smtClean="0">
                <a:latin typeface="Arial"/>
                <a:cs typeface="Arial"/>
                <a:sym typeface="Arial"/>
              </a:rPr>
              <a:t>information gathering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from all Sectors.</a:t>
            </a:r>
          </a:p>
          <a:p>
            <a:pPr marL="274320" indent="-182880" defTabSz="1218987">
              <a:spcBef>
                <a:spcPts val="600"/>
              </a:spcBef>
              <a:buClr>
                <a:srgbClr val="53565A"/>
              </a:buClr>
              <a:buFont typeface="+mj-lt"/>
              <a:buAutoNum type="arabicPeriod"/>
            </a:pPr>
            <a:r>
              <a:rPr lang="en-US" sz="1400" dirty="0" smtClean="0">
                <a:latin typeface="Arial"/>
                <a:cs typeface="Arial"/>
                <a:sym typeface="Arial"/>
              </a:rPr>
              <a:t>GDs Information </a:t>
            </a:r>
            <a:r>
              <a:rPr lang="en-US" sz="1400" b="1" dirty="0" smtClean="0">
                <a:latin typeface="Arial"/>
                <a:cs typeface="Arial"/>
                <a:sym typeface="Arial"/>
              </a:rPr>
              <a:t>analysis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 and </a:t>
            </a:r>
            <a:r>
              <a:rPr lang="en-US" sz="1400" b="1" dirty="0" smtClean="0">
                <a:latin typeface="Arial"/>
                <a:cs typeface="Arial"/>
                <a:sym typeface="Arial"/>
              </a:rPr>
              <a:t>Sprints design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(aligned with SMEs).</a:t>
            </a:r>
          </a:p>
          <a:p>
            <a:pPr marL="274320" indent="-182880" defTabSz="1218987">
              <a:spcBef>
                <a:spcPts val="600"/>
              </a:spcBef>
              <a:buClr>
                <a:srgbClr val="53565A"/>
              </a:buClr>
              <a:buFont typeface="+mj-lt"/>
              <a:buAutoNum type="arabicPeriod"/>
            </a:pPr>
            <a:r>
              <a:rPr lang="en-US" sz="1400" b="1" dirty="0" smtClean="0">
                <a:latin typeface="Arial"/>
                <a:cs typeface="Arial"/>
                <a:sym typeface="Arial"/>
              </a:rPr>
              <a:t>ARIS configuration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(support from IT and CQM).</a:t>
            </a:r>
          </a:p>
          <a:p>
            <a:pPr marL="274320" indent="-182880" defTabSz="1218987">
              <a:spcBef>
                <a:spcPts val="600"/>
              </a:spcBef>
              <a:buClr>
                <a:srgbClr val="53565A"/>
              </a:buClr>
              <a:buFont typeface="+mj-lt"/>
              <a:buAutoNum type="arabicPeriod"/>
            </a:pPr>
            <a:r>
              <a:rPr lang="en-US" sz="1400" b="1" dirty="0" smtClean="0">
                <a:latin typeface="Arial"/>
                <a:cs typeface="Arial"/>
                <a:sym typeface="Arial"/>
              </a:rPr>
              <a:t>OXI measurement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.</a:t>
            </a:r>
          </a:p>
          <a:p>
            <a:pPr marL="274320" indent="-182880" defTabSz="1218987">
              <a:spcBef>
                <a:spcPts val="600"/>
              </a:spcBef>
              <a:buClr>
                <a:srgbClr val="53565A"/>
              </a:buClr>
              <a:buFont typeface="+mj-lt"/>
              <a:buAutoNum type="arabicPeriod"/>
            </a:pPr>
            <a:r>
              <a:rPr lang="en-US" sz="1400" b="1" dirty="0" smtClean="0">
                <a:latin typeface="Arial"/>
                <a:cs typeface="Arial"/>
                <a:sym typeface="Arial"/>
              </a:rPr>
              <a:t>Sprints execution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begins by 1</a:t>
            </a:r>
            <a:r>
              <a:rPr lang="en-US" sz="1400" baseline="30000" dirty="0" smtClean="0">
                <a:latin typeface="Arial"/>
                <a:cs typeface="Arial"/>
                <a:sym typeface="Arial"/>
              </a:rPr>
              <a:t>st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 of July.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38804" y="1143000"/>
            <a:ext cx="5984879" cy="5045615"/>
            <a:chOff x="5865535" y="1143000"/>
            <a:chExt cx="5984879" cy="5045615"/>
          </a:xfrm>
        </p:grpSpPr>
        <p:sp>
          <p:nvSpPr>
            <p:cNvPr id="25" name="Rectangle 24"/>
            <p:cNvSpPr/>
            <p:nvPr/>
          </p:nvSpPr>
          <p:spPr>
            <a:xfrm>
              <a:off x="6543514" y="1143000"/>
              <a:ext cx="5265898" cy="5029200"/>
            </a:xfrm>
            <a:prstGeom prst="rect">
              <a:avLst/>
            </a:prstGeom>
            <a:gradFill flip="none" rotWithShape="1">
              <a:gsLst>
                <a:gs pos="0">
                  <a:srgbClr val="FF375E">
                    <a:tint val="66000"/>
                    <a:satMod val="160000"/>
                  </a:srgbClr>
                </a:gs>
                <a:gs pos="50000">
                  <a:srgbClr val="FF375E">
                    <a:tint val="44500"/>
                    <a:satMod val="160000"/>
                  </a:srgbClr>
                </a:gs>
                <a:gs pos="100000">
                  <a:srgbClr val="FF375E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3514" y="5410200"/>
              <a:ext cx="5265898" cy="778415"/>
            </a:xfrm>
            <a:prstGeom prst="rect">
              <a:avLst/>
            </a:prstGeom>
            <a:solidFill>
              <a:srgbClr val="FF375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78966" y="5596658"/>
              <a:ext cx="4166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Required Support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5825E2-4AFA-4C4E-9E00-21A1CDFAFD2E}"/>
                </a:ext>
              </a:extLst>
            </p:cNvPr>
            <p:cNvSpPr txBox="1"/>
            <p:nvPr/>
          </p:nvSpPr>
          <p:spPr>
            <a:xfrm>
              <a:off x="6543514" y="1291603"/>
              <a:ext cx="5306900" cy="411572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274320" indent="-18288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rabicPeriod"/>
              </a:pPr>
              <a:r>
                <a:rPr lang="en-US" sz="1400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Finalize the </a:t>
              </a:r>
              <a:r>
                <a:rPr lang="en-US" sz="1400" b="1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GD’s Mandates </a:t>
              </a:r>
              <a:r>
                <a:rPr lang="en-US" sz="1400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and update HR with final R&amp;R to avoid changes and utilize the exercise efficiently as it will be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built in ARIS </a:t>
              </a:r>
              <a:r>
                <a:rPr lang="en-US" sz="1400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and fixed.</a:t>
              </a:r>
            </a:p>
            <a:p>
              <a:pPr marL="274320" indent="-18288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rabicPeriod"/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Empower the SMEs with the </a:t>
              </a: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Authority to:</a:t>
              </a:r>
            </a:p>
            <a:p>
              <a:pPr marL="948690" lvl="1" indent="-40005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lphaLcParenR"/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Represent the GM and continue to be delegated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by him for any demand or approvals needed.</a:t>
              </a:r>
              <a:endParaRPr lang="en-US" sz="1400" b="1" dirty="0" smtClean="0">
                <a:solidFill>
                  <a:sysClr val="windowText" lastClr="000000"/>
                </a:solidFill>
                <a:latin typeface="Arial"/>
                <a:cs typeface="Arial"/>
                <a:sym typeface="Arial"/>
              </a:endParaRPr>
            </a:p>
            <a:p>
              <a:pPr marL="948690" lvl="1" indent="-40005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lphaLcParenR"/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Complete </a:t>
              </a:r>
              <a:r>
                <a:rPr lang="en-US" sz="1400" b="1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each </a:t>
              </a:r>
              <a:r>
                <a:rPr lang="en-US" sz="1400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GD’s project milestone within the specified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timeline</a:t>
              </a:r>
            </a:p>
            <a:p>
              <a:pPr marL="948690" lvl="1" indent="-40005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lphaLcParenR"/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Share project information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with the project team</a:t>
              </a:r>
            </a:p>
            <a:p>
              <a:pPr marL="948690" lvl="1" indent="-40005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lphaLcParenR"/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Actively participate in process design sprints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(process design, reviews, comments, approvals).</a:t>
              </a:r>
            </a:p>
            <a:p>
              <a:pPr marL="274320" indent="-18288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rabicPeriod"/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Promote and support the </a:t>
              </a:r>
              <a:r>
                <a:rPr lang="en-US" sz="1400" b="1" dirty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C</a:t>
              </a: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hange Management 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activities, actively promoting the attendance/participation of staff in all change management activities along the program execution.</a:t>
              </a:r>
            </a:p>
            <a:p>
              <a:pPr marL="274320" indent="-182880" defTabSz="1218987">
                <a:spcBef>
                  <a:spcPts val="600"/>
                </a:spcBef>
                <a:buClr>
                  <a:srgbClr val="53565A"/>
                </a:buClr>
                <a:buFont typeface="+mj-lt"/>
                <a:buAutoNum type="arabicPeriod"/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Reflecting any changes</a:t>
              </a:r>
              <a:r>
                <a:rPr lang="en-US" sz="1400" dirty="0" smtClean="0">
                  <a:solidFill>
                    <a:sysClr val="windowText" lastClr="000000"/>
                  </a:solidFill>
                  <a:latin typeface="Arial"/>
                  <a:cs typeface="Arial"/>
                  <a:sym typeface="Arial"/>
                </a:rPr>
                <a:t> ongoing or planned related to the processes and consider it as part of the information that should be shared and reviewed mutually.</a:t>
              </a:r>
            </a:p>
          </p:txBody>
        </p:sp>
        <p:sp>
          <p:nvSpPr>
            <p:cNvPr id="35" name="Down Arrow 34"/>
            <p:cNvSpPr/>
            <p:nvPr/>
          </p:nvSpPr>
          <p:spPr>
            <a:xfrm rot="5400000">
              <a:off x="6132709" y="5286030"/>
              <a:ext cx="473122" cy="100747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375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Down Arrow 35"/>
          <p:cNvSpPr/>
          <p:nvPr/>
        </p:nvSpPr>
        <p:spPr>
          <a:xfrm rot="16200000">
            <a:off x="4676691" y="939401"/>
            <a:ext cx="473122" cy="100747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Key to success png, Picture #892144 key to success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91784">
            <a:off x="3961313" y="2702485"/>
            <a:ext cx="3739031" cy="205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1265" y="2657242"/>
            <a:ext cx="33233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1">
              <a:buSzPct val="80000"/>
              <a:defRPr/>
            </a:pPr>
            <a:r>
              <a:rPr lang="en-US" sz="4800" b="1" dirty="0">
                <a:solidFill>
                  <a:schemeClr val="bg1"/>
                </a:solidFill>
                <a:latin typeface="STC Forward" panose="00000500000000000000" pitchFamily="2" charset="-78"/>
                <a:cs typeface="STC Forward" panose="00000500000000000000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0" y="-21304"/>
            <a:ext cx="12192000" cy="6857999"/>
          </a:xfrm>
          <a:prstGeom prst="rect">
            <a:avLst/>
          </a:prstGeom>
          <a:solidFill>
            <a:srgbClr val="4F0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0" y="1355463"/>
            <a:ext cx="738201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132162" y="5894329"/>
            <a:ext cx="40598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82" y="221126"/>
            <a:ext cx="7381836" cy="983490"/>
            <a:chOff x="-214" y="236562"/>
            <a:chExt cx="8287926" cy="1171338"/>
          </a:xfrm>
        </p:grpSpPr>
        <p:sp>
          <p:nvSpPr>
            <p:cNvPr id="36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/>
          </p:nvSpPr>
          <p:spPr>
            <a:xfrm>
              <a:off x="-214" y="236562"/>
              <a:ext cx="7177285" cy="117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ES" sz="14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7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/>
          </p:nvSpPr>
          <p:spPr>
            <a:xfrm>
              <a:off x="7166121" y="236562"/>
              <a:ext cx="1121591" cy="1171338"/>
            </a:xfrm>
            <a:prstGeom prst="rect">
              <a:avLst/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ES" sz="14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pic>
        <p:nvPicPr>
          <p:cNvPr id="39" name="Imagen 8">
            <a:extLst>
              <a:ext uri="{FF2B5EF4-FFF2-40B4-BE49-F238E27FC236}">
                <a16:creationId xmlns:a16="http://schemas.microsoft.com/office/drawing/2014/main" id="{34C474B0-EBAA-6149-80E6-73D779A22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075445"/>
            <a:ext cx="707931" cy="3539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46" y="475126"/>
            <a:ext cx="15039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1988">
              <a:buClr>
                <a:srgbClr val="000000"/>
              </a:buClr>
              <a:buFont typeface="Arial"/>
              <a:buNone/>
              <a:defRPr/>
            </a:pPr>
            <a:r>
              <a:rPr lang="en-US" sz="2600" b="1" kern="0" dirty="0" smtClean="0">
                <a:solidFill>
                  <a:srgbClr val="4F008D"/>
                </a:solidFill>
                <a:latin typeface="Century Gothic" panose="020B0502020202020204" pitchFamily="34" charset="0"/>
                <a:cs typeface="Arial"/>
                <a:sym typeface="Arial"/>
              </a:rPr>
              <a:t>Agenda</a:t>
            </a:r>
            <a:endParaRPr lang="en-US" sz="2600" b="1" kern="0" dirty="0">
              <a:solidFill>
                <a:srgbClr val="4F008D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55463"/>
            <a:ext cx="4432300" cy="5520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59" name="Imagen 4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2108FBCF-F33A-2140-8088-07BAD7AD7F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38" y="2200198"/>
            <a:ext cx="4692318" cy="3330242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4814173" y="3013630"/>
            <a:ext cx="822960" cy="731520"/>
            <a:chOff x="593559" y="2352075"/>
            <a:chExt cx="2406314" cy="1652868"/>
          </a:xfrm>
          <a:solidFill>
            <a:schemeClr val="bg1"/>
          </a:solidFill>
        </p:grpSpPr>
        <p:grpSp>
          <p:nvGrpSpPr>
            <p:cNvPr id="126" name="Group 125"/>
            <p:cNvGrpSpPr/>
            <p:nvPr/>
          </p:nvGrpSpPr>
          <p:grpSpPr>
            <a:xfrm>
              <a:off x="593559" y="2352075"/>
              <a:ext cx="2406314" cy="1652868"/>
              <a:chOff x="593559" y="2352075"/>
              <a:chExt cx="2406314" cy="1652868"/>
            </a:xfrm>
            <a:grpFill/>
          </p:grpSpPr>
          <p:sp>
            <p:nvSpPr>
              <p:cNvPr id="128" name="Freeform 127"/>
              <p:cNvSpPr/>
              <p:nvPr/>
            </p:nvSpPr>
            <p:spPr>
              <a:xfrm>
                <a:off x="593559" y="2428289"/>
                <a:ext cx="994146" cy="1576654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129" name="Right Arrow 128"/>
              <p:cNvSpPr/>
              <p:nvPr/>
            </p:nvSpPr>
            <p:spPr>
              <a:xfrm>
                <a:off x="1587837" y="2352075"/>
                <a:ext cx="1412036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srgbClr val="FFFFFF"/>
                  </a:solidFill>
                  <a:sym typeface="Arial"/>
                </a:endParaRPr>
              </a:p>
            </p:txBody>
          </p:sp>
        </p:grpSp>
        <p:sp>
          <p:nvSpPr>
            <p:cNvPr id="127" name="Freeform 126"/>
            <p:cNvSpPr/>
            <p:nvPr/>
          </p:nvSpPr>
          <p:spPr>
            <a:xfrm>
              <a:off x="2013097" y="2537684"/>
              <a:ext cx="394594" cy="398538"/>
            </a:xfrm>
            <a:custGeom>
              <a:avLst/>
              <a:gdLst>
                <a:gd name="connsiteX0" fmla="*/ 2339029 w 4748831"/>
                <a:gd name="connsiteY0" fmla="*/ 2013480 h 4778126"/>
                <a:gd name="connsiteX1" fmla="*/ 2689162 w 4748831"/>
                <a:gd name="connsiteY1" fmla="*/ 2363613 h 4778126"/>
                <a:gd name="connsiteX2" fmla="*/ 2339029 w 4748831"/>
                <a:gd name="connsiteY2" fmla="*/ 2713746 h 4778126"/>
                <a:gd name="connsiteX3" fmla="*/ 1988896 w 4748831"/>
                <a:gd name="connsiteY3" fmla="*/ 2363613 h 4778126"/>
                <a:gd name="connsiteX4" fmla="*/ 2339029 w 4748831"/>
                <a:gd name="connsiteY4" fmla="*/ 2013480 h 4778126"/>
                <a:gd name="connsiteX5" fmla="*/ 2339029 w 4748831"/>
                <a:gd name="connsiteY5" fmla="*/ 1805471 h 4778126"/>
                <a:gd name="connsiteX6" fmla="*/ 1780887 w 4748831"/>
                <a:gd name="connsiteY6" fmla="*/ 2363613 h 4778126"/>
                <a:gd name="connsiteX7" fmla="*/ 2339029 w 4748831"/>
                <a:gd name="connsiteY7" fmla="*/ 2921755 h 4778126"/>
                <a:gd name="connsiteX8" fmla="*/ 2897171 w 4748831"/>
                <a:gd name="connsiteY8" fmla="*/ 2363613 h 4778126"/>
                <a:gd name="connsiteX9" fmla="*/ 2339029 w 4748831"/>
                <a:gd name="connsiteY9" fmla="*/ 1805471 h 4778126"/>
                <a:gd name="connsiteX10" fmla="*/ 2339029 w 4748831"/>
                <a:gd name="connsiteY10" fmla="*/ 1546636 h 4778126"/>
                <a:gd name="connsiteX11" fmla="*/ 3156006 w 4748831"/>
                <a:gd name="connsiteY11" fmla="*/ 2363613 h 4778126"/>
                <a:gd name="connsiteX12" fmla="*/ 2339029 w 4748831"/>
                <a:gd name="connsiteY12" fmla="*/ 3180590 h 4778126"/>
                <a:gd name="connsiteX13" fmla="*/ 1522052 w 4748831"/>
                <a:gd name="connsiteY13" fmla="*/ 2363613 h 4778126"/>
                <a:gd name="connsiteX14" fmla="*/ 2339029 w 4748831"/>
                <a:gd name="connsiteY14" fmla="*/ 1546636 h 4778126"/>
                <a:gd name="connsiteX15" fmla="*/ 2339030 w 4748831"/>
                <a:gd name="connsiteY15" fmla="*/ 1079790 h 4778126"/>
                <a:gd name="connsiteX16" fmla="*/ 1055209 w 4748831"/>
                <a:gd name="connsiteY16" fmla="*/ 2363611 h 4778126"/>
                <a:gd name="connsiteX17" fmla="*/ 2339030 w 4748831"/>
                <a:gd name="connsiteY17" fmla="*/ 3647432 h 4778126"/>
                <a:gd name="connsiteX18" fmla="*/ 3622851 w 4748831"/>
                <a:gd name="connsiteY18" fmla="*/ 2363611 h 4778126"/>
                <a:gd name="connsiteX19" fmla="*/ 2339030 w 4748831"/>
                <a:gd name="connsiteY19" fmla="*/ 1079790 h 4778126"/>
                <a:gd name="connsiteX20" fmla="*/ 2398310 w 4748831"/>
                <a:gd name="connsiteY20" fmla="*/ 1118 h 4778126"/>
                <a:gd name="connsiteX21" fmla="*/ 2669860 w 4748831"/>
                <a:gd name="connsiteY21" fmla="*/ 112464 h 4778126"/>
                <a:gd name="connsiteX22" fmla="*/ 3791425 w 4748831"/>
                <a:gd name="connsiteY22" fmla="*/ 606462 h 4778126"/>
                <a:gd name="connsiteX23" fmla="*/ 4192876 w 4748831"/>
                <a:gd name="connsiteY23" fmla="*/ 1035588 h 4778126"/>
                <a:gd name="connsiteX24" fmla="*/ 4529466 w 4748831"/>
                <a:gd name="connsiteY24" fmla="*/ 2069136 h 4778126"/>
                <a:gd name="connsiteX25" fmla="*/ 4571578 w 4748831"/>
                <a:gd name="connsiteY25" fmla="*/ 2685392 h 4778126"/>
                <a:gd name="connsiteX26" fmla="*/ 4102489 w 4748831"/>
                <a:gd name="connsiteY26" fmla="*/ 3708908 h 4778126"/>
                <a:gd name="connsiteX27" fmla="*/ 3650641 w 4748831"/>
                <a:gd name="connsiteY27" fmla="*/ 4149330 h 4778126"/>
                <a:gd name="connsiteX28" fmla="*/ 2637303 w 4748831"/>
                <a:gd name="connsiteY28" fmla="*/ 4622185 h 4778126"/>
                <a:gd name="connsiteX29" fmla="*/ 2032471 w 4748831"/>
                <a:gd name="connsiteY29" fmla="*/ 4516602 h 4778126"/>
                <a:gd name="connsiteX30" fmla="*/ 1091929 w 4748831"/>
                <a:gd name="connsiteY30" fmla="*/ 4090609 h 4778126"/>
                <a:gd name="connsiteX31" fmla="*/ 593766 w 4748831"/>
                <a:gd name="connsiteY31" fmla="*/ 3697856 h 4778126"/>
                <a:gd name="connsiteX32" fmla="*/ 173180 w 4748831"/>
                <a:gd name="connsiteY32" fmla="*/ 2588560 h 4778126"/>
                <a:gd name="connsiteX33" fmla="*/ 152641 w 4748831"/>
                <a:gd name="connsiteY33" fmla="*/ 2069646 h 4778126"/>
                <a:gd name="connsiteX34" fmla="*/ 639981 w 4748831"/>
                <a:gd name="connsiteY34" fmla="*/ 984005 h 4778126"/>
                <a:gd name="connsiteX35" fmla="*/ 1091159 w 4748831"/>
                <a:gd name="connsiteY35" fmla="*/ 588313 h 4778126"/>
                <a:gd name="connsiteX36" fmla="*/ 2171480 w 4748831"/>
                <a:gd name="connsiteY36" fmla="*/ 154691 h 4778126"/>
                <a:gd name="connsiteX37" fmla="*/ 2398310 w 4748831"/>
                <a:gd name="connsiteY37" fmla="*/ 1118 h 477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48831" h="4778126">
                  <a:moveTo>
                    <a:pt x="2339029" y="2013480"/>
                  </a:moveTo>
                  <a:cubicBezTo>
                    <a:pt x="2532402" y="2013480"/>
                    <a:pt x="2689162" y="2170240"/>
                    <a:pt x="2689162" y="2363613"/>
                  </a:cubicBezTo>
                  <a:cubicBezTo>
                    <a:pt x="2689162" y="2556986"/>
                    <a:pt x="2532402" y="2713746"/>
                    <a:pt x="2339029" y="2713746"/>
                  </a:cubicBezTo>
                  <a:cubicBezTo>
                    <a:pt x="2145656" y="2713746"/>
                    <a:pt x="1988896" y="2556986"/>
                    <a:pt x="1988896" y="2363613"/>
                  </a:cubicBezTo>
                  <a:cubicBezTo>
                    <a:pt x="1988896" y="2170240"/>
                    <a:pt x="2145656" y="2013480"/>
                    <a:pt x="2339029" y="2013480"/>
                  </a:cubicBezTo>
                  <a:close/>
                  <a:moveTo>
                    <a:pt x="2339029" y="1805471"/>
                  </a:moveTo>
                  <a:cubicBezTo>
                    <a:pt x="2030776" y="1805471"/>
                    <a:pt x="1780887" y="2055360"/>
                    <a:pt x="1780887" y="2363613"/>
                  </a:cubicBezTo>
                  <a:cubicBezTo>
                    <a:pt x="1780887" y="2671866"/>
                    <a:pt x="2030776" y="2921755"/>
                    <a:pt x="2339029" y="2921755"/>
                  </a:cubicBezTo>
                  <a:cubicBezTo>
                    <a:pt x="2647282" y="2921755"/>
                    <a:pt x="2897171" y="2671866"/>
                    <a:pt x="2897171" y="2363613"/>
                  </a:cubicBezTo>
                  <a:cubicBezTo>
                    <a:pt x="2897171" y="2055360"/>
                    <a:pt x="2647282" y="1805471"/>
                    <a:pt x="2339029" y="1805471"/>
                  </a:cubicBezTo>
                  <a:close/>
                  <a:moveTo>
                    <a:pt x="2339029" y="1546636"/>
                  </a:moveTo>
                  <a:cubicBezTo>
                    <a:pt x="2790233" y="1546636"/>
                    <a:pt x="3156006" y="1912409"/>
                    <a:pt x="3156006" y="2363613"/>
                  </a:cubicBezTo>
                  <a:cubicBezTo>
                    <a:pt x="3156006" y="2814817"/>
                    <a:pt x="2790233" y="3180590"/>
                    <a:pt x="2339029" y="3180590"/>
                  </a:cubicBezTo>
                  <a:cubicBezTo>
                    <a:pt x="1887825" y="3180590"/>
                    <a:pt x="1522052" y="2814817"/>
                    <a:pt x="1522052" y="2363613"/>
                  </a:cubicBezTo>
                  <a:cubicBezTo>
                    <a:pt x="1522052" y="1912409"/>
                    <a:pt x="1887825" y="1546636"/>
                    <a:pt x="2339029" y="1546636"/>
                  </a:cubicBezTo>
                  <a:close/>
                  <a:moveTo>
                    <a:pt x="2339030" y="1079790"/>
                  </a:moveTo>
                  <a:cubicBezTo>
                    <a:pt x="1629994" y="1079790"/>
                    <a:pt x="1055209" y="1654576"/>
                    <a:pt x="1055209" y="2363611"/>
                  </a:cubicBezTo>
                  <a:cubicBezTo>
                    <a:pt x="1055209" y="3072646"/>
                    <a:pt x="1629994" y="3647432"/>
                    <a:pt x="2339030" y="3647432"/>
                  </a:cubicBezTo>
                  <a:cubicBezTo>
                    <a:pt x="3048065" y="3647432"/>
                    <a:pt x="3622851" y="3072646"/>
                    <a:pt x="3622851" y="2363611"/>
                  </a:cubicBezTo>
                  <a:cubicBezTo>
                    <a:pt x="3622851" y="1654576"/>
                    <a:pt x="3048065" y="1079790"/>
                    <a:pt x="2339030" y="1079790"/>
                  </a:cubicBezTo>
                  <a:close/>
                  <a:moveTo>
                    <a:pt x="2398310" y="1118"/>
                  </a:moveTo>
                  <a:cubicBezTo>
                    <a:pt x="2492721" y="-4755"/>
                    <a:pt x="2604110" y="9712"/>
                    <a:pt x="2669860" y="112464"/>
                  </a:cubicBezTo>
                  <a:cubicBezTo>
                    <a:pt x="2972269" y="597331"/>
                    <a:pt x="3051294" y="832997"/>
                    <a:pt x="3791425" y="606462"/>
                  </a:cubicBezTo>
                  <a:cubicBezTo>
                    <a:pt x="4192161" y="537180"/>
                    <a:pt x="4257818" y="945101"/>
                    <a:pt x="4192876" y="1035588"/>
                  </a:cubicBezTo>
                  <a:cubicBezTo>
                    <a:pt x="3999234" y="1448801"/>
                    <a:pt x="4007268" y="1865348"/>
                    <a:pt x="4529466" y="2069136"/>
                  </a:cubicBezTo>
                  <a:cubicBezTo>
                    <a:pt x="4850464" y="2220384"/>
                    <a:pt x="4779000" y="2563578"/>
                    <a:pt x="4571578" y="2685392"/>
                  </a:cubicBezTo>
                  <a:cubicBezTo>
                    <a:pt x="4108307" y="2912016"/>
                    <a:pt x="3903124" y="3193779"/>
                    <a:pt x="4102489" y="3708908"/>
                  </a:cubicBezTo>
                  <a:cubicBezTo>
                    <a:pt x="4194859" y="4125404"/>
                    <a:pt x="3865656" y="4217413"/>
                    <a:pt x="3650641" y="4149330"/>
                  </a:cubicBezTo>
                  <a:cubicBezTo>
                    <a:pt x="3054349" y="3925010"/>
                    <a:pt x="2813522" y="4329172"/>
                    <a:pt x="2637303" y="4622185"/>
                  </a:cubicBezTo>
                  <a:cubicBezTo>
                    <a:pt x="2435405" y="4910785"/>
                    <a:pt x="2074914" y="4753428"/>
                    <a:pt x="2032471" y="4516602"/>
                  </a:cubicBezTo>
                  <a:cubicBezTo>
                    <a:pt x="1900509" y="4119570"/>
                    <a:pt x="1437861" y="4001345"/>
                    <a:pt x="1091929" y="4090609"/>
                  </a:cubicBezTo>
                  <a:cubicBezTo>
                    <a:pt x="680384" y="4271870"/>
                    <a:pt x="545975" y="3847601"/>
                    <a:pt x="593766" y="3697856"/>
                  </a:cubicBezTo>
                  <a:cubicBezTo>
                    <a:pt x="818834" y="2971472"/>
                    <a:pt x="634747" y="2871431"/>
                    <a:pt x="173180" y="2588560"/>
                  </a:cubicBezTo>
                  <a:cubicBezTo>
                    <a:pt x="-64928" y="2419914"/>
                    <a:pt x="-43681" y="2199392"/>
                    <a:pt x="152641" y="2069646"/>
                  </a:cubicBezTo>
                  <a:cubicBezTo>
                    <a:pt x="758708" y="1770643"/>
                    <a:pt x="814786" y="1485339"/>
                    <a:pt x="639981" y="984005"/>
                  </a:cubicBezTo>
                  <a:cubicBezTo>
                    <a:pt x="561275" y="722427"/>
                    <a:pt x="796835" y="500562"/>
                    <a:pt x="1091159" y="588313"/>
                  </a:cubicBezTo>
                  <a:cubicBezTo>
                    <a:pt x="1532729" y="751949"/>
                    <a:pt x="1932185" y="623208"/>
                    <a:pt x="2171480" y="154691"/>
                  </a:cubicBezTo>
                  <a:cubicBezTo>
                    <a:pt x="2216942" y="57019"/>
                    <a:pt x="2303900" y="6992"/>
                    <a:pt x="2398310" y="1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806093" y="298348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sym typeface="Arial"/>
              </a:rPr>
              <a:t>03</a:t>
            </a: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5697532" y="3019863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721378-FFFA-480D-8C01-0B412598F3EB}"/>
              </a:ext>
            </a:extLst>
          </p:cNvPr>
          <p:cNvSpPr txBox="1"/>
          <p:nvPr/>
        </p:nvSpPr>
        <p:spPr>
          <a:xfrm>
            <a:off x="6318508" y="3011673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Project Governance</a:t>
            </a:r>
            <a:endParaRPr lang="en-US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814173" y="3599057"/>
            <a:ext cx="822960" cy="731520"/>
            <a:chOff x="593559" y="3150533"/>
            <a:chExt cx="2406314" cy="1652868"/>
          </a:xfrm>
          <a:solidFill>
            <a:schemeClr val="bg1"/>
          </a:solidFill>
        </p:grpSpPr>
        <p:grpSp>
          <p:nvGrpSpPr>
            <p:cNvPr id="121" name="Group 120"/>
            <p:cNvGrpSpPr/>
            <p:nvPr/>
          </p:nvGrpSpPr>
          <p:grpSpPr>
            <a:xfrm>
              <a:off x="593559" y="3150533"/>
              <a:ext cx="2406314" cy="1652868"/>
              <a:chOff x="593559" y="3150533"/>
              <a:chExt cx="2406314" cy="1652868"/>
            </a:xfrm>
            <a:grpFill/>
          </p:grpSpPr>
          <p:sp>
            <p:nvSpPr>
              <p:cNvPr id="123" name="Freeform 122"/>
              <p:cNvSpPr/>
              <p:nvPr/>
            </p:nvSpPr>
            <p:spPr>
              <a:xfrm>
                <a:off x="593559" y="3226748"/>
                <a:ext cx="994145" cy="1576653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>
                <a:off x="1587836" y="3150533"/>
                <a:ext cx="1412037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122" name="Freeform 121"/>
            <p:cNvSpPr/>
            <p:nvPr/>
          </p:nvSpPr>
          <p:spPr>
            <a:xfrm>
              <a:off x="2016201" y="3399939"/>
              <a:ext cx="379132" cy="349576"/>
            </a:xfrm>
            <a:custGeom>
              <a:avLst/>
              <a:gdLst>
                <a:gd name="connsiteX0" fmla="*/ 142147 w 354842"/>
                <a:gd name="connsiteY0" fmla="*/ 43850 h 316295"/>
                <a:gd name="connsiteX1" fmla="*/ 42865 w 354842"/>
                <a:gd name="connsiteY1" fmla="*/ 142148 h 316295"/>
                <a:gd name="connsiteX2" fmla="*/ 142147 w 354842"/>
                <a:gd name="connsiteY2" fmla="*/ 240446 h 316295"/>
                <a:gd name="connsiteX3" fmla="*/ 241429 w 354842"/>
                <a:gd name="connsiteY3" fmla="*/ 142148 h 316295"/>
                <a:gd name="connsiteX4" fmla="*/ 142147 w 354842"/>
                <a:gd name="connsiteY4" fmla="*/ 43850 h 316295"/>
                <a:gd name="connsiteX5" fmla="*/ 142147 w 354842"/>
                <a:gd name="connsiteY5" fmla="*/ 0 h 316295"/>
                <a:gd name="connsiteX6" fmla="*/ 284294 w 354842"/>
                <a:gd name="connsiteY6" fmla="*/ 142147 h 316295"/>
                <a:gd name="connsiteX7" fmla="*/ 273124 w 354842"/>
                <a:gd name="connsiteY7" fmla="*/ 197477 h 316295"/>
                <a:gd name="connsiteX8" fmla="*/ 267906 w 354842"/>
                <a:gd name="connsiteY8" fmla="*/ 205216 h 316295"/>
                <a:gd name="connsiteX9" fmla="*/ 354842 w 354842"/>
                <a:gd name="connsiteY9" fmla="*/ 273137 h 316295"/>
                <a:gd name="connsiteX10" fmla="*/ 321124 w 354842"/>
                <a:gd name="connsiteY10" fmla="*/ 316295 h 316295"/>
                <a:gd name="connsiteX11" fmla="*/ 234187 w 354842"/>
                <a:gd name="connsiteY11" fmla="*/ 248373 h 316295"/>
                <a:gd name="connsiteX12" fmla="*/ 197477 w 354842"/>
                <a:gd name="connsiteY12" fmla="*/ 273124 h 316295"/>
                <a:gd name="connsiteX13" fmla="*/ 142147 w 354842"/>
                <a:gd name="connsiteY13" fmla="*/ 284294 h 316295"/>
                <a:gd name="connsiteX14" fmla="*/ 0 w 354842"/>
                <a:gd name="connsiteY14" fmla="*/ 142147 h 316295"/>
                <a:gd name="connsiteX15" fmla="*/ 142147 w 354842"/>
                <a:gd name="connsiteY15" fmla="*/ 0 h 31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842" h="316295">
                  <a:moveTo>
                    <a:pt x="142147" y="43850"/>
                  </a:moveTo>
                  <a:cubicBezTo>
                    <a:pt x="87315" y="43850"/>
                    <a:pt x="42865" y="87860"/>
                    <a:pt x="42865" y="142148"/>
                  </a:cubicBezTo>
                  <a:cubicBezTo>
                    <a:pt x="42865" y="196436"/>
                    <a:pt x="87315" y="240446"/>
                    <a:pt x="142147" y="240446"/>
                  </a:cubicBezTo>
                  <a:cubicBezTo>
                    <a:pt x="196979" y="240446"/>
                    <a:pt x="241429" y="196436"/>
                    <a:pt x="241429" y="142148"/>
                  </a:cubicBezTo>
                  <a:cubicBezTo>
                    <a:pt x="241429" y="87860"/>
                    <a:pt x="196979" y="43850"/>
                    <a:pt x="142147" y="43850"/>
                  </a:cubicBezTo>
                  <a:close/>
                  <a:moveTo>
                    <a:pt x="142147" y="0"/>
                  </a:moveTo>
                  <a:cubicBezTo>
                    <a:pt x="220653" y="0"/>
                    <a:pt x="284294" y="63641"/>
                    <a:pt x="284294" y="142147"/>
                  </a:cubicBezTo>
                  <a:cubicBezTo>
                    <a:pt x="284294" y="161774"/>
                    <a:pt x="280317" y="180471"/>
                    <a:pt x="273124" y="197477"/>
                  </a:cubicBezTo>
                  <a:lnTo>
                    <a:pt x="267906" y="205216"/>
                  </a:lnTo>
                  <a:lnTo>
                    <a:pt x="354842" y="273137"/>
                  </a:lnTo>
                  <a:lnTo>
                    <a:pt x="321124" y="316295"/>
                  </a:lnTo>
                  <a:lnTo>
                    <a:pt x="234187" y="248373"/>
                  </a:lnTo>
                  <a:lnTo>
                    <a:pt x="197477" y="273124"/>
                  </a:lnTo>
                  <a:cubicBezTo>
                    <a:pt x="180471" y="280317"/>
                    <a:pt x="161774" y="284294"/>
                    <a:pt x="142147" y="284294"/>
                  </a:cubicBezTo>
                  <a:cubicBezTo>
                    <a:pt x="63641" y="284294"/>
                    <a:pt x="0" y="220653"/>
                    <a:pt x="0" y="142147"/>
                  </a:cubicBezTo>
                  <a:cubicBezTo>
                    <a:pt x="0" y="63641"/>
                    <a:pt x="63641" y="0"/>
                    <a:pt x="142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806093" y="357339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sym typeface="Arial"/>
              </a:rPr>
              <a:t>04</a:t>
            </a: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697532" y="3614705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FDE67D-4DC6-44CB-89D9-EBF001AE423A}"/>
              </a:ext>
            </a:extLst>
          </p:cNvPr>
          <p:cNvSpPr/>
          <p:nvPr/>
        </p:nvSpPr>
        <p:spPr>
          <a:xfrm>
            <a:off x="6318508" y="3604991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BPE Project Progress Dashboard</a:t>
            </a:r>
            <a:endParaRPr lang="en-US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814173" y="2428203"/>
            <a:ext cx="822960" cy="731520"/>
            <a:chOff x="593559" y="1521829"/>
            <a:chExt cx="2406314" cy="1652868"/>
          </a:xfrm>
          <a:solidFill>
            <a:schemeClr val="bg1"/>
          </a:solidFill>
        </p:grpSpPr>
        <p:grpSp>
          <p:nvGrpSpPr>
            <p:cNvPr id="116" name="Group 115"/>
            <p:cNvGrpSpPr/>
            <p:nvPr/>
          </p:nvGrpSpPr>
          <p:grpSpPr>
            <a:xfrm>
              <a:off x="593559" y="1521829"/>
              <a:ext cx="2406314" cy="1652868"/>
              <a:chOff x="593559" y="1521829"/>
              <a:chExt cx="2406314" cy="1652868"/>
            </a:xfrm>
            <a:grpFill/>
          </p:grpSpPr>
          <p:sp>
            <p:nvSpPr>
              <p:cNvPr id="118" name="Freeform 117"/>
              <p:cNvSpPr/>
              <p:nvPr/>
            </p:nvSpPr>
            <p:spPr>
              <a:xfrm>
                <a:off x="593559" y="1598043"/>
                <a:ext cx="994146" cy="1576654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1587837" y="1521829"/>
                <a:ext cx="1412036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1964867" y="1703585"/>
              <a:ext cx="433570" cy="356935"/>
            </a:xfrm>
            <a:custGeom>
              <a:avLst/>
              <a:gdLst>
                <a:gd name="connsiteX0" fmla="*/ 92986 w 464432"/>
                <a:gd name="connsiteY0" fmla="*/ 211337 h 386163"/>
                <a:gd name="connsiteX1" fmla="*/ 113604 w 464432"/>
                <a:gd name="connsiteY1" fmla="*/ 220314 h 386163"/>
                <a:gd name="connsiteX2" fmla="*/ 119485 w 464432"/>
                <a:gd name="connsiteY2" fmla="*/ 252257 h 386163"/>
                <a:gd name="connsiteX3" fmla="*/ 117714 w 464432"/>
                <a:gd name="connsiteY3" fmla="*/ 255482 h 386163"/>
                <a:gd name="connsiteX4" fmla="*/ 118477 w 464432"/>
                <a:gd name="connsiteY4" fmla="*/ 255098 h 386163"/>
                <a:gd name="connsiteX5" fmla="*/ 130012 w 464432"/>
                <a:gd name="connsiteY5" fmla="*/ 253068 h 386163"/>
                <a:gd name="connsiteX6" fmla="*/ 151451 w 464432"/>
                <a:gd name="connsiteY6" fmla="*/ 262403 h 386163"/>
                <a:gd name="connsiteX7" fmla="*/ 159347 w 464432"/>
                <a:gd name="connsiteY7" fmla="*/ 289988 h 386163"/>
                <a:gd name="connsiteX8" fmla="*/ 159176 w 464432"/>
                <a:gd name="connsiteY8" fmla="*/ 290528 h 386163"/>
                <a:gd name="connsiteX9" fmla="*/ 160991 w 464432"/>
                <a:gd name="connsiteY9" fmla="*/ 289099 h 386163"/>
                <a:gd name="connsiteX10" fmla="*/ 177252 w 464432"/>
                <a:gd name="connsiteY10" fmla="*/ 284547 h 386163"/>
                <a:gd name="connsiteX11" fmla="*/ 197884 w 464432"/>
                <a:gd name="connsiteY11" fmla="*/ 293530 h 386163"/>
                <a:gd name="connsiteX12" fmla="*/ 200002 w 464432"/>
                <a:gd name="connsiteY12" fmla="*/ 295725 h 386163"/>
                <a:gd name="connsiteX13" fmla="*/ 207600 w 464432"/>
                <a:gd name="connsiteY13" fmla="*/ 322271 h 386163"/>
                <a:gd name="connsiteX14" fmla="*/ 207529 w 464432"/>
                <a:gd name="connsiteY14" fmla="*/ 322494 h 386163"/>
                <a:gd name="connsiteX15" fmla="*/ 211996 w 464432"/>
                <a:gd name="connsiteY15" fmla="*/ 320177 h 386163"/>
                <a:gd name="connsiteX16" fmla="*/ 244876 w 464432"/>
                <a:gd name="connsiteY16" fmla="*/ 326770 h 386163"/>
                <a:gd name="connsiteX17" fmla="*/ 243163 w 464432"/>
                <a:gd name="connsiteY17" fmla="*/ 370004 h 386163"/>
                <a:gd name="connsiteX18" fmla="*/ 199896 w 464432"/>
                <a:gd name="connsiteY18" fmla="*/ 370164 h 386163"/>
                <a:gd name="connsiteX19" fmla="*/ 191791 w 464432"/>
                <a:gd name="connsiteY19" fmla="*/ 348580 h 386163"/>
                <a:gd name="connsiteX20" fmla="*/ 192428 w 464432"/>
                <a:gd name="connsiteY20" fmla="*/ 343885 h 386163"/>
                <a:gd name="connsiteX21" fmla="*/ 189844 w 464432"/>
                <a:gd name="connsiteY21" fmla="*/ 346378 h 386163"/>
                <a:gd name="connsiteX22" fmla="*/ 148272 w 464432"/>
                <a:gd name="connsiteY22" fmla="*/ 345631 h 386163"/>
                <a:gd name="connsiteX23" fmla="*/ 146154 w 464432"/>
                <a:gd name="connsiteY23" fmla="*/ 343436 h 386163"/>
                <a:gd name="connsiteX24" fmla="*/ 137917 w 464432"/>
                <a:gd name="connsiteY24" fmla="*/ 322495 h 386163"/>
                <a:gd name="connsiteX25" fmla="*/ 138504 w 464432"/>
                <a:gd name="connsiteY25" fmla="*/ 317345 h 386163"/>
                <a:gd name="connsiteX26" fmla="*/ 136909 w 464432"/>
                <a:gd name="connsiteY26" fmla="*/ 318884 h 386163"/>
                <a:gd name="connsiteX27" fmla="*/ 93709 w 464432"/>
                <a:gd name="connsiteY27" fmla="*/ 318108 h 386163"/>
                <a:gd name="connsiteX28" fmla="*/ 90484 w 464432"/>
                <a:gd name="connsiteY28" fmla="*/ 279630 h 386163"/>
                <a:gd name="connsiteX29" fmla="*/ 92829 w 464432"/>
                <a:gd name="connsiteY29" fmla="*/ 276862 h 386163"/>
                <a:gd name="connsiteX30" fmla="*/ 88972 w 464432"/>
                <a:gd name="connsiteY30" fmla="*/ 277930 h 386163"/>
                <a:gd name="connsiteX31" fmla="*/ 62734 w 464432"/>
                <a:gd name="connsiteY31" fmla="*/ 269389 h 386163"/>
                <a:gd name="connsiteX32" fmla="*/ 63480 w 464432"/>
                <a:gd name="connsiteY32" fmla="*/ 227844 h 386163"/>
                <a:gd name="connsiteX33" fmla="*/ 72059 w 464432"/>
                <a:gd name="connsiteY33" fmla="*/ 219568 h 386163"/>
                <a:gd name="connsiteX34" fmla="*/ 92986 w 464432"/>
                <a:gd name="connsiteY34" fmla="*/ 211337 h 386163"/>
                <a:gd name="connsiteX35" fmla="*/ 301544 w 464432"/>
                <a:gd name="connsiteY35" fmla="*/ 114985 h 386163"/>
                <a:gd name="connsiteX36" fmla="*/ 415461 w 464432"/>
                <a:gd name="connsiteY36" fmla="*/ 218376 h 386163"/>
                <a:gd name="connsiteX37" fmla="*/ 405310 w 464432"/>
                <a:gd name="connsiteY37" fmla="*/ 282291 h 386163"/>
                <a:gd name="connsiteX38" fmla="*/ 369217 w 464432"/>
                <a:gd name="connsiteY38" fmla="*/ 329287 h 386163"/>
                <a:gd name="connsiteX39" fmla="*/ 326357 w 464432"/>
                <a:gd name="connsiteY39" fmla="*/ 360116 h 386163"/>
                <a:gd name="connsiteX40" fmla="*/ 261691 w 464432"/>
                <a:gd name="connsiteY40" fmla="*/ 378162 h 386163"/>
                <a:gd name="connsiteX41" fmla="*/ 271842 w 464432"/>
                <a:gd name="connsiteY41" fmla="*/ 355604 h 386163"/>
                <a:gd name="connsiteX42" fmla="*/ 303047 w 464432"/>
                <a:gd name="connsiteY42" fmla="*/ 348837 h 386163"/>
                <a:gd name="connsiteX43" fmla="*/ 272218 w 464432"/>
                <a:gd name="connsiteY43" fmla="*/ 321016 h 386163"/>
                <a:gd name="connsiteX44" fmla="*/ 286129 w 464432"/>
                <a:gd name="connsiteY44" fmla="*/ 303345 h 386163"/>
                <a:gd name="connsiteX45" fmla="*/ 327861 w 464432"/>
                <a:gd name="connsiteY45" fmla="*/ 334550 h 386163"/>
                <a:gd name="connsiteX46" fmla="*/ 342524 w 464432"/>
                <a:gd name="connsiteY46" fmla="*/ 316880 h 386163"/>
                <a:gd name="connsiteX47" fmla="*/ 304175 w 464432"/>
                <a:gd name="connsiteY47" fmla="*/ 286051 h 386163"/>
                <a:gd name="connsiteX48" fmla="*/ 318838 w 464432"/>
                <a:gd name="connsiteY48" fmla="*/ 268004 h 386163"/>
                <a:gd name="connsiteX49" fmla="*/ 365081 w 464432"/>
                <a:gd name="connsiteY49" fmla="*/ 303345 h 386163"/>
                <a:gd name="connsiteX50" fmla="*/ 379744 w 464432"/>
                <a:gd name="connsiteY50" fmla="*/ 285299 h 386163"/>
                <a:gd name="connsiteX51" fmla="*/ 331245 w 464432"/>
                <a:gd name="connsiteY51" fmla="*/ 246574 h 386163"/>
                <a:gd name="connsiteX52" fmla="*/ 342900 w 464432"/>
                <a:gd name="connsiteY52" fmla="*/ 227024 h 386163"/>
                <a:gd name="connsiteX53" fmla="*/ 382000 w 464432"/>
                <a:gd name="connsiteY53" fmla="*/ 254845 h 386163"/>
                <a:gd name="connsiteX54" fmla="*/ 397038 w 464432"/>
                <a:gd name="connsiteY54" fmla="*/ 233791 h 386163"/>
                <a:gd name="connsiteX55" fmla="*/ 277482 w 464432"/>
                <a:gd name="connsiteY55" fmla="*/ 124009 h 386163"/>
                <a:gd name="connsiteX56" fmla="*/ 301544 w 464432"/>
                <a:gd name="connsiteY56" fmla="*/ 114985 h 386163"/>
                <a:gd name="connsiteX57" fmla="*/ 100529 w 464432"/>
                <a:gd name="connsiteY57" fmla="*/ 1105 h 386163"/>
                <a:gd name="connsiteX58" fmla="*/ 121320 w 464432"/>
                <a:gd name="connsiteY58" fmla="*/ 8794 h 386163"/>
                <a:gd name="connsiteX59" fmla="*/ 190837 w 464432"/>
                <a:gd name="connsiteY59" fmla="*/ 18621 h 386163"/>
                <a:gd name="connsiteX60" fmla="*/ 194477 w 464432"/>
                <a:gd name="connsiteY60" fmla="*/ 29177 h 386163"/>
                <a:gd name="connsiteX61" fmla="*/ 115861 w 464432"/>
                <a:gd name="connsiteY61" fmla="*/ 35364 h 386163"/>
                <a:gd name="connsiteX62" fmla="*/ 84560 w 464432"/>
                <a:gd name="connsiteY62" fmla="*/ 31724 h 386163"/>
                <a:gd name="connsiteX63" fmla="*/ 29966 w 464432"/>
                <a:gd name="connsiteY63" fmla="*/ 92507 h 386163"/>
                <a:gd name="connsiteX64" fmla="*/ 28510 w 464432"/>
                <a:gd name="connsiteY64" fmla="*/ 115073 h 386163"/>
                <a:gd name="connsiteX65" fmla="*/ 50348 w 464432"/>
                <a:gd name="connsiteY65" fmla="*/ 138003 h 386163"/>
                <a:gd name="connsiteX66" fmla="*/ 60539 w 464432"/>
                <a:gd name="connsiteY66" fmla="*/ 165665 h 386163"/>
                <a:gd name="connsiteX67" fmla="*/ 68546 w 464432"/>
                <a:gd name="connsiteY67" fmla="*/ 196238 h 386163"/>
                <a:gd name="connsiteX68" fmla="*/ 52167 w 464432"/>
                <a:gd name="connsiteY68" fmla="*/ 210432 h 386163"/>
                <a:gd name="connsiteX69" fmla="*/ 37609 w 464432"/>
                <a:gd name="connsiteY69" fmla="*/ 173308 h 386163"/>
                <a:gd name="connsiteX70" fmla="*/ 16499 w 464432"/>
                <a:gd name="connsiteY70" fmla="*/ 137275 h 386163"/>
                <a:gd name="connsiteX71" fmla="*/ 7400 w 464432"/>
                <a:gd name="connsiteY71" fmla="*/ 82316 h 386163"/>
                <a:gd name="connsiteX72" fmla="*/ 74005 w 464432"/>
                <a:gd name="connsiteY72" fmla="*/ 9522 h 386163"/>
                <a:gd name="connsiteX73" fmla="*/ 100529 w 464432"/>
                <a:gd name="connsiteY73" fmla="*/ 1105 h 386163"/>
                <a:gd name="connsiteX74" fmla="*/ 384957 w 464432"/>
                <a:gd name="connsiteY74" fmla="*/ 753 h 386163"/>
                <a:gd name="connsiteX75" fmla="*/ 402571 w 464432"/>
                <a:gd name="connsiteY75" fmla="*/ 10568 h 386163"/>
                <a:gd name="connsiteX76" fmla="*/ 456783 w 464432"/>
                <a:gd name="connsiteY76" fmla="*/ 69967 h 386163"/>
                <a:gd name="connsiteX77" fmla="*/ 462038 w 464432"/>
                <a:gd name="connsiteY77" fmla="*/ 100908 h 386163"/>
                <a:gd name="connsiteX78" fmla="*/ 438415 w 464432"/>
                <a:gd name="connsiteY78" fmla="*/ 129148 h 386163"/>
                <a:gd name="connsiteX79" fmla="*/ 423481 w 464432"/>
                <a:gd name="connsiteY79" fmla="*/ 173951 h 386163"/>
                <a:gd name="connsiteX80" fmla="*/ 402030 w 464432"/>
                <a:gd name="connsiteY80" fmla="*/ 180196 h 386163"/>
                <a:gd name="connsiteX81" fmla="*/ 322929 w 464432"/>
                <a:gd name="connsiteY81" fmla="*/ 104856 h 386163"/>
                <a:gd name="connsiteX82" fmla="*/ 288032 w 464432"/>
                <a:gd name="connsiteY82" fmla="*/ 97443 h 386163"/>
                <a:gd name="connsiteX83" fmla="*/ 257582 w 464432"/>
                <a:gd name="connsiteY83" fmla="*/ 93338 h 386163"/>
                <a:gd name="connsiteX84" fmla="*/ 231238 w 464432"/>
                <a:gd name="connsiteY84" fmla="*/ 96417 h 386163"/>
                <a:gd name="connsiteX85" fmla="*/ 160747 w 464432"/>
                <a:gd name="connsiteY85" fmla="*/ 137236 h 386163"/>
                <a:gd name="connsiteX86" fmla="*/ 133048 w 464432"/>
                <a:gd name="connsiteY86" fmla="*/ 100865 h 386163"/>
                <a:gd name="connsiteX87" fmla="*/ 217882 w 464432"/>
                <a:gd name="connsiteY87" fmla="*/ 36160 h 386163"/>
                <a:gd name="connsiteX88" fmla="*/ 328446 w 464432"/>
                <a:gd name="connsiteY88" fmla="*/ 23521 h 386163"/>
                <a:gd name="connsiteX89" fmla="*/ 363473 w 464432"/>
                <a:gd name="connsiteY89" fmla="*/ 5600 h 386163"/>
                <a:gd name="connsiteX90" fmla="*/ 384957 w 464432"/>
                <a:gd name="connsiteY90" fmla="*/ 753 h 38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464432" h="386163">
                  <a:moveTo>
                    <a:pt x="92986" y="211337"/>
                  </a:moveTo>
                  <a:cubicBezTo>
                    <a:pt x="100504" y="211472"/>
                    <a:pt x="107970" y="214475"/>
                    <a:pt x="113604" y="220314"/>
                  </a:cubicBezTo>
                  <a:cubicBezTo>
                    <a:pt x="122053" y="229073"/>
                    <a:pt x="123978" y="241726"/>
                    <a:pt x="119485" y="252257"/>
                  </a:cubicBezTo>
                  <a:lnTo>
                    <a:pt x="117714" y="255482"/>
                  </a:lnTo>
                  <a:lnTo>
                    <a:pt x="118477" y="255098"/>
                  </a:lnTo>
                  <a:cubicBezTo>
                    <a:pt x="122181" y="253673"/>
                    <a:pt x="126103" y="252997"/>
                    <a:pt x="130012" y="253068"/>
                  </a:cubicBezTo>
                  <a:cubicBezTo>
                    <a:pt x="137830" y="253208"/>
                    <a:pt x="145594" y="256331"/>
                    <a:pt x="151451" y="262403"/>
                  </a:cubicBezTo>
                  <a:cubicBezTo>
                    <a:pt x="158773" y="269992"/>
                    <a:pt x="161383" y="280394"/>
                    <a:pt x="159347" y="289988"/>
                  </a:cubicBezTo>
                  <a:lnTo>
                    <a:pt x="159176" y="290528"/>
                  </a:lnTo>
                  <a:lnTo>
                    <a:pt x="160991" y="289099"/>
                  </a:lnTo>
                  <a:cubicBezTo>
                    <a:pt x="165939" y="285958"/>
                    <a:pt x="171610" y="284445"/>
                    <a:pt x="177252" y="284547"/>
                  </a:cubicBezTo>
                  <a:cubicBezTo>
                    <a:pt x="184776" y="284682"/>
                    <a:pt x="192247" y="287687"/>
                    <a:pt x="197884" y="293530"/>
                  </a:cubicBezTo>
                  <a:lnTo>
                    <a:pt x="200002" y="295725"/>
                  </a:lnTo>
                  <a:cubicBezTo>
                    <a:pt x="207048" y="303029"/>
                    <a:pt x="209560" y="313039"/>
                    <a:pt x="207600" y="322271"/>
                  </a:cubicBezTo>
                  <a:lnTo>
                    <a:pt x="207529" y="322494"/>
                  </a:lnTo>
                  <a:lnTo>
                    <a:pt x="211996" y="320177"/>
                  </a:lnTo>
                  <a:cubicBezTo>
                    <a:pt x="223222" y="315660"/>
                    <a:pt x="236270" y="317849"/>
                    <a:pt x="244876" y="326770"/>
                  </a:cubicBezTo>
                  <a:cubicBezTo>
                    <a:pt x="256351" y="338664"/>
                    <a:pt x="255584" y="358021"/>
                    <a:pt x="243163" y="370004"/>
                  </a:cubicBezTo>
                  <a:cubicBezTo>
                    <a:pt x="230742" y="381986"/>
                    <a:pt x="211370" y="382058"/>
                    <a:pt x="199896" y="370164"/>
                  </a:cubicBezTo>
                  <a:cubicBezTo>
                    <a:pt x="194158" y="364217"/>
                    <a:pt x="191481" y="356404"/>
                    <a:pt x="191791" y="348580"/>
                  </a:cubicBezTo>
                  <a:lnTo>
                    <a:pt x="192428" y="343885"/>
                  </a:lnTo>
                  <a:lnTo>
                    <a:pt x="189844" y="346378"/>
                  </a:lnTo>
                  <a:cubicBezTo>
                    <a:pt x="178158" y="357651"/>
                    <a:pt x="159545" y="357317"/>
                    <a:pt x="148272" y="345631"/>
                  </a:cubicBezTo>
                  <a:lnTo>
                    <a:pt x="146154" y="343436"/>
                  </a:lnTo>
                  <a:cubicBezTo>
                    <a:pt x="140517" y="337593"/>
                    <a:pt x="137782" y="330018"/>
                    <a:pt x="137917" y="322495"/>
                  </a:cubicBezTo>
                  <a:lnTo>
                    <a:pt x="138504" y="317345"/>
                  </a:lnTo>
                  <a:lnTo>
                    <a:pt x="136909" y="318884"/>
                  </a:lnTo>
                  <a:cubicBezTo>
                    <a:pt x="124766" y="330599"/>
                    <a:pt x="105424" y="330251"/>
                    <a:pt x="93709" y="318108"/>
                  </a:cubicBezTo>
                  <a:cubicBezTo>
                    <a:pt x="83458" y="307482"/>
                    <a:pt x="82443" y="291346"/>
                    <a:pt x="90484" y="279630"/>
                  </a:cubicBezTo>
                  <a:lnTo>
                    <a:pt x="92829" y="276862"/>
                  </a:lnTo>
                  <a:lnTo>
                    <a:pt x="88972" y="277930"/>
                  </a:lnTo>
                  <a:cubicBezTo>
                    <a:pt x="79682" y="279556"/>
                    <a:pt x="69775" y="276688"/>
                    <a:pt x="62734" y="269389"/>
                  </a:cubicBezTo>
                  <a:cubicBezTo>
                    <a:pt x="51467" y="257711"/>
                    <a:pt x="51801" y="239111"/>
                    <a:pt x="63480" y="227844"/>
                  </a:cubicBezTo>
                  <a:cubicBezTo>
                    <a:pt x="66339" y="225086"/>
                    <a:pt x="69199" y="222327"/>
                    <a:pt x="72059" y="219568"/>
                  </a:cubicBezTo>
                  <a:cubicBezTo>
                    <a:pt x="77898" y="213935"/>
                    <a:pt x="85467" y="211202"/>
                    <a:pt x="92986" y="211337"/>
                  </a:cubicBezTo>
                  <a:close/>
                  <a:moveTo>
                    <a:pt x="301544" y="114985"/>
                  </a:moveTo>
                  <a:cubicBezTo>
                    <a:pt x="360194" y="170754"/>
                    <a:pt x="378616" y="181782"/>
                    <a:pt x="415461" y="218376"/>
                  </a:cubicBezTo>
                  <a:cubicBezTo>
                    <a:pt x="444034" y="253341"/>
                    <a:pt x="415461" y="278155"/>
                    <a:pt x="405310" y="282291"/>
                  </a:cubicBezTo>
                  <a:cubicBezTo>
                    <a:pt x="412328" y="326404"/>
                    <a:pt x="379493" y="328785"/>
                    <a:pt x="369217" y="329287"/>
                  </a:cubicBezTo>
                  <a:cubicBezTo>
                    <a:pt x="360319" y="366758"/>
                    <a:pt x="336007" y="357986"/>
                    <a:pt x="326357" y="360116"/>
                  </a:cubicBezTo>
                  <a:cubicBezTo>
                    <a:pt x="313324" y="397211"/>
                    <a:pt x="271341" y="386183"/>
                    <a:pt x="261691" y="378162"/>
                  </a:cubicBezTo>
                  <a:lnTo>
                    <a:pt x="271842" y="355604"/>
                  </a:lnTo>
                  <a:cubicBezTo>
                    <a:pt x="297658" y="374403"/>
                    <a:pt x="304677" y="354476"/>
                    <a:pt x="303047" y="348837"/>
                  </a:cubicBezTo>
                  <a:cubicBezTo>
                    <a:pt x="305992" y="342195"/>
                    <a:pt x="279863" y="331793"/>
                    <a:pt x="272218" y="321016"/>
                  </a:cubicBezTo>
                  <a:cubicBezTo>
                    <a:pt x="264574" y="313621"/>
                    <a:pt x="272030" y="295638"/>
                    <a:pt x="286129" y="303345"/>
                  </a:cubicBezTo>
                  <a:cubicBezTo>
                    <a:pt x="295340" y="309924"/>
                    <a:pt x="318337" y="332107"/>
                    <a:pt x="327861" y="334550"/>
                  </a:cubicBezTo>
                  <a:cubicBezTo>
                    <a:pt x="347160" y="341506"/>
                    <a:pt x="349166" y="321705"/>
                    <a:pt x="342524" y="316880"/>
                  </a:cubicBezTo>
                  <a:cubicBezTo>
                    <a:pt x="327109" y="302280"/>
                    <a:pt x="323475" y="305350"/>
                    <a:pt x="304175" y="286051"/>
                  </a:cubicBezTo>
                  <a:cubicBezTo>
                    <a:pt x="298160" y="277654"/>
                    <a:pt x="302295" y="264746"/>
                    <a:pt x="318838" y="268004"/>
                  </a:cubicBezTo>
                  <a:cubicBezTo>
                    <a:pt x="328049" y="273456"/>
                    <a:pt x="354930" y="300463"/>
                    <a:pt x="365081" y="303345"/>
                  </a:cubicBezTo>
                  <a:cubicBezTo>
                    <a:pt x="381624" y="314123"/>
                    <a:pt x="389707" y="290249"/>
                    <a:pt x="379744" y="285299"/>
                  </a:cubicBezTo>
                  <a:cubicBezTo>
                    <a:pt x="375796" y="279972"/>
                    <a:pt x="338451" y="253467"/>
                    <a:pt x="331245" y="246574"/>
                  </a:cubicBezTo>
                  <a:cubicBezTo>
                    <a:pt x="319089" y="234668"/>
                    <a:pt x="334002" y="220507"/>
                    <a:pt x="342900" y="227024"/>
                  </a:cubicBezTo>
                  <a:lnTo>
                    <a:pt x="382000" y="254845"/>
                  </a:lnTo>
                  <a:cubicBezTo>
                    <a:pt x="399921" y="270134"/>
                    <a:pt x="411450" y="243692"/>
                    <a:pt x="397038" y="233791"/>
                  </a:cubicBezTo>
                  <a:lnTo>
                    <a:pt x="277482" y="124009"/>
                  </a:lnTo>
                  <a:cubicBezTo>
                    <a:pt x="267832" y="113857"/>
                    <a:pt x="292771" y="114233"/>
                    <a:pt x="301544" y="114985"/>
                  </a:cubicBezTo>
                  <a:close/>
                  <a:moveTo>
                    <a:pt x="100529" y="1105"/>
                  </a:moveTo>
                  <a:cubicBezTo>
                    <a:pt x="108673" y="2121"/>
                    <a:pt x="115861" y="5822"/>
                    <a:pt x="121320" y="8794"/>
                  </a:cubicBezTo>
                  <a:cubicBezTo>
                    <a:pt x="135515" y="17529"/>
                    <a:pt x="139155" y="36820"/>
                    <a:pt x="190837" y="18621"/>
                  </a:cubicBezTo>
                  <a:cubicBezTo>
                    <a:pt x="226870" y="13101"/>
                    <a:pt x="208065" y="20563"/>
                    <a:pt x="194477" y="29177"/>
                  </a:cubicBezTo>
                  <a:cubicBezTo>
                    <a:pt x="178705" y="37790"/>
                    <a:pt x="170334" y="68242"/>
                    <a:pt x="115861" y="35364"/>
                  </a:cubicBezTo>
                  <a:cubicBezTo>
                    <a:pt x="100696" y="18136"/>
                    <a:pt x="89170" y="25658"/>
                    <a:pt x="84560" y="31724"/>
                  </a:cubicBezTo>
                  <a:lnTo>
                    <a:pt x="29966" y="92507"/>
                  </a:lnTo>
                  <a:cubicBezTo>
                    <a:pt x="20199" y="101120"/>
                    <a:pt x="24567" y="109189"/>
                    <a:pt x="28510" y="115073"/>
                  </a:cubicBezTo>
                  <a:cubicBezTo>
                    <a:pt x="34576" y="124354"/>
                    <a:pt x="40763" y="125203"/>
                    <a:pt x="50348" y="138003"/>
                  </a:cubicBezTo>
                  <a:cubicBezTo>
                    <a:pt x="60781" y="146799"/>
                    <a:pt x="58476" y="156990"/>
                    <a:pt x="60539" y="165665"/>
                  </a:cubicBezTo>
                  <a:cubicBezTo>
                    <a:pt x="62237" y="180527"/>
                    <a:pt x="67029" y="190232"/>
                    <a:pt x="68546" y="196238"/>
                  </a:cubicBezTo>
                  <a:cubicBezTo>
                    <a:pt x="61448" y="202607"/>
                    <a:pt x="50772" y="214557"/>
                    <a:pt x="52167" y="210432"/>
                  </a:cubicBezTo>
                  <a:cubicBezTo>
                    <a:pt x="47011" y="206611"/>
                    <a:pt x="41491" y="191567"/>
                    <a:pt x="37609" y="173308"/>
                  </a:cubicBezTo>
                  <a:cubicBezTo>
                    <a:pt x="38458" y="148134"/>
                    <a:pt x="24446" y="147163"/>
                    <a:pt x="16499" y="137275"/>
                  </a:cubicBezTo>
                  <a:cubicBezTo>
                    <a:pt x="-6370" y="114831"/>
                    <a:pt x="-1456" y="104457"/>
                    <a:pt x="7400" y="82316"/>
                  </a:cubicBezTo>
                  <a:lnTo>
                    <a:pt x="74005" y="9522"/>
                  </a:lnTo>
                  <a:cubicBezTo>
                    <a:pt x="83286" y="1758"/>
                    <a:pt x="92385" y="89"/>
                    <a:pt x="100529" y="1105"/>
                  </a:cubicBezTo>
                  <a:close/>
                  <a:moveTo>
                    <a:pt x="384957" y="753"/>
                  </a:moveTo>
                  <a:cubicBezTo>
                    <a:pt x="391801" y="2395"/>
                    <a:pt x="398001" y="6482"/>
                    <a:pt x="402571" y="10568"/>
                  </a:cubicBezTo>
                  <a:lnTo>
                    <a:pt x="456783" y="69967"/>
                  </a:lnTo>
                  <a:cubicBezTo>
                    <a:pt x="461793" y="75122"/>
                    <a:pt x="467889" y="83535"/>
                    <a:pt x="462038" y="100908"/>
                  </a:cubicBezTo>
                  <a:cubicBezTo>
                    <a:pt x="456608" y="111045"/>
                    <a:pt x="444932" y="122269"/>
                    <a:pt x="438415" y="129148"/>
                  </a:cubicBezTo>
                  <a:cubicBezTo>
                    <a:pt x="432532" y="146616"/>
                    <a:pt x="429636" y="158383"/>
                    <a:pt x="423481" y="173951"/>
                  </a:cubicBezTo>
                  <a:cubicBezTo>
                    <a:pt x="420675" y="179562"/>
                    <a:pt x="412710" y="185446"/>
                    <a:pt x="402030" y="180196"/>
                  </a:cubicBezTo>
                  <a:lnTo>
                    <a:pt x="322929" y="104856"/>
                  </a:lnTo>
                  <a:cubicBezTo>
                    <a:pt x="317797" y="100332"/>
                    <a:pt x="308901" y="93072"/>
                    <a:pt x="288032" y="97443"/>
                  </a:cubicBezTo>
                  <a:cubicBezTo>
                    <a:pt x="279251" y="97976"/>
                    <a:pt x="273035" y="97614"/>
                    <a:pt x="257582" y="93338"/>
                  </a:cubicBezTo>
                  <a:cubicBezTo>
                    <a:pt x="253762" y="91114"/>
                    <a:pt x="248461" y="86364"/>
                    <a:pt x="231238" y="96417"/>
                  </a:cubicBezTo>
                  <a:cubicBezTo>
                    <a:pt x="194398" y="116980"/>
                    <a:pt x="181165" y="127963"/>
                    <a:pt x="160747" y="137236"/>
                  </a:cubicBezTo>
                  <a:cubicBezTo>
                    <a:pt x="143075" y="145070"/>
                    <a:pt x="108639" y="126560"/>
                    <a:pt x="133048" y="100865"/>
                  </a:cubicBezTo>
                  <a:lnTo>
                    <a:pt x="217882" y="36160"/>
                  </a:lnTo>
                  <a:cubicBezTo>
                    <a:pt x="261922" y="3892"/>
                    <a:pt x="303908" y="23287"/>
                    <a:pt x="328446" y="23521"/>
                  </a:cubicBezTo>
                  <a:cubicBezTo>
                    <a:pt x="346096" y="24789"/>
                    <a:pt x="352612" y="12751"/>
                    <a:pt x="363473" y="5600"/>
                  </a:cubicBezTo>
                  <a:cubicBezTo>
                    <a:pt x="370623" y="-88"/>
                    <a:pt x="378113" y="-890"/>
                    <a:pt x="384957" y="7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806093" y="239356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02</a:t>
            </a:r>
            <a:endParaRPr lang="en-US" sz="32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5697532" y="2425022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8FB891-6D7C-4889-83B4-6B39B5664258}"/>
              </a:ext>
            </a:extLst>
          </p:cNvPr>
          <p:cNvSpPr txBox="1"/>
          <p:nvPr/>
        </p:nvSpPr>
        <p:spPr>
          <a:xfrm>
            <a:off x="6318508" y="2418355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Project Team</a:t>
            </a:r>
            <a:endParaRPr lang="en-US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E707B7-EFA8-472E-A554-6B810162D734}"/>
              </a:ext>
            </a:extLst>
          </p:cNvPr>
          <p:cNvGrpSpPr/>
          <p:nvPr/>
        </p:nvGrpSpPr>
        <p:grpSpPr>
          <a:xfrm>
            <a:off x="4814173" y="4184484"/>
            <a:ext cx="822960" cy="754324"/>
            <a:chOff x="593559" y="3150533"/>
            <a:chExt cx="2406314" cy="1652868"/>
          </a:xfrm>
          <a:solidFill>
            <a:schemeClr val="bg1"/>
          </a:solidFill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5A01551-27A3-4469-80C3-DDAA3CB05C31}"/>
                </a:ext>
              </a:extLst>
            </p:cNvPr>
            <p:cNvGrpSpPr/>
            <p:nvPr/>
          </p:nvGrpSpPr>
          <p:grpSpPr>
            <a:xfrm>
              <a:off x="593559" y="3150533"/>
              <a:ext cx="2406314" cy="1652868"/>
              <a:chOff x="593559" y="3150533"/>
              <a:chExt cx="2406314" cy="1652868"/>
            </a:xfrm>
            <a:grpFill/>
          </p:grpSpPr>
          <p:sp>
            <p:nvSpPr>
              <p:cNvPr id="48" name="Freeform 122">
                <a:extLst>
                  <a:ext uri="{FF2B5EF4-FFF2-40B4-BE49-F238E27FC236}">
                    <a16:creationId xmlns:a16="http://schemas.microsoft.com/office/drawing/2014/main" id="{C82D981B-3FB6-427B-8F2B-39B7DC524CFF}"/>
                  </a:ext>
                </a:extLst>
              </p:cNvPr>
              <p:cNvSpPr/>
              <p:nvPr/>
            </p:nvSpPr>
            <p:spPr>
              <a:xfrm>
                <a:off x="593559" y="3226748"/>
                <a:ext cx="994145" cy="1576653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49" name="Right Arrow 123">
                <a:extLst>
                  <a:ext uri="{FF2B5EF4-FFF2-40B4-BE49-F238E27FC236}">
                    <a16:creationId xmlns:a16="http://schemas.microsoft.com/office/drawing/2014/main" id="{7F4E0B83-8CDD-4D7B-A06C-63D6FD14EB21}"/>
                  </a:ext>
                </a:extLst>
              </p:cNvPr>
              <p:cNvSpPr/>
              <p:nvPr/>
            </p:nvSpPr>
            <p:spPr>
              <a:xfrm>
                <a:off x="1587836" y="3150533"/>
                <a:ext cx="1412037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47" name="Freeform 121">
              <a:extLst>
                <a:ext uri="{FF2B5EF4-FFF2-40B4-BE49-F238E27FC236}">
                  <a16:creationId xmlns:a16="http://schemas.microsoft.com/office/drawing/2014/main" id="{1EE843EF-0A68-40D3-BE0B-2437FA28E1F5}"/>
                </a:ext>
              </a:extLst>
            </p:cNvPr>
            <p:cNvSpPr/>
            <p:nvPr/>
          </p:nvSpPr>
          <p:spPr>
            <a:xfrm>
              <a:off x="2016201" y="3399939"/>
              <a:ext cx="379132" cy="349576"/>
            </a:xfrm>
            <a:custGeom>
              <a:avLst/>
              <a:gdLst>
                <a:gd name="connsiteX0" fmla="*/ 142147 w 354842"/>
                <a:gd name="connsiteY0" fmla="*/ 43850 h 316295"/>
                <a:gd name="connsiteX1" fmla="*/ 42865 w 354842"/>
                <a:gd name="connsiteY1" fmla="*/ 142148 h 316295"/>
                <a:gd name="connsiteX2" fmla="*/ 142147 w 354842"/>
                <a:gd name="connsiteY2" fmla="*/ 240446 h 316295"/>
                <a:gd name="connsiteX3" fmla="*/ 241429 w 354842"/>
                <a:gd name="connsiteY3" fmla="*/ 142148 h 316295"/>
                <a:gd name="connsiteX4" fmla="*/ 142147 w 354842"/>
                <a:gd name="connsiteY4" fmla="*/ 43850 h 316295"/>
                <a:gd name="connsiteX5" fmla="*/ 142147 w 354842"/>
                <a:gd name="connsiteY5" fmla="*/ 0 h 316295"/>
                <a:gd name="connsiteX6" fmla="*/ 284294 w 354842"/>
                <a:gd name="connsiteY6" fmla="*/ 142147 h 316295"/>
                <a:gd name="connsiteX7" fmla="*/ 273124 w 354842"/>
                <a:gd name="connsiteY7" fmla="*/ 197477 h 316295"/>
                <a:gd name="connsiteX8" fmla="*/ 267906 w 354842"/>
                <a:gd name="connsiteY8" fmla="*/ 205216 h 316295"/>
                <a:gd name="connsiteX9" fmla="*/ 354842 w 354842"/>
                <a:gd name="connsiteY9" fmla="*/ 273137 h 316295"/>
                <a:gd name="connsiteX10" fmla="*/ 321124 w 354842"/>
                <a:gd name="connsiteY10" fmla="*/ 316295 h 316295"/>
                <a:gd name="connsiteX11" fmla="*/ 234187 w 354842"/>
                <a:gd name="connsiteY11" fmla="*/ 248373 h 316295"/>
                <a:gd name="connsiteX12" fmla="*/ 197477 w 354842"/>
                <a:gd name="connsiteY12" fmla="*/ 273124 h 316295"/>
                <a:gd name="connsiteX13" fmla="*/ 142147 w 354842"/>
                <a:gd name="connsiteY13" fmla="*/ 284294 h 316295"/>
                <a:gd name="connsiteX14" fmla="*/ 0 w 354842"/>
                <a:gd name="connsiteY14" fmla="*/ 142147 h 316295"/>
                <a:gd name="connsiteX15" fmla="*/ 142147 w 354842"/>
                <a:gd name="connsiteY15" fmla="*/ 0 h 31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842" h="316295">
                  <a:moveTo>
                    <a:pt x="142147" y="43850"/>
                  </a:moveTo>
                  <a:cubicBezTo>
                    <a:pt x="87315" y="43850"/>
                    <a:pt x="42865" y="87860"/>
                    <a:pt x="42865" y="142148"/>
                  </a:cubicBezTo>
                  <a:cubicBezTo>
                    <a:pt x="42865" y="196436"/>
                    <a:pt x="87315" y="240446"/>
                    <a:pt x="142147" y="240446"/>
                  </a:cubicBezTo>
                  <a:cubicBezTo>
                    <a:pt x="196979" y="240446"/>
                    <a:pt x="241429" y="196436"/>
                    <a:pt x="241429" y="142148"/>
                  </a:cubicBezTo>
                  <a:cubicBezTo>
                    <a:pt x="241429" y="87860"/>
                    <a:pt x="196979" y="43850"/>
                    <a:pt x="142147" y="43850"/>
                  </a:cubicBezTo>
                  <a:close/>
                  <a:moveTo>
                    <a:pt x="142147" y="0"/>
                  </a:moveTo>
                  <a:cubicBezTo>
                    <a:pt x="220653" y="0"/>
                    <a:pt x="284294" y="63641"/>
                    <a:pt x="284294" y="142147"/>
                  </a:cubicBezTo>
                  <a:cubicBezTo>
                    <a:pt x="284294" y="161774"/>
                    <a:pt x="280317" y="180471"/>
                    <a:pt x="273124" y="197477"/>
                  </a:cubicBezTo>
                  <a:lnTo>
                    <a:pt x="267906" y="205216"/>
                  </a:lnTo>
                  <a:lnTo>
                    <a:pt x="354842" y="273137"/>
                  </a:lnTo>
                  <a:lnTo>
                    <a:pt x="321124" y="316295"/>
                  </a:lnTo>
                  <a:lnTo>
                    <a:pt x="234187" y="248373"/>
                  </a:lnTo>
                  <a:lnTo>
                    <a:pt x="197477" y="273124"/>
                  </a:lnTo>
                  <a:cubicBezTo>
                    <a:pt x="180471" y="280317"/>
                    <a:pt x="161774" y="284294"/>
                    <a:pt x="142147" y="284294"/>
                  </a:cubicBezTo>
                  <a:cubicBezTo>
                    <a:pt x="63641" y="284294"/>
                    <a:pt x="0" y="220653"/>
                    <a:pt x="0" y="142147"/>
                  </a:cubicBezTo>
                  <a:cubicBezTo>
                    <a:pt x="0" y="63641"/>
                    <a:pt x="63641" y="0"/>
                    <a:pt x="142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D58CF84-EA8D-4562-84A2-54A9A5C414D3}"/>
              </a:ext>
            </a:extLst>
          </p:cNvPr>
          <p:cNvSpPr txBox="1"/>
          <p:nvPr/>
        </p:nvSpPr>
        <p:spPr>
          <a:xfrm>
            <a:off x="5806093" y="416330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sym typeface="Arial"/>
              </a:rPr>
              <a:t>05</a:t>
            </a: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02C1CF-0837-4D17-ACD9-EBD5E29DFC8F}"/>
              </a:ext>
            </a:extLst>
          </p:cNvPr>
          <p:cNvCxnSpPr/>
          <p:nvPr/>
        </p:nvCxnSpPr>
        <p:spPr>
          <a:xfrm>
            <a:off x="5697532" y="4209547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82207E0-EC76-4A66-B740-D96847C43D9E}"/>
              </a:ext>
            </a:extLst>
          </p:cNvPr>
          <p:cNvSpPr/>
          <p:nvPr/>
        </p:nvSpPr>
        <p:spPr>
          <a:xfrm>
            <a:off x="6309578" y="4784061"/>
            <a:ext cx="5091458" cy="330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GB" sz="1600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Tech &amp; Ops Sectors Project Milestones </a:t>
            </a:r>
            <a:r>
              <a:rPr lang="en-GB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Dashboard</a:t>
            </a:r>
            <a:endParaRPr lang="en-GB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D4C4A0-5C3A-48B6-8879-E52813AE01A4}"/>
              </a:ext>
            </a:extLst>
          </p:cNvPr>
          <p:cNvGrpSpPr/>
          <p:nvPr/>
        </p:nvGrpSpPr>
        <p:grpSpPr>
          <a:xfrm>
            <a:off x="4852980" y="4792715"/>
            <a:ext cx="822960" cy="731520"/>
            <a:chOff x="593559" y="3150533"/>
            <a:chExt cx="2406314" cy="1652868"/>
          </a:xfrm>
          <a:solidFill>
            <a:schemeClr val="bg1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2B9C9DB-1B12-44E2-9438-6FF819C9B51B}"/>
                </a:ext>
              </a:extLst>
            </p:cNvPr>
            <p:cNvGrpSpPr/>
            <p:nvPr/>
          </p:nvGrpSpPr>
          <p:grpSpPr>
            <a:xfrm>
              <a:off x="593559" y="3150533"/>
              <a:ext cx="2406314" cy="1652868"/>
              <a:chOff x="593559" y="3150533"/>
              <a:chExt cx="2406314" cy="1652868"/>
            </a:xfrm>
            <a:grpFill/>
          </p:grpSpPr>
          <p:sp>
            <p:nvSpPr>
              <p:cNvPr id="56" name="Freeform 122">
                <a:extLst>
                  <a:ext uri="{FF2B5EF4-FFF2-40B4-BE49-F238E27FC236}">
                    <a16:creationId xmlns:a16="http://schemas.microsoft.com/office/drawing/2014/main" id="{D1996A95-AB94-4DB7-A8EC-CBFCA6CACE4A}"/>
                  </a:ext>
                </a:extLst>
              </p:cNvPr>
              <p:cNvSpPr/>
              <p:nvPr/>
            </p:nvSpPr>
            <p:spPr>
              <a:xfrm>
                <a:off x="593559" y="3226748"/>
                <a:ext cx="994145" cy="1576653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57" name="Right Arrow 123">
                <a:extLst>
                  <a:ext uri="{FF2B5EF4-FFF2-40B4-BE49-F238E27FC236}">
                    <a16:creationId xmlns:a16="http://schemas.microsoft.com/office/drawing/2014/main" id="{63B0FD1C-B203-4AF5-8013-FA6EF2389C19}"/>
                  </a:ext>
                </a:extLst>
              </p:cNvPr>
              <p:cNvSpPr/>
              <p:nvPr/>
            </p:nvSpPr>
            <p:spPr>
              <a:xfrm>
                <a:off x="1587836" y="3150533"/>
                <a:ext cx="1412037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55" name="Freeform 121">
              <a:extLst>
                <a:ext uri="{FF2B5EF4-FFF2-40B4-BE49-F238E27FC236}">
                  <a16:creationId xmlns:a16="http://schemas.microsoft.com/office/drawing/2014/main" id="{D4B0CD48-9504-4C43-97B9-7B1AB2D5DA29}"/>
                </a:ext>
              </a:extLst>
            </p:cNvPr>
            <p:cNvSpPr/>
            <p:nvPr/>
          </p:nvSpPr>
          <p:spPr>
            <a:xfrm>
              <a:off x="2016201" y="3399939"/>
              <a:ext cx="379132" cy="349576"/>
            </a:xfrm>
            <a:custGeom>
              <a:avLst/>
              <a:gdLst>
                <a:gd name="connsiteX0" fmla="*/ 142147 w 354842"/>
                <a:gd name="connsiteY0" fmla="*/ 43850 h 316295"/>
                <a:gd name="connsiteX1" fmla="*/ 42865 w 354842"/>
                <a:gd name="connsiteY1" fmla="*/ 142148 h 316295"/>
                <a:gd name="connsiteX2" fmla="*/ 142147 w 354842"/>
                <a:gd name="connsiteY2" fmla="*/ 240446 h 316295"/>
                <a:gd name="connsiteX3" fmla="*/ 241429 w 354842"/>
                <a:gd name="connsiteY3" fmla="*/ 142148 h 316295"/>
                <a:gd name="connsiteX4" fmla="*/ 142147 w 354842"/>
                <a:gd name="connsiteY4" fmla="*/ 43850 h 316295"/>
                <a:gd name="connsiteX5" fmla="*/ 142147 w 354842"/>
                <a:gd name="connsiteY5" fmla="*/ 0 h 316295"/>
                <a:gd name="connsiteX6" fmla="*/ 284294 w 354842"/>
                <a:gd name="connsiteY6" fmla="*/ 142147 h 316295"/>
                <a:gd name="connsiteX7" fmla="*/ 273124 w 354842"/>
                <a:gd name="connsiteY7" fmla="*/ 197477 h 316295"/>
                <a:gd name="connsiteX8" fmla="*/ 267906 w 354842"/>
                <a:gd name="connsiteY8" fmla="*/ 205216 h 316295"/>
                <a:gd name="connsiteX9" fmla="*/ 354842 w 354842"/>
                <a:gd name="connsiteY9" fmla="*/ 273137 h 316295"/>
                <a:gd name="connsiteX10" fmla="*/ 321124 w 354842"/>
                <a:gd name="connsiteY10" fmla="*/ 316295 h 316295"/>
                <a:gd name="connsiteX11" fmla="*/ 234187 w 354842"/>
                <a:gd name="connsiteY11" fmla="*/ 248373 h 316295"/>
                <a:gd name="connsiteX12" fmla="*/ 197477 w 354842"/>
                <a:gd name="connsiteY12" fmla="*/ 273124 h 316295"/>
                <a:gd name="connsiteX13" fmla="*/ 142147 w 354842"/>
                <a:gd name="connsiteY13" fmla="*/ 284294 h 316295"/>
                <a:gd name="connsiteX14" fmla="*/ 0 w 354842"/>
                <a:gd name="connsiteY14" fmla="*/ 142147 h 316295"/>
                <a:gd name="connsiteX15" fmla="*/ 142147 w 354842"/>
                <a:gd name="connsiteY15" fmla="*/ 0 h 31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842" h="316295">
                  <a:moveTo>
                    <a:pt x="142147" y="43850"/>
                  </a:moveTo>
                  <a:cubicBezTo>
                    <a:pt x="87315" y="43850"/>
                    <a:pt x="42865" y="87860"/>
                    <a:pt x="42865" y="142148"/>
                  </a:cubicBezTo>
                  <a:cubicBezTo>
                    <a:pt x="42865" y="196436"/>
                    <a:pt x="87315" y="240446"/>
                    <a:pt x="142147" y="240446"/>
                  </a:cubicBezTo>
                  <a:cubicBezTo>
                    <a:pt x="196979" y="240446"/>
                    <a:pt x="241429" y="196436"/>
                    <a:pt x="241429" y="142148"/>
                  </a:cubicBezTo>
                  <a:cubicBezTo>
                    <a:pt x="241429" y="87860"/>
                    <a:pt x="196979" y="43850"/>
                    <a:pt x="142147" y="43850"/>
                  </a:cubicBezTo>
                  <a:close/>
                  <a:moveTo>
                    <a:pt x="142147" y="0"/>
                  </a:moveTo>
                  <a:cubicBezTo>
                    <a:pt x="220653" y="0"/>
                    <a:pt x="284294" y="63641"/>
                    <a:pt x="284294" y="142147"/>
                  </a:cubicBezTo>
                  <a:cubicBezTo>
                    <a:pt x="284294" y="161774"/>
                    <a:pt x="280317" y="180471"/>
                    <a:pt x="273124" y="197477"/>
                  </a:cubicBezTo>
                  <a:lnTo>
                    <a:pt x="267906" y="205216"/>
                  </a:lnTo>
                  <a:lnTo>
                    <a:pt x="354842" y="273137"/>
                  </a:lnTo>
                  <a:lnTo>
                    <a:pt x="321124" y="316295"/>
                  </a:lnTo>
                  <a:lnTo>
                    <a:pt x="234187" y="248373"/>
                  </a:lnTo>
                  <a:lnTo>
                    <a:pt x="197477" y="273124"/>
                  </a:lnTo>
                  <a:cubicBezTo>
                    <a:pt x="180471" y="280317"/>
                    <a:pt x="161774" y="284294"/>
                    <a:pt x="142147" y="284294"/>
                  </a:cubicBezTo>
                  <a:cubicBezTo>
                    <a:pt x="63641" y="284294"/>
                    <a:pt x="0" y="220653"/>
                    <a:pt x="0" y="142147"/>
                  </a:cubicBezTo>
                  <a:cubicBezTo>
                    <a:pt x="0" y="63641"/>
                    <a:pt x="63641" y="0"/>
                    <a:pt x="142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678FD4B-B80C-4A9C-91D6-AFCF8A02EB9C}"/>
              </a:ext>
            </a:extLst>
          </p:cNvPr>
          <p:cNvSpPr txBox="1"/>
          <p:nvPr/>
        </p:nvSpPr>
        <p:spPr>
          <a:xfrm>
            <a:off x="5806093" y="475322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sym typeface="Arial"/>
              </a:rPr>
              <a:t>06</a:t>
            </a: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7D8712-967D-4D11-BBFB-75F9CA28C848}"/>
              </a:ext>
            </a:extLst>
          </p:cNvPr>
          <p:cNvCxnSpPr/>
          <p:nvPr/>
        </p:nvCxnSpPr>
        <p:spPr>
          <a:xfrm>
            <a:off x="5697532" y="4804389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E8A6EB-F02D-4D95-AEA8-EBBECA2DF701}"/>
              </a:ext>
            </a:extLst>
          </p:cNvPr>
          <p:cNvCxnSpPr/>
          <p:nvPr/>
        </p:nvCxnSpPr>
        <p:spPr>
          <a:xfrm flipH="1">
            <a:off x="8132162" y="6610526"/>
            <a:ext cx="40598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814173" y="1842776"/>
            <a:ext cx="822960" cy="731520"/>
            <a:chOff x="593559" y="1521829"/>
            <a:chExt cx="2406314" cy="1652868"/>
          </a:xfrm>
          <a:solidFill>
            <a:schemeClr val="bg1"/>
          </a:solidFill>
        </p:grpSpPr>
        <p:grpSp>
          <p:nvGrpSpPr>
            <p:cNvPr id="138" name="Group 137"/>
            <p:cNvGrpSpPr/>
            <p:nvPr/>
          </p:nvGrpSpPr>
          <p:grpSpPr>
            <a:xfrm>
              <a:off x="593559" y="1521829"/>
              <a:ext cx="2406314" cy="1652868"/>
              <a:chOff x="593559" y="1521829"/>
              <a:chExt cx="2406314" cy="1652868"/>
            </a:xfrm>
            <a:grpFill/>
          </p:grpSpPr>
          <p:sp>
            <p:nvSpPr>
              <p:cNvPr id="140" name="Freeform 139"/>
              <p:cNvSpPr/>
              <p:nvPr/>
            </p:nvSpPr>
            <p:spPr>
              <a:xfrm>
                <a:off x="593559" y="1598043"/>
                <a:ext cx="994146" cy="1576654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141" name="Right Arrow 140"/>
              <p:cNvSpPr/>
              <p:nvPr/>
            </p:nvSpPr>
            <p:spPr>
              <a:xfrm>
                <a:off x="1587837" y="1521829"/>
                <a:ext cx="1412036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139" name="Freeform 138"/>
            <p:cNvSpPr/>
            <p:nvPr/>
          </p:nvSpPr>
          <p:spPr>
            <a:xfrm>
              <a:off x="1964867" y="1703585"/>
              <a:ext cx="433570" cy="356935"/>
            </a:xfrm>
            <a:custGeom>
              <a:avLst/>
              <a:gdLst>
                <a:gd name="connsiteX0" fmla="*/ 92986 w 464432"/>
                <a:gd name="connsiteY0" fmla="*/ 211337 h 386163"/>
                <a:gd name="connsiteX1" fmla="*/ 113604 w 464432"/>
                <a:gd name="connsiteY1" fmla="*/ 220314 h 386163"/>
                <a:gd name="connsiteX2" fmla="*/ 119485 w 464432"/>
                <a:gd name="connsiteY2" fmla="*/ 252257 h 386163"/>
                <a:gd name="connsiteX3" fmla="*/ 117714 w 464432"/>
                <a:gd name="connsiteY3" fmla="*/ 255482 h 386163"/>
                <a:gd name="connsiteX4" fmla="*/ 118477 w 464432"/>
                <a:gd name="connsiteY4" fmla="*/ 255098 h 386163"/>
                <a:gd name="connsiteX5" fmla="*/ 130012 w 464432"/>
                <a:gd name="connsiteY5" fmla="*/ 253068 h 386163"/>
                <a:gd name="connsiteX6" fmla="*/ 151451 w 464432"/>
                <a:gd name="connsiteY6" fmla="*/ 262403 h 386163"/>
                <a:gd name="connsiteX7" fmla="*/ 159347 w 464432"/>
                <a:gd name="connsiteY7" fmla="*/ 289988 h 386163"/>
                <a:gd name="connsiteX8" fmla="*/ 159176 w 464432"/>
                <a:gd name="connsiteY8" fmla="*/ 290528 h 386163"/>
                <a:gd name="connsiteX9" fmla="*/ 160991 w 464432"/>
                <a:gd name="connsiteY9" fmla="*/ 289099 h 386163"/>
                <a:gd name="connsiteX10" fmla="*/ 177252 w 464432"/>
                <a:gd name="connsiteY10" fmla="*/ 284547 h 386163"/>
                <a:gd name="connsiteX11" fmla="*/ 197884 w 464432"/>
                <a:gd name="connsiteY11" fmla="*/ 293530 h 386163"/>
                <a:gd name="connsiteX12" fmla="*/ 200002 w 464432"/>
                <a:gd name="connsiteY12" fmla="*/ 295725 h 386163"/>
                <a:gd name="connsiteX13" fmla="*/ 207600 w 464432"/>
                <a:gd name="connsiteY13" fmla="*/ 322271 h 386163"/>
                <a:gd name="connsiteX14" fmla="*/ 207529 w 464432"/>
                <a:gd name="connsiteY14" fmla="*/ 322494 h 386163"/>
                <a:gd name="connsiteX15" fmla="*/ 211996 w 464432"/>
                <a:gd name="connsiteY15" fmla="*/ 320177 h 386163"/>
                <a:gd name="connsiteX16" fmla="*/ 244876 w 464432"/>
                <a:gd name="connsiteY16" fmla="*/ 326770 h 386163"/>
                <a:gd name="connsiteX17" fmla="*/ 243163 w 464432"/>
                <a:gd name="connsiteY17" fmla="*/ 370004 h 386163"/>
                <a:gd name="connsiteX18" fmla="*/ 199896 w 464432"/>
                <a:gd name="connsiteY18" fmla="*/ 370164 h 386163"/>
                <a:gd name="connsiteX19" fmla="*/ 191791 w 464432"/>
                <a:gd name="connsiteY19" fmla="*/ 348580 h 386163"/>
                <a:gd name="connsiteX20" fmla="*/ 192428 w 464432"/>
                <a:gd name="connsiteY20" fmla="*/ 343885 h 386163"/>
                <a:gd name="connsiteX21" fmla="*/ 189844 w 464432"/>
                <a:gd name="connsiteY21" fmla="*/ 346378 h 386163"/>
                <a:gd name="connsiteX22" fmla="*/ 148272 w 464432"/>
                <a:gd name="connsiteY22" fmla="*/ 345631 h 386163"/>
                <a:gd name="connsiteX23" fmla="*/ 146154 w 464432"/>
                <a:gd name="connsiteY23" fmla="*/ 343436 h 386163"/>
                <a:gd name="connsiteX24" fmla="*/ 137917 w 464432"/>
                <a:gd name="connsiteY24" fmla="*/ 322495 h 386163"/>
                <a:gd name="connsiteX25" fmla="*/ 138504 w 464432"/>
                <a:gd name="connsiteY25" fmla="*/ 317345 h 386163"/>
                <a:gd name="connsiteX26" fmla="*/ 136909 w 464432"/>
                <a:gd name="connsiteY26" fmla="*/ 318884 h 386163"/>
                <a:gd name="connsiteX27" fmla="*/ 93709 w 464432"/>
                <a:gd name="connsiteY27" fmla="*/ 318108 h 386163"/>
                <a:gd name="connsiteX28" fmla="*/ 90484 w 464432"/>
                <a:gd name="connsiteY28" fmla="*/ 279630 h 386163"/>
                <a:gd name="connsiteX29" fmla="*/ 92829 w 464432"/>
                <a:gd name="connsiteY29" fmla="*/ 276862 h 386163"/>
                <a:gd name="connsiteX30" fmla="*/ 88972 w 464432"/>
                <a:gd name="connsiteY30" fmla="*/ 277930 h 386163"/>
                <a:gd name="connsiteX31" fmla="*/ 62734 w 464432"/>
                <a:gd name="connsiteY31" fmla="*/ 269389 h 386163"/>
                <a:gd name="connsiteX32" fmla="*/ 63480 w 464432"/>
                <a:gd name="connsiteY32" fmla="*/ 227844 h 386163"/>
                <a:gd name="connsiteX33" fmla="*/ 72059 w 464432"/>
                <a:gd name="connsiteY33" fmla="*/ 219568 h 386163"/>
                <a:gd name="connsiteX34" fmla="*/ 92986 w 464432"/>
                <a:gd name="connsiteY34" fmla="*/ 211337 h 386163"/>
                <a:gd name="connsiteX35" fmla="*/ 301544 w 464432"/>
                <a:gd name="connsiteY35" fmla="*/ 114985 h 386163"/>
                <a:gd name="connsiteX36" fmla="*/ 415461 w 464432"/>
                <a:gd name="connsiteY36" fmla="*/ 218376 h 386163"/>
                <a:gd name="connsiteX37" fmla="*/ 405310 w 464432"/>
                <a:gd name="connsiteY37" fmla="*/ 282291 h 386163"/>
                <a:gd name="connsiteX38" fmla="*/ 369217 w 464432"/>
                <a:gd name="connsiteY38" fmla="*/ 329287 h 386163"/>
                <a:gd name="connsiteX39" fmla="*/ 326357 w 464432"/>
                <a:gd name="connsiteY39" fmla="*/ 360116 h 386163"/>
                <a:gd name="connsiteX40" fmla="*/ 261691 w 464432"/>
                <a:gd name="connsiteY40" fmla="*/ 378162 h 386163"/>
                <a:gd name="connsiteX41" fmla="*/ 271842 w 464432"/>
                <a:gd name="connsiteY41" fmla="*/ 355604 h 386163"/>
                <a:gd name="connsiteX42" fmla="*/ 303047 w 464432"/>
                <a:gd name="connsiteY42" fmla="*/ 348837 h 386163"/>
                <a:gd name="connsiteX43" fmla="*/ 272218 w 464432"/>
                <a:gd name="connsiteY43" fmla="*/ 321016 h 386163"/>
                <a:gd name="connsiteX44" fmla="*/ 286129 w 464432"/>
                <a:gd name="connsiteY44" fmla="*/ 303345 h 386163"/>
                <a:gd name="connsiteX45" fmla="*/ 327861 w 464432"/>
                <a:gd name="connsiteY45" fmla="*/ 334550 h 386163"/>
                <a:gd name="connsiteX46" fmla="*/ 342524 w 464432"/>
                <a:gd name="connsiteY46" fmla="*/ 316880 h 386163"/>
                <a:gd name="connsiteX47" fmla="*/ 304175 w 464432"/>
                <a:gd name="connsiteY47" fmla="*/ 286051 h 386163"/>
                <a:gd name="connsiteX48" fmla="*/ 318838 w 464432"/>
                <a:gd name="connsiteY48" fmla="*/ 268004 h 386163"/>
                <a:gd name="connsiteX49" fmla="*/ 365081 w 464432"/>
                <a:gd name="connsiteY49" fmla="*/ 303345 h 386163"/>
                <a:gd name="connsiteX50" fmla="*/ 379744 w 464432"/>
                <a:gd name="connsiteY50" fmla="*/ 285299 h 386163"/>
                <a:gd name="connsiteX51" fmla="*/ 331245 w 464432"/>
                <a:gd name="connsiteY51" fmla="*/ 246574 h 386163"/>
                <a:gd name="connsiteX52" fmla="*/ 342900 w 464432"/>
                <a:gd name="connsiteY52" fmla="*/ 227024 h 386163"/>
                <a:gd name="connsiteX53" fmla="*/ 382000 w 464432"/>
                <a:gd name="connsiteY53" fmla="*/ 254845 h 386163"/>
                <a:gd name="connsiteX54" fmla="*/ 397038 w 464432"/>
                <a:gd name="connsiteY54" fmla="*/ 233791 h 386163"/>
                <a:gd name="connsiteX55" fmla="*/ 277482 w 464432"/>
                <a:gd name="connsiteY55" fmla="*/ 124009 h 386163"/>
                <a:gd name="connsiteX56" fmla="*/ 301544 w 464432"/>
                <a:gd name="connsiteY56" fmla="*/ 114985 h 386163"/>
                <a:gd name="connsiteX57" fmla="*/ 100529 w 464432"/>
                <a:gd name="connsiteY57" fmla="*/ 1105 h 386163"/>
                <a:gd name="connsiteX58" fmla="*/ 121320 w 464432"/>
                <a:gd name="connsiteY58" fmla="*/ 8794 h 386163"/>
                <a:gd name="connsiteX59" fmla="*/ 190837 w 464432"/>
                <a:gd name="connsiteY59" fmla="*/ 18621 h 386163"/>
                <a:gd name="connsiteX60" fmla="*/ 194477 w 464432"/>
                <a:gd name="connsiteY60" fmla="*/ 29177 h 386163"/>
                <a:gd name="connsiteX61" fmla="*/ 115861 w 464432"/>
                <a:gd name="connsiteY61" fmla="*/ 35364 h 386163"/>
                <a:gd name="connsiteX62" fmla="*/ 84560 w 464432"/>
                <a:gd name="connsiteY62" fmla="*/ 31724 h 386163"/>
                <a:gd name="connsiteX63" fmla="*/ 29966 w 464432"/>
                <a:gd name="connsiteY63" fmla="*/ 92507 h 386163"/>
                <a:gd name="connsiteX64" fmla="*/ 28510 w 464432"/>
                <a:gd name="connsiteY64" fmla="*/ 115073 h 386163"/>
                <a:gd name="connsiteX65" fmla="*/ 50348 w 464432"/>
                <a:gd name="connsiteY65" fmla="*/ 138003 h 386163"/>
                <a:gd name="connsiteX66" fmla="*/ 60539 w 464432"/>
                <a:gd name="connsiteY66" fmla="*/ 165665 h 386163"/>
                <a:gd name="connsiteX67" fmla="*/ 68546 w 464432"/>
                <a:gd name="connsiteY67" fmla="*/ 196238 h 386163"/>
                <a:gd name="connsiteX68" fmla="*/ 52167 w 464432"/>
                <a:gd name="connsiteY68" fmla="*/ 210432 h 386163"/>
                <a:gd name="connsiteX69" fmla="*/ 37609 w 464432"/>
                <a:gd name="connsiteY69" fmla="*/ 173308 h 386163"/>
                <a:gd name="connsiteX70" fmla="*/ 16499 w 464432"/>
                <a:gd name="connsiteY70" fmla="*/ 137275 h 386163"/>
                <a:gd name="connsiteX71" fmla="*/ 7400 w 464432"/>
                <a:gd name="connsiteY71" fmla="*/ 82316 h 386163"/>
                <a:gd name="connsiteX72" fmla="*/ 74005 w 464432"/>
                <a:gd name="connsiteY72" fmla="*/ 9522 h 386163"/>
                <a:gd name="connsiteX73" fmla="*/ 100529 w 464432"/>
                <a:gd name="connsiteY73" fmla="*/ 1105 h 386163"/>
                <a:gd name="connsiteX74" fmla="*/ 384957 w 464432"/>
                <a:gd name="connsiteY74" fmla="*/ 753 h 386163"/>
                <a:gd name="connsiteX75" fmla="*/ 402571 w 464432"/>
                <a:gd name="connsiteY75" fmla="*/ 10568 h 386163"/>
                <a:gd name="connsiteX76" fmla="*/ 456783 w 464432"/>
                <a:gd name="connsiteY76" fmla="*/ 69967 h 386163"/>
                <a:gd name="connsiteX77" fmla="*/ 462038 w 464432"/>
                <a:gd name="connsiteY77" fmla="*/ 100908 h 386163"/>
                <a:gd name="connsiteX78" fmla="*/ 438415 w 464432"/>
                <a:gd name="connsiteY78" fmla="*/ 129148 h 386163"/>
                <a:gd name="connsiteX79" fmla="*/ 423481 w 464432"/>
                <a:gd name="connsiteY79" fmla="*/ 173951 h 386163"/>
                <a:gd name="connsiteX80" fmla="*/ 402030 w 464432"/>
                <a:gd name="connsiteY80" fmla="*/ 180196 h 386163"/>
                <a:gd name="connsiteX81" fmla="*/ 322929 w 464432"/>
                <a:gd name="connsiteY81" fmla="*/ 104856 h 386163"/>
                <a:gd name="connsiteX82" fmla="*/ 288032 w 464432"/>
                <a:gd name="connsiteY82" fmla="*/ 97443 h 386163"/>
                <a:gd name="connsiteX83" fmla="*/ 257582 w 464432"/>
                <a:gd name="connsiteY83" fmla="*/ 93338 h 386163"/>
                <a:gd name="connsiteX84" fmla="*/ 231238 w 464432"/>
                <a:gd name="connsiteY84" fmla="*/ 96417 h 386163"/>
                <a:gd name="connsiteX85" fmla="*/ 160747 w 464432"/>
                <a:gd name="connsiteY85" fmla="*/ 137236 h 386163"/>
                <a:gd name="connsiteX86" fmla="*/ 133048 w 464432"/>
                <a:gd name="connsiteY86" fmla="*/ 100865 h 386163"/>
                <a:gd name="connsiteX87" fmla="*/ 217882 w 464432"/>
                <a:gd name="connsiteY87" fmla="*/ 36160 h 386163"/>
                <a:gd name="connsiteX88" fmla="*/ 328446 w 464432"/>
                <a:gd name="connsiteY88" fmla="*/ 23521 h 386163"/>
                <a:gd name="connsiteX89" fmla="*/ 363473 w 464432"/>
                <a:gd name="connsiteY89" fmla="*/ 5600 h 386163"/>
                <a:gd name="connsiteX90" fmla="*/ 384957 w 464432"/>
                <a:gd name="connsiteY90" fmla="*/ 753 h 38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464432" h="386163">
                  <a:moveTo>
                    <a:pt x="92986" y="211337"/>
                  </a:moveTo>
                  <a:cubicBezTo>
                    <a:pt x="100504" y="211472"/>
                    <a:pt x="107970" y="214475"/>
                    <a:pt x="113604" y="220314"/>
                  </a:cubicBezTo>
                  <a:cubicBezTo>
                    <a:pt x="122053" y="229073"/>
                    <a:pt x="123978" y="241726"/>
                    <a:pt x="119485" y="252257"/>
                  </a:cubicBezTo>
                  <a:lnTo>
                    <a:pt x="117714" y="255482"/>
                  </a:lnTo>
                  <a:lnTo>
                    <a:pt x="118477" y="255098"/>
                  </a:lnTo>
                  <a:cubicBezTo>
                    <a:pt x="122181" y="253673"/>
                    <a:pt x="126103" y="252997"/>
                    <a:pt x="130012" y="253068"/>
                  </a:cubicBezTo>
                  <a:cubicBezTo>
                    <a:pt x="137830" y="253208"/>
                    <a:pt x="145594" y="256331"/>
                    <a:pt x="151451" y="262403"/>
                  </a:cubicBezTo>
                  <a:cubicBezTo>
                    <a:pt x="158773" y="269992"/>
                    <a:pt x="161383" y="280394"/>
                    <a:pt x="159347" y="289988"/>
                  </a:cubicBezTo>
                  <a:lnTo>
                    <a:pt x="159176" y="290528"/>
                  </a:lnTo>
                  <a:lnTo>
                    <a:pt x="160991" y="289099"/>
                  </a:lnTo>
                  <a:cubicBezTo>
                    <a:pt x="165939" y="285958"/>
                    <a:pt x="171610" y="284445"/>
                    <a:pt x="177252" y="284547"/>
                  </a:cubicBezTo>
                  <a:cubicBezTo>
                    <a:pt x="184776" y="284682"/>
                    <a:pt x="192247" y="287687"/>
                    <a:pt x="197884" y="293530"/>
                  </a:cubicBezTo>
                  <a:lnTo>
                    <a:pt x="200002" y="295725"/>
                  </a:lnTo>
                  <a:cubicBezTo>
                    <a:pt x="207048" y="303029"/>
                    <a:pt x="209560" y="313039"/>
                    <a:pt x="207600" y="322271"/>
                  </a:cubicBezTo>
                  <a:lnTo>
                    <a:pt x="207529" y="322494"/>
                  </a:lnTo>
                  <a:lnTo>
                    <a:pt x="211996" y="320177"/>
                  </a:lnTo>
                  <a:cubicBezTo>
                    <a:pt x="223222" y="315660"/>
                    <a:pt x="236270" y="317849"/>
                    <a:pt x="244876" y="326770"/>
                  </a:cubicBezTo>
                  <a:cubicBezTo>
                    <a:pt x="256351" y="338664"/>
                    <a:pt x="255584" y="358021"/>
                    <a:pt x="243163" y="370004"/>
                  </a:cubicBezTo>
                  <a:cubicBezTo>
                    <a:pt x="230742" y="381986"/>
                    <a:pt x="211370" y="382058"/>
                    <a:pt x="199896" y="370164"/>
                  </a:cubicBezTo>
                  <a:cubicBezTo>
                    <a:pt x="194158" y="364217"/>
                    <a:pt x="191481" y="356404"/>
                    <a:pt x="191791" y="348580"/>
                  </a:cubicBezTo>
                  <a:lnTo>
                    <a:pt x="192428" y="343885"/>
                  </a:lnTo>
                  <a:lnTo>
                    <a:pt x="189844" y="346378"/>
                  </a:lnTo>
                  <a:cubicBezTo>
                    <a:pt x="178158" y="357651"/>
                    <a:pt x="159545" y="357317"/>
                    <a:pt x="148272" y="345631"/>
                  </a:cubicBezTo>
                  <a:lnTo>
                    <a:pt x="146154" y="343436"/>
                  </a:lnTo>
                  <a:cubicBezTo>
                    <a:pt x="140517" y="337593"/>
                    <a:pt x="137782" y="330018"/>
                    <a:pt x="137917" y="322495"/>
                  </a:cubicBezTo>
                  <a:lnTo>
                    <a:pt x="138504" y="317345"/>
                  </a:lnTo>
                  <a:lnTo>
                    <a:pt x="136909" y="318884"/>
                  </a:lnTo>
                  <a:cubicBezTo>
                    <a:pt x="124766" y="330599"/>
                    <a:pt x="105424" y="330251"/>
                    <a:pt x="93709" y="318108"/>
                  </a:cubicBezTo>
                  <a:cubicBezTo>
                    <a:pt x="83458" y="307482"/>
                    <a:pt x="82443" y="291346"/>
                    <a:pt x="90484" y="279630"/>
                  </a:cubicBezTo>
                  <a:lnTo>
                    <a:pt x="92829" y="276862"/>
                  </a:lnTo>
                  <a:lnTo>
                    <a:pt x="88972" y="277930"/>
                  </a:lnTo>
                  <a:cubicBezTo>
                    <a:pt x="79682" y="279556"/>
                    <a:pt x="69775" y="276688"/>
                    <a:pt x="62734" y="269389"/>
                  </a:cubicBezTo>
                  <a:cubicBezTo>
                    <a:pt x="51467" y="257711"/>
                    <a:pt x="51801" y="239111"/>
                    <a:pt x="63480" y="227844"/>
                  </a:cubicBezTo>
                  <a:cubicBezTo>
                    <a:pt x="66339" y="225086"/>
                    <a:pt x="69199" y="222327"/>
                    <a:pt x="72059" y="219568"/>
                  </a:cubicBezTo>
                  <a:cubicBezTo>
                    <a:pt x="77898" y="213935"/>
                    <a:pt x="85467" y="211202"/>
                    <a:pt x="92986" y="211337"/>
                  </a:cubicBezTo>
                  <a:close/>
                  <a:moveTo>
                    <a:pt x="301544" y="114985"/>
                  </a:moveTo>
                  <a:cubicBezTo>
                    <a:pt x="360194" y="170754"/>
                    <a:pt x="378616" y="181782"/>
                    <a:pt x="415461" y="218376"/>
                  </a:cubicBezTo>
                  <a:cubicBezTo>
                    <a:pt x="444034" y="253341"/>
                    <a:pt x="415461" y="278155"/>
                    <a:pt x="405310" y="282291"/>
                  </a:cubicBezTo>
                  <a:cubicBezTo>
                    <a:pt x="412328" y="326404"/>
                    <a:pt x="379493" y="328785"/>
                    <a:pt x="369217" y="329287"/>
                  </a:cubicBezTo>
                  <a:cubicBezTo>
                    <a:pt x="360319" y="366758"/>
                    <a:pt x="336007" y="357986"/>
                    <a:pt x="326357" y="360116"/>
                  </a:cubicBezTo>
                  <a:cubicBezTo>
                    <a:pt x="313324" y="397211"/>
                    <a:pt x="271341" y="386183"/>
                    <a:pt x="261691" y="378162"/>
                  </a:cubicBezTo>
                  <a:lnTo>
                    <a:pt x="271842" y="355604"/>
                  </a:lnTo>
                  <a:cubicBezTo>
                    <a:pt x="297658" y="374403"/>
                    <a:pt x="304677" y="354476"/>
                    <a:pt x="303047" y="348837"/>
                  </a:cubicBezTo>
                  <a:cubicBezTo>
                    <a:pt x="305992" y="342195"/>
                    <a:pt x="279863" y="331793"/>
                    <a:pt x="272218" y="321016"/>
                  </a:cubicBezTo>
                  <a:cubicBezTo>
                    <a:pt x="264574" y="313621"/>
                    <a:pt x="272030" y="295638"/>
                    <a:pt x="286129" y="303345"/>
                  </a:cubicBezTo>
                  <a:cubicBezTo>
                    <a:pt x="295340" y="309924"/>
                    <a:pt x="318337" y="332107"/>
                    <a:pt x="327861" y="334550"/>
                  </a:cubicBezTo>
                  <a:cubicBezTo>
                    <a:pt x="347160" y="341506"/>
                    <a:pt x="349166" y="321705"/>
                    <a:pt x="342524" y="316880"/>
                  </a:cubicBezTo>
                  <a:cubicBezTo>
                    <a:pt x="327109" y="302280"/>
                    <a:pt x="323475" y="305350"/>
                    <a:pt x="304175" y="286051"/>
                  </a:cubicBezTo>
                  <a:cubicBezTo>
                    <a:pt x="298160" y="277654"/>
                    <a:pt x="302295" y="264746"/>
                    <a:pt x="318838" y="268004"/>
                  </a:cubicBezTo>
                  <a:cubicBezTo>
                    <a:pt x="328049" y="273456"/>
                    <a:pt x="354930" y="300463"/>
                    <a:pt x="365081" y="303345"/>
                  </a:cubicBezTo>
                  <a:cubicBezTo>
                    <a:pt x="381624" y="314123"/>
                    <a:pt x="389707" y="290249"/>
                    <a:pt x="379744" y="285299"/>
                  </a:cubicBezTo>
                  <a:cubicBezTo>
                    <a:pt x="375796" y="279972"/>
                    <a:pt x="338451" y="253467"/>
                    <a:pt x="331245" y="246574"/>
                  </a:cubicBezTo>
                  <a:cubicBezTo>
                    <a:pt x="319089" y="234668"/>
                    <a:pt x="334002" y="220507"/>
                    <a:pt x="342900" y="227024"/>
                  </a:cubicBezTo>
                  <a:lnTo>
                    <a:pt x="382000" y="254845"/>
                  </a:lnTo>
                  <a:cubicBezTo>
                    <a:pt x="399921" y="270134"/>
                    <a:pt x="411450" y="243692"/>
                    <a:pt x="397038" y="233791"/>
                  </a:cubicBezTo>
                  <a:lnTo>
                    <a:pt x="277482" y="124009"/>
                  </a:lnTo>
                  <a:cubicBezTo>
                    <a:pt x="267832" y="113857"/>
                    <a:pt x="292771" y="114233"/>
                    <a:pt x="301544" y="114985"/>
                  </a:cubicBezTo>
                  <a:close/>
                  <a:moveTo>
                    <a:pt x="100529" y="1105"/>
                  </a:moveTo>
                  <a:cubicBezTo>
                    <a:pt x="108673" y="2121"/>
                    <a:pt x="115861" y="5822"/>
                    <a:pt x="121320" y="8794"/>
                  </a:cubicBezTo>
                  <a:cubicBezTo>
                    <a:pt x="135515" y="17529"/>
                    <a:pt x="139155" y="36820"/>
                    <a:pt x="190837" y="18621"/>
                  </a:cubicBezTo>
                  <a:cubicBezTo>
                    <a:pt x="226870" y="13101"/>
                    <a:pt x="208065" y="20563"/>
                    <a:pt x="194477" y="29177"/>
                  </a:cubicBezTo>
                  <a:cubicBezTo>
                    <a:pt x="178705" y="37790"/>
                    <a:pt x="170334" y="68242"/>
                    <a:pt x="115861" y="35364"/>
                  </a:cubicBezTo>
                  <a:cubicBezTo>
                    <a:pt x="100696" y="18136"/>
                    <a:pt x="89170" y="25658"/>
                    <a:pt x="84560" y="31724"/>
                  </a:cubicBezTo>
                  <a:lnTo>
                    <a:pt x="29966" y="92507"/>
                  </a:lnTo>
                  <a:cubicBezTo>
                    <a:pt x="20199" y="101120"/>
                    <a:pt x="24567" y="109189"/>
                    <a:pt x="28510" y="115073"/>
                  </a:cubicBezTo>
                  <a:cubicBezTo>
                    <a:pt x="34576" y="124354"/>
                    <a:pt x="40763" y="125203"/>
                    <a:pt x="50348" y="138003"/>
                  </a:cubicBezTo>
                  <a:cubicBezTo>
                    <a:pt x="60781" y="146799"/>
                    <a:pt x="58476" y="156990"/>
                    <a:pt x="60539" y="165665"/>
                  </a:cubicBezTo>
                  <a:cubicBezTo>
                    <a:pt x="62237" y="180527"/>
                    <a:pt x="67029" y="190232"/>
                    <a:pt x="68546" y="196238"/>
                  </a:cubicBezTo>
                  <a:cubicBezTo>
                    <a:pt x="61448" y="202607"/>
                    <a:pt x="50772" y="214557"/>
                    <a:pt x="52167" y="210432"/>
                  </a:cubicBezTo>
                  <a:cubicBezTo>
                    <a:pt x="47011" y="206611"/>
                    <a:pt x="41491" y="191567"/>
                    <a:pt x="37609" y="173308"/>
                  </a:cubicBezTo>
                  <a:cubicBezTo>
                    <a:pt x="38458" y="148134"/>
                    <a:pt x="24446" y="147163"/>
                    <a:pt x="16499" y="137275"/>
                  </a:cubicBezTo>
                  <a:cubicBezTo>
                    <a:pt x="-6370" y="114831"/>
                    <a:pt x="-1456" y="104457"/>
                    <a:pt x="7400" y="82316"/>
                  </a:cubicBezTo>
                  <a:lnTo>
                    <a:pt x="74005" y="9522"/>
                  </a:lnTo>
                  <a:cubicBezTo>
                    <a:pt x="83286" y="1758"/>
                    <a:pt x="92385" y="89"/>
                    <a:pt x="100529" y="1105"/>
                  </a:cubicBezTo>
                  <a:close/>
                  <a:moveTo>
                    <a:pt x="384957" y="753"/>
                  </a:moveTo>
                  <a:cubicBezTo>
                    <a:pt x="391801" y="2395"/>
                    <a:pt x="398001" y="6482"/>
                    <a:pt x="402571" y="10568"/>
                  </a:cubicBezTo>
                  <a:lnTo>
                    <a:pt x="456783" y="69967"/>
                  </a:lnTo>
                  <a:cubicBezTo>
                    <a:pt x="461793" y="75122"/>
                    <a:pt x="467889" y="83535"/>
                    <a:pt x="462038" y="100908"/>
                  </a:cubicBezTo>
                  <a:cubicBezTo>
                    <a:pt x="456608" y="111045"/>
                    <a:pt x="444932" y="122269"/>
                    <a:pt x="438415" y="129148"/>
                  </a:cubicBezTo>
                  <a:cubicBezTo>
                    <a:pt x="432532" y="146616"/>
                    <a:pt x="429636" y="158383"/>
                    <a:pt x="423481" y="173951"/>
                  </a:cubicBezTo>
                  <a:cubicBezTo>
                    <a:pt x="420675" y="179562"/>
                    <a:pt x="412710" y="185446"/>
                    <a:pt x="402030" y="180196"/>
                  </a:cubicBezTo>
                  <a:lnTo>
                    <a:pt x="322929" y="104856"/>
                  </a:lnTo>
                  <a:cubicBezTo>
                    <a:pt x="317797" y="100332"/>
                    <a:pt x="308901" y="93072"/>
                    <a:pt x="288032" y="97443"/>
                  </a:cubicBezTo>
                  <a:cubicBezTo>
                    <a:pt x="279251" y="97976"/>
                    <a:pt x="273035" y="97614"/>
                    <a:pt x="257582" y="93338"/>
                  </a:cubicBezTo>
                  <a:cubicBezTo>
                    <a:pt x="253762" y="91114"/>
                    <a:pt x="248461" y="86364"/>
                    <a:pt x="231238" y="96417"/>
                  </a:cubicBezTo>
                  <a:cubicBezTo>
                    <a:pt x="194398" y="116980"/>
                    <a:pt x="181165" y="127963"/>
                    <a:pt x="160747" y="137236"/>
                  </a:cubicBezTo>
                  <a:cubicBezTo>
                    <a:pt x="143075" y="145070"/>
                    <a:pt x="108639" y="126560"/>
                    <a:pt x="133048" y="100865"/>
                  </a:cubicBezTo>
                  <a:lnTo>
                    <a:pt x="217882" y="36160"/>
                  </a:lnTo>
                  <a:cubicBezTo>
                    <a:pt x="261922" y="3892"/>
                    <a:pt x="303908" y="23287"/>
                    <a:pt x="328446" y="23521"/>
                  </a:cubicBezTo>
                  <a:cubicBezTo>
                    <a:pt x="346096" y="24789"/>
                    <a:pt x="352612" y="12751"/>
                    <a:pt x="363473" y="5600"/>
                  </a:cubicBezTo>
                  <a:cubicBezTo>
                    <a:pt x="370623" y="-88"/>
                    <a:pt x="378113" y="-890"/>
                    <a:pt x="384957" y="7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806093" y="180365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01</a:t>
            </a:r>
            <a:endParaRPr lang="en-US" sz="32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697532" y="1830180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08FB891-6D7C-4889-83B4-6B39B5664258}"/>
              </a:ext>
            </a:extLst>
          </p:cNvPr>
          <p:cNvSpPr txBox="1"/>
          <p:nvPr/>
        </p:nvSpPr>
        <p:spPr>
          <a:xfrm>
            <a:off x="6318508" y="1825037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Project Objectives &amp; Scope</a:t>
            </a:r>
            <a:endParaRPr lang="en-US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D4C4A0-5C3A-48B6-8879-E52813AE01A4}"/>
              </a:ext>
            </a:extLst>
          </p:cNvPr>
          <p:cNvGrpSpPr/>
          <p:nvPr/>
        </p:nvGrpSpPr>
        <p:grpSpPr>
          <a:xfrm>
            <a:off x="4857644" y="5378143"/>
            <a:ext cx="822960" cy="731520"/>
            <a:chOff x="593559" y="3150533"/>
            <a:chExt cx="2406314" cy="1652868"/>
          </a:xfrm>
          <a:solidFill>
            <a:schemeClr val="bg1"/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B9C9DB-1B12-44E2-9438-6FF819C9B51B}"/>
                </a:ext>
              </a:extLst>
            </p:cNvPr>
            <p:cNvGrpSpPr/>
            <p:nvPr/>
          </p:nvGrpSpPr>
          <p:grpSpPr>
            <a:xfrm>
              <a:off x="593559" y="3150533"/>
              <a:ext cx="2406314" cy="1652868"/>
              <a:chOff x="593559" y="3150533"/>
              <a:chExt cx="2406314" cy="1652868"/>
            </a:xfrm>
            <a:grpFill/>
          </p:grpSpPr>
          <p:sp>
            <p:nvSpPr>
              <p:cNvPr id="66" name="Freeform 122">
                <a:extLst>
                  <a:ext uri="{FF2B5EF4-FFF2-40B4-BE49-F238E27FC236}">
                    <a16:creationId xmlns:a16="http://schemas.microsoft.com/office/drawing/2014/main" id="{D1996A95-AB94-4DB7-A8EC-CBFCA6CACE4A}"/>
                  </a:ext>
                </a:extLst>
              </p:cNvPr>
              <p:cNvSpPr/>
              <p:nvPr/>
            </p:nvSpPr>
            <p:spPr>
              <a:xfrm>
                <a:off x="593559" y="3226748"/>
                <a:ext cx="994145" cy="1576653"/>
              </a:xfrm>
              <a:custGeom>
                <a:avLst/>
                <a:gdLst>
                  <a:gd name="connsiteX0" fmla="*/ 1835260 w 1835260"/>
                  <a:gd name="connsiteY0" fmla="*/ 0 h 2910609"/>
                  <a:gd name="connsiteX1" fmla="*/ 1835260 w 1835260"/>
                  <a:gd name="connsiteY1" fmla="*/ 1156447 h 2910609"/>
                  <a:gd name="connsiteX2" fmla="*/ 523 w 1835260"/>
                  <a:gd name="connsiteY2" fmla="*/ 2910503 h 2910609"/>
                  <a:gd name="connsiteX3" fmla="*/ 0 w 1835260"/>
                  <a:gd name="connsiteY3" fmla="*/ 2910609 h 2910609"/>
                  <a:gd name="connsiteX4" fmla="*/ 0 w 1835260"/>
                  <a:gd name="connsiteY4" fmla="*/ 1808468 h 291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5260" h="2910609">
                    <a:moveTo>
                      <a:pt x="1835260" y="0"/>
                    </a:moveTo>
                    <a:lnTo>
                      <a:pt x="1835260" y="1156447"/>
                    </a:lnTo>
                    <a:lnTo>
                      <a:pt x="523" y="2910503"/>
                    </a:lnTo>
                    <a:lnTo>
                      <a:pt x="0" y="2910609"/>
                    </a:lnTo>
                    <a:lnTo>
                      <a:pt x="0" y="18084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  <p:sp>
            <p:nvSpPr>
              <p:cNvPr id="67" name="Right Arrow 123">
                <a:extLst>
                  <a:ext uri="{FF2B5EF4-FFF2-40B4-BE49-F238E27FC236}">
                    <a16:creationId xmlns:a16="http://schemas.microsoft.com/office/drawing/2014/main" id="{63B0FD1C-B203-4AF5-8013-FA6EF2389C19}"/>
                  </a:ext>
                </a:extLst>
              </p:cNvPr>
              <p:cNvSpPr/>
              <p:nvPr/>
            </p:nvSpPr>
            <p:spPr>
              <a:xfrm>
                <a:off x="1587836" y="3150533"/>
                <a:ext cx="1412037" cy="779870"/>
              </a:xfrm>
              <a:prstGeom prst="rightArrow">
                <a:avLst>
                  <a:gd name="adj1" fmla="val 80578"/>
                  <a:gd name="adj2" fmla="val 512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2000" kern="0">
                  <a:solidFill>
                    <a:prstClr val="white"/>
                  </a:solidFill>
                  <a:sym typeface="Arial"/>
                </a:endParaRPr>
              </a:p>
            </p:txBody>
          </p:sp>
        </p:grpSp>
        <p:sp>
          <p:nvSpPr>
            <p:cNvPr id="65" name="Freeform 121">
              <a:extLst>
                <a:ext uri="{FF2B5EF4-FFF2-40B4-BE49-F238E27FC236}">
                  <a16:creationId xmlns:a16="http://schemas.microsoft.com/office/drawing/2014/main" id="{D4B0CD48-9504-4C43-97B9-7B1AB2D5DA29}"/>
                </a:ext>
              </a:extLst>
            </p:cNvPr>
            <p:cNvSpPr/>
            <p:nvPr/>
          </p:nvSpPr>
          <p:spPr>
            <a:xfrm>
              <a:off x="2016201" y="3399939"/>
              <a:ext cx="379132" cy="349576"/>
            </a:xfrm>
            <a:custGeom>
              <a:avLst/>
              <a:gdLst>
                <a:gd name="connsiteX0" fmla="*/ 142147 w 354842"/>
                <a:gd name="connsiteY0" fmla="*/ 43850 h 316295"/>
                <a:gd name="connsiteX1" fmla="*/ 42865 w 354842"/>
                <a:gd name="connsiteY1" fmla="*/ 142148 h 316295"/>
                <a:gd name="connsiteX2" fmla="*/ 142147 w 354842"/>
                <a:gd name="connsiteY2" fmla="*/ 240446 h 316295"/>
                <a:gd name="connsiteX3" fmla="*/ 241429 w 354842"/>
                <a:gd name="connsiteY3" fmla="*/ 142148 h 316295"/>
                <a:gd name="connsiteX4" fmla="*/ 142147 w 354842"/>
                <a:gd name="connsiteY4" fmla="*/ 43850 h 316295"/>
                <a:gd name="connsiteX5" fmla="*/ 142147 w 354842"/>
                <a:gd name="connsiteY5" fmla="*/ 0 h 316295"/>
                <a:gd name="connsiteX6" fmla="*/ 284294 w 354842"/>
                <a:gd name="connsiteY6" fmla="*/ 142147 h 316295"/>
                <a:gd name="connsiteX7" fmla="*/ 273124 w 354842"/>
                <a:gd name="connsiteY7" fmla="*/ 197477 h 316295"/>
                <a:gd name="connsiteX8" fmla="*/ 267906 w 354842"/>
                <a:gd name="connsiteY8" fmla="*/ 205216 h 316295"/>
                <a:gd name="connsiteX9" fmla="*/ 354842 w 354842"/>
                <a:gd name="connsiteY9" fmla="*/ 273137 h 316295"/>
                <a:gd name="connsiteX10" fmla="*/ 321124 w 354842"/>
                <a:gd name="connsiteY10" fmla="*/ 316295 h 316295"/>
                <a:gd name="connsiteX11" fmla="*/ 234187 w 354842"/>
                <a:gd name="connsiteY11" fmla="*/ 248373 h 316295"/>
                <a:gd name="connsiteX12" fmla="*/ 197477 w 354842"/>
                <a:gd name="connsiteY12" fmla="*/ 273124 h 316295"/>
                <a:gd name="connsiteX13" fmla="*/ 142147 w 354842"/>
                <a:gd name="connsiteY13" fmla="*/ 284294 h 316295"/>
                <a:gd name="connsiteX14" fmla="*/ 0 w 354842"/>
                <a:gd name="connsiteY14" fmla="*/ 142147 h 316295"/>
                <a:gd name="connsiteX15" fmla="*/ 142147 w 354842"/>
                <a:gd name="connsiteY15" fmla="*/ 0 h 31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842" h="316295">
                  <a:moveTo>
                    <a:pt x="142147" y="43850"/>
                  </a:moveTo>
                  <a:cubicBezTo>
                    <a:pt x="87315" y="43850"/>
                    <a:pt x="42865" y="87860"/>
                    <a:pt x="42865" y="142148"/>
                  </a:cubicBezTo>
                  <a:cubicBezTo>
                    <a:pt x="42865" y="196436"/>
                    <a:pt x="87315" y="240446"/>
                    <a:pt x="142147" y="240446"/>
                  </a:cubicBezTo>
                  <a:cubicBezTo>
                    <a:pt x="196979" y="240446"/>
                    <a:pt x="241429" y="196436"/>
                    <a:pt x="241429" y="142148"/>
                  </a:cubicBezTo>
                  <a:cubicBezTo>
                    <a:pt x="241429" y="87860"/>
                    <a:pt x="196979" y="43850"/>
                    <a:pt x="142147" y="43850"/>
                  </a:cubicBezTo>
                  <a:close/>
                  <a:moveTo>
                    <a:pt x="142147" y="0"/>
                  </a:moveTo>
                  <a:cubicBezTo>
                    <a:pt x="220653" y="0"/>
                    <a:pt x="284294" y="63641"/>
                    <a:pt x="284294" y="142147"/>
                  </a:cubicBezTo>
                  <a:cubicBezTo>
                    <a:pt x="284294" y="161774"/>
                    <a:pt x="280317" y="180471"/>
                    <a:pt x="273124" y="197477"/>
                  </a:cubicBezTo>
                  <a:lnTo>
                    <a:pt x="267906" y="205216"/>
                  </a:lnTo>
                  <a:lnTo>
                    <a:pt x="354842" y="273137"/>
                  </a:lnTo>
                  <a:lnTo>
                    <a:pt x="321124" y="316295"/>
                  </a:lnTo>
                  <a:lnTo>
                    <a:pt x="234187" y="248373"/>
                  </a:lnTo>
                  <a:lnTo>
                    <a:pt x="197477" y="273124"/>
                  </a:lnTo>
                  <a:cubicBezTo>
                    <a:pt x="180471" y="280317"/>
                    <a:pt x="161774" y="284294"/>
                    <a:pt x="142147" y="284294"/>
                  </a:cubicBezTo>
                  <a:cubicBezTo>
                    <a:pt x="63641" y="284294"/>
                    <a:pt x="0" y="220653"/>
                    <a:pt x="0" y="142147"/>
                  </a:cubicBezTo>
                  <a:cubicBezTo>
                    <a:pt x="0" y="63641"/>
                    <a:pt x="63641" y="0"/>
                    <a:pt x="142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n-US" sz="2000" kern="0">
                <a:solidFill>
                  <a:prstClr val="white"/>
                </a:solidFill>
                <a:sym typeface="Arial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678FD4B-B80C-4A9C-91D6-AFCF8A02EB9C}"/>
              </a:ext>
            </a:extLst>
          </p:cNvPr>
          <p:cNvSpPr txBox="1"/>
          <p:nvPr/>
        </p:nvSpPr>
        <p:spPr>
          <a:xfrm>
            <a:off x="5837678" y="534313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sym typeface="Arial"/>
              </a:rPr>
              <a:t>07</a:t>
            </a: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7D8712-967D-4D11-BBFB-75F9CA28C848}"/>
              </a:ext>
            </a:extLst>
          </p:cNvPr>
          <p:cNvCxnSpPr/>
          <p:nvPr/>
        </p:nvCxnSpPr>
        <p:spPr>
          <a:xfrm>
            <a:off x="5693176" y="5399229"/>
            <a:ext cx="0" cy="3657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82207E0-EC76-4A66-B740-D96847C43D9E}"/>
              </a:ext>
            </a:extLst>
          </p:cNvPr>
          <p:cNvSpPr/>
          <p:nvPr/>
        </p:nvSpPr>
        <p:spPr>
          <a:xfrm>
            <a:off x="6383600" y="5369812"/>
            <a:ext cx="151996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rPr lang="en-US" sz="1600" b="1" kern="0" dirty="0" smtClean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What is Next?</a:t>
            </a:r>
            <a:endParaRPr lang="en-US" sz="1600" b="1" kern="0" dirty="0">
              <a:solidFill>
                <a:srgbClr val="FFFFFF"/>
              </a:solidFill>
              <a:latin typeface="Century Gothic" panose="020B0502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2207E0-EC76-4A66-B740-D96847C43D9E}"/>
              </a:ext>
            </a:extLst>
          </p:cNvPr>
          <p:cNvSpPr/>
          <p:nvPr/>
        </p:nvSpPr>
        <p:spPr>
          <a:xfrm>
            <a:off x="6309578" y="4198309"/>
            <a:ext cx="2876108" cy="330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Key Achievements Till Date</a:t>
            </a:r>
          </a:p>
        </p:txBody>
      </p:sp>
    </p:spTree>
    <p:extLst>
      <p:ext uri="{BB962C8B-B14F-4D97-AF65-F5344CB8AC3E}">
        <p14:creationId xmlns:p14="http://schemas.microsoft.com/office/powerpoint/2010/main" val="35347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37246" y="6570424"/>
            <a:ext cx="450166" cy="184665"/>
          </a:xfrm>
        </p:spPr>
        <p:txBody>
          <a:bodyPr/>
          <a:lstStyle/>
          <a:p>
            <a:fld id="{5CFFC625-3172-475A-8D6E-A802FCB1DA5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Project Background &amp; Objectives</a:t>
              </a:r>
            </a:p>
          </p:txBody>
        </p:sp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0705" y="239663"/>
            <a:ext cx="626352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1988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8344" y="1070660"/>
            <a:ext cx="11621386" cy="5181284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466" y="1084822"/>
            <a:ext cx="5183855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1">
              <a:lnSpc>
                <a:spcPct val="200000"/>
              </a:lnSpc>
              <a:buSzPct val="80000"/>
              <a:defRPr/>
            </a:pPr>
            <a:r>
              <a:rPr lang="en-US" b="1" dirty="0" smtClean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&amp; Ops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aims to achieve the following </a:t>
            </a:r>
            <a:r>
              <a:rPr lang="en-US" b="1" dirty="0" smtClean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7412" y="1743135"/>
            <a:ext cx="4490357" cy="1263530"/>
            <a:chOff x="835270" y="1953493"/>
            <a:chExt cx="4490357" cy="1263530"/>
          </a:xfrm>
        </p:grpSpPr>
        <p:sp>
          <p:nvSpPr>
            <p:cNvPr id="50" name="Oval 49"/>
            <p:cNvSpPr/>
            <p:nvPr/>
          </p:nvSpPr>
          <p:spPr>
            <a:xfrm>
              <a:off x="1626813" y="2985915"/>
              <a:ext cx="3698814" cy="552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flipV="1">
              <a:off x="1850907" y="3057584"/>
              <a:ext cx="3474720" cy="159439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6235" y="1953493"/>
              <a:ext cx="3589392" cy="1047019"/>
            </a:xfrm>
            <a:prstGeom prst="rect">
              <a:avLst/>
            </a:prstGeom>
            <a:gradFill>
              <a:gsLst>
                <a:gs pos="94690">
                  <a:sysClr val="window" lastClr="FFFFFF">
                    <a:lumMod val="85000"/>
                  </a:sysClr>
                </a:gs>
                <a:gs pos="57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35270" y="1954546"/>
              <a:ext cx="1126878" cy="1044913"/>
              <a:chOff x="8152938" y="3285979"/>
              <a:chExt cx="1239566" cy="1596981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8152938" y="3285979"/>
                <a:ext cx="1239566" cy="1596981"/>
              </a:xfrm>
              <a:custGeom>
                <a:avLst/>
                <a:gdLst>
                  <a:gd name="connsiteX0" fmla="*/ 0 w 1934369"/>
                  <a:gd name="connsiteY0" fmla="*/ 0 h 1596981"/>
                  <a:gd name="connsiteX1" fmla="*/ 1700011 w 1934369"/>
                  <a:gd name="connsiteY1" fmla="*/ 0 h 1596981"/>
                  <a:gd name="connsiteX2" fmla="*/ 1700011 w 1934369"/>
                  <a:gd name="connsiteY2" fmla="*/ 514490 h 1596981"/>
                  <a:gd name="connsiteX3" fmla="*/ 1934369 w 1934369"/>
                  <a:gd name="connsiteY3" fmla="*/ 798491 h 1596981"/>
                  <a:gd name="connsiteX4" fmla="*/ 1700011 w 1934369"/>
                  <a:gd name="connsiteY4" fmla="*/ 1082490 h 1596981"/>
                  <a:gd name="connsiteX5" fmla="*/ 1700011 w 1934369"/>
                  <a:gd name="connsiteY5" fmla="*/ 1596981 h 1596981"/>
                  <a:gd name="connsiteX6" fmla="*/ 0 w 1934369"/>
                  <a:gd name="connsiteY6" fmla="*/ 1596981 h 159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4369" h="1596981">
                    <a:moveTo>
                      <a:pt x="0" y="0"/>
                    </a:moveTo>
                    <a:lnTo>
                      <a:pt x="1700011" y="0"/>
                    </a:lnTo>
                    <a:lnTo>
                      <a:pt x="1700011" y="514490"/>
                    </a:lnTo>
                    <a:lnTo>
                      <a:pt x="1934369" y="798491"/>
                    </a:lnTo>
                    <a:lnTo>
                      <a:pt x="1700011" y="1082490"/>
                    </a:lnTo>
                    <a:lnTo>
                      <a:pt x="1700011" y="1596981"/>
                    </a:lnTo>
                    <a:lnTo>
                      <a:pt x="0" y="1596981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4484" y="3294250"/>
                <a:ext cx="309563" cy="1580438"/>
              </a:xfrm>
              <a:prstGeom prst="rect">
                <a:avLst/>
              </a:pr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059965" y="2029903"/>
              <a:ext cx="283432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Improve and Model Tech &amp; Ops Business processes as per industry best practices 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9886" y="2184615"/>
              <a:ext cx="65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48380" y="1743135"/>
            <a:ext cx="4599779" cy="1263530"/>
            <a:chOff x="835270" y="1953493"/>
            <a:chExt cx="4599779" cy="1263530"/>
          </a:xfrm>
        </p:grpSpPr>
        <p:sp>
          <p:nvSpPr>
            <p:cNvPr id="55" name="Oval 54"/>
            <p:cNvSpPr/>
            <p:nvPr/>
          </p:nvSpPr>
          <p:spPr>
            <a:xfrm>
              <a:off x="1626813" y="2985915"/>
              <a:ext cx="3698814" cy="552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1850907" y="3057584"/>
              <a:ext cx="3474720" cy="159439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36235" y="1953493"/>
              <a:ext cx="3589392" cy="1047019"/>
            </a:xfrm>
            <a:prstGeom prst="rect">
              <a:avLst/>
            </a:prstGeom>
            <a:gradFill>
              <a:gsLst>
                <a:gs pos="94690">
                  <a:sysClr val="window" lastClr="FFFFFF">
                    <a:lumMod val="85000"/>
                  </a:sysClr>
                </a:gs>
                <a:gs pos="57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35270" y="1954546"/>
              <a:ext cx="1126878" cy="1044913"/>
              <a:chOff x="8152938" y="3285979"/>
              <a:chExt cx="1239566" cy="1596981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8152938" y="3285979"/>
                <a:ext cx="1239566" cy="1596981"/>
              </a:xfrm>
              <a:custGeom>
                <a:avLst/>
                <a:gdLst>
                  <a:gd name="connsiteX0" fmla="*/ 0 w 1934369"/>
                  <a:gd name="connsiteY0" fmla="*/ 0 h 1596981"/>
                  <a:gd name="connsiteX1" fmla="*/ 1700011 w 1934369"/>
                  <a:gd name="connsiteY1" fmla="*/ 0 h 1596981"/>
                  <a:gd name="connsiteX2" fmla="*/ 1700011 w 1934369"/>
                  <a:gd name="connsiteY2" fmla="*/ 514490 h 1596981"/>
                  <a:gd name="connsiteX3" fmla="*/ 1934369 w 1934369"/>
                  <a:gd name="connsiteY3" fmla="*/ 798491 h 1596981"/>
                  <a:gd name="connsiteX4" fmla="*/ 1700011 w 1934369"/>
                  <a:gd name="connsiteY4" fmla="*/ 1082490 h 1596981"/>
                  <a:gd name="connsiteX5" fmla="*/ 1700011 w 1934369"/>
                  <a:gd name="connsiteY5" fmla="*/ 1596981 h 1596981"/>
                  <a:gd name="connsiteX6" fmla="*/ 0 w 1934369"/>
                  <a:gd name="connsiteY6" fmla="*/ 1596981 h 159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4369" h="1596981">
                    <a:moveTo>
                      <a:pt x="0" y="0"/>
                    </a:moveTo>
                    <a:lnTo>
                      <a:pt x="1700011" y="0"/>
                    </a:lnTo>
                    <a:lnTo>
                      <a:pt x="1700011" y="514490"/>
                    </a:lnTo>
                    <a:lnTo>
                      <a:pt x="1934369" y="798491"/>
                    </a:lnTo>
                    <a:lnTo>
                      <a:pt x="1700011" y="1082490"/>
                    </a:lnTo>
                    <a:lnTo>
                      <a:pt x="1700011" y="1596981"/>
                    </a:lnTo>
                    <a:lnTo>
                      <a:pt x="0" y="1596981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154484" y="3294250"/>
                <a:ext cx="309563" cy="1580438"/>
              </a:xfrm>
              <a:prstGeom prst="rect">
                <a:avLst/>
              </a:pr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059965" y="2061503"/>
              <a:ext cx="33750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/>
              <a:r>
                <a:rPr lang="en-US" sz="16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Establish a centralized governance and unified repository for business processes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49886" y="2184615"/>
              <a:ext cx="65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02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7412" y="4839739"/>
            <a:ext cx="4490357" cy="1263530"/>
            <a:chOff x="835270" y="1953493"/>
            <a:chExt cx="4490357" cy="1263530"/>
          </a:xfrm>
        </p:grpSpPr>
        <p:sp>
          <p:nvSpPr>
            <p:cNvPr id="66" name="Oval 65"/>
            <p:cNvSpPr/>
            <p:nvPr/>
          </p:nvSpPr>
          <p:spPr>
            <a:xfrm>
              <a:off x="1626813" y="2985915"/>
              <a:ext cx="3698814" cy="552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V="1">
              <a:off x="1850907" y="3057584"/>
              <a:ext cx="3474720" cy="159439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36235" y="1953493"/>
              <a:ext cx="3589392" cy="1047019"/>
            </a:xfrm>
            <a:prstGeom prst="rect">
              <a:avLst/>
            </a:prstGeom>
            <a:gradFill>
              <a:gsLst>
                <a:gs pos="94690">
                  <a:sysClr val="window" lastClr="FFFFFF">
                    <a:lumMod val="85000"/>
                  </a:sysClr>
                </a:gs>
                <a:gs pos="57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5270" y="1954546"/>
              <a:ext cx="1126878" cy="1044913"/>
              <a:chOff x="8152938" y="3285979"/>
              <a:chExt cx="1239566" cy="1596981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8152938" y="3285979"/>
                <a:ext cx="1239566" cy="1596981"/>
              </a:xfrm>
              <a:custGeom>
                <a:avLst/>
                <a:gdLst>
                  <a:gd name="connsiteX0" fmla="*/ 0 w 1934369"/>
                  <a:gd name="connsiteY0" fmla="*/ 0 h 1596981"/>
                  <a:gd name="connsiteX1" fmla="*/ 1700011 w 1934369"/>
                  <a:gd name="connsiteY1" fmla="*/ 0 h 1596981"/>
                  <a:gd name="connsiteX2" fmla="*/ 1700011 w 1934369"/>
                  <a:gd name="connsiteY2" fmla="*/ 514490 h 1596981"/>
                  <a:gd name="connsiteX3" fmla="*/ 1934369 w 1934369"/>
                  <a:gd name="connsiteY3" fmla="*/ 798491 h 1596981"/>
                  <a:gd name="connsiteX4" fmla="*/ 1700011 w 1934369"/>
                  <a:gd name="connsiteY4" fmla="*/ 1082490 h 1596981"/>
                  <a:gd name="connsiteX5" fmla="*/ 1700011 w 1934369"/>
                  <a:gd name="connsiteY5" fmla="*/ 1596981 h 1596981"/>
                  <a:gd name="connsiteX6" fmla="*/ 0 w 1934369"/>
                  <a:gd name="connsiteY6" fmla="*/ 1596981 h 159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4369" h="1596981">
                    <a:moveTo>
                      <a:pt x="0" y="0"/>
                    </a:moveTo>
                    <a:lnTo>
                      <a:pt x="1700011" y="0"/>
                    </a:lnTo>
                    <a:lnTo>
                      <a:pt x="1700011" y="514490"/>
                    </a:lnTo>
                    <a:lnTo>
                      <a:pt x="1934369" y="798491"/>
                    </a:lnTo>
                    <a:lnTo>
                      <a:pt x="1700011" y="1082490"/>
                    </a:lnTo>
                    <a:lnTo>
                      <a:pt x="1700011" y="1596981"/>
                    </a:lnTo>
                    <a:lnTo>
                      <a:pt x="0" y="1596981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154484" y="3294250"/>
                <a:ext cx="309563" cy="1580438"/>
              </a:xfrm>
              <a:prstGeom prst="rect">
                <a:avLst/>
              </a:pr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019061" y="2042470"/>
              <a:ext cx="3265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/>
              <a:r>
                <a:rPr lang="en-US" sz="1600" b="1" kern="0" dirty="0">
                  <a:solidFill>
                    <a:prstClr val="black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Support and contribute to the Tech &amp; Ops operational excellence and digital transformation objectives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9886" y="2184615"/>
              <a:ext cx="65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04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57808" y="3344925"/>
            <a:ext cx="4490357" cy="1263530"/>
            <a:chOff x="835270" y="1953493"/>
            <a:chExt cx="4490357" cy="1263530"/>
          </a:xfrm>
        </p:grpSpPr>
        <p:sp>
          <p:nvSpPr>
            <p:cNvPr id="83" name="Oval 82"/>
            <p:cNvSpPr/>
            <p:nvPr/>
          </p:nvSpPr>
          <p:spPr>
            <a:xfrm>
              <a:off x="1626813" y="2985915"/>
              <a:ext cx="3698814" cy="552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flipV="1">
              <a:off x="1850907" y="3057584"/>
              <a:ext cx="3474720" cy="159439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36235" y="1953493"/>
              <a:ext cx="3589392" cy="1047019"/>
            </a:xfrm>
            <a:prstGeom prst="rect">
              <a:avLst/>
            </a:prstGeom>
            <a:gradFill>
              <a:gsLst>
                <a:gs pos="94690">
                  <a:sysClr val="window" lastClr="FFFFFF">
                    <a:lumMod val="85000"/>
                  </a:sysClr>
                </a:gs>
                <a:gs pos="57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35270" y="1954546"/>
              <a:ext cx="1126878" cy="1044913"/>
              <a:chOff x="8152938" y="3285979"/>
              <a:chExt cx="1239566" cy="1596981"/>
            </a:xfrm>
          </p:grpSpPr>
          <p:sp>
            <p:nvSpPr>
              <p:cNvPr id="89" name="Freeform 88"/>
              <p:cNvSpPr/>
              <p:nvPr/>
            </p:nvSpPr>
            <p:spPr>
              <a:xfrm>
                <a:off x="8152938" y="3285979"/>
                <a:ext cx="1239566" cy="1596981"/>
              </a:xfrm>
              <a:custGeom>
                <a:avLst/>
                <a:gdLst>
                  <a:gd name="connsiteX0" fmla="*/ 0 w 1934369"/>
                  <a:gd name="connsiteY0" fmla="*/ 0 h 1596981"/>
                  <a:gd name="connsiteX1" fmla="*/ 1700011 w 1934369"/>
                  <a:gd name="connsiteY1" fmla="*/ 0 h 1596981"/>
                  <a:gd name="connsiteX2" fmla="*/ 1700011 w 1934369"/>
                  <a:gd name="connsiteY2" fmla="*/ 514490 h 1596981"/>
                  <a:gd name="connsiteX3" fmla="*/ 1934369 w 1934369"/>
                  <a:gd name="connsiteY3" fmla="*/ 798491 h 1596981"/>
                  <a:gd name="connsiteX4" fmla="*/ 1700011 w 1934369"/>
                  <a:gd name="connsiteY4" fmla="*/ 1082490 h 1596981"/>
                  <a:gd name="connsiteX5" fmla="*/ 1700011 w 1934369"/>
                  <a:gd name="connsiteY5" fmla="*/ 1596981 h 1596981"/>
                  <a:gd name="connsiteX6" fmla="*/ 0 w 1934369"/>
                  <a:gd name="connsiteY6" fmla="*/ 1596981 h 159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4369" h="1596981">
                    <a:moveTo>
                      <a:pt x="0" y="0"/>
                    </a:moveTo>
                    <a:lnTo>
                      <a:pt x="1700011" y="0"/>
                    </a:lnTo>
                    <a:lnTo>
                      <a:pt x="1700011" y="514490"/>
                    </a:lnTo>
                    <a:lnTo>
                      <a:pt x="1934369" y="798491"/>
                    </a:lnTo>
                    <a:lnTo>
                      <a:pt x="1700011" y="1082490"/>
                    </a:lnTo>
                    <a:lnTo>
                      <a:pt x="1700011" y="1596981"/>
                    </a:lnTo>
                    <a:lnTo>
                      <a:pt x="0" y="1596981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154484" y="3294250"/>
                <a:ext cx="309563" cy="1580438"/>
              </a:xfrm>
              <a:prstGeom prst="rect">
                <a:avLst/>
              </a:pr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2059965" y="1976685"/>
              <a:ext cx="3265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/>
              <a:r>
                <a:rPr lang="en-US" sz="16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Achieve better alignment between business process management and automation teams</a:t>
              </a:r>
              <a:endParaRPr lang="en-US" sz="1600" b="1" kern="0" dirty="0">
                <a:solidFill>
                  <a:prstClr val="black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49886" y="2184615"/>
              <a:ext cx="65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03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00780" y="4992139"/>
            <a:ext cx="4490357" cy="1263530"/>
            <a:chOff x="835270" y="1953493"/>
            <a:chExt cx="4490357" cy="1263530"/>
          </a:xfrm>
        </p:grpSpPr>
        <p:sp>
          <p:nvSpPr>
            <p:cNvPr id="80" name="Oval 79"/>
            <p:cNvSpPr/>
            <p:nvPr/>
          </p:nvSpPr>
          <p:spPr>
            <a:xfrm>
              <a:off x="1626813" y="2985915"/>
              <a:ext cx="3698814" cy="552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V="1">
              <a:off x="1850907" y="3057584"/>
              <a:ext cx="3474720" cy="159439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736235" y="1953493"/>
              <a:ext cx="3589392" cy="1047019"/>
            </a:xfrm>
            <a:prstGeom prst="rect">
              <a:avLst/>
            </a:prstGeom>
            <a:gradFill>
              <a:gsLst>
                <a:gs pos="94690">
                  <a:sysClr val="window" lastClr="FFFFFF">
                    <a:lumMod val="85000"/>
                  </a:sysClr>
                </a:gs>
                <a:gs pos="57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35270" y="1954546"/>
              <a:ext cx="1126878" cy="1044913"/>
              <a:chOff x="8152938" y="3285979"/>
              <a:chExt cx="1239566" cy="1596981"/>
            </a:xfrm>
          </p:grpSpPr>
          <p:sp>
            <p:nvSpPr>
              <p:cNvPr id="95" name="Freeform 94"/>
              <p:cNvSpPr/>
              <p:nvPr/>
            </p:nvSpPr>
            <p:spPr>
              <a:xfrm>
                <a:off x="8152938" y="3285979"/>
                <a:ext cx="1239566" cy="1596981"/>
              </a:xfrm>
              <a:custGeom>
                <a:avLst/>
                <a:gdLst>
                  <a:gd name="connsiteX0" fmla="*/ 0 w 1934369"/>
                  <a:gd name="connsiteY0" fmla="*/ 0 h 1596981"/>
                  <a:gd name="connsiteX1" fmla="*/ 1700011 w 1934369"/>
                  <a:gd name="connsiteY1" fmla="*/ 0 h 1596981"/>
                  <a:gd name="connsiteX2" fmla="*/ 1700011 w 1934369"/>
                  <a:gd name="connsiteY2" fmla="*/ 514490 h 1596981"/>
                  <a:gd name="connsiteX3" fmla="*/ 1934369 w 1934369"/>
                  <a:gd name="connsiteY3" fmla="*/ 798491 h 1596981"/>
                  <a:gd name="connsiteX4" fmla="*/ 1700011 w 1934369"/>
                  <a:gd name="connsiteY4" fmla="*/ 1082490 h 1596981"/>
                  <a:gd name="connsiteX5" fmla="*/ 1700011 w 1934369"/>
                  <a:gd name="connsiteY5" fmla="*/ 1596981 h 1596981"/>
                  <a:gd name="connsiteX6" fmla="*/ 0 w 1934369"/>
                  <a:gd name="connsiteY6" fmla="*/ 1596981 h 159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4369" h="1596981">
                    <a:moveTo>
                      <a:pt x="0" y="0"/>
                    </a:moveTo>
                    <a:lnTo>
                      <a:pt x="1700011" y="0"/>
                    </a:lnTo>
                    <a:lnTo>
                      <a:pt x="1700011" y="514490"/>
                    </a:lnTo>
                    <a:lnTo>
                      <a:pt x="1934369" y="798491"/>
                    </a:lnTo>
                    <a:lnTo>
                      <a:pt x="1700011" y="1082490"/>
                    </a:lnTo>
                    <a:lnTo>
                      <a:pt x="1700011" y="1596981"/>
                    </a:lnTo>
                    <a:lnTo>
                      <a:pt x="0" y="1596981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154484" y="3294250"/>
                <a:ext cx="309563" cy="1580438"/>
              </a:xfrm>
              <a:prstGeom prst="rect">
                <a:avLst/>
              </a:pr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en-US" sz="2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2059965" y="1976685"/>
              <a:ext cx="3265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/>
              <a:r>
                <a:rPr lang="en-US" sz="16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Support the realization of the process and quality oriented culture within Tech &amp; Ops</a:t>
              </a:r>
              <a:endParaRPr lang="en-US" sz="1600" b="1" kern="0" dirty="0">
                <a:solidFill>
                  <a:prstClr val="black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49886" y="2184615"/>
              <a:ext cx="65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05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00370" y="2518871"/>
            <a:ext cx="566278" cy="262351"/>
            <a:chOff x="5647895" y="1588414"/>
            <a:chExt cx="979148" cy="473715"/>
          </a:xfrm>
        </p:grpSpPr>
        <p:sp>
          <p:nvSpPr>
            <p:cNvPr id="4" name="TextBox 7"/>
            <p:cNvSpPr txBox="1"/>
            <p:nvPr/>
          </p:nvSpPr>
          <p:spPr>
            <a:xfrm>
              <a:off x="5647895" y="1588414"/>
              <a:ext cx="979148" cy="41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</a:rPr>
                <a:t>Process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44261" y="1875612"/>
              <a:ext cx="365760" cy="186517"/>
              <a:chOff x="5944261" y="1875612"/>
              <a:chExt cx="365760" cy="18651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134903" y="1879249"/>
                <a:ext cx="0" cy="1828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944261" y="1875612"/>
                <a:ext cx="36576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4638153" y="5248120"/>
            <a:ext cx="845620" cy="318754"/>
            <a:chOff x="5252110" y="5898634"/>
            <a:chExt cx="1462157" cy="575560"/>
          </a:xfrm>
        </p:grpSpPr>
        <p:sp>
          <p:nvSpPr>
            <p:cNvPr id="9" name="TextBox 31"/>
            <p:cNvSpPr txBox="1"/>
            <p:nvPr/>
          </p:nvSpPr>
          <p:spPr>
            <a:xfrm>
              <a:off x="5252110" y="6057391"/>
              <a:ext cx="1462157" cy="41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</a:rPr>
                <a:t>Automation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56421" y="5898634"/>
              <a:ext cx="0" cy="1828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5965779" y="6087452"/>
              <a:ext cx="36576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3228117" y="3885468"/>
            <a:ext cx="693067" cy="230832"/>
            <a:chOff x="2659567" y="3365704"/>
            <a:chExt cx="1198379" cy="416803"/>
          </a:xfrm>
        </p:grpSpPr>
        <p:sp>
          <p:nvSpPr>
            <p:cNvPr id="13" name="TextBox 30"/>
            <p:cNvSpPr txBox="1"/>
            <p:nvPr/>
          </p:nvSpPr>
          <p:spPr>
            <a:xfrm>
              <a:off x="2659567" y="3365704"/>
              <a:ext cx="1131216" cy="41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</a:rPr>
                <a:t>Culture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75066" y="3456932"/>
              <a:ext cx="0" cy="2743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>
            <a:xfrm>
              <a:off x="3675066" y="3577190"/>
              <a:ext cx="1828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6373429" y="3897527"/>
            <a:ext cx="654224" cy="230832"/>
            <a:chOff x="10299608" y="3083370"/>
            <a:chExt cx="1131216" cy="416803"/>
          </a:xfrm>
        </p:grpSpPr>
        <p:sp>
          <p:nvSpPr>
            <p:cNvPr id="17" name="TextBox 29"/>
            <p:cNvSpPr txBox="1"/>
            <p:nvPr/>
          </p:nvSpPr>
          <p:spPr>
            <a:xfrm>
              <a:off x="10299608" y="3083370"/>
              <a:ext cx="1131216" cy="41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</a:rPr>
                <a:t>KPIs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583392" y="3140220"/>
              <a:ext cx="0" cy="2743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>
              <a:off x="10400512" y="3278856"/>
              <a:ext cx="1828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605719584"/>
              </p:ext>
            </p:extLst>
          </p:nvPr>
        </p:nvGraphicFramePr>
        <p:xfrm>
          <a:off x="3386395" y="2713892"/>
          <a:ext cx="3540221" cy="258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5850531"/>
              </p:ext>
            </p:extLst>
          </p:nvPr>
        </p:nvGraphicFramePr>
        <p:xfrm>
          <a:off x="3383445" y="2854256"/>
          <a:ext cx="3540221" cy="230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894826808"/>
              </p:ext>
            </p:extLst>
          </p:nvPr>
        </p:nvGraphicFramePr>
        <p:xfrm>
          <a:off x="3386395" y="3088195"/>
          <a:ext cx="3540221" cy="183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133048410"/>
              </p:ext>
            </p:extLst>
          </p:nvPr>
        </p:nvGraphicFramePr>
        <p:xfrm>
          <a:off x="3386395" y="3453140"/>
          <a:ext cx="3540221" cy="110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025321493"/>
              </p:ext>
            </p:extLst>
          </p:nvPr>
        </p:nvGraphicFramePr>
        <p:xfrm>
          <a:off x="3386395" y="3696437"/>
          <a:ext cx="3540221" cy="61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016433004"/>
              </p:ext>
            </p:extLst>
          </p:nvPr>
        </p:nvGraphicFramePr>
        <p:xfrm>
          <a:off x="2877631" y="2535719"/>
          <a:ext cx="4538081" cy="28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765389" y="2048212"/>
            <a:ext cx="1419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2019 OXI Score</a:t>
            </a:r>
          </a:p>
          <a:p>
            <a:pPr defTabSz="914400"/>
            <a:r>
              <a:rPr lang="en-US" b="1" dirty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42% </a:t>
            </a:r>
            <a:r>
              <a:rPr lang="en-US" sz="1200" b="1" dirty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Established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22440" y="2040044"/>
            <a:ext cx="642949" cy="968087"/>
            <a:chOff x="1438195" y="298084"/>
            <a:chExt cx="580414" cy="735773"/>
          </a:xfrm>
          <a:solidFill>
            <a:srgbClr val="FFEB84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E778E4-E4FF-4B94-880F-E2D91B50CB99}"/>
                </a:ext>
              </a:extLst>
            </p:cNvPr>
            <p:cNvGrpSpPr/>
            <p:nvPr/>
          </p:nvGrpSpPr>
          <p:grpSpPr>
            <a:xfrm>
              <a:off x="1510212" y="526651"/>
              <a:ext cx="508397" cy="507206"/>
              <a:chOff x="6972301" y="69851"/>
              <a:chExt cx="677862" cy="676275"/>
            </a:xfrm>
            <a:grpFill/>
          </p:grpSpPr>
          <p:sp>
            <p:nvSpPr>
              <p:cNvPr id="30" name="Freeform 246">
                <a:extLst>
                  <a:ext uri="{FF2B5EF4-FFF2-40B4-BE49-F238E27FC236}">
                    <a16:creationId xmlns:a16="http://schemas.microsoft.com/office/drawing/2014/main" id="{DE9703EA-8A05-4D37-88DF-55B58ACF0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455613"/>
                <a:ext cx="206375" cy="290513"/>
              </a:xfrm>
              <a:custGeom>
                <a:avLst/>
                <a:gdLst>
                  <a:gd name="T0" fmla="*/ 73 w 85"/>
                  <a:gd name="T1" fmla="*/ 120 h 120"/>
                  <a:gd name="T2" fmla="*/ 12 w 85"/>
                  <a:gd name="T3" fmla="*/ 120 h 120"/>
                  <a:gd name="T4" fmla="*/ 0 w 85"/>
                  <a:gd name="T5" fmla="*/ 108 h 120"/>
                  <a:gd name="T6" fmla="*/ 0 w 85"/>
                  <a:gd name="T7" fmla="*/ 12 h 120"/>
                  <a:gd name="T8" fmla="*/ 12 w 85"/>
                  <a:gd name="T9" fmla="*/ 0 h 120"/>
                  <a:gd name="T10" fmla="*/ 73 w 85"/>
                  <a:gd name="T11" fmla="*/ 0 h 120"/>
                  <a:gd name="T12" fmla="*/ 85 w 85"/>
                  <a:gd name="T13" fmla="*/ 12 h 120"/>
                  <a:gd name="T14" fmla="*/ 85 w 85"/>
                  <a:gd name="T15" fmla="*/ 108 h 120"/>
                  <a:gd name="T16" fmla="*/ 73 w 85"/>
                  <a:gd name="T1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20">
                    <a:moveTo>
                      <a:pt x="73" y="120"/>
                    </a:moveTo>
                    <a:cubicBezTo>
                      <a:pt x="12" y="120"/>
                      <a:pt x="12" y="120"/>
                      <a:pt x="12" y="120"/>
                    </a:cubicBezTo>
                    <a:cubicBezTo>
                      <a:pt x="6" y="120"/>
                      <a:pt x="0" y="115"/>
                      <a:pt x="0" y="10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0" y="0"/>
                      <a:pt x="85" y="5"/>
                      <a:pt x="85" y="12"/>
                    </a:cubicBezTo>
                    <a:cubicBezTo>
                      <a:pt x="85" y="108"/>
                      <a:pt x="85" y="108"/>
                      <a:pt x="85" y="108"/>
                    </a:cubicBezTo>
                    <a:cubicBezTo>
                      <a:pt x="85" y="115"/>
                      <a:pt x="80" y="120"/>
                      <a:pt x="73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685800">
                  <a:defRPr/>
                </a:pPr>
                <a:endParaRPr lang="en-US" sz="1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247">
                <a:extLst>
                  <a:ext uri="{FF2B5EF4-FFF2-40B4-BE49-F238E27FC236}">
                    <a16:creationId xmlns:a16="http://schemas.microsoft.com/office/drawing/2014/main" id="{6664B01C-2D2C-4FF6-AD73-0012198AB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663" y="261938"/>
                <a:ext cx="204788" cy="484188"/>
              </a:xfrm>
              <a:custGeom>
                <a:avLst/>
                <a:gdLst>
                  <a:gd name="T0" fmla="*/ 73 w 85"/>
                  <a:gd name="T1" fmla="*/ 200 h 200"/>
                  <a:gd name="T2" fmla="*/ 12 w 85"/>
                  <a:gd name="T3" fmla="*/ 200 h 200"/>
                  <a:gd name="T4" fmla="*/ 0 w 85"/>
                  <a:gd name="T5" fmla="*/ 188 h 200"/>
                  <a:gd name="T6" fmla="*/ 0 w 85"/>
                  <a:gd name="T7" fmla="*/ 12 h 200"/>
                  <a:gd name="T8" fmla="*/ 12 w 85"/>
                  <a:gd name="T9" fmla="*/ 0 h 200"/>
                  <a:gd name="T10" fmla="*/ 73 w 85"/>
                  <a:gd name="T11" fmla="*/ 0 h 200"/>
                  <a:gd name="T12" fmla="*/ 85 w 85"/>
                  <a:gd name="T13" fmla="*/ 12 h 200"/>
                  <a:gd name="T14" fmla="*/ 85 w 85"/>
                  <a:gd name="T15" fmla="*/ 188 h 200"/>
                  <a:gd name="T16" fmla="*/ 73 w 85"/>
                  <a:gd name="T1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200">
                    <a:moveTo>
                      <a:pt x="73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6" y="200"/>
                      <a:pt x="0" y="195"/>
                      <a:pt x="0" y="18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0" y="0"/>
                      <a:pt x="85" y="5"/>
                      <a:pt x="85" y="12"/>
                    </a:cubicBezTo>
                    <a:cubicBezTo>
                      <a:pt x="85" y="188"/>
                      <a:pt x="85" y="188"/>
                      <a:pt x="85" y="188"/>
                    </a:cubicBezTo>
                    <a:cubicBezTo>
                      <a:pt x="85" y="195"/>
                      <a:pt x="80" y="200"/>
                      <a:pt x="73" y="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685800">
                  <a:defRPr/>
                </a:pPr>
                <a:endParaRPr lang="en-US" sz="7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Freeform 248">
                <a:extLst>
                  <a:ext uri="{FF2B5EF4-FFF2-40B4-BE49-F238E27FC236}">
                    <a16:creationId xmlns:a16="http://schemas.microsoft.com/office/drawing/2014/main" id="{5FE7524C-1DCB-4AA8-B518-426BB176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69851"/>
                <a:ext cx="203200" cy="676275"/>
              </a:xfrm>
              <a:custGeom>
                <a:avLst/>
                <a:gdLst>
                  <a:gd name="T0" fmla="*/ 72 w 84"/>
                  <a:gd name="T1" fmla="*/ 280 h 280"/>
                  <a:gd name="T2" fmla="*/ 12 w 84"/>
                  <a:gd name="T3" fmla="*/ 280 h 280"/>
                  <a:gd name="T4" fmla="*/ 0 w 84"/>
                  <a:gd name="T5" fmla="*/ 268 h 280"/>
                  <a:gd name="T6" fmla="*/ 0 w 84"/>
                  <a:gd name="T7" fmla="*/ 12 h 280"/>
                  <a:gd name="T8" fmla="*/ 12 w 84"/>
                  <a:gd name="T9" fmla="*/ 0 h 280"/>
                  <a:gd name="T10" fmla="*/ 72 w 84"/>
                  <a:gd name="T11" fmla="*/ 0 h 280"/>
                  <a:gd name="T12" fmla="*/ 84 w 84"/>
                  <a:gd name="T13" fmla="*/ 12 h 280"/>
                  <a:gd name="T14" fmla="*/ 84 w 84"/>
                  <a:gd name="T15" fmla="*/ 268 h 280"/>
                  <a:gd name="T16" fmla="*/ 72 w 84"/>
                  <a:gd name="T1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280">
                    <a:moveTo>
                      <a:pt x="72" y="280"/>
                    </a:moveTo>
                    <a:cubicBezTo>
                      <a:pt x="12" y="280"/>
                      <a:pt x="12" y="280"/>
                      <a:pt x="12" y="280"/>
                    </a:cubicBezTo>
                    <a:cubicBezTo>
                      <a:pt x="5" y="280"/>
                      <a:pt x="0" y="275"/>
                      <a:pt x="0" y="2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9" y="0"/>
                      <a:pt x="84" y="5"/>
                      <a:pt x="84" y="12"/>
                    </a:cubicBezTo>
                    <a:cubicBezTo>
                      <a:pt x="84" y="268"/>
                      <a:pt x="84" y="268"/>
                      <a:pt x="84" y="268"/>
                    </a:cubicBezTo>
                    <a:cubicBezTo>
                      <a:pt x="84" y="275"/>
                      <a:pt x="79" y="280"/>
                      <a:pt x="72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685800">
                  <a:defRPr/>
                </a:pPr>
                <a:endParaRPr lang="en-US" sz="7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9" name="Freeform 83">
              <a:extLst>
                <a:ext uri="{FF2B5EF4-FFF2-40B4-BE49-F238E27FC236}">
                  <a16:creationId xmlns:a16="http://schemas.microsoft.com/office/drawing/2014/main" id="{6D102973-5B2B-4BFA-8F52-E7C4E61C1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195" y="298084"/>
              <a:ext cx="580414" cy="361432"/>
            </a:xfrm>
            <a:custGeom>
              <a:avLst/>
              <a:gdLst/>
              <a:ahLst/>
              <a:cxnLst>
                <a:cxn ang="0">
                  <a:pos x="731" y="0"/>
                </a:cxn>
                <a:cxn ang="0">
                  <a:pos x="744" y="3"/>
                </a:cxn>
                <a:cxn ang="0">
                  <a:pos x="756" y="12"/>
                </a:cxn>
                <a:cxn ang="0">
                  <a:pos x="762" y="23"/>
                </a:cxn>
                <a:cxn ang="0">
                  <a:pos x="766" y="38"/>
                </a:cxn>
                <a:cxn ang="0">
                  <a:pos x="762" y="194"/>
                </a:cxn>
                <a:cxn ang="0">
                  <a:pos x="756" y="199"/>
                </a:cxn>
                <a:cxn ang="0">
                  <a:pos x="747" y="199"/>
                </a:cxn>
                <a:cxn ang="0">
                  <a:pos x="709" y="162"/>
                </a:cxn>
                <a:cxn ang="0">
                  <a:pos x="699" y="156"/>
                </a:cxn>
                <a:cxn ang="0">
                  <a:pos x="685" y="156"/>
                </a:cxn>
                <a:cxn ang="0">
                  <a:pos x="674" y="162"/>
                </a:cxn>
                <a:cxn ang="0">
                  <a:pos x="441" y="395"/>
                </a:cxn>
                <a:cxn ang="0">
                  <a:pos x="425" y="398"/>
                </a:cxn>
                <a:cxn ang="0">
                  <a:pos x="408" y="395"/>
                </a:cxn>
                <a:cxn ang="0">
                  <a:pos x="306" y="293"/>
                </a:cxn>
                <a:cxn ang="0">
                  <a:pos x="291" y="285"/>
                </a:cxn>
                <a:cxn ang="0">
                  <a:pos x="274" y="285"/>
                </a:cxn>
                <a:cxn ang="0">
                  <a:pos x="259" y="293"/>
                </a:cxn>
                <a:cxn ang="0">
                  <a:pos x="77" y="474"/>
                </a:cxn>
                <a:cxn ang="0">
                  <a:pos x="62" y="477"/>
                </a:cxn>
                <a:cxn ang="0">
                  <a:pos x="47" y="474"/>
                </a:cxn>
                <a:cxn ang="0">
                  <a:pos x="8" y="437"/>
                </a:cxn>
                <a:cxn ang="0">
                  <a:pos x="0" y="407"/>
                </a:cxn>
                <a:cxn ang="0">
                  <a:pos x="261" y="141"/>
                </a:cxn>
                <a:cxn ang="0">
                  <a:pos x="274" y="132"/>
                </a:cxn>
                <a:cxn ang="0">
                  <a:pos x="291" y="132"/>
                </a:cxn>
                <a:cxn ang="0">
                  <a:pos x="304" y="141"/>
                </a:cxn>
                <a:cxn ang="0">
                  <a:pos x="411" y="244"/>
                </a:cxn>
                <a:cxn ang="0">
                  <a:pos x="436" y="244"/>
                </a:cxn>
                <a:cxn ang="0">
                  <a:pos x="598" y="87"/>
                </a:cxn>
                <a:cxn ang="0">
                  <a:pos x="605" y="75"/>
                </a:cxn>
                <a:cxn ang="0">
                  <a:pos x="605" y="62"/>
                </a:cxn>
                <a:cxn ang="0">
                  <a:pos x="598" y="50"/>
                </a:cxn>
                <a:cxn ang="0">
                  <a:pos x="567" y="17"/>
                </a:cxn>
                <a:cxn ang="0">
                  <a:pos x="567" y="8"/>
                </a:cxn>
                <a:cxn ang="0">
                  <a:pos x="572" y="2"/>
                </a:cxn>
              </a:cxnLst>
              <a:rect l="0" t="0" r="r" b="b"/>
              <a:pathLst>
                <a:path w="766" h="477">
                  <a:moveTo>
                    <a:pt x="577" y="0"/>
                  </a:moveTo>
                  <a:lnTo>
                    <a:pt x="731" y="0"/>
                  </a:lnTo>
                  <a:lnTo>
                    <a:pt x="737" y="0"/>
                  </a:lnTo>
                  <a:lnTo>
                    <a:pt x="744" y="3"/>
                  </a:lnTo>
                  <a:lnTo>
                    <a:pt x="749" y="7"/>
                  </a:lnTo>
                  <a:lnTo>
                    <a:pt x="756" y="12"/>
                  </a:lnTo>
                  <a:lnTo>
                    <a:pt x="759" y="17"/>
                  </a:lnTo>
                  <a:lnTo>
                    <a:pt x="762" y="23"/>
                  </a:lnTo>
                  <a:lnTo>
                    <a:pt x="764" y="30"/>
                  </a:lnTo>
                  <a:lnTo>
                    <a:pt x="766" y="38"/>
                  </a:lnTo>
                  <a:lnTo>
                    <a:pt x="762" y="191"/>
                  </a:lnTo>
                  <a:lnTo>
                    <a:pt x="762" y="194"/>
                  </a:lnTo>
                  <a:lnTo>
                    <a:pt x="759" y="198"/>
                  </a:lnTo>
                  <a:lnTo>
                    <a:pt x="756" y="199"/>
                  </a:lnTo>
                  <a:lnTo>
                    <a:pt x="752" y="201"/>
                  </a:lnTo>
                  <a:lnTo>
                    <a:pt x="747" y="199"/>
                  </a:lnTo>
                  <a:lnTo>
                    <a:pt x="744" y="198"/>
                  </a:lnTo>
                  <a:lnTo>
                    <a:pt x="709" y="162"/>
                  </a:lnTo>
                  <a:lnTo>
                    <a:pt x="704" y="159"/>
                  </a:lnTo>
                  <a:lnTo>
                    <a:pt x="699" y="156"/>
                  </a:lnTo>
                  <a:lnTo>
                    <a:pt x="692" y="156"/>
                  </a:lnTo>
                  <a:lnTo>
                    <a:pt x="685" y="156"/>
                  </a:lnTo>
                  <a:lnTo>
                    <a:pt x="679" y="159"/>
                  </a:lnTo>
                  <a:lnTo>
                    <a:pt x="674" y="162"/>
                  </a:lnTo>
                  <a:lnTo>
                    <a:pt x="448" y="388"/>
                  </a:lnTo>
                  <a:lnTo>
                    <a:pt x="441" y="395"/>
                  </a:lnTo>
                  <a:lnTo>
                    <a:pt x="433" y="398"/>
                  </a:lnTo>
                  <a:lnTo>
                    <a:pt x="425" y="398"/>
                  </a:lnTo>
                  <a:lnTo>
                    <a:pt x="416" y="398"/>
                  </a:lnTo>
                  <a:lnTo>
                    <a:pt x="408" y="395"/>
                  </a:lnTo>
                  <a:lnTo>
                    <a:pt x="401" y="388"/>
                  </a:lnTo>
                  <a:lnTo>
                    <a:pt x="306" y="293"/>
                  </a:lnTo>
                  <a:lnTo>
                    <a:pt x="299" y="288"/>
                  </a:lnTo>
                  <a:lnTo>
                    <a:pt x="291" y="285"/>
                  </a:lnTo>
                  <a:lnTo>
                    <a:pt x="282" y="285"/>
                  </a:lnTo>
                  <a:lnTo>
                    <a:pt x="274" y="285"/>
                  </a:lnTo>
                  <a:lnTo>
                    <a:pt x="266" y="288"/>
                  </a:lnTo>
                  <a:lnTo>
                    <a:pt x="259" y="293"/>
                  </a:lnTo>
                  <a:lnTo>
                    <a:pt x="83" y="469"/>
                  </a:lnTo>
                  <a:lnTo>
                    <a:pt x="77" y="474"/>
                  </a:lnTo>
                  <a:lnTo>
                    <a:pt x="70" y="477"/>
                  </a:lnTo>
                  <a:lnTo>
                    <a:pt x="62" y="477"/>
                  </a:lnTo>
                  <a:lnTo>
                    <a:pt x="53" y="477"/>
                  </a:lnTo>
                  <a:lnTo>
                    <a:pt x="47" y="474"/>
                  </a:lnTo>
                  <a:lnTo>
                    <a:pt x="40" y="469"/>
                  </a:lnTo>
                  <a:lnTo>
                    <a:pt x="8" y="437"/>
                  </a:lnTo>
                  <a:lnTo>
                    <a:pt x="0" y="422"/>
                  </a:lnTo>
                  <a:lnTo>
                    <a:pt x="0" y="407"/>
                  </a:lnTo>
                  <a:lnTo>
                    <a:pt x="8" y="393"/>
                  </a:lnTo>
                  <a:lnTo>
                    <a:pt x="261" y="141"/>
                  </a:lnTo>
                  <a:lnTo>
                    <a:pt x="267" y="136"/>
                  </a:lnTo>
                  <a:lnTo>
                    <a:pt x="274" y="132"/>
                  </a:lnTo>
                  <a:lnTo>
                    <a:pt x="282" y="131"/>
                  </a:lnTo>
                  <a:lnTo>
                    <a:pt x="291" y="132"/>
                  </a:lnTo>
                  <a:lnTo>
                    <a:pt x="297" y="136"/>
                  </a:lnTo>
                  <a:lnTo>
                    <a:pt x="304" y="141"/>
                  </a:lnTo>
                  <a:lnTo>
                    <a:pt x="401" y="238"/>
                  </a:lnTo>
                  <a:lnTo>
                    <a:pt x="411" y="244"/>
                  </a:lnTo>
                  <a:lnTo>
                    <a:pt x="425" y="246"/>
                  </a:lnTo>
                  <a:lnTo>
                    <a:pt x="436" y="244"/>
                  </a:lnTo>
                  <a:lnTo>
                    <a:pt x="448" y="238"/>
                  </a:lnTo>
                  <a:lnTo>
                    <a:pt x="598" y="87"/>
                  </a:lnTo>
                  <a:lnTo>
                    <a:pt x="602" y="80"/>
                  </a:lnTo>
                  <a:lnTo>
                    <a:pt x="605" y="75"/>
                  </a:lnTo>
                  <a:lnTo>
                    <a:pt x="605" y="69"/>
                  </a:lnTo>
                  <a:lnTo>
                    <a:pt x="605" y="62"/>
                  </a:lnTo>
                  <a:lnTo>
                    <a:pt x="602" y="55"/>
                  </a:lnTo>
                  <a:lnTo>
                    <a:pt x="598" y="50"/>
                  </a:lnTo>
                  <a:lnTo>
                    <a:pt x="568" y="20"/>
                  </a:lnTo>
                  <a:lnTo>
                    <a:pt x="567" y="17"/>
                  </a:lnTo>
                  <a:lnTo>
                    <a:pt x="565" y="12"/>
                  </a:lnTo>
                  <a:lnTo>
                    <a:pt x="567" y="8"/>
                  </a:lnTo>
                  <a:lnTo>
                    <a:pt x="568" y="3"/>
                  </a:lnTo>
                  <a:lnTo>
                    <a:pt x="572" y="2"/>
                  </a:lnTo>
                  <a:lnTo>
                    <a:pt x="5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946249040"/>
              </p:ext>
            </p:extLst>
          </p:nvPr>
        </p:nvGraphicFramePr>
        <p:xfrm>
          <a:off x="5313519" y="5244729"/>
          <a:ext cx="4041112" cy="519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741751" y="5117156"/>
            <a:ext cx="1631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700" b="1" dirty="0">
                <a:solidFill>
                  <a:prstClr val="black"/>
                </a:solidFill>
                <a:latin typeface="Calibri" panose="020F0502020204030204"/>
              </a:rPr>
              <a:t>Weightage Criteria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5952"/>
              </p:ext>
            </p:extLst>
          </p:nvPr>
        </p:nvGraphicFramePr>
        <p:xfrm>
          <a:off x="558334" y="4410665"/>
          <a:ext cx="1509446" cy="1613035"/>
        </p:xfrm>
        <a:graphic>
          <a:graphicData uri="http://schemas.openxmlformats.org/drawingml/2006/table">
            <a:tbl>
              <a:tblPr firstRow="1" firstCol="1" bandRow="1"/>
              <a:tblGrid>
                <a:gridCol w="754723">
                  <a:extLst>
                    <a:ext uri="{9D8B030D-6E8A-4147-A177-3AD203B41FA5}">
                      <a16:colId xmlns:a16="http://schemas.microsoft.com/office/drawing/2014/main" val="3184281971"/>
                    </a:ext>
                  </a:extLst>
                </a:gridCol>
                <a:gridCol w="754723">
                  <a:extLst>
                    <a:ext uri="{9D8B030D-6E8A-4147-A177-3AD203B41FA5}">
                      <a16:colId xmlns:a16="http://schemas.microsoft.com/office/drawing/2014/main" val="908651312"/>
                    </a:ext>
                  </a:extLst>
                </a:gridCol>
              </a:tblGrid>
              <a:tr h="322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0 – 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Initial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0011"/>
                  </a:ext>
                </a:extLst>
              </a:tr>
              <a:tr h="322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21 – 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16883"/>
                  </a:ext>
                </a:extLst>
              </a:tr>
              <a:tr h="322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41 –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Established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80636"/>
                  </a:ext>
                </a:extLst>
              </a:tr>
              <a:tr h="322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71 –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38209"/>
                  </a:ext>
                </a:extLst>
              </a:tr>
              <a:tr h="322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91 – 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Excellent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0358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73097"/>
              </p:ext>
            </p:extLst>
          </p:nvPr>
        </p:nvGraphicFramePr>
        <p:xfrm>
          <a:off x="587412" y="2239214"/>
          <a:ext cx="3225057" cy="1136644"/>
        </p:xfrm>
        <a:graphic>
          <a:graphicData uri="http://schemas.openxmlformats.org/drawingml/2006/table">
            <a:tbl>
              <a:tblPr firstRow="1" firstCol="1" bandRow="1"/>
              <a:tblGrid>
                <a:gridCol w="1375819">
                  <a:extLst>
                    <a:ext uri="{9D8B030D-6E8A-4147-A177-3AD203B41FA5}">
                      <a16:colId xmlns:a16="http://schemas.microsoft.com/office/drawing/2014/main" val="31875033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0328205"/>
                    </a:ext>
                  </a:extLst>
                </a:gridCol>
                <a:gridCol w="93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Domain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2019 % Score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(baseline)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2020</a:t>
                      </a:r>
                      <a:r>
                        <a:rPr lang="en-US" sz="1000" b="1" kern="1200" baseline="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% Score (target)</a:t>
                      </a:r>
                      <a:endParaRPr lang="en-US" sz="1000" b="1" kern="1200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70597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Process Maturity (Process)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071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Measurement &amp; Controlling (KPIs)</a:t>
                      </a:r>
                      <a:endParaRPr lang="en-US" sz="700" b="1" kern="1200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204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Automations</a:t>
                      </a:r>
                      <a:endParaRPr lang="en-US" sz="700" b="1" kern="1200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1819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Quality Culture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kern="1200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832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770090" y="2547072"/>
            <a:ext cx="2017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2020 OXI Score</a:t>
            </a:r>
          </a:p>
          <a:p>
            <a:pPr defTabSz="914400"/>
            <a:r>
              <a:rPr lang="en-US" b="1" dirty="0" smtClean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75% </a:t>
            </a:r>
            <a:r>
              <a:rPr lang="en-US" sz="1200" b="1" dirty="0">
                <a:ln>
                  <a:solidFill>
                    <a:srgbClr val="70AD47">
                      <a:lumMod val="60000"/>
                      <a:lumOff val="40000"/>
                    </a:srgbClr>
                  </a:solidFill>
                </a:ln>
                <a:solidFill>
                  <a:srgbClr val="000000"/>
                </a:solidFill>
                <a:latin typeface="Calibri" panose="020F0502020204030204"/>
              </a:rPr>
              <a:t>Mature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8096371" y="2340779"/>
            <a:ext cx="36576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04254" y="2834715"/>
            <a:ext cx="365760" cy="0"/>
          </a:xfrm>
          <a:prstGeom prst="line">
            <a:avLst/>
          </a:prstGeom>
          <a:ln w="76200">
            <a:solidFill>
              <a:srgbClr val="7F3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1150" y="2990671"/>
            <a:ext cx="884523" cy="1010213"/>
          </a:xfrm>
          <a:prstGeom prst="line">
            <a:avLst/>
          </a:prstGeom>
          <a:ln w="38100">
            <a:solidFill>
              <a:srgbClr val="7F3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77536" y="4007608"/>
            <a:ext cx="868137" cy="906011"/>
          </a:xfrm>
          <a:prstGeom prst="line">
            <a:avLst/>
          </a:prstGeom>
          <a:ln w="38100">
            <a:solidFill>
              <a:srgbClr val="7F3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244442" y="4012943"/>
            <a:ext cx="937585" cy="894244"/>
          </a:xfrm>
          <a:prstGeom prst="line">
            <a:avLst/>
          </a:prstGeom>
          <a:ln w="38100">
            <a:solidFill>
              <a:srgbClr val="7F3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248940" y="2999683"/>
            <a:ext cx="933086" cy="1017849"/>
          </a:xfrm>
          <a:prstGeom prst="line">
            <a:avLst/>
          </a:prstGeom>
          <a:ln w="38100">
            <a:solidFill>
              <a:srgbClr val="7F3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96245" y="2720163"/>
            <a:ext cx="4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A824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  <a:endParaRPr lang="en-US" sz="1600" b="1" dirty="0">
              <a:solidFill>
                <a:srgbClr val="A8243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80092" y="3759854"/>
            <a:ext cx="4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4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03977" y="4842352"/>
            <a:ext cx="4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4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2561" y="3804204"/>
            <a:ext cx="4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43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15431" y="5410648"/>
            <a:ext cx="3017520" cy="247581"/>
          </a:xfrm>
          <a:prstGeom prst="roundRect">
            <a:avLst/>
          </a:prstGeom>
          <a:noFill/>
          <a:ln>
            <a:solidFill>
              <a:srgbClr val="7F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rgbClr val="56555A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10549" y="5097712"/>
            <a:ext cx="3017520" cy="247581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rgbClr val="56555A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0108" y="5102608"/>
            <a:ext cx="102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555A"/>
                </a:solidFill>
              </a:rPr>
              <a:t>Baseline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44231" y="5392844"/>
            <a:ext cx="102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555A"/>
                </a:solidFill>
              </a:rPr>
              <a:t>Target</a:t>
            </a:r>
          </a:p>
        </p:txBody>
      </p:sp>
      <p:grpSp>
        <p:nvGrpSpPr>
          <p:cNvPr id="52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3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Process Excellence – Overall Targets</a:t>
              </a:r>
            </a:p>
          </p:txBody>
        </p:sp>
        <p:sp>
          <p:nvSpPr>
            <p:cNvPr id="54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37337" y="1056237"/>
            <a:ext cx="8019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21">
              <a:lnSpc>
                <a:spcPct val="200000"/>
              </a:lnSpc>
              <a:buSzPct val="80000"/>
              <a:defRPr/>
            </a:pPr>
            <a:r>
              <a:rPr lang="en-US" b="1" dirty="0" smtClean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&amp; Ops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aims to achieve the following </a:t>
            </a:r>
            <a:r>
              <a:rPr lang="en-US" b="1" dirty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targets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b="1" dirty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</a:t>
            </a:r>
            <a:r>
              <a:rPr lang="en-US" b="1" dirty="0">
                <a:solidFill>
                  <a:srgbClr val="4F00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37246" y="6551374"/>
            <a:ext cx="450166" cy="184665"/>
          </a:xfrm>
        </p:spPr>
        <p:txBody>
          <a:bodyPr/>
          <a:lstStyle/>
          <a:p>
            <a:pPr defTabSz="1213838"/>
            <a:fld id="{93C79C4A-41F4-4714-AF9C-5A704A2A5CC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23600"/>
              </p:ext>
            </p:extLst>
          </p:nvPr>
        </p:nvGraphicFramePr>
        <p:xfrm>
          <a:off x="9466824" y="1682496"/>
          <a:ext cx="2575824" cy="1799516"/>
        </p:xfrm>
        <a:graphic>
          <a:graphicData uri="http://schemas.openxmlformats.org/drawingml/2006/table">
            <a:tbl>
              <a:tblPr firstRow="1" firstCol="1" bandRow="1"/>
              <a:tblGrid>
                <a:gridCol w="107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Baseline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2019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Target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2020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Tech&amp;Ops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75%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Infrastructure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61%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80%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CAD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37%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Application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77%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EA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Operations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75%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TP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56%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80%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52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Process Excellence – Overall </a:t>
              </a: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Targets</a:t>
              </a:r>
              <a:endParaRPr lang="en-US" sz="2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6" name="Freeform: Shape 3">
            <a:extLst>
              <a:ext uri="{FF2B5EF4-FFF2-40B4-BE49-F238E27FC236}">
                <a16:creationId xmlns:a16="http://schemas.microsoft.com/office/drawing/2014/main" id="{47B4B2D0-19EB-468F-98A7-4B278340BE09}"/>
              </a:ext>
            </a:extLst>
          </p:cNvPr>
          <p:cNvSpPr/>
          <p:nvPr/>
        </p:nvSpPr>
        <p:spPr>
          <a:xfrm flipV="1">
            <a:off x="3918857" y="6151652"/>
            <a:ext cx="5729391" cy="495300"/>
          </a:xfrm>
          <a:custGeom>
            <a:avLst/>
            <a:gdLst>
              <a:gd name="connsiteX0" fmla="*/ 4419600 w 4419600"/>
              <a:gd name="connsiteY0" fmla="*/ 0 h 495300"/>
              <a:gd name="connsiteX1" fmla="*/ 0 w 4419600"/>
              <a:gd name="connsiteY1" fmla="*/ 0 h 495300"/>
              <a:gd name="connsiteX2" fmla="*/ 0 w 441960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495300">
                <a:moveTo>
                  <a:pt x="4419600" y="0"/>
                </a:moveTo>
                <a:lnTo>
                  <a:pt x="0" y="0"/>
                </a:lnTo>
                <a:lnTo>
                  <a:pt x="0" y="495300"/>
                </a:lnTo>
              </a:path>
            </a:pathLst>
          </a:custGeom>
          <a:noFill/>
          <a:ln w="25400" cap="flat" cmpd="sng" algn="ctr">
            <a:solidFill>
              <a:srgbClr val="4F008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: Shape 4">
            <a:extLst>
              <a:ext uri="{FF2B5EF4-FFF2-40B4-BE49-F238E27FC236}">
                <a16:creationId xmlns:a16="http://schemas.microsoft.com/office/drawing/2014/main" id="{2A433044-F576-4CE8-951F-9CDB7FB04178}"/>
              </a:ext>
            </a:extLst>
          </p:cNvPr>
          <p:cNvSpPr/>
          <p:nvPr/>
        </p:nvSpPr>
        <p:spPr>
          <a:xfrm>
            <a:off x="3931196" y="1020891"/>
            <a:ext cx="5688478" cy="495300"/>
          </a:xfrm>
          <a:custGeom>
            <a:avLst/>
            <a:gdLst>
              <a:gd name="connsiteX0" fmla="*/ 4419600 w 4419600"/>
              <a:gd name="connsiteY0" fmla="*/ 0 h 495300"/>
              <a:gd name="connsiteX1" fmla="*/ 0 w 4419600"/>
              <a:gd name="connsiteY1" fmla="*/ 0 h 495300"/>
              <a:gd name="connsiteX2" fmla="*/ 0 w 441960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495300">
                <a:moveTo>
                  <a:pt x="4419600" y="0"/>
                </a:moveTo>
                <a:lnTo>
                  <a:pt x="0" y="0"/>
                </a:lnTo>
                <a:lnTo>
                  <a:pt x="0" y="495300"/>
                </a:lnTo>
              </a:path>
            </a:pathLst>
          </a:custGeom>
          <a:noFill/>
          <a:ln w="25400" cap="flat" cmpd="sng" algn="ctr">
            <a:solidFill>
              <a:srgbClr val="CFCEC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2743BB6-5E47-4480-A916-C3761710D21F}"/>
              </a:ext>
            </a:extLst>
          </p:cNvPr>
          <p:cNvSpPr/>
          <p:nvPr/>
        </p:nvSpPr>
        <p:spPr>
          <a:xfrm>
            <a:off x="3588623" y="2302511"/>
            <a:ext cx="658508" cy="65850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BFFB1E4-E431-4A8A-8450-10D66A812EE2}"/>
              </a:ext>
            </a:extLst>
          </p:cNvPr>
          <p:cNvSpPr/>
          <p:nvPr/>
        </p:nvSpPr>
        <p:spPr>
          <a:xfrm>
            <a:off x="3588623" y="3504162"/>
            <a:ext cx="658508" cy="65850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1B8EBF0-8B0E-4FE7-A7C5-79A92E6E1AC7}"/>
              </a:ext>
            </a:extLst>
          </p:cNvPr>
          <p:cNvSpPr/>
          <p:nvPr/>
        </p:nvSpPr>
        <p:spPr>
          <a:xfrm>
            <a:off x="3588623" y="5838886"/>
            <a:ext cx="658508" cy="65850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F3170E5-728B-4A35-BB98-F31AD0FC0A95}"/>
              </a:ext>
            </a:extLst>
          </p:cNvPr>
          <p:cNvSpPr/>
          <p:nvPr/>
        </p:nvSpPr>
        <p:spPr>
          <a:xfrm>
            <a:off x="3588623" y="4664315"/>
            <a:ext cx="658508" cy="65850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E102B4F-5C19-45F2-83F7-BFEA46BD3166}"/>
              </a:ext>
            </a:extLst>
          </p:cNvPr>
          <p:cNvSpPr/>
          <p:nvPr/>
        </p:nvSpPr>
        <p:spPr>
          <a:xfrm>
            <a:off x="3588623" y="1123720"/>
            <a:ext cx="658508" cy="658508"/>
          </a:xfrm>
          <a:prstGeom prst="ellipse">
            <a:avLst/>
          </a:prstGeom>
          <a:solidFill>
            <a:srgbClr val="CFCECE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" name="Pentagon 10">
            <a:extLst>
              <a:ext uri="{FF2B5EF4-FFF2-40B4-BE49-F238E27FC236}">
                <a16:creationId xmlns:a16="http://schemas.microsoft.com/office/drawing/2014/main" id="{69337650-13D0-4ABE-8BCE-72F48762CCB0}"/>
              </a:ext>
            </a:extLst>
          </p:cNvPr>
          <p:cNvSpPr/>
          <p:nvPr/>
        </p:nvSpPr>
        <p:spPr>
          <a:xfrm rot="11860858">
            <a:off x="9103381" y="5247128"/>
            <a:ext cx="1521623" cy="1449165"/>
          </a:xfrm>
          <a:prstGeom prst="pentag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" name="Pentagon 11">
            <a:extLst>
              <a:ext uri="{FF2B5EF4-FFF2-40B4-BE49-F238E27FC236}">
                <a16:creationId xmlns:a16="http://schemas.microsoft.com/office/drawing/2014/main" id="{2AB1CEE6-929F-4CEB-8AC0-C37FA71146BA}"/>
              </a:ext>
            </a:extLst>
          </p:cNvPr>
          <p:cNvSpPr/>
          <p:nvPr/>
        </p:nvSpPr>
        <p:spPr>
          <a:xfrm rot="18347033" flipH="1">
            <a:off x="7991173" y="4343401"/>
            <a:ext cx="1521623" cy="1449165"/>
          </a:xfrm>
          <a:prstGeom prst="pentag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5" name="Pentagon 12">
            <a:extLst>
              <a:ext uri="{FF2B5EF4-FFF2-40B4-BE49-F238E27FC236}">
                <a16:creationId xmlns:a16="http://schemas.microsoft.com/office/drawing/2014/main" id="{C400251F-FB77-4B05-BA93-57131BE60F15}"/>
              </a:ext>
            </a:extLst>
          </p:cNvPr>
          <p:cNvSpPr/>
          <p:nvPr/>
        </p:nvSpPr>
        <p:spPr>
          <a:xfrm rot="16200000">
            <a:off x="7553890" y="3115039"/>
            <a:ext cx="1521623" cy="1449165"/>
          </a:xfrm>
          <a:prstGeom prst="pentag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6" name="Pentagon 13">
            <a:extLst>
              <a:ext uri="{FF2B5EF4-FFF2-40B4-BE49-F238E27FC236}">
                <a16:creationId xmlns:a16="http://schemas.microsoft.com/office/drawing/2014/main" id="{F3BBB24A-A469-482D-80FA-E73E5750C631}"/>
              </a:ext>
            </a:extLst>
          </p:cNvPr>
          <p:cNvSpPr/>
          <p:nvPr/>
        </p:nvSpPr>
        <p:spPr>
          <a:xfrm rot="18380799">
            <a:off x="7983135" y="1795515"/>
            <a:ext cx="1521623" cy="1449165"/>
          </a:xfrm>
          <a:prstGeom prst="pentag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Pentagon 14">
            <a:extLst>
              <a:ext uri="{FF2B5EF4-FFF2-40B4-BE49-F238E27FC236}">
                <a16:creationId xmlns:a16="http://schemas.microsoft.com/office/drawing/2014/main" id="{50BA8BAD-32A4-4C2E-893B-675D8A199ED1}"/>
              </a:ext>
            </a:extLst>
          </p:cNvPr>
          <p:cNvSpPr/>
          <p:nvPr/>
        </p:nvSpPr>
        <p:spPr>
          <a:xfrm rot="20523735">
            <a:off x="9080811" y="971433"/>
            <a:ext cx="1521623" cy="1449165"/>
          </a:xfrm>
          <a:prstGeom prst="pentag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sysClr val="windowText" lastClr="000000"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Pentagon 15">
            <a:extLst>
              <a:ext uri="{FF2B5EF4-FFF2-40B4-BE49-F238E27FC236}">
                <a16:creationId xmlns:a16="http://schemas.microsoft.com/office/drawing/2014/main" id="{D0CD75EE-4C84-4531-8392-BD6B1D867A62}"/>
              </a:ext>
            </a:extLst>
          </p:cNvPr>
          <p:cNvSpPr/>
          <p:nvPr/>
        </p:nvSpPr>
        <p:spPr>
          <a:xfrm rot="20523735">
            <a:off x="9080006" y="971433"/>
            <a:ext cx="1521623" cy="1449165"/>
          </a:xfrm>
          <a:prstGeom prst="pentagon">
            <a:avLst/>
          </a:prstGeom>
          <a:solidFill>
            <a:srgbClr val="CFCEC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Pentagon 16">
            <a:extLst>
              <a:ext uri="{FF2B5EF4-FFF2-40B4-BE49-F238E27FC236}">
                <a16:creationId xmlns:a16="http://schemas.microsoft.com/office/drawing/2014/main" id="{9242BD4E-5A44-4D46-8D05-CE6408B407BB}"/>
              </a:ext>
            </a:extLst>
          </p:cNvPr>
          <p:cNvSpPr/>
          <p:nvPr/>
        </p:nvSpPr>
        <p:spPr>
          <a:xfrm rot="11860858">
            <a:off x="9103381" y="5247128"/>
            <a:ext cx="1521623" cy="1449165"/>
          </a:xfrm>
          <a:prstGeom prst="pentagon">
            <a:avLst/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Pentagon 17">
            <a:extLst>
              <a:ext uri="{FF2B5EF4-FFF2-40B4-BE49-F238E27FC236}">
                <a16:creationId xmlns:a16="http://schemas.microsoft.com/office/drawing/2014/main" id="{FA626BCD-733C-45E3-AA0B-5C363B3BB064}"/>
              </a:ext>
            </a:extLst>
          </p:cNvPr>
          <p:cNvSpPr/>
          <p:nvPr/>
        </p:nvSpPr>
        <p:spPr>
          <a:xfrm rot="18347033" flipH="1">
            <a:off x="7991173" y="4343401"/>
            <a:ext cx="1521623" cy="1449165"/>
          </a:xfrm>
          <a:prstGeom prst="pentagon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" name="Pentagon 18">
            <a:extLst>
              <a:ext uri="{FF2B5EF4-FFF2-40B4-BE49-F238E27FC236}">
                <a16:creationId xmlns:a16="http://schemas.microsoft.com/office/drawing/2014/main" id="{B4185AE7-4E5E-40A2-A5EF-8F3D9775795A}"/>
              </a:ext>
            </a:extLst>
          </p:cNvPr>
          <p:cNvSpPr/>
          <p:nvPr/>
        </p:nvSpPr>
        <p:spPr>
          <a:xfrm rot="16200000">
            <a:off x="7553890" y="3115039"/>
            <a:ext cx="1521623" cy="1449165"/>
          </a:xfrm>
          <a:prstGeom prst="pentagon">
            <a:avLst/>
          </a:prstGeom>
          <a:gradFill flip="none" rotWithShape="1">
            <a:gsLst>
              <a:gs pos="38000">
                <a:srgbClr val="F0B429">
                  <a:alpha val="85000"/>
                </a:srgbClr>
              </a:gs>
              <a:gs pos="100000">
                <a:srgbClr val="F0B429"/>
              </a:gs>
              <a:gs pos="0">
                <a:srgbClr val="F0B429">
                  <a:alpha val="7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Pentagon 19">
            <a:extLst>
              <a:ext uri="{FF2B5EF4-FFF2-40B4-BE49-F238E27FC236}">
                <a16:creationId xmlns:a16="http://schemas.microsoft.com/office/drawing/2014/main" id="{DB61F85A-C07D-45A6-B174-706233B0B8AC}"/>
              </a:ext>
            </a:extLst>
          </p:cNvPr>
          <p:cNvSpPr/>
          <p:nvPr/>
        </p:nvSpPr>
        <p:spPr>
          <a:xfrm rot="18380799">
            <a:off x="7981999" y="1795515"/>
            <a:ext cx="1521623" cy="1449165"/>
          </a:xfrm>
          <a:prstGeom prst="pentagon">
            <a:avLst/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" name="Freeform: Shape 20">
            <a:extLst>
              <a:ext uri="{FF2B5EF4-FFF2-40B4-BE49-F238E27FC236}">
                <a16:creationId xmlns:a16="http://schemas.microsoft.com/office/drawing/2014/main" id="{4B749CC7-59B5-446E-95F1-404431DEE437}"/>
              </a:ext>
            </a:extLst>
          </p:cNvPr>
          <p:cNvSpPr/>
          <p:nvPr/>
        </p:nvSpPr>
        <p:spPr>
          <a:xfrm flipV="1">
            <a:off x="3918857" y="5081062"/>
            <a:ext cx="4252570" cy="495300"/>
          </a:xfrm>
          <a:custGeom>
            <a:avLst/>
            <a:gdLst>
              <a:gd name="connsiteX0" fmla="*/ 4419600 w 4419600"/>
              <a:gd name="connsiteY0" fmla="*/ 0 h 495300"/>
              <a:gd name="connsiteX1" fmla="*/ 0 w 4419600"/>
              <a:gd name="connsiteY1" fmla="*/ 0 h 495300"/>
              <a:gd name="connsiteX2" fmla="*/ 0 w 441960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495300">
                <a:moveTo>
                  <a:pt x="4419600" y="0"/>
                </a:moveTo>
                <a:lnTo>
                  <a:pt x="0" y="0"/>
                </a:lnTo>
                <a:lnTo>
                  <a:pt x="0" y="495300"/>
                </a:ln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Freeform: Shape 21">
            <a:extLst>
              <a:ext uri="{FF2B5EF4-FFF2-40B4-BE49-F238E27FC236}">
                <a16:creationId xmlns:a16="http://schemas.microsoft.com/office/drawing/2014/main" id="{30025005-F9EE-43FD-AD94-40AA0ADC0CED}"/>
              </a:ext>
            </a:extLst>
          </p:cNvPr>
          <p:cNvSpPr/>
          <p:nvPr/>
        </p:nvSpPr>
        <p:spPr>
          <a:xfrm>
            <a:off x="3931195" y="2099485"/>
            <a:ext cx="4227532" cy="495300"/>
          </a:xfrm>
          <a:custGeom>
            <a:avLst/>
            <a:gdLst>
              <a:gd name="connsiteX0" fmla="*/ 4419600 w 4419600"/>
              <a:gd name="connsiteY0" fmla="*/ 0 h 495300"/>
              <a:gd name="connsiteX1" fmla="*/ 0 w 4419600"/>
              <a:gd name="connsiteY1" fmla="*/ 0 h 495300"/>
              <a:gd name="connsiteX2" fmla="*/ 0 w 441960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495300">
                <a:moveTo>
                  <a:pt x="4419600" y="0"/>
                </a:moveTo>
                <a:lnTo>
                  <a:pt x="0" y="0"/>
                </a:lnTo>
                <a:lnTo>
                  <a:pt x="0" y="495300"/>
                </a:lnTo>
              </a:path>
            </a:pathLst>
          </a:custGeom>
          <a:noFill/>
          <a:ln w="25400" cap="flat" cmpd="sng" algn="ctr">
            <a:solidFill>
              <a:srgbClr val="FF37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DC75917-2AA6-41D3-9992-86573A2A79EC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ellipse">
            <a:avLst/>
          </a:prstGeom>
          <a:solidFill>
            <a:srgbClr val="C9CD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05E6D17-BDEF-4E22-90B4-DCAC7AF5B3F6}"/>
              </a:ext>
            </a:extLst>
          </p:cNvPr>
          <p:cNvGrpSpPr/>
          <p:nvPr/>
        </p:nvGrpSpPr>
        <p:grpSpPr>
          <a:xfrm>
            <a:off x="9881246" y="2990470"/>
            <a:ext cx="1686783" cy="1686783"/>
            <a:chOff x="8643921" y="2821925"/>
            <a:chExt cx="2023874" cy="2023874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D47692A-0451-4794-BDE6-51BD53515676}"/>
                </a:ext>
              </a:extLst>
            </p:cNvPr>
            <p:cNvSpPr/>
            <p:nvPr/>
          </p:nvSpPr>
          <p:spPr>
            <a:xfrm>
              <a:off x="8643921" y="2821925"/>
              <a:ext cx="2023874" cy="202387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135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E1BB1BA-54E5-4A70-B2AE-1EA443D0C846}"/>
                </a:ext>
              </a:extLst>
            </p:cNvPr>
            <p:cNvSpPr/>
            <p:nvPr/>
          </p:nvSpPr>
          <p:spPr>
            <a:xfrm>
              <a:off x="8672415" y="2850419"/>
              <a:ext cx="1966886" cy="1966887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DDE1E4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1" name="Arc 150">
            <a:extLst>
              <a:ext uri="{FF2B5EF4-FFF2-40B4-BE49-F238E27FC236}">
                <a16:creationId xmlns:a16="http://schemas.microsoft.com/office/drawing/2014/main" id="{99A684E1-3ADB-4C12-85BC-B707B724CFE6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16292819"/>
              <a:gd name="adj2" fmla="val 18258096"/>
            </a:avLst>
          </a:prstGeom>
          <a:noFill/>
          <a:ln w="57150" cap="flat" cmpd="sng" algn="ctr">
            <a:solidFill>
              <a:srgbClr val="A4239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DDF7E52F-E836-42EB-A7F8-499B66083759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14227633"/>
              <a:gd name="adj2" fmla="val 16111748"/>
            </a:avLst>
          </a:prstGeom>
          <a:noFill/>
          <a:ln w="57150" cap="flat" cmpd="sng" algn="ctr">
            <a:solidFill>
              <a:srgbClr val="4C428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9BA64297-FF97-4D57-AF21-D63689E1ED13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18440796"/>
              <a:gd name="adj2" fmla="val 20422665"/>
            </a:avLst>
          </a:prstGeom>
          <a:noFill/>
          <a:ln w="57150" cap="flat" cmpd="sng" algn="ctr">
            <a:solidFill>
              <a:srgbClr val="F15D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Arc 153">
            <a:extLst>
              <a:ext uri="{FF2B5EF4-FFF2-40B4-BE49-F238E27FC236}">
                <a16:creationId xmlns:a16="http://schemas.microsoft.com/office/drawing/2014/main" id="{4503C59F-FD1C-4EE1-84F3-2F2B53F11FF0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20602120"/>
              <a:gd name="adj2" fmla="val 1025667"/>
            </a:avLst>
          </a:prstGeom>
          <a:noFill/>
          <a:ln w="57150" cap="flat" cmpd="sng" algn="ctr">
            <a:solidFill>
              <a:srgbClr val="F0B42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677352E6-D1BE-4664-97A6-B7B8902C18CC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1225901"/>
              <a:gd name="adj2" fmla="val 3216939"/>
            </a:avLst>
          </a:prstGeom>
          <a:noFill/>
          <a:ln w="57150" cap="flat" cmpd="sng" algn="ctr">
            <a:solidFill>
              <a:srgbClr val="01AAAD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Arc 155">
            <a:extLst>
              <a:ext uri="{FF2B5EF4-FFF2-40B4-BE49-F238E27FC236}">
                <a16:creationId xmlns:a16="http://schemas.microsoft.com/office/drawing/2014/main" id="{531518B2-772A-440D-ADA7-49A81E90EFF0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3398951"/>
              <a:gd name="adj2" fmla="val 5423397"/>
            </a:avLst>
          </a:prstGeom>
          <a:noFill/>
          <a:ln w="57150" cap="flat" cmpd="sng" algn="ctr">
            <a:solidFill>
              <a:srgbClr val="4C428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61E6BE6A-DEB8-474E-B43A-1EEC0FCCAA9B}"/>
              </a:ext>
            </a:extLst>
          </p:cNvPr>
          <p:cNvSpPr/>
          <p:nvPr/>
        </p:nvSpPr>
        <p:spPr>
          <a:xfrm>
            <a:off x="9699676" y="2816978"/>
            <a:ext cx="2033766" cy="2033766"/>
          </a:xfrm>
          <a:prstGeom prst="arc">
            <a:avLst>
              <a:gd name="adj1" fmla="val 5589690"/>
              <a:gd name="adj2" fmla="val 7572832"/>
            </a:avLst>
          </a:prstGeom>
          <a:noFill/>
          <a:ln w="57150" cap="flat" cmpd="sng" algn="ctr">
            <a:solidFill>
              <a:srgbClr val="A4239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8" name="Arc 157">
            <a:extLst>
              <a:ext uri="{FF2B5EF4-FFF2-40B4-BE49-F238E27FC236}">
                <a16:creationId xmlns:a16="http://schemas.microsoft.com/office/drawing/2014/main" id="{37DD84F6-71BA-412C-9997-BD1EE49BDEA9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7785388"/>
              <a:gd name="adj2" fmla="val 9782331"/>
            </a:avLst>
          </a:prstGeom>
          <a:noFill/>
          <a:ln w="57150" cap="flat" cmpd="sng" algn="ctr">
            <a:solidFill>
              <a:srgbClr val="F15D2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FB7005AF-6520-4F58-962D-C5649A891C29}"/>
              </a:ext>
            </a:extLst>
          </p:cNvPr>
          <p:cNvSpPr/>
          <p:nvPr/>
        </p:nvSpPr>
        <p:spPr>
          <a:xfrm>
            <a:off x="9700329" y="2816978"/>
            <a:ext cx="2033766" cy="2033766"/>
          </a:xfrm>
          <a:prstGeom prst="arc">
            <a:avLst>
              <a:gd name="adj1" fmla="val 9971443"/>
              <a:gd name="adj2" fmla="val 11897885"/>
            </a:avLst>
          </a:prstGeom>
          <a:noFill/>
          <a:ln w="57150" cap="flat" cmpd="sng" algn="ctr">
            <a:solidFill>
              <a:srgbClr val="F0B42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Arc 159">
            <a:extLst>
              <a:ext uri="{FF2B5EF4-FFF2-40B4-BE49-F238E27FC236}">
                <a16:creationId xmlns:a16="http://schemas.microsoft.com/office/drawing/2014/main" id="{AF569B16-85F2-4B9F-9B27-DB6E961C7307}"/>
              </a:ext>
            </a:extLst>
          </p:cNvPr>
          <p:cNvSpPr/>
          <p:nvPr/>
        </p:nvSpPr>
        <p:spPr>
          <a:xfrm>
            <a:off x="9707754" y="2816978"/>
            <a:ext cx="2033766" cy="2033766"/>
          </a:xfrm>
          <a:prstGeom prst="arc">
            <a:avLst>
              <a:gd name="adj1" fmla="val 12077037"/>
              <a:gd name="adj2" fmla="val 14011973"/>
            </a:avLst>
          </a:prstGeom>
          <a:noFill/>
          <a:ln w="57150" cap="flat" cmpd="sng" algn="ctr">
            <a:solidFill>
              <a:srgbClr val="01AAAD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4C97AAA-E76C-4A7E-96BF-B5FF32784167}"/>
              </a:ext>
            </a:extLst>
          </p:cNvPr>
          <p:cNvSpPr/>
          <p:nvPr/>
        </p:nvSpPr>
        <p:spPr>
          <a:xfrm>
            <a:off x="9490604" y="2603868"/>
            <a:ext cx="2459988" cy="2459988"/>
          </a:xfrm>
          <a:prstGeom prst="ellips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0896AE0-F513-4BC8-8DAF-00E47D0E9542}"/>
              </a:ext>
            </a:extLst>
          </p:cNvPr>
          <p:cNvCxnSpPr>
            <a:cxnSpLocks/>
            <a:stCxn id="141" idx="0"/>
            <a:endCxn id="176" idx="6"/>
          </p:cNvCxnSpPr>
          <p:nvPr/>
        </p:nvCxnSpPr>
        <p:spPr>
          <a:xfrm flipH="1" flipV="1">
            <a:off x="4247131" y="3833416"/>
            <a:ext cx="3342988" cy="6205"/>
          </a:xfrm>
          <a:prstGeom prst="line">
            <a:avLst/>
          </a:prstGeom>
          <a:noFill/>
          <a:ln w="25400" cap="flat" cmpd="sng" algn="ctr">
            <a:solidFill>
              <a:srgbClr val="F0B429"/>
            </a:solidFill>
            <a:prstDash val="soli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A9C8ADF8-9BC8-4066-83F7-5EF64930D970}"/>
              </a:ext>
            </a:extLst>
          </p:cNvPr>
          <p:cNvSpPr/>
          <p:nvPr/>
        </p:nvSpPr>
        <p:spPr>
          <a:xfrm>
            <a:off x="3588623" y="2302511"/>
            <a:ext cx="658508" cy="658508"/>
          </a:xfrm>
          <a:prstGeom prst="ellipse">
            <a:avLst/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4A30DBB-F84D-4249-8E49-99AB4C7A3BC9}"/>
              </a:ext>
            </a:extLst>
          </p:cNvPr>
          <p:cNvSpPr/>
          <p:nvPr/>
        </p:nvSpPr>
        <p:spPr>
          <a:xfrm>
            <a:off x="3588623" y="3504162"/>
            <a:ext cx="658508" cy="658508"/>
          </a:xfrm>
          <a:prstGeom prst="ellipse">
            <a:avLst/>
          </a:prstGeom>
          <a:gradFill flip="none" rotWithShape="1">
            <a:gsLst>
              <a:gs pos="100000">
                <a:srgbClr val="F0B429"/>
              </a:gs>
              <a:gs pos="0">
                <a:srgbClr val="F0B429">
                  <a:lumMod val="60000"/>
                  <a:lumOff val="40000"/>
                </a:srgbClr>
              </a:gs>
              <a:gs pos="0">
                <a:srgbClr val="F0B429">
                  <a:lumMod val="60000"/>
                  <a:lumOff val="40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D9E20DF-5EB3-4F6B-81E4-95DE2208085E}"/>
              </a:ext>
            </a:extLst>
          </p:cNvPr>
          <p:cNvSpPr/>
          <p:nvPr/>
        </p:nvSpPr>
        <p:spPr>
          <a:xfrm>
            <a:off x="3588623" y="5838886"/>
            <a:ext cx="658508" cy="658508"/>
          </a:xfrm>
          <a:prstGeom prst="ellipse">
            <a:avLst/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EA19024-0FA2-4C60-9F23-4A80B1EA7177}"/>
              </a:ext>
            </a:extLst>
          </p:cNvPr>
          <p:cNvSpPr/>
          <p:nvPr/>
        </p:nvSpPr>
        <p:spPr>
          <a:xfrm>
            <a:off x="3588623" y="1123720"/>
            <a:ext cx="658508" cy="658508"/>
          </a:xfrm>
          <a:prstGeom prst="ellipse">
            <a:avLst/>
          </a:prstGeom>
          <a:gradFill flip="none" rotWithShape="1">
            <a:gsLst>
              <a:gs pos="100000">
                <a:srgbClr val="4C4289"/>
              </a:gs>
              <a:gs pos="0">
                <a:srgbClr val="786FB1"/>
              </a:gs>
              <a:gs pos="0">
                <a:srgbClr val="4C4289">
                  <a:lumMod val="60000"/>
                  <a:lumOff val="40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353B79F-4ADF-4467-A3C7-CCC0D82F5D1F}"/>
              </a:ext>
            </a:extLst>
          </p:cNvPr>
          <p:cNvSpPr/>
          <p:nvPr/>
        </p:nvSpPr>
        <p:spPr>
          <a:xfrm>
            <a:off x="3588623" y="4664315"/>
            <a:ext cx="658508" cy="658508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9799064" y="3221134"/>
            <a:ext cx="1851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400" b="1" dirty="0">
                <a:solidFill>
                  <a:srgbClr val="4F008C"/>
                </a:solidFill>
                <a:ea typeface="Times New Roman" panose="02020603050405020304" pitchFamily="18" charset="0"/>
              </a:rPr>
              <a:t>Common Target </a:t>
            </a:r>
            <a:endParaRPr lang="en-US" sz="1400" b="1" dirty="0" smtClean="0">
              <a:solidFill>
                <a:srgbClr val="4F008C"/>
              </a:solidFill>
              <a:ea typeface="Times New Roman" panose="02020603050405020304" pitchFamily="18" charset="0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400" b="1" dirty="0" smtClean="0">
                <a:solidFill>
                  <a:srgbClr val="4F008C"/>
                </a:solidFill>
                <a:ea typeface="Times New Roman" panose="02020603050405020304" pitchFamily="18" charset="0"/>
              </a:rPr>
              <a:t>to </a:t>
            </a:r>
            <a:r>
              <a:rPr lang="en-US" sz="1400" b="1" dirty="0">
                <a:solidFill>
                  <a:srgbClr val="4F008C"/>
                </a:solidFill>
                <a:ea typeface="Times New Roman" panose="02020603050405020304" pitchFamily="18" charset="0"/>
              </a:rPr>
              <a:t>Achieve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400" b="1" dirty="0">
                <a:solidFill>
                  <a:srgbClr val="4F008C"/>
                </a:solidFill>
                <a:ea typeface="Times New Roman" panose="02020603050405020304" pitchFamily="18" charset="0"/>
              </a:rPr>
              <a:t>Tech &amp; Ops OXI </a:t>
            </a:r>
            <a:r>
              <a:rPr lang="en-US" sz="2000" b="1" dirty="0">
                <a:solidFill>
                  <a:srgbClr val="4F008C"/>
                </a:solidFill>
                <a:ea typeface="Times New Roman" panose="02020603050405020304" pitchFamily="18" charset="0"/>
              </a:rPr>
              <a:t>75%</a:t>
            </a:r>
            <a:r>
              <a:rPr lang="en-US" sz="1400" b="1" dirty="0">
                <a:solidFill>
                  <a:srgbClr val="4F008C"/>
                </a:solidFill>
                <a:ea typeface="Times New Roman" panose="02020603050405020304" pitchFamily="18" charset="0"/>
              </a:rPr>
              <a:t> </a:t>
            </a:r>
            <a:endParaRPr lang="en-US" sz="1400" b="1" dirty="0" smtClean="0">
              <a:solidFill>
                <a:srgbClr val="4F008C"/>
              </a:solidFill>
              <a:ea typeface="Times New Roman" panose="02020603050405020304" pitchFamily="18" charset="0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400" b="1" dirty="0" smtClean="0">
                <a:solidFill>
                  <a:srgbClr val="4F008C"/>
                </a:solidFill>
                <a:ea typeface="Times New Roman" panose="02020603050405020304" pitchFamily="18" charset="0"/>
              </a:rPr>
              <a:t>by </a:t>
            </a:r>
            <a:r>
              <a:rPr lang="en-US" sz="1400" b="1" dirty="0">
                <a:solidFill>
                  <a:srgbClr val="4F008C"/>
                </a:solidFill>
                <a:ea typeface="Times New Roman" panose="02020603050405020304" pitchFamily="18" charset="0"/>
              </a:rPr>
              <a:t>Dec 2020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60598" y="1079995"/>
            <a:ext cx="3160990" cy="74595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Faster process change and adoption through adequate process governance collaboration capabilities.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3542" y="4691107"/>
            <a:ext cx="3438491" cy="74595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Streamlined and consolidated process model across Tech &amp; Ops, thus supporting faster time-to-value for Tech &amp; Ops services.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5112" y="2253965"/>
            <a:ext cx="3549593" cy="74595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skills of the staff to perform their activities reducing errors, promoting SMEs as Quality Champions in their domains.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2049" y="5838886"/>
            <a:ext cx="3472895" cy="74595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Enhanced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 automation mechanism through better alignment between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 Process Management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Automation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teams.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5872" y="3459140"/>
            <a:ext cx="3183497" cy="74595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customer experience for Tech &amp; Ops internal and external customers, contributing to strategic STC objectives.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177" y="1183651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Change Governance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7898" y="621551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1224" y="2356987"/>
            <a:ext cx="420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Training and Knowledge Transfer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5374" y="3417101"/>
            <a:ext cx="2831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8892" y="4855401"/>
            <a:ext cx="3962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tabLst>
                <a:tab pos="2637155" algn="ctr"/>
                <a:tab pos="5274310" algn="r"/>
                <a:tab pos="45720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Cross-functional process alignment and harmonization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76A942E-FAEE-4518-8571-D8886558ED75}"/>
              </a:ext>
            </a:extLst>
          </p:cNvPr>
          <p:cNvGrpSpPr/>
          <p:nvPr/>
        </p:nvGrpSpPr>
        <p:grpSpPr>
          <a:xfrm>
            <a:off x="9561796" y="1475677"/>
            <a:ext cx="595566" cy="578138"/>
            <a:chOff x="3492500" y="1979613"/>
            <a:chExt cx="1247775" cy="1211262"/>
          </a:xfrm>
          <a:solidFill>
            <a:schemeClr val="tx1"/>
          </a:solidFill>
        </p:grpSpPr>
        <p:sp>
          <p:nvSpPr>
            <p:cNvPr id="233" name="Freeform 57">
              <a:extLst>
                <a:ext uri="{FF2B5EF4-FFF2-40B4-BE49-F238E27FC236}">
                  <a16:creationId xmlns:a16="http://schemas.microsoft.com/office/drawing/2014/main" id="{C05D7524-3A2F-4FFE-8D54-F5962704A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8" y="2112963"/>
              <a:ext cx="169862" cy="16986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73" y="5"/>
                </a:cxn>
                <a:cxn ang="0">
                  <a:pos x="92" y="16"/>
                </a:cxn>
                <a:cxn ang="0">
                  <a:pos x="102" y="33"/>
                </a:cxn>
                <a:cxn ang="0">
                  <a:pos x="107" y="53"/>
                </a:cxn>
                <a:cxn ang="0">
                  <a:pos x="102" y="73"/>
                </a:cxn>
                <a:cxn ang="0">
                  <a:pos x="92" y="92"/>
                </a:cxn>
                <a:cxn ang="0">
                  <a:pos x="73" y="102"/>
                </a:cxn>
                <a:cxn ang="0">
                  <a:pos x="53" y="107"/>
                </a:cxn>
                <a:cxn ang="0">
                  <a:pos x="33" y="102"/>
                </a:cxn>
                <a:cxn ang="0">
                  <a:pos x="17" y="92"/>
                </a:cxn>
                <a:cxn ang="0">
                  <a:pos x="5" y="73"/>
                </a:cxn>
                <a:cxn ang="0">
                  <a:pos x="0" y="53"/>
                </a:cxn>
                <a:cxn ang="0">
                  <a:pos x="5" y="33"/>
                </a:cxn>
                <a:cxn ang="0">
                  <a:pos x="17" y="16"/>
                </a:cxn>
                <a:cxn ang="0">
                  <a:pos x="33" y="5"/>
                </a:cxn>
                <a:cxn ang="0">
                  <a:pos x="53" y="0"/>
                </a:cxn>
              </a:cxnLst>
              <a:rect l="0" t="0" r="r" b="b"/>
              <a:pathLst>
                <a:path w="107" h="107">
                  <a:moveTo>
                    <a:pt x="53" y="0"/>
                  </a:moveTo>
                  <a:lnTo>
                    <a:pt x="73" y="5"/>
                  </a:lnTo>
                  <a:lnTo>
                    <a:pt x="92" y="16"/>
                  </a:lnTo>
                  <a:lnTo>
                    <a:pt x="102" y="33"/>
                  </a:lnTo>
                  <a:lnTo>
                    <a:pt x="107" y="53"/>
                  </a:lnTo>
                  <a:lnTo>
                    <a:pt x="102" y="73"/>
                  </a:lnTo>
                  <a:lnTo>
                    <a:pt x="92" y="92"/>
                  </a:lnTo>
                  <a:lnTo>
                    <a:pt x="73" y="102"/>
                  </a:lnTo>
                  <a:lnTo>
                    <a:pt x="53" y="107"/>
                  </a:lnTo>
                  <a:lnTo>
                    <a:pt x="33" y="102"/>
                  </a:lnTo>
                  <a:lnTo>
                    <a:pt x="17" y="92"/>
                  </a:lnTo>
                  <a:lnTo>
                    <a:pt x="5" y="73"/>
                  </a:lnTo>
                  <a:lnTo>
                    <a:pt x="0" y="53"/>
                  </a:lnTo>
                  <a:lnTo>
                    <a:pt x="5" y="33"/>
                  </a:lnTo>
                  <a:lnTo>
                    <a:pt x="17" y="16"/>
                  </a:lnTo>
                  <a:lnTo>
                    <a:pt x="33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58">
              <a:extLst>
                <a:ext uri="{FF2B5EF4-FFF2-40B4-BE49-F238E27FC236}">
                  <a16:creationId xmlns:a16="http://schemas.microsoft.com/office/drawing/2014/main" id="{C608A852-4393-4B3D-ACD1-028A855FF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2319338"/>
              <a:ext cx="327025" cy="622300"/>
            </a:xfrm>
            <a:custGeom>
              <a:avLst/>
              <a:gdLst/>
              <a:ahLst/>
              <a:cxnLst>
                <a:cxn ang="0">
                  <a:pos x="157" y="10"/>
                </a:cxn>
                <a:cxn ang="0">
                  <a:pos x="179" y="40"/>
                </a:cxn>
                <a:cxn ang="0">
                  <a:pos x="198" y="92"/>
                </a:cxn>
                <a:cxn ang="0">
                  <a:pos x="206" y="173"/>
                </a:cxn>
                <a:cxn ang="0">
                  <a:pos x="201" y="186"/>
                </a:cxn>
                <a:cxn ang="0">
                  <a:pos x="191" y="193"/>
                </a:cxn>
                <a:cxn ang="0">
                  <a:pos x="184" y="194"/>
                </a:cxn>
                <a:cxn ang="0">
                  <a:pos x="174" y="191"/>
                </a:cxn>
                <a:cxn ang="0">
                  <a:pos x="168" y="183"/>
                </a:cxn>
                <a:cxn ang="0">
                  <a:pos x="164" y="173"/>
                </a:cxn>
                <a:cxn ang="0">
                  <a:pos x="159" y="117"/>
                </a:cxn>
                <a:cxn ang="0">
                  <a:pos x="157" y="164"/>
                </a:cxn>
                <a:cxn ang="0">
                  <a:pos x="144" y="193"/>
                </a:cxn>
                <a:cxn ang="0">
                  <a:pos x="144" y="377"/>
                </a:cxn>
                <a:cxn ang="0">
                  <a:pos x="136" y="387"/>
                </a:cxn>
                <a:cxn ang="0">
                  <a:pos x="124" y="392"/>
                </a:cxn>
                <a:cxn ang="0">
                  <a:pos x="112" y="387"/>
                </a:cxn>
                <a:cxn ang="0">
                  <a:pos x="106" y="377"/>
                </a:cxn>
                <a:cxn ang="0">
                  <a:pos x="102" y="370"/>
                </a:cxn>
                <a:cxn ang="0">
                  <a:pos x="99" y="384"/>
                </a:cxn>
                <a:cxn ang="0">
                  <a:pos x="89" y="390"/>
                </a:cxn>
                <a:cxn ang="0">
                  <a:pos x="76" y="390"/>
                </a:cxn>
                <a:cxn ang="0">
                  <a:pos x="66" y="384"/>
                </a:cxn>
                <a:cxn ang="0">
                  <a:pos x="60" y="370"/>
                </a:cxn>
                <a:cxn ang="0">
                  <a:pos x="52" y="183"/>
                </a:cxn>
                <a:cxn ang="0">
                  <a:pos x="49" y="99"/>
                </a:cxn>
                <a:cxn ang="0">
                  <a:pos x="42" y="144"/>
                </a:cxn>
                <a:cxn ang="0">
                  <a:pos x="40" y="181"/>
                </a:cxn>
                <a:cxn ang="0">
                  <a:pos x="34" y="191"/>
                </a:cxn>
                <a:cxn ang="0">
                  <a:pos x="20" y="194"/>
                </a:cxn>
                <a:cxn ang="0">
                  <a:pos x="14" y="194"/>
                </a:cxn>
                <a:cxn ang="0">
                  <a:pos x="4" y="186"/>
                </a:cxn>
                <a:cxn ang="0">
                  <a:pos x="0" y="174"/>
                </a:cxn>
                <a:cxn ang="0">
                  <a:pos x="7" y="96"/>
                </a:cxn>
                <a:cxn ang="0">
                  <a:pos x="25" y="44"/>
                </a:cxn>
                <a:cxn ang="0">
                  <a:pos x="49" y="14"/>
                </a:cxn>
                <a:cxn ang="0">
                  <a:pos x="101" y="62"/>
                </a:cxn>
              </a:cxnLst>
              <a:rect l="0" t="0" r="r" b="b"/>
              <a:pathLst>
                <a:path w="206" h="392">
                  <a:moveTo>
                    <a:pt x="146" y="0"/>
                  </a:moveTo>
                  <a:lnTo>
                    <a:pt x="157" y="10"/>
                  </a:lnTo>
                  <a:lnTo>
                    <a:pt x="169" y="24"/>
                  </a:lnTo>
                  <a:lnTo>
                    <a:pt x="179" y="40"/>
                  </a:lnTo>
                  <a:lnTo>
                    <a:pt x="189" y="64"/>
                  </a:lnTo>
                  <a:lnTo>
                    <a:pt x="198" y="92"/>
                  </a:lnTo>
                  <a:lnTo>
                    <a:pt x="204" y="129"/>
                  </a:lnTo>
                  <a:lnTo>
                    <a:pt x="206" y="173"/>
                  </a:lnTo>
                  <a:lnTo>
                    <a:pt x="204" y="179"/>
                  </a:lnTo>
                  <a:lnTo>
                    <a:pt x="201" y="186"/>
                  </a:lnTo>
                  <a:lnTo>
                    <a:pt x="198" y="189"/>
                  </a:lnTo>
                  <a:lnTo>
                    <a:pt x="191" y="193"/>
                  </a:lnTo>
                  <a:lnTo>
                    <a:pt x="184" y="194"/>
                  </a:lnTo>
                  <a:lnTo>
                    <a:pt x="184" y="194"/>
                  </a:lnTo>
                  <a:lnTo>
                    <a:pt x="179" y="194"/>
                  </a:lnTo>
                  <a:lnTo>
                    <a:pt x="174" y="191"/>
                  </a:lnTo>
                  <a:lnTo>
                    <a:pt x="169" y="188"/>
                  </a:lnTo>
                  <a:lnTo>
                    <a:pt x="168" y="183"/>
                  </a:lnTo>
                  <a:lnTo>
                    <a:pt x="164" y="178"/>
                  </a:lnTo>
                  <a:lnTo>
                    <a:pt x="164" y="173"/>
                  </a:lnTo>
                  <a:lnTo>
                    <a:pt x="163" y="143"/>
                  </a:lnTo>
                  <a:lnTo>
                    <a:pt x="159" y="117"/>
                  </a:lnTo>
                  <a:lnTo>
                    <a:pt x="157" y="96"/>
                  </a:lnTo>
                  <a:lnTo>
                    <a:pt x="157" y="164"/>
                  </a:lnTo>
                  <a:lnTo>
                    <a:pt x="154" y="179"/>
                  </a:lnTo>
                  <a:lnTo>
                    <a:pt x="144" y="193"/>
                  </a:lnTo>
                  <a:lnTo>
                    <a:pt x="144" y="370"/>
                  </a:lnTo>
                  <a:lnTo>
                    <a:pt x="144" y="377"/>
                  </a:lnTo>
                  <a:lnTo>
                    <a:pt x="141" y="384"/>
                  </a:lnTo>
                  <a:lnTo>
                    <a:pt x="136" y="387"/>
                  </a:lnTo>
                  <a:lnTo>
                    <a:pt x="131" y="390"/>
                  </a:lnTo>
                  <a:lnTo>
                    <a:pt x="124" y="392"/>
                  </a:lnTo>
                  <a:lnTo>
                    <a:pt x="117" y="390"/>
                  </a:lnTo>
                  <a:lnTo>
                    <a:pt x="112" y="387"/>
                  </a:lnTo>
                  <a:lnTo>
                    <a:pt x="107" y="384"/>
                  </a:lnTo>
                  <a:lnTo>
                    <a:pt x="106" y="377"/>
                  </a:lnTo>
                  <a:lnTo>
                    <a:pt x="104" y="370"/>
                  </a:lnTo>
                  <a:lnTo>
                    <a:pt x="102" y="370"/>
                  </a:lnTo>
                  <a:lnTo>
                    <a:pt x="102" y="377"/>
                  </a:lnTo>
                  <a:lnTo>
                    <a:pt x="99" y="384"/>
                  </a:lnTo>
                  <a:lnTo>
                    <a:pt x="94" y="387"/>
                  </a:lnTo>
                  <a:lnTo>
                    <a:pt x="89" y="390"/>
                  </a:lnTo>
                  <a:lnTo>
                    <a:pt x="82" y="392"/>
                  </a:lnTo>
                  <a:lnTo>
                    <a:pt x="76" y="390"/>
                  </a:lnTo>
                  <a:lnTo>
                    <a:pt x="69" y="387"/>
                  </a:lnTo>
                  <a:lnTo>
                    <a:pt x="66" y="384"/>
                  </a:lnTo>
                  <a:lnTo>
                    <a:pt x="62" y="377"/>
                  </a:lnTo>
                  <a:lnTo>
                    <a:pt x="60" y="370"/>
                  </a:lnTo>
                  <a:lnTo>
                    <a:pt x="60" y="196"/>
                  </a:lnTo>
                  <a:lnTo>
                    <a:pt x="52" y="183"/>
                  </a:lnTo>
                  <a:lnTo>
                    <a:pt x="49" y="169"/>
                  </a:lnTo>
                  <a:lnTo>
                    <a:pt x="49" y="99"/>
                  </a:lnTo>
                  <a:lnTo>
                    <a:pt x="44" y="121"/>
                  </a:lnTo>
                  <a:lnTo>
                    <a:pt x="42" y="144"/>
                  </a:lnTo>
                  <a:lnTo>
                    <a:pt x="42" y="174"/>
                  </a:lnTo>
                  <a:lnTo>
                    <a:pt x="40" y="181"/>
                  </a:lnTo>
                  <a:lnTo>
                    <a:pt x="37" y="186"/>
                  </a:lnTo>
                  <a:lnTo>
                    <a:pt x="34" y="191"/>
                  </a:lnTo>
                  <a:lnTo>
                    <a:pt x="27" y="194"/>
                  </a:lnTo>
                  <a:lnTo>
                    <a:pt x="20" y="194"/>
                  </a:lnTo>
                  <a:lnTo>
                    <a:pt x="20" y="194"/>
                  </a:lnTo>
                  <a:lnTo>
                    <a:pt x="14" y="194"/>
                  </a:lnTo>
                  <a:lnTo>
                    <a:pt x="9" y="191"/>
                  </a:lnTo>
                  <a:lnTo>
                    <a:pt x="4" y="186"/>
                  </a:lnTo>
                  <a:lnTo>
                    <a:pt x="0" y="181"/>
                  </a:lnTo>
                  <a:lnTo>
                    <a:pt x="0" y="174"/>
                  </a:lnTo>
                  <a:lnTo>
                    <a:pt x="2" y="131"/>
                  </a:lnTo>
                  <a:lnTo>
                    <a:pt x="7" y="96"/>
                  </a:lnTo>
                  <a:lnTo>
                    <a:pt x="15" y="67"/>
                  </a:lnTo>
                  <a:lnTo>
                    <a:pt x="25" y="44"/>
                  </a:lnTo>
                  <a:lnTo>
                    <a:pt x="37" y="27"/>
                  </a:lnTo>
                  <a:lnTo>
                    <a:pt x="49" y="14"/>
                  </a:lnTo>
                  <a:lnTo>
                    <a:pt x="60" y="4"/>
                  </a:lnTo>
                  <a:lnTo>
                    <a:pt x="101" y="6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59">
              <a:extLst>
                <a:ext uri="{FF2B5EF4-FFF2-40B4-BE49-F238E27FC236}">
                  <a16:creationId xmlns:a16="http://schemas.microsoft.com/office/drawing/2014/main" id="{DE8F3C1C-3285-4A32-890E-05E70DCAF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2287588"/>
              <a:ext cx="111125" cy="476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2" y="2"/>
                </a:cxn>
                <a:cxn ang="0">
                  <a:pos x="45" y="3"/>
                </a:cxn>
                <a:cxn ang="0">
                  <a:pos x="49" y="7"/>
                </a:cxn>
                <a:cxn ang="0">
                  <a:pos x="62" y="2"/>
                </a:cxn>
                <a:cxn ang="0">
                  <a:pos x="64" y="2"/>
                </a:cxn>
                <a:cxn ang="0">
                  <a:pos x="65" y="2"/>
                </a:cxn>
                <a:cxn ang="0">
                  <a:pos x="67" y="3"/>
                </a:cxn>
                <a:cxn ang="0">
                  <a:pos x="70" y="5"/>
                </a:cxn>
                <a:cxn ang="0">
                  <a:pos x="70" y="8"/>
                </a:cxn>
                <a:cxn ang="0">
                  <a:pos x="70" y="24"/>
                </a:cxn>
                <a:cxn ang="0">
                  <a:pos x="70" y="27"/>
                </a:cxn>
                <a:cxn ang="0">
                  <a:pos x="69" y="29"/>
                </a:cxn>
                <a:cxn ang="0">
                  <a:pos x="65" y="30"/>
                </a:cxn>
                <a:cxn ang="0">
                  <a:pos x="62" y="29"/>
                </a:cxn>
                <a:cxn ang="0">
                  <a:pos x="57" y="27"/>
                </a:cxn>
                <a:cxn ang="0">
                  <a:pos x="52" y="27"/>
                </a:cxn>
                <a:cxn ang="0">
                  <a:pos x="47" y="25"/>
                </a:cxn>
                <a:cxn ang="0">
                  <a:pos x="44" y="27"/>
                </a:cxn>
                <a:cxn ang="0">
                  <a:pos x="40" y="29"/>
                </a:cxn>
                <a:cxn ang="0">
                  <a:pos x="35" y="30"/>
                </a:cxn>
                <a:cxn ang="0">
                  <a:pos x="32" y="29"/>
                </a:cxn>
                <a:cxn ang="0">
                  <a:pos x="27" y="27"/>
                </a:cxn>
                <a:cxn ang="0">
                  <a:pos x="25" y="25"/>
                </a:cxn>
                <a:cxn ang="0">
                  <a:pos x="20" y="25"/>
                </a:cxn>
                <a:cxn ang="0">
                  <a:pos x="15" y="27"/>
                </a:cxn>
                <a:cxn ang="0">
                  <a:pos x="10" y="29"/>
                </a:cxn>
                <a:cxn ang="0">
                  <a:pos x="7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24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4" y="2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2"/>
                </a:cxn>
                <a:cxn ang="0">
                  <a:pos x="24" y="7"/>
                </a:cxn>
                <a:cxn ang="0">
                  <a:pos x="27" y="3"/>
                </a:cxn>
                <a:cxn ang="0">
                  <a:pos x="30" y="2"/>
                </a:cxn>
                <a:cxn ang="0">
                  <a:pos x="35" y="0"/>
                </a:cxn>
              </a:cxnLst>
              <a:rect l="0" t="0" r="r" b="b"/>
              <a:pathLst>
                <a:path w="70" h="30">
                  <a:moveTo>
                    <a:pt x="35" y="0"/>
                  </a:moveTo>
                  <a:lnTo>
                    <a:pt x="42" y="2"/>
                  </a:lnTo>
                  <a:lnTo>
                    <a:pt x="45" y="3"/>
                  </a:lnTo>
                  <a:lnTo>
                    <a:pt x="49" y="7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5" y="2"/>
                  </a:lnTo>
                  <a:lnTo>
                    <a:pt x="67" y="3"/>
                  </a:lnTo>
                  <a:lnTo>
                    <a:pt x="70" y="5"/>
                  </a:lnTo>
                  <a:lnTo>
                    <a:pt x="70" y="8"/>
                  </a:lnTo>
                  <a:lnTo>
                    <a:pt x="70" y="24"/>
                  </a:lnTo>
                  <a:lnTo>
                    <a:pt x="70" y="27"/>
                  </a:lnTo>
                  <a:lnTo>
                    <a:pt x="69" y="29"/>
                  </a:lnTo>
                  <a:lnTo>
                    <a:pt x="65" y="30"/>
                  </a:lnTo>
                  <a:lnTo>
                    <a:pt x="62" y="29"/>
                  </a:lnTo>
                  <a:lnTo>
                    <a:pt x="57" y="27"/>
                  </a:lnTo>
                  <a:lnTo>
                    <a:pt x="52" y="27"/>
                  </a:lnTo>
                  <a:lnTo>
                    <a:pt x="47" y="25"/>
                  </a:lnTo>
                  <a:lnTo>
                    <a:pt x="44" y="27"/>
                  </a:lnTo>
                  <a:lnTo>
                    <a:pt x="40" y="29"/>
                  </a:lnTo>
                  <a:lnTo>
                    <a:pt x="35" y="30"/>
                  </a:lnTo>
                  <a:lnTo>
                    <a:pt x="32" y="29"/>
                  </a:lnTo>
                  <a:lnTo>
                    <a:pt x="27" y="27"/>
                  </a:lnTo>
                  <a:lnTo>
                    <a:pt x="25" y="25"/>
                  </a:lnTo>
                  <a:lnTo>
                    <a:pt x="20" y="25"/>
                  </a:lnTo>
                  <a:lnTo>
                    <a:pt x="15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0" y="24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24" y="7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60">
              <a:extLst>
                <a:ext uri="{FF2B5EF4-FFF2-40B4-BE49-F238E27FC236}">
                  <a16:creationId xmlns:a16="http://schemas.microsoft.com/office/drawing/2014/main" id="{D581B621-7806-49AD-8310-002531B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250" y="2319338"/>
              <a:ext cx="177800" cy="177800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8" y="4"/>
                </a:cxn>
                <a:cxn ang="0">
                  <a:pos x="95" y="17"/>
                </a:cxn>
                <a:cxn ang="0">
                  <a:pos x="107" y="34"/>
                </a:cxn>
                <a:cxn ang="0">
                  <a:pos x="112" y="55"/>
                </a:cxn>
                <a:cxn ang="0">
                  <a:pos x="107" y="77"/>
                </a:cxn>
                <a:cxn ang="0">
                  <a:pos x="95" y="96"/>
                </a:cxn>
                <a:cxn ang="0">
                  <a:pos x="78" y="107"/>
                </a:cxn>
                <a:cxn ang="0">
                  <a:pos x="57" y="112"/>
                </a:cxn>
                <a:cxn ang="0">
                  <a:pos x="35" y="107"/>
                </a:cxn>
                <a:cxn ang="0">
                  <a:pos x="17" y="96"/>
                </a:cxn>
                <a:cxn ang="0">
                  <a:pos x="5" y="77"/>
                </a:cxn>
                <a:cxn ang="0">
                  <a:pos x="0" y="55"/>
                </a:cxn>
                <a:cxn ang="0">
                  <a:pos x="5" y="34"/>
                </a:cxn>
                <a:cxn ang="0">
                  <a:pos x="17" y="17"/>
                </a:cxn>
                <a:cxn ang="0">
                  <a:pos x="35" y="4"/>
                </a:cxn>
                <a:cxn ang="0">
                  <a:pos x="57" y="0"/>
                </a:cxn>
              </a:cxnLst>
              <a:rect l="0" t="0" r="r" b="b"/>
              <a:pathLst>
                <a:path w="112" h="112">
                  <a:moveTo>
                    <a:pt x="57" y="0"/>
                  </a:moveTo>
                  <a:lnTo>
                    <a:pt x="78" y="4"/>
                  </a:lnTo>
                  <a:lnTo>
                    <a:pt x="95" y="17"/>
                  </a:lnTo>
                  <a:lnTo>
                    <a:pt x="107" y="34"/>
                  </a:lnTo>
                  <a:lnTo>
                    <a:pt x="112" y="55"/>
                  </a:lnTo>
                  <a:lnTo>
                    <a:pt x="107" y="77"/>
                  </a:lnTo>
                  <a:lnTo>
                    <a:pt x="95" y="96"/>
                  </a:lnTo>
                  <a:lnTo>
                    <a:pt x="78" y="107"/>
                  </a:lnTo>
                  <a:lnTo>
                    <a:pt x="57" y="112"/>
                  </a:lnTo>
                  <a:lnTo>
                    <a:pt x="35" y="107"/>
                  </a:lnTo>
                  <a:lnTo>
                    <a:pt x="17" y="96"/>
                  </a:lnTo>
                  <a:lnTo>
                    <a:pt x="5" y="77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7" y="17"/>
                  </a:lnTo>
                  <a:lnTo>
                    <a:pt x="35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61">
              <a:extLst>
                <a:ext uri="{FF2B5EF4-FFF2-40B4-BE49-F238E27FC236}">
                  <a16:creationId xmlns:a16="http://schemas.microsoft.com/office/drawing/2014/main" id="{8BA73896-7949-46AA-AFBA-B377E812B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2536825"/>
              <a:ext cx="344487" cy="654050"/>
            </a:xfrm>
            <a:custGeom>
              <a:avLst/>
              <a:gdLst/>
              <a:ahLst/>
              <a:cxnLst>
                <a:cxn ang="0">
                  <a:pos x="166" y="9"/>
                </a:cxn>
                <a:cxn ang="0">
                  <a:pos x="189" y="42"/>
                </a:cxn>
                <a:cxn ang="0">
                  <a:pos x="209" y="96"/>
                </a:cxn>
                <a:cxn ang="0">
                  <a:pos x="217" y="180"/>
                </a:cxn>
                <a:cxn ang="0">
                  <a:pos x="212" y="193"/>
                </a:cxn>
                <a:cxn ang="0">
                  <a:pos x="202" y="201"/>
                </a:cxn>
                <a:cxn ang="0">
                  <a:pos x="187" y="201"/>
                </a:cxn>
                <a:cxn ang="0">
                  <a:pos x="177" y="193"/>
                </a:cxn>
                <a:cxn ang="0">
                  <a:pos x="172" y="180"/>
                </a:cxn>
                <a:cxn ang="0">
                  <a:pos x="167" y="123"/>
                </a:cxn>
                <a:cxn ang="0">
                  <a:pos x="166" y="173"/>
                </a:cxn>
                <a:cxn ang="0">
                  <a:pos x="152" y="201"/>
                </a:cxn>
                <a:cxn ang="0">
                  <a:pos x="152" y="396"/>
                </a:cxn>
                <a:cxn ang="0">
                  <a:pos x="144" y="407"/>
                </a:cxn>
                <a:cxn ang="0">
                  <a:pos x="130" y="412"/>
                </a:cxn>
                <a:cxn ang="0">
                  <a:pos x="119" y="407"/>
                </a:cxn>
                <a:cxn ang="0">
                  <a:pos x="110" y="396"/>
                </a:cxn>
                <a:cxn ang="0">
                  <a:pos x="107" y="389"/>
                </a:cxn>
                <a:cxn ang="0">
                  <a:pos x="104" y="402"/>
                </a:cxn>
                <a:cxn ang="0">
                  <a:pos x="92" y="411"/>
                </a:cxn>
                <a:cxn ang="0">
                  <a:pos x="79" y="411"/>
                </a:cxn>
                <a:cxn ang="0">
                  <a:pos x="67" y="402"/>
                </a:cxn>
                <a:cxn ang="0">
                  <a:pos x="64" y="389"/>
                </a:cxn>
                <a:cxn ang="0">
                  <a:pos x="57" y="191"/>
                </a:cxn>
                <a:cxn ang="0">
                  <a:pos x="57" y="104"/>
                </a:cxn>
                <a:cxn ang="0">
                  <a:pos x="47" y="139"/>
                </a:cxn>
                <a:cxn ang="0">
                  <a:pos x="47" y="185"/>
                </a:cxn>
                <a:cxn ang="0">
                  <a:pos x="42" y="198"/>
                </a:cxn>
                <a:cxn ang="0">
                  <a:pos x="30" y="206"/>
                </a:cxn>
                <a:cxn ang="0">
                  <a:pos x="15" y="206"/>
                </a:cxn>
                <a:cxn ang="0">
                  <a:pos x="3" y="198"/>
                </a:cxn>
                <a:cxn ang="0">
                  <a:pos x="0" y="185"/>
                </a:cxn>
                <a:cxn ang="0">
                  <a:pos x="8" y="101"/>
                </a:cxn>
                <a:cxn ang="0">
                  <a:pos x="27" y="46"/>
                </a:cxn>
                <a:cxn ang="0">
                  <a:pos x="52" y="14"/>
                </a:cxn>
                <a:cxn ang="0">
                  <a:pos x="107" y="64"/>
                </a:cxn>
              </a:cxnLst>
              <a:rect l="0" t="0" r="r" b="b"/>
              <a:pathLst>
                <a:path w="217" h="412">
                  <a:moveTo>
                    <a:pt x="154" y="0"/>
                  </a:moveTo>
                  <a:lnTo>
                    <a:pt x="166" y="9"/>
                  </a:lnTo>
                  <a:lnTo>
                    <a:pt x="177" y="24"/>
                  </a:lnTo>
                  <a:lnTo>
                    <a:pt x="189" y="42"/>
                  </a:lnTo>
                  <a:lnTo>
                    <a:pt x="201" y="66"/>
                  </a:lnTo>
                  <a:lnTo>
                    <a:pt x="209" y="96"/>
                  </a:lnTo>
                  <a:lnTo>
                    <a:pt x="214" y="134"/>
                  </a:lnTo>
                  <a:lnTo>
                    <a:pt x="217" y="180"/>
                  </a:lnTo>
                  <a:lnTo>
                    <a:pt x="216" y="188"/>
                  </a:lnTo>
                  <a:lnTo>
                    <a:pt x="212" y="193"/>
                  </a:lnTo>
                  <a:lnTo>
                    <a:pt x="207" y="198"/>
                  </a:lnTo>
                  <a:lnTo>
                    <a:pt x="202" y="201"/>
                  </a:lnTo>
                  <a:lnTo>
                    <a:pt x="194" y="203"/>
                  </a:lnTo>
                  <a:lnTo>
                    <a:pt x="187" y="201"/>
                  </a:lnTo>
                  <a:lnTo>
                    <a:pt x="182" y="198"/>
                  </a:lnTo>
                  <a:lnTo>
                    <a:pt x="177" y="193"/>
                  </a:lnTo>
                  <a:lnTo>
                    <a:pt x="174" y="188"/>
                  </a:lnTo>
                  <a:lnTo>
                    <a:pt x="172" y="180"/>
                  </a:lnTo>
                  <a:lnTo>
                    <a:pt x="171" y="150"/>
                  </a:lnTo>
                  <a:lnTo>
                    <a:pt x="167" y="123"/>
                  </a:lnTo>
                  <a:lnTo>
                    <a:pt x="166" y="99"/>
                  </a:lnTo>
                  <a:lnTo>
                    <a:pt x="166" y="173"/>
                  </a:lnTo>
                  <a:lnTo>
                    <a:pt x="162" y="188"/>
                  </a:lnTo>
                  <a:lnTo>
                    <a:pt x="152" y="201"/>
                  </a:lnTo>
                  <a:lnTo>
                    <a:pt x="152" y="389"/>
                  </a:lnTo>
                  <a:lnTo>
                    <a:pt x="152" y="396"/>
                  </a:lnTo>
                  <a:lnTo>
                    <a:pt x="149" y="402"/>
                  </a:lnTo>
                  <a:lnTo>
                    <a:pt x="144" y="407"/>
                  </a:lnTo>
                  <a:lnTo>
                    <a:pt x="139" y="411"/>
                  </a:lnTo>
                  <a:lnTo>
                    <a:pt x="130" y="412"/>
                  </a:lnTo>
                  <a:lnTo>
                    <a:pt x="124" y="411"/>
                  </a:lnTo>
                  <a:lnTo>
                    <a:pt x="119" y="407"/>
                  </a:lnTo>
                  <a:lnTo>
                    <a:pt x="114" y="402"/>
                  </a:lnTo>
                  <a:lnTo>
                    <a:pt x="110" y="396"/>
                  </a:lnTo>
                  <a:lnTo>
                    <a:pt x="109" y="389"/>
                  </a:lnTo>
                  <a:lnTo>
                    <a:pt x="107" y="389"/>
                  </a:lnTo>
                  <a:lnTo>
                    <a:pt x="107" y="396"/>
                  </a:lnTo>
                  <a:lnTo>
                    <a:pt x="104" y="402"/>
                  </a:lnTo>
                  <a:lnTo>
                    <a:pt x="99" y="407"/>
                  </a:lnTo>
                  <a:lnTo>
                    <a:pt x="92" y="411"/>
                  </a:lnTo>
                  <a:lnTo>
                    <a:pt x="85" y="412"/>
                  </a:lnTo>
                  <a:lnTo>
                    <a:pt x="79" y="411"/>
                  </a:lnTo>
                  <a:lnTo>
                    <a:pt x="72" y="407"/>
                  </a:lnTo>
                  <a:lnTo>
                    <a:pt x="67" y="402"/>
                  </a:lnTo>
                  <a:lnTo>
                    <a:pt x="64" y="396"/>
                  </a:lnTo>
                  <a:lnTo>
                    <a:pt x="64" y="389"/>
                  </a:lnTo>
                  <a:lnTo>
                    <a:pt x="64" y="206"/>
                  </a:lnTo>
                  <a:lnTo>
                    <a:pt x="57" y="191"/>
                  </a:lnTo>
                  <a:lnTo>
                    <a:pt x="57" y="176"/>
                  </a:lnTo>
                  <a:lnTo>
                    <a:pt x="57" y="104"/>
                  </a:lnTo>
                  <a:lnTo>
                    <a:pt x="50" y="119"/>
                  </a:lnTo>
                  <a:lnTo>
                    <a:pt x="47" y="139"/>
                  </a:lnTo>
                  <a:lnTo>
                    <a:pt x="47" y="161"/>
                  </a:lnTo>
                  <a:lnTo>
                    <a:pt x="47" y="185"/>
                  </a:lnTo>
                  <a:lnTo>
                    <a:pt x="45" y="191"/>
                  </a:lnTo>
                  <a:lnTo>
                    <a:pt x="42" y="198"/>
                  </a:lnTo>
                  <a:lnTo>
                    <a:pt x="37" y="203"/>
                  </a:lnTo>
                  <a:lnTo>
                    <a:pt x="30" y="206"/>
                  </a:lnTo>
                  <a:lnTo>
                    <a:pt x="22" y="208"/>
                  </a:lnTo>
                  <a:lnTo>
                    <a:pt x="15" y="206"/>
                  </a:lnTo>
                  <a:lnTo>
                    <a:pt x="8" y="203"/>
                  </a:lnTo>
                  <a:lnTo>
                    <a:pt x="3" y="198"/>
                  </a:lnTo>
                  <a:lnTo>
                    <a:pt x="2" y="191"/>
                  </a:lnTo>
                  <a:lnTo>
                    <a:pt x="0" y="185"/>
                  </a:lnTo>
                  <a:lnTo>
                    <a:pt x="2" y="139"/>
                  </a:lnTo>
                  <a:lnTo>
                    <a:pt x="8" y="101"/>
                  </a:lnTo>
                  <a:lnTo>
                    <a:pt x="17" y="71"/>
                  </a:lnTo>
                  <a:lnTo>
                    <a:pt x="27" y="46"/>
                  </a:lnTo>
                  <a:lnTo>
                    <a:pt x="38" y="27"/>
                  </a:lnTo>
                  <a:lnTo>
                    <a:pt x="52" y="14"/>
                  </a:lnTo>
                  <a:lnTo>
                    <a:pt x="64" y="4"/>
                  </a:lnTo>
                  <a:lnTo>
                    <a:pt x="107" y="64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62">
              <a:extLst>
                <a:ext uri="{FF2B5EF4-FFF2-40B4-BE49-F238E27FC236}">
                  <a16:creationId xmlns:a16="http://schemas.microsoft.com/office/drawing/2014/main" id="{0865E83D-5443-42F4-9552-5699BA07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2503488"/>
              <a:ext cx="114300" cy="508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9" y="0"/>
                </a:cxn>
                <a:cxn ang="0">
                  <a:pos x="44" y="3"/>
                </a:cxn>
                <a:cxn ang="0">
                  <a:pos x="47" y="8"/>
                </a:cxn>
                <a:cxn ang="0">
                  <a:pos x="60" y="1"/>
                </a:cxn>
                <a:cxn ang="0">
                  <a:pos x="62" y="1"/>
                </a:cxn>
                <a:cxn ang="0">
                  <a:pos x="65" y="1"/>
                </a:cxn>
                <a:cxn ang="0">
                  <a:pos x="67" y="3"/>
                </a:cxn>
                <a:cxn ang="0">
                  <a:pos x="69" y="3"/>
                </a:cxn>
                <a:cxn ang="0">
                  <a:pos x="70" y="5"/>
                </a:cxn>
                <a:cxn ang="0">
                  <a:pos x="72" y="8"/>
                </a:cxn>
                <a:cxn ang="0">
                  <a:pos x="72" y="25"/>
                </a:cxn>
                <a:cxn ang="0">
                  <a:pos x="70" y="27"/>
                </a:cxn>
                <a:cxn ang="0">
                  <a:pos x="69" y="28"/>
                </a:cxn>
                <a:cxn ang="0">
                  <a:pos x="67" y="30"/>
                </a:cxn>
                <a:cxn ang="0">
                  <a:pos x="65" y="30"/>
                </a:cxn>
                <a:cxn ang="0">
                  <a:pos x="64" y="30"/>
                </a:cxn>
                <a:cxn ang="0">
                  <a:pos x="60" y="30"/>
                </a:cxn>
                <a:cxn ang="0">
                  <a:pos x="55" y="28"/>
                </a:cxn>
                <a:cxn ang="0">
                  <a:pos x="50" y="27"/>
                </a:cxn>
                <a:cxn ang="0">
                  <a:pos x="45" y="25"/>
                </a:cxn>
                <a:cxn ang="0">
                  <a:pos x="42" y="28"/>
                </a:cxn>
                <a:cxn ang="0">
                  <a:pos x="39" y="30"/>
                </a:cxn>
                <a:cxn ang="0">
                  <a:pos x="34" y="32"/>
                </a:cxn>
                <a:cxn ang="0">
                  <a:pos x="29" y="30"/>
                </a:cxn>
                <a:cxn ang="0">
                  <a:pos x="25" y="28"/>
                </a:cxn>
                <a:cxn ang="0">
                  <a:pos x="22" y="25"/>
                </a:cxn>
                <a:cxn ang="0">
                  <a:pos x="17" y="27"/>
                </a:cxn>
                <a:cxn ang="0">
                  <a:pos x="12" y="28"/>
                </a:cxn>
                <a:cxn ang="0">
                  <a:pos x="7" y="30"/>
                </a:cxn>
                <a:cxn ang="0">
                  <a:pos x="4" y="30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27"/>
                </a:cxn>
                <a:cxn ang="0">
                  <a:pos x="0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20" y="6"/>
                </a:cxn>
                <a:cxn ang="0">
                  <a:pos x="24" y="3"/>
                </a:cxn>
                <a:cxn ang="0">
                  <a:pos x="29" y="0"/>
                </a:cxn>
                <a:cxn ang="0">
                  <a:pos x="34" y="0"/>
                </a:cxn>
              </a:cxnLst>
              <a:rect l="0" t="0" r="r" b="b"/>
              <a:pathLst>
                <a:path w="72" h="32">
                  <a:moveTo>
                    <a:pt x="34" y="0"/>
                  </a:moveTo>
                  <a:lnTo>
                    <a:pt x="39" y="0"/>
                  </a:lnTo>
                  <a:lnTo>
                    <a:pt x="44" y="3"/>
                  </a:lnTo>
                  <a:lnTo>
                    <a:pt x="47" y="8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65" y="1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0" y="5"/>
                  </a:lnTo>
                  <a:lnTo>
                    <a:pt x="72" y="8"/>
                  </a:lnTo>
                  <a:lnTo>
                    <a:pt x="72" y="25"/>
                  </a:lnTo>
                  <a:lnTo>
                    <a:pt x="70" y="27"/>
                  </a:lnTo>
                  <a:lnTo>
                    <a:pt x="69" y="28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0"/>
                  </a:lnTo>
                  <a:lnTo>
                    <a:pt x="60" y="30"/>
                  </a:lnTo>
                  <a:lnTo>
                    <a:pt x="55" y="28"/>
                  </a:lnTo>
                  <a:lnTo>
                    <a:pt x="50" y="27"/>
                  </a:lnTo>
                  <a:lnTo>
                    <a:pt x="45" y="25"/>
                  </a:lnTo>
                  <a:lnTo>
                    <a:pt x="42" y="28"/>
                  </a:lnTo>
                  <a:lnTo>
                    <a:pt x="39" y="30"/>
                  </a:lnTo>
                  <a:lnTo>
                    <a:pt x="34" y="32"/>
                  </a:lnTo>
                  <a:lnTo>
                    <a:pt x="29" y="30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17" y="27"/>
                  </a:lnTo>
                  <a:lnTo>
                    <a:pt x="12" y="28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20" y="6"/>
                  </a:lnTo>
                  <a:lnTo>
                    <a:pt x="24" y="3"/>
                  </a:lnTo>
                  <a:lnTo>
                    <a:pt x="29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63">
              <a:extLst>
                <a:ext uri="{FF2B5EF4-FFF2-40B4-BE49-F238E27FC236}">
                  <a16:creationId xmlns:a16="http://schemas.microsoft.com/office/drawing/2014/main" id="{53CC599A-13E7-4C4C-AB58-410CC9BC4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2112963"/>
              <a:ext cx="169862" cy="16986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74" y="5"/>
                </a:cxn>
                <a:cxn ang="0">
                  <a:pos x="90" y="16"/>
                </a:cxn>
                <a:cxn ang="0">
                  <a:pos x="102" y="33"/>
                </a:cxn>
                <a:cxn ang="0">
                  <a:pos x="107" y="53"/>
                </a:cxn>
                <a:cxn ang="0">
                  <a:pos x="102" y="73"/>
                </a:cxn>
                <a:cxn ang="0">
                  <a:pos x="90" y="92"/>
                </a:cxn>
                <a:cxn ang="0">
                  <a:pos x="74" y="102"/>
                </a:cxn>
                <a:cxn ang="0">
                  <a:pos x="54" y="107"/>
                </a:cxn>
                <a:cxn ang="0">
                  <a:pos x="34" y="102"/>
                </a:cxn>
                <a:cxn ang="0">
                  <a:pos x="17" y="92"/>
                </a:cxn>
                <a:cxn ang="0">
                  <a:pos x="5" y="73"/>
                </a:cxn>
                <a:cxn ang="0">
                  <a:pos x="0" y="53"/>
                </a:cxn>
                <a:cxn ang="0">
                  <a:pos x="5" y="33"/>
                </a:cxn>
                <a:cxn ang="0">
                  <a:pos x="17" y="16"/>
                </a:cxn>
                <a:cxn ang="0">
                  <a:pos x="34" y="5"/>
                </a:cxn>
                <a:cxn ang="0">
                  <a:pos x="54" y="0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74" y="5"/>
                  </a:lnTo>
                  <a:lnTo>
                    <a:pt x="90" y="16"/>
                  </a:lnTo>
                  <a:lnTo>
                    <a:pt x="102" y="33"/>
                  </a:lnTo>
                  <a:lnTo>
                    <a:pt x="107" y="53"/>
                  </a:lnTo>
                  <a:lnTo>
                    <a:pt x="102" y="73"/>
                  </a:lnTo>
                  <a:lnTo>
                    <a:pt x="90" y="92"/>
                  </a:lnTo>
                  <a:lnTo>
                    <a:pt x="74" y="102"/>
                  </a:lnTo>
                  <a:lnTo>
                    <a:pt x="54" y="107"/>
                  </a:lnTo>
                  <a:lnTo>
                    <a:pt x="34" y="102"/>
                  </a:lnTo>
                  <a:lnTo>
                    <a:pt x="17" y="92"/>
                  </a:lnTo>
                  <a:lnTo>
                    <a:pt x="5" y="73"/>
                  </a:lnTo>
                  <a:lnTo>
                    <a:pt x="0" y="53"/>
                  </a:lnTo>
                  <a:lnTo>
                    <a:pt x="5" y="33"/>
                  </a:lnTo>
                  <a:lnTo>
                    <a:pt x="17" y="16"/>
                  </a:lnTo>
                  <a:lnTo>
                    <a:pt x="34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64">
              <a:extLst>
                <a:ext uri="{FF2B5EF4-FFF2-40B4-BE49-F238E27FC236}">
                  <a16:creationId xmlns:a16="http://schemas.microsoft.com/office/drawing/2014/main" id="{E92FF673-6717-48DD-83A1-A82FCC9C0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2319338"/>
              <a:ext cx="328612" cy="622300"/>
            </a:xfrm>
            <a:custGeom>
              <a:avLst/>
              <a:gdLst/>
              <a:ahLst/>
              <a:cxnLst>
                <a:cxn ang="0">
                  <a:pos x="157" y="10"/>
                </a:cxn>
                <a:cxn ang="0">
                  <a:pos x="181" y="40"/>
                </a:cxn>
                <a:cxn ang="0">
                  <a:pos x="199" y="92"/>
                </a:cxn>
                <a:cxn ang="0">
                  <a:pos x="207" y="173"/>
                </a:cxn>
                <a:cxn ang="0">
                  <a:pos x="204" y="184"/>
                </a:cxn>
                <a:cxn ang="0">
                  <a:pos x="192" y="193"/>
                </a:cxn>
                <a:cxn ang="0">
                  <a:pos x="179" y="193"/>
                </a:cxn>
                <a:cxn ang="0">
                  <a:pos x="169" y="184"/>
                </a:cxn>
                <a:cxn ang="0">
                  <a:pos x="166" y="171"/>
                </a:cxn>
                <a:cxn ang="0">
                  <a:pos x="162" y="116"/>
                </a:cxn>
                <a:cxn ang="0">
                  <a:pos x="159" y="164"/>
                </a:cxn>
                <a:cxn ang="0">
                  <a:pos x="152" y="193"/>
                </a:cxn>
                <a:cxn ang="0">
                  <a:pos x="150" y="377"/>
                </a:cxn>
                <a:cxn ang="0">
                  <a:pos x="142" y="387"/>
                </a:cxn>
                <a:cxn ang="0">
                  <a:pos x="129" y="392"/>
                </a:cxn>
                <a:cxn ang="0">
                  <a:pos x="115" y="387"/>
                </a:cxn>
                <a:cxn ang="0">
                  <a:pos x="107" y="377"/>
                </a:cxn>
                <a:cxn ang="0">
                  <a:pos x="104" y="370"/>
                </a:cxn>
                <a:cxn ang="0">
                  <a:pos x="100" y="384"/>
                </a:cxn>
                <a:cxn ang="0">
                  <a:pos x="89" y="390"/>
                </a:cxn>
                <a:cxn ang="0">
                  <a:pos x="75" y="390"/>
                </a:cxn>
                <a:cxn ang="0">
                  <a:pos x="65" y="384"/>
                </a:cxn>
                <a:cxn ang="0">
                  <a:pos x="62" y="370"/>
                </a:cxn>
                <a:cxn ang="0">
                  <a:pos x="55" y="183"/>
                </a:cxn>
                <a:cxn ang="0">
                  <a:pos x="55" y="99"/>
                </a:cxn>
                <a:cxn ang="0">
                  <a:pos x="45" y="132"/>
                </a:cxn>
                <a:cxn ang="0">
                  <a:pos x="45" y="174"/>
                </a:cxn>
                <a:cxn ang="0">
                  <a:pos x="42" y="184"/>
                </a:cxn>
                <a:cxn ang="0">
                  <a:pos x="33" y="193"/>
                </a:cxn>
                <a:cxn ang="0">
                  <a:pos x="22" y="194"/>
                </a:cxn>
                <a:cxn ang="0">
                  <a:pos x="15" y="194"/>
                </a:cxn>
                <a:cxn ang="0">
                  <a:pos x="5" y="186"/>
                </a:cxn>
                <a:cxn ang="0">
                  <a:pos x="0" y="174"/>
                </a:cxn>
                <a:cxn ang="0">
                  <a:pos x="8" y="96"/>
                </a:cxn>
                <a:cxn ang="0">
                  <a:pos x="27" y="44"/>
                </a:cxn>
                <a:cxn ang="0">
                  <a:pos x="50" y="14"/>
                </a:cxn>
                <a:cxn ang="0">
                  <a:pos x="102" y="62"/>
                </a:cxn>
              </a:cxnLst>
              <a:rect l="0" t="0" r="r" b="b"/>
              <a:pathLst>
                <a:path w="207" h="392">
                  <a:moveTo>
                    <a:pt x="147" y="0"/>
                  </a:moveTo>
                  <a:lnTo>
                    <a:pt x="157" y="10"/>
                  </a:lnTo>
                  <a:lnTo>
                    <a:pt x="169" y="22"/>
                  </a:lnTo>
                  <a:lnTo>
                    <a:pt x="181" y="40"/>
                  </a:lnTo>
                  <a:lnTo>
                    <a:pt x="191" y="64"/>
                  </a:lnTo>
                  <a:lnTo>
                    <a:pt x="199" y="92"/>
                  </a:lnTo>
                  <a:lnTo>
                    <a:pt x="206" y="129"/>
                  </a:lnTo>
                  <a:lnTo>
                    <a:pt x="207" y="173"/>
                  </a:lnTo>
                  <a:lnTo>
                    <a:pt x="206" y="179"/>
                  </a:lnTo>
                  <a:lnTo>
                    <a:pt x="204" y="184"/>
                  </a:lnTo>
                  <a:lnTo>
                    <a:pt x="199" y="189"/>
                  </a:lnTo>
                  <a:lnTo>
                    <a:pt x="192" y="193"/>
                  </a:lnTo>
                  <a:lnTo>
                    <a:pt x="186" y="194"/>
                  </a:lnTo>
                  <a:lnTo>
                    <a:pt x="179" y="193"/>
                  </a:lnTo>
                  <a:lnTo>
                    <a:pt x="174" y="189"/>
                  </a:lnTo>
                  <a:lnTo>
                    <a:pt x="169" y="184"/>
                  </a:lnTo>
                  <a:lnTo>
                    <a:pt x="166" y="179"/>
                  </a:lnTo>
                  <a:lnTo>
                    <a:pt x="166" y="171"/>
                  </a:lnTo>
                  <a:lnTo>
                    <a:pt x="166" y="143"/>
                  </a:lnTo>
                  <a:lnTo>
                    <a:pt x="162" y="116"/>
                  </a:lnTo>
                  <a:lnTo>
                    <a:pt x="159" y="96"/>
                  </a:lnTo>
                  <a:lnTo>
                    <a:pt x="159" y="164"/>
                  </a:lnTo>
                  <a:lnTo>
                    <a:pt x="156" y="179"/>
                  </a:lnTo>
                  <a:lnTo>
                    <a:pt x="152" y="193"/>
                  </a:lnTo>
                  <a:lnTo>
                    <a:pt x="152" y="370"/>
                  </a:lnTo>
                  <a:lnTo>
                    <a:pt x="150" y="377"/>
                  </a:lnTo>
                  <a:lnTo>
                    <a:pt x="147" y="384"/>
                  </a:lnTo>
                  <a:lnTo>
                    <a:pt x="142" y="387"/>
                  </a:lnTo>
                  <a:lnTo>
                    <a:pt x="135" y="390"/>
                  </a:lnTo>
                  <a:lnTo>
                    <a:pt x="129" y="392"/>
                  </a:lnTo>
                  <a:lnTo>
                    <a:pt x="122" y="390"/>
                  </a:lnTo>
                  <a:lnTo>
                    <a:pt x="115" y="387"/>
                  </a:lnTo>
                  <a:lnTo>
                    <a:pt x="110" y="384"/>
                  </a:lnTo>
                  <a:lnTo>
                    <a:pt x="107" y="377"/>
                  </a:lnTo>
                  <a:lnTo>
                    <a:pt x="105" y="370"/>
                  </a:lnTo>
                  <a:lnTo>
                    <a:pt x="104" y="370"/>
                  </a:lnTo>
                  <a:lnTo>
                    <a:pt x="102" y="377"/>
                  </a:lnTo>
                  <a:lnTo>
                    <a:pt x="100" y="384"/>
                  </a:lnTo>
                  <a:lnTo>
                    <a:pt x="95" y="387"/>
                  </a:lnTo>
                  <a:lnTo>
                    <a:pt x="89" y="390"/>
                  </a:lnTo>
                  <a:lnTo>
                    <a:pt x="82" y="392"/>
                  </a:lnTo>
                  <a:lnTo>
                    <a:pt x="75" y="390"/>
                  </a:lnTo>
                  <a:lnTo>
                    <a:pt x="70" y="387"/>
                  </a:lnTo>
                  <a:lnTo>
                    <a:pt x="65" y="384"/>
                  </a:lnTo>
                  <a:lnTo>
                    <a:pt x="62" y="377"/>
                  </a:lnTo>
                  <a:lnTo>
                    <a:pt x="62" y="370"/>
                  </a:lnTo>
                  <a:lnTo>
                    <a:pt x="62" y="196"/>
                  </a:lnTo>
                  <a:lnTo>
                    <a:pt x="55" y="183"/>
                  </a:lnTo>
                  <a:lnTo>
                    <a:pt x="55" y="169"/>
                  </a:lnTo>
                  <a:lnTo>
                    <a:pt x="55" y="99"/>
                  </a:lnTo>
                  <a:lnTo>
                    <a:pt x="48" y="114"/>
                  </a:lnTo>
                  <a:lnTo>
                    <a:pt x="45" y="132"/>
                  </a:lnTo>
                  <a:lnTo>
                    <a:pt x="45" y="151"/>
                  </a:lnTo>
                  <a:lnTo>
                    <a:pt x="45" y="174"/>
                  </a:lnTo>
                  <a:lnTo>
                    <a:pt x="45" y="179"/>
                  </a:lnTo>
                  <a:lnTo>
                    <a:pt x="42" y="184"/>
                  </a:lnTo>
                  <a:lnTo>
                    <a:pt x="38" y="189"/>
                  </a:lnTo>
                  <a:lnTo>
                    <a:pt x="33" y="193"/>
                  </a:lnTo>
                  <a:lnTo>
                    <a:pt x="28" y="194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15" y="194"/>
                  </a:lnTo>
                  <a:lnTo>
                    <a:pt x="10" y="191"/>
                  </a:lnTo>
                  <a:lnTo>
                    <a:pt x="5" y="186"/>
                  </a:lnTo>
                  <a:lnTo>
                    <a:pt x="2" y="181"/>
                  </a:lnTo>
                  <a:lnTo>
                    <a:pt x="0" y="174"/>
                  </a:lnTo>
                  <a:lnTo>
                    <a:pt x="3" y="131"/>
                  </a:lnTo>
                  <a:lnTo>
                    <a:pt x="8" y="96"/>
                  </a:lnTo>
                  <a:lnTo>
                    <a:pt x="17" y="67"/>
                  </a:lnTo>
                  <a:lnTo>
                    <a:pt x="27" y="44"/>
                  </a:lnTo>
                  <a:lnTo>
                    <a:pt x="38" y="25"/>
                  </a:lnTo>
                  <a:lnTo>
                    <a:pt x="50" y="14"/>
                  </a:lnTo>
                  <a:lnTo>
                    <a:pt x="62" y="4"/>
                  </a:lnTo>
                  <a:lnTo>
                    <a:pt x="102" y="62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65">
              <a:extLst>
                <a:ext uri="{FF2B5EF4-FFF2-40B4-BE49-F238E27FC236}">
                  <a16:creationId xmlns:a16="http://schemas.microsoft.com/office/drawing/2014/main" id="{A05887E0-94CE-4724-AA56-68BD99169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2287588"/>
              <a:ext cx="111125" cy="476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1" y="0"/>
                </a:cxn>
                <a:cxn ang="0">
                  <a:pos x="45" y="3"/>
                </a:cxn>
                <a:cxn ang="0">
                  <a:pos x="48" y="7"/>
                </a:cxn>
                <a:cxn ang="0">
                  <a:pos x="61" y="2"/>
                </a:cxn>
                <a:cxn ang="0">
                  <a:pos x="63" y="2"/>
                </a:cxn>
                <a:cxn ang="0">
                  <a:pos x="66" y="3"/>
                </a:cxn>
                <a:cxn ang="0">
                  <a:pos x="68" y="5"/>
                </a:cxn>
                <a:cxn ang="0">
                  <a:pos x="70" y="7"/>
                </a:cxn>
                <a:cxn ang="0">
                  <a:pos x="70" y="24"/>
                </a:cxn>
                <a:cxn ang="0">
                  <a:pos x="70" y="27"/>
                </a:cxn>
                <a:cxn ang="0">
                  <a:pos x="66" y="29"/>
                </a:cxn>
                <a:cxn ang="0">
                  <a:pos x="65" y="29"/>
                </a:cxn>
                <a:cxn ang="0">
                  <a:pos x="61" y="29"/>
                </a:cxn>
                <a:cxn ang="0">
                  <a:pos x="56" y="27"/>
                </a:cxn>
                <a:cxn ang="0">
                  <a:pos x="51" y="25"/>
                </a:cxn>
                <a:cxn ang="0">
                  <a:pos x="46" y="25"/>
                </a:cxn>
                <a:cxn ang="0">
                  <a:pos x="43" y="27"/>
                </a:cxn>
                <a:cxn ang="0">
                  <a:pos x="40" y="29"/>
                </a:cxn>
                <a:cxn ang="0">
                  <a:pos x="35" y="30"/>
                </a:cxn>
                <a:cxn ang="0">
                  <a:pos x="31" y="29"/>
                </a:cxn>
                <a:cxn ang="0">
                  <a:pos x="26" y="27"/>
                </a:cxn>
                <a:cxn ang="0">
                  <a:pos x="23" y="24"/>
                </a:cxn>
                <a:cxn ang="0">
                  <a:pos x="20" y="25"/>
                </a:cxn>
                <a:cxn ang="0">
                  <a:pos x="15" y="27"/>
                </a:cxn>
                <a:cxn ang="0">
                  <a:pos x="8" y="29"/>
                </a:cxn>
                <a:cxn ang="0">
                  <a:pos x="6" y="29"/>
                </a:cxn>
                <a:cxn ang="0">
                  <a:pos x="3" y="29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10" y="2"/>
                </a:cxn>
                <a:cxn ang="0">
                  <a:pos x="23" y="7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5" y="0"/>
                </a:cxn>
              </a:cxnLst>
              <a:rect l="0" t="0" r="r" b="b"/>
              <a:pathLst>
                <a:path w="70" h="30">
                  <a:moveTo>
                    <a:pt x="35" y="0"/>
                  </a:moveTo>
                  <a:lnTo>
                    <a:pt x="41" y="0"/>
                  </a:lnTo>
                  <a:lnTo>
                    <a:pt x="45" y="3"/>
                  </a:lnTo>
                  <a:lnTo>
                    <a:pt x="48" y="7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6" y="3"/>
                  </a:lnTo>
                  <a:lnTo>
                    <a:pt x="68" y="5"/>
                  </a:lnTo>
                  <a:lnTo>
                    <a:pt x="70" y="7"/>
                  </a:lnTo>
                  <a:lnTo>
                    <a:pt x="70" y="24"/>
                  </a:lnTo>
                  <a:lnTo>
                    <a:pt x="70" y="27"/>
                  </a:lnTo>
                  <a:lnTo>
                    <a:pt x="66" y="29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6" y="27"/>
                  </a:lnTo>
                  <a:lnTo>
                    <a:pt x="51" y="25"/>
                  </a:lnTo>
                  <a:lnTo>
                    <a:pt x="46" y="25"/>
                  </a:lnTo>
                  <a:lnTo>
                    <a:pt x="43" y="27"/>
                  </a:lnTo>
                  <a:lnTo>
                    <a:pt x="40" y="29"/>
                  </a:lnTo>
                  <a:lnTo>
                    <a:pt x="35" y="30"/>
                  </a:lnTo>
                  <a:lnTo>
                    <a:pt x="31" y="29"/>
                  </a:lnTo>
                  <a:lnTo>
                    <a:pt x="26" y="27"/>
                  </a:lnTo>
                  <a:lnTo>
                    <a:pt x="23" y="24"/>
                  </a:lnTo>
                  <a:lnTo>
                    <a:pt x="20" y="25"/>
                  </a:lnTo>
                  <a:lnTo>
                    <a:pt x="15" y="27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5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23" y="7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66">
              <a:extLst>
                <a:ext uri="{FF2B5EF4-FFF2-40B4-BE49-F238E27FC236}">
                  <a16:creationId xmlns:a16="http://schemas.microsoft.com/office/drawing/2014/main" id="{BE6C97A8-AB6A-44FA-BCE4-F66C3F01D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8" y="1979613"/>
              <a:ext cx="98425" cy="952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7" y="3"/>
                </a:cxn>
                <a:cxn ang="0">
                  <a:pos x="57" y="15"/>
                </a:cxn>
                <a:cxn ang="0">
                  <a:pos x="62" y="30"/>
                </a:cxn>
                <a:cxn ang="0">
                  <a:pos x="57" y="45"/>
                </a:cxn>
                <a:cxn ang="0">
                  <a:pos x="47" y="57"/>
                </a:cxn>
                <a:cxn ang="0">
                  <a:pos x="30" y="60"/>
                </a:cxn>
                <a:cxn ang="0">
                  <a:pos x="15" y="57"/>
                </a:cxn>
                <a:cxn ang="0">
                  <a:pos x="5" y="45"/>
                </a:cxn>
                <a:cxn ang="0">
                  <a:pos x="0" y="30"/>
                </a:cxn>
                <a:cxn ang="0">
                  <a:pos x="5" y="15"/>
                </a:cxn>
                <a:cxn ang="0">
                  <a:pos x="15" y="3"/>
                </a:cxn>
                <a:cxn ang="0">
                  <a:pos x="30" y="0"/>
                </a:cxn>
              </a:cxnLst>
              <a:rect l="0" t="0" r="r" b="b"/>
              <a:pathLst>
                <a:path w="62" h="60">
                  <a:moveTo>
                    <a:pt x="30" y="0"/>
                  </a:moveTo>
                  <a:lnTo>
                    <a:pt x="47" y="3"/>
                  </a:lnTo>
                  <a:lnTo>
                    <a:pt x="57" y="15"/>
                  </a:lnTo>
                  <a:lnTo>
                    <a:pt x="62" y="30"/>
                  </a:lnTo>
                  <a:lnTo>
                    <a:pt x="57" y="45"/>
                  </a:lnTo>
                  <a:lnTo>
                    <a:pt x="47" y="57"/>
                  </a:lnTo>
                  <a:lnTo>
                    <a:pt x="30" y="60"/>
                  </a:lnTo>
                  <a:lnTo>
                    <a:pt x="15" y="57"/>
                  </a:lnTo>
                  <a:lnTo>
                    <a:pt x="5" y="45"/>
                  </a:lnTo>
                  <a:lnTo>
                    <a:pt x="0" y="30"/>
                  </a:lnTo>
                  <a:lnTo>
                    <a:pt x="5" y="15"/>
                  </a:lnTo>
                  <a:lnTo>
                    <a:pt x="15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67">
              <a:extLst>
                <a:ext uri="{FF2B5EF4-FFF2-40B4-BE49-F238E27FC236}">
                  <a16:creationId xmlns:a16="http://schemas.microsoft.com/office/drawing/2014/main" id="{5326FD11-0C75-4CDC-8ED5-B45CF4F17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097088"/>
              <a:ext cx="188912" cy="198438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92" y="6"/>
                </a:cxn>
                <a:cxn ang="0">
                  <a:pos x="101" y="16"/>
                </a:cxn>
                <a:cxn ang="0">
                  <a:pos x="107" y="30"/>
                </a:cxn>
                <a:cxn ang="0">
                  <a:pos x="114" y="46"/>
                </a:cxn>
                <a:cxn ang="0">
                  <a:pos x="118" y="70"/>
                </a:cxn>
                <a:cxn ang="0">
                  <a:pos x="119" y="98"/>
                </a:cxn>
                <a:cxn ang="0">
                  <a:pos x="119" y="103"/>
                </a:cxn>
                <a:cxn ang="0">
                  <a:pos x="116" y="107"/>
                </a:cxn>
                <a:cxn ang="0">
                  <a:pos x="113" y="110"/>
                </a:cxn>
                <a:cxn ang="0">
                  <a:pos x="107" y="110"/>
                </a:cxn>
                <a:cxn ang="0">
                  <a:pos x="102" y="110"/>
                </a:cxn>
                <a:cxn ang="0">
                  <a:pos x="99" y="107"/>
                </a:cxn>
                <a:cxn ang="0">
                  <a:pos x="96" y="103"/>
                </a:cxn>
                <a:cxn ang="0">
                  <a:pos x="96" y="98"/>
                </a:cxn>
                <a:cxn ang="0">
                  <a:pos x="94" y="73"/>
                </a:cxn>
                <a:cxn ang="0">
                  <a:pos x="92" y="55"/>
                </a:cxn>
                <a:cxn ang="0">
                  <a:pos x="92" y="95"/>
                </a:cxn>
                <a:cxn ang="0">
                  <a:pos x="91" y="98"/>
                </a:cxn>
                <a:cxn ang="0">
                  <a:pos x="89" y="103"/>
                </a:cxn>
                <a:cxn ang="0">
                  <a:pos x="87" y="107"/>
                </a:cxn>
                <a:cxn ang="0">
                  <a:pos x="86" y="110"/>
                </a:cxn>
                <a:cxn ang="0">
                  <a:pos x="86" y="125"/>
                </a:cxn>
                <a:cxn ang="0">
                  <a:pos x="67" y="123"/>
                </a:cxn>
                <a:cxn ang="0">
                  <a:pos x="52" y="123"/>
                </a:cxn>
                <a:cxn ang="0">
                  <a:pos x="34" y="125"/>
                </a:cxn>
                <a:cxn ang="0">
                  <a:pos x="34" y="113"/>
                </a:cxn>
                <a:cxn ang="0">
                  <a:pos x="34" y="108"/>
                </a:cxn>
                <a:cxn ang="0">
                  <a:pos x="31" y="105"/>
                </a:cxn>
                <a:cxn ang="0">
                  <a:pos x="29" y="102"/>
                </a:cxn>
                <a:cxn ang="0">
                  <a:pos x="27" y="97"/>
                </a:cxn>
                <a:cxn ang="0">
                  <a:pos x="27" y="56"/>
                </a:cxn>
                <a:cxn ang="0">
                  <a:pos x="26" y="77"/>
                </a:cxn>
                <a:cxn ang="0">
                  <a:pos x="24" y="102"/>
                </a:cxn>
                <a:cxn ang="0">
                  <a:pos x="24" y="107"/>
                </a:cxn>
                <a:cxn ang="0">
                  <a:pos x="21" y="110"/>
                </a:cxn>
                <a:cxn ang="0">
                  <a:pos x="17" y="113"/>
                </a:cxn>
                <a:cxn ang="0">
                  <a:pos x="14" y="113"/>
                </a:cxn>
                <a:cxn ang="0">
                  <a:pos x="9" y="113"/>
                </a:cxn>
                <a:cxn ang="0">
                  <a:pos x="4" y="110"/>
                </a:cxn>
                <a:cxn ang="0">
                  <a:pos x="2" y="107"/>
                </a:cxn>
                <a:cxn ang="0">
                  <a:pos x="0" y="102"/>
                </a:cxn>
                <a:cxn ang="0">
                  <a:pos x="2" y="73"/>
                </a:cxn>
                <a:cxn ang="0">
                  <a:pos x="7" y="50"/>
                </a:cxn>
                <a:cxn ang="0">
                  <a:pos x="12" y="31"/>
                </a:cxn>
                <a:cxn ang="0">
                  <a:pos x="21" y="18"/>
                </a:cxn>
                <a:cxn ang="0">
                  <a:pos x="27" y="10"/>
                </a:cxn>
                <a:cxn ang="0">
                  <a:pos x="36" y="3"/>
                </a:cxn>
                <a:cxn ang="0">
                  <a:pos x="59" y="35"/>
                </a:cxn>
                <a:cxn ang="0">
                  <a:pos x="84" y="0"/>
                </a:cxn>
              </a:cxnLst>
              <a:rect l="0" t="0" r="r" b="b"/>
              <a:pathLst>
                <a:path w="119" h="125">
                  <a:moveTo>
                    <a:pt x="84" y="0"/>
                  </a:moveTo>
                  <a:lnTo>
                    <a:pt x="92" y="6"/>
                  </a:lnTo>
                  <a:lnTo>
                    <a:pt x="101" y="16"/>
                  </a:lnTo>
                  <a:lnTo>
                    <a:pt x="107" y="30"/>
                  </a:lnTo>
                  <a:lnTo>
                    <a:pt x="114" y="46"/>
                  </a:lnTo>
                  <a:lnTo>
                    <a:pt x="118" y="70"/>
                  </a:lnTo>
                  <a:lnTo>
                    <a:pt x="119" y="98"/>
                  </a:lnTo>
                  <a:lnTo>
                    <a:pt x="119" y="103"/>
                  </a:lnTo>
                  <a:lnTo>
                    <a:pt x="116" y="107"/>
                  </a:lnTo>
                  <a:lnTo>
                    <a:pt x="113" y="110"/>
                  </a:lnTo>
                  <a:lnTo>
                    <a:pt x="107" y="110"/>
                  </a:lnTo>
                  <a:lnTo>
                    <a:pt x="102" y="110"/>
                  </a:lnTo>
                  <a:lnTo>
                    <a:pt x="99" y="107"/>
                  </a:lnTo>
                  <a:lnTo>
                    <a:pt x="96" y="103"/>
                  </a:lnTo>
                  <a:lnTo>
                    <a:pt x="96" y="98"/>
                  </a:lnTo>
                  <a:lnTo>
                    <a:pt x="94" y="73"/>
                  </a:lnTo>
                  <a:lnTo>
                    <a:pt x="92" y="55"/>
                  </a:lnTo>
                  <a:lnTo>
                    <a:pt x="92" y="95"/>
                  </a:lnTo>
                  <a:lnTo>
                    <a:pt x="91" y="98"/>
                  </a:lnTo>
                  <a:lnTo>
                    <a:pt x="89" y="103"/>
                  </a:lnTo>
                  <a:lnTo>
                    <a:pt x="87" y="107"/>
                  </a:lnTo>
                  <a:lnTo>
                    <a:pt x="86" y="110"/>
                  </a:lnTo>
                  <a:lnTo>
                    <a:pt x="86" y="125"/>
                  </a:lnTo>
                  <a:lnTo>
                    <a:pt x="67" y="123"/>
                  </a:lnTo>
                  <a:lnTo>
                    <a:pt x="52" y="123"/>
                  </a:lnTo>
                  <a:lnTo>
                    <a:pt x="34" y="125"/>
                  </a:lnTo>
                  <a:lnTo>
                    <a:pt x="34" y="113"/>
                  </a:lnTo>
                  <a:lnTo>
                    <a:pt x="34" y="108"/>
                  </a:lnTo>
                  <a:lnTo>
                    <a:pt x="31" y="105"/>
                  </a:lnTo>
                  <a:lnTo>
                    <a:pt x="29" y="102"/>
                  </a:lnTo>
                  <a:lnTo>
                    <a:pt x="27" y="97"/>
                  </a:lnTo>
                  <a:lnTo>
                    <a:pt x="27" y="56"/>
                  </a:lnTo>
                  <a:lnTo>
                    <a:pt x="26" y="77"/>
                  </a:lnTo>
                  <a:lnTo>
                    <a:pt x="24" y="102"/>
                  </a:lnTo>
                  <a:lnTo>
                    <a:pt x="24" y="107"/>
                  </a:lnTo>
                  <a:lnTo>
                    <a:pt x="21" y="110"/>
                  </a:lnTo>
                  <a:lnTo>
                    <a:pt x="17" y="113"/>
                  </a:lnTo>
                  <a:lnTo>
                    <a:pt x="14" y="113"/>
                  </a:lnTo>
                  <a:lnTo>
                    <a:pt x="9" y="113"/>
                  </a:lnTo>
                  <a:lnTo>
                    <a:pt x="4" y="110"/>
                  </a:lnTo>
                  <a:lnTo>
                    <a:pt x="2" y="107"/>
                  </a:lnTo>
                  <a:lnTo>
                    <a:pt x="0" y="102"/>
                  </a:lnTo>
                  <a:lnTo>
                    <a:pt x="2" y="73"/>
                  </a:lnTo>
                  <a:lnTo>
                    <a:pt x="7" y="50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27" y="10"/>
                  </a:lnTo>
                  <a:lnTo>
                    <a:pt x="36" y="3"/>
                  </a:lnTo>
                  <a:lnTo>
                    <a:pt x="59" y="35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68">
              <a:extLst>
                <a:ext uri="{FF2B5EF4-FFF2-40B4-BE49-F238E27FC236}">
                  <a16:creationId xmlns:a16="http://schemas.microsoft.com/office/drawing/2014/main" id="{65D5BC17-15DF-4D74-9A04-88C346617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2078038"/>
              <a:ext cx="60325" cy="285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6" y="5"/>
                </a:cxn>
                <a:cxn ang="0">
                  <a:pos x="33" y="2"/>
                </a:cxn>
                <a:cxn ang="0">
                  <a:pos x="35" y="2"/>
                </a:cxn>
                <a:cxn ang="0">
                  <a:pos x="36" y="2"/>
                </a:cxn>
                <a:cxn ang="0">
                  <a:pos x="38" y="3"/>
                </a:cxn>
                <a:cxn ang="0">
                  <a:pos x="38" y="5"/>
                </a:cxn>
                <a:cxn ang="0">
                  <a:pos x="38" y="13"/>
                </a:cxn>
                <a:cxn ang="0">
                  <a:pos x="38" y="15"/>
                </a:cxn>
                <a:cxn ang="0">
                  <a:pos x="36" y="17"/>
                </a:cxn>
                <a:cxn ang="0">
                  <a:pos x="36" y="18"/>
                </a:cxn>
                <a:cxn ang="0">
                  <a:pos x="35" y="18"/>
                </a:cxn>
                <a:cxn ang="0">
                  <a:pos x="30" y="17"/>
                </a:cxn>
                <a:cxn ang="0">
                  <a:pos x="26" y="15"/>
                </a:cxn>
                <a:cxn ang="0">
                  <a:pos x="23" y="17"/>
                </a:cxn>
                <a:cxn ang="0">
                  <a:pos x="20" y="18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8" y="17"/>
                </a:cxn>
                <a:cxn ang="0">
                  <a:pos x="5" y="17"/>
                </a:cxn>
                <a:cxn ang="0">
                  <a:pos x="3" y="17"/>
                </a:cxn>
                <a:cxn ang="0">
                  <a:pos x="1" y="17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1" y="5"/>
                </a:cxn>
                <a:cxn ang="0">
                  <a:pos x="13" y="3"/>
                </a:cxn>
                <a:cxn ang="0">
                  <a:pos x="16" y="2"/>
                </a:cxn>
                <a:cxn ang="0">
                  <a:pos x="20" y="0"/>
                </a:cxn>
              </a:cxnLst>
              <a:rect l="0" t="0" r="r" b="b"/>
              <a:pathLst>
                <a:path w="38" h="18">
                  <a:moveTo>
                    <a:pt x="20" y="0"/>
                  </a:moveTo>
                  <a:lnTo>
                    <a:pt x="23" y="2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13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35" y="18"/>
                  </a:lnTo>
                  <a:lnTo>
                    <a:pt x="30" y="17"/>
                  </a:lnTo>
                  <a:lnTo>
                    <a:pt x="26" y="15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5" y="17"/>
                  </a:lnTo>
                  <a:lnTo>
                    <a:pt x="13" y="15"/>
                  </a:lnTo>
                  <a:lnTo>
                    <a:pt x="8" y="17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69">
              <a:extLst>
                <a:ext uri="{FF2B5EF4-FFF2-40B4-BE49-F238E27FC236}">
                  <a16:creationId xmlns:a16="http://schemas.microsoft.com/office/drawing/2014/main" id="{F7F9ECCD-783E-40BF-B1F6-1213F6739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5" y="2838450"/>
              <a:ext cx="230187" cy="20478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8" y="5"/>
                </a:cxn>
                <a:cxn ang="0">
                  <a:pos x="137" y="87"/>
                </a:cxn>
                <a:cxn ang="0">
                  <a:pos x="143" y="97"/>
                </a:cxn>
                <a:cxn ang="0">
                  <a:pos x="145" y="109"/>
                </a:cxn>
                <a:cxn ang="0">
                  <a:pos x="140" y="120"/>
                </a:cxn>
                <a:cxn ang="0">
                  <a:pos x="135" y="125"/>
                </a:cxn>
                <a:cxn ang="0">
                  <a:pos x="128" y="129"/>
                </a:cxn>
                <a:cxn ang="0">
                  <a:pos x="122" y="129"/>
                </a:cxn>
                <a:cxn ang="0">
                  <a:pos x="117" y="129"/>
                </a:cxn>
                <a:cxn ang="0">
                  <a:pos x="110" y="127"/>
                </a:cxn>
                <a:cxn ang="0">
                  <a:pos x="107" y="124"/>
                </a:cxn>
                <a:cxn ang="0">
                  <a:pos x="8" y="42"/>
                </a:cxn>
                <a:cxn ang="0">
                  <a:pos x="1" y="32"/>
                </a:cxn>
                <a:cxn ang="0">
                  <a:pos x="0" y="20"/>
                </a:cxn>
                <a:cxn ang="0">
                  <a:pos x="5" y="8"/>
                </a:cxn>
                <a:cxn ang="0">
                  <a:pos x="15" y="1"/>
                </a:cxn>
                <a:cxn ang="0">
                  <a:pos x="26" y="0"/>
                </a:cxn>
              </a:cxnLst>
              <a:rect l="0" t="0" r="r" b="b"/>
              <a:pathLst>
                <a:path w="145" h="129">
                  <a:moveTo>
                    <a:pt x="26" y="0"/>
                  </a:moveTo>
                  <a:lnTo>
                    <a:pt x="38" y="5"/>
                  </a:lnTo>
                  <a:lnTo>
                    <a:pt x="137" y="87"/>
                  </a:lnTo>
                  <a:lnTo>
                    <a:pt x="143" y="97"/>
                  </a:lnTo>
                  <a:lnTo>
                    <a:pt x="145" y="109"/>
                  </a:lnTo>
                  <a:lnTo>
                    <a:pt x="140" y="120"/>
                  </a:lnTo>
                  <a:lnTo>
                    <a:pt x="135" y="125"/>
                  </a:lnTo>
                  <a:lnTo>
                    <a:pt x="128" y="129"/>
                  </a:lnTo>
                  <a:lnTo>
                    <a:pt x="122" y="129"/>
                  </a:lnTo>
                  <a:lnTo>
                    <a:pt x="117" y="129"/>
                  </a:lnTo>
                  <a:lnTo>
                    <a:pt x="110" y="127"/>
                  </a:lnTo>
                  <a:lnTo>
                    <a:pt x="107" y="124"/>
                  </a:lnTo>
                  <a:lnTo>
                    <a:pt x="8" y="42"/>
                  </a:lnTo>
                  <a:lnTo>
                    <a:pt x="1" y="32"/>
                  </a:lnTo>
                  <a:lnTo>
                    <a:pt x="0" y="20"/>
                  </a:lnTo>
                  <a:lnTo>
                    <a:pt x="5" y="8"/>
                  </a:lnTo>
                  <a:lnTo>
                    <a:pt x="15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70">
              <a:extLst>
                <a:ext uri="{FF2B5EF4-FFF2-40B4-BE49-F238E27FC236}">
                  <a16:creationId xmlns:a16="http://schemas.microsoft.com/office/drawing/2014/main" id="{A0C05A89-774D-496C-96BA-116E83D8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5" y="2838450"/>
              <a:ext cx="231775" cy="204788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31" y="1"/>
                </a:cxn>
                <a:cxn ang="0">
                  <a:pos x="141" y="8"/>
                </a:cxn>
                <a:cxn ang="0">
                  <a:pos x="146" y="20"/>
                </a:cxn>
                <a:cxn ang="0">
                  <a:pos x="144" y="32"/>
                </a:cxn>
                <a:cxn ang="0">
                  <a:pos x="137" y="42"/>
                </a:cxn>
                <a:cxn ang="0">
                  <a:pos x="39" y="124"/>
                </a:cxn>
                <a:cxn ang="0">
                  <a:pos x="34" y="127"/>
                </a:cxn>
                <a:cxn ang="0">
                  <a:pos x="29" y="129"/>
                </a:cxn>
                <a:cxn ang="0">
                  <a:pos x="24" y="129"/>
                </a:cxn>
                <a:cxn ang="0">
                  <a:pos x="17" y="129"/>
                </a:cxn>
                <a:cxn ang="0">
                  <a:pos x="10" y="125"/>
                </a:cxn>
                <a:cxn ang="0">
                  <a:pos x="5" y="120"/>
                </a:cxn>
                <a:cxn ang="0">
                  <a:pos x="0" y="109"/>
                </a:cxn>
                <a:cxn ang="0">
                  <a:pos x="0" y="97"/>
                </a:cxn>
                <a:cxn ang="0">
                  <a:pos x="9" y="87"/>
                </a:cxn>
                <a:cxn ang="0">
                  <a:pos x="107" y="5"/>
                </a:cxn>
                <a:cxn ang="0">
                  <a:pos x="117" y="0"/>
                </a:cxn>
              </a:cxnLst>
              <a:rect l="0" t="0" r="r" b="b"/>
              <a:pathLst>
                <a:path w="146" h="129">
                  <a:moveTo>
                    <a:pt x="117" y="0"/>
                  </a:moveTo>
                  <a:lnTo>
                    <a:pt x="131" y="1"/>
                  </a:lnTo>
                  <a:lnTo>
                    <a:pt x="141" y="8"/>
                  </a:lnTo>
                  <a:lnTo>
                    <a:pt x="146" y="20"/>
                  </a:lnTo>
                  <a:lnTo>
                    <a:pt x="144" y="32"/>
                  </a:lnTo>
                  <a:lnTo>
                    <a:pt x="137" y="42"/>
                  </a:lnTo>
                  <a:lnTo>
                    <a:pt x="39" y="124"/>
                  </a:lnTo>
                  <a:lnTo>
                    <a:pt x="34" y="127"/>
                  </a:lnTo>
                  <a:lnTo>
                    <a:pt x="29" y="129"/>
                  </a:lnTo>
                  <a:lnTo>
                    <a:pt x="24" y="129"/>
                  </a:lnTo>
                  <a:lnTo>
                    <a:pt x="17" y="129"/>
                  </a:lnTo>
                  <a:lnTo>
                    <a:pt x="10" y="125"/>
                  </a:lnTo>
                  <a:lnTo>
                    <a:pt x="5" y="120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9" y="87"/>
                  </a:lnTo>
                  <a:lnTo>
                    <a:pt x="107" y="5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71">
              <a:extLst>
                <a:ext uri="{FF2B5EF4-FFF2-40B4-BE49-F238E27FC236}">
                  <a16:creationId xmlns:a16="http://schemas.microsoft.com/office/drawing/2014/main" id="{893ADB86-174F-4107-892E-42A75CB5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5" y="2078038"/>
              <a:ext cx="230187" cy="204788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30" y="2"/>
                </a:cxn>
                <a:cxn ang="0">
                  <a:pos x="140" y="8"/>
                </a:cxn>
                <a:cxn ang="0">
                  <a:pos x="145" y="20"/>
                </a:cxn>
                <a:cxn ang="0">
                  <a:pos x="143" y="32"/>
                </a:cxn>
                <a:cxn ang="0">
                  <a:pos x="137" y="42"/>
                </a:cxn>
                <a:cxn ang="0">
                  <a:pos x="38" y="124"/>
                </a:cxn>
                <a:cxn ang="0">
                  <a:pos x="33" y="127"/>
                </a:cxn>
                <a:cxn ang="0">
                  <a:pos x="28" y="129"/>
                </a:cxn>
                <a:cxn ang="0">
                  <a:pos x="23" y="129"/>
                </a:cxn>
                <a:cxn ang="0">
                  <a:pos x="16" y="129"/>
                </a:cxn>
                <a:cxn ang="0">
                  <a:pos x="10" y="125"/>
                </a:cxn>
                <a:cxn ang="0">
                  <a:pos x="5" y="120"/>
                </a:cxn>
                <a:cxn ang="0">
                  <a:pos x="0" y="109"/>
                </a:cxn>
                <a:cxn ang="0">
                  <a:pos x="1" y="97"/>
                </a:cxn>
                <a:cxn ang="0">
                  <a:pos x="8" y="87"/>
                </a:cxn>
                <a:cxn ang="0">
                  <a:pos x="107" y="5"/>
                </a:cxn>
                <a:cxn ang="0">
                  <a:pos x="117" y="0"/>
                </a:cxn>
              </a:cxnLst>
              <a:rect l="0" t="0" r="r" b="b"/>
              <a:pathLst>
                <a:path w="145" h="129">
                  <a:moveTo>
                    <a:pt x="117" y="0"/>
                  </a:moveTo>
                  <a:lnTo>
                    <a:pt x="130" y="2"/>
                  </a:lnTo>
                  <a:lnTo>
                    <a:pt x="140" y="8"/>
                  </a:lnTo>
                  <a:lnTo>
                    <a:pt x="145" y="20"/>
                  </a:lnTo>
                  <a:lnTo>
                    <a:pt x="143" y="32"/>
                  </a:lnTo>
                  <a:lnTo>
                    <a:pt x="137" y="42"/>
                  </a:lnTo>
                  <a:lnTo>
                    <a:pt x="38" y="124"/>
                  </a:lnTo>
                  <a:lnTo>
                    <a:pt x="33" y="127"/>
                  </a:lnTo>
                  <a:lnTo>
                    <a:pt x="28" y="129"/>
                  </a:lnTo>
                  <a:lnTo>
                    <a:pt x="23" y="129"/>
                  </a:lnTo>
                  <a:lnTo>
                    <a:pt x="16" y="129"/>
                  </a:lnTo>
                  <a:lnTo>
                    <a:pt x="10" y="125"/>
                  </a:lnTo>
                  <a:lnTo>
                    <a:pt x="5" y="120"/>
                  </a:lnTo>
                  <a:lnTo>
                    <a:pt x="0" y="109"/>
                  </a:lnTo>
                  <a:lnTo>
                    <a:pt x="1" y="97"/>
                  </a:lnTo>
                  <a:lnTo>
                    <a:pt x="8" y="87"/>
                  </a:lnTo>
                  <a:lnTo>
                    <a:pt x="107" y="5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72">
              <a:extLst>
                <a:ext uri="{FF2B5EF4-FFF2-40B4-BE49-F238E27FC236}">
                  <a16:creationId xmlns:a16="http://schemas.microsoft.com/office/drawing/2014/main" id="{F03D3BBF-F292-440D-90AB-D396B2D5C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5" y="2078038"/>
              <a:ext cx="231775" cy="20478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9" y="5"/>
                </a:cxn>
                <a:cxn ang="0">
                  <a:pos x="137" y="87"/>
                </a:cxn>
                <a:cxn ang="0">
                  <a:pos x="144" y="97"/>
                </a:cxn>
                <a:cxn ang="0">
                  <a:pos x="146" y="109"/>
                </a:cxn>
                <a:cxn ang="0">
                  <a:pos x="141" y="120"/>
                </a:cxn>
                <a:cxn ang="0">
                  <a:pos x="136" y="124"/>
                </a:cxn>
                <a:cxn ang="0">
                  <a:pos x="132" y="127"/>
                </a:cxn>
                <a:cxn ang="0">
                  <a:pos x="127" y="129"/>
                </a:cxn>
                <a:cxn ang="0">
                  <a:pos x="122" y="129"/>
                </a:cxn>
                <a:cxn ang="0">
                  <a:pos x="116" y="129"/>
                </a:cxn>
                <a:cxn ang="0">
                  <a:pos x="111" y="127"/>
                </a:cxn>
                <a:cxn ang="0">
                  <a:pos x="107" y="124"/>
                </a:cxn>
                <a:cxn ang="0">
                  <a:pos x="9" y="42"/>
                </a:cxn>
                <a:cxn ang="0">
                  <a:pos x="0" y="32"/>
                </a:cxn>
                <a:cxn ang="0">
                  <a:pos x="0" y="20"/>
                </a:cxn>
                <a:cxn ang="0">
                  <a:pos x="5" y="8"/>
                </a:cxn>
                <a:cxn ang="0">
                  <a:pos x="15" y="2"/>
                </a:cxn>
                <a:cxn ang="0">
                  <a:pos x="27" y="0"/>
                </a:cxn>
              </a:cxnLst>
              <a:rect l="0" t="0" r="r" b="b"/>
              <a:pathLst>
                <a:path w="146" h="129">
                  <a:moveTo>
                    <a:pt x="27" y="0"/>
                  </a:moveTo>
                  <a:lnTo>
                    <a:pt x="39" y="5"/>
                  </a:lnTo>
                  <a:lnTo>
                    <a:pt x="137" y="87"/>
                  </a:lnTo>
                  <a:lnTo>
                    <a:pt x="144" y="97"/>
                  </a:lnTo>
                  <a:lnTo>
                    <a:pt x="146" y="109"/>
                  </a:lnTo>
                  <a:lnTo>
                    <a:pt x="141" y="120"/>
                  </a:lnTo>
                  <a:lnTo>
                    <a:pt x="136" y="124"/>
                  </a:lnTo>
                  <a:lnTo>
                    <a:pt x="132" y="127"/>
                  </a:lnTo>
                  <a:lnTo>
                    <a:pt x="127" y="129"/>
                  </a:lnTo>
                  <a:lnTo>
                    <a:pt x="122" y="129"/>
                  </a:lnTo>
                  <a:lnTo>
                    <a:pt x="116" y="129"/>
                  </a:lnTo>
                  <a:lnTo>
                    <a:pt x="111" y="127"/>
                  </a:lnTo>
                  <a:lnTo>
                    <a:pt x="107" y="124"/>
                  </a:lnTo>
                  <a:lnTo>
                    <a:pt x="9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8"/>
                  </a:lnTo>
                  <a:lnTo>
                    <a:pt x="15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86A1C8C-C727-44C0-9E51-163211ED78EF}"/>
              </a:ext>
            </a:extLst>
          </p:cNvPr>
          <p:cNvGrpSpPr/>
          <p:nvPr/>
        </p:nvGrpSpPr>
        <p:grpSpPr>
          <a:xfrm>
            <a:off x="8480461" y="2321395"/>
            <a:ext cx="597084" cy="581170"/>
            <a:chOff x="1979613" y="1912938"/>
            <a:chExt cx="1250950" cy="1217613"/>
          </a:xfrm>
          <a:solidFill>
            <a:schemeClr val="bg1"/>
          </a:solidFill>
        </p:grpSpPr>
        <p:sp>
          <p:nvSpPr>
            <p:cNvPr id="250" name="Freeform 6">
              <a:extLst>
                <a:ext uri="{FF2B5EF4-FFF2-40B4-BE49-F238E27FC236}">
                  <a16:creationId xmlns:a16="http://schemas.microsoft.com/office/drawing/2014/main" id="{E0D34CCC-92AB-416F-B178-966AF009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1912938"/>
              <a:ext cx="327025" cy="25558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78" y="0"/>
                </a:cxn>
                <a:cxn ang="0">
                  <a:pos x="188" y="2"/>
                </a:cxn>
                <a:cxn ang="0">
                  <a:pos x="198" y="5"/>
                </a:cxn>
                <a:cxn ang="0">
                  <a:pos x="204" y="13"/>
                </a:cxn>
                <a:cxn ang="0">
                  <a:pos x="206" y="23"/>
                </a:cxn>
                <a:cxn ang="0">
                  <a:pos x="206" y="102"/>
                </a:cxn>
                <a:cxn ang="0">
                  <a:pos x="203" y="116"/>
                </a:cxn>
                <a:cxn ang="0">
                  <a:pos x="191" y="124"/>
                </a:cxn>
                <a:cxn ang="0">
                  <a:pos x="178" y="129"/>
                </a:cxn>
                <a:cxn ang="0">
                  <a:pos x="116" y="129"/>
                </a:cxn>
                <a:cxn ang="0">
                  <a:pos x="116" y="147"/>
                </a:cxn>
                <a:cxn ang="0">
                  <a:pos x="141" y="147"/>
                </a:cxn>
                <a:cxn ang="0">
                  <a:pos x="147" y="149"/>
                </a:cxn>
                <a:cxn ang="0">
                  <a:pos x="152" y="152"/>
                </a:cxn>
                <a:cxn ang="0">
                  <a:pos x="157" y="156"/>
                </a:cxn>
                <a:cxn ang="0">
                  <a:pos x="159" y="161"/>
                </a:cxn>
                <a:cxn ang="0">
                  <a:pos x="49" y="161"/>
                </a:cxn>
                <a:cxn ang="0">
                  <a:pos x="50" y="156"/>
                </a:cxn>
                <a:cxn ang="0">
                  <a:pos x="54" y="152"/>
                </a:cxn>
                <a:cxn ang="0">
                  <a:pos x="60" y="149"/>
                </a:cxn>
                <a:cxn ang="0">
                  <a:pos x="67" y="147"/>
                </a:cxn>
                <a:cxn ang="0">
                  <a:pos x="84" y="147"/>
                </a:cxn>
                <a:cxn ang="0">
                  <a:pos x="84" y="129"/>
                </a:cxn>
                <a:cxn ang="0">
                  <a:pos x="27" y="129"/>
                </a:cxn>
                <a:cxn ang="0">
                  <a:pos x="14" y="124"/>
                </a:cxn>
                <a:cxn ang="0">
                  <a:pos x="4" y="116"/>
                </a:cxn>
                <a:cxn ang="0">
                  <a:pos x="0" y="102"/>
                </a:cxn>
                <a:cxn ang="0">
                  <a:pos x="0" y="23"/>
                </a:cxn>
                <a:cxn ang="0">
                  <a:pos x="4" y="10"/>
                </a:cxn>
                <a:cxn ang="0">
                  <a:pos x="14" y="2"/>
                </a:cxn>
                <a:cxn ang="0">
                  <a:pos x="27" y="0"/>
                </a:cxn>
              </a:cxnLst>
              <a:rect l="0" t="0" r="r" b="b"/>
              <a:pathLst>
                <a:path w="206" h="161">
                  <a:moveTo>
                    <a:pt x="27" y="0"/>
                  </a:moveTo>
                  <a:lnTo>
                    <a:pt x="178" y="0"/>
                  </a:lnTo>
                  <a:lnTo>
                    <a:pt x="188" y="2"/>
                  </a:lnTo>
                  <a:lnTo>
                    <a:pt x="198" y="5"/>
                  </a:lnTo>
                  <a:lnTo>
                    <a:pt x="204" y="13"/>
                  </a:lnTo>
                  <a:lnTo>
                    <a:pt x="206" y="23"/>
                  </a:lnTo>
                  <a:lnTo>
                    <a:pt x="206" y="102"/>
                  </a:lnTo>
                  <a:lnTo>
                    <a:pt x="203" y="116"/>
                  </a:lnTo>
                  <a:lnTo>
                    <a:pt x="191" y="124"/>
                  </a:lnTo>
                  <a:lnTo>
                    <a:pt x="178" y="129"/>
                  </a:lnTo>
                  <a:lnTo>
                    <a:pt x="116" y="129"/>
                  </a:lnTo>
                  <a:lnTo>
                    <a:pt x="116" y="147"/>
                  </a:lnTo>
                  <a:lnTo>
                    <a:pt x="141" y="147"/>
                  </a:lnTo>
                  <a:lnTo>
                    <a:pt x="147" y="149"/>
                  </a:lnTo>
                  <a:lnTo>
                    <a:pt x="152" y="152"/>
                  </a:lnTo>
                  <a:lnTo>
                    <a:pt x="157" y="156"/>
                  </a:lnTo>
                  <a:lnTo>
                    <a:pt x="159" y="161"/>
                  </a:lnTo>
                  <a:lnTo>
                    <a:pt x="49" y="161"/>
                  </a:lnTo>
                  <a:lnTo>
                    <a:pt x="50" y="156"/>
                  </a:lnTo>
                  <a:lnTo>
                    <a:pt x="54" y="152"/>
                  </a:lnTo>
                  <a:lnTo>
                    <a:pt x="60" y="149"/>
                  </a:lnTo>
                  <a:lnTo>
                    <a:pt x="67" y="147"/>
                  </a:lnTo>
                  <a:lnTo>
                    <a:pt x="84" y="147"/>
                  </a:lnTo>
                  <a:lnTo>
                    <a:pt x="84" y="129"/>
                  </a:lnTo>
                  <a:lnTo>
                    <a:pt x="27" y="129"/>
                  </a:lnTo>
                  <a:lnTo>
                    <a:pt x="14" y="124"/>
                  </a:lnTo>
                  <a:lnTo>
                    <a:pt x="4" y="116"/>
                  </a:lnTo>
                  <a:lnTo>
                    <a:pt x="0" y="102"/>
                  </a:lnTo>
                  <a:lnTo>
                    <a:pt x="0" y="23"/>
                  </a:lnTo>
                  <a:lnTo>
                    <a:pt x="4" y="10"/>
                  </a:lnTo>
                  <a:lnTo>
                    <a:pt x="1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1" name="Freeform 7">
              <a:extLst>
                <a:ext uri="{FF2B5EF4-FFF2-40B4-BE49-F238E27FC236}">
                  <a16:creationId xmlns:a16="http://schemas.microsoft.com/office/drawing/2014/main" id="{573B07CB-AF9E-4378-B814-5A80389CE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1912938"/>
              <a:ext cx="327025" cy="2555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77" y="0"/>
                </a:cxn>
                <a:cxn ang="0">
                  <a:pos x="191" y="2"/>
                </a:cxn>
                <a:cxn ang="0">
                  <a:pos x="202" y="10"/>
                </a:cxn>
                <a:cxn ang="0">
                  <a:pos x="206" y="23"/>
                </a:cxn>
                <a:cxn ang="0">
                  <a:pos x="206" y="102"/>
                </a:cxn>
                <a:cxn ang="0">
                  <a:pos x="202" y="116"/>
                </a:cxn>
                <a:cxn ang="0">
                  <a:pos x="191" y="124"/>
                </a:cxn>
                <a:cxn ang="0">
                  <a:pos x="177" y="129"/>
                </a:cxn>
                <a:cxn ang="0">
                  <a:pos x="116" y="129"/>
                </a:cxn>
                <a:cxn ang="0">
                  <a:pos x="116" y="147"/>
                </a:cxn>
                <a:cxn ang="0">
                  <a:pos x="141" y="147"/>
                </a:cxn>
                <a:cxn ang="0">
                  <a:pos x="147" y="149"/>
                </a:cxn>
                <a:cxn ang="0">
                  <a:pos x="154" y="152"/>
                </a:cxn>
                <a:cxn ang="0">
                  <a:pos x="157" y="156"/>
                </a:cxn>
                <a:cxn ang="0">
                  <a:pos x="159" y="161"/>
                </a:cxn>
                <a:cxn ang="0">
                  <a:pos x="49" y="161"/>
                </a:cxn>
                <a:cxn ang="0">
                  <a:pos x="50" y="156"/>
                </a:cxn>
                <a:cxn ang="0">
                  <a:pos x="54" y="152"/>
                </a:cxn>
                <a:cxn ang="0">
                  <a:pos x="60" y="149"/>
                </a:cxn>
                <a:cxn ang="0">
                  <a:pos x="67" y="147"/>
                </a:cxn>
                <a:cxn ang="0">
                  <a:pos x="84" y="147"/>
                </a:cxn>
                <a:cxn ang="0">
                  <a:pos x="84" y="129"/>
                </a:cxn>
                <a:cxn ang="0">
                  <a:pos x="29" y="129"/>
                </a:cxn>
                <a:cxn ang="0">
                  <a:pos x="15" y="124"/>
                </a:cxn>
                <a:cxn ang="0">
                  <a:pos x="3" y="116"/>
                </a:cxn>
                <a:cxn ang="0">
                  <a:pos x="0" y="102"/>
                </a:cxn>
                <a:cxn ang="0">
                  <a:pos x="0" y="23"/>
                </a:cxn>
                <a:cxn ang="0">
                  <a:pos x="3" y="10"/>
                </a:cxn>
                <a:cxn ang="0">
                  <a:pos x="15" y="2"/>
                </a:cxn>
                <a:cxn ang="0">
                  <a:pos x="29" y="0"/>
                </a:cxn>
              </a:cxnLst>
              <a:rect l="0" t="0" r="r" b="b"/>
              <a:pathLst>
                <a:path w="206" h="161">
                  <a:moveTo>
                    <a:pt x="29" y="0"/>
                  </a:moveTo>
                  <a:lnTo>
                    <a:pt x="177" y="0"/>
                  </a:lnTo>
                  <a:lnTo>
                    <a:pt x="191" y="2"/>
                  </a:lnTo>
                  <a:lnTo>
                    <a:pt x="202" y="10"/>
                  </a:lnTo>
                  <a:lnTo>
                    <a:pt x="206" y="23"/>
                  </a:lnTo>
                  <a:lnTo>
                    <a:pt x="206" y="102"/>
                  </a:lnTo>
                  <a:lnTo>
                    <a:pt x="202" y="116"/>
                  </a:lnTo>
                  <a:lnTo>
                    <a:pt x="191" y="124"/>
                  </a:lnTo>
                  <a:lnTo>
                    <a:pt x="177" y="129"/>
                  </a:lnTo>
                  <a:lnTo>
                    <a:pt x="116" y="129"/>
                  </a:lnTo>
                  <a:lnTo>
                    <a:pt x="116" y="147"/>
                  </a:lnTo>
                  <a:lnTo>
                    <a:pt x="141" y="147"/>
                  </a:lnTo>
                  <a:lnTo>
                    <a:pt x="147" y="149"/>
                  </a:lnTo>
                  <a:lnTo>
                    <a:pt x="154" y="152"/>
                  </a:lnTo>
                  <a:lnTo>
                    <a:pt x="157" y="156"/>
                  </a:lnTo>
                  <a:lnTo>
                    <a:pt x="159" y="161"/>
                  </a:lnTo>
                  <a:lnTo>
                    <a:pt x="49" y="161"/>
                  </a:lnTo>
                  <a:lnTo>
                    <a:pt x="50" y="156"/>
                  </a:lnTo>
                  <a:lnTo>
                    <a:pt x="54" y="152"/>
                  </a:lnTo>
                  <a:lnTo>
                    <a:pt x="60" y="149"/>
                  </a:lnTo>
                  <a:lnTo>
                    <a:pt x="67" y="147"/>
                  </a:lnTo>
                  <a:lnTo>
                    <a:pt x="84" y="147"/>
                  </a:lnTo>
                  <a:lnTo>
                    <a:pt x="84" y="129"/>
                  </a:lnTo>
                  <a:lnTo>
                    <a:pt x="29" y="129"/>
                  </a:lnTo>
                  <a:lnTo>
                    <a:pt x="15" y="124"/>
                  </a:lnTo>
                  <a:lnTo>
                    <a:pt x="3" y="116"/>
                  </a:lnTo>
                  <a:lnTo>
                    <a:pt x="0" y="102"/>
                  </a:lnTo>
                  <a:lnTo>
                    <a:pt x="0" y="23"/>
                  </a:lnTo>
                  <a:lnTo>
                    <a:pt x="3" y="10"/>
                  </a:lnTo>
                  <a:lnTo>
                    <a:pt x="1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2" name="Freeform 8">
              <a:extLst>
                <a:ext uri="{FF2B5EF4-FFF2-40B4-BE49-F238E27FC236}">
                  <a16:creationId xmlns:a16="http://schemas.microsoft.com/office/drawing/2014/main" id="{E9139E50-79F0-4C04-9C93-89661C1F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538" y="1912938"/>
              <a:ext cx="327025" cy="255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79" y="0"/>
                </a:cxn>
                <a:cxn ang="0">
                  <a:pos x="192" y="2"/>
                </a:cxn>
                <a:cxn ang="0">
                  <a:pos x="202" y="10"/>
                </a:cxn>
                <a:cxn ang="0">
                  <a:pos x="206" y="23"/>
                </a:cxn>
                <a:cxn ang="0">
                  <a:pos x="206" y="102"/>
                </a:cxn>
                <a:cxn ang="0">
                  <a:pos x="202" y="116"/>
                </a:cxn>
                <a:cxn ang="0">
                  <a:pos x="192" y="124"/>
                </a:cxn>
                <a:cxn ang="0">
                  <a:pos x="179" y="129"/>
                </a:cxn>
                <a:cxn ang="0">
                  <a:pos x="122" y="129"/>
                </a:cxn>
                <a:cxn ang="0">
                  <a:pos x="122" y="147"/>
                </a:cxn>
                <a:cxn ang="0">
                  <a:pos x="140" y="147"/>
                </a:cxn>
                <a:cxn ang="0">
                  <a:pos x="149" y="149"/>
                </a:cxn>
                <a:cxn ang="0">
                  <a:pos x="154" y="152"/>
                </a:cxn>
                <a:cxn ang="0">
                  <a:pos x="159" y="156"/>
                </a:cxn>
                <a:cxn ang="0">
                  <a:pos x="161" y="161"/>
                </a:cxn>
                <a:cxn ang="0">
                  <a:pos x="50" y="161"/>
                </a:cxn>
                <a:cxn ang="0">
                  <a:pos x="52" y="156"/>
                </a:cxn>
                <a:cxn ang="0">
                  <a:pos x="55" y="152"/>
                </a:cxn>
                <a:cxn ang="0">
                  <a:pos x="60" y="149"/>
                </a:cxn>
                <a:cxn ang="0">
                  <a:pos x="69" y="147"/>
                </a:cxn>
                <a:cxn ang="0">
                  <a:pos x="84" y="147"/>
                </a:cxn>
                <a:cxn ang="0">
                  <a:pos x="84" y="129"/>
                </a:cxn>
                <a:cxn ang="0">
                  <a:pos x="28" y="129"/>
                </a:cxn>
                <a:cxn ang="0">
                  <a:pos x="15" y="124"/>
                </a:cxn>
                <a:cxn ang="0">
                  <a:pos x="5" y="116"/>
                </a:cxn>
                <a:cxn ang="0">
                  <a:pos x="0" y="102"/>
                </a:cxn>
                <a:cxn ang="0">
                  <a:pos x="0" y="23"/>
                </a:cxn>
                <a:cxn ang="0">
                  <a:pos x="5" y="10"/>
                </a:cxn>
                <a:cxn ang="0">
                  <a:pos x="15" y="2"/>
                </a:cxn>
                <a:cxn ang="0">
                  <a:pos x="28" y="0"/>
                </a:cxn>
              </a:cxnLst>
              <a:rect l="0" t="0" r="r" b="b"/>
              <a:pathLst>
                <a:path w="206" h="161">
                  <a:moveTo>
                    <a:pt x="28" y="0"/>
                  </a:moveTo>
                  <a:lnTo>
                    <a:pt x="179" y="0"/>
                  </a:lnTo>
                  <a:lnTo>
                    <a:pt x="192" y="2"/>
                  </a:lnTo>
                  <a:lnTo>
                    <a:pt x="202" y="10"/>
                  </a:lnTo>
                  <a:lnTo>
                    <a:pt x="206" y="23"/>
                  </a:lnTo>
                  <a:lnTo>
                    <a:pt x="206" y="102"/>
                  </a:lnTo>
                  <a:lnTo>
                    <a:pt x="202" y="116"/>
                  </a:lnTo>
                  <a:lnTo>
                    <a:pt x="192" y="124"/>
                  </a:lnTo>
                  <a:lnTo>
                    <a:pt x="179" y="129"/>
                  </a:lnTo>
                  <a:lnTo>
                    <a:pt x="122" y="129"/>
                  </a:lnTo>
                  <a:lnTo>
                    <a:pt x="122" y="147"/>
                  </a:lnTo>
                  <a:lnTo>
                    <a:pt x="140" y="147"/>
                  </a:lnTo>
                  <a:lnTo>
                    <a:pt x="149" y="149"/>
                  </a:lnTo>
                  <a:lnTo>
                    <a:pt x="154" y="152"/>
                  </a:lnTo>
                  <a:lnTo>
                    <a:pt x="159" y="156"/>
                  </a:lnTo>
                  <a:lnTo>
                    <a:pt x="161" y="161"/>
                  </a:lnTo>
                  <a:lnTo>
                    <a:pt x="50" y="161"/>
                  </a:lnTo>
                  <a:lnTo>
                    <a:pt x="52" y="156"/>
                  </a:lnTo>
                  <a:lnTo>
                    <a:pt x="55" y="152"/>
                  </a:lnTo>
                  <a:lnTo>
                    <a:pt x="60" y="149"/>
                  </a:lnTo>
                  <a:lnTo>
                    <a:pt x="69" y="147"/>
                  </a:lnTo>
                  <a:lnTo>
                    <a:pt x="84" y="147"/>
                  </a:lnTo>
                  <a:lnTo>
                    <a:pt x="84" y="129"/>
                  </a:lnTo>
                  <a:lnTo>
                    <a:pt x="28" y="129"/>
                  </a:lnTo>
                  <a:lnTo>
                    <a:pt x="15" y="124"/>
                  </a:lnTo>
                  <a:lnTo>
                    <a:pt x="5" y="116"/>
                  </a:lnTo>
                  <a:lnTo>
                    <a:pt x="0" y="102"/>
                  </a:lnTo>
                  <a:lnTo>
                    <a:pt x="0" y="23"/>
                  </a:lnTo>
                  <a:lnTo>
                    <a:pt x="5" y="10"/>
                  </a:lnTo>
                  <a:lnTo>
                    <a:pt x="15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3" name="Freeform 9">
              <a:extLst>
                <a:ext uri="{FF2B5EF4-FFF2-40B4-BE49-F238E27FC236}">
                  <a16:creationId xmlns:a16="http://schemas.microsoft.com/office/drawing/2014/main" id="{9A9FE646-EB68-469A-96A0-6CB9AFD35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950" y="2219325"/>
              <a:ext cx="584200" cy="18256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19" y="0"/>
                </a:cxn>
                <a:cxn ang="0">
                  <a:pos x="222" y="3"/>
                </a:cxn>
                <a:cxn ang="0">
                  <a:pos x="291" y="82"/>
                </a:cxn>
                <a:cxn ang="0">
                  <a:pos x="346" y="5"/>
                </a:cxn>
                <a:cxn ang="0">
                  <a:pos x="349" y="1"/>
                </a:cxn>
                <a:cxn ang="0">
                  <a:pos x="354" y="0"/>
                </a:cxn>
                <a:cxn ang="0">
                  <a:pos x="359" y="0"/>
                </a:cxn>
                <a:cxn ang="0">
                  <a:pos x="363" y="1"/>
                </a:cxn>
                <a:cxn ang="0">
                  <a:pos x="366" y="5"/>
                </a:cxn>
                <a:cxn ang="0">
                  <a:pos x="368" y="10"/>
                </a:cxn>
                <a:cxn ang="0">
                  <a:pos x="368" y="15"/>
                </a:cxn>
                <a:cxn ang="0">
                  <a:pos x="366" y="18"/>
                </a:cxn>
                <a:cxn ang="0">
                  <a:pos x="301" y="110"/>
                </a:cxn>
                <a:cxn ang="0">
                  <a:pos x="301" y="110"/>
                </a:cxn>
                <a:cxn ang="0">
                  <a:pos x="299" y="110"/>
                </a:cxn>
                <a:cxn ang="0">
                  <a:pos x="299" y="112"/>
                </a:cxn>
                <a:cxn ang="0">
                  <a:pos x="299" y="112"/>
                </a:cxn>
                <a:cxn ang="0">
                  <a:pos x="298" y="112"/>
                </a:cxn>
                <a:cxn ang="0">
                  <a:pos x="298" y="112"/>
                </a:cxn>
                <a:cxn ang="0">
                  <a:pos x="298" y="113"/>
                </a:cxn>
                <a:cxn ang="0">
                  <a:pos x="296" y="113"/>
                </a:cxn>
                <a:cxn ang="0">
                  <a:pos x="296" y="113"/>
                </a:cxn>
                <a:cxn ang="0">
                  <a:pos x="296" y="113"/>
                </a:cxn>
                <a:cxn ang="0">
                  <a:pos x="294" y="115"/>
                </a:cxn>
                <a:cxn ang="0">
                  <a:pos x="294" y="115"/>
                </a:cxn>
                <a:cxn ang="0">
                  <a:pos x="293" y="115"/>
                </a:cxn>
                <a:cxn ang="0">
                  <a:pos x="293" y="115"/>
                </a:cxn>
                <a:cxn ang="0">
                  <a:pos x="293" y="115"/>
                </a:cxn>
                <a:cxn ang="0">
                  <a:pos x="291" y="115"/>
                </a:cxn>
                <a:cxn ang="0">
                  <a:pos x="289" y="115"/>
                </a:cxn>
                <a:cxn ang="0">
                  <a:pos x="288" y="115"/>
                </a:cxn>
                <a:cxn ang="0">
                  <a:pos x="288" y="115"/>
                </a:cxn>
                <a:cxn ang="0">
                  <a:pos x="288" y="115"/>
                </a:cxn>
                <a:cxn ang="0">
                  <a:pos x="8" y="23"/>
                </a:cxn>
                <a:cxn ang="0">
                  <a:pos x="5" y="21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8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52" y="77"/>
                </a:cxn>
                <a:cxn ang="0">
                  <a:pos x="204" y="20"/>
                </a:cxn>
                <a:cxn ang="0">
                  <a:pos x="202" y="15"/>
                </a:cxn>
                <a:cxn ang="0">
                  <a:pos x="201" y="10"/>
                </a:cxn>
                <a:cxn ang="0">
                  <a:pos x="202" y="6"/>
                </a:cxn>
                <a:cxn ang="0">
                  <a:pos x="206" y="1"/>
                </a:cxn>
                <a:cxn ang="0">
                  <a:pos x="211" y="0"/>
                </a:cxn>
                <a:cxn ang="0">
                  <a:pos x="214" y="0"/>
                </a:cxn>
              </a:cxnLst>
              <a:rect l="0" t="0" r="r" b="b"/>
              <a:pathLst>
                <a:path w="368" h="115">
                  <a:moveTo>
                    <a:pt x="214" y="0"/>
                  </a:moveTo>
                  <a:lnTo>
                    <a:pt x="219" y="0"/>
                  </a:lnTo>
                  <a:lnTo>
                    <a:pt x="222" y="3"/>
                  </a:lnTo>
                  <a:lnTo>
                    <a:pt x="291" y="82"/>
                  </a:lnTo>
                  <a:lnTo>
                    <a:pt x="346" y="5"/>
                  </a:lnTo>
                  <a:lnTo>
                    <a:pt x="349" y="1"/>
                  </a:lnTo>
                  <a:lnTo>
                    <a:pt x="354" y="0"/>
                  </a:lnTo>
                  <a:lnTo>
                    <a:pt x="359" y="0"/>
                  </a:lnTo>
                  <a:lnTo>
                    <a:pt x="363" y="1"/>
                  </a:lnTo>
                  <a:lnTo>
                    <a:pt x="366" y="5"/>
                  </a:lnTo>
                  <a:lnTo>
                    <a:pt x="368" y="10"/>
                  </a:lnTo>
                  <a:lnTo>
                    <a:pt x="368" y="15"/>
                  </a:lnTo>
                  <a:lnTo>
                    <a:pt x="366" y="18"/>
                  </a:lnTo>
                  <a:lnTo>
                    <a:pt x="301" y="110"/>
                  </a:lnTo>
                  <a:lnTo>
                    <a:pt x="301" y="110"/>
                  </a:lnTo>
                  <a:lnTo>
                    <a:pt x="299" y="110"/>
                  </a:lnTo>
                  <a:lnTo>
                    <a:pt x="299" y="112"/>
                  </a:lnTo>
                  <a:lnTo>
                    <a:pt x="299" y="112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98" y="113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4" y="115"/>
                  </a:lnTo>
                  <a:lnTo>
                    <a:pt x="294" y="115"/>
                  </a:lnTo>
                  <a:lnTo>
                    <a:pt x="293" y="115"/>
                  </a:lnTo>
                  <a:lnTo>
                    <a:pt x="293" y="115"/>
                  </a:lnTo>
                  <a:lnTo>
                    <a:pt x="293" y="115"/>
                  </a:lnTo>
                  <a:lnTo>
                    <a:pt x="291" y="115"/>
                  </a:lnTo>
                  <a:lnTo>
                    <a:pt x="289" y="115"/>
                  </a:lnTo>
                  <a:lnTo>
                    <a:pt x="288" y="115"/>
                  </a:lnTo>
                  <a:lnTo>
                    <a:pt x="288" y="115"/>
                  </a:lnTo>
                  <a:lnTo>
                    <a:pt x="288" y="115"/>
                  </a:lnTo>
                  <a:lnTo>
                    <a:pt x="8" y="23"/>
                  </a:lnTo>
                  <a:lnTo>
                    <a:pt x="5" y="21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52" y="77"/>
                  </a:lnTo>
                  <a:lnTo>
                    <a:pt x="204" y="20"/>
                  </a:lnTo>
                  <a:lnTo>
                    <a:pt x="202" y="15"/>
                  </a:lnTo>
                  <a:lnTo>
                    <a:pt x="201" y="10"/>
                  </a:lnTo>
                  <a:lnTo>
                    <a:pt x="202" y="6"/>
                  </a:lnTo>
                  <a:lnTo>
                    <a:pt x="206" y="1"/>
                  </a:lnTo>
                  <a:lnTo>
                    <a:pt x="211" y="0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4" name="Freeform 10">
              <a:extLst>
                <a:ext uri="{FF2B5EF4-FFF2-40B4-BE49-F238E27FC236}">
                  <a16:creationId xmlns:a16="http://schemas.microsoft.com/office/drawing/2014/main" id="{94CBA970-BE7B-4744-8FC8-5C0DA07A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2303463"/>
              <a:ext cx="342900" cy="346075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37" y="5"/>
                </a:cxn>
                <a:cxn ang="0">
                  <a:pos x="162" y="15"/>
                </a:cxn>
                <a:cxn ang="0">
                  <a:pos x="184" y="32"/>
                </a:cxn>
                <a:cxn ang="0">
                  <a:pos x="201" y="54"/>
                </a:cxn>
                <a:cxn ang="0">
                  <a:pos x="212" y="81"/>
                </a:cxn>
                <a:cxn ang="0">
                  <a:pos x="216" y="109"/>
                </a:cxn>
                <a:cxn ang="0">
                  <a:pos x="212" y="137"/>
                </a:cxn>
                <a:cxn ang="0">
                  <a:pos x="201" y="164"/>
                </a:cxn>
                <a:cxn ang="0">
                  <a:pos x="184" y="186"/>
                </a:cxn>
                <a:cxn ang="0">
                  <a:pos x="162" y="203"/>
                </a:cxn>
                <a:cxn ang="0">
                  <a:pos x="137" y="214"/>
                </a:cxn>
                <a:cxn ang="0">
                  <a:pos x="107" y="218"/>
                </a:cxn>
                <a:cxn ang="0">
                  <a:pos x="79" y="214"/>
                </a:cxn>
                <a:cxn ang="0">
                  <a:pos x="54" y="203"/>
                </a:cxn>
                <a:cxn ang="0">
                  <a:pos x="32" y="186"/>
                </a:cxn>
                <a:cxn ang="0">
                  <a:pos x="13" y="164"/>
                </a:cxn>
                <a:cxn ang="0">
                  <a:pos x="3" y="137"/>
                </a:cxn>
                <a:cxn ang="0">
                  <a:pos x="0" y="109"/>
                </a:cxn>
                <a:cxn ang="0">
                  <a:pos x="3" y="81"/>
                </a:cxn>
                <a:cxn ang="0">
                  <a:pos x="13" y="54"/>
                </a:cxn>
                <a:cxn ang="0">
                  <a:pos x="32" y="32"/>
                </a:cxn>
                <a:cxn ang="0">
                  <a:pos x="54" y="15"/>
                </a:cxn>
                <a:cxn ang="0">
                  <a:pos x="79" y="5"/>
                </a:cxn>
                <a:cxn ang="0">
                  <a:pos x="107" y="0"/>
                </a:cxn>
              </a:cxnLst>
              <a:rect l="0" t="0" r="r" b="b"/>
              <a:pathLst>
                <a:path w="216" h="218">
                  <a:moveTo>
                    <a:pt x="107" y="0"/>
                  </a:moveTo>
                  <a:lnTo>
                    <a:pt x="137" y="5"/>
                  </a:lnTo>
                  <a:lnTo>
                    <a:pt x="162" y="15"/>
                  </a:lnTo>
                  <a:lnTo>
                    <a:pt x="184" y="32"/>
                  </a:lnTo>
                  <a:lnTo>
                    <a:pt x="201" y="54"/>
                  </a:lnTo>
                  <a:lnTo>
                    <a:pt x="212" y="81"/>
                  </a:lnTo>
                  <a:lnTo>
                    <a:pt x="216" y="109"/>
                  </a:lnTo>
                  <a:lnTo>
                    <a:pt x="212" y="137"/>
                  </a:lnTo>
                  <a:lnTo>
                    <a:pt x="201" y="164"/>
                  </a:lnTo>
                  <a:lnTo>
                    <a:pt x="184" y="186"/>
                  </a:lnTo>
                  <a:lnTo>
                    <a:pt x="162" y="203"/>
                  </a:lnTo>
                  <a:lnTo>
                    <a:pt x="137" y="214"/>
                  </a:lnTo>
                  <a:lnTo>
                    <a:pt x="107" y="218"/>
                  </a:lnTo>
                  <a:lnTo>
                    <a:pt x="79" y="214"/>
                  </a:lnTo>
                  <a:lnTo>
                    <a:pt x="54" y="203"/>
                  </a:lnTo>
                  <a:lnTo>
                    <a:pt x="32" y="186"/>
                  </a:lnTo>
                  <a:lnTo>
                    <a:pt x="13" y="164"/>
                  </a:lnTo>
                  <a:lnTo>
                    <a:pt x="3" y="137"/>
                  </a:lnTo>
                  <a:lnTo>
                    <a:pt x="0" y="109"/>
                  </a:lnTo>
                  <a:lnTo>
                    <a:pt x="3" y="81"/>
                  </a:lnTo>
                  <a:lnTo>
                    <a:pt x="13" y="54"/>
                  </a:lnTo>
                  <a:lnTo>
                    <a:pt x="32" y="32"/>
                  </a:lnTo>
                  <a:lnTo>
                    <a:pt x="54" y="15"/>
                  </a:lnTo>
                  <a:lnTo>
                    <a:pt x="79" y="5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5" name="Freeform 11">
              <a:extLst>
                <a:ext uri="{FF2B5EF4-FFF2-40B4-BE49-F238E27FC236}">
                  <a16:creationId xmlns:a16="http://schemas.microsoft.com/office/drawing/2014/main" id="{EB526660-6934-48A9-9C5D-5F85AEF34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613" y="2716213"/>
              <a:ext cx="900112" cy="41433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09" y="125"/>
                </a:cxn>
                <a:cxn ang="0">
                  <a:pos x="299" y="8"/>
                </a:cxn>
                <a:cxn ang="0">
                  <a:pos x="406" y="140"/>
                </a:cxn>
                <a:cxn ang="0">
                  <a:pos x="493" y="63"/>
                </a:cxn>
                <a:cxn ang="0">
                  <a:pos x="508" y="55"/>
                </a:cxn>
                <a:cxn ang="0">
                  <a:pos x="525" y="53"/>
                </a:cxn>
                <a:cxn ang="0">
                  <a:pos x="542" y="57"/>
                </a:cxn>
                <a:cxn ang="0">
                  <a:pos x="555" y="67"/>
                </a:cxn>
                <a:cxn ang="0">
                  <a:pos x="564" y="82"/>
                </a:cxn>
                <a:cxn ang="0">
                  <a:pos x="567" y="98"/>
                </a:cxn>
                <a:cxn ang="0">
                  <a:pos x="562" y="115"/>
                </a:cxn>
                <a:cxn ang="0">
                  <a:pos x="552" y="130"/>
                </a:cxn>
                <a:cxn ang="0">
                  <a:pos x="431" y="237"/>
                </a:cxn>
                <a:cxn ang="0">
                  <a:pos x="418" y="244"/>
                </a:cxn>
                <a:cxn ang="0">
                  <a:pos x="401" y="247"/>
                </a:cxn>
                <a:cxn ang="0">
                  <a:pos x="398" y="247"/>
                </a:cxn>
                <a:cxn ang="0">
                  <a:pos x="381" y="242"/>
                </a:cxn>
                <a:cxn ang="0">
                  <a:pos x="368" y="231"/>
                </a:cxn>
                <a:cxn ang="0">
                  <a:pos x="318" y="172"/>
                </a:cxn>
                <a:cxn ang="0">
                  <a:pos x="318" y="261"/>
                </a:cxn>
                <a:cxn ang="0">
                  <a:pos x="99" y="261"/>
                </a:cxn>
                <a:cxn ang="0">
                  <a:pos x="99" y="194"/>
                </a:cxn>
                <a:cxn ang="0">
                  <a:pos x="92" y="224"/>
                </a:cxn>
                <a:cxn ang="0">
                  <a:pos x="87" y="261"/>
                </a:cxn>
                <a:cxn ang="0">
                  <a:pos x="0" y="261"/>
                </a:cxn>
                <a:cxn ang="0">
                  <a:pos x="8" y="204"/>
                </a:cxn>
                <a:cxn ang="0">
                  <a:pos x="20" y="155"/>
                </a:cxn>
                <a:cxn ang="0">
                  <a:pos x="33" y="115"/>
                </a:cxn>
                <a:cxn ang="0">
                  <a:pos x="48" y="82"/>
                </a:cxn>
                <a:cxn ang="0">
                  <a:pos x="67" y="53"/>
                </a:cxn>
                <a:cxn ang="0">
                  <a:pos x="84" y="31"/>
                </a:cxn>
                <a:cxn ang="0">
                  <a:pos x="102" y="13"/>
                </a:cxn>
                <a:cxn ang="0">
                  <a:pos x="119" y="0"/>
                </a:cxn>
              </a:cxnLst>
              <a:rect l="0" t="0" r="r" b="b"/>
              <a:pathLst>
                <a:path w="567" h="261">
                  <a:moveTo>
                    <a:pt x="119" y="0"/>
                  </a:moveTo>
                  <a:lnTo>
                    <a:pt x="209" y="125"/>
                  </a:lnTo>
                  <a:lnTo>
                    <a:pt x="299" y="8"/>
                  </a:lnTo>
                  <a:lnTo>
                    <a:pt x="406" y="140"/>
                  </a:lnTo>
                  <a:lnTo>
                    <a:pt x="493" y="63"/>
                  </a:lnTo>
                  <a:lnTo>
                    <a:pt x="508" y="55"/>
                  </a:lnTo>
                  <a:lnTo>
                    <a:pt x="525" y="53"/>
                  </a:lnTo>
                  <a:lnTo>
                    <a:pt x="542" y="57"/>
                  </a:lnTo>
                  <a:lnTo>
                    <a:pt x="555" y="67"/>
                  </a:lnTo>
                  <a:lnTo>
                    <a:pt x="564" y="82"/>
                  </a:lnTo>
                  <a:lnTo>
                    <a:pt x="567" y="98"/>
                  </a:lnTo>
                  <a:lnTo>
                    <a:pt x="562" y="115"/>
                  </a:lnTo>
                  <a:lnTo>
                    <a:pt x="552" y="130"/>
                  </a:lnTo>
                  <a:lnTo>
                    <a:pt x="431" y="237"/>
                  </a:lnTo>
                  <a:lnTo>
                    <a:pt x="418" y="244"/>
                  </a:lnTo>
                  <a:lnTo>
                    <a:pt x="401" y="247"/>
                  </a:lnTo>
                  <a:lnTo>
                    <a:pt x="398" y="247"/>
                  </a:lnTo>
                  <a:lnTo>
                    <a:pt x="381" y="242"/>
                  </a:lnTo>
                  <a:lnTo>
                    <a:pt x="368" y="231"/>
                  </a:lnTo>
                  <a:lnTo>
                    <a:pt x="318" y="172"/>
                  </a:lnTo>
                  <a:lnTo>
                    <a:pt x="318" y="261"/>
                  </a:lnTo>
                  <a:lnTo>
                    <a:pt x="99" y="261"/>
                  </a:lnTo>
                  <a:lnTo>
                    <a:pt x="99" y="194"/>
                  </a:lnTo>
                  <a:lnTo>
                    <a:pt x="92" y="224"/>
                  </a:lnTo>
                  <a:lnTo>
                    <a:pt x="87" y="261"/>
                  </a:lnTo>
                  <a:lnTo>
                    <a:pt x="0" y="261"/>
                  </a:lnTo>
                  <a:lnTo>
                    <a:pt x="8" y="204"/>
                  </a:lnTo>
                  <a:lnTo>
                    <a:pt x="20" y="155"/>
                  </a:lnTo>
                  <a:lnTo>
                    <a:pt x="33" y="115"/>
                  </a:lnTo>
                  <a:lnTo>
                    <a:pt x="48" y="82"/>
                  </a:lnTo>
                  <a:lnTo>
                    <a:pt x="67" y="53"/>
                  </a:lnTo>
                  <a:lnTo>
                    <a:pt x="84" y="31"/>
                  </a:lnTo>
                  <a:lnTo>
                    <a:pt x="102" y="1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6" name="Freeform 12">
              <a:extLst>
                <a:ext uri="{FF2B5EF4-FFF2-40B4-BE49-F238E27FC236}">
                  <a16:creationId xmlns:a16="http://schemas.microsoft.com/office/drawing/2014/main" id="{1D34E654-F6BC-4DAE-A172-F84F4C96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2660650"/>
              <a:ext cx="214312" cy="96838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5" y="1"/>
                </a:cxn>
                <a:cxn ang="0">
                  <a:pos x="82" y="5"/>
                </a:cxn>
                <a:cxn ang="0">
                  <a:pos x="88" y="10"/>
                </a:cxn>
                <a:cxn ang="0">
                  <a:pos x="93" y="16"/>
                </a:cxn>
                <a:cxn ang="0">
                  <a:pos x="119" y="5"/>
                </a:cxn>
                <a:cxn ang="0">
                  <a:pos x="124" y="3"/>
                </a:cxn>
                <a:cxn ang="0">
                  <a:pos x="127" y="5"/>
                </a:cxn>
                <a:cxn ang="0">
                  <a:pos x="130" y="6"/>
                </a:cxn>
                <a:cxn ang="0">
                  <a:pos x="134" y="8"/>
                </a:cxn>
                <a:cxn ang="0">
                  <a:pos x="135" y="11"/>
                </a:cxn>
                <a:cxn ang="0">
                  <a:pos x="135" y="16"/>
                </a:cxn>
                <a:cxn ang="0">
                  <a:pos x="135" y="48"/>
                </a:cxn>
                <a:cxn ang="0">
                  <a:pos x="135" y="51"/>
                </a:cxn>
                <a:cxn ang="0">
                  <a:pos x="134" y="55"/>
                </a:cxn>
                <a:cxn ang="0">
                  <a:pos x="130" y="58"/>
                </a:cxn>
                <a:cxn ang="0">
                  <a:pos x="127" y="60"/>
                </a:cxn>
                <a:cxn ang="0">
                  <a:pos x="124" y="60"/>
                </a:cxn>
                <a:cxn ang="0">
                  <a:pos x="120" y="60"/>
                </a:cxn>
                <a:cxn ang="0">
                  <a:pos x="103" y="55"/>
                </a:cxn>
                <a:cxn ang="0">
                  <a:pos x="90" y="51"/>
                </a:cxn>
                <a:cxn ang="0">
                  <a:pos x="85" y="55"/>
                </a:cxn>
                <a:cxn ang="0">
                  <a:pos x="80" y="58"/>
                </a:cxn>
                <a:cxn ang="0">
                  <a:pos x="73" y="60"/>
                </a:cxn>
                <a:cxn ang="0">
                  <a:pos x="67" y="61"/>
                </a:cxn>
                <a:cxn ang="0">
                  <a:pos x="60" y="60"/>
                </a:cxn>
                <a:cxn ang="0">
                  <a:pos x="53" y="58"/>
                </a:cxn>
                <a:cxn ang="0">
                  <a:pos x="48" y="55"/>
                </a:cxn>
                <a:cxn ang="0">
                  <a:pos x="43" y="50"/>
                </a:cxn>
                <a:cxn ang="0">
                  <a:pos x="30" y="55"/>
                </a:cxn>
                <a:cxn ang="0">
                  <a:pos x="15" y="60"/>
                </a:cxn>
                <a:cxn ang="0">
                  <a:pos x="10" y="60"/>
                </a:cxn>
                <a:cxn ang="0">
                  <a:pos x="5" y="58"/>
                </a:cxn>
                <a:cxn ang="0">
                  <a:pos x="1" y="55"/>
                </a:cxn>
                <a:cxn ang="0">
                  <a:pos x="1" y="51"/>
                </a:cxn>
                <a:cxn ang="0">
                  <a:pos x="0" y="48"/>
                </a:cxn>
                <a:cxn ang="0">
                  <a:pos x="0" y="15"/>
                </a:cxn>
                <a:cxn ang="0">
                  <a:pos x="1" y="11"/>
                </a:cxn>
                <a:cxn ang="0">
                  <a:pos x="1" y="8"/>
                </a:cxn>
                <a:cxn ang="0">
                  <a:pos x="5" y="5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5" y="5"/>
                </a:cxn>
                <a:cxn ang="0">
                  <a:pos x="42" y="15"/>
                </a:cxn>
                <a:cxn ang="0">
                  <a:pos x="45" y="10"/>
                </a:cxn>
                <a:cxn ang="0">
                  <a:pos x="52" y="5"/>
                </a:cxn>
                <a:cxn ang="0">
                  <a:pos x="58" y="1"/>
                </a:cxn>
                <a:cxn ang="0">
                  <a:pos x="67" y="0"/>
                </a:cxn>
              </a:cxnLst>
              <a:rect l="0" t="0" r="r" b="b"/>
              <a:pathLst>
                <a:path w="135" h="61">
                  <a:moveTo>
                    <a:pt x="67" y="0"/>
                  </a:moveTo>
                  <a:lnTo>
                    <a:pt x="75" y="1"/>
                  </a:lnTo>
                  <a:lnTo>
                    <a:pt x="82" y="5"/>
                  </a:lnTo>
                  <a:lnTo>
                    <a:pt x="88" y="10"/>
                  </a:lnTo>
                  <a:lnTo>
                    <a:pt x="93" y="16"/>
                  </a:lnTo>
                  <a:lnTo>
                    <a:pt x="119" y="5"/>
                  </a:lnTo>
                  <a:lnTo>
                    <a:pt x="124" y="3"/>
                  </a:lnTo>
                  <a:lnTo>
                    <a:pt x="127" y="5"/>
                  </a:lnTo>
                  <a:lnTo>
                    <a:pt x="130" y="6"/>
                  </a:lnTo>
                  <a:lnTo>
                    <a:pt x="134" y="8"/>
                  </a:lnTo>
                  <a:lnTo>
                    <a:pt x="135" y="11"/>
                  </a:lnTo>
                  <a:lnTo>
                    <a:pt x="135" y="16"/>
                  </a:lnTo>
                  <a:lnTo>
                    <a:pt x="135" y="48"/>
                  </a:lnTo>
                  <a:lnTo>
                    <a:pt x="135" y="51"/>
                  </a:lnTo>
                  <a:lnTo>
                    <a:pt x="134" y="55"/>
                  </a:lnTo>
                  <a:lnTo>
                    <a:pt x="130" y="58"/>
                  </a:lnTo>
                  <a:lnTo>
                    <a:pt x="127" y="60"/>
                  </a:lnTo>
                  <a:lnTo>
                    <a:pt x="124" y="60"/>
                  </a:lnTo>
                  <a:lnTo>
                    <a:pt x="120" y="60"/>
                  </a:lnTo>
                  <a:lnTo>
                    <a:pt x="103" y="55"/>
                  </a:lnTo>
                  <a:lnTo>
                    <a:pt x="90" y="51"/>
                  </a:lnTo>
                  <a:lnTo>
                    <a:pt x="85" y="55"/>
                  </a:lnTo>
                  <a:lnTo>
                    <a:pt x="80" y="58"/>
                  </a:lnTo>
                  <a:lnTo>
                    <a:pt x="73" y="60"/>
                  </a:lnTo>
                  <a:lnTo>
                    <a:pt x="67" y="61"/>
                  </a:lnTo>
                  <a:lnTo>
                    <a:pt x="60" y="60"/>
                  </a:lnTo>
                  <a:lnTo>
                    <a:pt x="53" y="58"/>
                  </a:lnTo>
                  <a:lnTo>
                    <a:pt x="48" y="55"/>
                  </a:lnTo>
                  <a:lnTo>
                    <a:pt x="43" y="50"/>
                  </a:lnTo>
                  <a:lnTo>
                    <a:pt x="30" y="55"/>
                  </a:lnTo>
                  <a:lnTo>
                    <a:pt x="15" y="60"/>
                  </a:lnTo>
                  <a:lnTo>
                    <a:pt x="10" y="60"/>
                  </a:lnTo>
                  <a:lnTo>
                    <a:pt x="5" y="58"/>
                  </a:lnTo>
                  <a:lnTo>
                    <a:pt x="1" y="55"/>
                  </a:lnTo>
                  <a:lnTo>
                    <a:pt x="1" y="51"/>
                  </a:lnTo>
                  <a:lnTo>
                    <a:pt x="0" y="48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5" y="5"/>
                  </a:lnTo>
                  <a:lnTo>
                    <a:pt x="42" y="15"/>
                  </a:lnTo>
                  <a:lnTo>
                    <a:pt x="45" y="10"/>
                  </a:lnTo>
                  <a:lnTo>
                    <a:pt x="52" y="5"/>
                  </a:lnTo>
                  <a:lnTo>
                    <a:pt x="58" y="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7" name="Freeform 13">
              <a:extLst>
                <a:ext uri="{FF2B5EF4-FFF2-40B4-BE49-F238E27FC236}">
                  <a16:creationId xmlns:a16="http://schemas.microsoft.com/office/drawing/2014/main" id="{68DB522B-F98C-416D-AA05-CA127847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500" y="2843213"/>
              <a:ext cx="635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17" y="20"/>
                </a:cxn>
                <a:cxn ang="0">
                  <a:pos x="0" y="0"/>
                </a:cxn>
              </a:cxnLst>
              <a:rect l="0" t="0" r="r" b="b"/>
              <a:pathLst>
                <a:path w="40" h="20">
                  <a:moveTo>
                    <a:pt x="0" y="0"/>
                  </a:moveTo>
                  <a:lnTo>
                    <a:pt x="40" y="0"/>
                  </a:lnTo>
                  <a:lnTo>
                    <a:pt x="17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258" name="Freeform 14">
              <a:extLst>
                <a:ext uri="{FF2B5EF4-FFF2-40B4-BE49-F238E27FC236}">
                  <a16:creationId xmlns:a16="http://schemas.microsoft.com/office/drawing/2014/main" id="{50895154-0A29-444D-AF6E-4EDD79BCF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38" y="2422525"/>
              <a:ext cx="746125" cy="6048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40" y="0"/>
                </a:cxn>
                <a:cxn ang="0">
                  <a:pos x="451" y="2"/>
                </a:cxn>
                <a:cxn ang="0">
                  <a:pos x="461" y="7"/>
                </a:cxn>
                <a:cxn ang="0">
                  <a:pos x="468" y="16"/>
                </a:cxn>
                <a:cxn ang="0">
                  <a:pos x="470" y="27"/>
                </a:cxn>
                <a:cxn ang="0">
                  <a:pos x="470" y="275"/>
                </a:cxn>
                <a:cxn ang="0">
                  <a:pos x="466" y="290"/>
                </a:cxn>
                <a:cxn ang="0">
                  <a:pos x="455" y="300"/>
                </a:cxn>
                <a:cxn ang="0">
                  <a:pos x="438" y="304"/>
                </a:cxn>
                <a:cxn ang="0">
                  <a:pos x="438" y="304"/>
                </a:cxn>
                <a:cxn ang="0">
                  <a:pos x="299" y="304"/>
                </a:cxn>
                <a:cxn ang="0">
                  <a:pos x="292" y="305"/>
                </a:cxn>
                <a:cxn ang="0">
                  <a:pos x="287" y="307"/>
                </a:cxn>
                <a:cxn ang="0">
                  <a:pos x="282" y="310"/>
                </a:cxn>
                <a:cxn ang="0">
                  <a:pos x="281" y="315"/>
                </a:cxn>
                <a:cxn ang="0">
                  <a:pos x="277" y="322"/>
                </a:cxn>
                <a:cxn ang="0">
                  <a:pos x="277" y="327"/>
                </a:cxn>
                <a:cxn ang="0">
                  <a:pos x="277" y="342"/>
                </a:cxn>
                <a:cxn ang="0">
                  <a:pos x="334" y="342"/>
                </a:cxn>
                <a:cxn ang="0">
                  <a:pos x="348" y="347"/>
                </a:cxn>
                <a:cxn ang="0">
                  <a:pos x="358" y="357"/>
                </a:cxn>
                <a:cxn ang="0">
                  <a:pos x="361" y="371"/>
                </a:cxn>
                <a:cxn ang="0">
                  <a:pos x="361" y="381"/>
                </a:cxn>
                <a:cxn ang="0">
                  <a:pos x="197" y="381"/>
                </a:cxn>
                <a:cxn ang="0">
                  <a:pos x="251" y="332"/>
                </a:cxn>
                <a:cxn ang="0">
                  <a:pos x="267" y="314"/>
                </a:cxn>
                <a:cxn ang="0">
                  <a:pos x="274" y="290"/>
                </a:cxn>
                <a:cxn ang="0">
                  <a:pos x="274" y="265"/>
                </a:cxn>
                <a:cxn ang="0">
                  <a:pos x="431" y="265"/>
                </a:cxn>
                <a:cxn ang="0">
                  <a:pos x="431" y="32"/>
                </a:cxn>
                <a:cxn ang="0">
                  <a:pos x="40" y="32"/>
                </a:cxn>
                <a:cxn ang="0">
                  <a:pos x="40" y="223"/>
                </a:cxn>
                <a:cxn ang="0">
                  <a:pos x="0" y="178"/>
                </a:cxn>
                <a:cxn ang="0">
                  <a:pos x="0" y="111"/>
                </a:cxn>
                <a:cxn ang="0">
                  <a:pos x="15" y="88"/>
                </a:cxn>
                <a:cxn ang="0">
                  <a:pos x="23" y="62"/>
                </a:cxn>
                <a:cxn ang="0">
                  <a:pos x="25" y="36"/>
                </a:cxn>
                <a:cxn ang="0">
                  <a:pos x="25" y="22"/>
                </a:cxn>
                <a:cxn ang="0">
                  <a:pos x="25" y="11"/>
                </a:cxn>
                <a:cxn ang="0">
                  <a:pos x="21" y="0"/>
                </a:cxn>
              </a:cxnLst>
              <a:rect l="0" t="0" r="r" b="b"/>
              <a:pathLst>
                <a:path w="470" h="381">
                  <a:moveTo>
                    <a:pt x="21" y="0"/>
                  </a:moveTo>
                  <a:lnTo>
                    <a:pt x="440" y="0"/>
                  </a:lnTo>
                  <a:lnTo>
                    <a:pt x="451" y="2"/>
                  </a:lnTo>
                  <a:lnTo>
                    <a:pt x="461" y="7"/>
                  </a:lnTo>
                  <a:lnTo>
                    <a:pt x="468" y="16"/>
                  </a:lnTo>
                  <a:lnTo>
                    <a:pt x="470" y="27"/>
                  </a:lnTo>
                  <a:lnTo>
                    <a:pt x="470" y="275"/>
                  </a:lnTo>
                  <a:lnTo>
                    <a:pt x="466" y="290"/>
                  </a:lnTo>
                  <a:lnTo>
                    <a:pt x="455" y="300"/>
                  </a:lnTo>
                  <a:lnTo>
                    <a:pt x="438" y="304"/>
                  </a:lnTo>
                  <a:lnTo>
                    <a:pt x="438" y="304"/>
                  </a:lnTo>
                  <a:lnTo>
                    <a:pt x="299" y="304"/>
                  </a:lnTo>
                  <a:lnTo>
                    <a:pt x="292" y="305"/>
                  </a:lnTo>
                  <a:lnTo>
                    <a:pt x="287" y="307"/>
                  </a:lnTo>
                  <a:lnTo>
                    <a:pt x="282" y="310"/>
                  </a:lnTo>
                  <a:lnTo>
                    <a:pt x="281" y="315"/>
                  </a:lnTo>
                  <a:lnTo>
                    <a:pt x="277" y="322"/>
                  </a:lnTo>
                  <a:lnTo>
                    <a:pt x="277" y="327"/>
                  </a:lnTo>
                  <a:lnTo>
                    <a:pt x="277" y="342"/>
                  </a:lnTo>
                  <a:lnTo>
                    <a:pt x="334" y="342"/>
                  </a:lnTo>
                  <a:lnTo>
                    <a:pt x="348" y="347"/>
                  </a:lnTo>
                  <a:lnTo>
                    <a:pt x="358" y="357"/>
                  </a:lnTo>
                  <a:lnTo>
                    <a:pt x="361" y="371"/>
                  </a:lnTo>
                  <a:lnTo>
                    <a:pt x="361" y="381"/>
                  </a:lnTo>
                  <a:lnTo>
                    <a:pt x="197" y="381"/>
                  </a:lnTo>
                  <a:lnTo>
                    <a:pt x="251" y="332"/>
                  </a:lnTo>
                  <a:lnTo>
                    <a:pt x="267" y="314"/>
                  </a:lnTo>
                  <a:lnTo>
                    <a:pt x="274" y="290"/>
                  </a:lnTo>
                  <a:lnTo>
                    <a:pt x="274" y="265"/>
                  </a:lnTo>
                  <a:lnTo>
                    <a:pt x="431" y="265"/>
                  </a:lnTo>
                  <a:lnTo>
                    <a:pt x="431" y="32"/>
                  </a:lnTo>
                  <a:lnTo>
                    <a:pt x="40" y="32"/>
                  </a:lnTo>
                  <a:lnTo>
                    <a:pt x="40" y="223"/>
                  </a:lnTo>
                  <a:lnTo>
                    <a:pt x="0" y="178"/>
                  </a:lnTo>
                  <a:lnTo>
                    <a:pt x="0" y="111"/>
                  </a:lnTo>
                  <a:lnTo>
                    <a:pt x="15" y="88"/>
                  </a:lnTo>
                  <a:lnTo>
                    <a:pt x="23" y="62"/>
                  </a:lnTo>
                  <a:lnTo>
                    <a:pt x="25" y="36"/>
                  </a:lnTo>
                  <a:lnTo>
                    <a:pt x="25" y="22"/>
                  </a:lnTo>
                  <a:lnTo>
                    <a:pt x="25" y="1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F85EFBD-E190-4CB4-8AC5-92385FBC828B}"/>
              </a:ext>
            </a:extLst>
          </p:cNvPr>
          <p:cNvGrpSpPr/>
          <p:nvPr/>
        </p:nvGrpSpPr>
        <p:grpSpPr>
          <a:xfrm>
            <a:off x="8228252" y="3595345"/>
            <a:ext cx="441722" cy="515541"/>
            <a:chOff x="4121151" y="4802188"/>
            <a:chExt cx="588962" cy="687388"/>
          </a:xfrm>
          <a:solidFill>
            <a:schemeClr val="tx1"/>
          </a:solidFill>
        </p:grpSpPr>
        <p:sp>
          <p:nvSpPr>
            <p:cNvPr id="260" name="Freeform 273">
              <a:extLst>
                <a:ext uri="{FF2B5EF4-FFF2-40B4-BE49-F238E27FC236}">
                  <a16:creationId xmlns:a16="http://schemas.microsoft.com/office/drawing/2014/main" id="{6D21EBFC-DB08-4847-B886-9EC4A262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1" y="5018088"/>
              <a:ext cx="112713" cy="471488"/>
            </a:xfrm>
            <a:custGeom>
              <a:avLst/>
              <a:gdLst>
                <a:gd name="T0" fmla="*/ 39 w 47"/>
                <a:gd name="T1" fmla="*/ 195 h 195"/>
                <a:gd name="T2" fmla="*/ 8 w 47"/>
                <a:gd name="T3" fmla="*/ 195 h 195"/>
                <a:gd name="T4" fmla="*/ 0 w 47"/>
                <a:gd name="T5" fmla="*/ 187 h 195"/>
                <a:gd name="T6" fmla="*/ 0 w 47"/>
                <a:gd name="T7" fmla="*/ 8 h 195"/>
                <a:gd name="T8" fmla="*/ 8 w 47"/>
                <a:gd name="T9" fmla="*/ 0 h 195"/>
                <a:gd name="T10" fmla="*/ 39 w 47"/>
                <a:gd name="T11" fmla="*/ 0 h 195"/>
                <a:gd name="T12" fmla="*/ 47 w 47"/>
                <a:gd name="T13" fmla="*/ 8 h 195"/>
                <a:gd name="T14" fmla="*/ 47 w 47"/>
                <a:gd name="T15" fmla="*/ 187 h 195"/>
                <a:gd name="T16" fmla="*/ 39 w 47"/>
                <a:gd name="T17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95">
                  <a:moveTo>
                    <a:pt x="39" y="195"/>
                  </a:moveTo>
                  <a:cubicBezTo>
                    <a:pt x="8" y="195"/>
                    <a:pt x="8" y="195"/>
                    <a:pt x="8" y="195"/>
                  </a:cubicBezTo>
                  <a:cubicBezTo>
                    <a:pt x="3" y="195"/>
                    <a:pt x="0" y="191"/>
                    <a:pt x="0" y="18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7" y="3"/>
                    <a:pt x="47" y="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91"/>
                    <a:pt x="43" y="195"/>
                    <a:pt x="39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274">
              <a:extLst>
                <a:ext uri="{FF2B5EF4-FFF2-40B4-BE49-F238E27FC236}">
                  <a16:creationId xmlns:a16="http://schemas.microsoft.com/office/drawing/2014/main" id="{E133B72C-E602-4904-8C9D-4F5C4917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913" y="4802188"/>
              <a:ext cx="457200" cy="673100"/>
            </a:xfrm>
            <a:custGeom>
              <a:avLst/>
              <a:gdLst>
                <a:gd name="T0" fmla="*/ 188 w 189"/>
                <a:gd name="T1" fmla="*/ 115 h 278"/>
                <a:gd name="T2" fmla="*/ 156 w 189"/>
                <a:gd name="T3" fmla="*/ 86 h 278"/>
                <a:gd name="T4" fmla="*/ 74 w 189"/>
                <a:gd name="T5" fmla="*/ 86 h 278"/>
                <a:gd name="T6" fmla="*/ 84 w 189"/>
                <a:gd name="T7" fmla="*/ 36 h 278"/>
                <a:gd name="T8" fmla="*/ 66 w 189"/>
                <a:gd name="T9" fmla="*/ 5 h 278"/>
                <a:gd name="T10" fmla="*/ 32 w 189"/>
                <a:gd name="T11" fmla="*/ 22 h 278"/>
                <a:gd name="T12" fmla="*/ 12 w 189"/>
                <a:gd name="T13" fmla="*/ 84 h 278"/>
                <a:gd name="T14" fmla="*/ 7 w 189"/>
                <a:gd name="T15" fmla="*/ 91 h 278"/>
                <a:gd name="T16" fmla="*/ 7 w 189"/>
                <a:gd name="T17" fmla="*/ 91 h 278"/>
                <a:gd name="T18" fmla="*/ 0 w 189"/>
                <a:gd name="T19" fmla="*/ 96 h 278"/>
                <a:gd name="T20" fmla="*/ 0 w 189"/>
                <a:gd name="T21" fmla="*/ 268 h 278"/>
                <a:gd name="T22" fmla="*/ 10 w 189"/>
                <a:gd name="T23" fmla="*/ 271 h 278"/>
                <a:gd name="T24" fmla="*/ 18 w 189"/>
                <a:gd name="T25" fmla="*/ 273 h 278"/>
                <a:gd name="T26" fmla="*/ 27 w 189"/>
                <a:gd name="T27" fmla="*/ 275 h 278"/>
                <a:gd name="T28" fmla="*/ 44 w 189"/>
                <a:gd name="T29" fmla="*/ 278 h 278"/>
                <a:gd name="T30" fmla="*/ 53 w 189"/>
                <a:gd name="T31" fmla="*/ 278 h 278"/>
                <a:gd name="T32" fmla="*/ 62 w 189"/>
                <a:gd name="T33" fmla="*/ 278 h 278"/>
                <a:gd name="T34" fmla="*/ 115 w 189"/>
                <a:gd name="T35" fmla="*/ 278 h 278"/>
                <a:gd name="T36" fmla="*/ 146 w 189"/>
                <a:gd name="T37" fmla="*/ 262 h 278"/>
                <a:gd name="T38" fmla="*/ 150 w 189"/>
                <a:gd name="T39" fmla="*/ 239 h 278"/>
                <a:gd name="T40" fmla="*/ 170 w 189"/>
                <a:gd name="T41" fmla="*/ 210 h 278"/>
                <a:gd name="T42" fmla="*/ 163 w 189"/>
                <a:gd name="T43" fmla="*/ 191 h 278"/>
                <a:gd name="T44" fmla="*/ 176 w 189"/>
                <a:gd name="T45" fmla="*/ 167 h 278"/>
                <a:gd name="T46" fmla="*/ 168 w 189"/>
                <a:gd name="T47" fmla="*/ 146 h 278"/>
                <a:gd name="T48" fmla="*/ 188 w 189"/>
                <a:gd name="T49" fmla="*/ 1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78">
                  <a:moveTo>
                    <a:pt x="188" y="115"/>
                  </a:moveTo>
                  <a:cubicBezTo>
                    <a:pt x="187" y="98"/>
                    <a:pt x="172" y="86"/>
                    <a:pt x="156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6" y="23"/>
                    <a:pt x="79" y="10"/>
                    <a:pt x="66" y="5"/>
                  </a:cubicBezTo>
                  <a:cubicBezTo>
                    <a:pt x="52" y="0"/>
                    <a:pt x="37" y="8"/>
                    <a:pt x="32" y="2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1" y="87"/>
                    <a:pt x="9" y="89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5" y="92"/>
                    <a:pt x="2" y="94"/>
                    <a:pt x="0" y="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13" y="272"/>
                    <a:pt x="16" y="273"/>
                    <a:pt x="18" y="273"/>
                  </a:cubicBezTo>
                  <a:cubicBezTo>
                    <a:pt x="21" y="274"/>
                    <a:pt x="24" y="275"/>
                    <a:pt x="27" y="275"/>
                  </a:cubicBezTo>
                  <a:cubicBezTo>
                    <a:pt x="33" y="276"/>
                    <a:pt x="39" y="277"/>
                    <a:pt x="44" y="278"/>
                  </a:cubicBezTo>
                  <a:cubicBezTo>
                    <a:pt x="47" y="278"/>
                    <a:pt x="50" y="278"/>
                    <a:pt x="53" y="278"/>
                  </a:cubicBezTo>
                  <a:cubicBezTo>
                    <a:pt x="56" y="278"/>
                    <a:pt x="60" y="278"/>
                    <a:pt x="62" y="278"/>
                  </a:cubicBezTo>
                  <a:cubicBezTo>
                    <a:pt x="115" y="278"/>
                    <a:pt x="115" y="278"/>
                    <a:pt x="115" y="278"/>
                  </a:cubicBezTo>
                  <a:cubicBezTo>
                    <a:pt x="127" y="278"/>
                    <a:pt x="139" y="273"/>
                    <a:pt x="146" y="262"/>
                  </a:cubicBezTo>
                  <a:cubicBezTo>
                    <a:pt x="152" y="253"/>
                    <a:pt x="152" y="246"/>
                    <a:pt x="150" y="239"/>
                  </a:cubicBezTo>
                  <a:cubicBezTo>
                    <a:pt x="161" y="234"/>
                    <a:pt x="170" y="223"/>
                    <a:pt x="170" y="210"/>
                  </a:cubicBezTo>
                  <a:cubicBezTo>
                    <a:pt x="170" y="203"/>
                    <a:pt x="167" y="197"/>
                    <a:pt x="163" y="191"/>
                  </a:cubicBezTo>
                  <a:cubicBezTo>
                    <a:pt x="171" y="186"/>
                    <a:pt x="176" y="177"/>
                    <a:pt x="176" y="167"/>
                  </a:cubicBezTo>
                  <a:cubicBezTo>
                    <a:pt x="176" y="159"/>
                    <a:pt x="173" y="151"/>
                    <a:pt x="168" y="146"/>
                  </a:cubicBezTo>
                  <a:cubicBezTo>
                    <a:pt x="180" y="141"/>
                    <a:pt x="189" y="129"/>
                    <a:pt x="18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2" name="Picture 26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96" y="5630900"/>
            <a:ext cx="580066" cy="580066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2" y="4825930"/>
            <a:ext cx="580066" cy="580066"/>
          </a:xfrm>
          <a:prstGeom prst="rect">
            <a:avLst/>
          </a:prstGeom>
        </p:spPr>
      </p:pic>
      <p:sp>
        <p:nvSpPr>
          <p:cNvPr id="264" name="Rectangle 263">
            <a:extLst>
              <a:ext uri="{FF2B5EF4-FFF2-40B4-BE49-F238E27FC236}">
                <a16:creationId xmlns:a16="http://schemas.microsoft.com/office/drawing/2014/main" id="{DA2F0242-25A3-408D-AF77-CCAB8D3ECD28}"/>
              </a:ext>
            </a:extLst>
          </p:cNvPr>
          <p:cNvSpPr/>
          <p:nvPr/>
        </p:nvSpPr>
        <p:spPr>
          <a:xfrm>
            <a:off x="8612141" y="362123"/>
            <a:ext cx="2584285" cy="523220"/>
          </a:xfrm>
          <a:prstGeom prst="rect">
            <a:avLst/>
          </a:prstGeom>
          <a:solidFill>
            <a:srgbClr val="EDDCF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Sample Benefits of BPE for Tech &amp; Ops Sectors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>
            <a:off x="7474839" y="3215557"/>
            <a:ext cx="878416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87412" y="3805048"/>
            <a:ext cx="10451876" cy="28794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01778" y="4335159"/>
            <a:ext cx="4270474" cy="948048"/>
          </a:xfrm>
          <a:prstGeom prst="roundRect">
            <a:avLst>
              <a:gd name="adj" fmla="val 823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Project </a:t>
              </a:r>
              <a:r>
                <a:rPr lang="en-US" sz="2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Team</a:t>
              </a:r>
              <a:endParaRPr lang="en-US" sz="2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0705" y="239663"/>
            <a:ext cx="626352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1988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128" idx="3"/>
            <a:endCxn id="102" idx="1"/>
          </p:cNvCxnSpPr>
          <p:nvPr/>
        </p:nvCxnSpPr>
        <p:spPr>
          <a:xfrm flipV="1">
            <a:off x="3726525" y="3215557"/>
            <a:ext cx="642773" cy="291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10263515" y="4166102"/>
            <a:ext cx="0" cy="78469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8796035" y="4166102"/>
            <a:ext cx="0" cy="78469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7302304" y="4098825"/>
            <a:ext cx="0" cy="56050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5864497" y="4103716"/>
            <a:ext cx="0" cy="228600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4465553" y="4084007"/>
            <a:ext cx="0" cy="228600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2985357" y="4084007"/>
            <a:ext cx="0" cy="228600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5135395" y="1795999"/>
            <a:ext cx="0" cy="189970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flipH="1">
            <a:off x="9043358" y="1761494"/>
            <a:ext cx="0" cy="192024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8" name="Rounded Rectangle 87"/>
          <p:cNvSpPr/>
          <p:nvPr/>
        </p:nvSpPr>
        <p:spPr>
          <a:xfrm>
            <a:off x="8287309" y="1589445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63">
              <a:spcAft>
                <a:spcPts val="30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Program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Sponsor</a:t>
            </a:r>
          </a:p>
          <a:p>
            <a:pPr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Ayman Qammaz</a:t>
            </a:r>
          </a:p>
          <a:p>
            <a:pPr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Khalid </a:t>
            </a:r>
            <a:r>
              <a:rPr lang="en-US" sz="800" kern="0" dirty="0" err="1">
                <a:solidFill>
                  <a:srgbClr val="FFFFFF"/>
                </a:solidFill>
                <a:latin typeface="Verdana"/>
              </a:rPr>
              <a:t>Abdelaal</a:t>
            </a:r>
            <a:r>
              <a:rPr lang="en-US" sz="800" kern="0" dirty="0">
                <a:solidFill>
                  <a:srgbClr val="FFFFFF"/>
                </a:solidFill>
                <a:latin typeface="Verdana"/>
              </a:rPr>
              <a:t> 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287309" y="2264981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defTabSz="914063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Program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Director</a:t>
            </a:r>
          </a:p>
          <a:p>
            <a:pPr marR="0" lvl="0" indent="0" algn="ctr" defTabSz="914063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Bilal Moussa</a:t>
            </a:r>
          </a:p>
          <a:p>
            <a:pPr marR="0" lvl="0" indent="0" algn="ctr" defTabSz="914063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Abdulaziz </a:t>
            </a:r>
            <a:r>
              <a:rPr lang="en-US" sz="800" kern="0" dirty="0" err="1" smtClean="0">
                <a:solidFill>
                  <a:srgbClr val="FFFFFF"/>
                </a:solidFill>
                <a:latin typeface="Verdana"/>
              </a:rPr>
              <a:t>Ghboun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287309" y="2938226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63">
              <a:spcAft>
                <a:spcPts val="30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Program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Manager</a:t>
            </a:r>
          </a:p>
          <a:p>
            <a:pPr algn="ctr" defTabSz="914063">
              <a:spcAft>
                <a:spcPts val="300"/>
              </a:spcAft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Verdana"/>
              </a:rPr>
              <a:t>Jose Oliveros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135395" y="3681734"/>
            <a:ext cx="392629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2" name="Straight Connector 91"/>
          <p:cNvCxnSpPr>
            <a:endCxn id="93" idx="1"/>
          </p:cNvCxnSpPr>
          <p:nvPr/>
        </p:nvCxnSpPr>
        <p:spPr>
          <a:xfrm>
            <a:off x="9831831" y="3218475"/>
            <a:ext cx="439208" cy="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93" name="Rounded Rectangle 92"/>
          <p:cNvSpPr/>
          <p:nvPr/>
        </p:nvSpPr>
        <p:spPr>
          <a:xfrm>
            <a:off x="10271039" y="2938226"/>
            <a:ext cx="1145011" cy="5605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defTabSz="914063">
              <a:spcAft>
                <a:spcPts val="30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Back Office Support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381270" y="3860234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– 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Operations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369298" y="1586526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STC Program Sponsor</a:t>
            </a:r>
          </a:p>
          <a:p>
            <a:pPr lvl="0"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Abdullah M. </a:t>
            </a:r>
            <a:r>
              <a:rPr lang="en-US" sz="800" kern="0" dirty="0" err="1" smtClean="0">
                <a:solidFill>
                  <a:srgbClr val="FFFFFF"/>
                </a:solidFill>
                <a:latin typeface="Verdana"/>
              </a:rPr>
              <a:t>Alowini</a:t>
            </a:r>
            <a:endParaRPr lang="en-US" sz="800" kern="0" dirty="0" smtClean="0">
              <a:solidFill>
                <a:srgbClr val="FFFFFF"/>
              </a:solidFill>
              <a:latin typeface="Verdana"/>
            </a:endParaRPr>
          </a:p>
          <a:p>
            <a:pPr lvl="0"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Haytham A. </a:t>
            </a:r>
            <a:r>
              <a:rPr lang="en-US" sz="800" kern="0" dirty="0" smtClean="0">
                <a:solidFill>
                  <a:srgbClr val="FFFFFF"/>
                </a:solidFill>
                <a:latin typeface="Verdana"/>
              </a:rPr>
              <a:t>Alshehry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369298" y="2262062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STC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Program Director</a:t>
            </a:r>
          </a:p>
          <a:p>
            <a:pPr lvl="0"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Mohammed A. </a:t>
            </a:r>
            <a:r>
              <a:rPr lang="en-US" sz="800" kern="0" dirty="0" smtClean="0">
                <a:solidFill>
                  <a:srgbClr val="FFFFFF"/>
                </a:solidFill>
                <a:latin typeface="Verdana"/>
              </a:rPr>
              <a:t>Alroeis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369298" y="2935307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STC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Program Manager</a:t>
            </a:r>
          </a:p>
          <a:p>
            <a:pPr lvl="0"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Abdulaziz </a:t>
            </a:r>
            <a:r>
              <a:rPr lang="en-US" sz="800" kern="0" dirty="0" err="1" smtClean="0">
                <a:solidFill>
                  <a:srgbClr val="FFFFFF"/>
                </a:solidFill>
                <a:latin typeface="Verdana"/>
              </a:rPr>
              <a:t>Almuaiquel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05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r="4956"/>
          <a:stretch>
            <a:fillRect/>
          </a:stretch>
        </p:blipFill>
        <p:spPr>
          <a:xfrm>
            <a:off x="4730290" y="1012585"/>
            <a:ext cx="810209" cy="528467"/>
          </a:xfrm>
          <a:prstGeom prst="rect">
            <a:avLst/>
          </a:prstGeom>
        </p:spPr>
      </p:pic>
      <p:sp>
        <p:nvSpPr>
          <p:cNvPr id="106" name="Rounded Rectangle 105"/>
          <p:cNvSpPr/>
          <p:nvPr/>
        </p:nvSpPr>
        <p:spPr>
          <a:xfrm>
            <a:off x="3840342" y="3859809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– Infrastructure / EA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5282110" y="3859809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– 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Apps / Analytics / </a:t>
            </a:r>
            <a:r>
              <a:rPr kumimoji="0" lang="en-US" sz="7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CyberSecurity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214035" y="3865814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Tools &amp; Reporting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747953" y="3859809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Operational Excellence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424464" y="4882809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Senior BPM Consultant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Track Leader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3882540" y="4876018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Senior BPM Consultant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Track Leader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322859" y="4876018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063"/>
            <a:r>
              <a:rPr lang="en-US" sz="500" b="1" kern="0" dirty="0">
                <a:solidFill>
                  <a:srgbClr val="FFFFFF"/>
                </a:solidFill>
                <a:latin typeface="Verdana"/>
              </a:rPr>
              <a:t>Senior BPM Consultant</a:t>
            </a:r>
          </a:p>
          <a:p>
            <a:pPr algn="ctr" defTabSz="914063"/>
            <a:r>
              <a:rPr lang="en-US" sz="500" b="1" kern="0" dirty="0">
                <a:solidFill>
                  <a:srgbClr val="FFFFFF"/>
                </a:solidFill>
                <a:latin typeface="Verdana"/>
              </a:rPr>
              <a:t>Track Leader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2424464" y="5368403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Consultants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882540" y="5365281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Consultants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322859" y="5371390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Consultants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768287" y="4379075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Senior Consultant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Track Leader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234090" y="4372264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BPM Tool 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(SAG ARIS) Consultant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234090" y="4742641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Analytics Tool (TABLEAU)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Consultant 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9680116" y="3870181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SMEs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9732447" y="4372736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848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Telecom SME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9732447" y="4743826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GDs SMEs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5322859" y="6273019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GDs Process Owners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3882540" y="6270844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GDs Process Owners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424464" y="6262960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GDs Process Owners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2172045" y="2938226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defTabSz="914063">
              <a:spcAft>
                <a:spcPts val="30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STC Quality Control</a:t>
            </a:r>
          </a:p>
          <a:p>
            <a:pPr lvl="0" algn="ctr" defTabSz="914063">
              <a:defRPr/>
            </a:pPr>
            <a:r>
              <a:rPr lang="en-US" sz="800" kern="0" dirty="0">
                <a:solidFill>
                  <a:srgbClr val="FFFFFF"/>
                </a:solidFill>
                <a:latin typeface="Verdana"/>
              </a:rPr>
              <a:t>Dawi M. </a:t>
            </a:r>
            <a:r>
              <a:rPr lang="en-US" sz="800" kern="0" dirty="0" smtClean="0">
                <a:solidFill>
                  <a:srgbClr val="FFFFFF"/>
                </a:solidFill>
                <a:latin typeface="Verdana"/>
              </a:rPr>
              <a:t>Alshalawi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97" y="1002673"/>
            <a:ext cx="1219179" cy="508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49" y="1018894"/>
            <a:ext cx="1242948" cy="51224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" t="6442" r="77860" b="31287"/>
          <a:stretch/>
        </p:blipFill>
        <p:spPr>
          <a:xfrm>
            <a:off x="5117727" y="4888337"/>
            <a:ext cx="182880" cy="228599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2424464" y="5797764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r>
              <a:rPr lang="en-US" sz="500" b="1" kern="0" dirty="0">
                <a:solidFill>
                  <a:srgbClr val="FFFFFF"/>
                </a:solidFill>
                <a:latin typeface="Verdana"/>
              </a:rPr>
              <a:t>BPM </a:t>
            </a:r>
            <a:r>
              <a:rPr lang="en-US" sz="500" b="1" kern="0" dirty="0" smtClean="0">
                <a:solidFill>
                  <a:srgbClr val="FFFFFF"/>
                </a:solidFill>
                <a:latin typeface="Verdana"/>
              </a:rPr>
              <a:t>Consultant</a:t>
            </a: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882540" y="5798311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r>
              <a:rPr lang="en-US" sz="500" b="1" kern="0" dirty="0">
                <a:solidFill>
                  <a:srgbClr val="FFFFFF"/>
                </a:solidFill>
                <a:latin typeface="Verdana"/>
              </a:rPr>
              <a:t>BPM </a:t>
            </a:r>
            <a:r>
              <a:rPr lang="en-US" sz="500" b="1" kern="0" dirty="0" smtClean="0">
                <a:solidFill>
                  <a:srgbClr val="FFFFFF"/>
                </a:solidFill>
                <a:latin typeface="Verdana"/>
              </a:rPr>
              <a:t>Consultant</a:t>
            </a: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322859" y="5810529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r>
              <a:rPr lang="en-US" sz="500" b="1" kern="0" dirty="0">
                <a:solidFill>
                  <a:srgbClr val="FFFFFF"/>
                </a:solidFill>
                <a:latin typeface="Verdana"/>
              </a:rPr>
              <a:t>BPM </a:t>
            </a:r>
            <a:r>
              <a:rPr lang="en-US" sz="500" b="1" kern="0" dirty="0" smtClean="0">
                <a:solidFill>
                  <a:srgbClr val="FFFFFF"/>
                </a:solidFill>
                <a:latin typeface="Verdana"/>
              </a:rPr>
              <a:t>Consultant</a:t>
            </a: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" t="6442" r="77860" b="31287"/>
          <a:stretch/>
        </p:blipFill>
        <p:spPr>
          <a:xfrm>
            <a:off x="5117727" y="5853272"/>
            <a:ext cx="182880" cy="22859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" t="6442" r="77860" b="31287"/>
          <a:stretch/>
        </p:blipFill>
        <p:spPr>
          <a:xfrm>
            <a:off x="3667650" y="5853272"/>
            <a:ext cx="182880" cy="228599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" t="6442" r="77860" b="31287"/>
          <a:stretch/>
        </p:blipFill>
        <p:spPr>
          <a:xfrm>
            <a:off x="2172045" y="5851614"/>
            <a:ext cx="182880" cy="228599"/>
          </a:xfrm>
          <a:prstGeom prst="rect">
            <a:avLst/>
          </a:prstGeom>
        </p:spPr>
      </p:pic>
      <p:sp>
        <p:nvSpPr>
          <p:cNvPr id="147" name="Rounded Rectangle 146"/>
          <p:cNvSpPr/>
          <p:nvPr/>
        </p:nvSpPr>
        <p:spPr>
          <a:xfrm>
            <a:off x="3431986" y="5797764"/>
            <a:ext cx="137160" cy="3363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890277" y="5797764"/>
            <a:ext cx="137160" cy="3363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331459" y="5804085"/>
            <a:ext cx="137160" cy="3363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331459" y="4876018"/>
            <a:ext cx="137160" cy="3363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endParaRPr lang="en-US" sz="5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028601" y="5565213"/>
            <a:ext cx="2010685" cy="10980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6442" r="77860" b="31287"/>
          <a:stretch/>
        </p:blipFill>
        <p:spPr>
          <a:xfrm>
            <a:off x="9061685" y="5984598"/>
            <a:ext cx="182880" cy="2285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254254" y="5613532"/>
            <a:ext cx="592342" cy="962515"/>
            <a:chOff x="9808837" y="542585"/>
            <a:chExt cx="1039621" cy="1917453"/>
          </a:xfrm>
        </p:grpSpPr>
        <p:sp>
          <p:nvSpPr>
            <p:cNvPr id="84" name="Rounded Rectangle 83"/>
            <p:cNvSpPr/>
            <p:nvPr/>
          </p:nvSpPr>
          <p:spPr>
            <a:xfrm>
              <a:off x="9808844" y="542585"/>
              <a:ext cx="1031184" cy="560501"/>
            </a:xfrm>
            <a:prstGeom prst="roundRect">
              <a:avLst>
                <a:gd name="adj" fmla="val 11979"/>
              </a:avLst>
            </a:prstGeom>
            <a:solidFill>
              <a:srgbClr val="4F008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0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9808844" y="1210673"/>
              <a:ext cx="1031184" cy="560501"/>
            </a:xfrm>
            <a:prstGeom prst="roundRect">
              <a:avLst>
                <a:gd name="adj" fmla="val 11979"/>
              </a:avLst>
            </a:prstGeom>
            <a:solidFill>
              <a:srgbClr val="4F008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0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b="1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10676882" y="1210673"/>
              <a:ext cx="171576" cy="560501"/>
            </a:xfrm>
            <a:prstGeom prst="roundRect">
              <a:avLst>
                <a:gd name="adj" fmla="val 11979"/>
              </a:avLst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808837" y="1899537"/>
              <a:ext cx="1031184" cy="560501"/>
            </a:xfrm>
            <a:prstGeom prst="roundRect">
              <a:avLst>
                <a:gd name="adj" fmla="val 11979"/>
              </a:avLst>
            </a:prstGeom>
            <a:solidFill>
              <a:srgbClr val="F8485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0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53" name="Picture Placeholder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r="4956"/>
          <a:stretch>
            <a:fillRect/>
          </a:stretch>
        </p:blipFill>
        <p:spPr>
          <a:xfrm>
            <a:off x="10370030" y="5586857"/>
            <a:ext cx="535307" cy="349159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81" y="5979911"/>
            <a:ext cx="703204" cy="289805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039" y="6286037"/>
            <a:ext cx="733288" cy="305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526" y="5374927"/>
            <a:ext cx="64008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LEGEND</a:t>
            </a:r>
            <a:endParaRPr lang="en-US" sz="12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83801" y="5754594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878551" y="6096179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894318" y="6427253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322859" y="4411048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r>
              <a:rPr lang="en-US" sz="500" b="1" kern="0" dirty="0" smtClean="0">
                <a:solidFill>
                  <a:srgbClr val="FFFFFF"/>
                </a:solidFill>
                <a:latin typeface="Verdana"/>
              </a:rPr>
              <a:t>STC Track Leader</a:t>
            </a:r>
          </a:p>
          <a:p>
            <a:pPr lvl="0" algn="ctr" defTabSz="914063">
              <a:defRPr/>
            </a:pPr>
            <a:r>
              <a:rPr lang="en-US" sz="500" kern="0" dirty="0" smtClean="0">
                <a:solidFill>
                  <a:srgbClr val="FFFFFF"/>
                </a:solidFill>
                <a:latin typeface="Verdana"/>
              </a:rPr>
              <a:t>Rayan </a:t>
            </a:r>
            <a:r>
              <a:rPr lang="en-US" sz="500" kern="0" dirty="0" err="1" smtClean="0">
                <a:solidFill>
                  <a:srgbClr val="FFFFFF"/>
                </a:solidFill>
                <a:latin typeface="Verdana"/>
              </a:rPr>
              <a:t>Khuris</a:t>
            </a:r>
            <a:endParaRPr lang="en-US" sz="5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882540" y="4418768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063">
              <a:defRPr/>
            </a:pPr>
            <a:r>
              <a:rPr lang="en-US" sz="500" b="1" kern="0" dirty="0" smtClean="0">
                <a:solidFill>
                  <a:srgbClr val="FFFFFF"/>
                </a:solidFill>
                <a:latin typeface="Verdana"/>
              </a:rPr>
              <a:t>STC Track Leader</a:t>
            </a:r>
          </a:p>
          <a:p>
            <a:pPr lvl="0" algn="ctr" defTabSz="914063">
              <a:defRPr/>
            </a:pPr>
            <a:r>
              <a:rPr lang="en-US" sz="500" kern="0" dirty="0" smtClean="0">
                <a:solidFill>
                  <a:srgbClr val="FFFFFF"/>
                </a:solidFill>
                <a:latin typeface="Verdana"/>
              </a:rPr>
              <a:t>Abdulaziz AlMuaiqel</a:t>
            </a:r>
            <a:endParaRPr lang="en-US" sz="5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424464" y="4410884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4F008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STC Track Leader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0" dirty="0" smtClean="0">
                <a:solidFill>
                  <a:srgbClr val="FFFFFF"/>
                </a:solidFill>
                <a:latin typeface="Verdana"/>
              </a:rPr>
              <a:t>Shaman Alanazi</a:t>
            </a:r>
            <a:endParaRPr kumimoji="0" lang="en-US" sz="5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670666" y="3681734"/>
            <a:ext cx="0" cy="12331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36" name="Straight Connector 135"/>
          <p:cNvCxnSpPr/>
          <p:nvPr/>
        </p:nvCxnSpPr>
        <p:spPr>
          <a:xfrm flipV="1">
            <a:off x="1560478" y="4535424"/>
            <a:ext cx="741300" cy="499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144" name="Rounded Rectangle 143"/>
          <p:cNvSpPr/>
          <p:nvPr/>
        </p:nvSpPr>
        <p:spPr>
          <a:xfrm>
            <a:off x="6433952" y="2938226"/>
            <a:ext cx="1554480" cy="5605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R="0" lvl="0" indent="0" algn="ctr" defTabSz="914063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Program Change Mgmt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.</a:t>
            </a:r>
          </a:p>
          <a:p>
            <a:pPr marR="0" lvl="0" indent="0" algn="ctr" defTabSz="914063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Verdana"/>
              </a:rPr>
              <a:t>Pascal Soltysiak</a:t>
            </a:r>
            <a:endParaRPr lang="en-US" sz="8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07679" y="3860234"/>
            <a:ext cx="1250423" cy="448400"/>
          </a:xfrm>
          <a:prstGeom prst="roundRect">
            <a:avLst>
              <a:gd name="adj" fmla="val 11979"/>
            </a:avLst>
          </a:prstGeom>
          <a:solidFill>
            <a:srgbClr val="22D69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Cross-Integration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861459" y="4365494"/>
            <a:ext cx="1145760" cy="336300"/>
          </a:xfrm>
          <a:prstGeom prst="roundRect">
            <a:avLst>
              <a:gd name="adj" fmla="val 11979"/>
            </a:avLst>
          </a:prstGeom>
          <a:solidFill>
            <a:srgbClr val="FF37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Cross-Integration</a:t>
            </a:r>
            <a:r>
              <a:rPr kumimoji="0" lang="en-US" sz="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Leader</a:t>
            </a:r>
          </a:p>
        </p:txBody>
      </p:sp>
      <p:sp>
        <p:nvSpPr>
          <p:cNvPr id="16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37246" y="6570424"/>
            <a:ext cx="450166" cy="184665"/>
          </a:xfrm>
        </p:spPr>
        <p:txBody>
          <a:bodyPr/>
          <a:lstStyle/>
          <a:p>
            <a:fld id="{9A942820-A708-4167-AFCF-C7C6DE79FE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37246" y="6570424"/>
            <a:ext cx="450166" cy="184665"/>
          </a:xfrm>
        </p:spPr>
        <p:txBody>
          <a:bodyPr/>
          <a:lstStyle/>
          <a:p>
            <a:fld id="{5CFFC625-3172-475A-8D6E-A802FCB1DA5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Project </a:t>
              </a:r>
              <a:r>
                <a:rPr lang="en-US" sz="2600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Governance</a:t>
              </a:r>
              <a:endParaRPr lang="en-US" sz="2600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ES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0705" y="239663"/>
            <a:ext cx="626352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1988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2" name="Google Shape;5250;p435"/>
          <p:cNvSpPr/>
          <p:nvPr/>
        </p:nvSpPr>
        <p:spPr>
          <a:xfrm>
            <a:off x="5238415" y="3510394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Workgroups</a:t>
            </a:r>
            <a:endParaRPr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" name="Google Shape;5251;p435"/>
          <p:cNvSpPr/>
          <p:nvPr/>
        </p:nvSpPr>
        <p:spPr>
          <a:xfrm>
            <a:off x="5238414" y="2381322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Steering Board</a:t>
            </a:r>
          </a:p>
          <a:p>
            <a:pPr defTabSz="68580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VPs / GMs</a:t>
            </a:r>
          </a:p>
        </p:txBody>
      </p:sp>
      <p:sp>
        <p:nvSpPr>
          <p:cNvPr id="44" name="Google Shape;5252;p435"/>
          <p:cNvSpPr/>
          <p:nvPr/>
        </p:nvSpPr>
        <p:spPr>
          <a:xfrm>
            <a:off x="2716145" y="4510201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Project </a:t>
            </a: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Management Team</a:t>
            </a:r>
            <a:endParaRPr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46" name="Google Shape;5254;p435"/>
          <p:cNvCxnSpPr/>
          <p:nvPr/>
        </p:nvCxnSpPr>
        <p:spPr>
          <a:xfrm rot="10800000" flipH="1">
            <a:off x="4894660" y="4590989"/>
            <a:ext cx="3087282" cy="11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Google Shape;5255;p435"/>
          <p:cNvSpPr txBox="1"/>
          <p:nvPr/>
        </p:nvSpPr>
        <p:spPr>
          <a:xfrm>
            <a:off x="6914431" y="4654670"/>
            <a:ext cx="910062" cy="15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Change Request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48" name="Google Shape;5256;p435"/>
          <p:cNvCxnSpPr/>
          <p:nvPr/>
        </p:nvCxnSpPr>
        <p:spPr>
          <a:xfrm rot="5400000" flipH="1">
            <a:off x="7916768" y="3543989"/>
            <a:ext cx="654425" cy="1654364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5257;p435"/>
          <p:cNvSpPr txBox="1"/>
          <p:nvPr/>
        </p:nvSpPr>
        <p:spPr>
          <a:xfrm>
            <a:off x="8064315" y="4074586"/>
            <a:ext cx="2190818" cy="13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Change Request </a:t>
            </a:r>
            <a:endParaRPr lang="en-US" sz="1000" kern="0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defTabSz="685800">
              <a:buClr>
                <a:srgbClr val="000000"/>
              </a:buClr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Recommendation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" name="Google Shape;5258;p435"/>
          <p:cNvSpPr/>
          <p:nvPr/>
        </p:nvSpPr>
        <p:spPr>
          <a:xfrm>
            <a:off x="4849460" y="5685335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Project Team</a:t>
            </a:r>
            <a:endParaRPr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1" name="Google Shape;5259;p435"/>
          <p:cNvCxnSpPr>
            <a:stCxn id="50" idx="1"/>
            <a:endCxn id="44" idx="2"/>
          </p:cNvCxnSpPr>
          <p:nvPr/>
        </p:nvCxnSpPr>
        <p:spPr>
          <a:xfrm rot="10800000">
            <a:off x="3805366" y="5177995"/>
            <a:ext cx="1044094" cy="84126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260;p435"/>
          <p:cNvSpPr txBox="1"/>
          <p:nvPr/>
        </p:nvSpPr>
        <p:spPr>
          <a:xfrm>
            <a:off x="2949457" y="5662644"/>
            <a:ext cx="828153" cy="3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924" indent="-100924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Progress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Issues / Risks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3" name="Google Shape;5261;p435"/>
          <p:cNvCxnSpPr>
            <a:stCxn id="44" idx="1"/>
          </p:cNvCxnSpPr>
          <p:nvPr/>
        </p:nvCxnSpPr>
        <p:spPr>
          <a:xfrm rot="10800000" flipH="1">
            <a:off x="2716145" y="3867685"/>
            <a:ext cx="2522014" cy="976439"/>
          </a:xfrm>
          <a:prstGeom prst="bentConnector3">
            <a:avLst>
              <a:gd name="adj1" fmla="val -1018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" name="Google Shape;5262;p435"/>
          <p:cNvSpPr txBox="1"/>
          <p:nvPr/>
        </p:nvSpPr>
        <p:spPr>
          <a:xfrm>
            <a:off x="2474540" y="3555349"/>
            <a:ext cx="828153" cy="4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924" indent="-100924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Progress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Issues / Risks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defTabSz="685800">
              <a:spcBef>
                <a:spcPts val="258"/>
              </a:spcBef>
              <a:buClr>
                <a:srgbClr val="000000"/>
              </a:buClr>
            </a:pPr>
            <a:endParaRPr sz="1000" kern="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5" name="Google Shape;5263;p435"/>
          <p:cNvCxnSpPr>
            <a:stCxn id="42" idx="2"/>
            <a:endCxn id="44" idx="0"/>
          </p:cNvCxnSpPr>
          <p:nvPr/>
        </p:nvCxnSpPr>
        <p:spPr>
          <a:xfrm rot="5400000">
            <a:off x="4900465" y="3083107"/>
            <a:ext cx="332076" cy="2522338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" name="Google Shape;5264;p435"/>
          <p:cNvSpPr txBox="1"/>
          <p:nvPr/>
        </p:nvSpPr>
        <p:spPr>
          <a:xfrm>
            <a:off x="3804687" y="4000893"/>
            <a:ext cx="1084563" cy="3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266" indent="-102266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Decisions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2266" indent="-102266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Approved Changes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7" name="Google Shape;5265;p435"/>
          <p:cNvCxnSpPr>
            <a:stCxn id="42" idx="0"/>
            <a:endCxn id="43" idx="2"/>
          </p:cNvCxnSpPr>
          <p:nvPr/>
        </p:nvCxnSpPr>
        <p:spPr>
          <a:xfrm rot="10800000">
            <a:off x="6327673" y="3049177"/>
            <a:ext cx="0" cy="4612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5266;p435"/>
          <p:cNvSpPr txBox="1"/>
          <p:nvPr/>
        </p:nvSpPr>
        <p:spPr>
          <a:xfrm>
            <a:off x="6435599" y="3086848"/>
            <a:ext cx="828153" cy="3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924" indent="-100924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Progress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Issues / Risks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0" name="Google Shape;5268;p435"/>
          <p:cNvCxnSpPr/>
          <p:nvPr/>
        </p:nvCxnSpPr>
        <p:spPr>
          <a:xfrm>
            <a:off x="4894660" y="5022794"/>
            <a:ext cx="822960" cy="64008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" name="Google Shape;5269;p435"/>
          <p:cNvSpPr txBox="1"/>
          <p:nvPr/>
        </p:nvSpPr>
        <p:spPr>
          <a:xfrm>
            <a:off x="5827606" y="4974491"/>
            <a:ext cx="2430886" cy="4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266" indent="-102266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Assignments</a:t>
            </a:r>
          </a:p>
          <a:p>
            <a:pPr marL="102266" indent="-102266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Deliverables Approval</a:t>
            </a:r>
            <a:endParaRPr lang="en-US"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2266" indent="-102266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Decisions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2266" indent="-102266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Approved Changes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8" name="Google Shape;5276;p435"/>
          <p:cNvSpPr/>
          <p:nvPr/>
        </p:nvSpPr>
        <p:spPr>
          <a:xfrm rot="16200000">
            <a:off x="-498084" y="3606188"/>
            <a:ext cx="3421598" cy="644587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Change </a:t>
            </a:r>
            <a:r>
              <a:rPr lang="en-US" sz="1600" b="1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Management </a:t>
            </a: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Team</a:t>
            </a:r>
            <a:endParaRPr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9" name="Google Shape;5277;p435"/>
          <p:cNvSpPr/>
          <p:nvPr/>
        </p:nvSpPr>
        <p:spPr>
          <a:xfrm rot="16200000">
            <a:off x="-975624" y="3604603"/>
            <a:ext cx="5673220" cy="627752"/>
          </a:xfrm>
          <a:prstGeom prst="trapezoid">
            <a:avLst>
              <a:gd name="adj" fmla="val 174894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54544" tIns="27263" rIns="54544" bIns="27263" anchor="b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endParaRPr sz="1074" b="1" kern="0">
              <a:solidFill>
                <a:srgbClr val="FFFFF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70" name="Google Shape;5278;p435"/>
          <p:cNvCxnSpPr/>
          <p:nvPr/>
        </p:nvCxnSpPr>
        <p:spPr>
          <a:xfrm rot="10800000" flipH="1">
            <a:off x="2166413" y="1070463"/>
            <a:ext cx="8183434" cy="1140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5279;p435"/>
          <p:cNvCxnSpPr/>
          <p:nvPr/>
        </p:nvCxnSpPr>
        <p:spPr>
          <a:xfrm rot="10800000" flipH="1">
            <a:off x="2171830" y="6730604"/>
            <a:ext cx="8183434" cy="1140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5280;p435"/>
          <p:cNvSpPr txBox="1"/>
          <p:nvPr/>
        </p:nvSpPr>
        <p:spPr>
          <a:xfrm rot="16200000">
            <a:off x="1234734" y="3344005"/>
            <a:ext cx="1722102" cy="91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924" indent="-100924" defTabSz="685800">
              <a:buClr>
                <a:srgbClr val="7F7F7F"/>
              </a:buClr>
              <a:buSzPts val="907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Awareness &amp; training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907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Ownership &amp; Responsibility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907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Motivation &amp; Recognition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57728" defTabSz="685800">
              <a:spcBef>
                <a:spcPts val="258"/>
              </a:spcBef>
              <a:buClr>
                <a:srgbClr val="7F7F7F"/>
              </a:buClr>
              <a:buSzPts val="907"/>
            </a:pPr>
            <a:endParaRPr sz="1000" kern="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defTabSz="685800">
              <a:spcBef>
                <a:spcPts val="258"/>
              </a:spcBef>
              <a:buClr>
                <a:srgbClr val="000000"/>
              </a:buClr>
            </a:pPr>
            <a:endParaRPr sz="1000" kern="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3" name="Google Shape;5281;p435"/>
          <p:cNvSpPr/>
          <p:nvPr/>
        </p:nvSpPr>
        <p:spPr>
          <a:xfrm rot="5400000">
            <a:off x="7615639" y="3804669"/>
            <a:ext cx="5684627" cy="216213"/>
          </a:xfrm>
          <a:prstGeom prst="trapezoid">
            <a:avLst>
              <a:gd name="adj" fmla="val 1395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endParaRPr sz="954" ker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9" name="Google Shape;5251;p435"/>
          <p:cNvSpPr/>
          <p:nvPr/>
        </p:nvSpPr>
        <p:spPr>
          <a:xfrm>
            <a:off x="5237437" y="1219108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Review Board</a:t>
            </a:r>
          </a:p>
          <a:p>
            <a:pPr defTabSz="685800">
              <a:buClr>
                <a:srgbClr val="000000"/>
              </a:buClr>
            </a:pPr>
            <a:r>
              <a:rPr lang="en-US" sz="1600" b="1" kern="0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SVP / VPs </a:t>
            </a:r>
          </a:p>
        </p:txBody>
      </p:sp>
      <p:cxnSp>
        <p:nvCxnSpPr>
          <p:cNvPr id="100" name="Google Shape;5265;p435"/>
          <p:cNvCxnSpPr/>
          <p:nvPr/>
        </p:nvCxnSpPr>
        <p:spPr>
          <a:xfrm rot="10800000">
            <a:off x="6326694" y="1886951"/>
            <a:ext cx="0" cy="4612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5253;p435"/>
          <p:cNvSpPr/>
          <p:nvPr/>
        </p:nvSpPr>
        <p:spPr>
          <a:xfrm>
            <a:off x="7981905" y="4498688"/>
            <a:ext cx="2178515" cy="667843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txBody>
          <a:bodyPr spcFirstLastPara="1" wrap="square" lIns="54544" tIns="27263" rIns="54544" bIns="27263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1600" b="1" kern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Change Board</a:t>
            </a:r>
            <a:endParaRPr sz="2000" ker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4" name="Google Shape;5266;p435"/>
          <p:cNvSpPr txBox="1"/>
          <p:nvPr/>
        </p:nvSpPr>
        <p:spPr>
          <a:xfrm>
            <a:off x="6421408" y="1979484"/>
            <a:ext cx="828153" cy="3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0924" indent="-100924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Progress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0924" indent="-100924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Issues / Risks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05" name="Google Shape;5270;p435"/>
          <p:cNvCxnSpPr/>
          <p:nvPr/>
        </p:nvCxnSpPr>
        <p:spPr>
          <a:xfrm flipH="1">
            <a:off x="5232473" y="1500993"/>
            <a:ext cx="648" cy="1005840"/>
          </a:xfrm>
          <a:prstGeom prst="bentConnector3">
            <a:avLst>
              <a:gd name="adj1" fmla="val 3968793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5271;p435"/>
          <p:cNvSpPr txBox="1"/>
          <p:nvPr/>
        </p:nvSpPr>
        <p:spPr>
          <a:xfrm>
            <a:off x="3851787" y="1837365"/>
            <a:ext cx="1415717" cy="18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102266" indent="-102266" defTabSz="685800">
              <a:buClr>
                <a:srgbClr val="7F7F7F"/>
              </a:buClr>
              <a:buSzPts val="795"/>
              <a:buFont typeface="Arial"/>
              <a:buChar char="•"/>
              <a:defRPr sz="1000" ker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ym typeface="Arial"/>
              </a:rPr>
              <a:t>Strategic </a:t>
            </a:r>
            <a:r>
              <a:rPr lang="en-US" dirty="0" smtClean="0">
                <a:sym typeface="Arial"/>
              </a:rPr>
              <a:t>Alignment</a:t>
            </a:r>
            <a:endParaRPr dirty="0">
              <a:sym typeface="Arial"/>
            </a:endParaRPr>
          </a:p>
        </p:txBody>
      </p:sp>
      <p:cxnSp>
        <p:nvCxnSpPr>
          <p:cNvPr id="107" name="Google Shape;5270;p435"/>
          <p:cNvCxnSpPr/>
          <p:nvPr/>
        </p:nvCxnSpPr>
        <p:spPr>
          <a:xfrm flipH="1">
            <a:off x="5231825" y="2673132"/>
            <a:ext cx="648" cy="1005840"/>
          </a:xfrm>
          <a:prstGeom prst="bentConnector3">
            <a:avLst>
              <a:gd name="adj1" fmla="val 3968793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5270;p435"/>
          <p:cNvCxnSpPr/>
          <p:nvPr/>
        </p:nvCxnSpPr>
        <p:spPr>
          <a:xfrm flipV="1">
            <a:off x="7422870" y="2666311"/>
            <a:ext cx="648" cy="1005840"/>
          </a:xfrm>
          <a:prstGeom prst="bentConnector3">
            <a:avLst>
              <a:gd name="adj1" fmla="val 3968793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5257;p435"/>
          <p:cNvSpPr txBox="1"/>
          <p:nvPr/>
        </p:nvSpPr>
        <p:spPr>
          <a:xfrm>
            <a:off x="7784684" y="3018420"/>
            <a:ext cx="2190818" cy="13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Change Request </a:t>
            </a:r>
            <a:endParaRPr lang="en-US" sz="1000" kern="0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defTabSz="685800">
              <a:buClr>
                <a:srgbClr val="000000"/>
              </a:buClr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Recommendation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1" name="Google Shape;5264;p435"/>
          <p:cNvSpPr txBox="1"/>
          <p:nvPr/>
        </p:nvSpPr>
        <p:spPr>
          <a:xfrm>
            <a:off x="3851787" y="2975333"/>
            <a:ext cx="1084563" cy="3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2266" indent="-102266" defTabSz="685800"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Strategic Decisions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2266" indent="-102266" defTabSz="685800">
              <a:spcBef>
                <a:spcPts val="258"/>
              </a:spcBef>
              <a:buClr>
                <a:srgbClr val="7F7F7F"/>
              </a:buClr>
              <a:buSzPts val="795"/>
              <a:buFont typeface="Arial"/>
              <a:buChar char="•"/>
            </a:pPr>
            <a:r>
              <a:rPr 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Approved Changes</a:t>
            </a:r>
            <a:endParaRPr sz="1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7558" y="1256735"/>
            <a:ext cx="548640" cy="5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Quarter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7558" y="2427857"/>
            <a:ext cx="548640" cy="5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Monthly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7558" y="3551148"/>
            <a:ext cx="548640" cy="5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Weekly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Google Shape;5255;p435"/>
          <p:cNvSpPr txBox="1"/>
          <p:nvPr/>
        </p:nvSpPr>
        <p:spPr>
          <a:xfrm>
            <a:off x="7152592" y="5826625"/>
            <a:ext cx="2125404" cy="47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85800">
              <a:buClr>
                <a:srgbClr val="000000"/>
              </a:buClr>
            </a:pPr>
            <a:r>
              <a:rPr lang="en-US" sz="1000" i="1" kern="0" dirty="0" smtClean="0">
                <a:solidFill>
                  <a:srgbClr val="4F008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GDs SMEs and process owners are members of the Project Team and the Change Management Team.</a:t>
            </a:r>
            <a:endParaRPr sz="1000" i="1" kern="0" dirty="0">
              <a:solidFill>
                <a:srgbClr val="4F008C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3" name="Google Shape;5257;p435"/>
          <p:cNvSpPr txBox="1"/>
          <p:nvPr/>
        </p:nvSpPr>
        <p:spPr>
          <a:xfrm>
            <a:off x="7784684" y="2061803"/>
            <a:ext cx="2240195" cy="767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noAutofit/>
          </a:bodyPr>
          <a:lstStyle/>
          <a:p>
            <a:pPr marL="171450" indent="-171450" defTabSz="6858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00" kern="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VPs to </a:t>
            </a:r>
            <a:r>
              <a:rPr lang="en-US" sz="10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attend </a:t>
            </a:r>
            <a:r>
              <a:rPr lang="en-US" sz="1000" b="1" kern="0" dirty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</a:t>
            </a:r>
            <a:r>
              <a:rPr lang="en-US" sz="10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irst three Steering Board</a:t>
            </a:r>
            <a:r>
              <a:rPr lang="en-US" sz="1000" kern="0" dirty="0" smtClean="0">
                <a:solidFill>
                  <a:schemeClr val="bg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meetings.</a:t>
            </a:r>
          </a:p>
          <a:p>
            <a:pPr marL="171450" indent="-171450" defTabSz="6858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00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Next Steering Board will take place on </a:t>
            </a:r>
            <a:r>
              <a:rPr lang="en-US" sz="1000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Jun 21</a:t>
            </a:r>
            <a:r>
              <a:rPr lang="en-US" sz="1000" b="1" kern="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</a:t>
            </a:r>
            <a:r>
              <a:rPr lang="en-US" sz="1000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sz="1000" b="1" kern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2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312603" y="2091767"/>
            <a:ext cx="6406431" cy="3866550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37246" y="6570424"/>
            <a:ext cx="450166" cy="184665"/>
          </a:xfrm>
        </p:spPr>
        <p:txBody>
          <a:bodyPr/>
          <a:lstStyle/>
          <a:p>
            <a:fld id="{5CFFC625-3172-475A-8D6E-A802FCB1DA5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upo 12">
            <a:extLst>
              <a:ext uri="{FF2B5EF4-FFF2-40B4-BE49-F238E27FC236}">
                <a16:creationId xmlns:a16="http://schemas.microsoft.com/office/drawing/2014/main" id="{401C62B8-AF7E-4B7D-9538-1418B4BFEBEF}"/>
              </a:ext>
            </a:extLst>
          </p:cNvPr>
          <p:cNvGrpSpPr/>
          <p:nvPr/>
        </p:nvGrpSpPr>
        <p:grpSpPr>
          <a:xfrm>
            <a:off x="0" y="331855"/>
            <a:ext cx="8133770" cy="624773"/>
            <a:chOff x="0" y="2721769"/>
            <a:chExt cx="8965175" cy="1406525"/>
          </a:xfrm>
        </p:grpSpPr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C8B6B93A-A8F8-4F2B-BC71-4B643F447AE8}"/>
                </a:ext>
              </a:extLst>
            </p:cNvPr>
            <p:cNvSpPr/>
            <p:nvPr userDrawn="1"/>
          </p:nvSpPr>
          <p:spPr>
            <a:xfrm>
              <a:off x="0" y="2721769"/>
              <a:ext cx="8319712" cy="1406525"/>
            </a:xfrm>
            <a:prstGeom prst="rect">
              <a:avLst/>
            </a:prstGeom>
            <a:solidFill>
              <a:srgbClr val="4F00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26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Project Scope Description</a:t>
              </a:r>
            </a:p>
          </p:txBody>
        </p:sp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C75FFB40-3AC2-49EB-8E48-A86BA5920297}"/>
                </a:ext>
              </a:extLst>
            </p:cNvPr>
            <p:cNvSpPr/>
            <p:nvPr userDrawn="1"/>
          </p:nvSpPr>
          <p:spPr>
            <a:xfrm>
              <a:off x="8319712" y="2721769"/>
              <a:ext cx="645463" cy="1406525"/>
            </a:xfrm>
            <a:prstGeom prst="rect">
              <a:avLst/>
            </a:prstGeom>
            <a:solidFill>
              <a:srgbClr val="FF37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ES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0705" y="239663"/>
            <a:ext cx="626352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1988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8321" y="845769"/>
            <a:ext cx="4499693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1">
              <a:lnSpc>
                <a:spcPct val="200000"/>
              </a:lnSpc>
              <a:buSzPct val="80000"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scope is composed of two parallel tracks</a:t>
            </a:r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7412" y="2094659"/>
            <a:ext cx="4131733" cy="3866550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582965427"/>
              </p:ext>
            </p:extLst>
          </p:nvPr>
        </p:nvGraphicFramePr>
        <p:xfrm>
          <a:off x="661035" y="2167867"/>
          <a:ext cx="4141245" cy="355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97828" y="4464778"/>
            <a:ext cx="1120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Verdana"/>
              </a:rPr>
              <a:t>Data 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7414" y="5888949"/>
            <a:ext cx="4131732" cy="523220"/>
          </a:xfrm>
          <a:prstGeom prst="rect">
            <a:avLst/>
          </a:prstGeom>
          <a:solidFill>
            <a:srgbClr val="F8485E"/>
          </a:solidFill>
        </p:spPr>
        <p:txBody>
          <a:bodyPr wrap="square">
            <a:spAutoFit/>
          </a:bodyPr>
          <a:lstStyle/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rPr>
              <a:t>Operational Excellence Roadmap</a:t>
            </a:r>
          </a:p>
          <a:p>
            <a:pPr marL="0" marR="0" lvl="0" indent="0" algn="ctr" defTabSz="914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FF375E"/>
                </a:solidFill>
                <a:latin typeface="Verdana"/>
              </a:rPr>
              <a:t>……………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375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0526" y="2420491"/>
            <a:ext cx="5885793" cy="3211007"/>
            <a:chOff x="587412" y="1839432"/>
            <a:chExt cx="10098305" cy="4320128"/>
          </a:xfrm>
        </p:grpSpPr>
        <p:grpSp>
          <p:nvGrpSpPr>
            <p:cNvPr id="32" name="Group 31"/>
            <p:cNvGrpSpPr/>
            <p:nvPr/>
          </p:nvGrpSpPr>
          <p:grpSpPr>
            <a:xfrm>
              <a:off x="587412" y="1839435"/>
              <a:ext cx="6908461" cy="1036215"/>
              <a:chOff x="571498" y="1352552"/>
              <a:chExt cx="5091915" cy="694943"/>
            </a:xfrm>
          </p:grpSpPr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5FE9CB46-1C8E-491A-B089-B258AC2CBEB6}"/>
                  </a:ext>
                </a:extLst>
              </p:cNvPr>
              <p:cNvSpPr/>
              <p:nvPr/>
            </p:nvSpPr>
            <p:spPr>
              <a:xfrm flipH="1">
                <a:off x="1640173" y="1352552"/>
                <a:ext cx="4023240" cy="694943"/>
              </a:xfrm>
              <a:custGeom>
                <a:avLst/>
                <a:gdLst>
                  <a:gd name="connsiteX0" fmla="*/ 653146 w 5573488"/>
                  <a:gd name="connsiteY0" fmla="*/ 0 h 1306285"/>
                  <a:gd name="connsiteX1" fmla="*/ 5573488 w 5573488"/>
                  <a:gd name="connsiteY1" fmla="*/ 0 h 1306285"/>
                  <a:gd name="connsiteX2" fmla="*/ 5573488 w 5573488"/>
                  <a:gd name="connsiteY2" fmla="*/ 1306285 h 1306285"/>
                  <a:gd name="connsiteX3" fmla="*/ 653146 w 5573488"/>
                  <a:gd name="connsiteY3" fmla="*/ 1306285 h 1306285"/>
                  <a:gd name="connsiteX4" fmla="*/ 0 w 5573488"/>
                  <a:gd name="connsiteY4" fmla="*/ 1306285 h 130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488" h="1306285">
                    <a:moveTo>
                      <a:pt x="653146" y="0"/>
                    </a:moveTo>
                    <a:lnTo>
                      <a:pt x="5573488" y="0"/>
                    </a:lnTo>
                    <a:lnTo>
                      <a:pt x="5573488" y="1306285"/>
                    </a:lnTo>
                    <a:lnTo>
                      <a:pt x="653146" y="1306285"/>
                    </a:lnTo>
                    <a:lnTo>
                      <a:pt x="0" y="1306285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241C20C-591C-4C68-AF5F-FE9D087031CC}"/>
                  </a:ext>
                </a:extLst>
              </p:cNvPr>
              <p:cNvSpPr/>
              <p:nvPr/>
            </p:nvSpPr>
            <p:spPr>
              <a:xfrm rot="5400000" flipH="1">
                <a:off x="860517" y="1063533"/>
                <a:ext cx="694943" cy="1272981"/>
              </a:xfrm>
              <a:custGeom>
                <a:avLst/>
                <a:gdLst>
                  <a:gd name="connsiteX0" fmla="*/ 1306285 w 1306285"/>
                  <a:gd name="connsiteY0" fmla="*/ 268517 h 1763490"/>
                  <a:gd name="connsiteX1" fmla="*/ 1306285 w 1306285"/>
                  <a:gd name="connsiteY1" fmla="*/ 1763490 h 1763490"/>
                  <a:gd name="connsiteX2" fmla="*/ 0 w 1306285"/>
                  <a:gd name="connsiteY2" fmla="*/ 1763490 h 1763490"/>
                  <a:gd name="connsiteX3" fmla="*/ 0 w 1306285"/>
                  <a:gd name="connsiteY3" fmla="*/ 268517 h 1763490"/>
                  <a:gd name="connsiteX4" fmla="*/ 508388 w 1306285"/>
                  <a:gd name="connsiteY4" fmla="*/ 268517 h 1763490"/>
                  <a:gd name="connsiteX5" fmla="*/ 653143 w 1306285"/>
                  <a:gd name="connsiteY5" fmla="*/ 0 h 1763490"/>
                  <a:gd name="connsiteX6" fmla="*/ 797897 w 1306285"/>
                  <a:gd name="connsiteY6" fmla="*/ 268517 h 176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6285" h="1763490">
                    <a:moveTo>
                      <a:pt x="1306285" y="268517"/>
                    </a:moveTo>
                    <a:lnTo>
                      <a:pt x="1306285" y="1763490"/>
                    </a:lnTo>
                    <a:lnTo>
                      <a:pt x="0" y="1763490"/>
                    </a:lnTo>
                    <a:lnTo>
                      <a:pt x="0" y="268517"/>
                    </a:lnTo>
                    <a:lnTo>
                      <a:pt x="508388" y="268517"/>
                    </a:lnTo>
                    <a:lnTo>
                      <a:pt x="653143" y="0"/>
                    </a:lnTo>
                    <a:lnTo>
                      <a:pt x="797897" y="26851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D57A67C-B57F-4E60-A9D5-97BADB1D5CB3}"/>
                  </a:ext>
                </a:extLst>
              </p:cNvPr>
              <p:cNvSpPr/>
              <p:nvPr/>
            </p:nvSpPr>
            <p:spPr>
              <a:xfrm flipH="1">
                <a:off x="1895386" y="1506551"/>
                <a:ext cx="3250658" cy="388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en-US" sz="1050" b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Business process governance and management practice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0F4492-174B-46BD-926E-F0AB64A0096F}"/>
                  </a:ext>
                </a:extLst>
              </p:cNvPr>
              <p:cNvSpPr/>
              <p:nvPr/>
            </p:nvSpPr>
            <p:spPr>
              <a:xfrm flipH="1">
                <a:off x="780090" y="1495352"/>
                <a:ext cx="651489" cy="305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-300" normalizeH="0" baseline="0" noProof="0" dirty="0" smtClean="0">
                    <a:ln>
                      <a:noFill/>
                    </a:ln>
                    <a:solidFill>
                      <a:srgbClr val="4F008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0   1</a:t>
                </a:r>
                <a:endParaRPr kumimoji="0" lang="en-US" sz="1600" b="1" i="0" u="none" strike="noStrike" kern="1200" cap="none" spc="-300" normalizeH="0" baseline="0" noProof="0" dirty="0">
                  <a:ln>
                    <a:noFill/>
                  </a:ln>
                  <a:solidFill>
                    <a:srgbClr val="4F008C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7413" y="2956246"/>
              <a:ext cx="5250863" cy="977209"/>
              <a:chOff x="571499" y="2101547"/>
              <a:chExt cx="3870174" cy="655370"/>
            </a:xfrm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62EA8AA0-7B32-4B2A-9FF4-343240CB5485}"/>
                  </a:ext>
                </a:extLst>
              </p:cNvPr>
              <p:cNvSpPr/>
              <p:nvPr/>
            </p:nvSpPr>
            <p:spPr>
              <a:xfrm flipH="1" flipV="1">
                <a:off x="1640173" y="2101547"/>
                <a:ext cx="2801500" cy="655370"/>
              </a:xfrm>
              <a:custGeom>
                <a:avLst/>
                <a:gdLst>
                  <a:gd name="connsiteX0" fmla="*/ 625429 w 3880983"/>
                  <a:gd name="connsiteY0" fmla="*/ 0 h 1231899"/>
                  <a:gd name="connsiteX1" fmla="*/ 625429 w 3880983"/>
                  <a:gd name="connsiteY1" fmla="*/ 1 h 1231899"/>
                  <a:gd name="connsiteX2" fmla="*/ 3880983 w 3880983"/>
                  <a:gd name="connsiteY2" fmla="*/ 1 h 1231899"/>
                  <a:gd name="connsiteX3" fmla="*/ 3880983 w 3880983"/>
                  <a:gd name="connsiteY3" fmla="*/ 1231899 h 1231899"/>
                  <a:gd name="connsiteX4" fmla="*/ 625429 w 3880983"/>
                  <a:gd name="connsiteY4" fmla="*/ 1231899 h 1231899"/>
                  <a:gd name="connsiteX5" fmla="*/ 0 w 3880983"/>
                  <a:gd name="connsiteY5" fmla="*/ 1231899 h 1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0983" h="1231899">
                    <a:moveTo>
                      <a:pt x="625429" y="0"/>
                    </a:moveTo>
                    <a:lnTo>
                      <a:pt x="625429" y="1"/>
                    </a:lnTo>
                    <a:lnTo>
                      <a:pt x="3880983" y="1"/>
                    </a:lnTo>
                    <a:lnTo>
                      <a:pt x="3880983" y="1231899"/>
                    </a:lnTo>
                    <a:lnTo>
                      <a:pt x="625429" y="1231899"/>
                    </a:lnTo>
                    <a:lnTo>
                      <a:pt x="0" y="1231899"/>
                    </a:lnTo>
                    <a:close/>
                  </a:path>
                </a:pathLst>
              </a:custGeom>
              <a:solidFill>
                <a:srgbClr val="FF375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ADA70DA-2B3F-429F-AD02-B769C3AB93C5}"/>
                  </a:ext>
                </a:extLst>
              </p:cNvPr>
              <p:cNvSpPr/>
              <p:nvPr/>
            </p:nvSpPr>
            <p:spPr>
              <a:xfrm rot="5400000" flipH="1">
                <a:off x="880304" y="1792742"/>
                <a:ext cx="655370" cy="1272980"/>
              </a:xfrm>
              <a:custGeom>
                <a:avLst/>
                <a:gdLst>
                  <a:gd name="connsiteX0" fmla="*/ 1231899 w 1231899"/>
                  <a:gd name="connsiteY0" fmla="*/ 268516 h 1763489"/>
                  <a:gd name="connsiteX1" fmla="*/ 1231899 w 1231899"/>
                  <a:gd name="connsiteY1" fmla="*/ 1763489 h 1763489"/>
                  <a:gd name="connsiteX2" fmla="*/ 0 w 1231899"/>
                  <a:gd name="connsiteY2" fmla="*/ 1763489 h 1763489"/>
                  <a:gd name="connsiteX3" fmla="*/ 0 w 1231899"/>
                  <a:gd name="connsiteY3" fmla="*/ 268516 h 1763489"/>
                  <a:gd name="connsiteX4" fmla="*/ 471196 w 1231899"/>
                  <a:gd name="connsiteY4" fmla="*/ 268516 h 1763489"/>
                  <a:gd name="connsiteX5" fmla="*/ 615950 w 1231899"/>
                  <a:gd name="connsiteY5" fmla="*/ 0 h 1763489"/>
                  <a:gd name="connsiteX6" fmla="*/ 760704 w 1231899"/>
                  <a:gd name="connsiteY6" fmla="*/ 268516 h 176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1899" h="1763489">
                    <a:moveTo>
                      <a:pt x="1231899" y="268516"/>
                    </a:moveTo>
                    <a:lnTo>
                      <a:pt x="1231899" y="1763489"/>
                    </a:lnTo>
                    <a:lnTo>
                      <a:pt x="0" y="1763489"/>
                    </a:lnTo>
                    <a:lnTo>
                      <a:pt x="0" y="268516"/>
                    </a:lnTo>
                    <a:lnTo>
                      <a:pt x="471196" y="268516"/>
                    </a:lnTo>
                    <a:lnTo>
                      <a:pt x="615950" y="0"/>
                    </a:lnTo>
                    <a:lnTo>
                      <a:pt x="760704" y="26851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D18BF0-EA54-4B6C-8951-BF6BF3A92027}"/>
                  </a:ext>
                </a:extLst>
              </p:cNvPr>
              <p:cNvSpPr/>
              <p:nvPr/>
            </p:nvSpPr>
            <p:spPr>
              <a:xfrm flipH="1">
                <a:off x="1844480" y="2258664"/>
                <a:ext cx="2403369" cy="388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1050" b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Business Process Modeling and Improvement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AC5F74A-CCB4-499D-A348-6A425B18A7BB}"/>
                  </a:ext>
                </a:extLst>
              </p:cNvPr>
              <p:cNvSpPr/>
              <p:nvPr/>
            </p:nvSpPr>
            <p:spPr>
              <a:xfrm flipH="1">
                <a:off x="780090" y="2224561"/>
                <a:ext cx="651491" cy="305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-300" normalizeH="0" baseline="0" noProof="0" dirty="0" smtClean="0">
                    <a:ln>
                      <a:noFill/>
                    </a:ln>
                    <a:solidFill>
                      <a:srgbClr val="FF375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0   2 </a:t>
                </a:r>
                <a:endParaRPr kumimoji="0" lang="en-US" sz="1600" b="1" i="0" u="none" strike="noStrike" kern="1200" cap="none" spc="-300" normalizeH="0" baseline="0" noProof="0" dirty="0">
                  <a:ln>
                    <a:noFill/>
                  </a:ln>
                  <a:solidFill>
                    <a:srgbClr val="FF375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7413" y="4062982"/>
              <a:ext cx="5250863" cy="977209"/>
              <a:chOff x="571499" y="2843785"/>
              <a:chExt cx="3870174" cy="655370"/>
            </a:xfrm>
          </p:grpSpPr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05A3DC36-6C4A-485A-9A17-16B3C7E2E980}"/>
                  </a:ext>
                </a:extLst>
              </p:cNvPr>
              <p:cNvSpPr/>
              <p:nvPr/>
            </p:nvSpPr>
            <p:spPr>
              <a:xfrm flipH="1">
                <a:off x="1640173" y="2843785"/>
                <a:ext cx="2801500" cy="655370"/>
              </a:xfrm>
              <a:custGeom>
                <a:avLst/>
                <a:gdLst>
                  <a:gd name="connsiteX0" fmla="*/ 625429 w 3880983"/>
                  <a:gd name="connsiteY0" fmla="*/ 0 h 1231899"/>
                  <a:gd name="connsiteX1" fmla="*/ 625429 w 3880983"/>
                  <a:gd name="connsiteY1" fmla="*/ 1 h 1231899"/>
                  <a:gd name="connsiteX2" fmla="*/ 3880983 w 3880983"/>
                  <a:gd name="connsiteY2" fmla="*/ 1 h 1231899"/>
                  <a:gd name="connsiteX3" fmla="*/ 3880983 w 3880983"/>
                  <a:gd name="connsiteY3" fmla="*/ 1231899 h 1231899"/>
                  <a:gd name="connsiteX4" fmla="*/ 625429 w 3880983"/>
                  <a:gd name="connsiteY4" fmla="*/ 1231899 h 1231899"/>
                  <a:gd name="connsiteX5" fmla="*/ 0 w 3880983"/>
                  <a:gd name="connsiteY5" fmla="*/ 1231899 h 12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0983" h="1231899">
                    <a:moveTo>
                      <a:pt x="625429" y="0"/>
                    </a:moveTo>
                    <a:lnTo>
                      <a:pt x="625429" y="1"/>
                    </a:lnTo>
                    <a:lnTo>
                      <a:pt x="3880983" y="1"/>
                    </a:lnTo>
                    <a:lnTo>
                      <a:pt x="3880983" y="1231899"/>
                    </a:lnTo>
                    <a:lnTo>
                      <a:pt x="625429" y="1231899"/>
                    </a:lnTo>
                    <a:lnTo>
                      <a:pt x="0" y="1231899"/>
                    </a:lnTo>
                    <a:close/>
                  </a:path>
                </a:pathLst>
              </a:custGeom>
              <a:solidFill>
                <a:srgbClr val="4F008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8D5AB5D-9E39-40C0-AD44-DE977A103852}"/>
                  </a:ext>
                </a:extLst>
              </p:cNvPr>
              <p:cNvSpPr/>
              <p:nvPr/>
            </p:nvSpPr>
            <p:spPr>
              <a:xfrm rot="5400000" flipH="1">
                <a:off x="880304" y="2534980"/>
                <a:ext cx="655370" cy="1272980"/>
              </a:xfrm>
              <a:custGeom>
                <a:avLst/>
                <a:gdLst>
                  <a:gd name="connsiteX0" fmla="*/ 1231899 w 1231899"/>
                  <a:gd name="connsiteY0" fmla="*/ 268516 h 1763489"/>
                  <a:gd name="connsiteX1" fmla="*/ 1231899 w 1231899"/>
                  <a:gd name="connsiteY1" fmla="*/ 1763489 h 1763489"/>
                  <a:gd name="connsiteX2" fmla="*/ 0 w 1231899"/>
                  <a:gd name="connsiteY2" fmla="*/ 1763489 h 1763489"/>
                  <a:gd name="connsiteX3" fmla="*/ 0 w 1231899"/>
                  <a:gd name="connsiteY3" fmla="*/ 268516 h 1763489"/>
                  <a:gd name="connsiteX4" fmla="*/ 471196 w 1231899"/>
                  <a:gd name="connsiteY4" fmla="*/ 268516 h 1763489"/>
                  <a:gd name="connsiteX5" fmla="*/ 615950 w 1231899"/>
                  <a:gd name="connsiteY5" fmla="*/ 0 h 1763489"/>
                  <a:gd name="connsiteX6" fmla="*/ 760704 w 1231899"/>
                  <a:gd name="connsiteY6" fmla="*/ 268516 h 176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1899" h="1763489">
                    <a:moveTo>
                      <a:pt x="1231899" y="268516"/>
                    </a:moveTo>
                    <a:lnTo>
                      <a:pt x="1231899" y="1763489"/>
                    </a:lnTo>
                    <a:lnTo>
                      <a:pt x="0" y="1763489"/>
                    </a:lnTo>
                    <a:lnTo>
                      <a:pt x="0" y="268516"/>
                    </a:lnTo>
                    <a:lnTo>
                      <a:pt x="471196" y="268516"/>
                    </a:lnTo>
                    <a:lnTo>
                      <a:pt x="615950" y="0"/>
                    </a:lnTo>
                    <a:lnTo>
                      <a:pt x="760704" y="26851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A5AD23-1364-4D6A-9EEA-FD3A2646E379}"/>
                  </a:ext>
                </a:extLst>
              </p:cNvPr>
              <p:cNvSpPr/>
              <p:nvPr/>
            </p:nvSpPr>
            <p:spPr>
              <a:xfrm flipH="1">
                <a:off x="1854121" y="2932464"/>
                <a:ext cx="2352838" cy="388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en-US" sz="1050" b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Business Process Management Tooling(*)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50839D-F659-4158-A143-4031420EA711}"/>
                  </a:ext>
                </a:extLst>
              </p:cNvPr>
              <p:cNvSpPr/>
              <p:nvPr/>
            </p:nvSpPr>
            <p:spPr>
              <a:xfrm flipH="1">
                <a:off x="780090" y="2966798"/>
                <a:ext cx="651491" cy="305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-300" normalizeH="0" baseline="0" noProof="0" dirty="0" smtClean="0">
                    <a:ln>
                      <a:noFill/>
                    </a:ln>
                    <a:solidFill>
                      <a:srgbClr val="4F008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0   3</a:t>
                </a:r>
                <a:endParaRPr kumimoji="0" lang="en-US" sz="1600" b="1" i="0" u="none" strike="noStrike" kern="1200" cap="none" spc="-300" normalizeH="0" baseline="0" noProof="0" dirty="0">
                  <a:ln>
                    <a:noFill/>
                  </a:ln>
                  <a:solidFill>
                    <a:srgbClr val="4F008C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94523" y="5120785"/>
              <a:ext cx="6901350" cy="1038775"/>
              <a:chOff x="576739" y="3553207"/>
              <a:chExt cx="5086674" cy="696660"/>
            </a:xfrm>
          </p:grpSpPr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AEC3EFCD-F2C9-4224-93D6-B64F8C3A1F64}"/>
                  </a:ext>
                </a:extLst>
              </p:cNvPr>
              <p:cNvSpPr/>
              <p:nvPr/>
            </p:nvSpPr>
            <p:spPr>
              <a:xfrm flipH="1" flipV="1">
                <a:off x="1640173" y="3553207"/>
                <a:ext cx="4023240" cy="694943"/>
              </a:xfrm>
              <a:custGeom>
                <a:avLst/>
                <a:gdLst>
                  <a:gd name="connsiteX0" fmla="*/ 653146 w 5573488"/>
                  <a:gd name="connsiteY0" fmla="*/ 0 h 1306285"/>
                  <a:gd name="connsiteX1" fmla="*/ 5573488 w 5573488"/>
                  <a:gd name="connsiteY1" fmla="*/ 0 h 1306285"/>
                  <a:gd name="connsiteX2" fmla="*/ 5573488 w 5573488"/>
                  <a:gd name="connsiteY2" fmla="*/ 1306285 h 1306285"/>
                  <a:gd name="connsiteX3" fmla="*/ 653146 w 5573488"/>
                  <a:gd name="connsiteY3" fmla="*/ 1306285 h 1306285"/>
                  <a:gd name="connsiteX4" fmla="*/ 0 w 5573488"/>
                  <a:gd name="connsiteY4" fmla="*/ 1306285 h 130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488" h="1306285">
                    <a:moveTo>
                      <a:pt x="653146" y="0"/>
                    </a:moveTo>
                    <a:lnTo>
                      <a:pt x="5573488" y="0"/>
                    </a:lnTo>
                    <a:lnTo>
                      <a:pt x="5573488" y="1306285"/>
                    </a:lnTo>
                    <a:lnTo>
                      <a:pt x="653146" y="1306285"/>
                    </a:lnTo>
                    <a:lnTo>
                      <a:pt x="0" y="1306285"/>
                    </a:lnTo>
                    <a:close/>
                  </a:path>
                </a:pathLst>
              </a:custGeom>
              <a:solidFill>
                <a:srgbClr val="FF375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5A41413-DEDB-410F-B524-9B3AB1BCD1B7}"/>
                  </a:ext>
                </a:extLst>
              </p:cNvPr>
              <p:cNvSpPr/>
              <p:nvPr/>
            </p:nvSpPr>
            <p:spPr>
              <a:xfrm rot="5400000" flipH="1">
                <a:off x="863138" y="3266808"/>
                <a:ext cx="694943" cy="1267741"/>
              </a:xfrm>
              <a:custGeom>
                <a:avLst/>
                <a:gdLst>
                  <a:gd name="connsiteX0" fmla="*/ 1306285 w 1306285"/>
                  <a:gd name="connsiteY0" fmla="*/ 261257 h 1756230"/>
                  <a:gd name="connsiteX1" fmla="*/ 1306285 w 1306285"/>
                  <a:gd name="connsiteY1" fmla="*/ 1756230 h 1756230"/>
                  <a:gd name="connsiteX2" fmla="*/ 0 w 1306285"/>
                  <a:gd name="connsiteY2" fmla="*/ 1756230 h 1756230"/>
                  <a:gd name="connsiteX3" fmla="*/ 0 w 1306285"/>
                  <a:gd name="connsiteY3" fmla="*/ 261257 h 1756230"/>
                  <a:gd name="connsiteX4" fmla="*/ 512302 w 1306285"/>
                  <a:gd name="connsiteY4" fmla="*/ 261257 h 1756230"/>
                  <a:gd name="connsiteX5" fmla="*/ 653143 w 1306285"/>
                  <a:gd name="connsiteY5" fmla="*/ 0 h 1756230"/>
                  <a:gd name="connsiteX6" fmla="*/ 793984 w 1306285"/>
                  <a:gd name="connsiteY6" fmla="*/ 261257 h 175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6285" h="1756230">
                    <a:moveTo>
                      <a:pt x="1306285" y="261257"/>
                    </a:moveTo>
                    <a:lnTo>
                      <a:pt x="1306285" y="1756230"/>
                    </a:lnTo>
                    <a:lnTo>
                      <a:pt x="0" y="1756230"/>
                    </a:lnTo>
                    <a:lnTo>
                      <a:pt x="0" y="261257"/>
                    </a:lnTo>
                    <a:lnTo>
                      <a:pt x="512302" y="261257"/>
                    </a:lnTo>
                    <a:lnTo>
                      <a:pt x="653143" y="0"/>
                    </a:lnTo>
                    <a:lnTo>
                      <a:pt x="793984" y="26125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B84ABBC-7011-481D-B5A3-5F512D948692}"/>
                  </a:ext>
                </a:extLst>
              </p:cNvPr>
              <p:cNvSpPr/>
              <p:nvPr/>
            </p:nvSpPr>
            <p:spPr>
              <a:xfrm flipH="1">
                <a:off x="1854121" y="3729162"/>
                <a:ext cx="3423417" cy="52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en-US" sz="1050" b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Business Process Performance Management and Monitoring </a:t>
                </a:r>
                <a:r>
                  <a:rPr lang="en-US" sz="1050" b="1" dirty="0" smtClean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lang="en-US" sz="1050" b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Metrics Dashboarding &amp; Reporting)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BA69130-C87B-48AE-973F-AF0828A94332}"/>
                  </a:ext>
                </a:extLst>
              </p:cNvPr>
              <p:cNvSpPr/>
              <p:nvPr/>
            </p:nvSpPr>
            <p:spPr>
              <a:xfrm flipH="1">
                <a:off x="780090" y="3696006"/>
                <a:ext cx="651491" cy="305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-300" normalizeH="0" baseline="0" noProof="0" dirty="0" smtClean="0">
                    <a:ln>
                      <a:noFill/>
                    </a:ln>
                    <a:solidFill>
                      <a:srgbClr val="FF375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0    4</a:t>
                </a:r>
                <a:endParaRPr kumimoji="0" lang="en-US" sz="1600" b="1" i="0" u="none" strike="noStrike" kern="1200" cap="none" spc="-300" normalizeH="0" baseline="0" noProof="0" dirty="0">
                  <a:ln>
                    <a:noFill/>
                  </a:ln>
                  <a:solidFill>
                    <a:srgbClr val="FF375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89190" y="1839432"/>
              <a:ext cx="3596527" cy="4317566"/>
              <a:chOff x="5363665" y="1352550"/>
              <a:chExt cx="2650839" cy="2895598"/>
            </a:xfrm>
          </p:grpSpPr>
          <p:sp>
            <p:nvSpPr>
              <p:cNvPr id="69" name="Freeform 45">
                <a:extLst>
                  <a:ext uri="{FF2B5EF4-FFF2-40B4-BE49-F238E27FC236}">
                    <a16:creationId xmlns:a16="http://schemas.microsoft.com/office/drawing/2014/main" id="{8B42D9D9-11A4-4B4F-A80F-1262EEAD101A}"/>
                  </a:ext>
                </a:extLst>
              </p:cNvPr>
              <p:cNvSpPr/>
              <p:nvPr/>
            </p:nvSpPr>
            <p:spPr>
              <a:xfrm flipH="1" flipV="1">
                <a:off x="5363665" y="1352550"/>
                <a:ext cx="2515669" cy="2895598"/>
              </a:xfrm>
              <a:custGeom>
                <a:avLst/>
                <a:gdLst>
                  <a:gd name="connsiteX0" fmla="*/ 0 w 3245529"/>
                  <a:gd name="connsiteY0" fmla="*/ 5442857 h 5442857"/>
                  <a:gd name="connsiteX1" fmla="*/ 1914175 w 3245529"/>
                  <a:gd name="connsiteY1" fmla="*/ 5442857 h 5442857"/>
                  <a:gd name="connsiteX2" fmla="*/ 3245529 w 3245529"/>
                  <a:gd name="connsiteY2" fmla="*/ 5442857 h 5442857"/>
                  <a:gd name="connsiteX3" fmla="*/ 1928226 w 3245529"/>
                  <a:gd name="connsiteY3" fmla="*/ 2773487 h 5442857"/>
                  <a:gd name="connsiteX4" fmla="*/ 3245529 w 3245529"/>
                  <a:gd name="connsiteY4" fmla="*/ 0 h 5442857"/>
                  <a:gd name="connsiteX5" fmla="*/ 1914175 w 3245529"/>
                  <a:gd name="connsiteY5" fmla="*/ 0 h 5442857"/>
                  <a:gd name="connsiteX6" fmla="*/ 0 w 3245529"/>
                  <a:gd name="connsiteY6" fmla="*/ 0 h 544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5529" h="5442857">
                    <a:moveTo>
                      <a:pt x="0" y="5442857"/>
                    </a:moveTo>
                    <a:lnTo>
                      <a:pt x="1914175" y="5442857"/>
                    </a:lnTo>
                    <a:lnTo>
                      <a:pt x="3245529" y="5442857"/>
                    </a:lnTo>
                    <a:lnTo>
                      <a:pt x="1928226" y="2773487"/>
                    </a:lnTo>
                    <a:lnTo>
                      <a:pt x="3245529" y="0"/>
                    </a:lnTo>
                    <a:lnTo>
                      <a:pt x="1914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914A3F-3651-4198-A8CF-E6F26C991339}"/>
                  </a:ext>
                </a:extLst>
              </p:cNvPr>
              <p:cNvSpPr/>
              <p:nvPr/>
            </p:nvSpPr>
            <p:spPr>
              <a:xfrm flipH="1">
                <a:off x="5799754" y="3527910"/>
                <a:ext cx="2090578" cy="52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 of a</a:t>
                </a:r>
                <a:r>
                  <a:rPr kumimoji="0" lang="en-US" sz="1050" b="1" i="0" u="none" strike="noStrike" kern="1200" cap="none" spc="0" normalizeH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holistic business process excellence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practice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A027E0C-BFD8-4529-A121-42A4155C6426}"/>
                  </a:ext>
                </a:extLst>
              </p:cNvPr>
              <p:cNvSpPr/>
              <p:nvPr/>
            </p:nvSpPr>
            <p:spPr>
              <a:xfrm flipH="1">
                <a:off x="5550189" y="1504197"/>
                <a:ext cx="2464315" cy="416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14400" rtl="1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Calibri" panose="020F0502020204030204" pitchFamily="34" charset="0"/>
                    <a:ea typeface="Verdana"/>
                    <a:cs typeface="Calibri" panose="020F0502020204030204" pitchFamily="34" charset="0"/>
                    <a:sym typeface="Verdana"/>
                  </a:rPr>
                  <a:t>Business Process Excellence 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/>
                  <a:cs typeface="Calibri" panose="020F0502020204030204" pitchFamily="34" charset="0"/>
                  <a:sym typeface="Verdana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298113" y="2956246"/>
              <a:ext cx="2885632" cy="2083943"/>
              <a:chOff x="4043543" y="2101547"/>
              <a:chExt cx="2126869" cy="1397607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7CE74B7A-417A-4E08-B919-5F0B815153EB}"/>
                  </a:ext>
                </a:extLst>
              </p:cNvPr>
              <p:cNvSpPr/>
              <p:nvPr/>
            </p:nvSpPr>
            <p:spPr>
              <a:xfrm flipH="1">
                <a:off x="4043543" y="2101547"/>
                <a:ext cx="2126869" cy="1397607"/>
              </a:xfrm>
              <a:custGeom>
                <a:avLst/>
                <a:gdLst>
                  <a:gd name="connsiteX0" fmla="*/ 798286 w 2946400"/>
                  <a:gd name="connsiteY0" fmla="*/ 283027 h 2627083"/>
                  <a:gd name="connsiteX1" fmla="*/ 283029 w 2946400"/>
                  <a:gd name="connsiteY1" fmla="*/ 1313541 h 2627083"/>
                  <a:gd name="connsiteX2" fmla="*/ 798286 w 2946400"/>
                  <a:gd name="connsiteY2" fmla="*/ 2344055 h 2627083"/>
                  <a:gd name="connsiteX3" fmla="*/ 2148115 w 2946400"/>
                  <a:gd name="connsiteY3" fmla="*/ 2344055 h 2627083"/>
                  <a:gd name="connsiteX4" fmla="*/ 2663372 w 2946400"/>
                  <a:gd name="connsiteY4" fmla="*/ 1313541 h 2627083"/>
                  <a:gd name="connsiteX5" fmla="*/ 2148115 w 2946400"/>
                  <a:gd name="connsiteY5" fmla="*/ 283027 h 2627083"/>
                  <a:gd name="connsiteX6" fmla="*/ 656771 w 2946400"/>
                  <a:gd name="connsiteY6" fmla="*/ 0 h 2627083"/>
                  <a:gd name="connsiteX7" fmla="*/ 2289629 w 2946400"/>
                  <a:gd name="connsiteY7" fmla="*/ 0 h 2627083"/>
                  <a:gd name="connsiteX8" fmla="*/ 2946400 w 2946400"/>
                  <a:gd name="connsiteY8" fmla="*/ 1313542 h 2627083"/>
                  <a:gd name="connsiteX9" fmla="*/ 2289629 w 2946400"/>
                  <a:gd name="connsiteY9" fmla="*/ 2627083 h 2627083"/>
                  <a:gd name="connsiteX10" fmla="*/ 656771 w 2946400"/>
                  <a:gd name="connsiteY10" fmla="*/ 2627083 h 2627083"/>
                  <a:gd name="connsiteX11" fmla="*/ 0 w 2946400"/>
                  <a:gd name="connsiteY11" fmla="*/ 1313542 h 2627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46400" h="2627083">
                    <a:moveTo>
                      <a:pt x="798286" y="283027"/>
                    </a:moveTo>
                    <a:lnTo>
                      <a:pt x="283029" y="1313541"/>
                    </a:lnTo>
                    <a:lnTo>
                      <a:pt x="798286" y="2344055"/>
                    </a:lnTo>
                    <a:lnTo>
                      <a:pt x="2148115" y="2344055"/>
                    </a:lnTo>
                    <a:lnTo>
                      <a:pt x="2663372" y="1313541"/>
                    </a:lnTo>
                    <a:lnTo>
                      <a:pt x="2148115" y="283027"/>
                    </a:lnTo>
                    <a:close/>
                    <a:moveTo>
                      <a:pt x="656771" y="0"/>
                    </a:moveTo>
                    <a:lnTo>
                      <a:pt x="2289629" y="0"/>
                    </a:lnTo>
                    <a:lnTo>
                      <a:pt x="2946400" y="1313542"/>
                    </a:lnTo>
                    <a:lnTo>
                      <a:pt x="2289629" y="2627083"/>
                    </a:lnTo>
                    <a:lnTo>
                      <a:pt x="656771" y="2627083"/>
                    </a:lnTo>
                    <a:lnTo>
                      <a:pt x="0" y="131354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44A2ED-E58D-427F-B740-CAFD48D42A07}"/>
                  </a:ext>
                </a:extLst>
              </p:cNvPr>
              <p:cNvSpPr/>
              <p:nvPr/>
            </p:nvSpPr>
            <p:spPr>
              <a:xfrm flipH="1">
                <a:off x="4230378" y="2876550"/>
                <a:ext cx="1789422" cy="33374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  <a:buClr>
                    <a:schemeClr val="tx2"/>
                  </a:buClr>
                  <a:buSzPct val="100000"/>
                </a:pPr>
                <a:r>
                  <a:rPr lang="en-US" sz="900" b="1" dirty="0"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Technology &amp; </a:t>
                </a:r>
                <a:endParaRPr lang="en-US" sz="900" b="1" dirty="0" smtClean="0"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algn="ctr">
                  <a:lnSpc>
                    <a:spcPct val="110000"/>
                  </a:lnSpc>
                  <a:spcBef>
                    <a:spcPts val="300"/>
                  </a:spcBef>
                  <a:buClr>
                    <a:schemeClr val="tx2"/>
                  </a:buClr>
                  <a:buSzPct val="100000"/>
                </a:pPr>
                <a:r>
                  <a:rPr lang="en-US" sz="900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Operations </a:t>
                </a:r>
                <a:endParaRPr lang="en-US" sz="900" b="1" dirty="0"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pic>
            <p:nvPicPr>
              <p:cNvPr id="75" name="Picture Placeholder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6" r="4956"/>
              <a:stretch>
                <a:fillRect/>
              </a:stretch>
            </p:blipFill>
            <p:spPr>
              <a:xfrm>
                <a:off x="4790777" y="2340425"/>
                <a:ext cx="728589" cy="485726"/>
              </a:xfrm>
              <a:prstGeom prst="rect">
                <a:avLst/>
              </a:prstGeom>
            </p:spPr>
          </p:pic>
        </p:grpSp>
      </p:grpSp>
      <p:sp>
        <p:nvSpPr>
          <p:cNvPr id="77" name="Rectangle 76"/>
          <p:cNvSpPr/>
          <p:nvPr/>
        </p:nvSpPr>
        <p:spPr>
          <a:xfrm>
            <a:off x="5312602" y="5888949"/>
            <a:ext cx="6406432" cy="523220"/>
          </a:xfrm>
          <a:prstGeom prst="rect">
            <a:avLst/>
          </a:prstGeom>
          <a:solidFill>
            <a:srgbClr val="F8485E"/>
          </a:solidFill>
        </p:spPr>
        <p:txBody>
          <a:bodyPr wrap="square">
            <a:spAutoFit/>
          </a:bodyPr>
          <a:lstStyle/>
          <a:p>
            <a:pPr lvl="0" algn="ctr" defTabSz="914063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</a:rPr>
              <a:t>Business Process Management</a:t>
            </a:r>
          </a:p>
          <a:p>
            <a:pPr lvl="0" algn="ctr" defTabSz="914063">
              <a:defRPr/>
            </a:pPr>
            <a:r>
              <a:rPr lang="en-US" sz="1400" b="1" kern="0" dirty="0" smtClean="0">
                <a:solidFill>
                  <a:srgbClr val="FF375E"/>
                </a:solidFill>
                <a:latin typeface="Verdana"/>
              </a:rPr>
              <a:t>…..</a:t>
            </a:r>
            <a:endParaRPr lang="en-US" sz="1400" b="1" kern="0" dirty="0">
              <a:solidFill>
                <a:srgbClr val="FF375E"/>
              </a:solidFill>
              <a:latin typeface="Verdana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386" y="1342946"/>
            <a:ext cx="1416765" cy="9508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3176" y="1358580"/>
            <a:ext cx="1423148" cy="9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unded Rectangle 191"/>
          <p:cNvSpPr/>
          <p:nvPr/>
        </p:nvSpPr>
        <p:spPr>
          <a:xfrm>
            <a:off x="9093325" y="703486"/>
            <a:ext cx="2057921" cy="790123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27899">
              <a:defRPr/>
            </a:pPr>
            <a:endParaRPr lang="en-US" sz="1291" i="1" dirty="0">
              <a:solidFill>
                <a:prstClr val="black"/>
              </a:solidFill>
            </a:endParaRPr>
          </a:p>
        </p:txBody>
      </p:sp>
      <p:graphicFrame>
        <p:nvGraphicFramePr>
          <p:cNvPr id="231" name="Table 230"/>
          <p:cNvGraphicFramePr>
            <a:graphicFrameLocks noGrp="1"/>
          </p:cNvGraphicFramePr>
          <p:nvPr/>
        </p:nvGraphicFramePr>
        <p:xfrm>
          <a:off x="1019164" y="4671493"/>
          <a:ext cx="10132083" cy="131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814">
                  <a:extLst>
                    <a:ext uri="{9D8B030D-6E8A-4147-A177-3AD203B41FA5}">
                      <a16:colId xmlns:a16="http://schemas.microsoft.com/office/drawing/2014/main" val="2637155350"/>
                    </a:ext>
                  </a:extLst>
                </a:gridCol>
                <a:gridCol w="1364469">
                  <a:extLst>
                    <a:ext uri="{9D8B030D-6E8A-4147-A177-3AD203B41FA5}">
                      <a16:colId xmlns:a16="http://schemas.microsoft.com/office/drawing/2014/main" val="2849531282"/>
                    </a:ext>
                  </a:extLst>
                </a:gridCol>
                <a:gridCol w="830571">
                  <a:extLst>
                    <a:ext uri="{9D8B030D-6E8A-4147-A177-3AD203B41FA5}">
                      <a16:colId xmlns:a16="http://schemas.microsoft.com/office/drawing/2014/main" val="797574209"/>
                    </a:ext>
                  </a:extLst>
                </a:gridCol>
                <a:gridCol w="4618480">
                  <a:extLst>
                    <a:ext uri="{9D8B030D-6E8A-4147-A177-3AD203B41FA5}">
                      <a16:colId xmlns:a16="http://schemas.microsoft.com/office/drawing/2014/main" val="1672506629"/>
                    </a:ext>
                  </a:extLst>
                </a:gridCol>
                <a:gridCol w="1296749">
                  <a:extLst>
                    <a:ext uri="{9D8B030D-6E8A-4147-A177-3AD203B41FA5}">
                      <a16:colId xmlns:a16="http://schemas.microsoft.com/office/drawing/2014/main" val="753175575"/>
                    </a:ext>
                  </a:extLst>
                </a:gridCol>
              </a:tblGrid>
              <a:tr h="185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Suggestion/Solution</a:t>
                      </a: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Management Support </a:t>
                      </a: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39827"/>
                  </a:ext>
                </a:extLst>
              </a:tr>
              <a:tr h="302065">
                <a:tc>
                  <a:txBody>
                    <a:bodyPr/>
                    <a:lstStyle/>
                    <a:p>
                      <a:pPr marL="0" algn="l" defTabSz="116586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STC Policy against current Virus</a:t>
                      </a:r>
                      <a:r>
                        <a:rPr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situation (accessibility  &amp; meeting )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033" marR="47033" marT="23517" marB="2351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Moderate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leveraging digital communication channels and remote access to required STC resources (e.g., ARIS, process documentation repositories, etc.).</a:t>
                      </a: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212538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Dependency between Operational Excellence Project and other Tech &amp; Ops Project (Lean, Inspiration, DTO, ..etc.)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033" marR="47033" marT="23517" marB="2351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Moderate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On-going identification of relevant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initiatives (on-going and planned) 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direct other projects heads to keep full alignment and communication between projects especially incase the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other project involve developing and updating processes.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163227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algn="l" defTabSz="116586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 Organizational / Structural &amp; mandate changes. </a:t>
                      </a:r>
                    </a:p>
                  </a:txBody>
                  <a:tcPr marL="47033" marR="47033" marT="23517" marB="2351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</a:t>
                      </a:r>
                      <a:r>
                        <a:rPr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 shall be informed for any prior organizational / structural changes that need to update / modify the technology and operations processes. 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involve </a:t>
                      </a:r>
                      <a:r>
                        <a:rPr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(or at least consult) the program manager for any potential changes on the technology and operations restructuring activities.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033" marR="47033" marT="23517" marB="23517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923664"/>
                  </a:ext>
                </a:extLst>
              </a:tr>
            </a:tbl>
          </a:graphicData>
        </a:graphic>
      </p:graphicFrame>
      <p:graphicFrame>
        <p:nvGraphicFramePr>
          <p:cNvPr id="238" name="Table 237"/>
          <p:cNvGraphicFramePr>
            <a:graphicFrameLocks noGrp="1"/>
          </p:cNvGraphicFramePr>
          <p:nvPr/>
        </p:nvGraphicFramePr>
        <p:xfrm>
          <a:off x="1027725" y="4119485"/>
          <a:ext cx="10142587" cy="38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10">
                  <a:extLst>
                    <a:ext uri="{9D8B030D-6E8A-4147-A177-3AD203B41FA5}">
                      <a16:colId xmlns:a16="http://schemas.microsoft.com/office/drawing/2014/main" val="2637155350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849531282"/>
                    </a:ext>
                  </a:extLst>
                </a:gridCol>
                <a:gridCol w="807439">
                  <a:extLst>
                    <a:ext uri="{9D8B030D-6E8A-4147-A177-3AD203B41FA5}">
                      <a16:colId xmlns:a16="http://schemas.microsoft.com/office/drawing/2014/main" val="797574209"/>
                    </a:ext>
                  </a:extLst>
                </a:gridCol>
                <a:gridCol w="4632434">
                  <a:extLst>
                    <a:ext uri="{9D8B030D-6E8A-4147-A177-3AD203B41FA5}">
                      <a16:colId xmlns:a16="http://schemas.microsoft.com/office/drawing/2014/main" val="1672506629"/>
                    </a:ext>
                  </a:extLst>
                </a:gridCol>
                <a:gridCol w="1312920">
                  <a:extLst>
                    <a:ext uri="{9D8B030D-6E8A-4147-A177-3AD203B41FA5}">
                      <a16:colId xmlns:a16="http://schemas.microsoft.com/office/drawing/2014/main" val="753175575"/>
                    </a:ext>
                  </a:extLst>
                </a:gridCol>
              </a:tblGrid>
              <a:tr h="185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Suggestion/Solution</a:t>
                      </a: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Management Support </a:t>
                      </a: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39827"/>
                  </a:ext>
                </a:extLst>
              </a:tr>
              <a:tr h="19673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580" marR="65580" marT="32790" marB="327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2" marR="6832" marT="683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163227"/>
                  </a:ext>
                </a:extLst>
              </a:tr>
            </a:tbl>
          </a:graphicData>
        </a:graphic>
      </p:graphicFrame>
      <p:sp>
        <p:nvSpPr>
          <p:cNvPr id="677" name="Rounded Rectangle 676"/>
          <p:cNvSpPr/>
          <p:nvPr/>
        </p:nvSpPr>
        <p:spPr>
          <a:xfrm>
            <a:off x="4167967" y="1539059"/>
            <a:ext cx="3163907" cy="112812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7899">
              <a:defRPr/>
            </a:pPr>
            <a:endParaRPr lang="en-US" sz="1291">
              <a:solidFill>
                <a:prstClr val="white"/>
              </a:solidFill>
            </a:endParaRPr>
          </a:p>
        </p:txBody>
      </p:sp>
      <p:sp>
        <p:nvSpPr>
          <p:cNvPr id="678" name="Rounded Rectangle 677"/>
          <p:cNvSpPr/>
          <p:nvPr/>
        </p:nvSpPr>
        <p:spPr>
          <a:xfrm>
            <a:off x="999891" y="701625"/>
            <a:ext cx="2763274" cy="788857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327899">
              <a:defRPr/>
            </a:pPr>
            <a:endParaRPr lang="en-US" sz="861" dirty="0">
              <a:solidFill>
                <a:prstClr val="black"/>
              </a:solidFill>
            </a:endParaRPr>
          </a:p>
          <a:p>
            <a:pPr algn="just" defTabSz="327899">
              <a:defRPr/>
            </a:pPr>
            <a:endParaRPr lang="en-US" sz="861" dirty="0">
              <a:solidFill>
                <a:prstClr val="black"/>
              </a:solidFill>
            </a:endParaRPr>
          </a:p>
          <a:p>
            <a:pPr algn="just" defTabSz="327899">
              <a:defRPr/>
            </a:pPr>
            <a:r>
              <a:rPr lang="en-US" sz="861" dirty="0">
                <a:solidFill>
                  <a:prstClr val="black"/>
                </a:solidFill>
              </a:rPr>
              <a:t>     </a:t>
            </a:r>
          </a:p>
        </p:txBody>
      </p:sp>
      <p:sp>
        <p:nvSpPr>
          <p:cNvPr id="679" name="Rounded Rectangle 678"/>
          <p:cNvSpPr/>
          <p:nvPr/>
        </p:nvSpPr>
        <p:spPr>
          <a:xfrm>
            <a:off x="3835582" y="714918"/>
            <a:ext cx="1945871" cy="779998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8352" defTabSz="327899" fontAlgn="ctr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861" dirty="0">
              <a:solidFill>
                <a:prstClr val="black"/>
              </a:solidFill>
            </a:endParaRPr>
          </a:p>
        </p:txBody>
      </p:sp>
      <p:sp>
        <p:nvSpPr>
          <p:cNvPr id="680" name="Rounded Rectangle 679"/>
          <p:cNvSpPr/>
          <p:nvPr/>
        </p:nvSpPr>
        <p:spPr>
          <a:xfrm>
            <a:off x="5862719" y="699513"/>
            <a:ext cx="3132591" cy="790123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27899">
              <a:defRPr/>
            </a:pPr>
            <a:endParaRPr lang="en-US" sz="1291" i="1" dirty="0">
              <a:solidFill>
                <a:prstClr val="black"/>
              </a:solidFill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1853905" y="700359"/>
            <a:ext cx="1302053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7899" rtl="1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Program  Benefits</a:t>
            </a:r>
          </a:p>
        </p:txBody>
      </p:sp>
      <p:sp>
        <p:nvSpPr>
          <p:cNvPr id="684" name="Rectangle 683"/>
          <p:cNvSpPr/>
          <p:nvPr/>
        </p:nvSpPr>
        <p:spPr>
          <a:xfrm>
            <a:off x="6622483" y="666934"/>
            <a:ext cx="2009991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7899" rtl="1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Key Accomplishments</a:t>
            </a:r>
          </a:p>
        </p:txBody>
      </p:sp>
      <p:sp>
        <p:nvSpPr>
          <p:cNvPr id="686" name="Oval 198"/>
          <p:cNvSpPr>
            <a:spLocks noChangeArrowheads="1"/>
          </p:cNvSpPr>
          <p:nvPr/>
        </p:nvSpPr>
        <p:spPr bwMode="auto">
          <a:xfrm>
            <a:off x="5921367" y="722725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sp>
        <p:nvSpPr>
          <p:cNvPr id="687" name="Oval 198"/>
          <p:cNvSpPr>
            <a:spLocks noChangeArrowheads="1"/>
          </p:cNvSpPr>
          <p:nvPr/>
        </p:nvSpPr>
        <p:spPr bwMode="auto">
          <a:xfrm>
            <a:off x="4235244" y="1547760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sp>
        <p:nvSpPr>
          <p:cNvPr id="688" name="Oval 198"/>
          <p:cNvSpPr>
            <a:spLocks noChangeArrowheads="1"/>
          </p:cNvSpPr>
          <p:nvPr/>
        </p:nvSpPr>
        <p:spPr bwMode="auto">
          <a:xfrm>
            <a:off x="1012602" y="718453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grpSp>
        <p:nvGrpSpPr>
          <p:cNvPr id="690" name="Group 689"/>
          <p:cNvGrpSpPr/>
          <p:nvPr/>
        </p:nvGrpSpPr>
        <p:grpSpPr>
          <a:xfrm>
            <a:off x="1065477" y="759536"/>
            <a:ext cx="220076" cy="195092"/>
            <a:chOff x="1443038" y="4081463"/>
            <a:chExt cx="3911600" cy="3930649"/>
          </a:xfrm>
          <a:noFill/>
        </p:grpSpPr>
        <p:sp>
          <p:nvSpPr>
            <p:cNvPr id="691" name="Freeform 156"/>
            <p:cNvSpPr>
              <a:spLocks/>
            </p:cNvSpPr>
            <p:nvPr/>
          </p:nvSpPr>
          <p:spPr bwMode="auto">
            <a:xfrm>
              <a:off x="1443038" y="4476750"/>
              <a:ext cx="3532188" cy="3535362"/>
            </a:xfrm>
            <a:custGeom>
              <a:avLst/>
              <a:gdLst>
                <a:gd name="T0" fmla="*/ 2497 w 4450"/>
                <a:gd name="T1" fmla="*/ 17 h 4454"/>
                <a:gd name="T2" fmla="*/ 2886 w 4450"/>
                <a:gd name="T3" fmla="*/ 101 h 4454"/>
                <a:gd name="T4" fmla="*/ 3247 w 4450"/>
                <a:gd name="T5" fmla="*/ 249 h 4454"/>
                <a:gd name="T6" fmla="*/ 3271 w 4450"/>
                <a:gd name="T7" fmla="*/ 652 h 4454"/>
                <a:gd name="T8" fmla="*/ 2891 w 4450"/>
                <a:gd name="T9" fmla="*/ 731 h 4454"/>
                <a:gd name="T10" fmla="*/ 2571 w 4450"/>
                <a:gd name="T11" fmla="*/ 628 h 4454"/>
                <a:gd name="T12" fmla="*/ 2225 w 4450"/>
                <a:gd name="T13" fmla="*/ 590 h 4454"/>
                <a:gd name="T14" fmla="*/ 1867 w 4450"/>
                <a:gd name="T15" fmla="*/ 629 h 4454"/>
                <a:gd name="T16" fmla="*/ 1535 w 4450"/>
                <a:gd name="T17" fmla="*/ 742 h 4454"/>
                <a:gd name="T18" fmla="*/ 1240 w 4450"/>
                <a:gd name="T19" fmla="*/ 919 h 4454"/>
                <a:gd name="T20" fmla="*/ 991 w 4450"/>
                <a:gd name="T21" fmla="*/ 1153 h 4454"/>
                <a:gd name="T22" fmla="*/ 794 w 4450"/>
                <a:gd name="T23" fmla="*/ 1434 h 4454"/>
                <a:gd name="T24" fmla="*/ 658 w 4450"/>
                <a:gd name="T25" fmla="*/ 1754 h 4454"/>
                <a:gd name="T26" fmla="*/ 594 w 4450"/>
                <a:gd name="T27" fmla="*/ 2105 h 4454"/>
                <a:gd name="T28" fmla="*/ 607 w 4450"/>
                <a:gd name="T29" fmla="*/ 2469 h 4454"/>
                <a:gd name="T30" fmla="*/ 696 w 4450"/>
                <a:gd name="T31" fmla="*/ 2810 h 4454"/>
                <a:gd name="T32" fmla="*/ 852 w 4450"/>
                <a:gd name="T33" fmla="*/ 3118 h 4454"/>
                <a:gd name="T34" fmla="*/ 1069 w 4450"/>
                <a:gd name="T35" fmla="*/ 3385 h 4454"/>
                <a:gd name="T36" fmla="*/ 1335 w 4450"/>
                <a:gd name="T37" fmla="*/ 3600 h 4454"/>
                <a:gd name="T38" fmla="*/ 1643 w 4450"/>
                <a:gd name="T39" fmla="*/ 3756 h 4454"/>
                <a:gd name="T40" fmla="*/ 1984 w 4450"/>
                <a:gd name="T41" fmla="*/ 3846 h 4454"/>
                <a:gd name="T42" fmla="*/ 2348 w 4450"/>
                <a:gd name="T43" fmla="*/ 3860 h 4454"/>
                <a:gd name="T44" fmla="*/ 2699 w 4450"/>
                <a:gd name="T45" fmla="*/ 3794 h 4454"/>
                <a:gd name="T46" fmla="*/ 3019 w 4450"/>
                <a:gd name="T47" fmla="*/ 3660 h 4454"/>
                <a:gd name="T48" fmla="*/ 3298 w 4450"/>
                <a:gd name="T49" fmla="*/ 3463 h 4454"/>
                <a:gd name="T50" fmla="*/ 3533 w 4450"/>
                <a:gd name="T51" fmla="*/ 3212 h 4454"/>
                <a:gd name="T52" fmla="*/ 3709 w 4450"/>
                <a:gd name="T53" fmla="*/ 2917 h 4454"/>
                <a:gd name="T54" fmla="*/ 3822 w 4450"/>
                <a:gd name="T55" fmla="*/ 2586 h 4454"/>
                <a:gd name="T56" fmla="*/ 3862 w 4450"/>
                <a:gd name="T57" fmla="*/ 2226 h 4454"/>
                <a:gd name="T58" fmla="*/ 3825 w 4450"/>
                <a:gd name="T59" fmla="*/ 1882 h 4454"/>
                <a:gd name="T60" fmla="*/ 3721 w 4450"/>
                <a:gd name="T61" fmla="*/ 1562 h 4454"/>
                <a:gd name="T62" fmla="*/ 3820 w 4450"/>
                <a:gd name="T63" fmla="*/ 1162 h 4454"/>
                <a:gd name="T64" fmla="*/ 4163 w 4450"/>
                <a:gd name="T65" fmla="*/ 1184 h 4454"/>
                <a:gd name="T66" fmla="*/ 4301 w 4450"/>
                <a:gd name="T67" fmla="*/ 1423 h 4454"/>
                <a:gd name="T68" fmla="*/ 4412 w 4450"/>
                <a:gd name="T69" fmla="*/ 1811 h 4454"/>
                <a:gd name="T70" fmla="*/ 4450 w 4450"/>
                <a:gd name="T71" fmla="*/ 2226 h 4454"/>
                <a:gd name="T72" fmla="*/ 4409 w 4450"/>
                <a:gd name="T73" fmla="*/ 2658 h 4454"/>
                <a:gd name="T74" fmla="*/ 4289 w 4450"/>
                <a:gd name="T75" fmla="*/ 3061 h 4454"/>
                <a:gd name="T76" fmla="*/ 4098 w 4450"/>
                <a:gd name="T77" fmla="*/ 3428 h 4454"/>
                <a:gd name="T78" fmla="*/ 3847 w 4450"/>
                <a:gd name="T79" fmla="*/ 3752 h 4454"/>
                <a:gd name="T80" fmla="*/ 3539 w 4450"/>
                <a:gd name="T81" fmla="*/ 4024 h 4454"/>
                <a:gd name="T82" fmla="*/ 3186 w 4450"/>
                <a:gd name="T83" fmla="*/ 4236 h 4454"/>
                <a:gd name="T84" fmla="*/ 2795 w 4450"/>
                <a:gd name="T85" fmla="*/ 4380 h 4454"/>
                <a:gd name="T86" fmla="*/ 2371 w 4450"/>
                <a:gd name="T87" fmla="*/ 4449 h 4454"/>
                <a:gd name="T88" fmla="*/ 1935 w 4450"/>
                <a:gd name="T89" fmla="*/ 4434 h 4454"/>
                <a:gd name="T90" fmla="*/ 1521 w 4450"/>
                <a:gd name="T91" fmla="*/ 4340 h 4454"/>
                <a:gd name="T92" fmla="*/ 1141 w 4450"/>
                <a:gd name="T93" fmla="*/ 4173 h 4454"/>
                <a:gd name="T94" fmla="*/ 803 w 4450"/>
                <a:gd name="T95" fmla="*/ 3940 h 4454"/>
                <a:gd name="T96" fmla="*/ 513 w 4450"/>
                <a:gd name="T97" fmla="*/ 3649 h 4454"/>
                <a:gd name="T98" fmla="*/ 281 w 4450"/>
                <a:gd name="T99" fmla="*/ 3311 h 4454"/>
                <a:gd name="T100" fmla="*/ 113 w 4450"/>
                <a:gd name="T101" fmla="*/ 2930 h 4454"/>
                <a:gd name="T102" fmla="*/ 18 w 4450"/>
                <a:gd name="T103" fmla="*/ 2517 h 4454"/>
                <a:gd name="T104" fmla="*/ 5 w 4450"/>
                <a:gd name="T105" fmla="*/ 2081 h 4454"/>
                <a:gd name="T106" fmla="*/ 74 w 4450"/>
                <a:gd name="T107" fmla="*/ 1658 h 4454"/>
                <a:gd name="T108" fmla="*/ 218 w 4450"/>
                <a:gd name="T109" fmla="*/ 1265 h 4454"/>
                <a:gd name="T110" fmla="*/ 428 w 4450"/>
                <a:gd name="T111" fmla="*/ 912 h 4454"/>
                <a:gd name="T112" fmla="*/ 701 w 4450"/>
                <a:gd name="T113" fmla="*/ 605 h 4454"/>
                <a:gd name="T114" fmla="*/ 1024 w 4450"/>
                <a:gd name="T115" fmla="*/ 352 h 4454"/>
                <a:gd name="T116" fmla="*/ 1391 w 4450"/>
                <a:gd name="T117" fmla="*/ 163 h 4454"/>
                <a:gd name="T118" fmla="*/ 1794 w 4450"/>
                <a:gd name="T119" fmla="*/ 42 h 4454"/>
                <a:gd name="T120" fmla="*/ 2225 w 4450"/>
                <a:gd name="T121" fmla="*/ 0 h 4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50" h="4454">
                  <a:moveTo>
                    <a:pt x="2225" y="0"/>
                  </a:moveTo>
                  <a:lnTo>
                    <a:pt x="2362" y="5"/>
                  </a:lnTo>
                  <a:lnTo>
                    <a:pt x="2497" y="17"/>
                  </a:lnTo>
                  <a:lnTo>
                    <a:pt x="2629" y="36"/>
                  </a:lnTo>
                  <a:lnTo>
                    <a:pt x="2759" y="65"/>
                  </a:lnTo>
                  <a:lnTo>
                    <a:pt x="2886" y="101"/>
                  </a:lnTo>
                  <a:lnTo>
                    <a:pt x="3010" y="143"/>
                  </a:lnTo>
                  <a:lnTo>
                    <a:pt x="3130" y="193"/>
                  </a:lnTo>
                  <a:lnTo>
                    <a:pt x="3247" y="249"/>
                  </a:lnTo>
                  <a:lnTo>
                    <a:pt x="3244" y="288"/>
                  </a:lnTo>
                  <a:lnTo>
                    <a:pt x="3246" y="327"/>
                  </a:lnTo>
                  <a:lnTo>
                    <a:pt x="3271" y="652"/>
                  </a:lnTo>
                  <a:lnTo>
                    <a:pt x="3086" y="835"/>
                  </a:lnTo>
                  <a:lnTo>
                    <a:pt x="2990" y="781"/>
                  </a:lnTo>
                  <a:lnTo>
                    <a:pt x="2891" y="731"/>
                  </a:lnTo>
                  <a:lnTo>
                    <a:pt x="2787" y="689"/>
                  </a:lnTo>
                  <a:lnTo>
                    <a:pt x="2680" y="655"/>
                  </a:lnTo>
                  <a:lnTo>
                    <a:pt x="2571" y="628"/>
                  </a:lnTo>
                  <a:lnTo>
                    <a:pt x="2458" y="607"/>
                  </a:lnTo>
                  <a:lnTo>
                    <a:pt x="2342" y="594"/>
                  </a:lnTo>
                  <a:lnTo>
                    <a:pt x="2225" y="590"/>
                  </a:lnTo>
                  <a:lnTo>
                    <a:pt x="2103" y="594"/>
                  </a:lnTo>
                  <a:lnTo>
                    <a:pt x="1983" y="608"/>
                  </a:lnTo>
                  <a:lnTo>
                    <a:pt x="1867" y="629"/>
                  </a:lnTo>
                  <a:lnTo>
                    <a:pt x="1753" y="659"/>
                  </a:lnTo>
                  <a:lnTo>
                    <a:pt x="1642" y="697"/>
                  </a:lnTo>
                  <a:lnTo>
                    <a:pt x="1535" y="742"/>
                  </a:lnTo>
                  <a:lnTo>
                    <a:pt x="1433" y="795"/>
                  </a:lnTo>
                  <a:lnTo>
                    <a:pt x="1335" y="855"/>
                  </a:lnTo>
                  <a:lnTo>
                    <a:pt x="1240" y="919"/>
                  </a:lnTo>
                  <a:lnTo>
                    <a:pt x="1152" y="992"/>
                  </a:lnTo>
                  <a:lnTo>
                    <a:pt x="1069" y="1070"/>
                  </a:lnTo>
                  <a:lnTo>
                    <a:pt x="991" y="1153"/>
                  </a:lnTo>
                  <a:lnTo>
                    <a:pt x="919" y="1243"/>
                  </a:lnTo>
                  <a:lnTo>
                    <a:pt x="852" y="1336"/>
                  </a:lnTo>
                  <a:lnTo>
                    <a:pt x="794" y="1434"/>
                  </a:lnTo>
                  <a:lnTo>
                    <a:pt x="741" y="1538"/>
                  </a:lnTo>
                  <a:lnTo>
                    <a:pt x="696" y="1644"/>
                  </a:lnTo>
                  <a:lnTo>
                    <a:pt x="658" y="1754"/>
                  </a:lnTo>
                  <a:lnTo>
                    <a:pt x="628" y="1868"/>
                  </a:lnTo>
                  <a:lnTo>
                    <a:pt x="607" y="1986"/>
                  </a:lnTo>
                  <a:lnTo>
                    <a:pt x="594" y="2105"/>
                  </a:lnTo>
                  <a:lnTo>
                    <a:pt x="589" y="2226"/>
                  </a:lnTo>
                  <a:lnTo>
                    <a:pt x="594" y="2350"/>
                  </a:lnTo>
                  <a:lnTo>
                    <a:pt x="607" y="2469"/>
                  </a:lnTo>
                  <a:lnTo>
                    <a:pt x="628" y="2586"/>
                  </a:lnTo>
                  <a:lnTo>
                    <a:pt x="658" y="2700"/>
                  </a:lnTo>
                  <a:lnTo>
                    <a:pt x="696" y="2810"/>
                  </a:lnTo>
                  <a:lnTo>
                    <a:pt x="741" y="2917"/>
                  </a:lnTo>
                  <a:lnTo>
                    <a:pt x="794" y="3019"/>
                  </a:lnTo>
                  <a:lnTo>
                    <a:pt x="852" y="3118"/>
                  </a:lnTo>
                  <a:lnTo>
                    <a:pt x="919" y="3212"/>
                  </a:lnTo>
                  <a:lnTo>
                    <a:pt x="991" y="3300"/>
                  </a:lnTo>
                  <a:lnTo>
                    <a:pt x="1069" y="3385"/>
                  </a:lnTo>
                  <a:lnTo>
                    <a:pt x="1152" y="3463"/>
                  </a:lnTo>
                  <a:lnTo>
                    <a:pt x="1242" y="3533"/>
                  </a:lnTo>
                  <a:lnTo>
                    <a:pt x="1335" y="3600"/>
                  </a:lnTo>
                  <a:lnTo>
                    <a:pt x="1433" y="3660"/>
                  </a:lnTo>
                  <a:lnTo>
                    <a:pt x="1536" y="3711"/>
                  </a:lnTo>
                  <a:lnTo>
                    <a:pt x="1643" y="3756"/>
                  </a:lnTo>
                  <a:lnTo>
                    <a:pt x="1753" y="3794"/>
                  </a:lnTo>
                  <a:lnTo>
                    <a:pt x="1867" y="3824"/>
                  </a:lnTo>
                  <a:lnTo>
                    <a:pt x="1984" y="3846"/>
                  </a:lnTo>
                  <a:lnTo>
                    <a:pt x="2103" y="3860"/>
                  </a:lnTo>
                  <a:lnTo>
                    <a:pt x="2225" y="3863"/>
                  </a:lnTo>
                  <a:lnTo>
                    <a:pt x="2348" y="3860"/>
                  </a:lnTo>
                  <a:lnTo>
                    <a:pt x="2467" y="3846"/>
                  </a:lnTo>
                  <a:lnTo>
                    <a:pt x="2584" y="3824"/>
                  </a:lnTo>
                  <a:lnTo>
                    <a:pt x="2699" y="3794"/>
                  </a:lnTo>
                  <a:lnTo>
                    <a:pt x="2808" y="3756"/>
                  </a:lnTo>
                  <a:lnTo>
                    <a:pt x="2915" y="3711"/>
                  </a:lnTo>
                  <a:lnTo>
                    <a:pt x="3019" y="3660"/>
                  </a:lnTo>
                  <a:lnTo>
                    <a:pt x="3116" y="3600"/>
                  </a:lnTo>
                  <a:lnTo>
                    <a:pt x="3210" y="3533"/>
                  </a:lnTo>
                  <a:lnTo>
                    <a:pt x="3298" y="3463"/>
                  </a:lnTo>
                  <a:lnTo>
                    <a:pt x="3383" y="3385"/>
                  </a:lnTo>
                  <a:lnTo>
                    <a:pt x="3461" y="3300"/>
                  </a:lnTo>
                  <a:lnTo>
                    <a:pt x="3533" y="3212"/>
                  </a:lnTo>
                  <a:lnTo>
                    <a:pt x="3598" y="3118"/>
                  </a:lnTo>
                  <a:lnTo>
                    <a:pt x="3658" y="3019"/>
                  </a:lnTo>
                  <a:lnTo>
                    <a:pt x="3709" y="2917"/>
                  </a:lnTo>
                  <a:lnTo>
                    <a:pt x="3754" y="2810"/>
                  </a:lnTo>
                  <a:lnTo>
                    <a:pt x="3793" y="2700"/>
                  </a:lnTo>
                  <a:lnTo>
                    <a:pt x="3822" y="2586"/>
                  </a:lnTo>
                  <a:lnTo>
                    <a:pt x="3844" y="2469"/>
                  </a:lnTo>
                  <a:lnTo>
                    <a:pt x="3858" y="2350"/>
                  </a:lnTo>
                  <a:lnTo>
                    <a:pt x="3862" y="2226"/>
                  </a:lnTo>
                  <a:lnTo>
                    <a:pt x="3858" y="2109"/>
                  </a:lnTo>
                  <a:lnTo>
                    <a:pt x="3846" y="1995"/>
                  </a:lnTo>
                  <a:lnTo>
                    <a:pt x="3825" y="1882"/>
                  </a:lnTo>
                  <a:lnTo>
                    <a:pt x="3797" y="1772"/>
                  </a:lnTo>
                  <a:lnTo>
                    <a:pt x="3763" y="1664"/>
                  </a:lnTo>
                  <a:lnTo>
                    <a:pt x="3721" y="1562"/>
                  </a:lnTo>
                  <a:lnTo>
                    <a:pt x="3671" y="1461"/>
                  </a:lnTo>
                  <a:lnTo>
                    <a:pt x="3617" y="1365"/>
                  </a:lnTo>
                  <a:lnTo>
                    <a:pt x="3820" y="1162"/>
                  </a:lnTo>
                  <a:lnTo>
                    <a:pt x="4103" y="1183"/>
                  </a:lnTo>
                  <a:lnTo>
                    <a:pt x="4136" y="1184"/>
                  </a:lnTo>
                  <a:lnTo>
                    <a:pt x="4163" y="1184"/>
                  </a:lnTo>
                  <a:lnTo>
                    <a:pt x="4190" y="1181"/>
                  </a:lnTo>
                  <a:lnTo>
                    <a:pt x="4250" y="1300"/>
                  </a:lnTo>
                  <a:lnTo>
                    <a:pt x="4301" y="1423"/>
                  </a:lnTo>
                  <a:lnTo>
                    <a:pt x="4346" y="1550"/>
                  </a:lnTo>
                  <a:lnTo>
                    <a:pt x="4382" y="1679"/>
                  </a:lnTo>
                  <a:lnTo>
                    <a:pt x="4412" y="1811"/>
                  </a:lnTo>
                  <a:lnTo>
                    <a:pt x="4433" y="1948"/>
                  </a:lnTo>
                  <a:lnTo>
                    <a:pt x="4447" y="2087"/>
                  </a:lnTo>
                  <a:lnTo>
                    <a:pt x="4450" y="2226"/>
                  </a:lnTo>
                  <a:lnTo>
                    <a:pt x="4445" y="2374"/>
                  </a:lnTo>
                  <a:lnTo>
                    <a:pt x="4432" y="2517"/>
                  </a:lnTo>
                  <a:lnTo>
                    <a:pt x="4409" y="2658"/>
                  </a:lnTo>
                  <a:lnTo>
                    <a:pt x="4378" y="2796"/>
                  </a:lnTo>
                  <a:lnTo>
                    <a:pt x="4337" y="2930"/>
                  </a:lnTo>
                  <a:lnTo>
                    <a:pt x="4289" y="3061"/>
                  </a:lnTo>
                  <a:lnTo>
                    <a:pt x="4233" y="3189"/>
                  </a:lnTo>
                  <a:lnTo>
                    <a:pt x="4170" y="3311"/>
                  </a:lnTo>
                  <a:lnTo>
                    <a:pt x="4098" y="3428"/>
                  </a:lnTo>
                  <a:lnTo>
                    <a:pt x="4021" y="3543"/>
                  </a:lnTo>
                  <a:lnTo>
                    <a:pt x="3937" y="3649"/>
                  </a:lnTo>
                  <a:lnTo>
                    <a:pt x="3847" y="3752"/>
                  </a:lnTo>
                  <a:lnTo>
                    <a:pt x="3749" y="3849"/>
                  </a:lnTo>
                  <a:lnTo>
                    <a:pt x="3647" y="3940"/>
                  </a:lnTo>
                  <a:lnTo>
                    <a:pt x="3539" y="4024"/>
                  </a:lnTo>
                  <a:lnTo>
                    <a:pt x="3426" y="4102"/>
                  </a:lnTo>
                  <a:lnTo>
                    <a:pt x="3309" y="4173"/>
                  </a:lnTo>
                  <a:lnTo>
                    <a:pt x="3186" y="4236"/>
                  </a:lnTo>
                  <a:lnTo>
                    <a:pt x="3059" y="4292"/>
                  </a:lnTo>
                  <a:lnTo>
                    <a:pt x="2929" y="4340"/>
                  </a:lnTo>
                  <a:lnTo>
                    <a:pt x="2795" y="4380"/>
                  </a:lnTo>
                  <a:lnTo>
                    <a:pt x="2656" y="4412"/>
                  </a:lnTo>
                  <a:lnTo>
                    <a:pt x="2515" y="4434"/>
                  </a:lnTo>
                  <a:lnTo>
                    <a:pt x="2371" y="4449"/>
                  </a:lnTo>
                  <a:lnTo>
                    <a:pt x="2225" y="4454"/>
                  </a:lnTo>
                  <a:lnTo>
                    <a:pt x="2079" y="4449"/>
                  </a:lnTo>
                  <a:lnTo>
                    <a:pt x="1935" y="4434"/>
                  </a:lnTo>
                  <a:lnTo>
                    <a:pt x="1794" y="4412"/>
                  </a:lnTo>
                  <a:lnTo>
                    <a:pt x="1657" y="4380"/>
                  </a:lnTo>
                  <a:lnTo>
                    <a:pt x="1521" y="4340"/>
                  </a:lnTo>
                  <a:lnTo>
                    <a:pt x="1391" y="4292"/>
                  </a:lnTo>
                  <a:lnTo>
                    <a:pt x="1264" y="4236"/>
                  </a:lnTo>
                  <a:lnTo>
                    <a:pt x="1141" y="4173"/>
                  </a:lnTo>
                  <a:lnTo>
                    <a:pt x="1024" y="4102"/>
                  </a:lnTo>
                  <a:lnTo>
                    <a:pt x="911" y="4024"/>
                  </a:lnTo>
                  <a:lnTo>
                    <a:pt x="803" y="3940"/>
                  </a:lnTo>
                  <a:lnTo>
                    <a:pt x="701" y="3849"/>
                  </a:lnTo>
                  <a:lnTo>
                    <a:pt x="604" y="3752"/>
                  </a:lnTo>
                  <a:lnTo>
                    <a:pt x="513" y="3649"/>
                  </a:lnTo>
                  <a:lnTo>
                    <a:pt x="428" y="3543"/>
                  </a:lnTo>
                  <a:lnTo>
                    <a:pt x="352" y="3428"/>
                  </a:lnTo>
                  <a:lnTo>
                    <a:pt x="281" y="3311"/>
                  </a:lnTo>
                  <a:lnTo>
                    <a:pt x="218" y="3189"/>
                  </a:lnTo>
                  <a:lnTo>
                    <a:pt x="161" y="3061"/>
                  </a:lnTo>
                  <a:lnTo>
                    <a:pt x="113" y="2930"/>
                  </a:lnTo>
                  <a:lnTo>
                    <a:pt x="74" y="2796"/>
                  </a:lnTo>
                  <a:lnTo>
                    <a:pt x="42" y="2658"/>
                  </a:lnTo>
                  <a:lnTo>
                    <a:pt x="18" y="2517"/>
                  </a:lnTo>
                  <a:lnTo>
                    <a:pt x="5" y="2374"/>
                  </a:lnTo>
                  <a:lnTo>
                    <a:pt x="0" y="2226"/>
                  </a:lnTo>
                  <a:lnTo>
                    <a:pt x="5" y="2081"/>
                  </a:lnTo>
                  <a:lnTo>
                    <a:pt x="18" y="1936"/>
                  </a:lnTo>
                  <a:lnTo>
                    <a:pt x="42" y="1796"/>
                  </a:lnTo>
                  <a:lnTo>
                    <a:pt x="74" y="1658"/>
                  </a:lnTo>
                  <a:lnTo>
                    <a:pt x="113" y="1523"/>
                  </a:lnTo>
                  <a:lnTo>
                    <a:pt x="161" y="1392"/>
                  </a:lnTo>
                  <a:lnTo>
                    <a:pt x="218" y="1265"/>
                  </a:lnTo>
                  <a:lnTo>
                    <a:pt x="281" y="1143"/>
                  </a:lnTo>
                  <a:lnTo>
                    <a:pt x="352" y="1025"/>
                  </a:lnTo>
                  <a:lnTo>
                    <a:pt x="428" y="912"/>
                  </a:lnTo>
                  <a:lnTo>
                    <a:pt x="513" y="804"/>
                  </a:lnTo>
                  <a:lnTo>
                    <a:pt x="604" y="701"/>
                  </a:lnTo>
                  <a:lnTo>
                    <a:pt x="701" y="605"/>
                  </a:lnTo>
                  <a:lnTo>
                    <a:pt x="803" y="515"/>
                  </a:lnTo>
                  <a:lnTo>
                    <a:pt x="911" y="431"/>
                  </a:lnTo>
                  <a:lnTo>
                    <a:pt x="1024" y="352"/>
                  </a:lnTo>
                  <a:lnTo>
                    <a:pt x="1141" y="282"/>
                  </a:lnTo>
                  <a:lnTo>
                    <a:pt x="1264" y="218"/>
                  </a:lnTo>
                  <a:lnTo>
                    <a:pt x="1391" y="163"/>
                  </a:lnTo>
                  <a:lnTo>
                    <a:pt x="1521" y="113"/>
                  </a:lnTo>
                  <a:lnTo>
                    <a:pt x="1655" y="74"/>
                  </a:lnTo>
                  <a:lnTo>
                    <a:pt x="1794" y="42"/>
                  </a:lnTo>
                  <a:lnTo>
                    <a:pt x="1935" y="18"/>
                  </a:lnTo>
                  <a:lnTo>
                    <a:pt x="2078" y="5"/>
                  </a:lnTo>
                  <a:lnTo>
                    <a:pt x="22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692" name="Freeform 157"/>
            <p:cNvSpPr>
              <a:spLocks/>
            </p:cNvSpPr>
            <p:nvPr/>
          </p:nvSpPr>
          <p:spPr bwMode="auto">
            <a:xfrm>
              <a:off x="2339976" y="5373688"/>
              <a:ext cx="1738313" cy="1739900"/>
            </a:xfrm>
            <a:custGeom>
              <a:avLst/>
              <a:gdLst>
                <a:gd name="T0" fmla="*/ 1195 w 2192"/>
                <a:gd name="T1" fmla="*/ 4 h 2193"/>
                <a:gd name="T2" fmla="*/ 1383 w 2192"/>
                <a:gd name="T3" fmla="*/ 39 h 2193"/>
                <a:gd name="T4" fmla="*/ 1559 w 2192"/>
                <a:gd name="T5" fmla="*/ 104 h 2193"/>
                <a:gd name="T6" fmla="*/ 1140 w 2192"/>
                <a:gd name="T7" fmla="*/ 523 h 2193"/>
                <a:gd name="T8" fmla="*/ 1024 w 2192"/>
                <a:gd name="T9" fmla="*/ 526 h 2193"/>
                <a:gd name="T10" fmla="*/ 889 w 2192"/>
                <a:gd name="T11" fmla="*/ 561 h 2193"/>
                <a:gd name="T12" fmla="*/ 768 w 2192"/>
                <a:gd name="T13" fmla="*/ 624 h 2193"/>
                <a:gd name="T14" fmla="*/ 666 w 2192"/>
                <a:gd name="T15" fmla="*/ 714 h 2193"/>
                <a:gd name="T16" fmla="*/ 588 w 2192"/>
                <a:gd name="T17" fmla="*/ 827 h 2193"/>
                <a:gd name="T18" fmla="*/ 538 w 2192"/>
                <a:gd name="T19" fmla="*/ 955 h 2193"/>
                <a:gd name="T20" fmla="*/ 522 w 2192"/>
                <a:gd name="T21" fmla="*/ 1096 h 2193"/>
                <a:gd name="T22" fmla="*/ 538 w 2192"/>
                <a:gd name="T23" fmla="*/ 1238 h 2193"/>
                <a:gd name="T24" fmla="*/ 588 w 2192"/>
                <a:gd name="T25" fmla="*/ 1367 h 2193"/>
                <a:gd name="T26" fmla="*/ 666 w 2192"/>
                <a:gd name="T27" fmla="*/ 1478 h 2193"/>
                <a:gd name="T28" fmla="*/ 767 w 2192"/>
                <a:gd name="T29" fmla="*/ 1569 h 2193"/>
                <a:gd name="T30" fmla="*/ 887 w 2192"/>
                <a:gd name="T31" fmla="*/ 1633 h 2193"/>
                <a:gd name="T32" fmla="*/ 1024 w 2192"/>
                <a:gd name="T33" fmla="*/ 1668 h 2193"/>
                <a:gd name="T34" fmla="*/ 1168 w 2192"/>
                <a:gd name="T35" fmla="*/ 1668 h 2193"/>
                <a:gd name="T36" fmla="*/ 1303 w 2192"/>
                <a:gd name="T37" fmla="*/ 1633 h 2193"/>
                <a:gd name="T38" fmla="*/ 1424 w 2192"/>
                <a:gd name="T39" fmla="*/ 1569 h 2193"/>
                <a:gd name="T40" fmla="*/ 1526 w 2192"/>
                <a:gd name="T41" fmla="*/ 1478 h 2193"/>
                <a:gd name="T42" fmla="*/ 1604 w 2192"/>
                <a:gd name="T43" fmla="*/ 1367 h 2193"/>
                <a:gd name="T44" fmla="*/ 1654 w 2192"/>
                <a:gd name="T45" fmla="*/ 1238 h 2193"/>
                <a:gd name="T46" fmla="*/ 1670 w 2192"/>
                <a:gd name="T47" fmla="*/ 1096 h 2193"/>
                <a:gd name="T48" fmla="*/ 2081 w 2192"/>
                <a:gd name="T49" fmla="*/ 642 h 2193"/>
                <a:gd name="T50" fmla="*/ 2124 w 2192"/>
                <a:gd name="T51" fmla="*/ 720 h 2193"/>
                <a:gd name="T52" fmla="*/ 2174 w 2192"/>
                <a:gd name="T53" fmla="*/ 902 h 2193"/>
                <a:gd name="T54" fmla="*/ 2192 w 2192"/>
                <a:gd name="T55" fmla="*/ 1096 h 2193"/>
                <a:gd name="T56" fmla="*/ 2174 w 2192"/>
                <a:gd name="T57" fmla="*/ 1293 h 2193"/>
                <a:gd name="T58" fmla="*/ 2123 w 2192"/>
                <a:gd name="T59" fmla="*/ 1480 h 2193"/>
                <a:gd name="T60" fmla="*/ 2042 w 2192"/>
                <a:gd name="T61" fmla="*/ 1650 h 2193"/>
                <a:gd name="T62" fmla="*/ 1935 w 2192"/>
                <a:gd name="T63" fmla="*/ 1803 h 2193"/>
                <a:gd name="T64" fmla="*/ 1803 w 2192"/>
                <a:gd name="T65" fmla="*/ 1936 h 2193"/>
                <a:gd name="T66" fmla="*/ 1649 w 2192"/>
                <a:gd name="T67" fmla="*/ 2044 h 2193"/>
                <a:gd name="T68" fmla="*/ 1478 w 2192"/>
                <a:gd name="T69" fmla="*/ 2125 h 2193"/>
                <a:gd name="T70" fmla="*/ 1293 w 2192"/>
                <a:gd name="T71" fmla="*/ 2175 h 2193"/>
                <a:gd name="T72" fmla="*/ 1096 w 2192"/>
                <a:gd name="T73" fmla="*/ 2193 h 2193"/>
                <a:gd name="T74" fmla="*/ 899 w 2192"/>
                <a:gd name="T75" fmla="*/ 2175 h 2193"/>
                <a:gd name="T76" fmla="*/ 714 w 2192"/>
                <a:gd name="T77" fmla="*/ 2124 h 2193"/>
                <a:gd name="T78" fmla="*/ 543 w 2192"/>
                <a:gd name="T79" fmla="*/ 2044 h 2193"/>
                <a:gd name="T80" fmla="*/ 391 w 2192"/>
                <a:gd name="T81" fmla="*/ 1936 h 2193"/>
                <a:gd name="T82" fmla="*/ 259 w 2192"/>
                <a:gd name="T83" fmla="*/ 1803 h 2193"/>
                <a:gd name="T84" fmla="*/ 150 w 2192"/>
                <a:gd name="T85" fmla="*/ 1650 h 2193"/>
                <a:gd name="T86" fmla="*/ 69 w 2192"/>
                <a:gd name="T87" fmla="*/ 1478 h 2193"/>
                <a:gd name="T88" fmla="*/ 18 w 2192"/>
                <a:gd name="T89" fmla="*/ 1293 h 2193"/>
                <a:gd name="T90" fmla="*/ 0 w 2192"/>
                <a:gd name="T91" fmla="*/ 1096 h 2193"/>
                <a:gd name="T92" fmla="*/ 18 w 2192"/>
                <a:gd name="T93" fmla="*/ 899 h 2193"/>
                <a:gd name="T94" fmla="*/ 69 w 2192"/>
                <a:gd name="T95" fmla="*/ 714 h 2193"/>
                <a:gd name="T96" fmla="*/ 150 w 2192"/>
                <a:gd name="T97" fmla="*/ 543 h 2193"/>
                <a:gd name="T98" fmla="*/ 259 w 2192"/>
                <a:gd name="T99" fmla="*/ 389 h 2193"/>
                <a:gd name="T100" fmla="*/ 391 w 2192"/>
                <a:gd name="T101" fmla="*/ 259 h 2193"/>
                <a:gd name="T102" fmla="*/ 543 w 2192"/>
                <a:gd name="T103" fmla="*/ 150 h 2193"/>
                <a:gd name="T104" fmla="*/ 714 w 2192"/>
                <a:gd name="T105" fmla="*/ 69 h 2193"/>
                <a:gd name="T106" fmla="*/ 899 w 2192"/>
                <a:gd name="T107" fmla="*/ 18 h 2193"/>
                <a:gd name="T108" fmla="*/ 1096 w 2192"/>
                <a:gd name="T109" fmla="*/ 0 h 2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92" h="2193">
                  <a:moveTo>
                    <a:pt x="1096" y="0"/>
                  </a:moveTo>
                  <a:lnTo>
                    <a:pt x="1195" y="4"/>
                  </a:lnTo>
                  <a:lnTo>
                    <a:pt x="1290" y="18"/>
                  </a:lnTo>
                  <a:lnTo>
                    <a:pt x="1383" y="39"/>
                  </a:lnTo>
                  <a:lnTo>
                    <a:pt x="1473" y="68"/>
                  </a:lnTo>
                  <a:lnTo>
                    <a:pt x="1559" y="104"/>
                  </a:lnTo>
                  <a:lnTo>
                    <a:pt x="1550" y="113"/>
                  </a:lnTo>
                  <a:lnTo>
                    <a:pt x="1140" y="523"/>
                  </a:lnTo>
                  <a:lnTo>
                    <a:pt x="1096" y="522"/>
                  </a:lnTo>
                  <a:lnTo>
                    <a:pt x="1024" y="526"/>
                  </a:lnTo>
                  <a:lnTo>
                    <a:pt x="955" y="540"/>
                  </a:lnTo>
                  <a:lnTo>
                    <a:pt x="889" y="561"/>
                  </a:lnTo>
                  <a:lnTo>
                    <a:pt x="825" y="590"/>
                  </a:lnTo>
                  <a:lnTo>
                    <a:pt x="768" y="624"/>
                  </a:lnTo>
                  <a:lnTo>
                    <a:pt x="714" y="666"/>
                  </a:lnTo>
                  <a:lnTo>
                    <a:pt x="666" y="714"/>
                  </a:lnTo>
                  <a:lnTo>
                    <a:pt x="624" y="769"/>
                  </a:lnTo>
                  <a:lnTo>
                    <a:pt x="588" y="827"/>
                  </a:lnTo>
                  <a:lnTo>
                    <a:pt x="559" y="889"/>
                  </a:lnTo>
                  <a:lnTo>
                    <a:pt x="538" y="955"/>
                  </a:lnTo>
                  <a:lnTo>
                    <a:pt x="526" y="1024"/>
                  </a:lnTo>
                  <a:lnTo>
                    <a:pt x="522" y="1096"/>
                  </a:lnTo>
                  <a:lnTo>
                    <a:pt x="526" y="1169"/>
                  </a:lnTo>
                  <a:lnTo>
                    <a:pt x="538" y="1238"/>
                  </a:lnTo>
                  <a:lnTo>
                    <a:pt x="559" y="1305"/>
                  </a:lnTo>
                  <a:lnTo>
                    <a:pt x="588" y="1367"/>
                  </a:lnTo>
                  <a:lnTo>
                    <a:pt x="624" y="1426"/>
                  </a:lnTo>
                  <a:lnTo>
                    <a:pt x="666" y="1478"/>
                  </a:lnTo>
                  <a:lnTo>
                    <a:pt x="714" y="1527"/>
                  </a:lnTo>
                  <a:lnTo>
                    <a:pt x="767" y="1569"/>
                  </a:lnTo>
                  <a:lnTo>
                    <a:pt x="825" y="1605"/>
                  </a:lnTo>
                  <a:lnTo>
                    <a:pt x="887" y="1633"/>
                  </a:lnTo>
                  <a:lnTo>
                    <a:pt x="955" y="1654"/>
                  </a:lnTo>
                  <a:lnTo>
                    <a:pt x="1024" y="1668"/>
                  </a:lnTo>
                  <a:lnTo>
                    <a:pt x="1096" y="1672"/>
                  </a:lnTo>
                  <a:lnTo>
                    <a:pt x="1168" y="1668"/>
                  </a:lnTo>
                  <a:lnTo>
                    <a:pt x="1237" y="1654"/>
                  </a:lnTo>
                  <a:lnTo>
                    <a:pt x="1303" y="1633"/>
                  </a:lnTo>
                  <a:lnTo>
                    <a:pt x="1367" y="1605"/>
                  </a:lnTo>
                  <a:lnTo>
                    <a:pt x="1424" y="1569"/>
                  </a:lnTo>
                  <a:lnTo>
                    <a:pt x="1478" y="1527"/>
                  </a:lnTo>
                  <a:lnTo>
                    <a:pt x="1526" y="1478"/>
                  </a:lnTo>
                  <a:lnTo>
                    <a:pt x="1568" y="1426"/>
                  </a:lnTo>
                  <a:lnTo>
                    <a:pt x="1604" y="1367"/>
                  </a:lnTo>
                  <a:lnTo>
                    <a:pt x="1633" y="1305"/>
                  </a:lnTo>
                  <a:lnTo>
                    <a:pt x="1654" y="1238"/>
                  </a:lnTo>
                  <a:lnTo>
                    <a:pt x="1666" y="1169"/>
                  </a:lnTo>
                  <a:lnTo>
                    <a:pt x="1670" y="1096"/>
                  </a:lnTo>
                  <a:lnTo>
                    <a:pt x="1669" y="1053"/>
                  </a:lnTo>
                  <a:lnTo>
                    <a:pt x="2081" y="642"/>
                  </a:lnTo>
                  <a:lnTo>
                    <a:pt x="2088" y="633"/>
                  </a:lnTo>
                  <a:lnTo>
                    <a:pt x="2124" y="720"/>
                  </a:lnTo>
                  <a:lnTo>
                    <a:pt x="2154" y="809"/>
                  </a:lnTo>
                  <a:lnTo>
                    <a:pt x="2174" y="902"/>
                  </a:lnTo>
                  <a:lnTo>
                    <a:pt x="2187" y="999"/>
                  </a:lnTo>
                  <a:lnTo>
                    <a:pt x="2192" y="1096"/>
                  </a:lnTo>
                  <a:lnTo>
                    <a:pt x="2187" y="1197"/>
                  </a:lnTo>
                  <a:lnTo>
                    <a:pt x="2174" y="1293"/>
                  </a:lnTo>
                  <a:lnTo>
                    <a:pt x="2153" y="1388"/>
                  </a:lnTo>
                  <a:lnTo>
                    <a:pt x="2123" y="1480"/>
                  </a:lnTo>
                  <a:lnTo>
                    <a:pt x="2087" y="1567"/>
                  </a:lnTo>
                  <a:lnTo>
                    <a:pt x="2042" y="1650"/>
                  </a:lnTo>
                  <a:lnTo>
                    <a:pt x="1992" y="1730"/>
                  </a:lnTo>
                  <a:lnTo>
                    <a:pt x="1935" y="1803"/>
                  </a:lnTo>
                  <a:lnTo>
                    <a:pt x="1870" y="1873"/>
                  </a:lnTo>
                  <a:lnTo>
                    <a:pt x="1803" y="1936"/>
                  </a:lnTo>
                  <a:lnTo>
                    <a:pt x="1727" y="1993"/>
                  </a:lnTo>
                  <a:lnTo>
                    <a:pt x="1649" y="2044"/>
                  </a:lnTo>
                  <a:lnTo>
                    <a:pt x="1567" y="2088"/>
                  </a:lnTo>
                  <a:lnTo>
                    <a:pt x="1478" y="2125"/>
                  </a:lnTo>
                  <a:lnTo>
                    <a:pt x="1388" y="2154"/>
                  </a:lnTo>
                  <a:lnTo>
                    <a:pt x="1293" y="2175"/>
                  </a:lnTo>
                  <a:lnTo>
                    <a:pt x="1195" y="2188"/>
                  </a:lnTo>
                  <a:lnTo>
                    <a:pt x="1096" y="2193"/>
                  </a:lnTo>
                  <a:lnTo>
                    <a:pt x="997" y="2188"/>
                  </a:lnTo>
                  <a:lnTo>
                    <a:pt x="899" y="2175"/>
                  </a:lnTo>
                  <a:lnTo>
                    <a:pt x="804" y="2154"/>
                  </a:lnTo>
                  <a:lnTo>
                    <a:pt x="714" y="2124"/>
                  </a:lnTo>
                  <a:lnTo>
                    <a:pt x="627" y="2088"/>
                  </a:lnTo>
                  <a:lnTo>
                    <a:pt x="543" y="2044"/>
                  </a:lnTo>
                  <a:lnTo>
                    <a:pt x="465" y="1993"/>
                  </a:lnTo>
                  <a:lnTo>
                    <a:pt x="391" y="1936"/>
                  </a:lnTo>
                  <a:lnTo>
                    <a:pt x="322" y="1873"/>
                  </a:lnTo>
                  <a:lnTo>
                    <a:pt x="259" y="1803"/>
                  </a:lnTo>
                  <a:lnTo>
                    <a:pt x="201" y="1728"/>
                  </a:lnTo>
                  <a:lnTo>
                    <a:pt x="150" y="1650"/>
                  </a:lnTo>
                  <a:lnTo>
                    <a:pt x="107" y="1567"/>
                  </a:lnTo>
                  <a:lnTo>
                    <a:pt x="69" y="1478"/>
                  </a:lnTo>
                  <a:lnTo>
                    <a:pt x="39" y="1388"/>
                  </a:lnTo>
                  <a:lnTo>
                    <a:pt x="18" y="1293"/>
                  </a:lnTo>
                  <a:lnTo>
                    <a:pt x="5" y="1196"/>
                  </a:lnTo>
                  <a:lnTo>
                    <a:pt x="0" y="1096"/>
                  </a:lnTo>
                  <a:lnTo>
                    <a:pt x="5" y="997"/>
                  </a:lnTo>
                  <a:lnTo>
                    <a:pt x="18" y="899"/>
                  </a:lnTo>
                  <a:lnTo>
                    <a:pt x="39" y="805"/>
                  </a:lnTo>
                  <a:lnTo>
                    <a:pt x="69" y="714"/>
                  </a:lnTo>
                  <a:lnTo>
                    <a:pt x="107" y="627"/>
                  </a:lnTo>
                  <a:lnTo>
                    <a:pt x="150" y="543"/>
                  </a:lnTo>
                  <a:lnTo>
                    <a:pt x="201" y="465"/>
                  </a:lnTo>
                  <a:lnTo>
                    <a:pt x="259" y="389"/>
                  </a:lnTo>
                  <a:lnTo>
                    <a:pt x="322" y="322"/>
                  </a:lnTo>
                  <a:lnTo>
                    <a:pt x="391" y="259"/>
                  </a:lnTo>
                  <a:lnTo>
                    <a:pt x="465" y="201"/>
                  </a:lnTo>
                  <a:lnTo>
                    <a:pt x="543" y="150"/>
                  </a:lnTo>
                  <a:lnTo>
                    <a:pt x="627" y="105"/>
                  </a:lnTo>
                  <a:lnTo>
                    <a:pt x="714" y="69"/>
                  </a:lnTo>
                  <a:lnTo>
                    <a:pt x="804" y="39"/>
                  </a:lnTo>
                  <a:lnTo>
                    <a:pt x="899" y="18"/>
                  </a:lnTo>
                  <a:lnTo>
                    <a:pt x="997" y="4"/>
                  </a:lnTo>
                  <a:lnTo>
                    <a:pt x="109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693" name="Freeform 158"/>
            <p:cNvSpPr>
              <a:spLocks/>
            </p:cNvSpPr>
            <p:nvPr/>
          </p:nvSpPr>
          <p:spPr bwMode="auto">
            <a:xfrm>
              <a:off x="3214688" y="4081463"/>
              <a:ext cx="2139950" cy="2152650"/>
            </a:xfrm>
            <a:custGeom>
              <a:avLst/>
              <a:gdLst>
                <a:gd name="T0" fmla="*/ 1890 w 2696"/>
                <a:gd name="T1" fmla="*/ 2 h 2713"/>
                <a:gd name="T2" fmla="*/ 1916 w 2696"/>
                <a:gd name="T3" fmla="*/ 18 h 2713"/>
                <a:gd name="T4" fmla="*/ 1928 w 2696"/>
                <a:gd name="T5" fmla="*/ 47 h 2713"/>
                <a:gd name="T6" fmla="*/ 2110 w 2696"/>
                <a:gd name="T7" fmla="*/ 299 h 2713"/>
                <a:gd name="T8" fmla="*/ 2161 w 2696"/>
                <a:gd name="T9" fmla="*/ 265 h 2713"/>
                <a:gd name="T10" fmla="*/ 2218 w 2696"/>
                <a:gd name="T11" fmla="*/ 254 h 2713"/>
                <a:gd name="T12" fmla="*/ 2277 w 2696"/>
                <a:gd name="T13" fmla="*/ 265 h 2713"/>
                <a:gd name="T14" fmla="*/ 2328 w 2696"/>
                <a:gd name="T15" fmla="*/ 299 h 2713"/>
                <a:gd name="T16" fmla="*/ 2440 w 2696"/>
                <a:gd name="T17" fmla="*/ 418 h 2713"/>
                <a:gd name="T18" fmla="*/ 2463 w 2696"/>
                <a:gd name="T19" fmla="*/ 483 h 2713"/>
                <a:gd name="T20" fmla="*/ 2455 w 2696"/>
                <a:gd name="T21" fmla="*/ 549 h 2713"/>
                <a:gd name="T22" fmla="*/ 2418 w 2696"/>
                <a:gd name="T23" fmla="*/ 609 h 2713"/>
                <a:gd name="T24" fmla="*/ 2648 w 2696"/>
                <a:gd name="T25" fmla="*/ 769 h 2713"/>
                <a:gd name="T26" fmla="*/ 2679 w 2696"/>
                <a:gd name="T27" fmla="*/ 782 h 2713"/>
                <a:gd name="T28" fmla="*/ 2694 w 2696"/>
                <a:gd name="T29" fmla="*/ 811 h 2713"/>
                <a:gd name="T30" fmla="*/ 2691 w 2696"/>
                <a:gd name="T31" fmla="*/ 842 h 2713"/>
                <a:gd name="T32" fmla="*/ 2086 w 2696"/>
                <a:gd name="T33" fmla="*/ 1451 h 2713"/>
                <a:gd name="T34" fmla="*/ 2019 w 2696"/>
                <a:gd name="T35" fmla="*/ 1500 h 2713"/>
                <a:gd name="T36" fmla="*/ 1943 w 2696"/>
                <a:gd name="T37" fmla="*/ 1524 h 2713"/>
                <a:gd name="T38" fmla="*/ 1893 w 2696"/>
                <a:gd name="T39" fmla="*/ 1527 h 2713"/>
                <a:gd name="T40" fmla="*/ 1868 w 2696"/>
                <a:gd name="T41" fmla="*/ 1525 h 2713"/>
                <a:gd name="T42" fmla="*/ 358 w 2696"/>
                <a:gd name="T43" fmla="*/ 2670 h 2713"/>
                <a:gd name="T44" fmla="*/ 306 w 2696"/>
                <a:gd name="T45" fmla="*/ 2701 h 2713"/>
                <a:gd name="T46" fmla="*/ 136 w 2696"/>
                <a:gd name="T47" fmla="*/ 2713 h 2713"/>
                <a:gd name="T48" fmla="*/ 98 w 2696"/>
                <a:gd name="T49" fmla="*/ 2710 h 2713"/>
                <a:gd name="T50" fmla="*/ 44 w 2696"/>
                <a:gd name="T51" fmla="*/ 2683 h 2713"/>
                <a:gd name="T52" fmla="*/ 10 w 2696"/>
                <a:gd name="T53" fmla="*/ 2635 h 2713"/>
                <a:gd name="T54" fmla="*/ 0 w 2696"/>
                <a:gd name="T55" fmla="*/ 2574 h 2713"/>
                <a:gd name="T56" fmla="*/ 16 w 2696"/>
                <a:gd name="T57" fmla="*/ 2413 h 2713"/>
                <a:gd name="T58" fmla="*/ 47 w 2696"/>
                <a:gd name="T59" fmla="*/ 2361 h 2713"/>
                <a:gd name="T60" fmla="*/ 588 w 2696"/>
                <a:gd name="T61" fmla="*/ 1820 h 2713"/>
                <a:gd name="T62" fmla="*/ 984 w 2696"/>
                <a:gd name="T63" fmla="*/ 1424 h 2713"/>
                <a:gd name="T64" fmla="*/ 1170 w 2696"/>
                <a:gd name="T65" fmla="*/ 836 h 2713"/>
                <a:gd name="T66" fmla="*/ 1170 w 2696"/>
                <a:gd name="T67" fmla="*/ 769 h 2713"/>
                <a:gd name="T68" fmla="*/ 1193 w 2696"/>
                <a:gd name="T69" fmla="*/ 683 h 2713"/>
                <a:gd name="T70" fmla="*/ 1245 w 2696"/>
                <a:gd name="T71" fmla="*/ 609 h 2713"/>
                <a:gd name="T72" fmla="*/ 1851 w 2696"/>
                <a:gd name="T73" fmla="*/ 6 h 2713"/>
                <a:gd name="T74" fmla="*/ 1875 w 2696"/>
                <a:gd name="T75" fmla="*/ 0 h 2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6" h="2713">
                  <a:moveTo>
                    <a:pt x="1875" y="0"/>
                  </a:moveTo>
                  <a:lnTo>
                    <a:pt x="1890" y="2"/>
                  </a:lnTo>
                  <a:lnTo>
                    <a:pt x="1904" y="8"/>
                  </a:lnTo>
                  <a:lnTo>
                    <a:pt x="1916" y="18"/>
                  </a:lnTo>
                  <a:lnTo>
                    <a:pt x="1923" y="32"/>
                  </a:lnTo>
                  <a:lnTo>
                    <a:pt x="1928" y="47"/>
                  </a:lnTo>
                  <a:lnTo>
                    <a:pt x="1959" y="450"/>
                  </a:lnTo>
                  <a:lnTo>
                    <a:pt x="2110" y="299"/>
                  </a:lnTo>
                  <a:lnTo>
                    <a:pt x="2134" y="278"/>
                  </a:lnTo>
                  <a:lnTo>
                    <a:pt x="2161" y="265"/>
                  </a:lnTo>
                  <a:lnTo>
                    <a:pt x="2189" y="256"/>
                  </a:lnTo>
                  <a:lnTo>
                    <a:pt x="2218" y="254"/>
                  </a:lnTo>
                  <a:lnTo>
                    <a:pt x="2248" y="256"/>
                  </a:lnTo>
                  <a:lnTo>
                    <a:pt x="2277" y="265"/>
                  </a:lnTo>
                  <a:lnTo>
                    <a:pt x="2304" y="278"/>
                  </a:lnTo>
                  <a:lnTo>
                    <a:pt x="2328" y="299"/>
                  </a:lnTo>
                  <a:lnTo>
                    <a:pt x="2418" y="391"/>
                  </a:lnTo>
                  <a:lnTo>
                    <a:pt x="2440" y="418"/>
                  </a:lnTo>
                  <a:lnTo>
                    <a:pt x="2455" y="450"/>
                  </a:lnTo>
                  <a:lnTo>
                    <a:pt x="2463" y="483"/>
                  </a:lnTo>
                  <a:lnTo>
                    <a:pt x="2463" y="516"/>
                  </a:lnTo>
                  <a:lnTo>
                    <a:pt x="2455" y="549"/>
                  </a:lnTo>
                  <a:lnTo>
                    <a:pt x="2440" y="581"/>
                  </a:lnTo>
                  <a:lnTo>
                    <a:pt x="2418" y="609"/>
                  </a:lnTo>
                  <a:lnTo>
                    <a:pt x="2287" y="740"/>
                  </a:lnTo>
                  <a:lnTo>
                    <a:pt x="2648" y="769"/>
                  </a:lnTo>
                  <a:lnTo>
                    <a:pt x="2664" y="773"/>
                  </a:lnTo>
                  <a:lnTo>
                    <a:pt x="2679" y="782"/>
                  </a:lnTo>
                  <a:lnTo>
                    <a:pt x="2688" y="794"/>
                  </a:lnTo>
                  <a:lnTo>
                    <a:pt x="2694" y="811"/>
                  </a:lnTo>
                  <a:lnTo>
                    <a:pt x="2696" y="826"/>
                  </a:lnTo>
                  <a:lnTo>
                    <a:pt x="2691" y="842"/>
                  </a:lnTo>
                  <a:lnTo>
                    <a:pt x="2681" y="857"/>
                  </a:lnTo>
                  <a:lnTo>
                    <a:pt x="2086" y="1451"/>
                  </a:lnTo>
                  <a:lnTo>
                    <a:pt x="2054" y="1479"/>
                  </a:lnTo>
                  <a:lnTo>
                    <a:pt x="2019" y="1500"/>
                  </a:lnTo>
                  <a:lnTo>
                    <a:pt x="1982" y="1515"/>
                  </a:lnTo>
                  <a:lnTo>
                    <a:pt x="1943" y="1524"/>
                  </a:lnTo>
                  <a:lnTo>
                    <a:pt x="1902" y="1528"/>
                  </a:lnTo>
                  <a:lnTo>
                    <a:pt x="1893" y="1527"/>
                  </a:lnTo>
                  <a:lnTo>
                    <a:pt x="1883" y="1527"/>
                  </a:lnTo>
                  <a:lnTo>
                    <a:pt x="1868" y="1525"/>
                  </a:lnTo>
                  <a:lnTo>
                    <a:pt x="1528" y="1500"/>
                  </a:lnTo>
                  <a:lnTo>
                    <a:pt x="358" y="2670"/>
                  </a:lnTo>
                  <a:lnTo>
                    <a:pt x="334" y="2689"/>
                  </a:lnTo>
                  <a:lnTo>
                    <a:pt x="306" y="2701"/>
                  </a:lnTo>
                  <a:lnTo>
                    <a:pt x="274" y="2707"/>
                  </a:lnTo>
                  <a:lnTo>
                    <a:pt x="136" y="2713"/>
                  </a:lnTo>
                  <a:lnTo>
                    <a:pt x="130" y="2713"/>
                  </a:lnTo>
                  <a:lnTo>
                    <a:pt x="98" y="2710"/>
                  </a:lnTo>
                  <a:lnTo>
                    <a:pt x="70" y="2700"/>
                  </a:lnTo>
                  <a:lnTo>
                    <a:pt x="44" y="2683"/>
                  </a:lnTo>
                  <a:lnTo>
                    <a:pt x="25" y="2661"/>
                  </a:lnTo>
                  <a:lnTo>
                    <a:pt x="10" y="2635"/>
                  </a:lnTo>
                  <a:lnTo>
                    <a:pt x="0" y="2605"/>
                  </a:lnTo>
                  <a:lnTo>
                    <a:pt x="0" y="2574"/>
                  </a:lnTo>
                  <a:lnTo>
                    <a:pt x="11" y="2443"/>
                  </a:lnTo>
                  <a:lnTo>
                    <a:pt x="16" y="2413"/>
                  </a:lnTo>
                  <a:lnTo>
                    <a:pt x="29" y="2385"/>
                  </a:lnTo>
                  <a:lnTo>
                    <a:pt x="47" y="2361"/>
                  </a:lnTo>
                  <a:lnTo>
                    <a:pt x="214" y="2196"/>
                  </a:lnTo>
                  <a:lnTo>
                    <a:pt x="588" y="1820"/>
                  </a:lnTo>
                  <a:lnTo>
                    <a:pt x="597" y="1812"/>
                  </a:lnTo>
                  <a:lnTo>
                    <a:pt x="984" y="1424"/>
                  </a:lnTo>
                  <a:lnTo>
                    <a:pt x="1199" y="1209"/>
                  </a:lnTo>
                  <a:lnTo>
                    <a:pt x="1170" y="836"/>
                  </a:lnTo>
                  <a:lnTo>
                    <a:pt x="1169" y="814"/>
                  </a:lnTo>
                  <a:lnTo>
                    <a:pt x="1170" y="769"/>
                  </a:lnTo>
                  <a:lnTo>
                    <a:pt x="1178" y="725"/>
                  </a:lnTo>
                  <a:lnTo>
                    <a:pt x="1193" y="683"/>
                  </a:lnTo>
                  <a:lnTo>
                    <a:pt x="1215" y="644"/>
                  </a:lnTo>
                  <a:lnTo>
                    <a:pt x="1245" y="609"/>
                  </a:lnTo>
                  <a:lnTo>
                    <a:pt x="1839" y="15"/>
                  </a:lnTo>
                  <a:lnTo>
                    <a:pt x="1851" y="6"/>
                  </a:lnTo>
                  <a:lnTo>
                    <a:pt x="1863" y="2"/>
                  </a:lnTo>
                  <a:lnTo>
                    <a:pt x="187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</p:grpSp>
      <p:grpSp>
        <p:nvGrpSpPr>
          <p:cNvPr id="695" name="Group 694"/>
          <p:cNvGrpSpPr/>
          <p:nvPr/>
        </p:nvGrpSpPr>
        <p:grpSpPr>
          <a:xfrm>
            <a:off x="4298058" y="1576657"/>
            <a:ext cx="177575" cy="216047"/>
            <a:chOff x="5324476" y="2066926"/>
            <a:chExt cx="3906838" cy="4903788"/>
          </a:xfrm>
          <a:noFill/>
        </p:grpSpPr>
        <p:sp>
          <p:nvSpPr>
            <p:cNvPr id="696" name="Freeform 112"/>
            <p:cNvSpPr>
              <a:spLocks noEditPoints="1"/>
            </p:cNvSpPr>
            <p:nvPr/>
          </p:nvSpPr>
          <p:spPr bwMode="auto">
            <a:xfrm>
              <a:off x="5324476" y="2066926"/>
              <a:ext cx="3906838" cy="4903788"/>
            </a:xfrm>
            <a:custGeom>
              <a:avLst/>
              <a:gdLst>
                <a:gd name="T0" fmla="*/ 701 w 4923"/>
                <a:gd name="T1" fmla="*/ 369 h 6178"/>
                <a:gd name="T2" fmla="*/ 580 w 4923"/>
                <a:gd name="T3" fmla="*/ 408 h 6178"/>
                <a:gd name="T4" fmla="*/ 480 w 4923"/>
                <a:gd name="T5" fmla="*/ 482 h 6178"/>
                <a:gd name="T6" fmla="*/ 407 w 4923"/>
                <a:gd name="T7" fmla="*/ 581 h 6178"/>
                <a:gd name="T8" fmla="*/ 367 w 4923"/>
                <a:gd name="T9" fmla="*/ 702 h 6178"/>
                <a:gd name="T10" fmla="*/ 362 w 4923"/>
                <a:gd name="T11" fmla="*/ 5416 h 6178"/>
                <a:gd name="T12" fmla="*/ 382 w 4923"/>
                <a:gd name="T13" fmla="*/ 5542 h 6178"/>
                <a:gd name="T14" fmla="*/ 439 w 4923"/>
                <a:gd name="T15" fmla="*/ 5653 h 6178"/>
                <a:gd name="T16" fmla="*/ 527 w 4923"/>
                <a:gd name="T17" fmla="*/ 5742 h 6178"/>
                <a:gd name="T18" fmla="*/ 639 w 4923"/>
                <a:gd name="T19" fmla="*/ 5798 h 6178"/>
                <a:gd name="T20" fmla="*/ 765 w 4923"/>
                <a:gd name="T21" fmla="*/ 5819 h 6178"/>
                <a:gd name="T22" fmla="*/ 4224 w 4923"/>
                <a:gd name="T23" fmla="*/ 5815 h 6178"/>
                <a:gd name="T24" fmla="*/ 4343 w 4923"/>
                <a:gd name="T25" fmla="*/ 5774 h 6178"/>
                <a:gd name="T26" fmla="*/ 4442 w 4923"/>
                <a:gd name="T27" fmla="*/ 5702 h 6178"/>
                <a:gd name="T28" fmla="*/ 4516 w 4923"/>
                <a:gd name="T29" fmla="*/ 5601 h 6178"/>
                <a:gd name="T30" fmla="*/ 4557 w 4923"/>
                <a:gd name="T31" fmla="*/ 5482 h 6178"/>
                <a:gd name="T32" fmla="*/ 4561 w 4923"/>
                <a:gd name="T33" fmla="*/ 1712 h 6178"/>
                <a:gd name="T34" fmla="*/ 3827 w 4923"/>
                <a:gd name="T35" fmla="*/ 1706 h 6178"/>
                <a:gd name="T36" fmla="*/ 3646 w 4923"/>
                <a:gd name="T37" fmla="*/ 1661 h 6178"/>
                <a:gd name="T38" fmla="*/ 3486 w 4923"/>
                <a:gd name="T39" fmla="*/ 1574 h 6178"/>
                <a:gd name="T40" fmla="*/ 3350 w 4923"/>
                <a:gd name="T41" fmla="*/ 1456 h 6178"/>
                <a:gd name="T42" fmla="*/ 3247 w 4923"/>
                <a:gd name="T43" fmla="*/ 1307 h 6178"/>
                <a:gd name="T44" fmla="*/ 3181 w 4923"/>
                <a:gd name="T45" fmla="*/ 1136 h 6178"/>
                <a:gd name="T46" fmla="*/ 3158 w 4923"/>
                <a:gd name="T47" fmla="*/ 948 h 6178"/>
                <a:gd name="T48" fmla="*/ 765 w 4923"/>
                <a:gd name="T49" fmla="*/ 363 h 6178"/>
                <a:gd name="T50" fmla="*/ 3271 w 4923"/>
                <a:gd name="T51" fmla="*/ 0 h 6178"/>
                <a:gd name="T52" fmla="*/ 3360 w 4923"/>
                <a:gd name="T53" fmla="*/ 14 h 6178"/>
                <a:gd name="T54" fmla="*/ 3441 w 4923"/>
                <a:gd name="T55" fmla="*/ 46 h 6178"/>
                <a:gd name="T56" fmla="*/ 3512 w 4923"/>
                <a:gd name="T57" fmla="*/ 98 h 6178"/>
                <a:gd name="T58" fmla="*/ 4847 w 4923"/>
                <a:gd name="T59" fmla="*/ 1386 h 6178"/>
                <a:gd name="T60" fmla="*/ 4894 w 4923"/>
                <a:gd name="T61" fmla="*/ 1467 h 6178"/>
                <a:gd name="T62" fmla="*/ 4921 w 4923"/>
                <a:gd name="T63" fmla="*/ 1556 h 6178"/>
                <a:gd name="T64" fmla="*/ 4923 w 4923"/>
                <a:gd name="T65" fmla="*/ 5415 h 6178"/>
                <a:gd name="T66" fmla="*/ 4900 w 4923"/>
                <a:gd name="T67" fmla="*/ 5603 h 6178"/>
                <a:gd name="T68" fmla="*/ 4834 w 4923"/>
                <a:gd name="T69" fmla="*/ 5774 h 6178"/>
                <a:gd name="T70" fmla="*/ 4731 w 4923"/>
                <a:gd name="T71" fmla="*/ 5922 h 6178"/>
                <a:gd name="T72" fmla="*/ 4595 w 4923"/>
                <a:gd name="T73" fmla="*/ 6043 h 6178"/>
                <a:gd name="T74" fmla="*/ 4435 w 4923"/>
                <a:gd name="T75" fmla="*/ 6127 h 6178"/>
                <a:gd name="T76" fmla="*/ 4254 w 4923"/>
                <a:gd name="T77" fmla="*/ 6172 h 6178"/>
                <a:gd name="T78" fmla="*/ 765 w 4923"/>
                <a:gd name="T79" fmla="*/ 6178 h 6178"/>
                <a:gd name="T80" fmla="*/ 576 w 4923"/>
                <a:gd name="T81" fmla="*/ 6156 h 6178"/>
                <a:gd name="T82" fmla="*/ 405 w 4923"/>
                <a:gd name="T83" fmla="*/ 6090 h 6178"/>
                <a:gd name="T84" fmla="*/ 258 w 4923"/>
                <a:gd name="T85" fmla="*/ 5986 h 6178"/>
                <a:gd name="T86" fmla="*/ 138 w 4923"/>
                <a:gd name="T87" fmla="*/ 5851 h 6178"/>
                <a:gd name="T88" fmla="*/ 53 w 4923"/>
                <a:gd name="T89" fmla="*/ 5691 h 6178"/>
                <a:gd name="T90" fmla="*/ 6 w 4923"/>
                <a:gd name="T91" fmla="*/ 5510 h 6178"/>
                <a:gd name="T92" fmla="*/ 0 w 4923"/>
                <a:gd name="T93" fmla="*/ 766 h 6178"/>
                <a:gd name="T94" fmla="*/ 25 w 4923"/>
                <a:gd name="T95" fmla="*/ 578 h 6178"/>
                <a:gd name="T96" fmla="*/ 91 w 4923"/>
                <a:gd name="T97" fmla="*/ 407 h 6178"/>
                <a:gd name="T98" fmla="*/ 194 w 4923"/>
                <a:gd name="T99" fmla="*/ 258 h 6178"/>
                <a:gd name="T100" fmla="*/ 328 w 4923"/>
                <a:gd name="T101" fmla="*/ 138 h 6178"/>
                <a:gd name="T102" fmla="*/ 490 w 4923"/>
                <a:gd name="T103" fmla="*/ 53 h 6178"/>
                <a:gd name="T104" fmla="*/ 669 w 4923"/>
                <a:gd name="T105" fmla="*/ 8 h 6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3" h="6178">
                  <a:moveTo>
                    <a:pt x="765" y="363"/>
                  </a:moveTo>
                  <a:lnTo>
                    <a:pt x="701" y="369"/>
                  </a:lnTo>
                  <a:lnTo>
                    <a:pt x="639" y="384"/>
                  </a:lnTo>
                  <a:lnTo>
                    <a:pt x="580" y="408"/>
                  </a:lnTo>
                  <a:lnTo>
                    <a:pt x="527" y="440"/>
                  </a:lnTo>
                  <a:lnTo>
                    <a:pt x="480" y="482"/>
                  </a:lnTo>
                  <a:lnTo>
                    <a:pt x="439" y="529"/>
                  </a:lnTo>
                  <a:lnTo>
                    <a:pt x="407" y="581"/>
                  </a:lnTo>
                  <a:lnTo>
                    <a:pt x="382" y="640"/>
                  </a:lnTo>
                  <a:lnTo>
                    <a:pt x="367" y="702"/>
                  </a:lnTo>
                  <a:lnTo>
                    <a:pt x="362" y="766"/>
                  </a:lnTo>
                  <a:lnTo>
                    <a:pt x="362" y="5416"/>
                  </a:lnTo>
                  <a:lnTo>
                    <a:pt x="367" y="5482"/>
                  </a:lnTo>
                  <a:lnTo>
                    <a:pt x="382" y="5542"/>
                  </a:lnTo>
                  <a:lnTo>
                    <a:pt x="407" y="5601"/>
                  </a:lnTo>
                  <a:lnTo>
                    <a:pt x="439" y="5653"/>
                  </a:lnTo>
                  <a:lnTo>
                    <a:pt x="480" y="5700"/>
                  </a:lnTo>
                  <a:lnTo>
                    <a:pt x="527" y="5742"/>
                  </a:lnTo>
                  <a:lnTo>
                    <a:pt x="580" y="5774"/>
                  </a:lnTo>
                  <a:lnTo>
                    <a:pt x="639" y="5798"/>
                  </a:lnTo>
                  <a:lnTo>
                    <a:pt x="701" y="5813"/>
                  </a:lnTo>
                  <a:lnTo>
                    <a:pt x="765" y="5819"/>
                  </a:lnTo>
                  <a:lnTo>
                    <a:pt x="4158" y="5819"/>
                  </a:lnTo>
                  <a:lnTo>
                    <a:pt x="4224" y="5815"/>
                  </a:lnTo>
                  <a:lnTo>
                    <a:pt x="4286" y="5798"/>
                  </a:lnTo>
                  <a:lnTo>
                    <a:pt x="4343" y="5774"/>
                  </a:lnTo>
                  <a:lnTo>
                    <a:pt x="4395" y="5742"/>
                  </a:lnTo>
                  <a:lnTo>
                    <a:pt x="4442" y="5702"/>
                  </a:lnTo>
                  <a:lnTo>
                    <a:pt x="4484" y="5655"/>
                  </a:lnTo>
                  <a:lnTo>
                    <a:pt x="4516" y="5601"/>
                  </a:lnTo>
                  <a:lnTo>
                    <a:pt x="4540" y="5544"/>
                  </a:lnTo>
                  <a:lnTo>
                    <a:pt x="4557" y="5482"/>
                  </a:lnTo>
                  <a:lnTo>
                    <a:pt x="4561" y="5416"/>
                  </a:lnTo>
                  <a:lnTo>
                    <a:pt x="4561" y="1712"/>
                  </a:lnTo>
                  <a:lnTo>
                    <a:pt x="3923" y="1712"/>
                  </a:lnTo>
                  <a:lnTo>
                    <a:pt x="3827" y="1706"/>
                  </a:lnTo>
                  <a:lnTo>
                    <a:pt x="3734" y="1689"/>
                  </a:lnTo>
                  <a:lnTo>
                    <a:pt x="3646" y="1661"/>
                  </a:lnTo>
                  <a:lnTo>
                    <a:pt x="3563" y="1621"/>
                  </a:lnTo>
                  <a:lnTo>
                    <a:pt x="3486" y="1574"/>
                  </a:lnTo>
                  <a:lnTo>
                    <a:pt x="3414" y="1518"/>
                  </a:lnTo>
                  <a:lnTo>
                    <a:pt x="3350" y="1456"/>
                  </a:lnTo>
                  <a:lnTo>
                    <a:pt x="3296" y="1385"/>
                  </a:lnTo>
                  <a:lnTo>
                    <a:pt x="3247" y="1307"/>
                  </a:lnTo>
                  <a:lnTo>
                    <a:pt x="3209" y="1225"/>
                  </a:lnTo>
                  <a:lnTo>
                    <a:pt x="3181" y="1136"/>
                  </a:lnTo>
                  <a:lnTo>
                    <a:pt x="3164" y="1044"/>
                  </a:lnTo>
                  <a:lnTo>
                    <a:pt x="3158" y="948"/>
                  </a:lnTo>
                  <a:lnTo>
                    <a:pt x="3158" y="363"/>
                  </a:lnTo>
                  <a:lnTo>
                    <a:pt x="765" y="363"/>
                  </a:lnTo>
                  <a:close/>
                  <a:moveTo>
                    <a:pt x="765" y="0"/>
                  </a:moveTo>
                  <a:lnTo>
                    <a:pt x="3271" y="0"/>
                  </a:lnTo>
                  <a:lnTo>
                    <a:pt x="3316" y="4"/>
                  </a:lnTo>
                  <a:lnTo>
                    <a:pt x="3360" y="14"/>
                  </a:lnTo>
                  <a:lnTo>
                    <a:pt x="3401" y="27"/>
                  </a:lnTo>
                  <a:lnTo>
                    <a:pt x="3441" y="46"/>
                  </a:lnTo>
                  <a:lnTo>
                    <a:pt x="3478" y="70"/>
                  </a:lnTo>
                  <a:lnTo>
                    <a:pt x="3512" y="98"/>
                  </a:lnTo>
                  <a:lnTo>
                    <a:pt x="4817" y="1353"/>
                  </a:lnTo>
                  <a:lnTo>
                    <a:pt x="4847" y="1386"/>
                  </a:lnTo>
                  <a:lnTo>
                    <a:pt x="4874" y="1426"/>
                  </a:lnTo>
                  <a:lnTo>
                    <a:pt x="4894" y="1467"/>
                  </a:lnTo>
                  <a:lnTo>
                    <a:pt x="4910" y="1511"/>
                  </a:lnTo>
                  <a:lnTo>
                    <a:pt x="4921" y="1556"/>
                  </a:lnTo>
                  <a:lnTo>
                    <a:pt x="4923" y="1603"/>
                  </a:lnTo>
                  <a:lnTo>
                    <a:pt x="4923" y="5415"/>
                  </a:lnTo>
                  <a:lnTo>
                    <a:pt x="4917" y="5510"/>
                  </a:lnTo>
                  <a:lnTo>
                    <a:pt x="4900" y="5603"/>
                  </a:lnTo>
                  <a:lnTo>
                    <a:pt x="4872" y="5691"/>
                  </a:lnTo>
                  <a:lnTo>
                    <a:pt x="4834" y="5774"/>
                  </a:lnTo>
                  <a:lnTo>
                    <a:pt x="4787" y="5851"/>
                  </a:lnTo>
                  <a:lnTo>
                    <a:pt x="4731" y="5922"/>
                  </a:lnTo>
                  <a:lnTo>
                    <a:pt x="4667" y="5986"/>
                  </a:lnTo>
                  <a:lnTo>
                    <a:pt x="4595" y="6043"/>
                  </a:lnTo>
                  <a:lnTo>
                    <a:pt x="4518" y="6090"/>
                  </a:lnTo>
                  <a:lnTo>
                    <a:pt x="4435" y="6127"/>
                  </a:lnTo>
                  <a:lnTo>
                    <a:pt x="4346" y="6156"/>
                  </a:lnTo>
                  <a:lnTo>
                    <a:pt x="4254" y="6172"/>
                  </a:lnTo>
                  <a:lnTo>
                    <a:pt x="4158" y="6178"/>
                  </a:lnTo>
                  <a:lnTo>
                    <a:pt x="765" y="6178"/>
                  </a:lnTo>
                  <a:lnTo>
                    <a:pt x="669" y="6172"/>
                  </a:lnTo>
                  <a:lnTo>
                    <a:pt x="576" y="6156"/>
                  </a:lnTo>
                  <a:lnTo>
                    <a:pt x="490" y="6127"/>
                  </a:lnTo>
                  <a:lnTo>
                    <a:pt x="405" y="6090"/>
                  </a:lnTo>
                  <a:lnTo>
                    <a:pt x="328" y="6043"/>
                  </a:lnTo>
                  <a:lnTo>
                    <a:pt x="258" y="5986"/>
                  </a:lnTo>
                  <a:lnTo>
                    <a:pt x="194" y="5922"/>
                  </a:lnTo>
                  <a:lnTo>
                    <a:pt x="138" y="5851"/>
                  </a:lnTo>
                  <a:lnTo>
                    <a:pt x="91" y="5774"/>
                  </a:lnTo>
                  <a:lnTo>
                    <a:pt x="53" y="5691"/>
                  </a:lnTo>
                  <a:lnTo>
                    <a:pt x="25" y="5603"/>
                  </a:lnTo>
                  <a:lnTo>
                    <a:pt x="6" y="5510"/>
                  </a:lnTo>
                  <a:lnTo>
                    <a:pt x="0" y="5415"/>
                  </a:lnTo>
                  <a:lnTo>
                    <a:pt x="0" y="766"/>
                  </a:lnTo>
                  <a:lnTo>
                    <a:pt x="6" y="670"/>
                  </a:lnTo>
                  <a:lnTo>
                    <a:pt x="25" y="578"/>
                  </a:lnTo>
                  <a:lnTo>
                    <a:pt x="53" y="489"/>
                  </a:lnTo>
                  <a:lnTo>
                    <a:pt x="91" y="407"/>
                  </a:lnTo>
                  <a:lnTo>
                    <a:pt x="138" y="330"/>
                  </a:lnTo>
                  <a:lnTo>
                    <a:pt x="194" y="258"/>
                  </a:lnTo>
                  <a:lnTo>
                    <a:pt x="258" y="194"/>
                  </a:lnTo>
                  <a:lnTo>
                    <a:pt x="328" y="138"/>
                  </a:lnTo>
                  <a:lnTo>
                    <a:pt x="405" y="91"/>
                  </a:lnTo>
                  <a:lnTo>
                    <a:pt x="490" y="53"/>
                  </a:lnTo>
                  <a:lnTo>
                    <a:pt x="576" y="25"/>
                  </a:lnTo>
                  <a:lnTo>
                    <a:pt x="669" y="8"/>
                  </a:lnTo>
                  <a:lnTo>
                    <a:pt x="76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697" name="Freeform 113"/>
            <p:cNvSpPr>
              <a:spLocks/>
            </p:cNvSpPr>
            <p:nvPr/>
          </p:nvSpPr>
          <p:spPr bwMode="auto">
            <a:xfrm>
              <a:off x="5942013" y="4376738"/>
              <a:ext cx="2697163" cy="287338"/>
            </a:xfrm>
            <a:custGeom>
              <a:avLst/>
              <a:gdLst>
                <a:gd name="T0" fmla="*/ 181 w 3399"/>
                <a:gd name="T1" fmla="*/ 0 h 361"/>
                <a:gd name="T2" fmla="*/ 3218 w 3399"/>
                <a:gd name="T3" fmla="*/ 0 h 361"/>
                <a:gd name="T4" fmla="*/ 3260 w 3399"/>
                <a:gd name="T5" fmla="*/ 3 h 361"/>
                <a:gd name="T6" fmla="*/ 3299 w 3399"/>
                <a:gd name="T7" fmla="*/ 18 h 361"/>
                <a:gd name="T8" fmla="*/ 3331 w 3399"/>
                <a:gd name="T9" fmla="*/ 39 h 361"/>
                <a:gd name="T10" fmla="*/ 3359 w 3399"/>
                <a:gd name="T11" fmla="*/ 67 h 361"/>
                <a:gd name="T12" fmla="*/ 3382 w 3399"/>
                <a:gd name="T13" fmla="*/ 101 h 361"/>
                <a:gd name="T14" fmla="*/ 3395 w 3399"/>
                <a:gd name="T15" fmla="*/ 139 h 361"/>
                <a:gd name="T16" fmla="*/ 3399 w 3399"/>
                <a:gd name="T17" fmla="*/ 178 h 361"/>
                <a:gd name="T18" fmla="*/ 3395 w 3399"/>
                <a:gd name="T19" fmla="*/ 221 h 361"/>
                <a:gd name="T20" fmla="*/ 3382 w 3399"/>
                <a:gd name="T21" fmla="*/ 259 h 361"/>
                <a:gd name="T22" fmla="*/ 3359 w 3399"/>
                <a:gd name="T23" fmla="*/ 293 h 361"/>
                <a:gd name="T24" fmla="*/ 3331 w 3399"/>
                <a:gd name="T25" fmla="*/ 321 h 361"/>
                <a:gd name="T26" fmla="*/ 3297 w 3399"/>
                <a:gd name="T27" fmla="*/ 342 h 361"/>
                <a:gd name="T28" fmla="*/ 3260 w 3399"/>
                <a:gd name="T29" fmla="*/ 355 h 361"/>
                <a:gd name="T30" fmla="*/ 3218 w 3399"/>
                <a:gd name="T31" fmla="*/ 361 h 361"/>
                <a:gd name="T32" fmla="*/ 181 w 3399"/>
                <a:gd name="T33" fmla="*/ 361 h 361"/>
                <a:gd name="T34" fmla="*/ 139 w 3399"/>
                <a:gd name="T35" fmla="*/ 355 h 361"/>
                <a:gd name="T36" fmla="*/ 102 w 3399"/>
                <a:gd name="T37" fmla="*/ 342 h 361"/>
                <a:gd name="T38" fmla="*/ 68 w 3399"/>
                <a:gd name="T39" fmla="*/ 319 h 361"/>
                <a:gd name="T40" fmla="*/ 39 w 3399"/>
                <a:gd name="T41" fmla="*/ 291 h 361"/>
                <a:gd name="T42" fmla="*/ 19 w 3399"/>
                <a:gd name="T43" fmla="*/ 259 h 361"/>
                <a:gd name="T44" fmla="*/ 6 w 3399"/>
                <a:gd name="T45" fmla="*/ 220 h 361"/>
                <a:gd name="T46" fmla="*/ 0 w 3399"/>
                <a:gd name="T47" fmla="*/ 178 h 361"/>
                <a:gd name="T48" fmla="*/ 6 w 3399"/>
                <a:gd name="T49" fmla="*/ 139 h 361"/>
                <a:gd name="T50" fmla="*/ 19 w 3399"/>
                <a:gd name="T51" fmla="*/ 101 h 361"/>
                <a:gd name="T52" fmla="*/ 39 w 3399"/>
                <a:gd name="T53" fmla="*/ 67 h 361"/>
                <a:gd name="T54" fmla="*/ 68 w 3399"/>
                <a:gd name="T55" fmla="*/ 39 h 361"/>
                <a:gd name="T56" fmla="*/ 102 w 3399"/>
                <a:gd name="T57" fmla="*/ 18 h 361"/>
                <a:gd name="T58" fmla="*/ 139 w 3399"/>
                <a:gd name="T59" fmla="*/ 3 h 361"/>
                <a:gd name="T60" fmla="*/ 181 w 3399"/>
                <a:gd name="T6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99" h="361">
                  <a:moveTo>
                    <a:pt x="181" y="0"/>
                  </a:moveTo>
                  <a:lnTo>
                    <a:pt x="3218" y="0"/>
                  </a:lnTo>
                  <a:lnTo>
                    <a:pt x="3260" y="3"/>
                  </a:lnTo>
                  <a:lnTo>
                    <a:pt x="3299" y="18"/>
                  </a:lnTo>
                  <a:lnTo>
                    <a:pt x="3331" y="39"/>
                  </a:lnTo>
                  <a:lnTo>
                    <a:pt x="3359" y="67"/>
                  </a:lnTo>
                  <a:lnTo>
                    <a:pt x="3382" y="101"/>
                  </a:lnTo>
                  <a:lnTo>
                    <a:pt x="3395" y="139"/>
                  </a:lnTo>
                  <a:lnTo>
                    <a:pt x="3399" y="178"/>
                  </a:lnTo>
                  <a:lnTo>
                    <a:pt x="3395" y="221"/>
                  </a:lnTo>
                  <a:lnTo>
                    <a:pt x="3382" y="259"/>
                  </a:lnTo>
                  <a:lnTo>
                    <a:pt x="3359" y="293"/>
                  </a:lnTo>
                  <a:lnTo>
                    <a:pt x="3331" y="321"/>
                  </a:lnTo>
                  <a:lnTo>
                    <a:pt x="3297" y="342"/>
                  </a:lnTo>
                  <a:lnTo>
                    <a:pt x="3260" y="355"/>
                  </a:lnTo>
                  <a:lnTo>
                    <a:pt x="3218" y="361"/>
                  </a:lnTo>
                  <a:lnTo>
                    <a:pt x="181" y="361"/>
                  </a:lnTo>
                  <a:lnTo>
                    <a:pt x="139" y="355"/>
                  </a:lnTo>
                  <a:lnTo>
                    <a:pt x="102" y="342"/>
                  </a:lnTo>
                  <a:lnTo>
                    <a:pt x="68" y="319"/>
                  </a:lnTo>
                  <a:lnTo>
                    <a:pt x="39" y="291"/>
                  </a:lnTo>
                  <a:lnTo>
                    <a:pt x="19" y="259"/>
                  </a:lnTo>
                  <a:lnTo>
                    <a:pt x="6" y="220"/>
                  </a:lnTo>
                  <a:lnTo>
                    <a:pt x="0" y="178"/>
                  </a:lnTo>
                  <a:lnTo>
                    <a:pt x="6" y="139"/>
                  </a:lnTo>
                  <a:lnTo>
                    <a:pt x="19" y="101"/>
                  </a:lnTo>
                  <a:lnTo>
                    <a:pt x="39" y="67"/>
                  </a:lnTo>
                  <a:lnTo>
                    <a:pt x="68" y="39"/>
                  </a:lnTo>
                  <a:lnTo>
                    <a:pt x="102" y="18"/>
                  </a:lnTo>
                  <a:lnTo>
                    <a:pt x="139" y="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698" name="Freeform 114"/>
            <p:cNvSpPr>
              <a:spLocks/>
            </p:cNvSpPr>
            <p:nvPr/>
          </p:nvSpPr>
          <p:spPr bwMode="auto">
            <a:xfrm>
              <a:off x="5942013" y="4948238"/>
              <a:ext cx="2697163" cy="287338"/>
            </a:xfrm>
            <a:custGeom>
              <a:avLst/>
              <a:gdLst>
                <a:gd name="T0" fmla="*/ 181 w 3399"/>
                <a:gd name="T1" fmla="*/ 0 h 361"/>
                <a:gd name="T2" fmla="*/ 3218 w 3399"/>
                <a:gd name="T3" fmla="*/ 0 h 361"/>
                <a:gd name="T4" fmla="*/ 3260 w 3399"/>
                <a:gd name="T5" fmla="*/ 4 h 361"/>
                <a:gd name="T6" fmla="*/ 3297 w 3399"/>
                <a:gd name="T7" fmla="*/ 19 h 361"/>
                <a:gd name="T8" fmla="*/ 3331 w 3399"/>
                <a:gd name="T9" fmla="*/ 39 h 361"/>
                <a:gd name="T10" fmla="*/ 3359 w 3399"/>
                <a:gd name="T11" fmla="*/ 67 h 361"/>
                <a:gd name="T12" fmla="*/ 3380 w 3399"/>
                <a:gd name="T13" fmla="*/ 99 h 361"/>
                <a:gd name="T14" fmla="*/ 3395 w 3399"/>
                <a:gd name="T15" fmla="*/ 139 h 361"/>
                <a:gd name="T16" fmla="*/ 3399 w 3399"/>
                <a:gd name="T17" fmla="*/ 180 h 361"/>
                <a:gd name="T18" fmla="*/ 3395 w 3399"/>
                <a:gd name="T19" fmla="*/ 222 h 361"/>
                <a:gd name="T20" fmla="*/ 3382 w 3399"/>
                <a:gd name="T21" fmla="*/ 259 h 361"/>
                <a:gd name="T22" fmla="*/ 3359 w 3399"/>
                <a:gd name="T23" fmla="*/ 293 h 361"/>
                <a:gd name="T24" fmla="*/ 3331 w 3399"/>
                <a:gd name="T25" fmla="*/ 321 h 361"/>
                <a:gd name="T26" fmla="*/ 3297 w 3399"/>
                <a:gd name="T27" fmla="*/ 342 h 361"/>
                <a:gd name="T28" fmla="*/ 3260 w 3399"/>
                <a:gd name="T29" fmla="*/ 355 h 361"/>
                <a:gd name="T30" fmla="*/ 3218 w 3399"/>
                <a:gd name="T31" fmla="*/ 361 h 361"/>
                <a:gd name="T32" fmla="*/ 181 w 3399"/>
                <a:gd name="T33" fmla="*/ 361 h 361"/>
                <a:gd name="T34" fmla="*/ 139 w 3399"/>
                <a:gd name="T35" fmla="*/ 355 h 361"/>
                <a:gd name="T36" fmla="*/ 102 w 3399"/>
                <a:gd name="T37" fmla="*/ 342 h 361"/>
                <a:gd name="T38" fmla="*/ 68 w 3399"/>
                <a:gd name="T39" fmla="*/ 319 h 361"/>
                <a:gd name="T40" fmla="*/ 39 w 3399"/>
                <a:gd name="T41" fmla="*/ 291 h 361"/>
                <a:gd name="T42" fmla="*/ 19 w 3399"/>
                <a:gd name="T43" fmla="*/ 259 h 361"/>
                <a:gd name="T44" fmla="*/ 6 w 3399"/>
                <a:gd name="T45" fmla="*/ 222 h 361"/>
                <a:gd name="T46" fmla="*/ 0 w 3399"/>
                <a:gd name="T47" fmla="*/ 180 h 361"/>
                <a:gd name="T48" fmla="*/ 6 w 3399"/>
                <a:gd name="T49" fmla="*/ 139 h 361"/>
                <a:gd name="T50" fmla="*/ 19 w 3399"/>
                <a:gd name="T51" fmla="*/ 99 h 361"/>
                <a:gd name="T52" fmla="*/ 39 w 3399"/>
                <a:gd name="T53" fmla="*/ 67 h 361"/>
                <a:gd name="T54" fmla="*/ 68 w 3399"/>
                <a:gd name="T55" fmla="*/ 39 h 361"/>
                <a:gd name="T56" fmla="*/ 102 w 3399"/>
                <a:gd name="T57" fmla="*/ 19 h 361"/>
                <a:gd name="T58" fmla="*/ 139 w 3399"/>
                <a:gd name="T59" fmla="*/ 4 h 361"/>
                <a:gd name="T60" fmla="*/ 181 w 3399"/>
                <a:gd name="T6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99" h="361">
                  <a:moveTo>
                    <a:pt x="181" y="0"/>
                  </a:moveTo>
                  <a:lnTo>
                    <a:pt x="3218" y="0"/>
                  </a:lnTo>
                  <a:lnTo>
                    <a:pt x="3260" y="4"/>
                  </a:lnTo>
                  <a:lnTo>
                    <a:pt x="3297" y="19"/>
                  </a:lnTo>
                  <a:lnTo>
                    <a:pt x="3331" y="39"/>
                  </a:lnTo>
                  <a:lnTo>
                    <a:pt x="3359" y="67"/>
                  </a:lnTo>
                  <a:lnTo>
                    <a:pt x="3380" y="99"/>
                  </a:lnTo>
                  <a:lnTo>
                    <a:pt x="3395" y="139"/>
                  </a:lnTo>
                  <a:lnTo>
                    <a:pt x="3399" y="180"/>
                  </a:lnTo>
                  <a:lnTo>
                    <a:pt x="3395" y="222"/>
                  </a:lnTo>
                  <a:lnTo>
                    <a:pt x="3382" y="259"/>
                  </a:lnTo>
                  <a:lnTo>
                    <a:pt x="3359" y="293"/>
                  </a:lnTo>
                  <a:lnTo>
                    <a:pt x="3331" y="321"/>
                  </a:lnTo>
                  <a:lnTo>
                    <a:pt x="3297" y="342"/>
                  </a:lnTo>
                  <a:lnTo>
                    <a:pt x="3260" y="355"/>
                  </a:lnTo>
                  <a:lnTo>
                    <a:pt x="3218" y="361"/>
                  </a:lnTo>
                  <a:lnTo>
                    <a:pt x="181" y="361"/>
                  </a:lnTo>
                  <a:lnTo>
                    <a:pt x="139" y="355"/>
                  </a:lnTo>
                  <a:lnTo>
                    <a:pt x="102" y="342"/>
                  </a:lnTo>
                  <a:lnTo>
                    <a:pt x="68" y="319"/>
                  </a:lnTo>
                  <a:lnTo>
                    <a:pt x="39" y="291"/>
                  </a:lnTo>
                  <a:lnTo>
                    <a:pt x="19" y="259"/>
                  </a:lnTo>
                  <a:lnTo>
                    <a:pt x="6" y="222"/>
                  </a:lnTo>
                  <a:lnTo>
                    <a:pt x="0" y="180"/>
                  </a:lnTo>
                  <a:lnTo>
                    <a:pt x="6" y="139"/>
                  </a:lnTo>
                  <a:lnTo>
                    <a:pt x="19" y="99"/>
                  </a:lnTo>
                  <a:lnTo>
                    <a:pt x="39" y="67"/>
                  </a:lnTo>
                  <a:lnTo>
                    <a:pt x="68" y="39"/>
                  </a:lnTo>
                  <a:lnTo>
                    <a:pt x="102" y="19"/>
                  </a:lnTo>
                  <a:lnTo>
                    <a:pt x="139" y="4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699" name="Freeform 115"/>
            <p:cNvSpPr>
              <a:spLocks/>
            </p:cNvSpPr>
            <p:nvPr/>
          </p:nvSpPr>
          <p:spPr bwMode="auto">
            <a:xfrm>
              <a:off x="5942013" y="5521326"/>
              <a:ext cx="2697163" cy="285750"/>
            </a:xfrm>
            <a:custGeom>
              <a:avLst/>
              <a:gdLst>
                <a:gd name="T0" fmla="*/ 181 w 3399"/>
                <a:gd name="T1" fmla="*/ 0 h 361"/>
                <a:gd name="T2" fmla="*/ 3218 w 3399"/>
                <a:gd name="T3" fmla="*/ 0 h 361"/>
                <a:gd name="T4" fmla="*/ 3260 w 3399"/>
                <a:gd name="T5" fmla="*/ 4 h 361"/>
                <a:gd name="T6" fmla="*/ 3297 w 3399"/>
                <a:gd name="T7" fmla="*/ 19 h 361"/>
                <a:gd name="T8" fmla="*/ 3331 w 3399"/>
                <a:gd name="T9" fmla="*/ 40 h 361"/>
                <a:gd name="T10" fmla="*/ 3359 w 3399"/>
                <a:gd name="T11" fmla="*/ 68 h 361"/>
                <a:gd name="T12" fmla="*/ 3380 w 3399"/>
                <a:gd name="T13" fmla="*/ 102 h 361"/>
                <a:gd name="T14" fmla="*/ 3395 w 3399"/>
                <a:gd name="T15" fmla="*/ 139 h 361"/>
                <a:gd name="T16" fmla="*/ 3399 w 3399"/>
                <a:gd name="T17" fmla="*/ 181 h 361"/>
                <a:gd name="T18" fmla="*/ 3395 w 3399"/>
                <a:gd name="T19" fmla="*/ 222 h 361"/>
                <a:gd name="T20" fmla="*/ 3382 w 3399"/>
                <a:gd name="T21" fmla="*/ 260 h 361"/>
                <a:gd name="T22" fmla="*/ 3359 w 3399"/>
                <a:gd name="T23" fmla="*/ 293 h 361"/>
                <a:gd name="T24" fmla="*/ 3331 w 3399"/>
                <a:gd name="T25" fmla="*/ 322 h 361"/>
                <a:gd name="T26" fmla="*/ 3297 w 3399"/>
                <a:gd name="T27" fmla="*/ 342 h 361"/>
                <a:gd name="T28" fmla="*/ 3260 w 3399"/>
                <a:gd name="T29" fmla="*/ 355 h 361"/>
                <a:gd name="T30" fmla="*/ 3218 w 3399"/>
                <a:gd name="T31" fmla="*/ 361 h 361"/>
                <a:gd name="T32" fmla="*/ 181 w 3399"/>
                <a:gd name="T33" fmla="*/ 361 h 361"/>
                <a:gd name="T34" fmla="*/ 139 w 3399"/>
                <a:gd name="T35" fmla="*/ 355 h 361"/>
                <a:gd name="T36" fmla="*/ 102 w 3399"/>
                <a:gd name="T37" fmla="*/ 342 h 361"/>
                <a:gd name="T38" fmla="*/ 68 w 3399"/>
                <a:gd name="T39" fmla="*/ 320 h 361"/>
                <a:gd name="T40" fmla="*/ 39 w 3399"/>
                <a:gd name="T41" fmla="*/ 293 h 361"/>
                <a:gd name="T42" fmla="*/ 19 w 3399"/>
                <a:gd name="T43" fmla="*/ 260 h 361"/>
                <a:gd name="T44" fmla="*/ 6 w 3399"/>
                <a:gd name="T45" fmla="*/ 222 h 361"/>
                <a:gd name="T46" fmla="*/ 0 w 3399"/>
                <a:gd name="T47" fmla="*/ 181 h 361"/>
                <a:gd name="T48" fmla="*/ 6 w 3399"/>
                <a:gd name="T49" fmla="*/ 139 h 361"/>
                <a:gd name="T50" fmla="*/ 19 w 3399"/>
                <a:gd name="T51" fmla="*/ 102 h 361"/>
                <a:gd name="T52" fmla="*/ 39 w 3399"/>
                <a:gd name="T53" fmla="*/ 68 h 361"/>
                <a:gd name="T54" fmla="*/ 68 w 3399"/>
                <a:gd name="T55" fmla="*/ 40 h 361"/>
                <a:gd name="T56" fmla="*/ 102 w 3399"/>
                <a:gd name="T57" fmla="*/ 19 h 361"/>
                <a:gd name="T58" fmla="*/ 139 w 3399"/>
                <a:gd name="T59" fmla="*/ 4 h 361"/>
                <a:gd name="T60" fmla="*/ 181 w 3399"/>
                <a:gd name="T6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99" h="361">
                  <a:moveTo>
                    <a:pt x="181" y="0"/>
                  </a:moveTo>
                  <a:lnTo>
                    <a:pt x="3218" y="0"/>
                  </a:lnTo>
                  <a:lnTo>
                    <a:pt x="3260" y="4"/>
                  </a:lnTo>
                  <a:lnTo>
                    <a:pt x="3297" y="19"/>
                  </a:lnTo>
                  <a:lnTo>
                    <a:pt x="3331" y="40"/>
                  </a:lnTo>
                  <a:lnTo>
                    <a:pt x="3359" y="68"/>
                  </a:lnTo>
                  <a:lnTo>
                    <a:pt x="3380" y="102"/>
                  </a:lnTo>
                  <a:lnTo>
                    <a:pt x="3395" y="139"/>
                  </a:lnTo>
                  <a:lnTo>
                    <a:pt x="3399" y="181"/>
                  </a:lnTo>
                  <a:lnTo>
                    <a:pt x="3395" y="222"/>
                  </a:lnTo>
                  <a:lnTo>
                    <a:pt x="3382" y="260"/>
                  </a:lnTo>
                  <a:lnTo>
                    <a:pt x="3359" y="293"/>
                  </a:lnTo>
                  <a:lnTo>
                    <a:pt x="3331" y="322"/>
                  </a:lnTo>
                  <a:lnTo>
                    <a:pt x="3297" y="342"/>
                  </a:lnTo>
                  <a:lnTo>
                    <a:pt x="3260" y="355"/>
                  </a:lnTo>
                  <a:lnTo>
                    <a:pt x="3218" y="361"/>
                  </a:lnTo>
                  <a:lnTo>
                    <a:pt x="181" y="361"/>
                  </a:lnTo>
                  <a:lnTo>
                    <a:pt x="139" y="355"/>
                  </a:lnTo>
                  <a:lnTo>
                    <a:pt x="102" y="342"/>
                  </a:lnTo>
                  <a:lnTo>
                    <a:pt x="68" y="320"/>
                  </a:lnTo>
                  <a:lnTo>
                    <a:pt x="39" y="293"/>
                  </a:lnTo>
                  <a:lnTo>
                    <a:pt x="19" y="260"/>
                  </a:lnTo>
                  <a:lnTo>
                    <a:pt x="6" y="222"/>
                  </a:lnTo>
                  <a:lnTo>
                    <a:pt x="0" y="181"/>
                  </a:lnTo>
                  <a:lnTo>
                    <a:pt x="6" y="139"/>
                  </a:lnTo>
                  <a:lnTo>
                    <a:pt x="19" y="102"/>
                  </a:lnTo>
                  <a:lnTo>
                    <a:pt x="39" y="68"/>
                  </a:lnTo>
                  <a:lnTo>
                    <a:pt x="68" y="40"/>
                  </a:lnTo>
                  <a:lnTo>
                    <a:pt x="102" y="19"/>
                  </a:lnTo>
                  <a:lnTo>
                    <a:pt x="139" y="4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700" name="Freeform 116"/>
            <p:cNvSpPr>
              <a:spLocks/>
            </p:cNvSpPr>
            <p:nvPr/>
          </p:nvSpPr>
          <p:spPr bwMode="auto">
            <a:xfrm>
              <a:off x="5929313" y="6091238"/>
              <a:ext cx="1633538" cy="285750"/>
            </a:xfrm>
            <a:custGeom>
              <a:avLst/>
              <a:gdLst>
                <a:gd name="T0" fmla="*/ 181 w 2056"/>
                <a:gd name="T1" fmla="*/ 0 h 361"/>
                <a:gd name="T2" fmla="*/ 1875 w 2056"/>
                <a:gd name="T3" fmla="*/ 0 h 361"/>
                <a:gd name="T4" fmla="*/ 1917 w 2056"/>
                <a:gd name="T5" fmla="*/ 6 h 361"/>
                <a:gd name="T6" fmla="*/ 1955 w 2056"/>
                <a:gd name="T7" fmla="*/ 19 h 361"/>
                <a:gd name="T8" fmla="*/ 1988 w 2056"/>
                <a:gd name="T9" fmla="*/ 40 h 361"/>
                <a:gd name="T10" fmla="*/ 2017 w 2056"/>
                <a:gd name="T11" fmla="*/ 68 h 361"/>
                <a:gd name="T12" fmla="*/ 2037 w 2056"/>
                <a:gd name="T13" fmla="*/ 102 h 361"/>
                <a:gd name="T14" fmla="*/ 2052 w 2056"/>
                <a:gd name="T15" fmla="*/ 140 h 361"/>
                <a:gd name="T16" fmla="*/ 2056 w 2056"/>
                <a:gd name="T17" fmla="*/ 181 h 361"/>
                <a:gd name="T18" fmla="*/ 2052 w 2056"/>
                <a:gd name="T19" fmla="*/ 222 h 361"/>
                <a:gd name="T20" fmla="*/ 2037 w 2056"/>
                <a:gd name="T21" fmla="*/ 260 h 361"/>
                <a:gd name="T22" fmla="*/ 2017 w 2056"/>
                <a:gd name="T23" fmla="*/ 294 h 361"/>
                <a:gd name="T24" fmla="*/ 1988 w 2056"/>
                <a:gd name="T25" fmla="*/ 322 h 361"/>
                <a:gd name="T26" fmla="*/ 1955 w 2056"/>
                <a:gd name="T27" fmla="*/ 343 h 361"/>
                <a:gd name="T28" fmla="*/ 1917 w 2056"/>
                <a:gd name="T29" fmla="*/ 358 h 361"/>
                <a:gd name="T30" fmla="*/ 1875 w 2056"/>
                <a:gd name="T31" fmla="*/ 361 h 361"/>
                <a:gd name="T32" fmla="*/ 181 w 2056"/>
                <a:gd name="T33" fmla="*/ 361 h 361"/>
                <a:gd name="T34" fmla="*/ 139 w 2056"/>
                <a:gd name="T35" fmla="*/ 358 h 361"/>
                <a:gd name="T36" fmla="*/ 101 w 2056"/>
                <a:gd name="T37" fmla="*/ 343 h 361"/>
                <a:gd name="T38" fmla="*/ 68 w 2056"/>
                <a:gd name="T39" fmla="*/ 322 h 361"/>
                <a:gd name="T40" fmla="*/ 39 w 2056"/>
                <a:gd name="T41" fmla="*/ 294 h 361"/>
                <a:gd name="T42" fmla="*/ 19 w 2056"/>
                <a:gd name="T43" fmla="*/ 260 h 361"/>
                <a:gd name="T44" fmla="*/ 5 w 2056"/>
                <a:gd name="T45" fmla="*/ 222 h 361"/>
                <a:gd name="T46" fmla="*/ 0 w 2056"/>
                <a:gd name="T47" fmla="*/ 181 h 361"/>
                <a:gd name="T48" fmla="*/ 5 w 2056"/>
                <a:gd name="T49" fmla="*/ 140 h 361"/>
                <a:gd name="T50" fmla="*/ 19 w 2056"/>
                <a:gd name="T51" fmla="*/ 102 h 361"/>
                <a:gd name="T52" fmla="*/ 39 w 2056"/>
                <a:gd name="T53" fmla="*/ 68 h 361"/>
                <a:gd name="T54" fmla="*/ 68 w 2056"/>
                <a:gd name="T55" fmla="*/ 40 h 361"/>
                <a:gd name="T56" fmla="*/ 101 w 2056"/>
                <a:gd name="T57" fmla="*/ 19 h 361"/>
                <a:gd name="T58" fmla="*/ 139 w 2056"/>
                <a:gd name="T59" fmla="*/ 6 h 361"/>
                <a:gd name="T60" fmla="*/ 181 w 2056"/>
                <a:gd name="T6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6" h="361">
                  <a:moveTo>
                    <a:pt x="181" y="0"/>
                  </a:moveTo>
                  <a:lnTo>
                    <a:pt x="1875" y="0"/>
                  </a:lnTo>
                  <a:lnTo>
                    <a:pt x="1917" y="6"/>
                  </a:lnTo>
                  <a:lnTo>
                    <a:pt x="1955" y="19"/>
                  </a:lnTo>
                  <a:lnTo>
                    <a:pt x="1988" y="40"/>
                  </a:lnTo>
                  <a:lnTo>
                    <a:pt x="2017" y="68"/>
                  </a:lnTo>
                  <a:lnTo>
                    <a:pt x="2037" y="102"/>
                  </a:lnTo>
                  <a:lnTo>
                    <a:pt x="2052" y="140"/>
                  </a:lnTo>
                  <a:lnTo>
                    <a:pt x="2056" y="181"/>
                  </a:lnTo>
                  <a:lnTo>
                    <a:pt x="2052" y="222"/>
                  </a:lnTo>
                  <a:lnTo>
                    <a:pt x="2037" y="260"/>
                  </a:lnTo>
                  <a:lnTo>
                    <a:pt x="2017" y="294"/>
                  </a:lnTo>
                  <a:lnTo>
                    <a:pt x="1988" y="322"/>
                  </a:lnTo>
                  <a:lnTo>
                    <a:pt x="1955" y="343"/>
                  </a:lnTo>
                  <a:lnTo>
                    <a:pt x="1917" y="358"/>
                  </a:lnTo>
                  <a:lnTo>
                    <a:pt x="1875" y="361"/>
                  </a:lnTo>
                  <a:lnTo>
                    <a:pt x="181" y="361"/>
                  </a:lnTo>
                  <a:lnTo>
                    <a:pt x="139" y="358"/>
                  </a:lnTo>
                  <a:lnTo>
                    <a:pt x="101" y="343"/>
                  </a:lnTo>
                  <a:lnTo>
                    <a:pt x="68" y="322"/>
                  </a:lnTo>
                  <a:lnTo>
                    <a:pt x="39" y="294"/>
                  </a:lnTo>
                  <a:lnTo>
                    <a:pt x="19" y="260"/>
                  </a:lnTo>
                  <a:lnTo>
                    <a:pt x="5" y="222"/>
                  </a:lnTo>
                  <a:lnTo>
                    <a:pt x="0" y="181"/>
                  </a:lnTo>
                  <a:lnTo>
                    <a:pt x="5" y="140"/>
                  </a:lnTo>
                  <a:lnTo>
                    <a:pt x="19" y="102"/>
                  </a:lnTo>
                  <a:lnTo>
                    <a:pt x="39" y="68"/>
                  </a:lnTo>
                  <a:lnTo>
                    <a:pt x="68" y="40"/>
                  </a:lnTo>
                  <a:lnTo>
                    <a:pt x="101" y="19"/>
                  </a:lnTo>
                  <a:lnTo>
                    <a:pt x="139" y="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</p:grpSp>
      <p:grpSp>
        <p:nvGrpSpPr>
          <p:cNvPr id="701" name="Group 700"/>
          <p:cNvGrpSpPr/>
          <p:nvPr/>
        </p:nvGrpSpPr>
        <p:grpSpPr>
          <a:xfrm>
            <a:off x="5970340" y="772629"/>
            <a:ext cx="201029" cy="182352"/>
            <a:chOff x="4667251" y="4117975"/>
            <a:chExt cx="5205412" cy="5202238"/>
          </a:xfrm>
          <a:noFill/>
        </p:grpSpPr>
        <p:sp>
          <p:nvSpPr>
            <p:cNvPr id="702" name="Freeform 179"/>
            <p:cNvSpPr>
              <a:spLocks/>
            </p:cNvSpPr>
            <p:nvPr/>
          </p:nvSpPr>
          <p:spPr bwMode="auto">
            <a:xfrm>
              <a:off x="7847013" y="7294563"/>
              <a:ext cx="2025650" cy="2025650"/>
            </a:xfrm>
            <a:custGeom>
              <a:avLst/>
              <a:gdLst>
                <a:gd name="T0" fmla="*/ 870 w 2553"/>
                <a:gd name="T1" fmla="*/ 0 h 2551"/>
                <a:gd name="T2" fmla="*/ 2374 w 2553"/>
                <a:gd name="T3" fmla="*/ 1505 h 2551"/>
                <a:gd name="T4" fmla="*/ 2425 w 2553"/>
                <a:gd name="T5" fmla="*/ 1562 h 2551"/>
                <a:gd name="T6" fmla="*/ 2467 w 2553"/>
                <a:gd name="T7" fmla="*/ 1624 h 2551"/>
                <a:gd name="T8" fmla="*/ 2503 w 2553"/>
                <a:gd name="T9" fmla="*/ 1690 h 2551"/>
                <a:gd name="T10" fmla="*/ 2527 w 2553"/>
                <a:gd name="T11" fmla="*/ 1760 h 2551"/>
                <a:gd name="T12" fmla="*/ 2545 w 2553"/>
                <a:gd name="T13" fmla="*/ 1829 h 2551"/>
                <a:gd name="T14" fmla="*/ 2553 w 2553"/>
                <a:gd name="T15" fmla="*/ 1903 h 2551"/>
                <a:gd name="T16" fmla="*/ 2553 w 2553"/>
                <a:gd name="T17" fmla="*/ 1975 h 2551"/>
                <a:gd name="T18" fmla="*/ 2545 w 2553"/>
                <a:gd name="T19" fmla="*/ 2047 h 2551"/>
                <a:gd name="T20" fmla="*/ 2527 w 2553"/>
                <a:gd name="T21" fmla="*/ 2119 h 2551"/>
                <a:gd name="T22" fmla="*/ 2503 w 2553"/>
                <a:gd name="T23" fmla="*/ 2186 h 2551"/>
                <a:gd name="T24" fmla="*/ 2467 w 2553"/>
                <a:gd name="T25" fmla="*/ 2252 h 2551"/>
                <a:gd name="T26" fmla="*/ 2425 w 2553"/>
                <a:gd name="T27" fmla="*/ 2316 h 2551"/>
                <a:gd name="T28" fmla="*/ 2374 w 2553"/>
                <a:gd name="T29" fmla="*/ 2374 h 2551"/>
                <a:gd name="T30" fmla="*/ 2316 w 2553"/>
                <a:gd name="T31" fmla="*/ 2423 h 2551"/>
                <a:gd name="T32" fmla="*/ 2254 w 2553"/>
                <a:gd name="T33" fmla="*/ 2467 h 2551"/>
                <a:gd name="T34" fmla="*/ 2188 w 2553"/>
                <a:gd name="T35" fmla="*/ 2501 h 2551"/>
                <a:gd name="T36" fmla="*/ 2120 w 2553"/>
                <a:gd name="T37" fmla="*/ 2527 h 2551"/>
                <a:gd name="T38" fmla="*/ 2048 w 2553"/>
                <a:gd name="T39" fmla="*/ 2543 h 2551"/>
                <a:gd name="T40" fmla="*/ 1977 w 2553"/>
                <a:gd name="T41" fmla="*/ 2551 h 2551"/>
                <a:gd name="T42" fmla="*/ 1903 w 2553"/>
                <a:gd name="T43" fmla="*/ 2551 h 2551"/>
                <a:gd name="T44" fmla="*/ 1831 w 2553"/>
                <a:gd name="T45" fmla="*/ 2543 h 2551"/>
                <a:gd name="T46" fmla="*/ 1761 w 2553"/>
                <a:gd name="T47" fmla="*/ 2527 h 2551"/>
                <a:gd name="T48" fmla="*/ 1691 w 2553"/>
                <a:gd name="T49" fmla="*/ 2501 h 2551"/>
                <a:gd name="T50" fmla="*/ 1626 w 2553"/>
                <a:gd name="T51" fmla="*/ 2467 h 2551"/>
                <a:gd name="T52" fmla="*/ 1564 w 2553"/>
                <a:gd name="T53" fmla="*/ 2423 h 2551"/>
                <a:gd name="T54" fmla="*/ 1504 w 2553"/>
                <a:gd name="T55" fmla="*/ 2374 h 2551"/>
                <a:gd name="T56" fmla="*/ 0 w 2553"/>
                <a:gd name="T57" fmla="*/ 869 h 2551"/>
                <a:gd name="T58" fmla="*/ 146 w 2553"/>
                <a:gd name="T59" fmla="*/ 769 h 2551"/>
                <a:gd name="T60" fmla="*/ 285 w 2553"/>
                <a:gd name="T61" fmla="*/ 659 h 2551"/>
                <a:gd name="T62" fmla="*/ 419 w 2553"/>
                <a:gd name="T63" fmla="*/ 542 h 2551"/>
                <a:gd name="T64" fmla="*/ 543 w 2553"/>
                <a:gd name="T65" fmla="*/ 418 h 2551"/>
                <a:gd name="T66" fmla="*/ 660 w 2553"/>
                <a:gd name="T67" fmla="*/ 285 h 2551"/>
                <a:gd name="T68" fmla="*/ 770 w 2553"/>
                <a:gd name="T69" fmla="*/ 145 h 2551"/>
                <a:gd name="T70" fmla="*/ 870 w 2553"/>
                <a:gd name="T71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3" h="2551">
                  <a:moveTo>
                    <a:pt x="870" y="0"/>
                  </a:moveTo>
                  <a:lnTo>
                    <a:pt x="2374" y="1505"/>
                  </a:lnTo>
                  <a:lnTo>
                    <a:pt x="2425" y="1562"/>
                  </a:lnTo>
                  <a:lnTo>
                    <a:pt x="2467" y="1624"/>
                  </a:lnTo>
                  <a:lnTo>
                    <a:pt x="2503" y="1690"/>
                  </a:lnTo>
                  <a:lnTo>
                    <a:pt x="2527" y="1760"/>
                  </a:lnTo>
                  <a:lnTo>
                    <a:pt x="2545" y="1829"/>
                  </a:lnTo>
                  <a:lnTo>
                    <a:pt x="2553" y="1903"/>
                  </a:lnTo>
                  <a:lnTo>
                    <a:pt x="2553" y="1975"/>
                  </a:lnTo>
                  <a:lnTo>
                    <a:pt x="2545" y="2047"/>
                  </a:lnTo>
                  <a:lnTo>
                    <a:pt x="2527" y="2119"/>
                  </a:lnTo>
                  <a:lnTo>
                    <a:pt x="2503" y="2186"/>
                  </a:lnTo>
                  <a:lnTo>
                    <a:pt x="2467" y="2252"/>
                  </a:lnTo>
                  <a:lnTo>
                    <a:pt x="2425" y="2316"/>
                  </a:lnTo>
                  <a:lnTo>
                    <a:pt x="2374" y="2374"/>
                  </a:lnTo>
                  <a:lnTo>
                    <a:pt x="2316" y="2423"/>
                  </a:lnTo>
                  <a:lnTo>
                    <a:pt x="2254" y="2467"/>
                  </a:lnTo>
                  <a:lnTo>
                    <a:pt x="2188" y="2501"/>
                  </a:lnTo>
                  <a:lnTo>
                    <a:pt x="2120" y="2527"/>
                  </a:lnTo>
                  <a:lnTo>
                    <a:pt x="2048" y="2543"/>
                  </a:lnTo>
                  <a:lnTo>
                    <a:pt x="1977" y="2551"/>
                  </a:lnTo>
                  <a:lnTo>
                    <a:pt x="1903" y="2551"/>
                  </a:lnTo>
                  <a:lnTo>
                    <a:pt x="1831" y="2543"/>
                  </a:lnTo>
                  <a:lnTo>
                    <a:pt x="1761" y="2527"/>
                  </a:lnTo>
                  <a:lnTo>
                    <a:pt x="1691" y="2501"/>
                  </a:lnTo>
                  <a:lnTo>
                    <a:pt x="1626" y="2467"/>
                  </a:lnTo>
                  <a:lnTo>
                    <a:pt x="1564" y="2423"/>
                  </a:lnTo>
                  <a:lnTo>
                    <a:pt x="1504" y="2374"/>
                  </a:lnTo>
                  <a:lnTo>
                    <a:pt x="0" y="869"/>
                  </a:lnTo>
                  <a:lnTo>
                    <a:pt x="146" y="769"/>
                  </a:lnTo>
                  <a:lnTo>
                    <a:pt x="285" y="659"/>
                  </a:lnTo>
                  <a:lnTo>
                    <a:pt x="419" y="542"/>
                  </a:lnTo>
                  <a:lnTo>
                    <a:pt x="543" y="418"/>
                  </a:lnTo>
                  <a:lnTo>
                    <a:pt x="660" y="285"/>
                  </a:lnTo>
                  <a:lnTo>
                    <a:pt x="770" y="145"/>
                  </a:lnTo>
                  <a:lnTo>
                    <a:pt x="87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703" name="Freeform 180"/>
            <p:cNvSpPr>
              <a:spLocks noEditPoints="1"/>
            </p:cNvSpPr>
            <p:nvPr/>
          </p:nvSpPr>
          <p:spPr bwMode="auto">
            <a:xfrm>
              <a:off x="4667251" y="4117975"/>
              <a:ext cx="3905250" cy="3903663"/>
            </a:xfrm>
            <a:custGeom>
              <a:avLst/>
              <a:gdLst>
                <a:gd name="T0" fmla="*/ 2160 w 4921"/>
                <a:gd name="T1" fmla="*/ 640 h 4918"/>
                <a:gd name="T2" fmla="*/ 1743 w 4921"/>
                <a:gd name="T3" fmla="*/ 759 h 4918"/>
                <a:gd name="T4" fmla="*/ 1370 w 4921"/>
                <a:gd name="T5" fmla="*/ 971 h 4918"/>
                <a:gd name="T6" fmla="*/ 1059 w 4921"/>
                <a:gd name="T7" fmla="*/ 1260 h 4918"/>
                <a:gd name="T8" fmla="*/ 822 w 4921"/>
                <a:gd name="T9" fmla="*/ 1613 h 4918"/>
                <a:gd name="T10" fmla="*/ 668 w 4921"/>
                <a:gd name="T11" fmla="*/ 2015 h 4918"/>
                <a:gd name="T12" fmla="*/ 614 w 4921"/>
                <a:gd name="T13" fmla="*/ 2460 h 4918"/>
                <a:gd name="T14" fmla="*/ 668 w 4921"/>
                <a:gd name="T15" fmla="*/ 2902 h 4918"/>
                <a:gd name="T16" fmla="*/ 822 w 4921"/>
                <a:gd name="T17" fmla="*/ 3305 h 4918"/>
                <a:gd name="T18" fmla="*/ 1059 w 4921"/>
                <a:gd name="T19" fmla="*/ 3658 h 4918"/>
                <a:gd name="T20" fmla="*/ 1370 w 4921"/>
                <a:gd name="T21" fmla="*/ 3947 h 4918"/>
                <a:gd name="T22" fmla="*/ 1743 w 4921"/>
                <a:gd name="T23" fmla="*/ 4158 h 4918"/>
                <a:gd name="T24" fmla="*/ 2160 w 4921"/>
                <a:gd name="T25" fmla="*/ 4278 h 4918"/>
                <a:gd name="T26" fmla="*/ 2611 w 4921"/>
                <a:gd name="T27" fmla="*/ 4296 h 4918"/>
                <a:gd name="T28" fmla="*/ 3042 w 4921"/>
                <a:gd name="T29" fmla="*/ 4208 h 4918"/>
                <a:gd name="T30" fmla="*/ 3431 w 4921"/>
                <a:gd name="T31" fmla="*/ 4027 h 4918"/>
                <a:gd name="T32" fmla="*/ 3764 w 4921"/>
                <a:gd name="T33" fmla="*/ 3761 h 4918"/>
                <a:gd name="T34" fmla="*/ 4027 w 4921"/>
                <a:gd name="T35" fmla="*/ 3429 h 4918"/>
                <a:gd name="T36" fmla="*/ 4210 w 4921"/>
                <a:gd name="T37" fmla="*/ 3042 h 4918"/>
                <a:gd name="T38" fmla="*/ 4298 w 4921"/>
                <a:gd name="T39" fmla="*/ 2609 h 4918"/>
                <a:gd name="T40" fmla="*/ 4280 w 4921"/>
                <a:gd name="T41" fmla="*/ 2161 h 4918"/>
                <a:gd name="T42" fmla="*/ 4159 w 4921"/>
                <a:gd name="T43" fmla="*/ 1742 h 4918"/>
                <a:gd name="T44" fmla="*/ 3949 w 4921"/>
                <a:gd name="T45" fmla="*/ 1371 h 4918"/>
                <a:gd name="T46" fmla="*/ 3660 w 4921"/>
                <a:gd name="T47" fmla="*/ 1058 h 4918"/>
                <a:gd name="T48" fmla="*/ 3307 w 4921"/>
                <a:gd name="T49" fmla="*/ 821 h 4918"/>
                <a:gd name="T50" fmla="*/ 2902 w 4921"/>
                <a:gd name="T51" fmla="*/ 668 h 4918"/>
                <a:gd name="T52" fmla="*/ 2459 w 4921"/>
                <a:gd name="T53" fmla="*/ 616 h 4918"/>
                <a:gd name="T54" fmla="*/ 2808 w 4921"/>
                <a:gd name="T55" fmla="*/ 24 h 4918"/>
                <a:gd name="T56" fmla="*/ 3301 w 4921"/>
                <a:gd name="T57" fmla="*/ 147 h 4918"/>
                <a:gd name="T58" fmla="*/ 3748 w 4921"/>
                <a:gd name="T59" fmla="*/ 365 h 4918"/>
                <a:gd name="T60" fmla="*/ 4141 w 4921"/>
                <a:gd name="T61" fmla="*/ 664 h 4918"/>
                <a:gd name="T62" fmla="*/ 4464 w 4921"/>
                <a:gd name="T63" fmla="*/ 1035 h 4918"/>
                <a:gd name="T64" fmla="*/ 4709 w 4921"/>
                <a:gd name="T65" fmla="*/ 1463 h 4918"/>
                <a:gd name="T66" fmla="*/ 4865 w 4921"/>
                <a:gd name="T67" fmla="*/ 1943 h 4918"/>
                <a:gd name="T68" fmla="*/ 4921 w 4921"/>
                <a:gd name="T69" fmla="*/ 2460 h 4918"/>
                <a:gd name="T70" fmla="*/ 4865 w 4921"/>
                <a:gd name="T71" fmla="*/ 2974 h 4918"/>
                <a:gd name="T72" fmla="*/ 4709 w 4921"/>
                <a:gd name="T73" fmla="*/ 3454 h 4918"/>
                <a:gd name="T74" fmla="*/ 4464 w 4921"/>
                <a:gd name="T75" fmla="*/ 3883 h 4918"/>
                <a:gd name="T76" fmla="*/ 4141 w 4921"/>
                <a:gd name="T77" fmla="*/ 4254 h 4918"/>
                <a:gd name="T78" fmla="*/ 3748 w 4921"/>
                <a:gd name="T79" fmla="*/ 4553 h 4918"/>
                <a:gd name="T80" fmla="*/ 3301 w 4921"/>
                <a:gd name="T81" fmla="*/ 4770 h 4918"/>
                <a:gd name="T82" fmla="*/ 2808 w 4921"/>
                <a:gd name="T83" fmla="*/ 4894 h 4918"/>
                <a:gd name="T84" fmla="*/ 2284 w 4921"/>
                <a:gd name="T85" fmla="*/ 4912 h 4918"/>
                <a:gd name="T86" fmla="*/ 1779 w 4921"/>
                <a:gd name="T87" fmla="*/ 4822 h 4918"/>
                <a:gd name="T88" fmla="*/ 1314 w 4921"/>
                <a:gd name="T89" fmla="*/ 4634 h 4918"/>
                <a:gd name="T90" fmla="*/ 904 w 4921"/>
                <a:gd name="T91" fmla="*/ 4361 h 4918"/>
                <a:gd name="T92" fmla="*/ 554 w 4921"/>
                <a:gd name="T93" fmla="*/ 4015 h 4918"/>
                <a:gd name="T94" fmla="*/ 283 w 4921"/>
                <a:gd name="T95" fmla="*/ 3604 h 4918"/>
                <a:gd name="T96" fmla="*/ 96 w 4921"/>
                <a:gd name="T97" fmla="*/ 3139 h 4918"/>
                <a:gd name="T98" fmla="*/ 6 w 4921"/>
                <a:gd name="T99" fmla="*/ 2635 h 4918"/>
                <a:gd name="T100" fmla="*/ 24 w 4921"/>
                <a:gd name="T101" fmla="*/ 2111 h 4918"/>
                <a:gd name="T102" fmla="*/ 148 w 4921"/>
                <a:gd name="T103" fmla="*/ 1619 h 4918"/>
                <a:gd name="T104" fmla="*/ 365 w 4921"/>
                <a:gd name="T105" fmla="*/ 1170 h 4918"/>
                <a:gd name="T106" fmla="*/ 664 w 4921"/>
                <a:gd name="T107" fmla="*/ 779 h 4918"/>
                <a:gd name="T108" fmla="*/ 1033 w 4921"/>
                <a:gd name="T109" fmla="*/ 456 h 4918"/>
                <a:gd name="T110" fmla="*/ 1464 w 4921"/>
                <a:gd name="T111" fmla="*/ 209 h 4918"/>
                <a:gd name="T112" fmla="*/ 1943 w 4921"/>
                <a:gd name="T113" fmla="*/ 54 h 4918"/>
                <a:gd name="T114" fmla="*/ 2459 w 4921"/>
                <a:gd name="T115" fmla="*/ 0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1" h="4918">
                  <a:moveTo>
                    <a:pt x="2459" y="616"/>
                  </a:moveTo>
                  <a:lnTo>
                    <a:pt x="2310" y="622"/>
                  </a:lnTo>
                  <a:lnTo>
                    <a:pt x="2160" y="640"/>
                  </a:lnTo>
                  <a:lnTo>
                    <a:pt x="2016" y="668"/>
                  </a:lnTo>
                  <a:lnTo>
                    <a:pt x="1877" y="710"/>
                  </a:lnTo>
                  <a:lnTo>
                    <a:pt x="1743" y="759"/>
                  </a:lnTo>
                  <a:lnTo>
                    <a:pt x="1614" y="821"/>
                  </a:lnTo>
                  <a:lnTo>
                    <a:pt x="1488" y="891"/>
                  </a:lnTo>
                  <a:lnTo>
                    <a:pt x="1370" y="971"/>
                  </a:lnTo>
                  <a:lnTo>
                    <a:pt x="1261" y="1058"/>
                  </a:lnTo>
                  <a:lnTo>
                    <a:pt x="1157" y="1156"/>
                  </a:lnTo>
                  <a:lnTo>
                    <a:pt x="1059" y="1260"/>
                  </a:lnTo>
                  <a:lnTo>
                    <a:pt x="971" y="1371"/>
                  </a:lnTo>
                  <a:lnTo>
                    <a:pt x="892" y="1489"/>
                  </a:lnTo>
                  <a:lnTo>
                    <a:pt x="822" y="1613"/>
                  </a:lnTo>
                  <a:lnTo>
                    <a:pt x="760" y="1742"/>
                  </a:lnTo>
                  <a:lnTo>
                    <a:pt x="710" y="1876"/>
                  </a:lnTo>
                  <a:lnTo>
                    <a:pt x="668" y="2015"/>
                  </a:lnTo>
                  <a:lnTo>
                    <a:pt x="638" y="2161"/>
                  </a:lnTo>
                  <a:lnTo>
                    <a:pt x="620" y="2308"/>
                  </a:lnTo>
                  <a:lnTo>
                    <a:pt x="614" y="2460"/>
                  </a:lnTo>
                  <a:lnTo>
                    <a:pt x="620" y="2609"/>
                  </a:lnTo>
                  <a:lnTo>
                    <a:pt x="638" y="2757"/>
                  </a:lnTo>
                  <a:lnTo>
                    <a:pt x="668" y="2902"/>
                  </a:lnTo>
                  <a:lnTo>
                    <a:pt x="710" y="3042"/>
                  </a:lnTo>
                  <a:lnTo>
                    <a:pt x="760" y="3175"/>
                  </a:lnTo>
                  <a:lnTo>
                    <a:pt x="822" y="3305"/>
                  </a:lnTo>
                  <a:lnTo>
                    <a:pt x="892" y="3429"/>
                  </a:lnTo>
                  <a:lnTo>
                    <a:pt x="971" y="3546"/>
                  </a:lnTo>
                  <a:lnTo>
                    <a:pt x="1059" y="3658"/>
                  </a:lnTo>
                  <a:lnTo>
                    <a:pt x="1157" y="3761"/>
                  </a:lnTo>
                  <a:lnTo>
                    <a:pt x="1261" y="3859"/>
                  </a:lnTo>
                  <a:lnTo>
                    <a:pt x="1370" y="3947"/>
                  </a:lnTo>
                  <a:lnTo>
                    <a:pt x="1488" y="4027"/>
                  </a:lnTo>
                  <a:lnTo>
                    <a:pt x="1614" y="4096"/>
                  </a:lnTo>
                  <a:lnTo>
                    <a:pt x="1743" y="4158"/>
                  </a:lnTo>
                  <a:lnTo>
                    <a:pt x="1877" y="4208"/>
                  </a:lnTo>
                  <a:lnTo>
                    <a:pt x="2016" y="4250"/>
                  </a:lnTo>
                  <a:lnTo>
                    <a:pt x="2160" y="4278"/>
                  </a:lnTo>
                  <a:lnTo>
                    <a:pt x="2310" y="4296"/>
                  </a:lnTo>
                  <a:lnTo>
                    <a:pt x="2459" y="4302"/>
                  </a:lnTo>
                  <a:lnTo>
                    <a:pt x="2611" y="4296"/>
                  </a:lnTo>
                  <a:lnTo>
                    <a:pt x="2758" y="4278"/>
                  </a:lnTo>
                  <a:lnTo>
                    <a:pt x="2902" y="4250"/>
                  </a:lnTo>
                  <a:lnTo>
                    <a:pt x="3042" y="4208"/>
                  </a:lnTo>
                  <a:lnTo>
                    <a:pt x="3177" y="4158"/>
                  </a:lnTo>
                  <a:lnTo>
                    <a:pt x="3307" y="4096"/>
                  </a:lnTo>
                  <a:lnTo>
                    <a:pt x="3431" y="4027"/>
                  </a:lnTo>
                  <a:lnTo>
                    <a:pt x="3548" y="3947"/>
                  </a:lnTo>
                  <a:lnTo>
                    <a:pt x="3660" y="3859"/>
                  </a:lnTo>
                  <a:lnTo>
                    <a:pt x="3764" y="3761"/>
                  </a:lnTo>
                  <a:lnTo>
                    <a:pt x="3859" y="3658"/>
                  </a:lnTo>
                  <a:lnTo>
                    <a:pt x="3949" y="3546"/>
                  </a:lnTo>
                  <a:lnTo>
                    <a:pt x="4027" y="3429"/>
                  </a:lnTo>
                  <a:lnTo>
                    <a:pt x="4099" y="3305"/>
                  </a:lnTo>
                  <a:lnTo>
                    <a:pt x="4159" y="3175"/>
                  </a:lnTo>
                  <a:lnTo>
                    <a:pt x="4210" y="3042"/>
                  </a:lnTo>
                  <a:lnTo>
                    <a:pt x="4250" y="2902"/>
                  </a:lnTo>
                  <a:lnTo>
                    <a:pt x="4280" y="2757"/>
                  </a:lnTo>
                  <a:lnTo>
                    <a:pt x="4298" y="2609"/>
                  </a:lnTo>
                  <a:lnTo>
                    <a:pt x="4304" y="2460"/>
                  </a:lnTo>
                  <a:lnTo>
                    <a:pt x="4298" y="2308"/>
                  </a:lnTo>
                  <a:lnTo>
                    <a:pt x="4280" y="2161"/>
                  </a:lnTo>
                  <a:lnTo>
                    <a:pt x="4250" y="2015"/>
                  </a:lnTo>
                  <a:lnTo>
                    <a:pt x="4210" y="1876"/>
                  </a:lnTo>
                  <a:lnTo>
                    <a:pt x="4159" y="1742"/>
                  </a:lnTo>
                  <a:lnTo>
                    <a:pt x="4099" y="1613"/>
                  </a:lnTo>
                  <a:lnTo>
                    <a:pt x="4027" y="1489"/>
                  </a:lnTo>
                  <a:lnTo>
                    <a:pt x="3949" y="1371"/>
                  </a:lnTo>
                  <a:lnTo>
                    <a:pt x="3859" y="1260"/>
                  </a:lnTo>
                  <a:lnTo>
                    <a:pt x="3764" y="1156"/>
                  </a:lnTo>
                  <a:lnTo>
                    <a:pt x="3660" y="1058"/>
                  </a:lnTo>
                  <a:lnTo>
                    <a:pt x="3548" y="971"/>
                  </a:lnTo>
                  <a:lnTo>
                    <a:pt x="3431" y="891"/>
                  </a:lnTo>
                  <a:lnTo>
                    <a:pt x="3307" y="821"/>
                  </a:lnTo>
                  <a:lnTo>
                    <a:pt x="3177" y="759"/>
                  </a:lnTo>
                  <a:lnTo>
                    <a:pt x="3042" y="710"/>
                  </a:lnTo>
                  <a:lnTo>
                    <a:pt x="2902" y="668"/>
                  </a:lnTo>
                  <a:lnTo>
                    <a:pt x="2758" y="640"/>
                  </a:lnTo>
                  <a:lnTo>
                    <a:pt x="2611" y="622"/>
                  </a:lnTo>
                  <a:lnTo>
                    <a:pt x="2459" y="616"/>
                  </a:lnTo>
                  <a:close/>
                  <a:moveTo>
                    <a:pt x="2459" y="0"/>
                  </a:moveTo>
                  <a:lnTo>
                    <a:pt x="2635" y="6"/>
                  </a:lnTo>
                  <a:lnTo>
                    <a:pt x="2808" y="24"/>
                  </a:lnTo>
                  <a:lnTo>
                    <a:pt x="2976" y="54"/>
                  </a:lnTo>
                  <a:lnTo>
                    <a:pt x="3141" y="96"/>
                  </a:lnTo>
                  <a:lnTo>
                    <a:pt x="3301" y="147"/>
                  </a:lnTo>
                  <a:lnTo>
                    <a:pt x="3455" y="209"/>
                  </a:lnTo>
                  <a:lnTo>
                    <a:pt x="3604" y="283"/>
                  </a:lnTo>
                  <a:lnTo>
                    <a:pt x="3748" y="365"/>
                  </a:lnTo>
                  <a:lnTo>
                    <a:pt x="3885" y="456"/>
                  </a:lnTo>
                  <a:lnTo>
                    <a:pt x="4017" y="556"/>
                  </a:lnTo>
                  <a:lnTo>
                    <a:pt x="4141" y="664"/>
                  </a:lnTo>
                  <a:lnTo>
                    <a:pt x="4256" y="779"/>
                  </a:lnTo>
                  <a:lnTo>
                    <a:pt x="4364" y="903"/>
                  </a:lnTo>
                  <a:lnTo>
                    <a:pt x="4464" y="1035"/>
                  </a:lnTo>
                  <a:lnTo>
                    <a:pt x="4556" y="1170"/>
                  </a:lnTo>
                  <a:lnTo>
                    <a:pt x="4637" y="1314"/>
                  </a:lnTo>
                  <a:lnTo>
                    <a:pt x="4709" y="1463"/>
                  </a:lnTo>
                  <a:lnTo>
                    <a:pt x="4773" y="1619"/>
                  </a:lnTo>
                  <a:lnTo>
                    <a:pt x="4825" y="1778"/>
                  </a:lnTo>
                  <a:lnTo>
                    <a:pt x="4865" y="1943"/>
                  </a:lnTo>
                  <a:lnTo>
                    <a:pt x="4895" y="2111"/>
                  </a:lnTo>
                  <a:lnTo>
                    <a:pt x="4913" y="2282"/>
                  </a:lnTo>
                  <a:lnTo>
                    <a:pt x="4921" y="2460"/>
                  </a:lnTo>
                  <a:lnTo>
                    <a:pt x="4913" y="2635"/>
                  </a:lnTo>
                  <a:lnTo>
                    <a:pt x="4895" y="2807"/>
                  </a:lnTo>
                  <a:lnTo>
                    <a:pt x="4865" y="2974"/>
                  </a:lnTo>
                  <a:lnTo>
                    <a:pt x="4825" y="3139"/>
                  </a:lnTo>
                  <a:lnTo>
                    <a:pt x="4773" y="3299"/>
                  </a:lnTo>
                  <a:lnTo>
                    <a:pt x="4709" y="3454"/>
                  </a:lnTo>
                  <a:lnTo>
                    <a:pt x="4637" y="3604"/>
                  </a:lnTo>
                  <a:lnTo>
                    <a:pt x="4556" y="3747"/>
                  </a:lnTo>
                  <a:lnTo>
                    <a:pt x="4464" y="3883"/>
                  </a:lnTo>
                  <a:lnTo>
                    <a:pt x="4364" y="4015"/>
                  </a:lnTo>
                  <a:lnTo>
                    <a:pt x="4256" y="4138"/>
                  </a:lnTo>
                  <a:lnTo>
                    <a:pt x="4141" y="4254"/>
                  </a:lnTo>
                  <a:lnTo>
                    <a:pt x="4017" y="4361"/>
                  </a:lnTo>
                  <a:lnTo>
                    <a:pt x="3885" y="4461"/>
                  </a:lnTo>
                  <a:lnTo>
                    <a:pt x="3748" y="4553"/>
                  </a:lnTo>
                  <a:lnTo>
                    <a:pt x="3604" y="4634"/>
                  </a:lnTo>
                  <a:lnTo>
                    <a:pt x="3455" y="4708"/>
                  </a:lnTo>
                  <a:lnTo>
                    <a:pt x="3301" y="4770"/>
                  </a:lnTo>
                  <a:lnTo>
                    <a:pt x="3141" y="4822"/>
                  </a:lnTo>
                  <a:lnTo>
                    <a:pt x="2976" y="4864"/>
                  </a:lnTo>
                  <a:lnTo>
                    <a:pt x="2808" y="4894"/>
                  </a:lnTo>
                  <a:lnTo>
                    <a:pt x="2635" y="4912"/>
                  </a:lnTo>
                  <a:lnTo>
                    <a:pt x="2459" y="4918"/>
                  </a:lnTo>
                  <a:lnTo>
                    <a:pt x="2284" y="4912"/>
                  </a:lnTo>
                  <a:lnTo>
                    <a:pt x="2112" y="4894"/>
                  </a:lnTo>
                  <a:lnTo>
                    <a:pt x="1943" y="4864"/>
                  </a:lnTo>
                  <a:lnTo>
                    <a:pt x="1779" y="4822"/>
                  </a:lnTo>
                  <a:lnTo>
                    <a:pt x="1620" y="4770"/>
                  </a:lnTo>
                  <a:lnTo>
                    <a:pt x="1464" y="4708"/>
                  </a:lnTo>
                  <a:lnTo>
                    <a:pt x="1314" y="4634"/>
                  </a:lnTo>
                  <a:lnTo>
                    <a:pt x="1171" y="4553"/>
                  </a:lnTo>
                  <a:lnTo>
                    <a:pt x="1033" y="4461"/>
                  </a:lnTo>
                  <a:lnTo>
                    <a:pt x="904" y="4361"/>
                  </a:lnTo>
                  <a:lnTo>
                    <a:pt x="780" y="4254"/>
                  </a:lnTo>
                  <a:lnTo>
                    <a:pt x="664" y="4138"/>
                  </a:lnTo>
                  <a:lnTo>
                    <a:pt x="554" y="4015"/>
                  </a:lnTo>
                  <a:lnTo>
                    <a:pt x="455" y="3883"/>
                  </a:lnTo>
                  <a:lnTo>
                    <a:pt x="365" y="3747"/>
                  </a:lnTo>
                  <a:lnTo>
                    <a:pt x="283" y="3604"/>
                  </a:lnTo>
                  <a:lnTo>
                    <a:pt x="209" y="3454"/>
                  </a:lnTo>
                  <a:lnTo>
                    <a:pt x="148" y="3299"/>
                  </a:lnTo>
                  <a:lnTo>
                    <a:pt x="96" y="3139"/>
                  </a:lnTo>
                  <a:lnTo>
                    <a:pt x="54" y="2974"/>
                  </a:lnTo>
                  <a:lnTo>
                    <a:pt x="24" y="2807"/>
                  </a:lnTo>
                  <a:lnTo>
                    <a:pt x="6" y="2635"/>
                  </a:lnTo>
                  <a:lnTo>
                    <a:pt x="0" y="2460"/>
                  </a:lnTo>
                  <a:lnTo>
                    <a:pt x="6" y="2282"/>
                  </a:lnTo>
                  <a:lnTo>
                    <a:pt x="24" y="2111"/>
                  </a:lnTo>
                  <a:lnTo>
                    <a:pt x="54" y="1943"/>
                  </a:lnTo>
                  <a:lnTo>
                    <a:pt x="96" y="1778"/>
                  </a:lnTo>
                  <a:lnTo>
                    <a:pt x="148" y="1619"/>
                  </a:lnTo>
                  <a:lnTo>
                    <a:pt x="209" y="1463"/>
                  </a:lnTo>
                  <a:lnTo>
                    <a:pt x="283" y="1314"/>
                  </a:lnTo>
                  <a:lnTo>
                    <a:pt x="365" y="1170"/>
                  </a:lnTo>
                  <a:lnTo>
                    <a:pt x="455" y="1035"/>
                  </a:lnTo>
                  <a:lnTo>
                    <a:pt x="554" y="903"/>
                  </a:lnTo>
                  <a:lnTo>
                    <a:pt x="664" y="779"/>
                  </a:lnTo>
                  <a:lnTo>
                    <a:pt x="780" y="664"/>
                  </a:lnTo>
                  <a:lnTo>
                    <a:pt x="904" y="556"/>
                  </a:lnTo>
                  <a:lnTo>
                    <a:pt x="1033" y="456"/>
                  </a:lnTo>
                  <a:lnTo>
                    <a:pt x="1171" y="365"/>
                  </a:lnTo>
                  <a:lnTo>
                    <a:pt x="1314" y="283"/>
                  </a:lnTo>
                  <a:lnTo>
                    <a:pt x="1464" y="209"/>
                  </a:lnTo>
                  <a:lnTo>
                    <a:pt x="1620" y="147"/>
                  </a:lnTo>
                  <a:lnTo>
                    <a:pt x="1779" y="96"/>
                  </a:lnTo>
                  <a:lnTo>
                    <a:pt x="1943" y="54"/>
                  </a:lnTo>
                  <a:lnTo>
                    <a:pt x="2112" y="24"/>
                  </a:lnTo>
                  <a:lnTo>
                    <a:pt x="2284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  <p:sp>
          <p:nvSpPr>
            <p:cNvPr id="704" name="Freeform 181"/>
            <p:cNvSpPr>
              <a:spLocks/>
            </p:cNvSpPr>
            <p:nvPr/>
          </p:nvSpPr>
          <p:spPr bwMode="auto">
            <a:xfrm>
              <a:off x="5481638" y="4930775"/>
              <a:ext cx="1138238" cy="1139825"/>
            </a:xfrm>
            <a:custGeom>
              <a:avLst/>
              <a:gdLst>
                <a:gd name="T0" fmla="*/ 1434 w 1434"/>
                <a:gd name="T1" fmla="*/ 0 h 1435"/>
                <a:gd name="T2" fmla="*/ 1434 w 1434"/>
                <a:gd name="T3" fmla="*/ 410 h 1435"/>
                <a:gd name="T4" fmla="*/ 1323 w 1434"/>
                <a:gd name="T5" fmla="*/ 416 h 1435"/>
                <a:gd name="T6" fmla="*/ 1215 w 1434"/>
                <a:gd name="T7" fmla="*/ 434 h 1435"/>
                <a:gd name="T8" fmla="*/ 1111 w 1434"/>
                <a:gd name="T9" fmla="*/ 462 h 1435"/>
                <a:gd name="T10" fmla="*/ 1011 w 1434"/>
                <a:gd name="T11" fmla="*/ 500 h 1435"/>
                <a:gd name="T12" fmla="*/ 918 w 1434"/>
                <a:gd name="T13" fmla="*/ 550 h 1435"/>
                <a:gd name="T14" fmla="*/ 830 w 1434"/>
                <a:gd name="T15" fmla="*/ 608 h 1435"/>
                <a:gd name="T16" fmla="*/ 748 w 1434"/>
                <a:gd name="T17" fmla="*/ 673 h 1435"/>
                <a:gd name="T18" fmla="*/ 674 w 1434"/>
                <a:gd name="T19" fmla="*/ 747 h 1435"/>
                <a:gd name="T20" fmla="*/ 609 w 1434"/>
                <a:gd name="T21" fmla="*/ 829 h 1435"/>
                <a:gd name="T22" fmla="*/ 551 w 1434"/>
                <a:gd name="T23" fmla="*/ 916 h 1435"/>
                <a:gd name="T24" fmla="*/ 501 w 1434"/>
                <a:gd name="T25" fmla="*/ 1010 h 1435"/>
                <a:gd name="T26" fmla="*/ 463 w 1434"/>
                <a:gd name="T27" fmla="*/ 1110 h 1435"/>
                <a:gd name="T28" fmla="*/ 433 w 1434"/>
                <a:gd name="T29" fmla="*/ 1213 h 1435"/>
                <a:gd name="T30" fmla="*/ 415 w 1434"/>
                <a:gd name="T31" fmla="*/ 1323 h 1435"/>
                <a:gd name="T32" fmla="*/ 409 w 1434"/>
                <a:gd name="T33" fmla="*/ 1435 h 1435"/>
                <a:gd name="T34" fmla="*/ 0 w 1434"/>
                <a:gd name="T35" fmla="*/ 1435 h 1435"/>
                <a:gd name="T36" fmla="*/ 6 w 1434"/>
                <a:gd name="T37" fmla="*/ 1303 h 1435"/>
                <a:gd name="T38" fmla="*/ 22 w 1434"/>
                <a:gd name="T39" fmla="*/ 1176 h 1435"/>
                <a:gd name="T40" fmla="*/ 52 w 1434"/>
                <a:gd name="T41" fmla="*/ 1052 h 1435"/>
                <a:gd name="T42" fmla="*/ 90 w 1434"/>
                <a:gd name="T43" fmla="*/ 934 h 1435"/>
                <a:gd name="T44" fmla="*/ 138 w 1434"/>
                <a:gd name="T45" fmla="*/ 819 h 1435"/>
                <a:gd name="T46" fmla="*/ 196 w 1434"/>
                <a:gd name="T47" fmla="*/ 711 h 1435"/>
                <a:gd name="T48" fmla="*/ 263 w 1434"/>
                <a:gd name="T49" fmla="*/ 608 h 1435"/>
                <a:gd name="T50" fmla="*/ 337 w 1434"/>
                <a:gd name="T51" fmla="*/ 510 h 1435"/>
                <a:gd name="T52" fmla="*/ 421 w 1434"/>
                <a:gd name="T53" fmla="*/ 420 h 1435"/>
                <a:gd name="T54" fmla="*/ 511 w 1434"/>
                <a:gd name="T55" fmla="*/ 336 h 1435"/>
                <a:gd name="T56" fmla="*/ 609 w 1434"/>
                <a:gd name="T57" fmla="*/ 263 h 1435"/>
                <a:gd name="T58" fmla="*/ 710 w 1434"/>
                <a:gd name="T59" fmla="*/ 195 h 1435"/>
                <a:gd name="T60" fmla="*/ 820 w 1434"/>
                <a:gd name="T61" fmla="*/ 137 h 1435"/>
                <a:gd name="T62" fmla="*/ 936 w 1434"/>
                <a:gd name="T63" fmla="*/ 89 h 1435"/>
                <a:gd name="T64" fmla="*/ 1053 w 1434"/>
                <a:gd name="T65" fmla="*/ 51 h 1435"/>
                <a:gd name="T66" fmla="*/ 1177 w 1434"/>
                <a:gd name="T67" fmla="*/ 23 h 1435"/>
                <a:gd name="T68" fmla="*/ 1305 w 1434"/>
                <a:gd name="T69" fmla="*/ 6 h 1435"/>
                <a:gd name="T70" fmla="*/ 1434 w 1434"/>
                <a:gd name="T7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4" h="1435">
                  <a:moveTo>
                    <a:pt x="1434" y="0"/>
                  </a:moveTo>
                  <a:lnTo>
                    <a:pt x="1434" y="410"/>
                  </a:lnTo>
                  <a:lnTo>
                    <a:pt x="1323" y="416"/>
                  </a:lnTo>
                  <a:lnTo>
                    <a:pt x="1215" y="434"/>
                  </a:lnTo>
                  <a:lnTo>
                    <a:pt x="1111" y="462"/>
                  </a:lnTo>
                  <a:lnTo>
                    <a:pt x="1011" y="500"/>
                  </a:lnTo>
                  <a:lnTo>
                    <a:pt x="918" y="550"/>
                  </a:lnTo>
                  <a:lnTo>
                    <a:pt x="830" y="608"/>
                  </a:lnTo>
                  <a:lnTo>
                    <a:pt x="748" y="673"/>
                  </a:lnTo>
                  <a:lnTo>
                    <a:pt x="674" y="747"/>
                  </a:lnTo>
                  <a:lnTo>
                    <a:pt x="609" y="829"/>
                  </a:lnTo>
                  <a:lnTo>
                    <a:pt x="551" y="916"/>
                  </a:lnTo>
                  <a:lnTo>
                    <a:pt x="501" y="1010"/>
                  </a:lnTo>
                  <a:lnTo>
                    <a:pt x="463" y="1110"/>
                  </a:lnTo>
                  <a:lnTo>
                    <a:pt x="433" y="1213"/>
                  </a:lnTo>
                  <a:lnTo>
                    <a:pt x="415" y="1323"/>
                  </a:lnTo>
                  <a:lnTo>
                    <a:pt x="409" y="1435"/>
                  </a:lnTo>
                  <a:lnTo>
                    <a:pt x="0" y="1435"/>
                  </a:lnTo>
                  <a:lnTo>
                    <a:pt x="6" y="1303"/>
                  </a:lnTo>
                  <a:lnTo>
                    <a:pt x="22" y="1176"/>
                  </a:lnTo>
                  <a:lnTo>
                    <a:pt x="52" y="1052"/>
                  </a:lnTo>
                  <a:lnTo>
                    <a:pt x="90" y="934"/>
                  </a:lnTo>
                  <a:lnTo>
                    <a:pt x="138" y="819"/>
                  </a:lnTo>
                  <a:lnTo>
                    <a:pt x="196" y="711"/>
                  </a:lnTo>
                  <a:lnTo>
                    <a:pt x="263" y="608"/>
                  </a:lnTo>
                  <a:lnTo>
                    <a:pt x="337" y="510"/>
                  </a:lnTo>
                  <a:lnTo>
                    <a:pt x="421" y="420"/>
                  </a:lnTo>
                  <a:lnTo>
                    <a:pt x="511" y="336"/>
                  </a:lnTo>
                  <a:lnTo>
                    <a:pt x="609" y="263"/>
                  </a:lnTo>
                  <a:lnTo>
                    <a:pt x="710" y="195"/>
                  </a:lnTo>
                  <a:lnTo>
                    <a:pt x="820" y="137"/>
                  </a:lnTo>
                  <a:lnTo>
                    <a:pt x="936" y="89"/>
                  </a:lnTo>
                  <a:lnTo>
                    <a:pt x="1053" y="51"/>
                  </a:lnTo>
                  <a:lnTo>
                    <a:pt x="1177" y="23"/>
                  </a:lnTo>
                  <a:lnTo>
                    <a:pt x="1305" y="6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IN" sz="1291">
                <a:solidFill>
                  <a:prstClr val="black"/>
                </a:solidFill>
              </a:endParaRPr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2130543" y="1569966"/>
            <a:ext cx="1966645" cy="1171532"/>
            <a:chOff x="298209" y="1669720"/>
            <a:chExt cx="2640990" cy="1722648"/>
          </a:xfrm>
        </p:grpSpPr>
        <p:sp>
          <p:nvSpPr>
            <p:cNvPr id="706" name="Rounded Rectangle 705"/>
            <p:cNvSpPr/>
            <p:nvPr/>
          </p:nvSpPr>
          <p:spPr>
            <a:xfrm>
              <a:off x="298209" y="1669720"/>
              <a:ext cx="2640990" cy="1625213"/>
            </a:xfrm>
            <a:prstGeom prst="roundRect">
              <a:avLst>
                <a:gd name="adj" fmla="val 97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5796">
                <a:defRPr/>
              </a:pPr>
              <a:endParaRPr lang="en-US" sz="1291">
                <a:solidFill>
                  <a:prstClr val="white"/>
                </a:solidFill>
              </a:endParaRPr>
            </a:p>
          </p:txBody>
        </p:sp>
        <p:grpSp>
          <p:nvGrpSpPr>
            <p:cNvPr id="707" name="Group 706"/>
            <p:cNvGrpSpPr/>
            <p:nvPr/>
          </p:nvGrpSpPr>
          <p:grpSpPr>
            <a:xfrm>
              <a:off x="676971" y="1961191"/>
              <a:ext cx="1791534" cy="1431177"/>
              <a:chOff x="628650" y="917878"/>
              <a:chExt cx="2449222" cy="2040293"/>
            </a:xfrm>
          </p:grpSpPr>
          <p:grpSp>
            <p:nvGrpSpPr>
              <p:cNvPr id="715" name="Group 714"/>
              <p:cNvGrpSpPr/>
              <p:nvPr/>
            </p:nvGrpSpPr>
            <p:grpSpPr>
              <a:xfrm>
                <a:off x="628650" y="917878"/>
                <a:ext cx="2449222" cy="1570860"/>
                <a:chOff x="1049744" y="1371600"/>
                <a:chExt cx="3252044" cy="2099352"/>
              </a:xfrm>
            </p:grpSpPr>
            <p:sp>
              <p:nvSpPr>
                <p:cNvPr id="735" name="Freeform 734"/>
                <p:cNvSpPr/>
                <p:nvPr/>
              </p:nvSpPr>
              <p:spPr>
                <a:xfrm>
                  <a:off x="1049744" y="1371600"/>
                  <a:ext cx="3252044" cy="2099352"/>
                </a:xfrm>
                <a:custGeom>
                  <a:avLst/>
                  <a:gdLst>
                    <a:gd name="connsiteX0" fmla="*/ 0 w 3667760"/>
                    <a:gd name="connsiteY0" fmla="*/ 2306320 h 2316480"/>
                    <a:gd name="connsiteX1" fmla="*/ 1838960 w 3667760"/>
                    <a:gd name="connsiteY1" fmla="*/ 0 h 2316480"/>
                    <a:gd name="connsiteX2" fmla="*/ 3667760 w 3667760"/>
                    <a:gd name="connsiteY2" fmla="*/ 2316480 h 2316480"/>
                    <a:gd name="connsiteX3" fmla="*/ 0 w 3667760"/>
                    <a:gd name="connsiteY3" fmla="*/ 2306320 h 2316480"/>
                    <a:gd name="connsiteX0" fmla="*/ 0 w 3667760"/>
                    <a:gd name="connsiteY0" fmla="*/ 2306351 h 2316511"/>
                    <a:gd name="connsiteX1" fmla="*/ 1838960 w 3667760"/>
                    <a:gd name="connsiteY1" fmla="*/ 31 h 2316511"/>
                    <a:gd name="connsiteX2" fmla="*/ 3667760 w 3667760"/>
                    <a:gd name="connsiteY2" fmla="*/ 2316511 h 2316511"/>
                    <a:gd name="connsiteX3" fmla="*/ 0 w 3667760"/>
                    <a:gd name="connsiteY3" fmla="*/ 2306351 h 2316511"/>
                    <a:gd name="connsiteX0" fmla="*/ 0 w 3730196"/>
                    <a:gd name="connsiteY0" fmla="*/ 2306378 h 2316538"/>
                    <a:gd name="connsiteX1" fmla="*/ 1838960 w 3730196"/>
                    <a:gd name="connsiteY1" fmla="*/ 58 h 2316538"/>
                    <a:gd name="connsiteX2" fmla="*/ 3667760 w 3730196"/>
                    <a:gd name="connsiteY2" fmla="*/ 2316538 h 2316538"/>
                    <a:gd name="connsiteX3" fmla="*/ 0 w 3730196"/>
                    <a:gd name="connsiteY3" fmla="*/ 2306378 h 2316538"/>
                    <a:gd name="connsiteX0" fmla="*/ 39759 w 3769955"/>
                    <a:gd name="connsiteY0" fmla="*/ 2306378 h 2316538"/>
                    <a:gd name="connsiteX1" fmla="*/ 1878719 w 3769955"/>
                    <a:gd name="connsiteY1" fmla="*/ 58 h 2316538"/>
                    <a:gd name="connsiteX2" fmla="*/ 3707519 w 3769955"/>
                    <a:gd name="connsiteY2" fmla="*/ 2316538 h 2316538"/>
                    <a:gd name="connsiteX3" fmla="*/ 39759 w 3769955"/>
                    <a:gd name="connsiteY3" fmla="*/ 2306378 h 2316538"/>
                    <a:gd name="connsiteX0" fmla="*/ 39759 w 3769955"/>
                    <a:gd name="connsiteY0" fmla="*/ 2306378 h 2382969"/>
                    <a:gd name="connsiteX1" fmla="*/ 1878719 w 3769955"/>
                    <a:gd name="connsiteY1" fmla="*/ 58 h 2382969"/>
                    <a:gd name="connsiteX2" fmla="*/ 3707519 w 3769955"/>
                    <a:gd name="connsiteY2" fmla="*/ 2316538 h 2382969"/>
                    <a:gd name="connsiteX3" fmla="*/ 39759 w 3769955"/>
                    <a:gd name="connsiteY3" fmla="*/ 2306378 h 2382969"/>
                    <a:gd name="connsiteX0" fmla="*/ 39759 w 3769955"/>
                    <a:gd name="connsiteY0" fmla="*/ 2306378 h 2449257"/>
                    <a:gd name="connsiteX1" fmla="*/ 1878719 w 3769955"/>
                    <a:gd name="connsiteY1" fmla="*/ 58 h 2449257"/>
                    <a:gd name="connsiteX2" fmla="*/ 3707519 w 3769955"/>
                    <a:gd name="connsiteY2" fmla="*/ 2316538 h 2449257"/>
                    <a:gd name="connsiteX3" fmla="*/ 39759 w 3769955"/>
                    <a:gd name="connsiteY3" fmla="*/ 2306378 h 2449257"/>
                    <a:gd name="connsiteX0" fmla="*/ 39759 w 3746907"/>
                    <a:gd name="connsiteY0" fmla="*/ 2306373 h 2449252"/>
                    <a:gd name="connsiteX1" fmla="*/ 1878719 w 3746907"/>
                    <a:gd name="connsiteY1" fmla="*/ 53 h 2449252"/>
                    <a:gd name="connsiteX2" fmla="*/ 3707519 w 3746907"/>
                    <a:gd name="connsiteY2" fmla="*/ 2316533 h 2449252"/>
                    <a:gd name="connsiteX3" fmla="*/ 39759 w 3746907"/>
                    <a:gd name="connsiteY3" fmla="*/ 2306373 h 2449252"/>
                    <a:gd name="connsiteX0" fmla="*/ 39759 w 3758053"/>
                    <a:gd name="connsiteY0" fmla="*/ 2306373 h 2449252"/>
                    <a:gd name="connsiteX1" fmla="*/ 1878719 w 3758053"/>
                    <a:gd name="connsiteY1" fmla="*/ 53 h 2449252"/>
                    <a:gd name="connsiteX2" fmla="*/ 3707519 w 3758053"/>
                    <a:gd name="connsiteY2" fmla="*/ 2316533 h 2449252"/>
                    <a:gd name="connsiteX3" fmla="*/ 39759 w 3758053"/>
                    <a:gd name="connsiteY3" fmla="*/ 2306373 h 2449252"/>
                    <a:gd name="connsiteX0" fmla="*/ 39759 w 3740359"/>
                    <a:gd name="connsiteY0" fmla="*/ 2306371 h 2449250"/>
                    <a:gd name="connsiteX1" fmla="*/ 1878719 w 3740359"/>
                    <a:gd name="connsiteY1" fmla="*/ 51 h 2449250"/>
                    <a:gd name="connsiteX2" fmla="*/ 3707519 w 3740359"/>
                    <a:gd name="connsiteY2" fmla="*/ 2316531 h 2449250"/>
                    <a:gd name="connsiteX3" fmla="*/ 39759 w 3740359"/>
                    <a:gd name="connsiteY3" fmla="*/ 2306371 h 2449250"/>
                    <a:gd name="connsiteX0" fmla="*/ 39759 w 3743144"/>
                    <a:gd name="connsiteY0" fmla="*/ 2306371 h 2449250"/>
                    <a:gd name="connsiteX1" fmla="*/ 1878719 w 3743144"/>
                    <a:gd name="connsiteY1" fmla="*/ 51 h 2449250"/>
                    <a:gd name="connsiteX2" fmla="*/ 3707519 w 3743144"/>
                    <a:gd name="connsiteY2" fmla="*/ 2316531 h 2449250"/>
                    <a:gd name="connsiteX3" fmla="*/ 39759 w 3743144"/>
                    <a:gd name="connsiteY3" fmla="*/ 2306371 h 2449250"/>
                    <a:gd name="connsiteX0" fmla="*/ 39759 w 3743144"/>
                    <a:gd name="connsiteY0" fmla="*/ 2271648 h 2414527"/>
                    <a:gd name="connsiteX1" fmla="*/ 1878719 w 3743144"/>
                    <a:gd name="connsiteY1" fmla="*/ 53 h 2414527"/>
                    <a:gd name="connsiteX2" fmla="*/ 3707519 w 3743144"/>
                    <a:gd name="connsiteY2" fmla="*/ 2281808 h 2414527"/>
                    <a:gd name="connsiteX3" fmla="*/ 39759 w 3743144"/>
                    <a:gd name="connsiteY3" fmla="*/ 2271648 h 2414527"/>
                    <a:gd name="connsiteX0" fmla="*/ 36887 w 3740272"/>
                    <a:gd name="connsiteY0" fmla="*/ 2271648 h 2414527"/>
                    <a:gd name="connsiteX1" fmla="*/ 1875847 w 3740272"/>
                    <a:gd name="connsiteY1" fmla="*/ 53 h 2414527"/>
                    <a:gd name="connsiteX2" fmla="*/ 3704647 w 3740272"/>
                    <a:gd name="connsiteY2" fmla="*/ 2281808 h 2414527"/>
                    <a:gd name="connsiteX3" fmla="*/ 36887 w 3740272"/>
                    <a:gd name="connsiteY3" fmla="*/ 2271648 h 2414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0272" h="2414527">
                      <a:moveTo>
                        <a:pt x="36887" y="2271648"/>
                      </a:moveTo>
                      <a:cubicBezTo>
                        <a:pt x="-210280" y="909094"/>
                        <a:pt x="827335" y="8181"/>
                        <a:pt x="1875847" y="53"/>
                      </a:cubicBezTo>
                      <a:cubicBezTo>
                        <a:pt x="2924359" y="-8075"/>
                        <a:pt x="3945477" y="921963"/>
                        <a:pt x="3704647" y="2281808"/>
                      </a:cubicBezTo>
                      <a:cubicBezTo>
                        <a:pt x="2847820" y="2479589"/>
                        <a:pt x="875426" y="2439627"/>
                        <a:pt x="36887" y="2271648"/>
                      </a:cubicBezTo>
                      <a:close/>
                    </a:path>
                  </a:pathLst>
                </a:custGeom>
                <a:solidFill>
                  <a:srgbClr val="5A2781"/>
                </a:solidFill>
                <a:ln w="38100" cap="flat" cmpd="sng" algn="ctr">
                  <a:noFill/>
                  <a:prstDash val="solid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6" name="Oval 7"/>
                <p:cNvSpPr/>
                <p:nvPr/>
              </p:nvSpPr>
              <p:spPr>
                <a:xfrm>
                  <a:off x="1198925" y="1552032"/>
                  <a:ext cx="2981402" cy="182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000" h="2095867">
                      <a:moveTo>
                        <a:pt x="1714500" y="0"/>
                      </a:moveTo>
                      <a:cubicBezTo>
                        <a:pt x="2661392" y="0"/>
                        <a:pt x="3429000" y="767608"/>
                        <a:pt x="3429000" y="1714500"/>
                      </a:cubicBezTo>
                      <a:cubicBezTo>
                        <a:pt x="3429000" y="1810740"/>
                        <a:pt x="3421071" y="1905129"/>
                        <a:pt x="3403831" y="1996716"/>
                      </a:cubicBezTo>
                      <a:cubicBezTo>
                        <a:pt x="2134887" y="2155805"/>
                        <a:pt x="776404" y="2097013"/>
                        <a:pt x="26294" y="2004082"/>
                      </a:cubicBezTo>
                      <a:cubicBezTo>
                        <a:pt x="8359" y="1910167"/>
                        <a:pt x="0" y="1813310"/>
                        <a:pt x="0" y="1714500"/>
                      </a:cubicBezTo>
                      <a:cubicBezTo>
                        <a:pt x="0" y="767608"/>
                        <a:pt x="767608" y="0"/>
                        <a:pt x="17145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0" cap="flat" cmpd="sng" algn="ctr">
                  <a:noFill/>
                  <a:prstDash val="solid"/>
                </a:ln>
                <a:effectLst>
                  <a:innerShdw blurRad="381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7" name="Oval 736"/>
                <p:cNvSpPr/>
                <p:nvPr/>
              </p:nvSpPr>
              <p:spPr>
                <a:xfrm>
                  <a:off x="1810647" y="1537325"/>
                  <a:ext cx="1788842" cy="107174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alpha val="30000"/>
                      </a:sysClr>
                    </a:gs>
                    <a:gs pos="48000">
                      <a:sysClr val="window" lastClr="FFFFFF">
                        <a:shade val="100000"/>
                        <a:satMod val="115000"/>
                        <a:alpha val="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16" name="Rectangle 715"/>
              <p:cNvSpPr/>
              <p:nvPr/>
            </p:nvSpPr>
            <p:spPr>
              <a:xfrm rot="6484322">
                <a:off x="958333" y="1191450"/>
                <a:ext cx="1846424" cy="168701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74242">
                  <a:defRPr/>
                </a:pPr>
                <a:endParaRPr lang="en-US" sz="1721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17" name="Group 716"/>
              <p:cNvGrpSpPr/>
              <p:nvPr/>
            </p:nvGrpSpPr>
            <p:grpSpPr>
              <a:xfrm>
                <a:off x="776287" y="1041883"/>
                <a:ext cx="2131075" cy="1282694"/>
                <a:chOff x="6318394" y="3197333"/>
                <a:chExt cx="2811784" cy="1409216"/>
              </a:xfrm>
              <a:solidFill>
                <a:schemeClr val="tx1"/>
              </a:solidFill>
            </p:grpSpPr>
            <p:sp>
              <p:nvSpPr>
                <p:cNvPr id="718" name="Freeform 37"/>
                <p:cNvSpPr>
                  <a:spLocks/>
                </p:cNvSpPr>
                <p:nvPr/>
              </p:nvSpPr>
              <p:spPr bwMode="auto">
                <a:xfrm>
                  <a:off x="6717228" y="3602815"/>
                  <a:ext cx="149563" cy="156210"/>
                </a:xfrm>
                <a:custGeom>
                  <a:avLst/>
                  <a:gdLst>
                    <a:gd name="T0" fmla="*/ 41 w 45"/>
                    <a:gd name="T1" fmla="*/ 47 h 47"/>
                    <a:gd name="T2" fmla="*/ 0 w 45"/>
                    <a:gd name="T3" fmla="*/ 7 h 47"/>
                    <a:gd name="T4" fmla="*/ 5 w 45"/>
                    <a:gd name="T5" fmla="*/ 0 h 47"/>
                    <a:gd name="T6" fmla="*/ 45 w 45"/>
                    <a:gd name="T7" fmla="*/ 43 h 47"/>
                    <a:gd name="T8" fmla="*/ 41 w 45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7">
                      <a:moveTo>
                        <a:pt x="41" y="47"/>
                      </a:move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45" y="43"/>
                      </a:lnTo>
                      <a:lnTo>
                        <a:pt x="41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auto">
                <a:xfrm>
                  <a:off x="8571809" y="3609462"/>
                  <a:ext cx="156210" cy="149563"/>
                </a:xfrm>
                <a:custGeom>
                  <a:avLst/>
                  <a:gdLst>
                    <a:gd name="T0" fmla="*/ 4 w 47"/>
                    <a:gd name="T1" fmla="*/ 45 h 45"/>
                    <a:gd name="T2" fmla="*/ 0 w 47"/>
                    <a:gd name="T3" fmla="*/ 41 h 45"/>
                    <a:gd name="T4" fmla="*/ 42 w 47"/>
                    <a:gd name="T5" fmla="*/ 0 h 45"/>
                    <a:gd name="T6" fmla="*/ 47 w 47"/>
                    <a:gd name="T7" fmla="*/ 5 h 45"/>
                    <a:gd name="T8" fmla="*/ 4 w 47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5">
                      <a:moveTo>
                        <a:pt x="4" y="45"/>
                      </a:moveTo>
                      <a:lnTo>
                        <a:pt x="0" y="41"/>
                      </a:lnTo>
                      <a:lnTo>
                        <a:pt x="42" y="0"/>
                      </a:lnTo>
                      <a:lnTo>
                        <a:pt x="47" y="5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0" name="Rectangle 39"/>
                <p:cNvSpPr>
                  <a:spLocks noChangeArrowheads="1"/>
                </p:cNvSpPr>
                <p:nvPr/>
              </p:nvSpPr>
              <p:spPr bwMode="auto">
                <a:xfrm>
                  <a:off x="6318394" y="4583284"/>
                  <a:ext cx="186123" cy="2326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1" name="Rectangle 40"/>
                <p:cNvSpPr>
                  <a:spLocks noChangeArrowheads="1"/>
                </p:cNvSpPr>
                <p:nvPr/>
              </p:nvSpPr>
              <p:spPr bwMode="auto">
                <a:xfrm>
                  <a:off x="7710991" y="3197333"/>
                  <a:ext cx="23265" cy="19941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2" name="Rectangle 41"/>
                <p:cNvSpPr>
                  <a:spLocks noChangeArrowheads="1"/>
                </p:cNvSpPr>
                <p:nvPr/>
              </p:nvSpPr>
              <p:spPr bwMode="auto">
                <a:xfrm>
                  <a:off x="8934084" y="4573313"/>
                  <a:ext cx="196094" cy="2658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auto">
                <a:xfrm>
                  <a:off x="6418102" y="4051504"/>
                  <a:ext cx="189446" cy="96385"/>
                </a:xfrm>
                <a:custGeom>
                  <a:avLst/>
                  <a:gdLst>
                    <a:gd name="T0" fmla="*/ 55 w 57"/>
                    <a:gd name="T1" fmla="*/ 29 h 29"/>
                    <a:gd name="T2" fmla="*/ 0 w 57"/>
                    <a:gd name="T3" fmla="*/ 7 h 29"/>
                    <a:gd name="T4" fmla="*/ 3 w 57"/>
                    <a:gd name="T5" fmla="*/ 0 h 29"/>
                    <a:gd name="T6" fmla="*/ 57 w 57"/>
                    <a:gd name="T7" fmla="*/ 24 h 29"/>
                    <a:gd name="T8" fmla="*/ 55 w 5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5" y="29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57" y="24"/>
                      </a:lnTo>
                      <a:lnTo>
                        <a:pt x="55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auto">
                <a:xfrm>
                  <a:off x="8182945" y="3310337"/>
                  <a:ext cx="96385" cy="189446"/>
                </a:xfrm>
                <a:custGeom>
                  <a:avLst/>
                  <a:gdLst>
                    <a:gd name="T0" fmla="*/ 5 w 29"/>
                    <a:gd name="T1" fmla="*/ 57 h 57"/>
                    <a:gd name="T2" fmla="*/ 0 w 29"/>
                    <a:gd name="T3" fmla="*/ 52 h 57"/>
                    <a:gd name="T4" fmla="*/ 22 w 29"/>
                    <a:gd name="T5" fmla="*/ 0 h 57"/>
                    <a:gd name="T6" fmla="*/ 29 w 29"/>
                    <a:gd name="T7" fmla="*/ 2 h 57"/>
                    <a:gd name="T8" fmla="*/ 5 w 29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57">
                      <a:moveTo>
                        <a:pt x="5" y="57"/>
                      </a:moveTo>
                      <a:lnTo>
                        <a:pt x="0" y="52"/>
                      </a:lnTo>
                      <a:lnTo>
                        <a:pt x="22" y="0"/>
                      </a:lnTo>
                      <a:lnTo>
                        <a:pt x="29" y="2"/>
                      </a:lnTo>
                      <a:lnTo>
                        <a:pt x="5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auto">
                <a:xfrm>
                  <a:off x="7175888" y="3300366"/>
                  <a:ext cx="93061" cy="189446"/>
                </a:xfrm>
                <a:custGeom>
                  <a:avLst/>
                  <a:gdLst>
                    <a:gd name="T0" fmla="*/ 24 w 28"/>
                    <a:gd name="T1" fmla="*/ 57 h 57"/>
                    <a:gd name="T2" fmla="*/ 0 w 28"/>
                    <a:gd name="T3" fmla="*/ 3 h 57"/>
                    <a:gd name="T4" fmla="*/ 7 w 28"/>
                    <a:gd name="T5" fmla="*/ 0 h 57"/>
                    <a:gd name="T6" fmla="*/ 28 w 28"/>
                    <a:gd name="T7" fmla="*/ 55 h 57"/>
                    <a:gd name="T8" fmla="*/ 24 w 28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57">
                      <a:moveTo>
                        <a:pt x="24" y="57"/>
                      </a:moveTo>
                      <a:lnTo>
                        <a:pt x="0" y="3"/>
                      </a:lnTo>
                      <a:lnTo>
                        <a:pt x="7" y="0"/>
                      </a:lnTo>
                      <a:lnTo>
                        <a:pt x="28" y="55"/>
                      </a:lnTo>
                      <a:lnTo>
                        <a:pt x="24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auto">
                <a:xfrm>
                  <a:off x="8837699" y="4068122"/>
                  <a:ext cx="189446" cy="96385"/>
                </a:xfrm>
                <a:custGeom>
                  <a:avLst/>
                  <a:gdLst>
                    <a:gd name="T0" fmla="*/ 2 w 57"/>
                    <a:gd name="T1" fmla="*/ 29 h 29"/>
                    <a:gd name="T2" fmla="*/ 0 w 57"/>
                    <a:gd name="T3" fmla="*/ 22 h 29"/>
                    <a:gd name="T4" fmla="*/ 55 w 57"/>
                    <a:gd name="T5" fmla="*/ 0 h 29"/>
                    <a:gd name="T6" fmla="*/ 57 w 57"/>
                    <a:gd name="T7" fmla="*/ 7 h 29"/>
                    <a:gd name="T8" fmla="*/ 2 w 5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2" y="29"/>
                      </a:moveTo>
                      <a:lnTo>
                        <a:pt x="0" y="22"/>
                      </a:lnTo>
                      <a:lnTo>
                        <a:pt x="55" y="0"/>
                      </a:lnTo>
                      <a:lnTo>
                        <a:pt x="57" y="7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auto">
                <a:xfrm>
                  <a:off x="6544400" y="3815527"/>
                  <a:ext cx="182799" cy="126298"/>
                </a:xfrm>
                <a:custGeom>
                  <a:avLst/>
                  <a:gdLst>
                    <a:gd name="T0" fmla="*/ 50 w 55"/>
                    <a:gd name="T1" fmla="*/ 38 h 38"/>
                    <a:gd name="T2" fmla="*/ 0 w 55"/>
                    <a:gd name="T3" fmla="*/ 5 h 38"/>
                    <a:gd name="T4" fmla="*/ 5 w 55"/>
                    <a:gd name="T5" fmla="*/ 0 h 38"/>
                    <a:gd name="T6" fmla="*/ 55 w 55"/>
                    <a:gd name="T7" fmla="*/ 31 h 38"/>
                    <a:gd name="T8" fmla="*/ 50 w 5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8">
                      <a:moveTo>
                        <a:pt x="50" y="38"/>
                      </a:move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5" y="31"/>
                      </a:lnTo>
                      <a:lnTo>
                        <a:pt x="5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auto">
                <a:xfrm>
                  <a:off x="8389010" y="3436634"/>
                  <a:ext cx="132945" cy="172828"/>
                </a:xfrm>
                <a:custGeom>
                  <a:avLst/>
                  <a:gdLst>
                    <a:gd name="T0" fmla="*/ 7 w 40"/>
                    <a:gd name="T1" fmla="*/ 52 h 52"/>
                    <a:gd name="T2" fmla="*/ 0 w 40"/>
                    <a:gd name="T3" fmla="*/ 50 h 52"/>
                    <a:gd name="T4" fmla="*/ 33 w 40"/>
                    <a:gd name="T5" fmla="*/ 0 h 52"/>
                    <a:gd name="T6" fmla="*/ 40 w 40"/>
                    <a:gd name="T7" fmla="*/ 5 h 52"/>
                    <a:gd name="T8" fmla="*/ 7 w 40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7" y="52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40" y="5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auto">
                <a:xfrm>
                  <a:off x="7445101" y="3223922"/>
                  <a:ext cx="59825" cy="196094"/>
                </a:xfrm>
                <a:custGeom>
                  <a:avLst/>
                  <a:gdLst>
                    <a:gd name="T0" fmla="*/ 11 w 18"/>
                    <a:gd name="T1" fmla="*/ 59 h 59"/>
                    <a:gd name="T2" fmla="*/ 0 w 18"/>
                    <a:gd name="T3" fmla="*/ 2 h 59"/>
                    <a:gd name="T4" fmla="*/ 7 w 18"/>
                    <a:gd name="T5" fmla="*/ 0 h 59"/>
                    <a:gd name="T6" fmla="*/ 18 w 18"/>
                    <a:gd name="T7" fmla="*/ 57 h 59"/>
                    <a:gd name="T8" fmla="*/ 11 w 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59">
                      <a:moveTo>
                        <a:pt x="11" y="59"/>
                      </a:moveTo>
                      <a:lnTo>
                        <a:pt x="0" y="2"/>
                      </a:lnTo>
                      <a:lnTo>
                        <a:pt x="7" y="0"/>
                      </a:lnTo>
                      <a:lnTo>
                        <a:pt x="18" y="57"/>
                      </a:lnTo>
                      <a:lnTo>
                        <a:pt x="1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auto">
                <a:xfrm>
                  <a:off x="8907495" y="4337336"/>
                  <a:ext cx="199417" cy="56502"/>
                </a:xfrm>
                <a:custGeom>
                  <a:avLst/>
                  <a:gdLst>
                    <a:gd name="T0" fmla="*/ 3 w 60"/>
                    <a:gd name="T1" fmla="*/ 17 h 17"/>
                    <a:gd name="T2" fmla="*/ 0 w 60"/>
                    <a:gd name="T3" fmla="*/ 12 h 17"/>
                    <a:gd name="T4" fmla="*/ 57 w 60"/>
                    <a:gd name="T5" fmla="*/ 0 h 17"/>
                    <a:gd name="T6" fmla="*/ 60 w 60"/>
                    <a:gd name="T7" fmla="*/ 7 h 17"/>
                    <a:gd name="T8" fmla="*/ 3 w 6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17">
                      <a:moveTo>
                        <a:pt x="3" y="17"/>
                      </a:moveTo>
                      <a:lnTo>
                        <a:pt x="0" y="12"/>
                      </a:lnTo>
                      <a:lnTo>
                        <a:pt x="57" y="0"/>
                      </a:lnTo>
                      <a:lnTo>
                        <a:pt x="60" y="7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auto">
                <a:xfrm>
                  <a:off x="6341659" y="4314070"/>
                  <a:ext cx="196094" cy="63149"/>
                </a:xfrm>
                <a:custGeom>
                  <a:avLst/>
                  <a:gdLst>
                    <a:gd name="T0" fmla="*/ 57 w 59"/>
                    <a:gd name="T1" fmla="*/ 19 h 19"/>
                    <a:gd name="T2" fmla="*/ 0 w 59"/>
                    <a:gd name="T3" fmla="*/ 7 h 19"/>
                    <a:gd name="T4" fmla="*/ 2 w 59"/>
                    <a:gd name="T5" fmla="*/ 0 h 19"/>
                    <a:gd name="T6" fmla="*/ 59 w 59"/>
                    <a:gd name="T7" fmla="*/ 12 h 19"/>
                    <a:gd name="T8" fmla="*/ 57 w 59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19">
                      <a:moveTo>
                        <a:pt x="57" y="19"/>
                      </a:move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59" y="12"/>
                      </a:lnTo>
                      <a:lnTo>
                        <a:pt x="57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auto">
                <a:xfrm>
                  <a:off x="7963586" y="3230570"/>
                  <a:ext cx="63149" cy="189446"/>
                </a:xfrm>
                <a:custGeom>
                  <a:avLst/>
                  <a:gdLst>
                    <a:gd name="T0" fmla="*/ 5 w 19"/>
                    <a:gd name="T1" fmla="*/ 57 h 57"/>
                    <a:gd name="T2" fmla="*/ 0 w 19"/>
                    <a:gd name="T3" fmla="*/ 57 h 57"/>
                    <a:gd name="T4" fmla="*/ 12 w 19"/>
                    <a:gd name="T5" fmla="*/ 0 h 57"/>
                    <a:gd name="T6" fmla="*/ 19 w 19"/>
                    <a:gd name="T7" fmla="*/ 0 h 57"/>
                    <a:gd name="T8" fmla="*/ 5 w 19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57">
                      <a:moveTo>
                        <a:pt x="5" y="57"/>
                      </a:moveTo>
                      <a:lnTo>
                        <a:pt x="0" y="57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5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auto">
                <a:xfrm>
                  <a:off x="6939911" y="3420016"/>
                  <a:ext cx="126298" cy="182799"/>
                </a:xfrm>
                <a:custGeom>
                  <a:avLst/>
                  <a:gdLst>
                    <a:gd name="T0" fmla="*/ 33 w 38"/>
                    <a:gd name="T1" fmla="*/ 55 h 55"/>
                    <a:gd name="T2" fmla="*/ 0 w 38"/>
                    <a:gd name="T3" fmla="*/ 5 h 55"/>
                    <a:gd name="T4" fmla="*/ 7 w 38"/>
                    <a:gd name="T5" fmla="*/ 0 h 55"/>
                    <a:gd name="T6" fmla="*/ 38 w 38"/>
                    <a:gd name="T7" fmla="*/ 50 h 55"/>
                    <a:gd name="T8" fmla="*/ 33 w 38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5">
                      <a:moveTo>
                        <a:pt x="33" y="55"/>
                      </a:move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38" y="50"/>
                      </a:lnTo>
                      <a:lnTo>
                        <a:pt x="33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auto">
                <a:xfrm>
                  <a:off x="8728019" y="3832145"/>
                  <a:ext cx="179476" cy="126298"/>
                </a:xfrm>
                <a:custGeom>
                  <a:avLst/>
                  <a:gdLst>
                    <a:gd name="T0" fmla="*/ 5 w 54"/>
                    <a:gd name="T1" fmla="*/ 38 h 38"/>
                    <a:gd name="T2" fmla="*/ 0 w 54"/>
                    <a:gd name="T3" fmla="*/ 31 h 38"/>
                    <a:gd name="T4" fmla="*/ 50 w 54"/>
                    <a:gd name="T5" fmla="*/ 0 h 38"/>
                    <a:gd name="T6" fmla="*/ 54 w 54"/>
                    <a:gd name="T7" fmla="*/ 7 h 38"/>
                    <a:gd name="T8" fmla="*/ 5 w 54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50" y="0"/>
                      </a:lnTo>
                      <a:lnTo>
                        <a:pt x="54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08" name="Rectangle 707"/>
            <p:cNvSpPr/>
            <p:nvPr/>
          </p:nvSpPr>
          <p:spPr>
            <a:xfrm>
              <a:off x="719011" y="3048061"/>
              <a:ext cx="1604161" cy="330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27899">
                <a:defRPr/>
              </a:pPr>
              <a:r>
                <a:rPr lang="en-US" sz="861" b="1" dirty="0">
                  <a:solidFill>
                    <a:prstClr val="black"/>
                  </a:solidFill>
                </a:rPr>
                <a:t>PROGRAM PROGRESS</a:t>
              </a:r>
              <a:endParaRPr lang="en-GB" sz="861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38" name="Trapezoid 83"/>
          <p:cNvSpPr/>
          <p:nvPr/>
        </p:nvSpPr>
        <p:spPr>
          <a:xfrm rot="6698817" flipV="1">
            <a:off x="2762403" y="1963731"/>
            <a:ext cx="103976" cy="583435"/>
          </a:xfrm>
          <a:custGeom>
            <a:avLst/>
            <a:gdLst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66" h="1342568">
                <a:moveTo>
                  <a:pt x="0" y="1342568"/>
                </a:moveTo>
                <a:cubicBezTo>
                  <a:pt x="27661" y="895045"/>
                  <a:pt x="53108" y="469629"/>
                  <a:pt x="82983" y="0"/>
                </a:cubicBezTo>
                <a:lnTo>
                  <a:pt x="82983" y="0"/>
                </a:lnTo>
                <a:lnTo>
                  <a:pt x="165966" y="1342568"/>
                </a:lnTo>
                <a:lnTo>
                  <a:pt x="0" y="1342568"/>
                </a:lnTo>
                <a:close/>
              </a:path>
            </a:pathLst>
          </a:custGeom>
          <a:solidFill>
            <a:srgbClr val="00B050"/>
          </a:solidFill>
          <a:ln w="349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874242">
              <a:defRPr/>
            </a:pPr>
            <a:endParaRPr lang="en-US" sz="1721" kern="0">
              <a:solidFill>
                <a:prstClr val="white"/>
              </a:solidFill>
            </a:endParaRPr>
          </a:p>
        </p:txBody>
      </p:sp>
      <p:sp>
        <p:nvSpPr>
          <p:cNvPr id="739" name="Trapezoid 83"/>
          <p:cNvSpPr/>
          <p:nvPr/>
        </p:nvSpPr>
        <p:spPr>
          <a:xfrm rot="6966962">
            <a:off x="2297883" y="1942628"/>
            <a:ext cx="96471" cy="241351"/>
          </a:xfrm>
          <a:custGeom>
            <a:avLst/>
            <a:gdLst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66" h="1342568">
                <a:moveTo>
                  <a:pt x="0" y="1342568"/>
                </a:moveTo>
                <a:cubicBezTo>
                  <a:pt x="27661" y="895045"/>
                  <a:pt x="53108" y="469629"/>
                  <a:pt x="82983" y="0"/>
                </a:cubicBezTo>
                <a:lnTo>
                  <a:pt x="82983" y="0"/>
                </a:lnTo>
                <a:lnTo>
                  <a:pt x="165966" y="1342568"/>
                </a:lnTo>
                <a:lnTo>
                  <a:pt x="0" y="13425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5796">
              <a:defRPr/>
            </a:pPr>
            <a:endParaRPr lang="en-US" sz="1291">
              <a:solidFill>
                <a:prstClr val="white"/>
              </a:solidFill>
            </a:endParaRPr>
          </a:p>
        </p:txBody>
      </p: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333D8C04-362C-4BE3-944D-6E110346051E}"/>
              </a:ext>
            </a:extLst>
          </p:cNvPr>
          <p:cNvGrpSpPr/>
          <p:nvPr/>
        </p:nvGrpSpPr>
        <p:grpSpPr>
          <a:xfrm>
            <a:off x="7287074" y="1559749"/>
            <a:ext cx="2183121" cy="1202143"/>
            <a:chOff x="294222" y="1690799"/>
            <a:chExt cx="3070724" cy="1856108"/>
          </a:xfrm>
        </p:grpSpPr>
        <p:sp>
          <p:nvSpPr>
            <p:cNvPr id="741" name="Rounded Rectangle 233">
              <a:extLst>
                <a:ext uri="{FF2B5EF4-FFF2-40B4-BE49-F238E27FC236}">
                  <a16:creationId xmlns:a16="http://schemas.microsoft.com/office/drawing/2014/main" id="{92F89584-746B-4A2C-A60B-0786663888AA}"/>
                </a:ext>
              </a:extLst>
            </p:cNvPr>
            <p:cNvSpPr/>
            <p:nvPr/>
          </p:nvSpPr>
          <p:spPr>
            <a:xfrm>
              <a:off x="450608" y="1690799"/>
              <a:ext cx="2914338" cy="1756536"/>
            </a:xfrm>
            <a:prstGeom prst="roundRect">
              <a:avLst>
                <a:gd name="adj" fmla="val 97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5796">
                <a:defRPr/>
              </a:pPr>
              <a:endParaRPr lang="en-US" sz="1291">
                <a:solidFill>
                  <a:prstClr val="white"/>
                </a:solidFill>
              </a:endParaRPr>
            </a:p>
          </p:txBody>
        </p: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52102B76-1B2A-460A-930C-31201533BE48}"/>
                </a:ext>
              </a:extLst>
            </p:cNvPr>
            <p:cNvGrpSpPr/>
            <p:nvPr/>
          </p:nvGrpSpPr>
          <p:grpSpPr>
            <a:xfrm>
              <a:off x="829371" y="2113591"/>
              <a:ext cx="1791534" cy="1431241"/>
              <a:chOff x="628650" y="917878"/>
              <a:chExt cx="2449222" cy="2040383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1348D6BF-6EE9-48C1-8472-687D6380E010}"/>
                  </a:ext>
                </a:extLst>
              </p:cNvPr>
              <p:cNvGrpSpPr/>
              <p:nvPr/>
            </p:nvGrpSpPr>
            <p:grpSpPr>
              <a:xfrm>
                <a:off x="628650" y="917878"/>
                <a:ext cx="2449222" cy="1570860"/>
                <a:chOff x="1049744" y="1371600"/>
                <a:chExt cx="3252044" cy="2099352"/>
              </a:xfrm>
            </p:grpSpPr>
            <p:sp>
              <p:nvSpPr>
                <p:cNvPr id="770" name="Freeform 50">
                  <a:extLst>
                    <a:ext uri="{FF2B5EF4-FFF2-40B4-BE49-F238E27FC236}">
                      <a16:creationId xmlns:a16="http://schemas.microsoft.com/office/drawing/2014/main" id="{B01C7A66-60CD-49CA-976B-636F960CC198}"/>
                    </a:ext>
                  </a:extLst>
                </p:cNvPr>
                <p:cNvSpPr/>
                <p:nvPr/>
              </p:nvSpPr>
              <p:spPr>
                <a:xfrm>
                  <a:off x="1049744" y="1371600"/>
                  <a:ext cx="3252044" cy="2099352"/>
                </a:xfrm>
                <a:custGeom>
                  <a:avLst/>
                  <a:gdLst>
                    <a:gd name="connsiteX0" fmla="*/ 0 w 3667760"/>
                    <a:gd name="connsiteY0" fmla="*/ 2306320 h 2316480"/>
                    <a:gd name="connsiteX1" fmla="*/ 1838960 w 3667760"/>
                    <a:gd name="connsiteY1" fmla="*/ 0 h 2316480"/>
                    <a:gd name="connsiteX2" fmla="*/ 3667760 w 3667760"/>
                    <a:gd name="connsiteY2" fmla="*/ 2316480 h 2316480"/>
                    <a:gd name="connsiteX3" fmla="*/ 0 w 3667760"/>
                    <a:gd name="connsiteY3" fmla="*/ 2306320 h 2316480"/>
                    <a:gd name="connsiteX0" fmla="*/ 0 w 3667760"/>
                    <a:gd name="connsiteY0" fmla="*/ 2306351 h 2316511"/>
                    <a:gd name="connsiteX1" fmla="*/ 1838960 w 3667760"/>
                    <a:gd name="connsiteY1" fmla="*/ 31 h 2316511"/>
                    <a:gd name="connsiteX2" fmla="*/ 3667760 w 3667760"/>
                    <a:gd name="connsiteY2" fmla="*/ 2316511 h 2316511"/>
                    <a:gd name="connsiteX3" fmla="*/ 0 w 3667760"/>
                    <a:gd name="connsiteY3" fmla="*/ 2306351 h 2316511"/>
                    <a:gd name="connsiteX0" fmla="*/ 0 w 3730196"/>
                    <a:gd name="connsiteY0" fmla="*/ 2306378 h 2316538"/>
                    <a:gd name="connsiteX1" fmla="*/ 1838960 w 3730196"/>
                    <a:gd name="connsiteY1" fmla="*/ 58 h 2316538"/>
                    <a:gd name="connsiteX2" fmla="*/ 3667760 w 3730196"/>
                    <a:gd name="connsiteY2" fmla="*/ 2316538 h 2316538"/>
                    <a:gd name="connsiteX3" fmla="*/ 0 w 3730196"/>
                    <a:gd name="connsiteY3" fmla="*/ 2306378 h 2316538"/>
                    <a:gd name="connsiteX0" fmla="*/ 39759 w 3769955"/>
                    <a:gd name="connsiteY0" fmla="*/ 2306378 h 2316538"/>
                    <a:gd name="connsiteX1" fmla="*/ 1878719 w 3769955"/>
                    <a:gd name="connsiteY1" fmla="*/ 58 h 2316538"/>
                    <a:gd name="connsiteX2" fmla="*/ 3707519 w 3769955"/>
                    <a:gd name="connsiteY2" fmla="*/ 2316538 h 2316538"/>
                    <a:gd name="connsiteX3" fmla="*/ 39759 w 3769955"/>
                    <a:gd name="connsiteY3" fmla="*/ 2306378 h 2316538"/>
                    <a:gd name="connsiteX0" fmla="*/ 39759 w 3769955"/>
                    <a:gd name="connsiteY0" fmla="*/ 2306378 h 2382969"/>
                    <a:gd name="connsiteX1" fmla="*/ 1878719 w 3769955"/>
                    <a:gd name="connsiteY1" fmla="*/ 58 h 2382969"/>
                    <a:gd name="connsiteX2" fmla="*/ 3707519 w 3769955"/>
                    <a:gd name="connsiteY2" fmla="*/ 2316538 h 2382969"/>
                    <a:gd name="connsiteX3" fmla="*/ 39759 w 3769955"/>
                    <a:gd name="connsiteY3" fmla="*/ 2306378 h 2382969"/>
                    <a:gd name="connsiteX0" fmla="*/ 39759 w 3769955"/>
                    <a:gd name="connsiteY0" fmla="*/ 2306378 h 2449257"/>
                    <a:gd name="connsiteX1" fmla="*/ 1878719 w 3769955"/>
                    <a:gd name="connsiteY1" fmla="*/ 58 h 2449257"/>
                    <a:gd name="connsiteX2" fmla="*/ 3707519 w 3769955"/>
                    <a:gd name="connsiteY2" fmla="*/ 2316538 h 2449257"/>
                    <a:gd name="connsiteX3" fmla="*/ 39759 w 3769955"/>
                    <a:gd name="connsiteY3" fmla="*/ 2306378 h 2449257"/>
                    <a:gd name="connsiteX0" fmla="*/ 39759 w 3746907"/>
                    <a:gd name="connsiteY0" fmla="*/ 2306373 h 2449252"/>
                    <a:gd name="connsiteX1" fmla="*/ 1878719 w 3746907"/>
                    <a:gd name="connsiteY1" fmla="*/ 53 h 2449252"/>
                    <a:gd name="connsiteX2" fmla="*/ 3707519 w 3746907"/>
                    <a:gd name="connsiteY2" fmla="*/ 2316533 h 2449252"/>
                    <a:gd name="connsiteX3" fmla="*/ 39759 w 3746907"/>
                    <a:gd name="connsiteY3" fmla="*/ 2306373 h 2449252"/>
                    <a:gd name="connsiteX0" fmla="*/ 39759 w 3758053"/>
                    <a:gd name="connsiteY0" fmla="*/ 2306373 h 2449252"/>
                    <a:gd name="connsiteX1" fmla="*/ 1878719 w 3758053"/>
                    <a:gd name="connsiteY1" fmla="*/ 53 h 2449252"/>
                    <a:gd name="connsiteX2" fmla="*/ 3707519 w 3758053"/>
                    <a:gd name="connsiteY2" fmla="*/ 2316533 h 2449252"/>
                    <a:gd name="connsiteX3" fmla="*/ 39759 w 3758053"/>
                    <a:gd name="connsiteY3" fmla="*/ 2306373 h 2449252"/>
                    <a:gd name="connsiteX0" fmla="*/ 39759 w 3740359"/>
                    <a:gd name="connsiteY0" fmla="*/ 2306371 h 2449250"/>
                    <a:gd name="connsiteX1" fmla="*/ 1878719 w 3740359"/>
                    <a:gd name="connsiteY1" fmla="*/ 51 h 2449250"/>
                    <a:gd name="connsiteX2" fmla="*/ 3707519 w 3740359"/>
                    <a:gd name="connsiteY2" fmla="*/ 2316531 h 2449250"/>
                    <a:gd name="connsiteX3" fmla="*/ 39759 w 3740359"/>
                    <a:gd name="connsiteY3" fmla="*/ 2306371 h 2449250"/>
                    <a:gd name="connsiteX0" fmla="*/ 39759 w 3743144"/>
                    <a:gd name="connsiteY0" fmla="*/ 2306371 h 2449250"/>
                    <a:gd name="connsiteX1" fmla="*/ 1878719 w 3743144"/>
                    <a:gd name="connsiteY1" fmla="*/ 51 h 2449250"/>
                    <a:gd name="connsiteX2" fmla="*/ 3707519 w 3743144"/>
                    <a:gd name="connsiteY2" fmla="*/ 2316531 h 2449250"/>
                    <a:gd name="connsiteX3" fmla="*/ 39759 w 3743144"/>
                    <a:gd name="connsiteY3" fmla="*/ 2306371 h 2449250"/>
                    <a:gd name="connsiteX0" fmla="*/ 39759 w 3743144"/>
                    <a:gd name="connsiteY0" fmla="*/ 2271648 h 2414527"/>
                    <a:gd name="connsiteX1" fmla="*/ 1878719 w 3743144"/>
                    <a:gd name="connsiteY1" fmla="*/ 53 h 2414527"/>
                    <a:gd name="connsiteX2" fmla="*/ 3707519 w 3743144"/>
                    <a:gd name="connsiteY2" fmla="*/ 2281808 h 2414527"/>
                    <a:gd name="connsiteX3" fmla="*/ 39759 w 3743144"/>
                    <a:gd name="connsiteY3" fmla="*/ 2271648 h 2414527"/>
                    <a:gd name="connsiteX0" fmla="*/ 36887 w 3740272"/>
                    <a:gd name="connsiteY0" fmla="*/ 2271648 h 2414527"/>
                    <a:gd name="connsiteX1" fmla="*/ 1875847 w 3740272"/>
                    <a:gd name="connsiteY1" fmla="*/ 53 h 2414527"/>
                    <a:gd name="connsiteX2" fmla="*/ 3704647 w 3740272"/>
                    <a:gd name="connsiteY2" fmla="*/ 2281808 h 2414527"/>
                    <a:gd name="connsiteX3" fmla="*/ 36887 w 3740272"/>
                    <a:gd name="connsiteY3" fmla="*/ 2271648 h 2414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0272" h="2414527">
                      <a:moveTo>
                        <a:pt x="36887" y="2271648"/>
                      </a:moveTo>
                      <a:cubicBezTo>
                        <a:pt x="-210280" y="909094"/>
                        <a:pt x="827335" y="8181"/>
                        <a:pt x="1875847" y="53"/>
                      </a:cubicBezTo>
                      <a:cubicBezTo>
                        <a:pt x="2924359" y="-8075"/>
                        <a:pt x="3945477" y="921963"/>
                        <a:pt x="3704647" y="2281808"/>
                      </a:cubicBezTo>
                      <a:cubicBezTo>
                        <a:pt x="2847820" y="2479589"/>
                        <a:pt x="875426" y="2439627"/>
                        <a:pt x="36887" y="2271648"/>
                      </a:cubicBezTo>
                      <a:close/>
                    </a:path>
                  </a:pathLst>
                </a:custGeom>
                <a:solidFill>
                  <a:srgbClr val="5A2781"/>
                </a:solidFill>
                <a:ln w="38100" cap="flat" cmpd="sng" algn="ctr">
                  <a:noFill/>
                  <a:prstDash val="solid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1" name="Oval 7">
                  <a:extLst>
                    <a:ext uri="{FF2B5EF4-FFF2-40B4-BE49-F238E27FC236}">
                      <a16:creationId xmlns:a16="http://schemas.microsoft.com/office/drawing/2014/main" id="{6229224E-6019-4E26-B00F-98177B967A75}"/>
                    </a:ext>
                  </a:extLst>
                </p:cNvPr>
                <p:cNvSpPr/>
                <p:nvPr/>
              </p:nvSpPr>
              <p:spPr>
                <a:xfrm>
                  <a:off x="1198926" y="1552031"/>
                  <a:ext cx="2981401" cy="182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000" h="2095867">
                      <a:moveTo>
                        <a:pt x="1714500" y="0"/>
                      </a:moveTo>
                      <a:cubicBezTo>
                        <a:pt x="2661392" y="0"/>
                        <a:pt x="3429000" y="767608"/>
                        <a:pt x="3429000" y="1714500"/>
                      </a:cubicBezTo>
                      <a:cubicBezTo>
                        <a:pt x="3429000" y="1810740"/>
                        <a:pt x="3421071" y="1905129"/>
                        <a:pt x="3403831" y="1996716"/>
                      </a:cubicBezTo>
                      <a:cubicBezTo>
                        <a:pt x="2134887" y="2155805"/>
                        <a:pt x="776404" y="2097013"/>
                        <a:pt x="26294" y="2004082"/>
                      </a:cubicBezTo>
                      <a:cubicBezTo>
                        <a:pt x="8359" y="1910167"/>
                        <a:pt x="0" y="1813310"/>
                        <a:pt x="0" y="1714500"/>
                      </a:cubicBezTo>
                      <a:cubicBezTo>
                        <a:pt x="0" y="767608"/>
                        <a:pt x="767608" y="0"/>
                        <a:pt x="17145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0" cap="flat" cmpd="sng" algn="ctr">
                  <a:noFill/>
                  <a:prstDash val="solid"/>
                </a:ln>
                <a:effectLst>
                  <a:innerShdw blurRad="381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AC5895F3-BB38-470B-BE36-F6896978BA7E}"/>
                    </a:ext>
                  </a:extLst>
                </p:cNvPr>
                <p:cNvSpPr/>
                <p:nvPr/>
              </p:nvSpPr>
              <p:spPr>
                <a:xfrm>
                  <a:off x="1810647" y="1537325"/>
                  <a:ext cx="1788842" cy="107174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alpha val="30000"/>
                      </a:sysClr>
                    </a:gs>
                    <a:gs pos="48000">
                      <a:sysClr val="window" lastClr="FFFFFF">
                        <a:shade val="100000"/>
                        <a:satMod val="115000"/>
                        <a:alpha val="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874242">
                    <a:defRPr/>
                  </a:pPr>
                  <a:endParaRPr lang="en-US" sz="1721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FBC4EF0-1EE8-491E-97D3-FCD473F38342}"/>
                  </a:ext>
                </a:extLst>
              </p:cNvPr>
              <p:cNvSpPr/>
              <p:nvPr/>
            </p:nvSpPr>
            <p:spPr>
              <a:xfrm rot="5772092">
                <a:off x="958744" y="1191541"/>
                <a:ext cx="1846423" cy="168701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74242">
                  <a:defRPr/>
                </a:pPr>
                <a:endParaRPr lang="en-US" sz="1721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B6C25B09-EB49-4587-9D9D-A7710CABC146}"/>
                  </a:ext>
                </a:extLst>
              </p:cNvPr>
              <p:cNvGrpSpPr/>
              <p:nvPr/>
            </p:nvGrpSpPr>
            <p:grpSpPr>
              <a:xfrm>
                <a:off x="776287" y="1041883"/>
                <a:ext cx="2131075" cy="1282694"/>
                <a:chOff x="6318394" y="3197333"/>
                <a:chExt cx="2811784" cy="1409216"/>
              </a:xfrm>
              <a:solidFill>
                <a:schemeClr val="tx1"/>
              </a:solidFill>
            </p:grpSpPr>
            <p:sp>
              <p:nvSpPr>
                <p:cNvPr id="753" name="Freeform 37">
                  <a:extLst>
                    <a:ext uri="{FF2B5EF4-FFF2-40B4-BE49-F238E27FC236}">
                      <a16:creationId xmlns:a16="http://schemas.microsoft.com/office/drawing/2014/main" id="{0BA0B806-49DC-48C3-8621-88EF398E3D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7228" y="3602815"/>
                  <a:ext cx="149563" cy="156210"/>
                </a:xfrm>
                <a:custGeom>
                  <a:avLst/>
                  <a:gdLst>
                    <a:gd name="T0" fmla="*/ 41 w 45"/>
                    <a:gd name="T1" fmla="*/ 47 h 47"/>
                    <a:gd name="T2" fmla="*/ 0 w 45"/>
                    <a:gd name="T3" fmla="*/ 7 h 47"/>
                    <a:gd name="T4" fmla="*/ 5 w 45"/>
                    <a:gd name="T5" fmla="*/ 0 h 47"/>
                    <a:gd name="T6" fmla="*/ 45 w 45"/>
                    <a:gd name="T7" fmla="*/ 43 h 47"/>
                    <a:gd name="T8" fmla="*/ 41 w 45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7">
                      <a:moveTo>
                        <a:pt x="41" y="47"/>
                      </a:moveTo>
                      <a:lnTo>
                        <a:pt x="0" y="7"/>
                      </a:lnTo>
                      <a:lnTo>
                        <a:pt x="5" y="0"/>
                      </a:lnTo>
                      <a:lnTo>
                        <a:pt x="45" y="43"/>
                      </a:lnTo>
                      <a:lnTo>
                        <a:pt x="41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4" name="Freeform 38">
                  <a:extLst>
                    <a:ext uri="{FF2B5EF4-FFF2-40B4-BE49-F238E27FC236}">
                      <a16:creationId xmlns:a16="http://schemas.microsoft.com/office/drawing/2014/main" id="{C0BADD29-04DF-4CA6-8100-7BC4F0DF1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1809" y="3609462"/>
                  <a:ext cx="156210" cy="149563"/>
                </a:xfrm>
                <a:custGeom>
                  <a:avLst/>
                  <a:gdLst>
                    <a:gd name="T0" fmla="*/ 4 w 47"/>
                    <a:gd name="T1" fmla="*/ 45 h 45"/>
                    <a:gd name="T2" fmla="*/ 0 w 47"/>
                    <a:gd name="T3" fmla="*/ 41 h 45"/>
                    <a:gd name="T4" fmla="*/ 42 w 47"/>
                    <a:gd name="T5" fmla="*/ 0 h 45"/>
                    <a:gd name="T6" fmla="*/ 47 w 47"/>
                    <a:gd name="T7" fmla="*/ 5 h 45"/>
                    <a:gd name="T8" fmla="*/ 4 w 47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5">
                      <a:moveTo>
                        <a:pt x="4" y="45"/>
                      </a:moveTo>
                      <a:lnTo>
                        <a:pt x="0" y="41"/>
                      </a:lnTo>
                      <a:lnTo>
                        <a:pt x="42" y="0"/>
                      </a:lnTo>
                      <a:lnTo>
                        <a:pt x="47" y="5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5" name="Rectangle 39">
                  <a:extLst>
                    <a:ext uri="{FF2B5EF4-FFF2-40B4-BE49-F238E27FC236}">
                      <a16:creationId xmlns:a16="http://schemas.microsoft.com/office/drawing/2014/main" id="{1DC40478-1DFF-42EB-A630-24D4C14BF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394" y="4583284"/>
                  <a:ext cx="186123" cy="2326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6" name="Rectangle 40">
                  <a:extLst>
                    <a:ext uri="{FF2B5EF4-FFF2-40B4-BE49-F238E27FC236}">
                      <a16:creationId xmlns:a16="http://schemas.microsoft.com/office/drawing/2014/main" id="{FCD00777-46ED-4885-9870-E81BD907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10991" y="3197333"/>
                  <a:ext cx="23265" cy="19941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7" name="Rectangle 41">
                  <a:extLst>
                    <a:ext uri="{FF2B5EF4-FFF2-40B4-BE49-F238E27FC236}">
                      <a16:creationId xmlns:a16="http://schemas.microsoft.com/office/drawing/2014/main" id="{25A503D0-B019-4916-AB50-0038BA322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084" y="4573313"/>
                  <a:ext cx="196094" cy="2658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8" name="Freeform 42">
                  <a:extLst>
                    <a:ext uri="{FF2B5EF4-FFF2-40B4-BE49-F238E27FC236}">
                      <a16:creationId xmlns:a16="http://schemas.microsoft.com/office/drawing/2014/main" id="{91888B11-DB32-45D3-8CD8-004AAD598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8102" y="4051504"/>
                  <a:ext cx="189446" cy="96385"/>
                </a:xfrm>
                <a:custGeom>
                  <a:avLst/>
                  <a:gdLst>
                    <a:gd name="T0" fmla="*/ 55 w 57"/>
                    <a:gd name="T1" fmla="*/ 29 h 29"/>
                    <a:gd name="T2" fmla="*/ 0 w 57"/>
                    <a:gd name="T3" fmla="*/ 7 h 29"/>
                    <a:gd name="T4" fmla="*/ 3 w 57"/>
                    <a:gd name="T5" fmla="*/ 0 h 29"/>
                    <a:gd name="T6" fmla="*/ 57 w 57"/>
                    <a:gd name="T7" fmla="*/ 24 h 29"/>
                    <a:gd name="T8" fmla="*/ 55 w 5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5" y="29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57" y="24"/>
                      </a:lnTo>
                      <a:lnTo>
                        <a:pt x="55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9" name="Freeform 43">
                  <a:extLst>
                    <a:ext uri="{FF2B5EF4-FFF2-40B4-BE49-F238E27FC236}">
                      <a16:creationId xmlns:a16="http://schemas.microsoft.com/office/drawing/2014/main" id="{B2FC8921-D250-4B3A-A329-CAF08D82A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2945" y="3310337"/>
                  <a:ext cx="96385" cy="189446"/>
                </a:xfrm>
                <a:custGeom>
                  <a:avLst/>
                  <a:gdLst>
                    <a:gd name="T0" fmla="*/ 5 w 29"/>
                    <a:gd name="T1" fmla="*/ 57 h 57"/>
                    <a:gd name="T2" fmla="*/ 0 w 29"/>
                    <a:gd name="T3" fmla="*/ 52 h 57"/>
                    <a:gd name="T4" fmla="*/ 22 w 29"/>
                    <a:gd name="T5" fmla="*/ 0 h 57"/>
                    <a:gd name="T6" fmla="*/ 29 w 29"/>
                    <a:gd name="T7" fmla="*/ 2 h 57"/>
                    <a:gd name="T8" fmla="*/ 5 w 29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57">
                      <a:moveTo>
                        <a:pt x="5" y="57"/>
                      </a:moveTo>
                      <a:lnTo>
                        <a:pt x="0" y="52"/>
                      </a:lnTo>
                      <a:lnTo>
                        <a:pt x="22" y="0"/>
                      </a:lnTo>
                      <a:lnTo>
                        <a:pt x="29" y="2"/>
                      </a:lnTo>
                      <a:lnTo>
                        <a:pt x="5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0" name="Freeform 44">
                  <a:extLst>
                    <a:ext uri="{FF2B5EF4-FFF2-40B4-BE49-F238E27FC236}">
                      <a16:creationId xmlns:a16="http://schemas.microsoft.com/office/drawing/2014/main" id="{CDFEA1C0-F88D-4ADD-9038-3ADBB1633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5888" y="3300366"/>
                  <a:ext cx="93061" cy="189446"/>
                </a:xfrm>
                <a:custGeom>
                  <a:avLst/>
                  <a:gdLst>
                    <a:gd name="T0" fmla="*/ 24 w 28"/>
                    <a:gd name="T1" fmla="*/ 57 h 57"/>
                    <a:gd name="T2" fmla="*/ 0 w 28"/>
                    <a:gd name="T3" fmla="*/ 3 h 57"/>
                    <a:gd name="T4" fmla="*/ 7 w 28"/>
                    <a:gd name="T5" fmla="*/ 0 h 57"/>
                    <a:gd name="T6" fmla="*/ 28 w 28"/>
                    <a:gd name="T7" fmla="*/ 55 h 57"/>
                    <a:gd name="T8" fmla="*/ 24 w 28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57">
                      <a:moveTo>
                        <a:pt x="24" y="57"/>
                      </a:moveTo>
                      <a:lnTo>
                        <a:pt x="0" y="3"/>
                      </a:lnTo>
                      <a:lnTo>
                        <a:pt x="7" y="0"/>
                      </a:lnTo>
                      <a:lnTo>
                        <a:pt x="28" y="55"/>
                      </a:lnTo>
                      <a:lnTo>
                        <a:pt x="24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1" name="Freeform 45">
                  <a:extLst>
                    <a:ext uri="{FF2B5EF4-FFF2-40B4-BE49-F238E27FC236}">
                      <a16:creationId xmlns:a16="http://schemas.microsoft.com/office/drawing/2014/main" id="{91E71B31-60FD-4F01-9E6B-F19438797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7699" y="4068122"/>
                  <a:ext cx="189446" cy="96385"/>
                </a:xfrm>
                <a:custGeom>
                  <a:avLst/>
                  <a:gdLst>
                    <a:gd name="T0" fmla="*/ 2 w 57"/>
                    <a:gd name="T1" fmla="*/ 29 h 29"/>
                    <a:gd name="T2" fmla="*/ 0 w 57"/>
                    <a:gd name="T3" fmla="*/ 22 h 29"/>
                    <a:gd name="T4" fmla="*/ 55 w 57"/>
                    <a:gd name="T5" fmla="*/ 0 h 29"/>
                    <a:gd name="T6" fmla="*/ 57 w 57"/>
                    <a:gd name="T7" fmla="*/ 7 h 29"/>
                    <a:gd name="T8" fmla="*/ 2 w 5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2" y="29"/>
                      </a:moveTo>
                      <a:lnTo>
                        <a:pt x="0" y="22"/>
                      </a:lnTo>
                      <a:lnTo>
                        <a:pt x="55" y="0"/>
                      </a:lnTo>
                      <a:lnTo>
                        <a:pt x="57" y="7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2" name="Freeform 46">
                  <a:extLst>
                    <a:ext uri="{FF2B5EF4-FFF2-40B4-BE49-F238E27FC236}">
                      <a16:creationId xmlns:a16="http://schemas.microsoft.com/office/drawing/2014/main" id="{22E79BC5-B753-407E-827D-57CF636EE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4400" y="3815527"/>
                  <a:ext cx="182799" cy="126298"/>
                </a:xfrm>
                <a:custGeom>
                  <a:avLst/>
                  <a:gdLst>
                    <a:gd name="T0" fmla="*/ 50 w 55"/>
                    <a:gd name="T1" fmla="*/ 38 h 38"/>
                    <a:gd name="T2" fmla="*/ 0 w 55"/>
                    <a:gd name="T3" fmla="*/ 5 h 38"/>
                    <a:gd name="T4" fmla="*/ 5 w 55"/>
                    <a:gd name="T5" fmla="*/ 0 h 38"/>
                    <a:gd name="T6" fmla="*/ 55 w 55"/>
                    <a:gd name="T7" fmla="*/ 31 h 38"/>
                    <a:gd name="T8" fmla="*/ 50 w 5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8">
                      <a:moveTo>
                        <a:pt x="50" y="38"/>
                      </a:moveTo>
                      <a:lnTo>
                        <a:pt x="0" y="5"/>
                      </a:lnTo>
                      <a:lnTo>
                        <a:pt x="5" y="0"/>
                      </a:lnTo>
                      <a:lnTo>
                        <a:pt x="55" y="31"/>
                      </a:lnTo>
                      <a:lnTo>
                        <a:pt x="5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3" name="Freeform 47">
                  <a:extLst>
                    <a:ext uri="{FF2B5EF4-FFF2-40B4-BE49-F238E27FC236}">
                      <a16:creationId xmlns:a16="http://schemas.microsoft.com/office/drawing/2014/main" id="{4C681C2A-6433-4F28-B4C5-F377BE9B0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010" y="3436634"/>
                  <a:ext cx="132945" cy="172828"/>
                </a:xfrm>
                <a:custGeom>
                  <a:avLst/>
                  <a:gdLst>
                    <a:gd name="T0" fmla="*/ 7 w 40"/>
                    <a:gd name="T1" fmla="*/ 52 h 52"/>
                    <a:gd name="T2" fmla="*/ 0 w 40"/>
                    <a:gd name="T3" fmla="*/ 50 h 52"/>
                    <a:gd name="T4" fmla="*/ 33 w 40"/>
                    <a:gd name="T5" fmla="*/ 0 h 52"/>
                    <a:gd name="T6" fmla="*/ 40 w 40"/>
                    <a:gd name="T7" fmla="*/ 5 h 52"/>
                    <a:gd name="T8" fmla="*/ 7 w 40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7" y="52"/>
                      </a:moveTo>
                      <a:lnTo>
                        <a:pt x="0" y="50"/>
                      </a:lnTo>
                      <a:lnTo>
                        <a:pt x="33" y="0"/>
                      </a:lnTo>
                      <a:lnTo>
                        <a:pt x="40" y="5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4" name="Freeform 48">
                  <a:extLst>
                    <a:ext uri="{FF2B5EF4-FFF2-40B4-BE49-F238E27FC236}">
                      <a16:creationId xmlns:a16="http://schemas.microsoft.com/office/drawing/2014/main" id="{9F2BFD38-088E-4907-A545-6EB3A29D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5101" y="3223922"/>
                  <a:ext cx="59825" cy="196094"/>
                </a:xfrm>
                <a:custGeom>
                  <a:avLst/>
                  <a:gdLst>
                    <a:gd name="T0" fmla="*/ 11 w 18"/>
                    <a:gd name="T1" fmla="*/ 59 h 59"/>
                    <a:gd name="T2" fmla="*/ 0 w 18"/>
                    <a:gd name="T3" fmla="*/ 2 h 59"/>
                    <a:gd name="T4" fmla="*/ 7 w 18"/>
                    <a:gd name="T5" fmla="*/ 0 h 59"/>
                    <a:gd name="T6" fmla="*/ 18 w 18"/>
                    <a:gd name="T7" fmla="*/ 57 h 59"/>
                    <a:gd name="T8" fmla="*/ 11 w 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59">
                      <a:moveTo>
                        <a:pt x="11" y="59"/>
                      </a:moveTo>
                      <a:lnTo>
                        <a:pt x="0" y="2"/>
                      </a:lnTo>
                      <a:lnTo>
                        <a:pt x="7" y="0"/>
                      </a:lnTo>
                      <a:lnTo>
                        <a:pt x="18" y="57"/>
                      </a:lnTo>
                      <a:lnTo>
                        <a:pt x="1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5" name="Freeform 49">
                  <a:extLst>
                    <a:ext uri="{FF2B5EF4-FFF2-40B4-BE49-F238E27FC236}">
                      <a16:creationId xmlns:a16="http://schemas.microsoft.com/office/drawing/2014/main" id="{BE559552-725E-4273-A68D-341DBD9F8F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7495" y="4337336"/>
                  <a:ext cx="199417" cy="56502"/>
                </a:xfrm>
                <a:custGeom>
                  <a:avLst/>
                  <a:gdLst>
                    <a:gd name="T0" fmla="*/ 3 w 60"/>
                    <a:gd name="T1" fmla="*/ 17 h 17"/>
                    <a:gd name="T2" fmla="*/ 0 w 60"/>
                    <a:gd name="T3" fmla="*/ 12 h 17"/>
                    <a:gd name="T4" fmla="*/ 57 w 60"/>
                    <a:gd name="T5" fmla="*/ 0 h 17"/>
                    <a:gd name="T6" fmla="*/ 60 w 60"/>
                    <a:gd name="T7" fmla="*/ 7 h 17"/>
                    <a:gd name="T8" fmla="*/ 3 w 6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17">
                      <a:moveTo>
                        <a:pt x="3" y="17"/>
                      </a:moveTo>
                      <a:lnTo>
                        <a:pt x="0" y="12"/>
                      </a:lnTo>
                      <a:lnTo>
                        <a:pt x="57" y="0"/>
                      </a:lnTo>
                      <a:lnTo>
                        <a:pt x="60" y="7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6" name="Freeform 50">
                  <a:extLst>
                    <a:ext uri="{FF2B5EF4-FFF2-40B4-BE49-F238E27FC236}">
                      <a16:creationId xmlns:a16="http://schemas.microsoft.com/office/drawing/2014/main" id="{8554DFAB-A50D-499B-AF7E-F094F4129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1659" y="4314070"/>
                  <a:ext cx="196094" cy="63149"/>
                </a:xfrm>
                <a:custGeom>
                  <a:avLst/>
                  <a:gdLst>
                    <a:gd name="T0" fmla="*/ 57 w 59"/>
                    <a:gd name="T1" fmla="*/ 19 h 19"/>
                    <a:gd name="T2" fmla="*/ 0 w 59"/>
                    <a:gd name="T3" fmla="*/ 7 h 19"/>
                    <a:gd name="T4" fmla="*/ 2 w 59"/>
                    <a:gd name="T5" fmla="*/ 0 h 19"/>
                    <a:gd name="T6" fmla="*/ 59 w 59"/>
                    <a:gd name="T7" fmla="*/ 12 h 19"/>
                    <a:gd name="T8" fmla="*/ 57 w 59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19">
                      <a:moveTo>
                        <a:pt x="57" y="19"/>
                      </a:moveTo>
                      <a:lnTo>
                        <a:pt x="0" y="7"/>
                      </a:lnTo>
                      <a:lnTo>
                        <a:pt x="2" y="0"/>
                      </a:lnTo>
                      <a:lnTo>
                        <a:pt x="59" y="12"/>
                      </a:lnTo>
                      <a:lnTo>
                        <a:pt x="57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7" name="Freeform 51">
                  <a:extLst>
                    <a:ext uri="{FF2B5EF4-FFF2-40B4-BE49-F238E27FC236}">
                      <a16:creationId xmlns:a16="http://schemas.microsoft.com/office/drawing/2014/main" id="{3767465B-33BF-4C71-AF49-34734BBC5A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3586" y="3230570"/>
                  <a:ext cx="63149" cy="189446"/>
                </a:xfrm>
                <a:custGeom>
                  <a:avLst/>
                  <a:gdLst>
                    <a:gd name="T0" fmla="*/ 5 w 19"/>
                    <a:gd name="T1" fmla="*/ 57 h 57"/>
                    <a:gd name="T2" fmla="*/ 0 w 19"/>
                    <a:gd name="T3" fmla="*/ 57 h 57"/>
                    <a:gd name="T4" fmla="*/ 12 w 19"/>
                    <a:gd name="T5" fmla="*/ 0 h 57"/>
                    <a:gd name="T6" fmla="*/ 19 w 19"/>
                    <a:gd name="T7" fmla="*/ 0 h 57"/>
                    <a:gd name="T8" fmla="*/ 5 w 19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57">
                      <a:moveTo>
                        <a:pt x="5" y="57"/>
                      </a:moveTo>
                      <a:lnTo>
                        <a:pt x="0" y="57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5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8" name="Freeform 52">
                  <a:extLst>
                    <a:ext uri="{FF2B5EF4-FFF2-40B4-BE49-F238E27FC236}">
                      <a16:creationId xmlns:a16="http://schemas.microsoft.com/office/drawing/2014/main" id="{491674AC-FE37-45DF-B1CC-F76A94EF7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9911" y="3420016"/>
                  <a:ext cx="126298" cy="182799"/>
                </a:xfrm>
                <a:custGeom>
                  <a:avLst/>
                  <a:gdLst>
                    <a:gd name="T0" fmla="*/ 33 w 38"/>
                    <a:gd name="T1" fmla="*/ 55 h 55"/>
                    <a:gd name="T2" fmla="*/ 0 w 38"/>
                    <a:gd name="T3" fmla="*/ 5 h 55"/>
                    <a:gd name="T4" fmla="*/ 7 w 38"/>
                    <a:gd name="T5" fmla="*/ 0 h 55"/>
                    <a:gd name="T6" fmla="*/ 38 w 38"/>
                    <a:gd name="T7" fmla="*/ 50 h 55"/>
                    <a:gd name="T8" fmla="*/ 33 w 38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5">
                      <a:moveTo>
                        <a:pt x="33" y="55"/>
                      </a:move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38" y="50"/>
                      </a:lnTo>
                      <a:lnTo>
                        <a:pt x="33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9" name="Freeform 53">
                  <a:extLst>
                    <a:ext uri="{FF2B5EF4-FFF2-40B4-BE49-F238E27FC236}">
                      <a16:creationId xmlns:a16="http://schemas.microsoft.com/office/drawing/2014/main" id="{33771818-081A-47A4-BBA7-CB00DE52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8019" y="3832145"/>
                  <a:ext cx="179476" cy="126298"/>
                </a:xfrm>
                <a:custGeom>
                  <a:avLst/>
                  <a:gdLst>
                    <a:gd name="T0" fmla="*/ 5 w 54"/>
                    <a:gd name="T1" fmla="*/ 38 h 38"/>
                    <a:gd name="T2" fmla="*/ 0 w 54"/>
                    <a:gd name="T3" fmla="*/ 31 h 38"/>
                    <a:gd name="T4" fmla="*/ 50 w 54"/>
                    <a:gd name="T5" fmla="*/ 0 h 38"/>
                    <a:gd name="T6" fmla="*/ 54 w 54"/>
                    <a:gd name="T7" fmla="*/ 7 h 38"/>
                    <a:gd name="T8" fmla="*/ 5 w 54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50" y="0"/>
                      </a:lnTo>
                      <a:lnTo>
                        <a:pt x="54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5580" tIns="32790" rIns="65580" bIns="327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55796">
                    <a:defRPr/>
                  </a:pPr>
                  <a:endParaRPr lang="en-US" sz="129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9F40CCAA-68B4-4933-9F3B-F6899BB07A54}"/>
                </a:ext>
              </a:extLst>
            </p:cNvPr>
            <p:cNvSpPr/>
            <p:nvPr/>
          </p:nvSpPr>
          <p:spPr>
            <a:xfrm>
              <a:off x="955501" y="3199808"/>
              <a:ext cx="1730396" cy="347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27899">
                <a:defRPr/>
              </a:pPr>
              <a:r>
                <a:rPr lang="en-US" sz="861" b="1" dirty="0">
                  <a:solidFill>
                    <a:prstClr val="black"/>
                  </a:solidFill>
                </a:rPr>
                <a:t>FINANCIAL PROGRESS</a:t>
              </a:r>
              <a:endParaRPr lang="en-GB" sz="861" b="1" dirty="0">
                <a:solidFill>
                  <a:prstClr val="black"/>
                </a:solidFill>
              </a:endParaRPr>
            </a:p>
          </p:txBody>
        </p: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60383BA7-98D4-4AD8-8251-7E9E7214E211}"/>
                </a:ext>
              </a:extLst>
            </p:cNvPr>
            <p:cNvSpPr txBox="1"/>
            <p:nvPr/>
          </p:nvSpPr>
          <p:spPr>
            <a:xfrm>
              <a:off x="418046" y="2057252"/>
              <a:ext cx="599084" cy="48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55796">
                <a:defRPr/>
              </a:pPr>
              <a:r>
                <a:rPr lang="en-US" sz="717" b="1" dirty="0">
                  <a:solidFill>
                    <a:prstClr val="black"/>
                  </a:solidFill>
                </a:rPr>
                <a:t>Actual</a:t>
              </a:r>
            </a:p>
            <a:p>
              <a:pPr algn="ctr" defTabSz="655796">
                <a:defRPr/>
              </a:pPr>
              <a:r>
                <a:rPr lang="en-US" sz="717" b="1" dirty="0">
                  <a:solidFill>
                    <a:prstClr val="black"/>
                  </a:solidFill>
                </a:rPr>
                <a:t>7%</a:t>
              </a:r>
            </a:p>
          </p:txBody>
        </p: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E2B91BDC-C5AB-4F5D-B82F-14F8AB6889C2}"/>
                </a:ext>
              </a:extLst>
            </p:cNvPr>
            <p:cNvSpPr txBox="1"/>
            <p:nvPr/>
          </p:nvSpPr>
          <p:spPr>
            <a:xfrm>
              <a:off x="294222" y="2364523"/>
              <a:ext cx="789384" cy="48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55796">
                <a:defRPr/>
              </a:pPr>
              <a:r>
                <a:rPr lang="en-US" sz="717" b="1" dirty="0">
                  <a:solidFill>
                    <a:srgbClr val="5B9BD5">
                      <a:lumMod val="50000"/>
                    </a:srgbClr>
                  </a:solidFill>
                </a:rPr>
                <a:t>Planned</a:t>
              </a:r>
            </a:p>
            <a:p>
              <a:pPr algn="ctr" defTabSz="655796">
                <a:defRPr/>
              </a:pPr>
              <a:r>
                <a:rPr lang="en-US" sz="717" b="1" dirty="0">
                  <a:solidFill>
                    <a:srgbClr val="5B9BD5">
                      <a:lumMod val="50000"/>
                    </a:srgbClr>
                  </a:solidFill>
                </a:rPr>
                <a:t>7%</a:t>
              </a:r>
            </a:p>
          </p:txBody>
        </p:sp>
      </p:grpSp>
      <p:sp>
        <p:nvSpPr>
          <p:cNvPr id="773" name="Trapezoid 83"/>
          <p:cNvSpPr/>
          <p:nvPr/>
        </p:nvSpPr>
        <p:spPr>
          <a:xfrm rot="16487691" flipV="1">
            <a:off x="7581884" y="2216409"/>
            <a:ext cx="107420" cy="188531"/>
          </a:xfrm>
          <a:custGeom>
            <a:avLst/>
            <a:gdLst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66" h="1342568">
                <a:moveTo>
                  <a:pt x="0" y="1342568"/>
                </a:moveTo>
                <a:cubicBezTo>
                  <a:pt x="27661" y="895045"/>
                  <a:pt x="53108" y="469629"/>
                  <a:pt x="82983" y="0"/>
                </a:cubicBezTo>
                <a:lnTo>
                  <a:pt x="82983" y="0"/>
                </a:lnTo>
                <a:lnTo>
                  <a:pt x="165966" y="1342568"/>
                </a:lnTo>
                <a:lnTo>
                  <a:pt x="0" y="13425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5796">
              <a:defRPr/>
            </a:pPr>
            <a:endParaRPr lang="en-US" sz="1291">
              <a:solidFill>
                <a:prstClr val="white"/>
              </a:solidFill>
            </a:endParaRPr>
          </a:p>
        </p:txBody>
      </p:sp>
      <p:sp>
        <p:nvSpPr>
          <p:cNvPr id="774" name="Trapezoid 83"/>
          <p:cNvSpPr/>
          <p:nvPr/>
        </p:nvSpPr>
        <p:spPr>
          <a:xfrm rot="5601950" flipH="1" flipV="1">
            <a:off x="7970838" y="2074840"/>
            <a:ext cx="83239" cy="530147"/>
          </a:xfrm>
          <a:custGeom>
            <a:avLst/>
            <a:gdLst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  <a:gd name="connsiteX0" fmla="*/ 0 w 165966"/>
              <a:gd name="connsiteY0" fmla="*/ 1342568 h 1342568"/>
              <a:gd name="connsiteX1" fmla="*/ 82983 w 165966"/>
              <a:gd name="connsiteY1" fmla="*/ 0 h 1342568"/>
              <a:gd name="connsiteX2" fmla="*/ 82983 w 165966"/>
              <a:gd name="connsiteY2" fmla="*/ 0 h 1342568"/>
              <a:gd name="connsiteX3" fmla="*/ 165966 w 165966"/>
              <a:gd name="connsiteY3" fmla="*/ 1342568 h 1342568"/>
              <a:gd name="connsiteX4" fmla="*/ 0 w 165966"/>
              <a:gd name="connsiteY4" fmla="*/ 1342568 h 134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66" h="1342568">
                <a:moveTo>
                  <a:pt x="0" y="1342568"/>
                </a:moveTo>
                <a:cubicBezTo>
                  <a:pt x="27661" y="895045"/>
                  <a:pt x="53108" y="469629"/>
                  <a:pt x="82983" y="0"/>
                </a:cubicBezTo>
                <a:lnTo>
                  <a:pt x="82983" y="0"/>
                </a:lnTo>
                <a:lnTo>
                  <a:pt x="165966" y="1342568"/>
                </a:lnTo>
                <a:lnTo>
                  <a:pt x="0" y="1342568"/>
                </a:lnTo>
                <a:close/>
              </a:path>
            </a:pathLst>
          </a:custGeom>
          <a:solidFill>
            <a:srgbClr val="00B050"/>
          </a:solidFill>
          <a:ln w="349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874242">
              <a:defRPr/>
            </a:pPr>
            <a:endParaRPr lang="en-US" sz="1721" kern="0">
              <a:solidFill>
                <a:prstClr val="white"/>
              </a:solidFill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9432659" y="720384"/>
            <a:ext cx="1478141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7899" rtl="1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RAQAMI-L</a:t>
            </a:r>
          </a:p>
        </p:txBody>
      </p:sp>
      <p:sp>
        <p:nvSpPr>
          <p:cNvPr id="779" name="Oval 198"/>
          <p:cNvSpPr>
            <a:spLocks noChangeArrowheads="1"/>
          </p:cNvSpPr>
          <p:nvPr/>
        </p:nvSpPr>
        <p:spPr bwMode="auto">
          <a:xfrm>
            <a:off x="2184607" y="1554409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sp>
        <p:nvSpPr>
          <p:cNvPr id="780" name="Oval 198"/>
          <p:cNvSpPr>
            <a:spLocks noChangeArrowheads="1"/>
          </p:cNvSpPr>
          <p:nvPr/>
        </p:nvSpPr>
        <p:spPr bwMode="auto">
          <a:xfrm>
            <a:off x="3837819" y="718453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sp>
        <p:nvSpPr>
          <p:cNvPr id="781" name="Oval 198"/>
          <p:cNvSpPr>
            <a:spLocks noChangeArrowheads="1"/>
          </p:cNvSpPr>
          <p:nvPr/>
        </p:nvSpPr>
        <p:spPr bwMode="auto">
          <a:xfrm>
            <a:off x="9105742" y="700285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grpSp>
        <p:nvGrpSpPr>
          <p:cNvPr id="782" name="Group 4">
            <a:extLst>
              <a:ext uri="{FF2B5EF4-FFF2-40B4-BE49-F238E27FC236}">
                <a16:creationId xmlns:a16="http://schemas.microsoft.com/office/drawing/2014/main" id="{7662C60B-580C-40D7-AC7C-034A8672D4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52467" y="730562"/>
            <a:ext cx="213116" cy="217740"/>
            <a:chOff x="-487" y="1201"/>
            <a:chExt cx="206" cy="197"/>
          </a:xfrm>
          <a:noFill/>
        </p:grpSpPr>
        <p:sp>
          <p:nvSpPr>
            <p:cNvPr id="783" name="Freeform 6">
              <a:extLst>
                <a:ext uri="{FF2B5EF4-FFF2-40B4-BE49-F238E27FC236}">
                  <a16:creationId xmlns:a16="http://schemas.microsoft.com/office/drawing/2014/main" id="{1A7B2413-98A8-4294-B592-221462227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87" y="1201"/>
              <a:ext cx="117" cy="194"/>
            </a:xfrm>
            <a:custGeom>
              <a:avLst/>
              <a:gdLst>
                <a:gd name="T0" fmla="*/ 753 w 1864"/>
                <a:gd name="T1" fmla="*/ 1774 h 3100"/>
                <a:gd name="T2" fmla="*/ 1047 w 1864"/>
                <a:gd name="T3" fmla="*/ 1251 h 3100"/>
                <a:gd name="T4" fmla="*/ 339 w 1864"/>
                <a:gd name="T5" fmla="*/ 817 h 3100"/>
                <a:gd name="T6" fmla="*/ 632 w 1864"/>
                <a:gd name="T7" fmla="*/ 1774 h 3100"/>
                <a:gd name="T8" fmla="*/ 339 w 1864"/>
                <a:gd name="T9" fmla="*/ 817 h 3100"/>
                <a:gd name="T10" fmla="*/ 1165 w 1864"/>
                <a:gd name="T11" fmla="*/ 1774 h 3100"/>
                <a:gd name="T12" fmla="*/ 1458 w 1864"/>
                <a:gd name="T13" fmla="*/ 344 h 3100"/>
                <a:gd name="T14" fmla="*/ 740 w 1864"/>
                <a:gd name="T15" fmla="*/ 0 h 3100"/>
                <a:gd name="T16" fmla="*/ 1061 w 1864"/>
                <a:gd name="T17" fmla="*/ 109 h 3100"/>
                <a:gd name="T18" fmla="*/ 1864 w 1864"/>
                <a:gd name="T19" fmla="*/ 913 h 3100"/>
                <a:gd name="T20" fmla="*/ 1806 w 1864"/>
                <a:gd name="T21" fmla="*/ 890 h 3100"/>
                <a:gd name="T22" fmla="*/ 1743 w 1864"/>
                <a:gd name="T23" fmla="*/ 884 h 3100"/>
                <a:gd name="T24" fmla="*/ 1680 w 1864"/>
                <a:gd name="T25" fmla="*/ 893 h 3100"/>
                <a:gd name="T26" fmla="*/ 1621 w 1864"/>
                <a:gd name="T27" fmla="*/ 920 h 3100"/>
                <a:gd name="T28" fmla="*/ 1572 w 1864"/>
                <a:gd name="T29" fmla="*/ 961 h 3100"/>
                <a:gd name="T30" fmla="*/ 1534 w 1864"/>
                <a:gd name="T31" fmla="*/ 1019 h 3100"/>
                <a:gd name="T32" fmla="*/ 1515 w 1864"/>
                <a:gd name="T33" fmla="*/ 1082 h 3100"/>
                <a:gd name="T34" fmla="*/ 1514 w 1864"/>
                <a:gd name="T35" fmla="*/ 1147 h 3100"/>
                <a:gd name="T36" fmla="*/ 1531 w 1864"/>
                <a:gd name="T37" fmla="*/ 1211 h 3100"/>
                <a:gd name="T38" fmla="*/ 1567 w 1864"/>
                <a:gd name="T39" fmla="*/ 1268 h 3100"/>
                <a:gd name="T40" fmla="*/ 1864 w 1864"/>
                <a:gd name="T41" fmla="*/ 1536 h 3100"/>
                <a:gd name="T42" fmla="*/ 1377 w 1864"/>
                <a:gd name="T43" fmla="*/ 2239 h 3100"/>
                <a:gd name="T44" fmla="*/ 1710 w 1864"/>
                <a:gd name="T45" fmla="*/ 2948 h 3100"/>
                <a:gd name="T46" fmla="*/ 1720 w 1864"/>
                <a:gd name="T47" fmla="*/ 2989 h 3100"/>
                <a:gd name="T48" fmla="*/ 1713 w 1864"/>
                <a:gd name="T49" fmla="*/ 3030 h 3100"/>
                <a:gd name="T50" fmla="*/ 1692 w 1864"/>
                <a:gd name="T51" fmla="*/ 3064 h 3100"/>
                <a:gd name="T52" fmla="*/ 1659 w 1864"/>
                <a:gd name="T53" fmla="*/ 3090 h 3100"/>
                <a:gd name="T54" fmla="*/ 1613 w 1864"/>
                <a:gd name="T55" fmla="*/ 3100 h 3100"/>
                <a:gd name="T56" fmla="*/ 1574 w 1864"/>
                <a:gd name="T57" fmla="*/ 3093 h 3100"/>
                <a:gd name="T58" fmla="*/ 1541 w 1864"/>
                <a:gd name="T59" fmla="*/ 3071 h 3100"/>
                <a:gd name="T60" fmla="*/ 1516 w 1864"/>
                <a:gd name="T61" fmla="*/ 3039 h 3100"/>
                <a:gd name="T62" fmla="*/ 1140 w 1864"/>
                <a:gd name="T63" fmla="*/ 2239 h 3100"/>
                <a:gd name="T64" fmla="*/ 811 w 1864"/>
                <a:gd name="T65" fmla="*/ 2240 h 3100"/>
                <a:gd name="T66" fmla="*/ 425 w 1864"/>
                <a:gd name="T67" fmla="*/ 3057 h 3100"/>
                <a:gd name="T68" fmla="*/ 394 w 1864"/>
                <a:gd name="T69" fmla="*/ 3084 h 3100"/>
                <a:gd name="T70" fmla="*/ 356 w 1864"/>
                <a:gd name="T71" fmla="*/ 3099 h 3100"/>
                <a:gd name="T72" fmla="*/ 315 w 1864"/>
                <a:gd name="T73" fmla="*/ 3097 h 3100"/>
                <a:gd name="T74" fmla="*/ 276 w 1864"/>
                <a:gd name="T75" fmla="*/ 3078 h 3100"/>
                <a:gd name="T76" fmla="*/ 248 w 1864"/>
                <a:gd name="T77" fmla="*/ 3048 h 3100"/>
                <a:gd name="T78" fmla="*/ 234 w 1864"/>
                <a:gd name="T79" fmla="*/ 3009 h 3100"/>
                <a:gd name="T80" fmla="*/ 236 w 1864"/>
                <a:gd name="T81" fmla="*/ 2967 h 3100"/>
                <a:gd name="T82" fmla="*/ 576 w 1864"/>
                <a:gd name="T83" fmla="*/ 2239 h 3100"/>
                <a:gd name="T84" fmla="*/ 0 w 1864"/>
                <a:gd name="T85" fmla="*/ 109 h 3100"/>
                <a:gd name="T86" fmla="*/ 740 w 1864"/>
                <a:gd name="T87" fmla="*/ 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4" h="3100">
                  <a:moveTo>
                    <a:pt x="753" y="1251"/>
                  </a:moveTo>
                  <a:lnTo>
                    <a:pt x="753" y="1774"/>
                  </a:lnTo>
                  <a:lnTo>
                    <a:pt x="1047" y="1774"/>
                  </a:lnTo>
                  <a:lnTo>
                    <a:pt x="1047" y="1251"/>
                  </a:lnTo>
                  <a:lnTo>
                    <a:pt x="753" y="1251"/>
                  </a:lnTo>
                  <a:close/>
                  <a:moveTo>
                    <a:pt x="339" y="817"/>
                  </a:moveTo>
                  <a:lnTo>
                    <a:pt x="339" y="1774"/>
                  </a:lnTo>
                  <a:lnTo>
                    <a:pt x="632" y="1774"/>
                  </a:lnTo>
                  <a:lnTo>
                    <a:pt x="632" y="817"/>
                  </a:lnTo>
                  <a:lnTo>
                    <a:pt x="339" y="817"/>
                  </a:lnTo>
                  <a:close/>
                  <a:moveTo>
                    <a:pt x="1165" y="344"/>
                  </a:moveTo>
                  <a:lnTo>
                    <a:pt x="1165" y="1774"/>
                  </a:lnTo>
                  <a:lnTo>
                    <a:pt x="1458" y="1774"/>
                  </a:lnTo>
                  <a:lnTo>
                    <a:pt x="1458" y="344"/>
                  </a:lnTo>
                  <a:lnTo>
                    <a:pt x="1165" y="344"/>
                  </a:lnTo>
                  <a:close/>
                  <a:moveTo>
                    <a:pt x="740" y="0"/>
                  </a:moveTo>
                  <a:lnTo>
                    <a:pt x="1061" y="0"/>
                  </a:lnTo>
                  <a:lnTo>
                    <a:pt x="1061" y="109"/>
                  </a:lnTo>
                  <a:lnTo>
                    <a:pt x="1864" y="109"/>
                  </a:lnTo>
                  <a:lnTo>
                    <a:pt x="1864" y="913"/>
                  </a:lnTo>
                  <a:lnTo>
                    <a:pt x="1836" y="899"/>
                  </a:lnTo>
                  <a:lnTo>
                    <a:pt x="1806" y="890"/>
                  </a:lnTo>
                  <a:lnTo>
                    <a:pt x="1775" y="885"/>
                  </a:lnTo>
                  <a:lnTo>
                    <a:pt x="1743" y="884"/>
                  </a:lnTo>
                  <a:lnTo>
                    <a:pt x="1712" y="887"/>
                  </a:lnTo>
                  <a:lnTo>
                    <a:pt x="1680" y="893"/>
                  </a:lnTo>
                  <a:lnTo>
                    <a:pt x="1649" y="905"/>
                  </a:lnTo>
                  <a:lnTo>
                    <a:pt x="1621" y="920"/>
                  </a:lnTo>
                  <a:lnTo>
                    <a:pt x="1595" y="938"/>
                  </a:lnTo>
                  <a:lnTo>
                    <a:pt x="1572" y="961"/>
                  </a:lnTo>
                  <a:lnTo>
                    <a:pt x="1551" y="988"/>
                  </a:lnTo>
                  <a:lnTo>
                    <a:pt x="1534" y="1019"/>
                  </a:lnTo>
                  <a:lnTo>
                    <a:pt x="1522" y="1049"/>
                  </a:lnTo>
                  <a:lnTo>
                    <a:pt x="1515" y="1082"/>
                  </a:lnTo>
                  <a:lnTo>
                    <a:pt x="1512" y="1114"/>
                  </a:lnTo>
                  <a:lnTo>
                    <a:pt x="1514" y="1147"/>
                  </a:lnTo>
                  <a:lnTo>
                    <a:pt x="1521" y="1179"/>
                  </a:lnTo>
                  <a:lnTo>
                    <a:pt x="1531" y="1211"/>
                  </a:lnTo>
                  <a:lnTo>
                    <a:pt x="1547" y="1241"/>
                  </a:lnTo>
                  <a:lnTo>
                    <a:pt x="1567" y="1268"/>
                  </a:lnTo>
                  <a:lnTo>
                    <a:pt x="1591" y="1294"/>
                  </a:lnTo>
                  <a:lnTo>
                    <a:pt x="1864" y="1536"/>
                  </a:lnTo>
                  <a:lnTo>
                    <a:pt x="1864" y="2239"/>
                  </a:lnTo>
                  <a:lnTo>
                    <a:pt x="1377" y="2239"/>
                  </a:lnTo>
                  <a:lnTo>
                    <a:pt x="1377" y="2240"/>
                  </a:lnTo>
                  <a:lnTo>
                    <a:pt x="1710" y="2948"/>
                  </a:lnTo>
                  <a:lnTo>
                    <a:pt x="1717" y="2968"/>
                  </a:lnTo>
                  <a:lnTo>
                    <a:pt x="1720" y="2989"/>
                  </a:lnTo>
                  <a:lnTo>
                    <a:pt x="1718" y="3009"/>
                  </a:lnTo>
                  <a:lnTo>
                    <a:pt x="1713" y="3030"/>
                  </a:lnTo>
                  <a:lnTo>
                    <a:pt x="1704" y="3048"/>
                  </a:lnTo>
                  <a:lnTo>
                    <a:pt x="1692" y="3064"/>
                  </a:lnTo>
                  <a:lnTo>
                    <a:pt x="1677" y="3078"/>
                  </a:lnTo>
                  <a:lnTo>
                    <a:pt x="1659" y="3090"/>
                  </a:lnTo>
                  <a:lnTo>
                    <a:pt x="1635" y="3098"/>
                  </a:lnTo>
                  <a:lnTo>
                    <a:pt x="1613" y="3100"/>
                  </a:lnTo>
                  <a:lnTo>
                    <a:pt x="1592" y="3098"/>
                  </a:lnTo>
                  <a:lnTo>
                    <a:pt x="1574" y="3093"/>
                  </a:lnTo>
                  <a:lnTo>
                    <a:pt x="1556" y="3083"/>
                  </a:lnTo>
                  <a:lnTo>
                    <a:pt x="1541" y="3071"/>
                  </a:lnTo>
                  <a:lnTo>
                    <a:pt x="1526" y="3057"/>
                  </a:lnTo>
                  <a:lnTo>
                    <a:pt x="1516" y="3039"/>
                  </a:lnTo>
                  <a:lnTo>
                    <a:pt x="1140" y="2240"/>
                  </a:lnTo>
                  <a:lnTo>
                    <a:pt x="1140" y="2239"/>
                  </a:lnTo>
                  <a:lnTo>
                    <a:pt x="811" y="2239"/>
                  </a:lnTo>
                  <a:lnTo>
                    <a:pt x="811" y="2240"/>
                  </a:lnTo>
                  <a:lnTo>
                    <a:pt x="436" y="3039"/>
                  </a:lnTo>
                  <a:lnTo>
                    <a:pt x="425" y="3057"/>
                  </a:lnTo>
                  <a:lnTo>
                    <a:pt x="411" y="3072"/>
                  </a:lnTo>
                  <a:lnTo>
                    <a:pt x="394" y="3084"/>
                  </a:lnTo>
                  <a:lnTo>
                    <a:pt x="376" y="3094"/>
                  </a:lnTo>
                  <a:lnTo>
                    <a:pt x="356" y="3099"/>
                  </a:lnTo>
                  <a:lnTo>
                    <a:pt x="335" y="3100"/>
                  </a:lnTo>
                  <a:lnTo>
                    <a:pt x="315" y="3097"/>
                  </a:lnTo>
                  <a:lnTo>
                    <a:pt x="294" y="3090"/>
                  </a:lnTo>
                  <a:lnTo>
                    <a:pt x="276" y="3078"/>
                  </a:lnTo>
                  <a:lnTo>
                    <a:pt x="261" y="3064"/>
                  </a:lnTo>
                  <a:lnTo>
                    <a:pt x="248" y="3048"/>
                  </a:lnTo>
                  <a:lnTo>
                    <a:pt x="239" y="3028"/>
                  </a:lnTo>
                  <a:lnTo>
                    <a:pt x="234" y="3009"/>
                  </a:lnTo>
                  <a:lnTo>
                    <a:pt x="233" y="2989"/>
                  </a:lnTo>
                  <a:lnTo>
                    <a:pt x="236" y="2967"/>
                  </a:lnTo>
                  <a:lnTo>
                    <a:pt x="242" y="2947"/>
                  </a:lnTo>
                  <a:lnTo>
                    <a:pt x="576" y="2239"/>
                  </a:lnTo>
                  <a:lnTo>
                    <a:pt x="0" y="2239"/>
                  </a:lnTo>
                  <a:lnTo>
                    <a:pt x="0" y="109"/>
                  </a:lnTo>
                  <a:lnTo>
                    <a:pt x="740" y="109"/>
                  </a:lnTo>
                  <a:lnTo>
                    <a:pt x="74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84" name="Freeform 7">
              <a:extLst>
                <a:ext uri="{FF2B5EF4-FFF2-40B4-BE49-F238E27FC236}">
                  <a16:creationId xmlns:a16="http://schemas.microsoft.com/office/drawing/2014/main" id="{500CC53F-E543-462B-AA99-5B8019AB0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" y="1206"/>
              <a:ext cx="40" cy="39"/>
            </a:xfrm>
            <a:custGeom>
              <a:avLst/>
              <a:gdLst>
                <a:gd name="T0" fmla="*/ 318 w 636"/>
                <a:gd name="T1" fmla="*/ 0 h 635"/>
                <a:gd name="T2" fmla="*/ 361 w 636"/>
                <a:gd name="T3" fmla="*/ 3 h 635"/>
                <a:gd name="T4" fmla="*/ 402 w 636"/>
                <a:gd name="T5" fmla="*/ 11 h 635"/>
                <a:gd name="T6" fmla="*/ 442 w 636"/>
                <a:gd name="T7" fmla="*/ 24 h 635"/>
                <a:gd name="T8" fmla="*/ 478 w 636"/>
                <a:gd name="T9" fmla="*/ 43 h 635"/>
                <a:gd name="T10" fmla="*/ 512 w 636"/>
                <a:gd name="T11" fmla="*/ 66 h 635"/>
                <a:gd name="T12" fmla="*/ 543 w 636"/>
                <a:gd name="T13" fmla="*/ 92 h 635"/>
                <a:gd name="T14" fmla="*/ 570 w 636"/>
                <a:gd name="T15" fmla="*/ 123 h 635"/>
                <a:gd name="T16" fmla="*/ 593 w 636"/>
                <a:gd name="T17" fmla="*/ 157 h 635"/>
                <a:gd name="T18" fmla="*/ 611 w 636"/>
                <a:gd name="T19" fmla="*/ 193 h 635"/>
                <a:gd name="T20" fmla="*/ 624 w 636"/>
                <a:gd name="T21" fmla="*/ 233 h 635"/>
                <a:gd name="T22" fmla="*/ 633 w 636"/>
                <a:gd name="T23" fmla="*/ 275 h 635"/>
                <a:gd name="T24" fmla="*/ 636 w 636"/>
                <a:gd name="T25" fmla="*/ 317 h 635"/>
                <a:gd name="T26" fmla="*/ 633 w 636"/>
                <a:gd name="T27" fmla="*/ 360 h 635"/>
                <a:gd name="T28" fmla="*/ 624 w 636"/>
                <a:gd name="T29" fmla="*/ 402 h 635"/>
                <a:gd name="T30" fmla="*/ 611 w 636"/>
                <a:gd name="T31" fmla="*/ 442 h 635"/>
                <a:gd name="T32" fmla="*/ 593 w 636"/>
                <a:gd name="T33" fmla="*/ 478 h 635"/>
                <a:gd name="T34" fmla="*/ 570 w 636"/>
                <a:gd name="T35" fmla="*/ 512 h 635"/>
                <a:gd name="T36" fmla="*/ 543 w 636"/>
                <a:gd name="T37" fmla="*/ 542 h 635"/>
                <a:gd name="T38" fmla="*/ 512 w 636"/>
                <a:gd name="T39" fmla="*/ 569 h 635"/>
                <a:gd name="T40" fmla="*/ 478 w 636"/>
                <a:gd name="T41" fmla="*/ 592 h 635"/>
                <a:gd name="T42" fmla="*/ 442 w 636"/>
                <a:gd name="T43" fmla="*/ 611 h 635"/>
                <a:gd name="T44" fmla="*/ 402 w 636"/>
                <a:gd name="T45" fmla="*/ 624 h 635"/>
                <a:gd name="T46" fmla="*/ 361 w 636"/>
                <a:gd name="T47" fmla="*/ 633 h 635"/>
                <a:gd name="T48" fmla="*/ 318 w 636"/>
                <a:gd name="T49" fmla="*/ 635 h 635"/>
                <a:gd name="T50" fmla="*/ 275 w 636"/>
                <a:gd name="T51" fmla="*/ 633 h 635"/>
                <a:gd name="T52" fmla="*/ 233 w 636"/>
                <a:gd name="T53" fmla="*/ 624 h 635"/>
                <a:gd name="T54" fmla="*/ 194 w 636"/>
                <a:gd name="T55" fmla="*/ 611 h 635"/>
                <a:gd name="T56" fmla="*/ 158 w 636"/>
                <a:gd name="T57" fmla="*/ 592 h 635"/>
                <a:gd name="T58" fmla="*/ 123 w 636"/>
                <a:gd name="T59" fmla="*/ 569 h 635"/>
                <a:gd name="T60" fmla="*/ 93 w 636"/>
                <a:gd name="T61" fmla="*/ 542 h 635"/>
                <a:gd name="T62" fmla="*/ 66 w 636"/>
                <a:gd name="T63" fmla="*/ 512 h 635"/>
                <a:gd name="T64" fmla="*/ 44 w 636"/>
                <a:gd name="T65" fmla="*/ 478 h 635"/>
                <a:gd name="T66" fmla="*/ 24 w 636"/>
                <a:gd name="T67" fmla="*/ 442 h 635"/>
                <a:gd name="T68" fmla="*/ 11 w 636"/>
                <a:gd name="T69" fmla="*/ 402 h 635"/>
                <a:gd name="T70" fmla="*/ 3 w 636"/>
                <a:gd name="T71" fmla="*/ 360 h 635"/>
                <a:gd name="T72" fmla="*/ 0 w 636"/>
                <a:gd name="T73" fmla="*/ 317 h 635"/>
                <a:gd name="T74" fmla="*/ 3 w 636"/>
                <a:gd name="T75" fmla="*/ 275 h 635"/>
                <a:gd name="T76" fmla="*/ 11 w 636"/>
                <a:gd name="T77" fmla="*/ 233 h 635"/>
                <a:gd name="T78" fmla="*/ 24 w 636"/>
                <a:gd name="T79" fmla="*/ 193 h 635"/>
                <a:gd name="T80" fmla="*/ 44 w 636"/>
                <a:gd name="T81" fmla="*/ 157 h 635"/>
                <a:gd name="T82" fmla="*/ 66 w 636"/>
                <a:gd name="T83" fmla="*/ 123 h 635"/>
                <a:gd name="T84" fmla="*/ 93 w 636"/>
                <a:gd name="T85" fmla="*/ 92 h 635"/>
                <a:gd name="T86" fmla="*/ 123 w 636"/>
                <a:gd name="T87" fmla="*/ 66 h 635"/>
                <a:gd name="T88" fmla="*/ 158 w 636"/>
                <a:gd name="T89" fmla="*/ 43 h 635"/>
                <a:gd name="T90" fmla="*/ 194 w 636"/>
                <a:gd name="T91" fmla="*/ 24 h 635"/>
                <a:gd name="T92" fmla="*/ 233 w 636"/>
                <a:gd name="T93" fmla="*/ 11 h 635"/>
                <a:gd name="T94" fmla="*/ 275 w 636"/>
                <a:gd name="T95" fmla="*/ 3 h 635"/>
                <a:gd name="T96" fmla="*/ 318 w 636"/>
                <a:gd name="T9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635">
                  <a:moveTo>
                    <a:pt x="318" y="0"/>
                  </a:moveTo>
                  <a:lnTo>
                    <a:pt x="361" y="3"/>
                  </a:lnTo>
                  <a:lnTo>
                    <a:pt x="402" y="11"/>
                  </a:lnTo>
                  <a:lnTo>
                    <a:pt x="442" y="24"/>
                  </a:lnTo>
                  <a:lnTo>
                    <a:pt x="478" y="43"/>
                  </a:lnTo>
                  <a:lnTo>
                    <a:pt x="512" y="66"/>
                  </a:lnTo>
                  <a:lnTo>
                    <a:pt x="543" y="92"/>
                  </a:lnTo>
                  <a:lnTo>
                    <a:pt x="570" y="123"/>
                  </a:lnTo>
                  <a:lnTo>
                    <a:pt x="593" y="157"/>
                  </a:lnTo>
                  <a:lnTo>
                    <a:pt x="611" y="193"/>
                  </a:lnTo>
                  <a:lnTo>
                    <a:pt x="624" y="233"/>
                  </a:lnTo>
                  <a:lnTo>
                    <a:pt x="633" y="275"/>
                  </a:lnTo>
                  <a:lnTo>
                    <a:pt x="636" y="317"/>
                  </a:lnTo>
                  <a:lnTo>
                    <a:pt x="633" y="360"/>
                  </a:lnTo>
                  <a:lnTo>
                    <a:pt x="624" y="402"/>
                  </a:lnTo>
                  <a:lnTo>
                    <a:pt x="611" y="442"/>
                  </a:lnTo>
                  <a:lnTo>
                    <a:pt x="593" y="478"/>
                  </a:lnTo>
                  <a:lnTo>
                    <a:pt x="570" y="512"/>
                  </a:lnTo>
                  <a:lnTo>
                    <a:pt x="543" y="542"/>
                  </a:lnTo>
                  <a:lnTo>
                    <a:pt x="512" y="569"/>
                  </a:lnTo>
                  <a:lnTo>
                    <a:pt x="478" y="592"/>
                  </a:lnTo>
                  <a:lnTo>
                    <a:pt x="442" y="611"/>
                  </a:lnTo>
                  <a:lnTo>
                    <a:pt x="402" y="624"/>
                  </a:lnTo>
                  <a:lnTo>
                    <a:pt x="361" y="633"/>
                  </a:lnTo>
                  <a:lnTo>
                    <a:pt x="318" y="635"/>
                  </a:lnTo>
                  <a:lnTo>
                    <a:pt x="275" y="633"/>
                  </a:lnTo>
                  <a:lnTo>
                    <a:pt x="233" y="624"/>
                  </a:lnTo>
                  <a:lnTo>
                    <a:pt x="194" y="611"/>
                  </a:lnTo>
                  <a:lnTo>
                    <a:pt x="158" y="592"/>
                  </a:lnTo>
                  <a:lnTo>
                    <a:pt x="123" y="569"/>
                  </a:lnTo>
                  <a:lnTo>
                    <a:pt x="93" y="542"/>
                  </a:lnTo>
                  <a:lnTo>
                    <a:pt x="66" y="512"/>
                  </a:lnTo>
                  <a:lnTo>
                    <a:pt x="44" y="478"/>
                  </a:lnTo>
                  <a:lnTo>
                    <a:pt x="24" y="442"/>
                  </a:lnTo>
                  <a:lnTo>
                    <a:pt x="11" y="402"/>
                  </a:lnTo>
                  <a:lnTo>
                    <a:pt x="3" y="360"/>
                  </a:lnTo>
                  <a:lnTo>
                    <a:pt x="0" y="317"/>
                  </a:lnTo>
                  <a:lnTo>
                    <a:pt x="3" y="275"/>
                  </a:lnTo>
                  <a:lnTo>
                    <a:pt x="11" y="233"/>
                  </a:lnTo>
                  <a:lnTo>
                    <a:pt x="24" y="193"/>
                  </a:lnTo>
                  <a:lnTo>
                    <a:pt x="44" y="157"/>
                  </a:lnTo>
                  <a:lnTo>
                    <a:pt x="66" y="123"/>
                  </a:lnTo>
                  <a:lnTo>
                    <a:pt x="93" y="92"/>
                  </a:lnTo>
                  <a:lnTo>
                    <a:pt x="123" y="66"/>
                  </a:lnTo>
                  <a:lnTo>
                    <a:pt x="158" y="43"/>
                  </a:lnTo>
                  <a:lnTo>
                    <a:pt x="194" y="24"/>
                  </a:lnTo>
                  <a:lnTo>
                    <a:pt x="233" y="11"/>
                  </a:lnTo>
                  <a:lnTo>
                    <a:pt x="275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85" name="Freeform 8">
              <a:extLst>
                <a:ext uri="{FF2B5EF4-FFF2-40B4-BE49-F238E27FC236}">
                  <a16:creationId xmlns:a16="http://schemas.microsoft.com/office/drawing/2014/main" id="{5F0BBC1A-90E4-45DF-A87F-B12ECBE6E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6" y="1253"/>
              <a:ext cx="105" cy="145"/>
            </a:xfrm>
            <a:custGeom>
              <a:avLst/>
              <a:gdLst>
                <a:gd name="T0" fmla="*/ 1354 w 1674"/>
                <a:gd name="T1" fmla="*/ 33 h 2320"/>
                <a:gd name="T2" fmla="*/ 1421 w 1674"/>
                <a:gd name="T3" fmla="*/ 99 h 2320"/>
                <a:gd name="T4" fmla="*/ 1487 w 1674"/>
                <a:gd name="T5" fmla="*/ 189 h 2320"/>
                <a:gd name="T6" fmla="*/ 1550 w 1674"/>
                <a:gd name="T7" fmla="*/ 307 h 2320"/>
                <a:gd name="T8" fmla="*/ 1604 w 1674"/>
                <a:gd name="T9" fmla="*/ 455 h 2320"/>
                <a:gd name="T10" fmla="*/ 1645 w 1674"/>
                <a:gd name="T11" fmla="*/ 639 h 2320"/>
                <a:gd name="T12" fmla="*/ 1670 w 1674"/>
                <a:gd name="T13" fmla="*/ 860 h 2320"/>
                <a:gd name="T14" fmla="*/ 1671 w 1674"/>
                <a:gd name="T15" fmla="*/ 1056 h 2320"/>
                <a:gd name="T16" fmla="*/ 1636 w 1674"/>
                <a:gd name="T17" fmla="*/ 1123 h 2320"/>
                <a:gd name="T18" fmla="*/ 1571 w 1674"/>
                <a:gd name="T19" fmla="*/ 1161 h 2320"/>
                <a:gd name="T20" fmla="*/ 1518 w 1674"/>
                <a:gd name="T21" fmla="*/ 1161 h 2320"/>
                <a:gd name="T22" fmla="*/ 1449 w 1674"/>
                <a:gd name="T23" fmla="*/ 1123 h 2320"/>
                <a:gd name="T24" fmla="*/ 1410 w 1674"/>
                <a:gd name="T25" fmla="*/ 1056 h 2320"/>
                <a:gd name="T26" fmla="*/ 1406 w 1674"/>
                <a:gd name="T27" fmla="*/ 907 h 2320"/>
                <a:gd name="T28" fmla="*/ 1396 w 1674"/>
                <a:gd name="T29" fmla="*/ 746 h 2320"/>
                <a:gd name="T30" fmla="*/ 1366 w 1674"/>
                <a:gd name="T31" fmla="*/ 609 h 2320"/>
                <a:gd name="T32" fmla="*/ 1350 w 1674"/>
                <a:gd name="T33" fmla="*/ 1015 h 2320"/>
                <a:gd name="T34" fmla="*/ 1342 w 1674"/>
                <a:gd name="T35" fmla="*/ 1099 h 2320"/>
                <a:gd name="T36" fmla="*/ 1323 w 1674"/>
                <a:gd name="T37" fmla="*/ 2193 h 2320"/>
                <a:gd name="T38" fmla="*/ 1300 w 1674"/>
                <a:gd name="T39" fmla="*/ 2265 h 2320"/>
                <a:gd name="T40" fmla="*/ 1242 w 1674"/>
                <a:gd name="T41" fmla="*/ 2311 h 2320"/>
                <a:gd name="T42" fmla="*/ 1168 w 1674"/>
                <a:gd name="T43" fmla="*/ 2318 h 2320"/>
                <a:gd name="T44" fmla="*/ 1107 w 1674"/>
                <a:gd name="T45" fmla="*/ 2293 h 2320"/>
                <a:gd name="T46" fmla="*/ 1068 w 1674"/>
                <a:gd name="T47" fmla="*/ 2239 h 2320"/>
                <a:gd name="T48" fmla="*/ 1025 w 1674"/>
                <a:gd name="T49" fmla="*/ 2188 h 2320"/>
                <a:gd name="T50" fmla="*/ 1006 w 1674"/>
                <a:gd name="T51" fmla="*/ 2261 h 2320"/>
                <a:gd name="T52" fmla="*/ 955 w 1674"/>
                <a:gd name="T53" fmla="*/ 2304 h 2320"/>
                <a:gd name="T54" fmla="*/ 888 w 1674"/>
                <a:gd name="T55" fmla="*/ 2320 h 2320"/>
                <a:gd name="T56" fmla="*/ 812 w 1674"/>
                <a:gd name="T57" fmla="*/ 2298 h 2320"/>
                <a:gd name="T58" fmla="*/ 762 w 1674"/>
                <a:gd name="T59" fmla="*/ 2243 h 2320"/>
                <a:gd name="T60" fmla="*/ 749 w 1674"/>
                <a:gd name="T61" fmla="*/ 1150 h 2320"/>
                <a:gd name="T62" fmla="*/ 726 w 1674"/>
                <a:gd name="T63" fmla="*/ 1072 h 2320"/>
                <a:gd name="T64" fmla="*/ 722 w 1674"/>
                <a:gd name="T65" fmla="*/ 986 h 2320"/>
                <a:gd name="T66" fmla="*/ 563 w 1674"/>
                <a:gd name="T67" fmla="*/ 699 h 2320"/>
                <a:gd name="T68" fmla="*/ 491 w 1674"/>
                <a:gd name="T69" fmla="*/ 727 h 2320"/>
                <a:gd name="T70" fmla="*/ 458 w 1674"/>
                <a:gd name="T71" fmla="*/ 726 h 2320"/>
                <a:gd name="T72" fmla="*/ 396 w 1674"/>
                <a:gd name="T73" fmla="*/ 696 h 2320"/>
                <a:gd name="T74" fmla="*/ 12 w 1674"/>
                <a:gd name="T75" fmla="*/ 340 h 2320"/>
                <a:gd name="T76" fmla="*/ 1 w 1674"/>
                <a:gd name="T77" fmla="*/ 268 h 2320"/>
                <a:gd name="T78" fmla="*/ 33 w 1674"/>
                <a:gd name="T79" fmla="*/ 200 h 2320"/>
                <a:gd name="T80" fmla="*/ 97 w 1674"/>
                <a:gd name="T81" fmla="*/ 160 h 2320"/>
                <a:gd name="T82" fmla="*/ 170 w 1674"/>
                <a:gd name="T83" fmla="*/ 163 h 2320"/>
                <a:gd name="T84" fmla="*/ 467 w 1674"/>
                <a:gd name="T85" fmla="*/ 414 h 2320"/>
                <a:gd name="T86" fmla="*/ 1312 w 1674"/>
                <a:gd name="T87" fmla="*/ 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4" h="2320">
                  <a:moveTo>
                    <a:pt x="1312" y="0"/>
                  </a:moveTo>
                  <a:lnTo>
                    <a:pt x="1333" y="16"/>
                  </a:lnTo>
                  <a:lnTo>
                    <a:pt x="1354" y="33"/>
                  </a:lnTo>
                  <a:lnTo>
                    <a:pt x="1377" y="52"/>
                  </a:lnTo>
                  <a:lnTo>
                    <a:pt x="1399" y="75"/>
                  </a:lnTo>
                  <a:lnTo>
                    <a:pt x="1421" y="99"/>
                  </a:lnTo>
                  <a:lnTo>
                    <a:pt x="1443" y="126"/>
                  </a:lnTo>
                  <a:lnTo>
                    <a:pt x="1465" y="156"/>
                  </a:lnTo>
                  <a:lnTo>
                    <a:pt x="1487" y="189"/>
                  </a:lnTo>
                  <a:lnTo>
                    <a:pt x="1509" y="224"/>
                  </a:lnTo>
                  <a:lnTo>
                    <a:pt x="1529" y="264"/>
                  </a:lnTo>
                  <a:lnTo>
                    <a:pt x="1550" y="307"/>
                  </a:lnTo>
                  <a:lnTo>
                    <a:pt x="1569" y="353"/>
                  </a:lnTo>
                  <a:lnTo>
                    <a:pt x="1587" y="401"/>
                  </a:lnTo>
                  <a:lnTo>
                    <a:pt x="1604" y="455"/>
                  </a:lnTo>
                  <a:lnTo>
                    <a:pt x="1619" y="512"/>
                  </a:lnTo>
                  <a:lnTo>
                    <a:pt x="1633" y="574"/>
                  </a:lnTo>
                  <a:lnTo>
                    <a:pt x="1645" y="639"/>
                  </a:lnTo>
                  <a:lnTo>
                    <a:pt x="1655" y="708"/>
                  </a:lnTo>
                  <a:lnTo>
                    <a:pt x="1664" y="781"/>
                  </a:lnTo>
                  <a:lnTo>
                    <a:pt x="1670" y="860"/>
                  </a:lnTo>
                  <a:lnTo>
                    <a:pt x="1673" y="943"/>
                  </a:lnTo>
                  <a:lnTo>
                    <a:pt x="1674" y="1031"/>
                  </a:lnTo>
                  <a:lnTo>
                    <a:pt x="1671" y="1056"/>
                  </a:lnTo>
                  <a:lnTo>
                    <a:pt x="1664" y="1082"/>
                  </a:lnTo>
                  <a:lnTo>
                    <a:pt x="1651" y="1104"/>
                  </a:lnTo>
                  <a:lnTo>
                    <a:pt x="1636" y="1123"/>
                  </a:lnTo>
                  <a:lnTo>
                    <a:pt x="1617" y="1141"/>
                  </a:lnTo>
                  <a:lnTo>
                    <a:pt x="1595" y="1153"/>
                  </a:lnTo>
                  <a:lnTo>
                    <a:pt x="1571" y="1161"/>
                  </a:lnTo>
                  <a:lnTo>
                    <a:pt x="1546" y="1164"/>
                  </a:lnTo>
                  <a:lnTo>
                    <a:pt x="1545" y="1164"/>
                  </a:lnTo>
                  <a:lnTo>
                    <a:pt x="1518" y="1161"/>
                  </a:lnTo>
                  <a:lnTo>
                    <a:pt x="1494" y="1153"/>
                  </a:lnTo>
                  <a:lnTo>
                    <a:pt x="1470" y="1140"/>
                  </a:lnTo>
                  <a:lnTo>
                    <a:pt x="1449" y="1123"/>
                  </a:lnTo>
                  <a:lnTo>
                    <a:pt x="1431" y="1104"/>
                  </a:lnTo>
                  <a:lnTo>
                    <a:pt x="1418" y="1081"/>
                  </a:lnTo>
                  <a:lnTo>
                    <a:pt x="1410" y="1056"/>
                  </a:lnTo>
                  <a:lnTo>
                    <a:pt x="1407" y="1030"/>
                  </a:lnTo>
                  <a:lnTo>
                    <a:pt x="1407" y="968"/>
                  </a:lnTo>
                  <a:lnTo>
                    <a:pt x="1406" y="907"/>
                  </a:lnTo>
                  <a:lnTo>
                    <a:pt x="1404" y="850"/>
                  </a:lnTo>
                  <a:lnTo>
                    <a:pt x="1401" y="796"/>
                  </a:lnTo>
                  <a:lnTo>
                    <a:pt x="1396" y="746"/>
                  </a:lnTo>
                  <a:lnTo>
                    <a:pt x="1389" y="697"/>
                  </a:lnTo>
                  <a:lnTo>
                    <a:pt x="1379" y="652"/>
                  </a:lnTo>
                  <a:lnTo>
                    <a:pt x="1366" y="609"/>
                  </a:lnTo>
                  <a:lnTo>
                    <a:pt x="1350" y="569"/>
                  </a:lnTo>
                  <a:lnTo>
                    <a:pt x="1350" y="986"/>
                  </a:lnTo>
                  <a:lnTo>
                    <a:pt x="1350" y="1015"/>
                  </a:lnTo>
                  <a:lnTo>
                    <a:pt x="1349" y="1044"/>
                  </a:lnTo>
                  <a:lnTo>
                    <a:pt x="1346" y="1071"/>
                  </a:lnTo>
                  <a:lnTo>
                    <a:pt x="1342" y="1099"/>
                  </a:lnTo>
                  <a:lnTo>
                    <a:pt x="1334" y="1124"/>
                  </a:lnTo>
                  <a:lnTo>
                    <a:pt x="1323" y="1150"/>
                  </a:lnTo>
                  <a:lnTo>
                    <a:pt x="1323" y="2193"/>
                  </a:lnTo>
                  <a:lnTo>
                    <a:pt x="1319" y="2220"/>
                  </a:lnTo>
                  <a:lnTo>
                    <a:pt x="1312" y="2243"/>
                  </a:lnTo>
                  <a:lnTo>
                    <a:pt x="1300" y="2265"/>
                  </a:lnTo>
                  <a:lnTo>
                    <a:pt x="1284" y="2283"/>
                  </a:lnTo>
                  <a:lnTo>
                    <a:pt x="1263" y="2298"/>
                  </a:lnTo>
                  <a:lnTo>
                    <a:pt x="1242" y="2311"/>
                  </a:lnTo>
                  <a:lnTo>
                    <a:pt x="1218" y="2318"/>
                  </a:lnTo>
                  <a:lnTo>
                    <a:pt x="1191" y="2320"/>
                  </a:lnTo>
                  <a:lnTo>
                    <a:pt x="1168" y="2318"/>
                  </a:lnTo>
                  <a:lnTo>
                    <a:pt x="1146" y="2314"/>
                  </a:lnTo>
                  <a:lnTo>
                    <a:pt x="1125" y="2304"/>
                  </a:lnTo>
                  <a:lnTo>
                    <a:pt x="1107" y="2293"/>
                  </a:lnTo>
                  <a:lnTo>
                    <a:pt x="1091" y="2279"/>
                  </a:lnTo>
                  <a:lnTo>
                    <a:pt x="1078" y="2261"/>
                  </a:lnTo>
                  <a:lnTo>
                    <a:pt x="1068" y="2239"/>
                  </a:lnTo>
                  <a:lnTo>
                    <a:pt x="1062" y="2216"/>
                  </a:lnTo>
                  <a:lnTo>
                    <a:pt x="1060" y="2188"/>
                  </a:lnTo>
                  <a:lnTo>
                    <a:pt x="1025" y="2188"/>
                  </a:lnTo>
                  <a:lnTo>
                    <a:pt x="1023" y="2216"/>
                  </a:lnTo>
                  <a:lnTo>
                    <a:pt x="1016" y="2239"/>
                  </a:lnTo>
                  <a:lnTo>
                    <a:pt x="1006" y="2261"/>
                  </a:lnTo>
                  <a:lnTo>
                    <a:pt x="992" y="2279"/>
                  </a:lnTo>
                  <a:lnTo>
                    <a:pt x="974" y="2293"/>
                  </a:lnTo>
                  <a:lnTo>
                    <a:pt x="955" y="2304"/>
                  </a:lnTo>
                  <a:lnTo>
                    <a:pt x="934" y="2314"/>
                  </a:lnTo>
                  <a:lnTo>
                    <a:pt x="911" y="2318"/>
                  </a:lnTo>
                  <a:lnTo>
                    <a:pt x="888" y="2320"/>
                  </a:lnTo>
                  <a:lnTo>
                    <a:pt x="861" y="2318"/>
                  </a:lnTo>
                  <a:lnTo>
                    <a:pt x="836" y="2311"/>
                  </a:lnTo>
                  <a:lnTo>
                    <a:pt x="812" y="2298"/>
                  </a:lnTo>
                  <a:lnTo>
                    <a:pt x="792" y="2283"/>
                  </a:lnTo>
                  <a:lnTo>
                    <a:pt x="775" y="2265"/>
                  </a:lnTo>
                  <a:lnTo>
                    <a:pt x="762" y="2243"/>
                  </a:lnTo>
                  <a:lnTo>
                    <a:pt x="752" y="2219"/>
                  </a:lnTo>
                  <a:lnTo>
                    <a:pt x="749" y="2193"/>
                  </a:lnTo>
                  <a:lnTo>
                    <a:pt x="749" y="1150"/>
                  </a:lnTo>
                  <a:lnTo>
                    <a:pt x="738" y="1125"/>
                  </a:lnTo>
                  <a:lnTo>
                    <a:pt x="730" y="1099"/>
                  </a:lnTo>
                  <a:lnTo>
                    <a:pt x="726" y="1072"/>
                  </a:lnTo>
                  <a:lnTo>
                    <a:pt x="723" y="1044"/>
                  </a:lnTo>
                  <a:lnTo>
                    <a:pt x="723" y="1015"/>
                  </a:lnTo>
                  <a:lnTo>
                    <a:pt x="722" y="986"/>
                  </a:lnTo>
                  <a:lnTo>
                    <a:pt x="722" y="506"/>
                  </a:lnTo>
                  <a:lnTo>
                    <a:pt x="582" y="680"/>
                  </a:lnTo>
                  <a:lnTo>
                    <a:pt x="563" y="699"/>
                  </a:lnTo>
                  <a:lnTo>
                    <a:pt x="541" y="713"/>
                  </a:lnTo>
                  <a:lnTo>
                    <a:pt x="517" y="723"/>
                  </a:lnTo>
                  <a:lnTo>
                    <a:pt x="491" y="727"/>
                  </a:lnTo>
                  <a:lnTo>
                    <a:pt x="487" y="728"/>
                  </a:lnTo>
                  <a:lnTo>
                    <a:pt x="482" y="728"/>
                  </a:lnTo>
                  <a:lnTo>
                    <a:pt x="458" y="726"/>
                  </a:lnTo>
                  <a:lnTo>
                    <a:pt x="436" y="719"/>
                  </a:lnTo>
                  <a:lnTo>
                    <a:pt x="415" y="709"/>
                  </a:lnTo>
                  <a:lnTo>
                    <a:pt x="396" y="696"/>
                  </a:lnTo>
                  <a:lnTo>
                    <a:pt x="44" y="381"/>
                  </a:lnTo>
                  <a:lnTo>
                    <a:pt x="25" y="362"/>
                  </a:lnTo>
                  <a:lnTo>
                    <a:pt x="12" y="340"/>
                  </a:lnTo>
                  <a:lnTo>
                    <a:pt x="4" y="317"/>
                  </a:lnTo>
                  <a:lnTo>
                    <a:pt x="0" y="292"/>
                  </a:lnTo>
                  <a:lnTo>
                    <a:pt x="1" y="268"/>
                  </a:lnTo>
                  <a:lnTo>
                    <a:pt x="7" y="244"/>
                  </a:lnTo>
                  <a:lnTo>
                    <a:pt x="17" y="220"/>
                  </a:lnTo>
                  <a:lnTo>
                    <a:pt x="33" y="200"/>
                  </a:lnTo>
                  <a:lnTo>
                    <a:pt x="52" y="182"/>
                  </a:lnTo>
                  <a:lnTo>
                    <a:pt x="73" y="169"/>
                  </a:lnTo>
                  <a:lnTo>
                    <a:pt x="97" y="160"/>
                  </a:lnTo>
                  <a:lnTo>
                    <a:pt x="121" y="156"/>
                  </a:lnTo>
                  <a:lnTo>
                    <a:pt x="147" y="157"/>
                  </a:lnTo>
                  <a:lnTo>
                    <a:pt x="170" y="163"/>
                  </a:lnTo>
                  <a:lnTo>
                    <a:pt x="193" y="173"/>
                  </a:lnTo>
                  <a:lnTo>
                    <a:pt x="215" y="189"/>
                  </a:lnTo>
                  <a:lnTo>
                    <a:pt x="467" y="414"/>
                  </a:lnTo>
                  <a:lnTo>
                    <a:pt x="783" y="26"/>
                  </a:lnTo>
                  <a:lnTo>
                    <a:pt x="1046" y="369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86" name="Freeform 9">
              <a:extLst>
                <a:ext uri="{FF2B5EF4-FFF2-40B4-BE49-F238E27FC236}">
                  <a16:creationId xmlns:a16="http://schemas.microsoft.com/office/drawing/2014/main" id="{E839C573-39F1-40D8-B4E3-EA0009424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" y="1247"/>
              <a:ext cx="26" cy="11"/>
            </a:xfrm>
            <a:custGeom>
              <a:avLst/>
              <a:gdLst>
                <a:gd name="T0" fmla="*/ 206 w 401"/>
                <a:gd name="T1" fmla="*/ 0 h 179"/>
                <a:gd name="T2" fmla="*/ 225 w 401"/>
                <a:gd name="T3" fmla="*/ 3 h 179"/>
                <a:gd name="T4" fmla="*/ 243 w 401"/>
                <a:gd name="T5" fmla="*/ 8 h 179"/>
                <a:gd name="T6" fmla="*/ 258 w 401"/>
                <a:gd name="T7" fmla="*/ 18 h 179"/>
                <a:gd name="T8" fmla="*/ 272 w 401"/>
                <a:gd name="T9" fmla="*/ 29 h 179"/>
                <a:gd name="T10" fmla="*/ 283 w 401"/>
                <a:gd name="T11" fmla="*/ 44 h 179"/>
                <a:gd name="T12" fmla="*/ 359 w 401"/>
                <a:gd name="T13" fmla="*/ 12 h 179"/>
                <a:gd name="T14" fmla="*/ 369 w 401"/>
                <a:gd name="T15" fmla="*/ 9 h 179"/>
                <a:gd name="T16" fmla="*/ 379 w 401"/>
                <a:gd name="T17" fmla="*/ 10 h 179"/>
                <a:gd name="T18" fmla="*/ 389 w 401"/>
                <a:gd name="T19" fmla="*/ 15 h 179"/>
                <a:gd name="T20" fmla="*/ 396 w 401"/>
                <a:gd name="T21" fmla="*/ 23 h 179"/>
                <a:gd name="T22" fmla="*/ 400 w 401"/>
                <a:gd name="T23" fmla="*/ 33 h 179"/>
                <a:gd name="T24" fmla="*/ 401 w 401"/>
                <a:gd name="T25" fmla="*/ 44 h 179"/>
                <a:gd name="T26" fmla="*/ 401 w 401"/>
                <a:gd name="T27" fmla="*/ 139 h 179"/>
                <a:gd name="T28" fmla="*/ 400 w 401"/>
                <a:gd name="T29" fmla="*/ 149 h 179"/>
                <a:gd name="T30" fmla="*/ 397 w 401"/>
                <a:gd name="T31" fmla="*/ 159 h 179"/>
                <a:gd name="T32" fmla="*/ 390 w 401"/>
                <a:gd name="T33" fmla="*/ 167 h 179"/>
                <a:gd name="T34" fmla="*/ 382 w 401"/>
                <a:gd name="T35" fmla="*/ 173 h 179"/>
                <a:gd name="T36" fmla="*/ 373 w 401"/>
                <a:gd name="T37" fmla="*/ 175 h 179"/>
                <a:gd name="T38" fmla="*/ 362 w 401"/>
                <a:gd name="T39" fmla="*/ 173 h 179"/>
                <a:gd name="T40" fmla="*/ 339 w 401"/>
                <a:gd name="T41" fmla="*/ 165 h 179"/>
                <a:gd name="T42" fmla="*/ 315 w 401"/>
                <a:gd name="T43" fmla="*/ 158 h 179"/>
                <a:gd name="T44" fmla="*/ 293 w 401"/>
                <a:gd name="T45" fmla="*/ 151 h 179"/>
                <a:gd name="T46" fmla="*/ 275 w 401"/>
                <a:gd name="T47" fmla="*/ 146 h 179"/>
                <a:gd name="T48" fmla="*/ 261 w 401"/>
                <a:gd name="T49" fmla="*/ 159 h 179"/>
                <a:gd name="T50" fmla="*/ 244 w 401"/>
                <a:gd name="T51" fmla="*/ 170 h 179"/>
                <a:gd name="T52" fmla="*/ 226 w 401"/>
                <a:gd name="T53" fmla="*/ 176 h 179"/>
                <a:gd name="T54" fmla="*/ 206 w 401"/>
                <a:gd name="T55" fmla="*/ 179 h 179"/>
                <a:gd name="T56" fmla="*/ 186 w 401"/>
                <a:gd name="T57" fmla="*/ 177 h 179"/>
                <a:gd name="T58" fmla="*/ 169 w 401"/>
                <a:gd name="T59" fmla="*/ 170 h 179"/>
                <a:gd name="T60" fmla="*/ 153 w 401"/>
                <a:gd name="T61" fmla="*/ 160 h 179"/>
                <a:gd name="T62" fmla="*/ 138 w 401"/>
                <a:gd name="T63" fmla="*/ 148 h 179"/>
                <a:gd name="T64" fmla="*/ 124 w 401"/>
                <a:gd name="T65" fmla="*/ 152 h 179"/>
                <a:gd name="T66" fmla="*/ 107 w 401"/>
                <a:gd name="T67" fmla="*/ 157 h 179"/>
                <a:gd name="T68" fmla="*/ 87 w 401"/>
                <a:gd name="T69" fmla="*/ 162 h 179"/>
                <a:gd name="T70" fmla="*/ 68 w 401"/>
                <a:gd name="T71" fmla="*/ 168 h 179"/>
                <a:gd name="T72" fmla="*/ 50 w 401"/>
                <a:gd name="T73" fmla="*/ 175 h 179"/>
                <a:gd name="T74" fmla="*/ 38 w 401"/>
                <a:gd name="T75" fmla="*/ 176 h 179"/>
                <a:gd name="T76" fmla="*/ 26 w 401"/>
                <a:gd name="T77" fmla="*/ 175 h 179"/>
                <a:gd name="T78" fmla="*/ 16 w 401"/>
                <a:gd name="T79" fmla="*/ 168 h 179"/>
                <a:gd name="T80" fmla="*/ 8 w 401"/>
                <a:gd name="T81" fmla="*/ 161 h 179"/>
                <a:gd name="T82" fmla="*/ 2 w 401"/>
                <a:gd name="T83" fmla="*/ 151 h 179"/>
                <a:gd name="T84" fmla="*/ 0 w 401"/>
                <a:gd name="T85" fmla="*/ 140 h 179"/>
                <a:gd name="T86" fmla="*/ 0 w 401"/>
                <a:gd name="T87" fmla="*/ 45 h 179"/>
                <a:gd name="T88" fmla="*/ 2 w 401"/>
                <a:gd name="T89" fmla="*/ 34 h 179"/>
                <a:gd name="T90" fmla="*/ 9 w 401"/>
                <a:gd name="T91" fmla="*/ 24 h 179"/>
                <a:gd name="T92" fmla="*/ 18 w 401"/>
                <a:gd name="T93" fmla="*/ 16 h 179"/>
                <a:gd name="T94" fmla="*/ 29 w 401"/>
                <a:gd name="T95" fmla="*/ 11 h 179"/>
                <a:gd name="T96" fmla="*/ 42 w 401"/>
                <a:gd name="T97" fmla="*/ 10 h 179"/>
                <a:gd name="T98" fmla="*/ 54 w 401"/>
                <a:gd name="T99" fmla="*/ 13 h 179"/>
                <a:gd name="T100" fmla="*/ 129 w 401"/>
                <a:gd name="T101" fmla="*/ 44 h 179"/>
                <a:gd name="T102" fmla="*/ 140 w 401"/>
                <a:gd name="T103" fmla="*/ 30 h 179"/>
                <a:gd name="T104" fmla="*/ 154 w 401"/>
                <a:gd name="T105" fmla="*/ 18 h 179"/>
                <a:gd name="T106" fmla="*/ 169 w 401"/>
                <a:gd name="T107" fmla="*/ 8 h 179"/>
                <a:gd name="T108" fmla="*/ 187 w 401"/>
                <a:gd name="T109" fmla="*/ 3 h 179"/>
                <a:gd name="T110" fmla="*/ 206 w 401"/>
                <a:gd name="T1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1" h="179">
                  <a:moveTo>
                    <a:pt x="206" y="0"/>
                  </a:moveTo>
                  <a:lnTo>
                    <a:pt x="225" y="3"/>
                  </a:lnTo>
                  <a:lnTo>
                    <a:pt x="243" y="8"/>
                  </a:lnTo>
                  <a:lnTo>
                    <a:pt x="258" y="18"/>
                  </a:lnTo>
                  <a:lnTo>
                    <a:pt x="272" y="29"/>
                  </a:lnTo>
                  <a:lnTo>
                    <a:pt x="283" y="44"/>
                  </a:lnTo>
                  <a:lnTo>
                    <a:pt x="359" y="12"/>
                  </a:lnTo>
                  <a:lnTo>
                    <a:pt x="369" y="9"/>
                  </a:lnTo>
                  <a:lnTo>
                    <a:pt x="379" y="10"/>
                  </a:lnTo>
                  <a:lnTo>
                    <a:pt x="389" y="15"/>
                  </a:lnTo>
                  <a:lnTo>
                    <a:pt x="396" y="23"/>
                  </a:lnTo>
                  <a:lnTo>
                    <a:pt x="400" y="33"/>
                  </a:lnTo>
                  <a:lnTo>
                    <a:pt x="401" y="44"/>
                  </a:lnTo>
                  <a:lnTo>
                    <a:pt x="401" y="139"/>
                  </a:lnTo>
                  <a:lnTo>
                    <a:pt x="400" y="149"/>
                  </a:lnTo>
                  <a:lnTo>
                    <a:pt x="397" y="159"/>
                  </a:lnTo>
                  <a:lnTo>
                    <a:pt x="390" y="167"/>
                  </a:lnTo>
                  <a:lnTo>
                    <a:pt x="382" y="173"/>
                  </a:lnTo>
                  <a:lnTo>
                    <a:pt x="373" y="175"/>
                  </a:lnTo>
                  <a:lnTo>
                    <a:pt x="362" y="173"/>
                  </a:lnTo>
                  <a:lnTo>
                    <a:pt x="339" y="165"/>
                  </a:lnTo>
                  <a:lnTo>
                    <a:pt x="315" y="158"/>
                  </a:lnTo>
                  <a:lnTo>
                    <a:pt x="293" y="151"/>
                  </a:lnTo>
                  <a:lnTo>
                    <a:pt x="275" y="146"/>
                  </a:lnTo>
                  <a:lnTo>
                    <a:pt x="261" y="159"/>
                  </a:lnTo>
                  <a:lnTo>
                    <a:pt x="244" y="170"/>
                  </a:lnTo>
                  <a:lnTo>
                    <a:pt x="226" y="176"/>
                  </a:lnTo>
                  <a:lnTo>
                    <a:pt x="206" y="179"/>
                  </a:lnTo>
                  <a:lnTo>
                    <a:pt x="186" y="177"/>
                  </a:lnTo>
                  <a:lnTo>
                    <a:pt x="169" y="170"/>
                  </a:lnTo>
                  <a:lnTo>
                    <a:pt x="153" y="160"/>
                  </a:lnTo>
                  <a:lnTo>
                    <a:pt x="138" y="148"/>
                  </a:lnTo>
                  <a:lnTo>
                    <a:pt x="124" y="152"/>
                  </a:lnTo>
                  <a:lnTo>
                    <a:pt x="107" y="157"/>
                  </a:lnTo>
                  <a:lnTo>
                    <a:pt x="87" y="162"/>
                  </a:lnTo>
                  <a:lnTo>
                    <a:pt x="68" y="168"/>
                  </a:lnTo>
                  <a:lnTo>
                    <a:pt x="50" y="175"/>
                  </a:lnTo>
                  <a:lnTo>
                    <a:pt x="38" y="176"/>
                  </a:lnTo>
                  <a:lnTo>
                    <a:pt x="26" y="175"/>
                  </a:lnTo>
                  <a:lnTo>
                    <a:pt x="16" y="168"/>
                  </a:lnTo>
                  <a:lnTo>
                    <a:pt x="8" y="161"/>
                  </a:lnTo>
                  <a:lnTo>
                    <a:pt x="2" y="151"/>
                  </a:lnTo>
                  <a:lnTo>
                    <a:pt x="0" y="140"/>
                  </a:lnTo>
                  <a:lnTo>
                    <a:pt x="0" y="45"/>
                  </a:lnTo>
                  <a:lnTo>
                    <a:pt x="2" y="34"/>
                  </a:lnTo>
                  <a:lnTo>
                    <a:pt x="9" y="24"/>
                  </a:lnTo>
                  <a:lnTo>
                    <a:pt x="18" y="16"/>
                  </a:lnTo>
                  <a:lnTo>
                    <a:pt x="29" y="11"/>
                  </a:lnTo>
                  <a:lnTo>
                    <a:pt x="42" y="10"/>
                  </a:lnTo>
                  <a:lnTo>
                    <a:pt x="54" y="13"/>
                  </a:lnTo>
                  <a:lnTo>
                    <a:pt x="129" y="44"/>
                  </a:lnTo>
                  <a:lnTo>
                    <a:pt x="140" y="30"/>
                  </a:lnTo>
                  <a:lnTo>
                    <a:pt x="154" y="18"/>
                  </a:lnTo>
                  <a:lnTo>
                    <a:pt x="169" y="8"/>
                  </a:lnTo>
                  <a:lnTo>
                    <a:pt x="187" y="3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</p:grpSp>
      <p:sp>
        <p:nvSpPr>
          <p:cNvPr id="787" name="Oval 198"/>
          <p:cNvSpPr>
            <a:spLocks noChangeArrowheads="1"/>
          </p:cNvSpPr>
          <p:nvPr/>
        </p:nvSpPr>
        <p:spPr bwMode="auto">
          <a:xfrm>
            <a:off x="7572995" y="1554280"/>
            <a:ext cx="304478" cy="295853"/>
          </a:xfrm>
          <a:prstGeom prst="ellipse">
            <a:avLst/>
          </a:prstGeom>
          <a:gradFill>
            <a:gsLst>
              <a:gs pos="0">
                <a:srgbClr val="712C81"/>
              </a:gs>
              <a:gs pos="52000">
                <a:srgbClr val="DA3E7B"/>
              </a:gs>
              <a:gs pos="100000">
                <a:srgbClr val="E67C4E"/>
              </a:gs>
            </a:gsLst>
            <a:lin ang="5400000" scaled="1"/>
          </a:gradFill>
          <a:ln>
            <a:noFill/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US" sz="1291">
              <a:solidFill>
                <a:prstClr val="black"/>
              </a:solidFill>
            </a:endParaRPr>
          </a:p>
        </p:txBody>
      </p:sp>
      <p:grpSp>
        <p:nvGrpSpPr>
          <p:cNvPr id="788" name="Group 787"/>
          <p:cNvGrpSpPr/>
          <p:nvPr/>
        </p:nvGrpSpPr>
        <p:grpSpPr>
          <a:xfrm>
            <a:off x="2258341" y="1611437"/>
            <a:ext cx="158162" cy="182455"/>
            <a:chOff x="9402763" y="4016376"/>
            <a:chExt cx="1657350" cy="1881188"/>
          </a:xfrm>
          <a:noFill/>
        </p:grpSpPr>
        <p:sp>
          <p:nvSpPr>
            <p:cNvPr id="789" name="Freeform 12"/>
            <p:cNvSpPr>
              <a:spLocks/>
            </p:cNvSpPr>
            <p:nvPr/>
          </p:nvSpPr>
          <p:spPr bwMode="auto">
            <a:xfrm>
              <a:off x="9979025" y="4445001"/>
              <a:ext cx="504825" cy="511175"/>
            </a:xfrm>
            <a:custGeom>
              <a:avLst/>
              <a:gdLst>
                <a:gd name="T0" fmla="*/ 80 w 956"/>
                <a:gd name="T1" fmla="*/ 0 h 966"/>
                <a:gd name="T2" fmla="*/ 876 w 956"/>
                <a:gd name="T3" fmla="*/ 0 h 966"/>
                <a:gd name="T4" fmla="*/ 895 w 956"/>
                <a:gd name="T5" fmla="*/ 2 h 966"/>
                <a:gd name="T6" fmla="*/ 913 w 956"/>
                <a:gd name="T7" fmla="*/ 9 h 966"/>
                <a:gd name="T8" fmla="*/ 929 w 956"/>
                <a:gd name="T9" fmla="*/ 20 h 966"/>
                <a:gd name="T10" fmla="*/ 942 w 956"/>
                <a:gd name="T11" fmla="*/ 34 h 966"/>
                <a:gd name="T12" fmla="*/ 952 w 956"/>
                <a:gd name="T13" fmla="*/ 51 h 966"/>
                <a:gd name="T14" fmla="*/ 956 w 956"/>
                <a:gd name="T15" fmla="*/ 70 h 966"/>
                <a:gd name="T16" fmla="*/ 956 w 956"/>
                <a:gd name="T17" fmla="*/ 89 h 966"/>
                <a:gd name="T18" fmla="*/ 953 w 956"/>
                <a:gd name="T19" fmla="*/ 108 h 966"/>
                <a:gd name="T20" fmla="*/ 917 w 956"/>
                <a:gd name="T21" fmla="*/ 199 h 966"/>
                <a:gd name="T22" fmla="*/ 876 w 956"/>
                <a:gd name="T23" fmla="*/ 288 h 966"/>
                <a:gd name="T24" fmla="*/ 828 w 956"/>
                <a:gd name="T25" fmla="*/ 376 h 966"/>
                <a:gd name="T26" fmla="*/ 776 w 956"/>
                <a:gd name="T27" fmla="*/ 462 h 966"/>
                <a:gd name="T28" fmla="*/ 717 w 956"/>
                <a:gd name="T29" fmla="*/ 544 h 966"/>
                <a:gd name="T30" fmla="*/ 653 w 956"/>
                <a:gd name="T31" fmla="*/ 627 h 966"/>
                <a:gd name="T32" fmla="*/ 624 w 956"/>
                <a:gd name="T33" fmla="*/ 664 h 966"/>
                <a:gd name="T34" fmla="*/ 601 w 956"/>
                <a:gd name="T35" fmla="*/ 705 h 966"/>
                <a:gd name="T36" fmla="*/ 583 w 956"/>
                <a:gd name="T37" fmla="*/ 748 h 966"/>
                <a:gd name="T38" fmla="*/ 569 w 956"/>
                <a:gd name="T39" fmla="*/ 793 h 966"/>
                <a:gd name="T40" fmla="*/ 561 w 956"/>
                <a:gd name="T41" fmla="*/ 838 h 966"/>
                <a:gd name="T42" fmla="*/ 558 w 956"/>
                <a:gd name="T43" fmla="*/ 885 h 966"/>
                <a:gd name="T44" fmla="*/ 555 w 956"/>
                <a:gd name="T45" fmla="*/ 907 h 966"/>
                <a:gd name="T46" fmla="*/ 547 w 956"/>
                <a:gd name="T47" fmla="*/ 926 h 966"/>
                <a:gd name="T48" fmla="*/ 535 w 956"/>
                <a:gd name="T49" fmla="*/ 942 h 966"/>
                <a:gd name="T50" fmla="*/ 518 w 956"/>
                <a:gd name="T51" fmla="*/ 955 h 966"/>
                <a:gd name="T52" fmla="*/ 500 w 956"/>
                <a:gd name="T53" fmla="*/ 964 h 966"/>
                <a:gd name="T54" fmla="*/ 478 w 956"/>
                <a:gd name="T55" fmla="*/ 966 h 966"/>
                <a:gd name="T56" fmla="*/ 456 w 956"/>
                <a:gd name="T57" fmla="*/ 964 h 966"/>
                <a:gd name="T58" fmla="*/ 437 w 956"/>
                <a:gd name="T59" fmla="*/ 955 h 966"/>
                <a:gd name="T60" fmla="*/ 421 w 956"/>
                <a:gd name="T61" fmla="*/ 942 h 966"/>
                <a:gd name="T62" fmla="*/ 408 w 956"/>
                <a:gd name="T63" fmla="*/ 926 h 966"/>
                <a:gd name="T64" fmla="*/ 401 w 956"/>
                <a:gd name="T65" fmla="*/ 907 h 966"/>
                <a:gd name="T66" fmla="*/ 397 w 956"/>
                <a:gd name="T67" fmla="*/ 885 h 966"/>
                <a:gd name="T68" fmla="*/ 395 w 956"/>
                <a:gd name="T69" fmla="*/ 838 h 966"/>
                <a:gd name="T70" fmla="*/ 386 w 956"/>
                <a:gd name="T71" fmla="*/ 793 h 966"/>
                <a:gd name="T72" fmla="*/ 373 w 956"/>
                <a:gd name="T73" fmla="*/ 748 h 966"/>
                <a:gd name="T74" fmla="*/ 355 w 956"/>
                <a:gd name="T75" fmla="*/ 705 h 966"/>
                <a:gd name="T76" fmla="*/ 332 w 956"/>
                <a:gd name="T77" fmla="*/ 664 h 966"/>
                <a:gd name="T78" fmla="*/ 303 w 956"/>
                <a:gd name="T79" fmla="*/ 627 h 966"/>
                <a:gd name="T80" fmla="*/ 238 w 956"/>
                <a:gd name="T81" fmla="*/ 544 h 966"/>
                <a:gd name="T82" fmla="*/ 180 w 956"/>
                <a:gd name="T83" fmla="*/ 462 h 966"/>
                <a:gd name="T84" fmla="*/ 126 w 956"/>
                <a:gd name="T85" fmla="*/ 376 h 966"/>
                <a:gd name="T86" fmla="*/ 80 w 956"/>
                <a:gd name="T87" fmla="*/ 288 h 966"/>
                <a:gd name="T88" fmla="*/ 38 w 956"/>
                <a:gd name="T89" fmla="*/ 199 h 966"/>
                <a:gd name="T90" fmla="*/ 4 w 956"/>
                <a:gd name="T91" fmla="*/ 108 h 966"/>
                <a:gd name="T92" fmla="*/ 0 w 956"/>
                <a:gd name="T93" fmla="*/ 89 h 966"/>
                <a:gd name="T94" fmla="*/ 0 w 956"/>
                <a:gd name="T95" fmla="*/ 70 h 966"/>
                <a:gd name="T96" fmla="*/ 4 w 956"/>
                <a:gd name="T97" fmla="*/ 51 h 966"/>
                <a:gd name="T98" fmla="*/ 13 w 956"/>
                <a:gd name="T99" fmla="*/ 34 h 966"/>
                <a:gd name="T100" fmla="*/ 26 w 956"/>
                <a:gd name="T101" fmla="*/ 20 h 966"/>
                <a:gd name="T102" fmla="*/ 42 w 956"/>
                <a:gd name="T103" fmla="*/ 9 h 966"/>
                <a:gd name="T104" fmla="*/ 60 w 956"/>
                <a:gd name="T105" fmla="*/ 2 h 966"/>
                <a:gd name="T106" fmla="*/ 80 w 956"/>
                <a:gd name="T107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6" h="966">
                  <a:moveTo>
                    <a:pt x="80" y="0"/>
                  </a:moveTo>
                  <a:lnTo>
                    <a:pt x="876" y="0"/>
                  </a:lnTo>
                  <a:lnTo>
                    <a:pt x="895" y="2"/>
                  </a:lnTo>
                  <a:lnTo>
                    <a:pt x="913" y="9"/>
                  </a:lnTo>
                  <a:lnTo>
                    <a:pt x="929" y="20"/>
                  </a:lnTo>
                  <a:lnTo>
                    <a:pt x="942" y="34"/>
                  </a:lnTo>
                  <a:lnTo>
                    <a:pt x="952" y="51"/>
                  </a:lnTo>
                  <a:lnTo>
                    <a:pt x="956" y="70"/>
                  </a:lnTo>
                  <a:lnTo>
                    <a:pt x="956" y="89"/>
                  </a:lnTo>
                  <a:lnTo>
                    <a:pt x="953" y="108"/>
                  </a:lnTo>
                  <a:lnTo>
                    <a:pt x="917" y="199"/>
                  </a:lnTo>
                  <a:lnTo>
                    <a:pt x="876" y="288"/>
                  </a:lnTo>
                  <a:lnTo>
                    <a:pt x="828" y="376"/>
                  </a:lnTo>
                  <a:lnTo>
                    <a:pt x="776" y="462"/>
                  </a:lnTo>
                  <a:lnTo>
                    <a:pt x="717" y="544"/>
                  </a:lnTo>
                  <a:lnTo>
                    <a:pt x="653" y="627"/>
                  </a:lnTo>
                  <a:lnTo>
                    <a:pt x="624" y="664"/>
                  </a:lnTo>
                  <a:lnTo>
                    <a:pt x="601" y="705"/>
                  </a:lnTo>
                  <a:lnTo>
                    <a:pt x="583" y="748"/>
                  </a:lnTo>
                  <a:lnTo>
                    <a:pt x="569" y="793"/>
                  </a:lnTo>
                  <a:lnTo>
                    <a:pt x="561" y="838"/>
                  </a:lnTo>
                  <a:lnTo>
                    <a:pt x="558" y="885"/>
                  </a:lnTo>
                  <a:lnTo>
                    <a:pt x="555" y="907"/>
                  </a:lnTo>
                  <a:lnTo>
                    <a:pt x="547" y="926"/>
                  </a:lnTo>
                  <a:lnTo>
                    <a:pt x="535" y="942"/>
                  </a:lnTo>
                  <a:lnTo>
                    <a:pt x="518" y="955"/>
                  </a:lnTo>
                  <a:lnTo>
                    <a:pt x="500" y="964"/>
                  </a:lnTo>
                  <a:lnTo>
                    <a:pt x="478" y="966"/>
                  </a:lnTo>
                  <a:lnTo>
                    <a:pt x="456" y="964"/>
                  </a:lnTo>
                  <a:lnTo>
                    <a:pt x="437" y="955"/>
                  </a:lnTo>
                  <a:lnTo>
                    <a:pt x="421" y="942"/>
                  </a:lnTo>
                  <a:lnTo>
                    <a:pt x="408" y="926"/>
                  </a:lnTo>
                  <a:lnTo>
                    <a:pt x="401" y="907"/>
                  </a:lnTo>
                  <a:lnTo>
                    <a:pt x="397" y="885"/>
                  </a:lnTo>
                  <a:lnTo>
                    <a:pt x="395" y="838"/>
                  </a:lnTo>
                  <a:lnTo>
                    <a:pt x="386" y="793"/>
                  </a:lnTo>
                  <a:lnTo>
                    <a:pt x="373" y="748"/>
                  </a:lnTo>
                  <a:lnTo>
                    <a:pt x="355" y="705"/>
                  </a:lnTo>
                  <a:lnTo>
                    <a:pt x="332" y="664"/>
                  </a:lnTo>
                  <a:lnTo>
                    <a:pt x="303" y="627"/>
                  </a:lnTo>
                  <a:lnTo>
                    <a:pt x="238" y="544"/>
                  </a:lnTo>
                  <a:lnTo>
                    <a:pt x="180" y="462"/>
                  </a:lnTo>
                  <a:lnTo>
                    <a:pt x="126" y="376"/>
                  </a:lnTo>
                  <a:lnTo>
                    <a:pt x="80" y="288"/>
                  </a:lnTo>
                  <a:lnTo>
                    <a:pt x="38" y="199"/>
                  </a:lnTo>
                  <a:lnTo>
                    <a:pt x="4" y="108"/>
                  </a:lnTo>
                  <a:lnTo>
                    <a:pt x="0" y="89"/>
                  </a:lnTo>
                  <a:lnTo>
                    <a:pt x="0" y="70"/>
                  </a:lnTo>
                  <a:lnTo>
                    <a:pt x="4" y="51"/>
                  </a:lnTo>
                  <a:lnTo>
                    <a:pt x="13" y="34"/>
                  </a:lnTo>
                  <a:lnTo>
                    <a:pt x="26" y="20"/>
                  </a:lnTo>
                  <a:lnTo>
                    <a:pt x="42" y="9"/>
                  </a:lnTo>
                  <a:lnTo>
                    <a:pt x="60" y="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90" name="Freeform 13"/>
            <p:cNvSpPr>
              <a:spLocks/>
            </p:cNvSpPr>
            <p:nvPr/>
          </p:nvSpPr>
          <p:spPr bwMode="auto">
            <a:xfrm>
              <a:off x="9763125" y="5043488"/>
              <a:ext cx="936625" cy="619125"/>
            </a:xfrm>
            <a:custGeom>
              <a:avLst/>
              <a:gdLst>
                <a:gd name="T0" fmla="*/ 884 w 1768"/>
                <a:gd name="T1" fmla="*/ 0 h 1172"/>
                <a:gd name="T2" fmla="*/ 906 w 1768"/>
                <a:gd name="T3" fmla="*/ 2 h 1172"/>
                <a:gd name="T4" fmla="*/ 924 w 1768"/>
                <a:gd name="T5" fmla="*/ 11 h 1172"/>
                <a:gd name="T6" fmla="*/ 941 w 1768"/>
                <a:gd name="T7" fmla="*/ 24 h 1172"/>
                <a:gd name="T8" fmla="*/ 953 w 1768"/>
                <a:gd name="T9" fmla="*/ 39 h 1172"/>
                <a:gd name="T10" fmla="*/ 961 w 1768"/>
                <a:gd name="T11" fmla="*/ 59 h 1172"/>
                <a:gd name="T12" fmla="*/ 964 w 1768"/>
                <a:gd name="T13" fmla="*/ 81 h 1172"/>
                <a:gd name="T14" fmla="*/ 968 w 1768"/>
                <a:gd name="T15" fmla="*/ 124 h 1172"/>
                <a:gd name="T16" fmla="*/ 977 w 1768"/>
                <a:gd name="T17" fmla="*/ 168 h 1172"/>
                <a:gd name="T18" fmla="*/ 993 w 1768"/>
                <a:gd name="T19" fmla="*/ 210 h 1172"/>
                <a:gd name="T20" fmla="*/ 1014 w 1768"/>
                <a:gd name="T21" fmla="*/ 252 h 1172"/>
                <a:gd name="T22" fmla="*/ 1042 w 1768"/>
                <a:gd name="T23" fmla="*/ 293 h 1172"/>
                <a:gd name="T24" fmla="*/ 1075 w 1768"/>
                <a:gd name="T25" fmla="*/ 332 h 1172"/>
                <a:gd name="T26" fmla="*/ 1114 w 1768"/>
                <a:gd name="T27" fmla="*/ 370 h 1172"/>
                <a:gd name="T28" fmla="*/ 1159 w 1768"/>
                <a:gd name="T29" fmla="*/ 406 h 1172"/>
                <a:gd name="T30" fmla="*/ 1257 w 1768"/>
                <a:gd name="T31" fmla="*/ 482 h 1172"/>
                <a:gd name="T32" fmla="*/ 1348 w 1768"/>
                <a:gd name="T33" fmla="*/ 559 h 1172"/>
                <a:gd name="T34" fmla="*/ 1433 w 1768"/>
                <a:gd name="T35" fmla="*/ 638 h 1172"/>
                <a:gd name="T36" fmla="*/ 1511 w 1768"/>
                <a:gd name="T37" fmla="*/ 718 h 1172"/>
                <a:gd name="T38" fmla="*/ 1583 w 1768"/>
                <a:gd name="T39" fmla="*/ 800 h 1172"/>
                <a:gd name="T40" fmla="*/ 1648 w 1768"/>
                <a:gd name="T41" fmla="*/ 882 h 1172"/>
                <a:gd name="T42" fmla="*/ 1705 w 1768"/>
                <a:gd name="T43" fmla="*/ 966 h 1172"/>
                <a:gd name="T44" fmla="*/ 1758 w 1768"/>
                <a:gd name="T45" fmla="*/ 1051 h 1172"/>
                <a:gd name="T46" fmla="*/ 1765 w 1768"/>
                <a:gd name="T47" fmla="*/ 1070 h 1172"/>
                <a:gd name="T48" fmla="*/ 1768 w 1768"/>
                <a:gd name="T49" fmla="*/ 1092 h 1172"/>
                <a:gd name="T50" fmla="*/ 1764 w 1768"/>
                <a:gd name="T51" fmla="*/ 1112 h 1172"/>
                <a:gd name="T52" fmla="*/ 1756 w 1768"/>
                <a:gd name="T53" fmla="*/ 1132 h 1172"/>
                <a:gd name="T54" fmla="*/ 1743 w 1768"/>
                <a:gd name="T55" fmla="*/ 1149 h 1172"/>
                <a:gd name="T56" fmla="*/ 1728 w 1768"/>
                <a:gd name="T57" fmla="*/ 1161 h 1172"/>
                <a:gd name="T58" fmla="*/ 1708 w 1768"/>
                <a:gd name="T59" fmla="*/ 1169 h 1172"/>
                <a:gd name="T60" fmla="*/ 1686 w 1768"/>
                <a:gd name="T61" fmla="*/ 1172 h 1172"/>
                <a:gd name="T62" fmla="*/ 80 w 1768"/>
                <a:gd name="T63" fmla="*/ 1172 h 1172"/>
                <a:gd name="T64" fmla="*/ 60 w 1768"/>
                <a:gd name="T65" fmla="*/ 1169 h 1172"/>
                <a:gd name="T66" fmla="*/ 40 w 1768"/>
                <a:gd name="T67" fmla="*/ 1161 h 1172"/>
                <a:gd name="T68" fmla="*/ 23 w 1768"/>
                <a:gd name="T69" fmla="*/ 1149 h 1172"/>
                <a:gd name="T70" fmla="*/ 11 w 1768"/>
                <a:gd name="T71" fmla="*/ 1132 h 1172"/>
                <a:gd name="T72" fmla="*/ 3 w 1768"/>
                <a:gd name="T73" fmla="*/ 1112 h 1172"/>
                <a:gd name="T74" fmla="*/ 0 w 1768"/>
                <a:gd name="T75" fmla="*/ 1092 h 1172"/>
                <a:gd name="T76" fmla="*/ 2 w 1768"/>
                <a:gd name="T77" fmla="*/ 1070 h 1172"/>
                <a:gd name="T78" fmla="*/ 11 w 1768"/>
                <a:gd name="T79" fmla="*/ 1051 h 1172"/>
                <a:gd name="T80" fmla="*/ 62 w 1768"/>
                <a:gd name="T81" fmla="*/ 966 h 1172"/>
                <a:gd name="T82" fmla="*/ 120 w 1768"/>
                <a:gd name="T83" fmla="*/ 882 h 1172"/>
                <a:gd name="T84" fmla="*/ 186 w 1768"/>
                <a:gd name="T85" fmla="*/ 800 h 1172"/>
                <a:gd name="T86" fmla="*/ 257 w 1768"/>
                <a:gd name="T87" fmla="*/ 718 h 1172"/>
                <a:gd name="T88" fmla="*/ 334 w 1768"/>
                <a:gd name="T89" fmla="*/ 638 h 1172"/>
                <a:gd name="T90" fmla="*/ 420 w 1768"/>
                <a:gd name="T91" fmla="*/ 559 h 1172"/>
                <a:gd name="T92" fmla="*/ 511 w 1768"/>
                <a:gd name="T93" fmla="*/ 482 h 1172"/>
                <a:gd name="T94" fmla="*/ 609 w 1768"/>
                <a:gd name="T95" fmla="*/ 406 h 1172"/>
                <a:gd name="T96" fmla="*/ 653 w 1768"/>
                <a:gd name="T97" fmla="*/ 370 h 1172"/>
                <a:gd name="T98" fmla="*/ 692 w 1768"/>
                <a:gd name="T99" fmla="*/ 332 h 1172"/>
                <a:gd name="T100" fmla="*/ 726 w 1768"/>
                <a:gd name="T101" fmla="*/ 293 h 1172"/>
                <a:gd name="T102" fmla="*/ 753 w 1768"/>
                <a:gd name="T103" fmla="*/ 252 h 1172"/>
                <a:gd name="T104" fmla="*/ 774 w 1768"/>
                <a:gd name="T105" fmla="*/ 210 h 1172"/>
                <a:gd name="T106" fmla="*/ 791 w 1768"/>
                <a:gd name="T107" fmla="*/ 168 h 1172"/>
                <a:gd name="T108" fmla="*/ 800 w 1768"/>
                <a:gd name="T109" fmla="*/ 124 h 1172"/>
                <a:gd name="T110" fmla="*/ 803 w 1768"/>
                <a:gd name="T111" fmla="*/ 81 h 1172"/>
                <a:gd name="T112" fmla="*/ 807 w 1768"/>
                <a:gd name="T113" fmla="*/ 59 h 1172"/>
                <a:gd name="T114" fmla="*/ 814 w 1768"/>
                <a:gd name="T115" fmla="*/ 39 h 1172"/>
                <a:gd name="T116" fmla="*/ 827 w 1768"/>
                <a:gd name="T117" fmla="*/ 24 h 1172"/>
                <a:gd name="T118" fmla="*/ 843 w 1768"/>
                <a:gd name="T119" fmla="*/ 11 h 1172"/>
                <a:gd name="T120" fmla="*/ 862 w 1768"/>
                <a:gd name="T121" fmla="*/ 2 h 1172"/>
                <a:gd name="T122" fmla="*/ 884 w 1768"/>
                <a:gd name="T12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8" h="1172">
                  <a:moveTo>
                    <a:pt x="884" y="0"/>
                  </a:moveTo>
                  <a:lnTo>
                    <a:pt x="906" y="2"/>
                  </a:lnTo>
                  <a:lnTo>
                    <a:pt x="924" y="11"/>
                  </a:lnTo>
                  <a:lnTo>
                    <a:pt x="941" y="24"/>
                  </a:lnTo>
                  <a:lnTo>
                    <a:pt x="953" y="39"/>
                  </a:lnTo>
                  <a:lnTo>
                    <a:pt x="961" y="59"/>
                  </a:lnTo>
                  <a:lnTo>
                    <a:pt x="964" y="81"/>
                  </a:lnTo>
                  <a:lnTo>
                    <a:pt x="968" y="124"/>
                  </a:lnTo>
                  <a:lnTo>
                    <a:pt x="977" y="168"/>
                  </a:lnTo>
                  <a:lnTo>
                    <a:pt x="993" y="210"/>
                  </a:lnTo>
                  <a:lnTo>
                    <a:pt x="1014" y="252"/>
                  </a:lnTo>
                  <a:lnTo>
                    <a:pt x="1042" y="293"/>
                  </a:lnTo>
                  <a:lnTo>
                    <a:pt x="1075" y="332"/>
                  </a:lnTo>
                  <a:lnTo>
                    <a:pt x="1114" y="370"/>
                  </a:lnTo>
                  <a:lnTo>
                    <a:pt x="1159" y="406"/>
                  </a:lnTo>
                  <a:lnTo>
                    <a:pt x="1257" y="482"/>
                  </a:lnTo>
                  <a:lnTo>
                    <a:pt x="1348" y="559"/>
                  </a:lnTo>
                  <a:lnTo>
                    <a:pt x="1433" y="638"/>
                  </a:lnTo>
                  <a:lnTo>
                    <a:pt x="1511" y="718"/>
                  </a:lnTo>
                  <a:lnTo>
                    <a:pt x="1583" y="800"/>
                  </a:lnTo>
                  <a:lnTo>
                    <a:pt x="1648" y="882"/>
                  </a:lnTo>
                  <a:lnTo>
                    <a:pt x="1705" y="966"/>
                  </a:lnTo>
                  <a:lnTo>
                    <a:pt x="1758" y="1051"/>
                  </a:lnTo>
                  <a:lnTo>
                    <a:pt x="1765" y="1070"/>
                  </a:lnTo>
                  <a:lnTo>
                    <a:pt x="1768" y="1092"/>
                  </a:lnTo>
                  <a:lnTo>
                    <a:pt x="1764" y="1112"/>
                  </a:lnTo>
                  <a:lnTo>
                    <a:pt x="1756" y="1132"/>
                  </a:lnTo>
                  <a:lnTo>
                    <a:pt x="1743" y="1149"/>
                  </a:lnTo>
                  <a:lnTo>
                    <a:pt x="1728" y="1161"/>
                  </a:lnTo>
                  <a:lnTo>
                    <a:pt x="1708" y="1169"/>
                  </a:lnTo>
                  <a:lnTo>
                    <a:pt x="1686" y="1172"/>
                  </a:lnTo>
                  <a:lnTo>
                    <a:pt x="80" y="1172"/>
                  </a:lnTo>
                  <a:lnTo>
                    <a:pt x="60" y="1169"/>
                  </a:lnTo>
                  <a:lnTo>
                    <a:pt x="40" y="1161"/>
                  </a:lnTo>
                  <a:lnTo>
                    <a:pt x="23" y="1149"/>
                  </a:lnTo>
                  <a:lnTo>
                    <a:pt x="11" y="1132"/>
                  </a:lnTo>
                  <a:lnTo>
                    <a:pt x="3" y="1112"/>
                  </a:lnTo>
                  <a:lnTo>
                    <a:pt x="0" y="1092"/>
                  </a:lnTo>
                  <a:lnTo>
                    <a:pt x="2" y="1070"/>
                  </a:lnTo>
                  <a:lnTo>
                    <a:pt x="11" y="1051"/>
                  </a:lnTo>
                  <a:lnTo>
                    <a:pt x="62" y="966"/>
                  </a:lnTo>
                  <a:lnTo>
                    <a:pt x="120" y="882"/>
                  </a:lnTo>
                  <a:lnTo>
                    <a:pt x="186" y="800"/>
                  </a:lnTo>
                  <a:lnTo>
                    <a:pt x="257" y="718"/>
                  </a:lnTo>
                  <a:lnTo>
                    <a:pt x="334" y="638"/>
                  </a:lnTo>
                  <a:lnTo>
                    <a:pt x="420" y="559"/>
                  </a:lnTo>
                  <a:lnTo>
                    <a:pt x="511" y="482"/>
                  </a:lnTo>
                  <a:lnTo>
                    <a:pt x="609" y="406"/>
                  </a:lnTo>
                  <a:lnTo>
                    <a:pt x="653" y="370"/>
                  </a:lnTo>
                  <a:lnTo>
                    <a:pt x="692" y="332"/>
                  </a:lnTo>
                  <a:lnTo>
                    <a:pt x="726" y="293"/>
                  </a:lnTo>
                  <a:lnTo>
                    <a:pt x="753" y="252"/>
                  </a:lnTo>
                  <a:lnTo>
                    <a:pt x="774" y="210"/>
                  </a:lnTo>
                  <a:lnTo>
                    <a:pt x="791" y="168"/>
                  </a:lnTo>
                  <a:lnTo>
                    <a:pt x="800" y="124"/>
                  </a:lnTo>
                  <a:lnTo>
                    <a:pt x="803" y="81"/>
                  </a:lnTo>
                  <a:lnTo>
                    <a:pt x="807" y="59"/>
                  </a:lnTo>
                  <a:lnTo>
                    <a:pt x="814" y="39"/>
                  </a:lnTo>
                  <a:lnTo>
                    <a:pt x="827" y="24"/>
                  </a:lnTo>
                  <a:lnTo>
                    <a:pt x="843" y="11"/>
                  </a:lnTo>
                  <a:lnTo>
                    <a:pt x="862" y="2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91" name="Freeform 14"/>
            <p:cNvSpPr>
              <a:spLocks noEditPoints="1"/>
            </p:cNvSpPr>
            <p:nvPr/>
          </p:nvSpPr>
          <p:spPr bwMode="auto">
            <a:xfrm>
              <a:off x="9402763" y="4016376"/>
              <a:ext cx="1657350" cy="1881188"/>
            </a:xfrm>
            <a:custGeom>
              <a:avLst/>
              <a:gdLst>
                <a:gd name="T0" fmla="*/ 584 w 3133"/>
                <a:gd name="T1" fmla="*/ 597 h 3557"/>
                <a:gd name="T2" fmla="*/ 717 w 3133"/>
                <a:gd name="T3" fmla="*/ 929 h 3557"/>
                <a:gd name="T4" fmla="*/ 893 w 3133"/>
                <a:gd name="T5" fmla="*/ 1224 h 3557"/>
                <a:gd name="T6" fmla="*/ 1089 w 3133"/>
                <a:gd name="T7" fmla="*/ 1484 h 3557"/>
                <a:gd name="T8" fmla="*/ 1246 w 3133"/>
                <a:gd name="T9" fmla="*/ 1674 h 3557"/>
                <a:gd name="T10" fmla="*/ 1285 w 3133"/>
                <a:gd name="T11" fmla="*/ 1779 h 3557"/>
                <a:gd name="T12" fmla="*/ 1246 w 3133"/>
                <a:gd name="T13" fmla="*/ 1883 h 3557"/>
                <a:gd name="T14" fmla="*/ 1089 w 3133"/>
                <a:gd name="T15" fmla="*/ 2073 h 3557"/>
                <a:gd name="T16" fmla="*/ 893 w 3133"/>
                <a:gd name="T17" fmla="*/ 2334 h 3557"/>
                <a:gd name="T18" fmla="*/ 717 w 3133"/>
                <a:gd name="T19" fmla="*/ 2629 h 3557"/>
                <a:gd name="T20" fmla="*/ 584 w 3133"/>
                <a:gd name="T21" fmla="*/ 2961 h 3557"/>
                <a:gd name="T22" fmla="*/ 2602 w 3133"/>
                <a:gd name="T23" fmla="*/ 3234 h 3557"/>
                <a:gd name="T24" fmla="*/ 2521 w 3133"/>
                <a:gd name="T25" fmla="*/ 2874 h 3557"/>
                <a:gd name="T26" fmla="*/ 2374 w 3133"/>
                <a:gd name="T27" fmla="*/ 2552 h 3557"/>
                <a:gd name="T28" fmla="*/ 2190 w 3133"/>
                <a:gd name="T29" fmla="*/ 2265 h 3557"/>
                <a:gd name="T30" fmla="*/ 1994 w 3133"/>
                <a:gd name="T31" fmla="*/ 2014 h 3557"/>
                <a:gd name="T32" fmla="*/ 1869 w 3133"/>
                <a:gd name="T33" fmla="*/ 1860 h 3557"/>
                <a:gd name="T34" fmla="*/ 1850 w 3133"/>
                <a:gd name="T35" fmla="*/ 1751 h 3557"/>
                <a:gd name="T36" fmla="*/ 1900 w 3133"/>
                <a:gd name="T37" fmla="*/ 1657 h 3557"/>
                <a:gd name="T38" fmla="*/ 2092 w 3133"/>
                <a:gd name="T39" fmla="*/ 1422 h 3557"/>
                <a:gd name="T40" fmla="*/ 2285 w 3133"/>
                <a:gd name="T41" fmla="*/ 1154 h 3557"/>
                <a:gd name="T42" fmla="*/ 2454 w 3133"/>
                <a:gd name="T43" fmla="*/ 849 h 3557"/>
                <a:gd name="T44" fmla="*/ 2571 w 3133"/>
                <a:gd name="T45" fmla="*/ 508 h 3557"/>
                <a:gd name="T46" fmla="*/ 160 w 3133"/>
                <a:gd name="T47" fmla="*/ 0 h 3557"/>
                <a:gd name="T48" fmla="*/ 3062 w 3133"/>
                <a:gd name="T49" fmla="*/ 27 h 3557"/>
                <a:gd name="T50" fmla="*/ 3129 w 3133"/>
                <a:gd name="T51" fmla="*/ 129 h 3557"/>
                <a:gd name="T52" fmla="*/ 3105 w 3133"/>
                <a:gd name="T53" fmla="*/ 252 h 3557"/>
                <a:gd name="T54" fmla="*/ 3004 w 3133"/>
                <a:gd name="T55" fmla="*/ 320 h 3557"/>
                <a:gd name="T56" fmla="*/ 2894 w 3133"/>
                <a:gd name="T57" fmla="*/ 528 h 3557"/>
                <a:gd name="T58" fmla="*/ 2780 w 3133"/>
                <a:gd name="T59" fmla="*/ 904 h 3557"/>
                <a:gd name="T60" fmla="*/ 2611 w 3133"/>
                <a:gd name="T61" fmla="*/ 1238 h 3557"/>
                <a:gd name="T62" fmla="*/ 2415 w 3133"/>
                <a:gd name="T63" fmla="*/ 1530 h 3557"/>
                <a:gd name="T64" fmla="*/ 2217 w 3133"/>
                <a:gd name="T65" fmla="*/ 1779 h 3557"/>
                <a:gd name="T66" fmla="*/ 2415 w 3133"/>
                <a:gd name="T67" fmla="*/ 2028 h 3557"/>
                <a:gd name="T68" fmla="*/ 2611 w 3133"/>
                <a:gd name="T69" fmla="*/ 2319 h 3557"/>
                <a:gd name="T70" fmla="*/ 2780 w 3133"/>
                <a:gd name="T71" fmla="*/ 2653 h 3557"/>
                <a:gd name="T72" fmla="*/ 2894 w 3133"/>
                <a:gd name="T73" fmla="*/ 3029 h 3557"/>
                <a:gd name="T74" fmla="*/ 3004 w 3133"/>
                <a:gd name="T75" fmla="*/ 3237 h 3557"/>
                <a:gd name="T76" fmla="*/ 3105 w 3133"/>
                <a:gd name="T77" fmla="*/ 3305 h 3557"/>
                <a:gd name="T78" fmla="*/ 3129 w 3133"/>
                <a:gd name="T79" fmla="*/ 3428 h 3557"/>
                <a:gd name="T80" fmla="*/ 3062 w 3133"/>
                <a:gd name="T81" fmla="*/ 3530 h 3557"/>
                <a:gd name="T82" fmla="*/ 160 w 3133"/>
                <a:gd name="T83" fmla="*/ 3557 h 3557"/>
                <a:gd name="T84" fmla="*/ 47 w 3133"/>
                <a:gd name="T85" fmla="*/ 3510 h 3557"/>
                <a:gd name="T86" fmla="*/ 0 w 3133"/>
                <a:gd name="T87" fmla="*/ 3396 h 3557"/>
                <a:gd name="T88" fmla="*/ 47 w 3133"/>
                <a:gd name="T89" fmla="*/ 3281 h 3557"/>
                <a:gd name="T90" fmla="*/ 160 w 3133"/>
                <a:gd name="T91" fmla="*/ 3234 h 3557"/>
                <a:gd name="T92" fmla="*/ 260 w 3133"/>
                <a:gd name="T93" fmla="*/ 2932 h 3557"/>
                <a:gd name="T94" fmla="*/ 391 w 3133"/>
                <a:gd name="T95" fmla="*/ 2566 h 3557"/>
                <a:gd name="T96" fmla="*/ 568 w 3133"/>
                <a:gd name="T97" fmla="*/ 2243 h 3557"/>
                <a:gd name="T98" fmla="*/ 767 w 3133"/>
                <a:gd name="T99" fmla="*/ 1961 h 3557"/>
                <a:gd name="T100" fmla="*/ 865 w 3133"/>
                <a:gd name="T101" fmla="*/ 1720 h 3557"/>
                <a:gd name="T102" fmla="*/ 667 w 3133"/>
                <a:gd name="T103" fmla="*/ 1460 h 3557"/>
                <a:gd name="T104" fmla="*/ 475 w 3133"/>
                <a:gd name="T105" fmla="*/ 1158 h 3557"/>
                <a:gd name="T106" fmla="*/ 318 w 3133"/>
                <a:gd name="T107" fmla="*/ 814 h 3557"/>
                <a:gd name="T108" fmla="*/ 220 w 3133"/>
                <a:gd name="T109" fmla="*/ 427 h 3557"/>
                <a:gd name="T110" fmla="*/ 98 w 3133"/>
                <a:gd name="T111" fmla="*/ 311 h 3557"/>
                <a:gd name="T112" fmla="*/ 12 w 3133"/>
                <a:gd name="T113" fmla="*/ 225 h 3557"/>
                <a:gd name="T114" fmla="*/ 12 w 3133"/>
                <a:gd name="T115" fmla="*/ 98 h 3557"/>
                <a:gd name="T116" fmla="*/ 98 w 3133"/>
                <a:gd name="T117" fmla="*/ 12 h 3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33" h="3557">
                  <a:moveTo>
                    <a:pt x="530" y="323"/>
                  </a:moveTo>
                  <a:lnTo>
                    <a:pt x="543" y="417"/>
                  </a:lnTo>
                  <a:lnTo>
                    <a:pt x="561" y="508"/>
                  </a:lnTo>
                  <a:lnTo>
                    <a:pt x="584" y="597"/>
                  </a:lnTo>
                  <a:lnTo>
                    <a:pt x="611" y="683"/>
                  </a:lnTo>
                  <a:lnTo>
                    <a:pt x="643" y="767"/>
                  </a:lnTo>
                  <a:lnTo>
                    <a:pt x="678" y="849"/>
                  </a:lnTo>
                  <a:lnTo>
                    <a:pt x="717" y="929"/>
                  </a:lnTo>
                  <a:lnTo>
                    <a:pt x="758" y="1006"/>
                  </a:lnTo>
                  <a:lnTo>
                    <a:pt x="801" y="1081"/>
                  </a:lnTo>
                  <a:lnTo>
                    <a:pt x="847" y="1154"/>
                  </a:lnTo>
                  <a:lnTo>
                    <a:pt x="893" y="1224"/>
                  </a:lnTo>
                  <a:lnTo>
                    <a:pt x="942" y="1293"/>
                  </a:lnTo>
                  <a:lnTo>
                    <a:pt x="991" y="1359"/>
                  </a:lnTo>
                  <a:lnTo>
                    <a:pt x="1040" y="1422"/>
                  </a:lnTo>
                  <a:lnTo>
                    <a:pt x="1089" y="1484"/>
                  </a:lnTo>
                  <a:lnTo>
                    <a:pt x="1138" y="1544"/>
                  </a:lnTo>
                  <a:lnTo>
                    <a:pt x="1185" y="1601"/>
                  </a:lnTo>
                  <a:lnTo>
                    <a:pt x="1232" y="1657"/>
                  </a:lnTo>
                  <a:lnTo>
                    <a:pt x="1246" y="1674"/>
                  </a:lnTo>
                  <a:lnTo>
                    <a:pt x="1263" y="1699"/>
                  </a:lnTo>
                  <a:lnTo>
                    <a:pt x="1275" y="1724"/>
                  </a:lnTo>
                  <a:lnTo>
                    <a:pt x="1282" y="1751"/>
                  </a:lnTo>
                  <a:lnTo>
                    <a:pt x="1285" y="1779"/>
                  </a:lnTo>
                  <a:lnTo>
                    <a:pt x="1282" y="1806"/>
                  </a:lnTo>
                  <a:lnTo>
                    <a:pt x="1275" y="1834"/>
                  </a:lnTo>
                  <a:lnTo>
                    <a:pt x="1263" y="1860"/>
                  </a:lnTo>
                  <a:lnTo>
                    <a:pt x="1246" y="1883"/>
                  </a:lnTo>
                  <a:lnTo>
                    <a:pt x="1232" y="1901"/>
                  </a:lnTo>
                  <a:lnTo>
                    <a:pt x="1185" y="1956"/>
                  </a:lnTo>
                  <a:lnTo>
                    <a:pt x="1138" y="2014"/>
                  </a:lnTo>
                  <a:lnTo>
                    <a:pt x="1089" y="2073"/>
                  </a:lnTo>
                  <a:lnTo>
                    <a:pt x="1040" y="2136"/>
                  </a:lnTo>
                  <a:lnTo>
                    <a:pt x="991" y="2199"/>
                  </a:lnTo>
                  <a:lnTo>
                    <a:pt x="942" y="2265"/>
                  </a:lnTo>
                  <a:lnTo>
                    <a:pt x="893" y="2334"/>
                  </a:lnTo>
                  <a:lnTo>
                    <a:pt x="847" y="2404"/>
                  </a:lnTo>
                  <a:lnTo>
                    <a:pt x="801" y="2477"/>
                  </a:lnTo>
                  <a:lnTo>
                    <a:pt x="758" y="2552"/>
                  </a:lnTo>
                  <a:lnTo>
                    <a:pt x="717" y="2629"/>
                  </a:lnTo>
                  <a:lnTo>
                    <a:pt x="678" y="2708"/>
                  </a:lnTo>
                  <a:lnTo>
                    <a:pt x="643" y="2790"/>
                  </a:lnTo>
                  <a:lnTo>
                    <a:pt x="611" y="2874"/>
                  </a:lnTo>
                  <a:lnTo>
                    <a:pt x="584" y="2961"/>
                  </a:lnTo>
                  <a:lnTo>
                    <a:pt x="561" y="3049"/>
                  </a:lnTo>
                  <a:lnTo>
                    <a:pt x="543" y="3141"/>
                  </a:lnTo>
                  <a:lnTo>
                    <a:pt x="530" y="3234"/>
                  </a:lnTo>
                  <a:lnTo>
                    <a:pt x="2602" y="3234"/>
                  </a:lnTo>
                  <a:lnTo>
                    <a:pt x="2588" y="3141"/>
                  </a:lnTo>
                  <a:lnTo>
                    <a:pt x="2571" y="3049"/>
                  </a:lnTo>
                  <a:lnTo>
                    <a:pt x="2547" y="2961"/>
                  </a:lnTo>
                  <a:lnTo>
                    <a:pt x="2521" y="2874"/>
                  </a:lnTo>
                  <a:lnTo>
                    <a:pt x="2488" y="2790"/>
                  </a:lnTo>
                  <a:lnTo>
                    <a:pt x="2454" y="2708"/>
                  </a:lnTo>
                  <a:lnTo>
                    <a:pt x="2415" y="2629"/>
                  </a:lnTo>
                  <a:lnTo>
                    <a:pt x="2374" y="2552"/>
                  </a:lnTo>
                  <a:lnTo>
                    <a:pt x="2331" y="2477"/>
                  </a:lnTo>
                  <a:lnTo>
                    <a:pt x="2285" y="2404"/>
                  </a:lnTo>
                  <a:lnTo>
                    <a:pt x="2238" y="2334"/>
                  </a:lnTo>
                  <a:lnTo>
                    <a:pt x="2190" y="2265"/>
                  </a:lnTo>
                  <a:lnTo>
                    <a:pt x="2141" y="2199"/>
                  </a:lnTo>
                  <a:lnTo>
                    <a:pt x="2092" y="2136"/>
                  </a:lnTo>
                  <a:lnTo>
                    <a:pt x="2043" y="2073"/>
                  </a:lnTo>
                  <a:lnTo>
                    <a:pt x="1994" y="2014"/>
                  </a:lnTo>
                  <a:lnTo>
                    <a:pt x="1946" y="1956"/>
                  </a:lnTo>
                  <a:lnTo>
                    <a:pt x="1900" y="1901"/>
                  </a:lnTo>
                  <a:lnTo>
                    <a:pt x="1885" y="1883"/>
                  </a:lnTo>
                  <a:lnTo>
                    <a:pt x="1869" y="1860"/>
                  </a:lnTo>
                  <a:lnTo>
                    <a:pt x="1856" y="1834"/>
                  </a:lnTo>
                  <a:lnTo>
                    <a:pt x="1850" y="1806"/>
                  </a:lnTo>
                  <a:lnTo>
                    <a:pt x="1847" y="1779"/>
                  </a:lnTo>
                  <a:lnTo>
                    <a:pt x="1850" y="1751"/>
                  </a:lnTo>
                  <a:lnTo>
                    <a:pt x="1856" y="1724"/>
                  </a:lnTo>
                  <a:lnTo>
                    <a:pt x="1869" y="1699"/>
                  </a:lnTo>
                  <a:lnTo>
                    <a:pt x="1885" y="1674"/>
                  </a:lnTo>
                  <a:lnTo>
                    <a:pt x="1900" y="1657"/>
                  </a:lnTo>
                  <a:lnTo>
                    <a:pt x="1946" y="1601"/>
                  </a:lnTo>
                  <a:lnTo>
                    <a:pt x="1994" y="1544"/>
                  </a:lnTo>
                  <a:lnTo>
                    <a:pt x="2043" y="1484"/>
                  </a:lnTo>
                  <a:lnTo>
                    <a:pt x="2092" y="1422"/>
                  </a:lnTo>
                  <a:lnTo>
                    <a:pt x="2141" y="1359"/>
                  </a:lnTo>
                  <a:lnTo>
                    <a:pt x="2190" y="1293"/>
                  </a:lnTo>
                  <a:lnTo>
                    <a:pt x="2238" y="1224"/>
                  </a:lnTo>
                  <a:lnTo>
                    <a:pt x="2285" y="1154"/>
                  </a:lnTo>
                  <a:lnTo>
                    <a:pt x="2331" y="1081"/>
                  </a:lnTo>
                  <a:lnTo>
                    <a:pt x="2374" y="1006"/>
                  </a:lnTo>
                  <a:lnTo>
                    <a:pt x="2415" y="929"/>
                  </a:lnTo>
                  <a:lnTo>
                    <a:pt x="2454" y="849"/>
                  </a:lnTo>
                  <a:lnTo>
                    <a:pt x="2488" y="767"/>
                  </a:lnTo>
                  <a:lnTo>
                    <a:pt x="2521" y="683"/>
                  </a:lnTo>
                  <a:lnTo>
                    <a:pt x="2547" y="597"/>
                  </a:lnTo>
                  <a:lnTo>
                    <a:pt x="2571" y="508"/>
                  </a:lnTo>
                  <a:lnTo>
                    <a:pt x="2588" y="417"/>
                  </a:lnTo>
                  <a:lnTo>
                    <a:pt x="2602" y="323"/>
                  </a:lnTo>
                  <a:lnTo>
                    <a:pt x="530" y="323"/>
                  </a:lnTo>
                  <a:close/>
                  <a:moveTo>
                    <a:pt x="160" y="0"/>
                  </a:moveTo>
                  <a:lnTo>
                    <a:pt x="2972" y="0"/>
                  </a:lnTo>
                  <a:lnTo>
                    <a:pt x="3004" y="3"/>
                  </a:lnTo>
                  <a:lnTo>
                    <a:pt x="3034" y="12"/>
                  </a:lnTo>
                  <a:lnTo>
                    <a:pt x="3062" y="27"/>
                  </a:lnTo>
                  <a:lnTo>
                    <a:pt x="3085" y="47"/>
                  </a:lnTo>
                  <a:lnTo>
                    <a:pt x="3105" y="72"/>
                  </a:lnTo>
                  <a:lnTo>
                    <a:pt x="3119" y="98"/>
                  </a:lnTo>
                  <a:lnTo>
                    <a:pt x="3129" y="129"/>
                  </a:lnTo>
                  <a:lnTo>
                    <a:pt x="3133" y="161"/>
                  </a:lnTo>
                  <a:lnTo>
                    <a:pt x="3129" y="193"/>
                  </a:lnTo>
                  <a:lnTo>
                    <a:pt x="3119" y="225"/>
                  </a:lnTo>
                  <a:lnTo>
                    <a:pt x="3105" y="252"/>
                  </a:lnTo>
                  <a:lnTo>
                    <a:pt x="3085" y="276"/>
                  </a:lnTo>
                  <a:lnTo>
                    <a:pt x="3062" y="295"/>
                  </a:lnTo>
                  <a:lnTo>
                    <a:pt x="3034" y="311"/>
                  </a:lnTo>
                  <a:lnTo>
                    <a:pt x="3004" y="320"/>
                  </a:lnTo>
                  <a:lnTo>
                    <a:pt x="2972" y="323"/>
                  </a:lnTo>
                  <a:lnTo>
                    <a:pt x="2924" y="323"/>
                  </a:lnTo>
                  <a:lnTo>
                    <a:pt x="2912" y="427"/>
                  </a:lnTo>
                  <a:lnTo>
                    <a:pt x="2894" y="528"/>
                  </a:lnTo>
                  <a:lnTo>
                    <a:pt x="2872" y="626"/>
                  </a:lnTo>
                  <a:lnTo>
                    <a:pt x="2845" y="721"/>
                  </a:lnTo>
                  <a:lnTo>
                    <a:pt x="2814" y="814"/>
                  </a:lnTo>
                  <a:lnTo>
                    <a:pt x="2780" y="904"/>
                  </a:lnTo>
                  <a:lnTo>
                    <a:pt x="2741" y="992"/>
                  </a:lnTo>
                  <a:lnTo>
                    <a:pt x="2701" y="1076"/>
                  </a:lnTo>
                  <a:lnTo>
                    <a:pt x="2656" y="1158"/>
                  </a:lnTo>
                  <a:lnTo>
                    <a:pt x="2611" y="1238"/>
                  </a:lnTo>
                  <a:lnTo>
                    <a:pt x="2564" y="1315"/>
                  </a:lnTo>
                  <a:lnTo>
                    <a:pt x="2515" y="1389"/>
                  </a:lnTo>
                  <a:lnTo>
                    <a:pt x="2465" y="1460"/>
                  </a:lnTo>
                  <a:lnTo>
                    <a:pt x="2415" y="1530"/>
                  </a:lnTo>
                  <a:lnTo>
                    <a:pt x="2365" y="1596"/>
                  </a:lnTo>
                  <a:lnTo>
                    <a:pt x="2315" y="1659"/>
                  </a:lnTo>
                  <a:lnTo>
                    <a:pt x="2266" y="1720"/>
                  </a:lnTo>
                  <a:lnTo>
                    <a:pt x="2217" y="1779"/>
                  </a:lnTo>
                  <a:lnTo>
                    <a:pt x="2266" y="1837"/>
                  </a:lnTo>
                  <a:lnTo>
                    <a:pt x="2315" y="1899"/>
                  </a:lnTo>
                  <a:lnTo>
                    <a:pt x="2365" y="1961"/>
                  </a:lnTo>
                  <a:lnTo>
                    <a:pt x="2415" y="2028"/>
                  </a:lnTo>
                  <a:lnTo>
                    <a:pt x="2465" y="2097"/>
                  </a:lnTo>
                  <a:lnTo>
                    <a:pt x="2515" y="2168"/>
                  </a:lnTo>
                  <a:lnTo>
                    <a:pt x="2564" y="2243"/>
                  </a:lnTo>
                  <a:lnTo>
                    <a:pt x="2611" y="2319"/>
                  </a:lnTo>
                  <a:lnTo>
                    <a:pt x="2656" y="2399"/>
                  </a:lnTo>
                  <a:lnTo>
                    <a:pt x="2701" y="2481"/>
                  </a:lnTo>
                  <a:lnTo>
                    <a:pt x="2741" y="2566"/>
                  </a:lnTo>
                  <a:lnTo>
                    <a:pt x="2780" y="2653"/>
                  </a:lnTo>
                  <a:lnTo>
                    <a:pt x="2814" y="2743"/>
                  </a:lnTo>
                  <a:lnTo>
                    <a:pt x="2845" y="2836"/>
                  </a:lnTo>
                  <a:lnTo>
                    <a:pt x="2872" y="2932"/>
                  </a:lnTo>
                  <a:lnTo>
                    <a:pt x="2894" y="3029"/>
                  </a:lnTo>
                  <a:lnTo>
                    <a:pt x="2912" y="3131"/>
                  </a:lnTo>
                  <a:lnTo>
                    <a:pt x="2924" y="3234"/>
                  </a:lnTo>
                  <a:lnTo>
                    <a:pt x="2972" y="3234"/>
                  </a:lnTo>
                  <a:lnTo>
                    <a:pt x="3004" y="3237"/>
                  </a:lnTo>
                  <a:lnTo>
                    <a:pt x="3034" y="3247"/>
                  </a:lnTo>
                  <a:lnTo>
                    <a:pt x="3062" y="3262"/>
                  </a:lnTo>
                  <a:lnTo>
                    <a:pt x="3085" y="3281"/>
                  </a:lnTo>
                  <a:lnTo>
                    <a:pt x="3105" y="3305"/>
                  </a:lnTo>
                  <a:lnTo>
                    <a:pt x="3119" y="3332"/>
                  </a:lnTo>
                  <a:lnTo>
                    <a:pt x="3129" y="3364"/>
                  </a:lnTo>
                  <a:lnTo>
                    <a:pt x="3133" y="3396"/>
                  </a:lnTo>
                  <a:lnTo>
                    <a:pt x="3129" y="3428"/>
                  </a:lnTo>
                  <a:lnTo>
                    <a:pt x="3119" y="3459"/>
                  </a:lnTo>
                  <a:lnTo>
                    <a:pt x="3105" y="3487"/>
                  </a:lnTo>
                  <a:lnTo>
                    <a:pt x="3085" y="3510"/>
                  </a:lnTo>
                  <a:lnTo>
                    <a:pt x="3062" y="3530"/>
                  </a:lnTo>
                  <a:lnTo>
                    <a:pt x="3034" y="3545"/>
                  </a:lnTo>
                  <a:lnTo>
                    <a:pt x="3004" y="3555"/>
                  </a:lnTo>
                  <a:lnTo>
                    <a:pt x="2972" y="3557"/>
                  </a:lnTo>
                  <a:lnTo>
                    <a:pt x="160" y="3557"/>
                  </a:lnTo>
                  <a:lnTo>
                    <a:pt x="128" y="3555"/>
                  </a:lnTo>
                  <a:lnTo>
                    <a:pt x="98" y="3545"/>
                  </a:lnTo>
                  <a:lnTo>
                    <a:pt x="70" y="3530"/>
                  </a:lnTo>
                  <a:lnTo>
                    <a:pt x="47" y="3510"/>
                  </a:lnTo>
                  <a:lnTo>
                    <a:pt x="27" y="3487"/>
                  </a:lnTo>
                  <a:lnTo>
                    <a:pt x="12" y="3459"/>
                  </a:lnTo>
                  <a:lnTo>
                    <a:pt x="2" y="3428"/>
                  </a:lnTo>
                  <a:lnTo>
                    <a:pt x="0" y="3396"/>
                  </a:lnTo>
                  <a:lnTo>
                    <a:pt x="2" y="3364"/>
                  </a:lnTo>
                  <a:lnTo>
                    <a:pt x="12" y="3332"/>
                  </a:lnTo>
                  <a:lnTo>
                    <a:pt x="27" y="3305"/>
                  </a:lnTo>
                  <a:lnTo>
                    <a:pt x="47" y="3281"/>
                  </a:lnTo>
                  <a:lnTo>
                    <a:pt x="70" y="3262"/>
                  </a:lnTo>
                  <a:lnTo>
                    <a:pt x="98" y="3247"/>
                  </a:lnTo>
                  <a:lnTo>
                    <a:pt x="128" y="3237"/>
                  </a:lnTo>
                  <a:lnTo>
                    <a:pt x="160" y="3234"/>
                  </a:lnTo>
                  <a:lnTo>
                    <a:pt x="208" y="3234"/>
                  </a:lnTo>
                  <a:lnTo>
                    <a:pt x="220" y="3131"/>
                  </a:lnTo>
                  <a:lnTo>
                    <a:pt x="238" y="3029"/>
                  </a:lnTo>
                  <a:lnTo>
                    <a:pt x="260" y="2932"/>
                  </a:lnTo>
                  <a:lnTo>
                    <a:pt x="287" y="2836"/>
                  </a:lnTo>
                  <a:lnTo>
                    <a:pt x="318" y="2743"/>
                  </a:lnTo>
                  <a:lnTo>
                    <a:pt x="352" y="2653"/>
                  </a:lnTo>
                  <a:lnTo>
                    <a:pt x="391" y="2566"/>
                  </a:lnTo>
                  <a:lnTo>
                    <a:pt x="432" y="2481"/>
                  </a:lnTo>
                  <a:lnTo>
                    <a:pt x="475" y="2399"/>
                  </a:lnTo>
                  <a:lnTo>
                    <a:pt x="521" y="2319"/>
                  </a:lnTo>
                  <a:lnTo>
                    <a:pt x="568" y="2243"/>
                  </a:lnTo>
                  <a:lnTo>
                    <a:pt x="617" y="2168"/>
                  </a:lnTo>
                  <a:lnTo>
                    <a:pt x="667" y="2097"/>
                  </a:lnTo>
                  <a:lnTo>
                    <a:pt x="717" y="2028"/>
                  </a:lnTo>
                  <a:lnTo>
                    <a:pt x="767" y="1961"/>
                  </a:lnTo>
                  <a:lnTo>
                    <a:pt x="817" y="1899"/>
                  </a:lnTo>
                  <a:lnTo>
                    <a:pt x="867" y="1837"/>
                  </a:lnTo>
                  <a:lnTo>
                    <a:pt x="914" y="1779"/>
                  </a:lnTo>
                  <a:lnTo>
                    <a:pt x="865" y="1720"/>
                  </a:lnTo>
                  <a:lnTo>
                    <a:pt x="817" y="1659"/>
                  </a:lnTo>
                  <a:lnTo>
                    <a:pt x="767" y="1596"/>
                  </a:lnTo>
                  <a:lnTo>
                    <a:pt x="717" y="1530"/>
                  </a:lnTo>
                  <a:lnTo>
                    <a:pt x="667" y="1460"/>
                  </a:lnTo>
                  <a:lnTo>
                    <a:pt x="617" y="1389"/>
                  </a:lnTo>
                  <a:lnTo>
                    <a:pt x="568" y="1315"/>
                  </a:lnTo>
                  <a:lnTo>
                    <a:pt x="521" y="1238"/>
                  </a:lnTo>
                  <a:lnTo>
                    <a:pt x="475" y="1158"/>
                  </a:lnTo>
                  <a:lnTo>
                    <a:pt x="431" y="1076"/>
                  </a:lnTo>
                  <a:lnTo>
                    <a:pt x="391" y="992"/>
                  </a:lnTo>
                  <a:lnTo>
                    <a:pt x="352" y="904"/>
                  </a:lnTo>
                  <a:lnTo>
                    <a:pt x="318" y="814"/>
                  </a:lnTo>
                  <a:lnTo>
                    <a:pt x="287" y="721"/>
                  </a:lnTo>
                  <a:lnTo>
                    <a:pt x="260" y="626"/>
                  </a:lnTo>
                  <a:lnTo>
                    <a:pt x="238" y="528"/>
                  </a:lnTo>
                  <a:lnTo>
                    <a:pt x="220" y="427"/>
                  </a:lnTo>
                  <a:lnTo>
                    <a:pt x="208" y="323"/>
                  </a:lnTo>
                  <a:lnTo>
                    <a:pt x="160" y="323"/>
                  </a:lnTo>
                  <a:lnTo>
                    <a:pt x="128" y="320"/>
                  </a:lnTo>
                  <a:lnTo>
                    <a:pt x="98" y="311"/>
                  </a:lnTo>
                  <a:lnTo>
                    <a:pt x="70" y="295"/>
                  </a:lnTo>
                  <a:lnTo>
                    <a:pt x="47" y="276"/>
                  </a:lnTo>
                  <a:lnTo>
                    <a:pt x="27" y="252"/>
                  </a:lnTo>
                  <a:lnTo>
                    <a:pt x="12" y="225"/>
                  </a:lnTo>
                  <a:lnTo>
                    <a:pt x="2" y="193"/>
                  </a:lnTo>
                  <a:lnTo>
                    <a:pt x="0" y="161"/>
                  </a:lnTo>
                  <a:lnTo>
                    <a:pt x="2" y="129"/>
                  </a:lnTo>
                  <a:lnTo>
                    <a:pt x="12" y="98"/>
                  </a:lnTo>
                  <a:lnTo>
                    <a:pt x="27" y="72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2"/>
                  </a:lnTo>
                  <a:lnTo>
                    <a:pt x="128" y="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7621075" y="1608995"/>
            <a:ext cx="202700" cy="193730"/>
            <a:chOff x="12232963" y="2027570"/>
            <a:chExt cx="272299" cy="261366"/>
          </a:xfrm>
        </p:grpSpPr>
        <p:sp>
          <p:nvSpPr>
            <p:cNvPr id="793" name="Freeform 67"/>
            <p:cNvSpPr>
              <a:spLocks noEditPoints="1"/>
            </p:cNvSpPr>
            <p:nvPr/>
          </p:nvSpPr>
          <p:spPr bwMode="auto">
            <a:xfrm>
              <a:off x="12232963" y="2027570"/>
              <a:ext cx="272299" cy="261366"/>
            </a:xfrm>
            <a:custGeom>
              <a:avLst/>
              <a:gdLst/>
              <a:ahLst/>
              <a:cxnLst>
                <a:cxn ang="0">
                  <a:pos x="271" y="59"/>
                </a:cxn>
                <a:cxn ang="0">
                  <a:pos x="195" y="84"/>
                </a:cxn>
                <a:cxn ang="0">
                  <a:pos x="131" y="130"/>
                </a:cxn>
                <a:cxn ang="0">
                  <a:pos x="84" y="194"/>
                </a:cxn>
                <a:cxn ang="0">
                  <a:pos x="60" y="271"/>
                </a:cxn>
                <a:cxn ang="0">
                  <a:pos x="60" y="354"/>
                </a:cxn>
                <a:cxn ang="0">
                  <a:pos x="84" y="431"/>
                </a:cxn>
                <a:cxn ang="0">
                  <a:pos x="131" y="495"/>
                </a:cxn>
                <a:cxn ang="0">
                  <a:pos x="195" y="541"/>
                </a:cxn>
                <a:cxn ang="0">
                  <a:pos x="271" y="567"/>
                </a:cxn>
                <a:cxn ang="0">
                  <a:pos x="356" y="567"/>
                </a:cxn>
                <a:cxn ang="0">
                  <a:pos x="431" y="541"/>
                </a:cxn>
                <a:cxn ang="0">
                  <a:pos x="495" y="495"/>
                </a:cxn>
                <a:cxn ang="0">
                  <a:pos x="543" y="431"/>
                </a:cxn>
                <a:cxn ang="0">
                  <a:pos x="567" y="354"/>
                </a:cxn>
                <a:cxn ang="0">
                  <a:pos x="567" y="271"/>
                </a:cxn>
                <a:cxn ang="0">
                  <a:pos x="543" y="194"/>
                </a:cxn>
                <a:cxn ang="0">
                  <a:pos x="495" y="130"/>
                </a:cxn>
                <a:cxn ang="0">
                  <a:pos x="431" y="84"/>
                </a:cxn>
                <a:cxn ang="0">
                  <a:pos x="356" y="59"/>
                </a:cxn>
                <a:cxn ang="0">
                  <a:pos x="313" y="0"/>
                </a:cxn>
                <a:cxn ang="0">
                  <a:pos x="403" y="12"/>
                </a:cxn>
                <a:cxn ang="0">
                  <a:pos x="484" y="51"/>
                </a:cxn>
                <a:cxn ang="0">
                  <a:pos x="549" y="107"/>
                </a:cxn>
                <a:cxn ang="0">
                  <a:pos x="596" y="181"/>
                </a:cxn>
                <a:cxn ang="0">
                  <a:pos x="622" y="267"/>
                </a:cxn>
                <a:cxn ang="0">
                  <a:pos x="622" y="359"/>
                </a:cxn>
                <a:cxn ang="0">
                  <a:pos x="596" y="445"/>
                </a:cxn>
                <a:cxn ang="0">
                  <a:pos x="549" y="518"/>
                </a:cxn>
                <a:cxn ang="0">
                  <a:pos x="484" y="575"/>
                </a:cxn>
                <a:cxn ang="0">
                  <a:pos x="403" y="613"/>
                </a:cxn>
                <a:cxn ang="0">
                  <a:pos x="313" y="626"/>
                </a:cxn>
                <a:cxn ang="0">
                  <a:pos x="222" y="613"/>
                </a:cxn>
                <a:cxn ang="0">
                  <a:pos x="143" y="575"/>
                </a:cxn>
                <a:cxn ang="0">
                  <a:pos x="76" y="518"/>
                </a:cxn>
                <a:cxn ang="0">
                  <a:pos x="29" y="445"/>
                </a:cxn>
                <a:cxn ang="0">
                  <a:pos x="3" y="359"/>
                </a:cxn>
                <a:cxn ang="0">
                  <a:pos x="3" y="267"/>
                </a:cxn>
                <a:cxn ang="0">
                  <a:pos x="29" y="181"/>
                </a:cxn>
                <a:cxn ang="0">
                  <a:pos x="76" y="107"/>
                </a:cxn>
                <a:cxn ang="0">
                  <a:pos x="143" y="51"/>
                </a:cxn>
                <a:cxn ang="0">
                  <a:pos x="222" y="12"/>
                </a:cxn>
                <a:cxn ang="0">
                  <a:pos x="313" y="0"/>
                </a:cxn>
              </a:cxnLst>
              <a:rect l="0" t="0" r="r" b="b"/>
              <a:pathLst>
                <a:path w="626" h="626">
                  <a:moveTo>
                    <a:pt x="313" y="55"/>
                  </a:moveTo>
                  <a:lnTo>
                    <a:pt x="271" y="59"/>
                  </a:lnTo>
                  <a:lnTo>
                    <a:pt x="231" y="67"/>
                  </a:lnTo>
                  <a:lnTo>
                    <a:pt x="195" y="84"/>
                  </a:lnTo>
                  <a:lnTo>
                    <a:pt x="161" y="105"/>
                  </a:lnTo>
                  <a:lnTo>
                    <a:pt x="131" y="130"/>
                  </a:lnTo>
                  <a:lnTo>
                    <a:pt x="106" y="161"/>
                  </a:lnTo>
                  <a:lnTo>
                    <a:pt x="84" y="194"/>
                  </a:lnTo>
                  <a:lnTo>
                    <a:pt x="69" y="231"/>
                  </a:lnTo>
                  <a:lnTo>
                    <a:pt x="60" y="271"/>
                  </a:lnTo>
                  <a:lnTo>
                    <a:pt x="56" y="313"/>
                  </a:lnTo>
                  <a:lnTo>
                    <a:pt x="60" y="354"/>
                  </a:lnTo>
                  <a:lnTo>
                    <a:pt x="69" y="394"/>
                  </a:lnTo>
                  <a:lnTo>
                    <a:pt x="84" y="431"/>
                  </a:lnTo>
                  <a:lnTo>
                    <a:pt x="106" y="464"/>
                  </a:lnTo>
                  <a:lnTo>
                    <a:pt x="131" y="495"/>
                  </a:lnTo>
                  <a:lnTo>
                    <a:pt x="161" y="521"/>
                  </a:lnTo>
                  <a:lnTo>
                    <a:pt x="195" y="541"/>
                  </a:lnTo>
                  <a:lnTo>
                    <a:pt x="231" y="558"/>
                  </a:lnTo>
                  <a:lnTo>
                    <a:pt x="271" y="567"/>
                  </a:lnTo>
                  <a:lnTo>
                    <a:pt x="313" y="571"/>
                  </a:lnTo>
                  <a:lnTo>
                    <a:pt x="356" y="567"/>
                  </a:lnTo>
                  <a:lnTo>
                    <a:pt x="395" y="558"/>
                  </a:lnTo>
                  <a:lnTo>
                    <a:pt x="431" y="541"/>
                  </a:lnTo>
                  <a:lnTo>
                    <a:pt x="466" y="521"/>
                  </a:lnTo>
                  <a:lnTo>
                    <a:pt x="495" y="495"/>
                  </a:lnTo>
                  <a:lnTo>
                    <a:pt x="521" y="464"/>
                  </a:lnTo>
                  <a:lnTo>
                    <a:pt x="543" y="431"/>
                  </a:lnTo>
                  <a:lnTo>
                    <a:pt x="558" y="394"/>
                  </a:lnTo>
                  <a:lnTo>
                    <a:pt x="567" y="354"/>
                  </a:lnTo>
                  <a:lnTo>
                    <a:pt x="571" y="313"/>
                  </a:lnTo>
                  <a:lnTo>
                    <a:pt x="567" y="271"/>
                  </a:lnTo>
                  <a:lnTo>
                    <a:pt x="558" y="231"/>
                  </a:lnTo>
                  <a:lnTo>
                    <a:pt x="543" y="194"/>
                  </a:lnTo>
                  <a:lnTo>
                    <a:pt x="521" y="161"/>
                  </a:lnTo>
                  <a:lnTo>
                    <a:pt x="495" y="130"/>
                  </a:lnTo>
                  <a:lnTo>
                    <a:pt x="466" y="105"/>
                  </a:lnTo>
                  <a:lnTo>
                    <a:pt x="431" y="84"/>
                  </a:lnTo>
                  <a:lnTo>
                    <a:pt x="395" y="67"/>
                  </a:lnTo>
                  <a:lnTo>
                    <a:pt x="356" y="59"/>
                  </a:lnTo>
                  <a:lnTo>
                    <a:pt x="313" y="55"/>
                  </a:lnTo>
                  <a:close/>
                  <a:moveTo>
                    <a:pt x="313" y="0"/>
                  </a:moveTo>
                  <a:lnTo>
                    <a:pt x="359" y="3"/>
                  </a:lnTo>
                  <a:lnTo>
                    <a:pt x="403" y="12"/>
                  </a:lnTo>
                  <a:lnTo>
                    <a:pt x="445" y="29"/>
                  </a:lnTo>
                  <a:lnTo>
                    <a:pt x="484" y="51"/>
                  </a:lnTo>
                  <a:lnTo>
                    <a:pt x="518" y="76"/>
                  </a:lnTo>
                  <a:lnTo>
                    <a:pt x="549" y="107"/>
                  </a:lnTo>
                  <a:lnTo>
                    <a:pt x="575" y="143"/>
                  </a:lnTo>
                  <a:lnTo>
                    <a:pt x="596" y="181"/>
                  </a:lnTo>
                  <a:lnTo>
                    <a:pt x="613" y="222"/>
                  </a:lnTo>
                  <a:lnTo>
                    <a:pt x="622" y="267"/>
                  </a:lnTo>
                  <a:lnTo>
                    <a:pt x="626" y="313"/>
                  </a:lnTo>
                  <a:lnTo>
                    <a:pt x="622" y="359"/>
                  </a:lnTo>
                  <a:lnTo>
                    <a:pt x="613" y="403"/>
                  </a:lnTo>
                  <a:lnTo>
                    <a:pt x="596" y="445"/>
                  </a:lnTo>
                  <a:lnTo>
                    <a:pt x="575" y="484"/>
                  </a:lnTo>
                  <a:lnTo>
                    <a:pt x="549" y="518"/>
                  </a:lnTo>
                  <a:lnTo>
                    <a:pt x="518" y="549"/>
                  </a:lnTo>
                  <a:lnTo>
                    <a:pt x="484" y="575"/>
                  </a:lnTo>
                  <a:lnTo>
                    <a:pt x="445" y="596"/>
                  </a:lnTo>
                  <a:lnTo>
                    <a:pt x="403" y="613"/>
                  </a:lnTo>
                  <a:lnTo>
                    <a:pt x="359" y="622"/>
                  </a:lnTo>
                  <a:lnTo>
                    <a:pt x="313" y="626"/>
                  </a:lnTo>
                  <a:lnTo>
                    <a:pt x="267" y="622"/>
                  </a:lnTo>
                  <a:lnTo>
                    <a:pt x="222" y="613"/>
                  </a:lnTo>
                  <a:lnTo>
                    <a:pt x="181" y="596"/>
                  </a:lnTo>
                  <a:lnTo>
                    <a:pt x="143" y="575"/>
                  </a:lnTo>
                  <a:lnTo>
                    <a:pt x="107" y="549"/>
                  </a:lnTo>
                  <a:lnTo>
                    <a:pt x="76" y="518"/>
                  </a:lnTo>
                  <a:lnTo>
                    <a:pt x="51" y="484"/>
                  </a:lnTo>
                  <a:lnTo>
                    <a:pt x="29" y="445"/>
                  </a:lnTo>
                  <a:lnTo>
                    <a:pt x="12" y="403"/>
                  </a:lnTo>
                  <a:lnTo>
                    <a:pt x="3" y="359"/>
                  </a:lnTo>
                  <a:lnTo>
                    <a:pt x="0" y="313"/>
                  </a:lnTo>
                  <a:lnTo>
                    <a:pt x="3" y="267"/>
                  </a:lnTo>
                  <a:lnTo>
                    <a:pt x="12" y="222"/>
                  </a:lnTo>
                  <a:lnTo>
                    <a:pt x="29" y="181"/>
                  </a:lnTo>
                  <a:lnTo>
                    <a:pt x="51" y="143"/>
                  </a:lnTo>
                  <a:lnTo>
                    <a:pt x="76" y="107"/>
                  </a:lnTo>
                  <a:lnTo>
                    <a:pt x="107" y="76"/>
                  </a:lnTo>
                  <a:lnTo>
                    <a:pt x="143" y="51"/>
                  </a:lnTo>
                  <a:lnTo>
                    <a:pt x="181" y="29"/>
                  </a:lnTo>
                  <a:lnTo>
                    <a:pt x="222" y="12"/>
                  </a:lnTo>
                  <a:lnTo>
                    <a:pt x="267" y="3"/>
                  </a:lnTo>
                  <a:lnTo>
                    <a:pt x="313" y="0"/>
                  </a:lnTo>
                  <a:close/>
                </a:path>
              </a:pathLst>
            </a:custGeom>
            <a:no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  <p:sp>
          <p:nvSpPr>
            <p:cNvPr id="794" name="Freeform 68"/>
            <p:cNvSpPr>
              <a:spLocks noEditPoints="1"/>
            </p:cNvSpPr>
            <p:nvPr/>
          </p:nvSpPr>
          <p:spPr bwMode="auto">
            <a:xfrm>
              <a:off x="12320032" y="2088361"/>
              <a:ext cx="97871" cy="134008"/>
            </a:xfrm>
            <a:custGeom>
              <a:avLst/>
              <a:gdLst/>
              <a:ahLst/>
              <a:cxnLst>
                <a:cxn ang="0">
                  <a:pos x="129" y="273"/>
                </a:cxn>
                <a:cxn ang="0">
                  <a:pos x="158" y="258"/>
                </a:cxn>
                <a:cxn ang="0">
                  <a:pos x="169" y="233"/>
                </a:cxn>
                <a:cxn ang="0">
                  <a:pos x="160" y="210"/>
                </a:cxn>
                <a:cxn ang="0">
                  <a:pos x="129" y="196"/>
                </a:cxn>
                <a:cxn ang="0">
                  <a:pos x="83" y="68"/>
                </a:cxn>
                <a:cxn ang="0">
                  <a:pos x="69" y="86"/>
                </a:cxn>
                <a:cxn ang="0">
                  <a:pos x="69" y="106"/>
                </a:cxn>
                <a:cxn ang="0">
                  <a:pos x="83" y="124"/>
                </a:cxn>
                <a:cxn ang="0">
                  <a:pos x="96" y="63"/>
                </a:cxn>
                <a:cxn ang="0">
                  <a:pos x="129" y="0"/>
                </a:cxn>
                <a:cxn ang="0">
                  <a:pos x="152" y="23"/>
                </a:cxn>
                <a:cxn ang="0">
                  <a:pos x="188" y="41"/>
                </a:cxn>
                <a:cxn ang="0">
                  <a:pos x="210" y="69"/>
                </a:cxn>
                <a:cxn ang="0">
                  <a:pos x="158" y="95"/>
                </a:cxn>
                <a:cxn ang="0">
                  <a:pos x="142" y="70"/>
                </a:cxn>
                <a:cxn ang="0">
                  <a:pos x="129" y="139"/>
                </a:cxn>
                <a:cxn ang="0">
                  <a:pos x="177" y="155"/>
                </a:cxn>
                <a:cxn ang="0">
                  <a:pos x="205" y="174"/>
                </a:cxn>
                <a:cxn ang="0">
                  <a:pos x="223" y="206"/>
                </a:cxn>
                <a:cxn ang="0">
                  <a:pos x="223" y="248"/>
                </a:cxn>
                <a:cxn ang="0">
                  <a:pos x="200" y="287"/>
                </a:cxn>
                <a:cxn ang="0">
                  <a:pos x="158" y="311"/>
                </a:cxn>
                <a:cxn ang="0">
                  <a:pos x="129" y="353"/>
                </a:cxn>
                <a:cxn ang="0">
                  <a:pos x="96" y="317"/>
                </a:cxn>
                <a:cxn ang="0">
                  <a:pos x="50" y="305"/>
                </a:cxn>
                <a:cxn ang="0">
                  <a:pos x="17" y="275"/>
                </a:cxn>
                <a:cxn ang="0">
                  <a:pos x="0" y="232"/>
                </a:cxn>
                <a:cxn ang="0">
                  <a:pos x="65" y="241"/>
                </a:cxn>
                <a:cxn ang="0">
                  <a:pos x="85" y="264"/>
                </a:cxn>
                <a:cxn ang="0">
                  <a:pos x="96" y="187"/>
                </a:cxn>
                <a:cxn ang="0">
                  <a:pos x="46" y="168"/>
                </a:cxn>
                <a:cxn ang="0">
                  <a:pos x="18" y="137"/>
                </a:cxn>
                <a:cxn ang="0">
                  <a:pos x="9" y="98"/>
                </a:cxn>
                <a:cxn ang="0">
                  <a:pos x="19" y="60"/>
                </a:cxn>
                <a:cxn ang="0">
                  <a:pos x="51" y="32"/>
                </a:cxn>
                <a:cxn ang="0">
                  <a:pos x="96" y="19"/>
                </a:cxn>
              </a:cxnLst>
              <a:rect l="0" t="0" r="r" b="b"/>
              <a:pathLst>
                <a:path w="225" h="353">
                  <a:moveTo>
                    <a:pt x="129" y="196"/>
                  </a:moveTo>
                  <a:lnTo>
                    <a:pt x="129" y="273"/>
                  </a:lnTo>
                  <a:lnTo>
                    <a:pt x="146" y="267"/>
                  </a:lnTo>
                  <a:lnTo>
                    <a:pt x="158" y="258"/>
                  </a:lnTo>
                  <a:lnTo>
                    <a:pt x="167" y="247"/>
                  </a:lnTo>
                  <a:lnTo>
                    <a:pt x="169" y="233"/>
                  </a:lnTo>
                  <a:lnTo>
                    <a:pt x="167" y="220"/>
                  </a:lnTo>
                  <a:lnTo>
                    <a:pt x="160" y="210"/>
                  </a:lnTo>
                  <a:lnTo>
                    <a:pt x="147" y="201"/>
                  </a:lnTo>
                  <a:lnTo>
                    <a:pt x="129" y="196"/>
                  </a:lnTo>
                  <a:close/>
                  <a:moveTo>
                    <a:pt x="96" y="63"/>
                  </a:moveTo>
                  <a:lnTo>
                    <a:pt x="83" y="68"/>
                  </a:lnTo>
                  <a:lnTo>
                    <a:pt x="74" y="75"/>
                  </a:lnTo>
                  <a:lnTo>
                    <a:pt x="69" y="86"/>
                  </a:lnTo>
                  <a:lnTo>
                    <a:pt x="67" y="96"/>
                  </a:lnTo>
                  <a:lnTo>
                    <a:pt x="69" y="106"/>
                  </a:lnTo>
                  <a:lnTo>
                    <a:pt x="74" y="116"/>
                  </a:lnTo>
                  <a:lnTo>
                    <a:pt x="83" y="124"/>
                  </a:lnTo>
                  <a:lnTo>
                    <a:pt x="96" y="130"/>
                  </a:lnTo>
                  <a:lnTo>
                    <a:pt x="96" y="63"/>
                  </a:lnTo>
                  <a:close/>
                  <a:moveTo>
                    <a:pt x="96" y="0"/>
                  </a:moveTo>
                  <a:lnTo>
                    <a:pt x="129" y="0"/>
                  </a:lnTo>
                  <a:lnTo>
                    <a:pt x="129" y="19"/>
                  </a:lnTo>
                  <a:lnTo>
                    <a:pt x="152" y="23"/>
                  </a:lnTo>
                  <a:lnTo>
                    <a:pt x="172" y="31"/>
                  </a:lnTo>
                  <a:lnTo>
                    <a:pt x="188" y="41"/>
                  </a:lnTo>
                  <a:lnTo>
                    <a:pt x="201" y="54"/>
                  </a:lnTo>
                  <a:lnTo>
                    <a:pt x="210" y="69"/>
                  </a:lnTo>
                  <a:lnTo>
                    <a:pt x="215" y="88"/>
                  </a:lnTo>
                  <a:lnTo>
                    <a:pt x="158" y="95"/>
                  </a:lnTo>
                  <a:lnTo>
                    <a:pt x="152" y="80"/>
                  </a:lnTo>
                  <a:lnTo>
                    <a:pt x="142" y="70"/>
                  </a:lnTo>
                  <a:lnTo>
                    <a:pt x="129" y="63"/>
                  </a:lnTo>
                  <a:lnTo>
                    <a:pt x="129" y="139"/>
                  </a:lnTo>
                  <a:lnTo>
                    <a:pt x="155" y="147"/>
                  </a:lnTo>
                  <a:lnTo>
                    <a:pt x="177" y="155"/>
                  </a:lnTo>
                  <a:lnTo>
                    <a:pt x="193" y="164"/>
                  </a:lnTo>
                  <a:lnTo>
                    <a:pt x="205" y="174"/>
                  </a:lnTo>
                  <a:lnTo>
                    <a:pt x="216" y="188"/>
                  </a:lnTo>
                  <a:lnTo>
                    <a:pt x="223" y="206"/>
                  </a:lnTo>
                  <a:lnTo>
                    <a:pt x="225" y="226"/>
                  </a:lnTo>
                  <a:lnTo>
                    <a:pt x="223" y="248"/>
                  </a:lnTo>
                  <a:lnTo>
                    <a:pt x="214" y="269"/>
                  </a:lnTo>
                  <a:lnTo>
                    <a:pt x="200" y="287"/>
                  </a:lnTo>
                  <a:lnTo>
                    <a:pt x="181" y="301"/>
                  </a:lnTo>
                  <a:lnTo>
                    <a:pt x="158" y="311"/>
                  </a:lnTo>
                  <a:lnTo>
                    <a:pt x="129" y="316"/>
                  </a:lnTo>
                  <a:lnTo>
                    <a:pt x="129" y="353"/>
                  </a:lnTo>
                  <a:lnTo>
                    <a:pt x="96" y="353"/>
                  </a:lnTo>
                  <a:lnTo>
                    <a:pt x="96" y="317"/>
                  </a:lnTo>
                  <a:lnTo>
                    <a:pt x="72" y="312"/>
                  </a:lnTo>
                  <a:lnTo>
                    <a:pt x="50" y="305"/>
                  </a:lnTo>
                  <a:lnTo>
                    <a:pt x="32" y="292"/>
                  </a:lnTo>
                  <a:lnTo>
                    <a:pt x="17" y="275"/>
                  </a:lnTo>
                  <a:lnTo>
                    <a:pt x="6" y="256"/>
                  </a:lnTo>
                  <a:lnTo>
                    <a:pt x="0" y="232"/>
                  </a:lnTo>
                  <a:lnTo>
                    <a:pt x="60" y="226"/>
                  </a:lnTo>
                  <a:lnTo>
                    <a:pt x="65" y="241"/>
                  </a:lnTo>
                  <a:lnTo>
                    <a:pt x="74" y="253"/>
                  </a:lnTo>
                  <a:lnTo>
                    <a:pt x="85" y="264"/>
                  </a:lnTo>
                  <a:lnTo>
                    <a:pt x="96" y="270"/>
                  </a:lnTo>
                  <a:lnTo>
                    <a:pt x="96" y="187"/>
                  </a:lnTo>
                  <a:lnTo>
                    <a:pt x="69" y="178"/>
                  </a:lnTo>
                  <a:lnTo>
                    <a:pt x="46" y="168"/>
                  </a:lnTo>
                  <a:lnTo>
                    <a:pt x="29" y="153"/>
                  </a:lnTo>
                  <a:lnTo>
                    <a:pt x="18" y="137"/>
                  </a:lnTo>
                  <a:lnTo>
                    <a:pt x="12" y="119"/>
                  </a:lnTo>
                  <a:lnTo>
                    <a:pt x="9" y="98"/>
                  </a:lnTo>
                  <a:lnTo>
                    <a:pt x="12" y="78"/>
                  </a:lnTo>
                  <a:lnTo>
                    <a:pt x="19" y="60"/>
                  </a:lnTo>
                  <a:lnTo>
                    <a:pt x="33" y="45"/>
                  </a:lnTo>
                  <a:lnTo>
                    <a:pt x="51" y="32"/>
                  </a:lnTo>
                  <a:lnTo>
                    <a:pt x="72" y="23"/>
                  </a:lnTo>
                  <a:lnTo>
                    <a:pt x="96" y="19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5580" tIns="32790" rIns="65580" bIns="32790" numCol="1" anchor="t" anchorCtr="0" compatLnSpc="1">
              <a:prstTxWarp prst="textNoShape">
                <a:avLst/>
              </a:prstTxWarp>
            </a:bodyPr>
            <a:lstStyle/>
            <a:p>
              <a:pPr defTabSz="327899">
                <a:defRPr/>
              </a:pPr>
              <a:endParaRPr lang="en-US" sz="1291">
                <a:solidFill>
                  <a:prstClr val="black"/>
                </a:solidFill>
              </a:endParaRPr>
            </a:p>
          </p:txBody>
        </p:sp>
      </p:grpSp>
      <p:sp>
        <p:nvSpPr>
          <p:cNvPr id="795" name="Freeform 5">
            <a:extLst>
              <a:ext uri="{FF2B5EF4-FFF2-40B4-BE49-F238E27FC236}">
                <a16:creationId xmlns:a16="http://schemas.microsoft.com/office/drawing/2014/main" id="{61DA6DEE-5C39-4CC7-B09A-C3CBCD6D8D02}"/>
              </a:ext>
            </a:extLst>
          </p:cNvPr>
          <p:cNvSpPr>
            <a:spLocks noEditPoints="1"/>
          </p:cNvSpPr>
          <p:nvPr/>
        </p:nvSpPr>
        <p:spPr bwMode="auto">
          <a:xfrm>
            <a:off x="3886505" y="764418"/>
            <a:ext cx="210681" cy="204553"/>
          </a:xfrm>
          <a:custGeom>
            <a:avLst/>
            <a:gdLst>
              <a:gd name="T0" fmla="*/ 1191 w 2382"/>
              <a:gd name="T1" fmla="*/ 0 h 2382"/>
              <a:gd name="T2" fmla="*/ 0 w 2382"/>
              <a:gd name="T3" fmla="*/ 1191 h 2382"/>
              <a:gd name="T4" fmla="*/ 1191 w 2382"/>
              <a:gd name="T5" fmla="*/ 2382 h 2382"/>
              <a:gd name="T6" fmla="*/ 2382 w 2382"/>
              <a:gd name="T7" fmla="*/ 1191 h 2382"/>
              <a:gd name="T8" fmla="*/ 1191 w 2382"/>
              <a:gd name="T9" fmla="*/ 0 h 2382"/>
              <a:gd name="T10" fmla="*/ 1439 w 2382"/>
              <a:gd name="T11" fmla="*/ 1846 h 2382"/>
              <a:gd name="T12" fmla="*/ 1292 w 2382"/>
              <a:gd name="T13" fmla="*/ 1901 h 2382"/>
              <a:gd name="T14" fmla="*/ 1165 w 2382"/>
              <a:gd name="T15" fmla="*/ 1920 h 2382"/>
              <a:gd name="T16" fmla="*/ 992 w 2382"/>
              <a:gd name="T17" fmla="*/ 1866 h 2382"/>
              <a:gd name="T18" fmla="*/ 930 w 2382"/>
              <a:gd name="T19" fmla="*/ 1728 h 2382"/>
              <a:gd name="T20" fmla="*/ 935 w 2382"/>
              <a:gd name="T21" fmla="*/ 1661 h 2382"/>
              <a:gd name="T22" fmla="*/ 950 w 2382"/>
              <a:gd name="T23" fmla="*/ 1585 h 2382"/>
              <a:gd name="T24" fmla="*/ 1026 w 2382"/>
              <a:gd name="T25" fmla="*/ 1314 h 2382"/>
              <a:gd name="T26" fmla="*/ 1044 w 2382"/>
              <a:gd name="T27" fmla="*/ 1240 h 2382"/>
              <a:gd name="T28" fmla="*/ 1050 w 2382"/>
              <a:gd name="T29" fmla="*/ 1176 h 2382"/>
              <a:gd name="T30" fmla="*/ 1029 w 2382"/>
              <a:gd name="T31" fmla="*/ 1104 h 2382"/>
              <a:gd name="T32" fmla="*/ 947 w 2382"/>
              <a:gd name="T33" fmla="*/ 1084 h 2382"/>
              <a:gd name="T34" fmla="*/ 886 w 2382"/>
              <a:gd name="T35" fmla="*/ 1093 h 2382"/>
              <a:gd name="T36" fmla="*/ 833 w 2382"/>
              <a:gd name="T37" fmla="*/ 1111 h 2382"/>
              <a:gd name="T38" fmla="*/ 853 w 2382"/>
              <a:gd name="T39" fmla="*/ 1027 h 2382"/>
              <a:gd name="T40" fmla="*/ 997 w 2382"/>
              <a:gd name="T41" fmla="*/ 975 h 2382"/>
              <a:gd name="T42" fmla="*/ 1127 w 2382"/>
              <a:gd name="T43" fmla="*/ 953 h 2382"/>
              <a:gd name="T44" fmla="*/ 1298 w 2382"/>
              <a:gd name="T45" fmla="*/ 1006 h 2382"/>
              <a:gd name="T46" fmla="*/ 1358 w 2382"/>
              <a:gd name="T47" fmla="*/ 1145 h 2382"/>
              <a:gd name="T48" fmla="*/ 1354 w 2382"/>
              <a:gd name="T49" fmla="*/ 1207 h 2382"/>
              <a:gd name="T50" fmla="*/ 1338 w 2382"/>
              <a:gd name="T51" fmla="*/ 1289 h 2382"/>
              <a:gd name="T52" fmla="*/ 1262 w 2382"/>
              <a:gd name="T53" fmla="*/ 1559 h 2382"/>
              <a:gd name="T54" fmla="*/ 1245 w 2382"/>
              <a:gd name="T55" fmla="*/ 1633 h 2382"/>
              <a:gd name="T56" fmla="*/ 1238 w 2382"/>
              <a:gd name="T57" fmla="*/ 1696 h 2382"/>
              <a:gd name="T58" fmla="*/ 1262 w 2382"/>
              <a:gd name="T59" fmla="*/ 1770 h 2382"/>
              <a:gd name="T60" fmla="*/ 1345 w 2382"/>
              <a:gd name="T61" fmla="*/ 1789 h 2382"/>
              <a:gd name="T62" fmla="*/ 1408 w 2382"/>
              <a:gd name="T63" fmla="*/ 1779 h 2382"/>
              <a:gd name="T64" fmla="*/ 1459 w 2382"/>
              <a:gd name="T65" fmla="*/ 1762 h 2382"/>
              <a:gd name="T66" fmla="*/ 1439 w 2382"/>
              <a:gd name="T67" fmla="*/ 1846 h 2382"/>
              <a:gd name="T68" fmla="*/ 1425 w 2382"/>
              <a:gd name="T69" fmla="*/ 749 h 2382"/>
              <a:gd name="T70" fmla="*/ 1297 w 2382"/>
              <a:gd name="T71" fmla="*/ 799 h 2382"/>
              <a:gd name="T72" fmla="*/ 1168 w 2382"/>
              <a:gd name="T73" fmla="*/ 749 h 2382"/>
              <a:gd name="T74" fmla="*/ 1114 w 2382"/>
              <a:gd name="T75" fmla="*/ 629 h 2382"/>
              <a:gd name="T76" fmla="*/ 1168 w 2382"/>
              <a:gd name="T77" fmla="*/ 508 h 2382"/>
              <a:gd name="T78" fmla="*/ 1297 w 2382"/>
              <a:gd name="T79" fmla="*/ 458 h 2382"/>
              <a:gd name="T80" fmla="*/ 1425 w 2382"/>
              <a:gd name="T81" fmla="*/ 508 h 2382"/>
              <a:gd name="T82" fmla="*/ 1479 w 2382"/>
              <a:gd name="T83" fmla="*/ 629 h 2382"/>
              <a:gd name="T84" fmla="*/ 1425 w 2382"/>
              <a:gd name="T85" fmla="*/ 749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82" h="2382">
                <a:moveTo>
                  <a:pt x="1191" y="0"/>
                </a:moveTo>
                <a:cubicBezTo>
                  <a:pt x="534" y="0"/>
                  <a:pt x="0" y="534"/>
                  <a:pt x="0" y="1191"/>
                </a:cubicBezTo>
                <a:cubicBezTo>
                  <a:pt x="0" y="1848"/>
                  <a:pt x="534" y="2382"/>
                  <a:pt x="1191" y="2382"/>
                </a:cubicBezTo>
                <a:cubicBezTo>
                  <a:pt x="1848" y="2382"/>
                  <a:pt x="2382" y="1848"/>
                  <a:pt x="2382" y="1191"/>
                </a:cubicBezTo>
                <a:cubicBezTo>
                  <a:pt x="2382" y="534"/>
                  <a:pt x="1848" y="0"/>
                  <a:pt x="1191" y="0"/>
                </a:cubicBezTo>
                <a:close/>
                <a:moveTo>
                  <a:pt x="1439" y="1846"/>
                </a:moveTo>
                <a:cubicBezTo>
                  <a:pt x="1378" y="1870"/>
                  <a:pt x="1329" y="1888"/>
                  <a:pt x="1292" y="1901"/>
                </a:cubicBezTo>
                <a:cubicBezTo>
                  <a:pt x="1256" y="1913"/>
                  <a:pt x="1213" y="1920"/>
                  <a:pt x="1165" y="1920"/>
                </a:cubicBezTo>
                <a:cubicBezTo>
                  <a:pt x="1091" y="1920"/>
                  <a:pt x="1033" y="1902"/>
                  <a:pt x="992" y="1866"/>
                </a:cubicBezTo>
                <a:cubicBezTo>
                  <a:pt x="951" y="1829"/>
                  <a:pt x="930" y="1783"/>
                  <a:pt x="930" y="1728"/>
                </a:cubicBezTo>
                <a:cubicBezTo>
                  <a:pt x="930" y="1706"/>
                  <a:pt x="932" y="1684"/>
                  <a:pt x="935" y="1661"/>
                </a:cubicBezTo>
                <a:cubicBezTo>
                  <a:pt x="938" y="1639"/>
                  <a:pt x="943" y="1613"/>
                  <a:pt x="950" y="1585"/>
                </a:cubicBezTo>
                <a:cubicBezTo>
                  <a:pt x="1026" y="1314"/>
                  <a:pt x="1026" y="1314"/>
                  <a:pt x="1026" y="1314"/>
                </a:cubicBezTo>
                <a:cubicBezTo>
                  <a:pt x="1033" y="1288"/>
                  <a:pt x="1039" y="1263"/>
                  <a:pt x="1044" y="1240"/>
                </a:cubicBezTo>
                <a:cubicBezTo>
                  <a:pt x="1048" y="1217"/>
                  <a:pt x="1050" y="1196"/>
                  <a:pt x="1050" y="1176"/>
                </a:cubicBezTo>
                <a:cubicBezTo>
                  <a:pt x="1050" y="1142"/>
                  <a:pt x="1043" y="1118"/>
                  <a:pt x="1029" y="1104"/>
                </a:cubicBezTo>
                <a:cubicBezTo>
                  <a:pt x="1015" y="1091"/>
                  <a:pt x="988" y="1084"/>
                  <a:pt x="947" y="1084"/>
                </a:cubicBezTo>
                <a:cubicBezTo>
                  <a:pt x="927" y="1084"/>
                  <a:pt x="907" y="1087"/>
                  <a:pt x="886" y="1093"/>
                </a:cubicBezTo>
                <a:cubicBezTo>
                  <a:pt x="866" y="1099"/>
                  <a:pt x="848" y="1105"/>
                  <a:pt x="833" y="1111"/>
                </a:cubicBezTo>
                <a:cubicBezTo>
                  <a:pt x="853" y="1027"/>
                  <a:pt x="853" y="1027"/>
                  <a:pt x="853" y="1027"/>
                </a:cubicBezTo>
                <a:cubicBezTo>
                  <a:pt x="903" y="1007"/>
                  <a:pt x="951" y="989"/>
                  <a:pt x="997" y="975"/>
                </a:cubicBezTo>
                <a:cubicBezTo>
                  <a:pt x="1043" y="960"/>
                  <a:pt x="1086" y="953"/>
                  <a:pt x="1127" y="953"/>
                </a:cubicBezTo>
                <a:cubicBezTo>
                  <a:pt x="1201" y="953"/>
                  <a:pt x="1258" y="971"/>
                  <a:pt x="1298" y="1006"/>
                </a:cubicBezTo>
                <a:cubicBezTo>
                  <a:pt x="1338" y="1042"/>
                  <a:pt x="1358" y="1088"/>
                  <a:pt x="1358" y="1145"/>
                </a:cubicBezTo>
                <a:cubicBezTo>
                  <a:pt x="1358" y="1157"/>
                  <a:pt x="1356" y="1177"/>
                  <a:pt x="1354" y="1207"/>
                </a:cubicBezTo>
                <a:cubicBezTo>
                  <a:pt x="1351" y="1237"/>
                  <a:pt x="1346" y="1264"/>
                  <a:pt x="1338" y="1289"/>
                </a:cubicBezTo>
                <a:cubicBezTo>
                  <a:pt x="1262" y="1559"/>
                  <a:pt x="1262" y="1559"/>
                  <a:pt x="1262" y="1559"/>
                </a:cubicBezTo>
                <a:cubicBezTo>
                  <a:pt x="1256" y="1581"/>
                  <a:pt x="1250" y="1605"/>
                  <a:pt x="1245" y="1633"/>
                </a:cubicBezTo>
                <a:cubicBezTo>
                  <a:pt x="1240" y="1661"/>
                  <a:pt x="1238" y="1682"/>
                  <a:pt x="1238" y="1696"/>
                </a:cubicBezTo>
                <a:cubicBezTo>
                  <a:pt x="1238" y="1732"/>
                  <a:pt x="1246" y="1757"/>
                  <a:pt x="1262" y="1770"/>
                </a:cubicBezTo>
                <a:cubicBezTo>
                  <a:pt x="1278" y="1783"/>
                  <a:pt x="1306" y="1789"/>
                  <a:pt x="1345" y="1789"/>
                </a:cubicBezTo>
                <a:cubicBezTo>
                  <a:pt x="1364" y="1789"/>
                  <a:pt x="1385" y="1786"/>
                  <a:pt x="1408" y="1779"/>
                </a:cubicBezTo>
                <a:cubicBezTo>
                  <a:pt x="1432" y="1773"/>
                  <a:pt x="1449" y="1767"/>
                  <a:pt x="1459" y="1762"/>
                </a:cubicBezTo>
                <a:lnTo>
                  <a:pt x="1439" y="1846"/>
                </a:lnTo>
                <a:close/>
                <a:moveTo>
                  <a:pt x="1425" y="749"/>
                </a:moveTo>
                <a:cubicBezTo>
                  <a:pt x="1390" y="782"/>
                  <a:pt x="1347" y="799"/>
                  <a:pt x="1297" y="799"/>
                </a:cubicBezTo>
                <a:cubicBezTo>
                  <a:pt x="1247" y="799"/>
                  <a:pt x="1204" y="782"/>
                  <a:pt x="1168" y="749"/>
                </a:cubicBezTo>
                <a:cubicBezTo>
                  <a:pt x="1132" y="716"/>
                  <a:pt x="1114" y="676"/>
                  <a:pt x="1114" y="629"/>
                </a:cubicBezTo>
                <a:cubicBezTo>
                  <a:pt x="1114" y="582"/>
                  <a:pt x="1132" y="542"/>
                  <a:pt x="1168" y="508"/>
                </a:cubicBezTo>
                <a:cubicBezTo>
                  <a:pt x="1204" y="475"/>
                  <a:pt x="1247" y="458"/>
                  <a:pt x="1297" y="458"/>
                </a:cubicBezTo>
                <a:cubicBezTo>
                  <a:pt x="1347" y="458"/>
                  <a:pt x="1390" y="475"/>
                  <a:pt x="1425" y="508"/>
                </a:cubicBezTo>
                <a:cubicBezTo>
                  <a:pt x="1461" y="542"/>
                  <a:pt x="1479" y="582"/>
                  <a:pt x="1479" y="629"/>
                </a:cubicBezTo>
                <a:cubicBezTo>
                  <a:pt x="1479" y="676"/>
                  <a:pt x="1461" y="716"/>
                  <a:pt x="1425" y="749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5580" tIns="32790" rIns="65580" bIns="32790" numCol="1" anchor="t" anchorCtr="0" compatLnSpc="1">
            <a:prstTxWarp prst="textNoShape">
              <a:avLst/>
            </a:prstTxWarp>
          </a:bodyPr>
          <a:lstStyle/>
          <a:p>
            <a:pPr defTabSz="327899">
              <a:defRPr/>
            </a:pPr>
            <a:endParaRPr lang="en-IN" sz="1291">
              <a:solidFill>
                <a:prstClr val="black"/>
              </a:solidFill>
            </a:endParaRPr>
          </a:p>
        </p:txBody>
      </p:sp>
      <p:sp>
        <p:nvSpPr>
          <p:cNvPr id="796" name="Rectangle 795"/>
          <p:cNvSpPr/>
          <p:nvPr/>
        </p:nvSpPr>
        <p:spPr>
          <a:xfrm>
            <a:off x="3913728" y="703487"/>
            <a:ext cx="1936577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27899" rtl="1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Program Information</a:t>
            </a:r>
          </a:p>
        </p:txBody>
      </p:sp>
      <p:sp>
        <p:nvSpPr>
          <p:cNvPr id="817" name="Oval 816"/>
          <p:cNvSpPr>
            <a:spLocks noChangeAspect="1"/>
          </p:cNvSpPr>
          <p:nvPr/>
        </p:nvSpPr>
        <p:spPr>
          <a:xfrm rot="6112230">
            <a:off x="2958768" y="2262031"/>
            <a:ext cx="160440" cy="161203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874242">
              <a:defRPr/>
            </a:pPr>
            <a:endParaRPr lang="en-US" sz="1721" kern="0">
              <a:solidFill>
                <a:prstClr val="white"/>
              </a:solidFill>
            </a:endParaRP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3DA9EAB5-E47F-490D-80DC-9A28BCFDB294}"/>
              </a:ext>
            </a:extLst>
          </p:cNvPr>
          <p:cNvSpPr>
            <a:spLocks noChangeAspect="1"/>
          </p:cNvSpPr>
          <p:nvPr/>
        </p:nvSpPr>
        <p:spPr>
          <a:xfrm rot="4337635">
            <a:off x="8226211" y="2289109"/>
            <a:ext cx="152795" cy="159800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874242">
              <a:defRPr/>
            </a:pPr>
            <a:endParaRPr lang="en-US" sz="1721" kern="0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151965" y="6188608"/>
            <a:ext cx="3043858" cy="308692"/>
          </a:xfrm>
          <a:prstGeom prst="roundRect">
            <a:avLst>
              <a:gd name="adj" fmla="val 23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3553">
              <a:defRPr/>
            </a:pPr>
            <a:endParaRPr lang="en-US" sz="1235">
              <a:solidFill>
                <a:prstClr val="white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1143589" y="6174253"/>
            <a:ext cx="705410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b="1" dirty="0">
                <a:solidFill>
                  <a:prstClr val="black"/>
                </a:solidFill>
              </a:rPr>
              <a:t>Project Status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1241840" y="6320786"/>
            <a:ext cx="586356" cy="1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Planned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13DFA557-C061-44BC-A05A-F278DFC7B29E}"/>
              </a:ext>
            </a:extLst>
          </p:cNvPr>
          <p:cNvSpPr/>
          <p:nvPr/>
        </p:nvSpPr>
        <p:spPr>
          <a:xfrm>
            <a:off x="1186893" y="6355039"/>
            <a:ext cx="87465" cy="84902"/>
          </a:xfrm>
          <a:prstGeom prst="ellipse">
            <a:avLst/>
          </a:prstGeom>
          <a:solidFill>
            <a:srgbClr val="A6A6A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2667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1736085" y="6316855"/>
            <a:ext cx="586356" cy="1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In Progress 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13DFA557-C061-44BC-A05A-F278DFC7B29E}"/>
              </a:ext>
            </a:extLst>
          </p:cNvPr>
          <p:cNvSpPr/>
          <p:nvPr/>
        </p:nvSpPr>
        <p:spPr>
          <a:xfrm>
            <a:off x="1676930" y="6356594"/>
            <a:ext cx="87465" cy="84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2667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2330057" y="6320785"/>
            <a:ext cx="1003829" cy="1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Minor (2% &lt; 5%) Delay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3DFA557-C061-44BC-A05A-F278DFC7B29E}"/>
              </a:ext>
            </a:extLst>
          </p:cNvPr>
          <p:cNvSpPr/>
          <p:nvPr/>
        </p:nvSpPr>
        <p:spPr>
          <a:xfrm>
            <a:off x="2261921" y="6358613"/>
            <a:ext cx="87465" cy="849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2667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221925" y="6183909"/>
            <a:ext cx="2034202" cy="308692"/>
          </a:xfrm>
          <a:prstGeom prst="roundRect">
            <a:avLst>
              <a:gd name="adj" fmla="val 23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3553">
              <a:defRPr/>
            </a:pPr>
            <a:endParaRPr lang="en-US" sz="1235">
              <a:solidFill>
                <a:prstClr val="white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4243791" y="6162253"/>
            <a:ext cx="647643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b="1" dirty="0">
                <a:solidFill>
                  <a:prstClr val="black"/>
                </a:solidFill>
              </a:rPr>
              <a:t>Timeline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5732137" y="6397005"/>
            <a:ext cx="123738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E4ECC470-B5D5-44F9-9E4A-5EF3937A6F9E}"/>
              </a:ext>
            </a:extLst>
          </p:cNvPr>
          <p:cNvSpPr txBox="1"/>
          <p:nvPr/>
        </p:nvSpPr>
        <p:spPr>
          <a:xfrm>
            <a:off x="5905590" y="6305120"/>
            <a:ext cx="482494" cy="1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Actual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4317957" y="6400440"/>
            <a:ext cx="129605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4ECC470-B5D5-44F9-9E4A-5EF3937A6F9E}"/>
              </a:ext>
            </a:extLst>
          </p:cNvPr>
          <p:cNvSpPr txBox="1"/>
          <p:nvPr/>
        </p:nvSpPr>
        <p:spPr>
          <a:xfrm>
            <a:off x="4435658" y="6305120"/>
            <a:ext cx="807825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Baseline Plan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5014240" y="6395196"/>
            <a:ext cx="12960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E4ECC470-B5D5-44F9-9E4A-5EF3937A6F9E}"/>
              </a:ext>
            </a:extLst>
          </p:cNvPr>
          <p:cNvSpPr txBox="1"/>
          <p:nvPr/>
        </p:nvSpPr>
        <p:spPr>
          <a:xfrm>
            <a:off x="5131940" y="6299875"/>
            <a:ext cx="807825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Revised Plan</a:t>
            </a:r>
          </a:p>
        </p:txBody>
      </p:sp>
      <p:sp>
        <p:nvSpPr>
          <p:cNvPr id="249" name="Rounded Rectangle 248"/>
          <p:cNvSpPr/>
          <p:nvPr/>
        </p:nvSpPr>
        <p:spPr>
          <a:xfrm>
            <a:off x="6281448" y="6180012"/>
            <a:ext cx="3060577" cy="308692"/>
          </a:xfrm>
          <a:prstGeom prst="roundRect">
            <a:avLst>
              <a:gd name="adj" fmla="val 23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3553">
              <a:defRPr/>
            </a:pPr>
            <a:endParaRPr lang="en-US" sz="1235">
              <a:solidFill>
                <a:prstClr val="white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6302139" y="6174253"/>
            <a:ext cx="647643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b="1" dirty="0">
                <a:solidFill>
                  <a:prstClr val="black"/>
                </a:solidFill>
              </a:rPr>
              <a:t>Milestones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6356971" y="6382052"/>
            <a:ext cx="99947" cy="7525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3553">
              <a:defRPr/>
            </a:pPr>
            <a:endParaRPr lang="en-US" sz="1235">
              <a:solidFill>
                <a:prstClr val="white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6439319" y="6323740"/>
            <a:ext cx="500847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Forecast</a:t>
            </a:r>
          </a:p>
        </p:txBody>
      </p:sp>
      <p:sp>
        <p:nvSpPr>
          <p:cNvPr id="253" name="Diamond 252">
            <a:extLst>
              <a:ext uri="{FF2B5EF4-FFF2-40B4-BE49-F238E27FC236}">
                <a16:creationId xmlns:a16="http://schemas.microsoft.com/office/drawing/2014/main" id="{C5ECD517-0928-4355-B7CD-7982F00F64D2}"/>
              </a:ext>
            </a:extLst>
          </p:cNvPr>
          <p:cNvSpPr/>
          <p:nvPr/>
        </p:nvSpPr>
        <p:spPr>
          <a:xfrm>
            <a:off x="6869840" y="6367602"/>
            <a:ext cx="106874" cy="98429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5852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4" name="Diamond 253">
            <a:extLst>
              <a:ext uri="{FF2B5EF4-FFF2-40B4-BE49-F238E27FC236}">
                <a16:creationId xmlns:a16="http://schemas.microsoft.com/office/drawing/2014/main" id="{C5ECD517-0928-4355-B7CD-7982F00F64D2}"/>
              </a:ext>
            </a:extLst>
          </p:cNvPr>
          <p:cNvSpPr/>
          <p:nvPr/>
        </p:nvSpPr>
        <p:spPr>
          <a:xfrm>
            <a:off x="7374900" y="6369924"/>
            <a:ext cx="106874" cy="98429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5852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7456419" y="6328399"/>
            <a:ext cx="604046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Completed</a:t>
            </a:r>
          </a:p>
        </p:txBody>
      </p:sp>
      <p:sp>
        <p:nvSpPr>
          <p:cNvPr id="256" name="Diamond 255">
            <a:extLst>
              <a:ext uri="{FF2B5EF4-FFF2-40B4-BE49-F238E27FC236}">
                <a16:creationId xmlns:a16="http://schemas.microsoft.com/office/drawing/2014/main" id="{C5ECD517-0928-4355-B7CD-7982F00F64D2}"/>
              </a:ext>
            </a:extLst>
          </p:cNvPr>
          <p:cNvSpPr/>
          <p:nvPr/>
        </p:nvSpPr>
        <p:spPr>
          <a:xfrm>
            <a:off x="8008502" y="6370942"/>
            <a:ext cx="106874" cy="9842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5852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8090022" y="6329415"/>
            <a:ext cx="647955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Minor Delay</a:t>
            </a:r>
          </a:p>
        </p:txBody>
      </p:sp>
      <p:sp>
        <p:nvSpPr>
          <p:cNvPr id="258" name="Diamond 257">
            <a:extLst>
              <a:ext uri="{FF2B5EF4-FFF2-40B4-BE49-F238E27FC236}">
                <a16:creationId xmlns:a16="http://schemas.microsoft.com/office/drawing/2014/main" id="{C5ECD517-0928-4355-B7CD-7982F00F64D2}"/>
              </a:ext>
            </a:extLst>
          </p:cNvPr>
          <p:cNvSpPr/>
          <p:nvPr/>
        </p:nvSpPr>
        <p:spPr>
          <a:xfrm>
            <a:off x="8656459" y="6373182"/>
            <a:ext cx="106874" cy="9842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5852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8737980" y="6331656"/>
            <a:ext cx="604046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Delayed</a:t>
            </a:r>
          </a:p>
        </p:txBody>
      </p:sp>
      <p:sp>
        <p:nvSpPr>
          <p:cNvPr id="260" name="Rounded Rectangle 259"/>
          <p:cNvSpPr/>
          <p:nvPr/>
        </p:nvSpPr>
        <p:spPr>
          <a:xfrm>
            <a:off x="970030" y="6180013"/>
            <a:ext cx="161243" cy="331487"/>
          </a:xfrm>
          <a:prstGeom prst="roundRect">
            <a:avLst>
              <a:gd name="adj" fmla="val 23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0" bIns="0" rtlCol="0" anchor="ctr"/>
          <a:lstStyle/>
          <a:p>
            <a:pPr algn="ctr" defTabSz="313553">
              <a:defRPr/>
            </a:pPr>
            <a:r>
              <a:rPr lang="en-US" sz="618" b="1" dirty="0">
                <a:solidFill>
                  <a:prstClr val="black"/>
                </a:solidFill>
              </a:rPr>
              <a:t>Legend</a:t>
            </a:r>
            <a:endParaRPr lang="en-US" sz="686" b="1" dirty="0">
              <a:solidFill>
                <a:prstClr val="black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9371101" y="6194255"/>
            <a:ext cx="1314506" cy="308692"/>
          </a:xfrm>
          <a:prstGeom prst="roundRect">
            <a:avLst>
              <a:gd name="adj" fmla="val 234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3553">
              <a:defRPr/>
            </a:pPr>
            <a:endParaRPr lang="en-US" sz="1235">
              <a:solidFill>
                <a:prstClr val="white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9391793" y="6188495"/>
            <a:ext cx="647643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b="1" dirty="0">
                <a:solidFill>
                  <a:prstClr val="black"/>
                </a:solidFill>
              </a:rPr>
              <a:t>Risks/Issues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9467676" y="6336108"/>
            <a:ext cx="604046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Low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9879372" y="6342640"/>
            <a:ext cx="604046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Moderate </a:t>
            </a:r>
          </a:p>
        </p:txBody>
      </p:sp>
      <p:cxnSp>
        <p:nvCxnSpPr>
          <p:cNvPr id="265" name="Straight Arrow Connector 264"/>
          <p:cNvCxnSpPr>
            <a:cxnSpLocks/>
          </p:cNvCxnSpPr>
          <p:nvPr/>
        </p:nvCxnSpPr>
        <p:spPr>
          <a:xfrm flipH="1">
            <a:off x="9460753" y="6364609"/>
            <a:ext cx="449" cy="1163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cxnSpLocks/>
          </p:cNvCxnSpPr>
          <p:nvPr/>
        </p:nvCxnSpPr>
        <p:spPr>
          <a:xfrm flipV="1">
            <a:off x="10414937" y="6358198"/>
            <a:ext cx="1113" cy="10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</p:cNvCxnSpPr>
          <p:nvPr/>
        </p:nvCxnSpPr>
        <p:spPr>
          <a:xfrm>
            <a:off x="9779040" y="6430166"/>
            <a:ext cx="123881" cy="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10425789" y="6334359"/>
            <a:ext cx="604046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High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3333888" y="6323740"/>
            <a:ext cx="909904" cy="1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Major (&gt; 5%) Delay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13DFA557-C061-44BC-A05A-F278DFC7B29E}"/>
              </a:ext>
            </a:extLst>
          </p:cNvPr>
          <p:cNvSpPr/>
          <p:nvPr/>
        </p:nvSpPr>
        <p:spPr>
          <a:xfrm>
            <a:off x="3266332" y="6366499"/>
            <a:ext cx="87465" cy="84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4526">
              <a:defRPr/>
            </a:pPr>
            <a:endParaRPr lang="en-US" sz="2667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171D6F8-3F5B-4A1F-94CF-174183F213E2}"/>
              </a:ext>
            </a:extLst>
          </p:cNvPr>
          <p:cNvSpPr txBox="1"/>
          <p:nvPr/>
        </p:nvSpPr>
        <p:spPr>
          <a:xfrm>
            <a:off x="6955806" y="6328890"/>
            <a:ext cx="485625" cy="19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13553">
              <a:defRPr/>
            </a:pPr>
            <a:r>
              <a:rPr lang="en-US" sz="686" dirty="0">
                <a:solidFill>
                  <a:prstClr val="black"/>
                </a:solidFill>
              </a:rPr>
              <a:t>Planned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508198" y="1559791"/>
            <a:ext cx="2396753" cy="44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Program Deliverables</a:t>
            </a:r>
          </a:p>
          <a:p>
            <a:pPr algn="ctr" defTabSz="342900">
              <a:defRPr/>
            </a:pPr>
            <a:r>
              <a:rPr lang="en-US" sz="1148" b="1" dirty="0">
                <a:solidFill>
                  <a:srgbClr val="FF388C"/>
                </a:solidFill>
                <a:cs typeface="STC" panose="01000500000000020006" pitchFamily="2" charset="-78"/>
              </a:rPr>
              <a:t>Targets / KPIs - 2020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3662" y="6427331"/>
            <a:ext cx="262319" cy="290977"/>
          </a:xfrm>
          <a:prstGeom prst="rect">
            <a:avLst/>
          </a:prstGeom>
          <a:solidFill>
            <a:srgbClr val="C2A6CF"/>
          </a:solidFill>
        </p:spPr>
        <p:txBody>
          <a:bodyPr wrap="square" rtlCol="0" anchor="ctr">
            <a:spAutoFit/>
          </a:bodyPr>
          <a:lstStyle/>
          <a:p>
            <a:pPr algn="ctr" defTabSz="342900"/>
            <a:r>
              <a:rPr lang="en-US" sz="1291" b="1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007077" y="6446179"/>
            <a:ext cx="4340012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291" b="1" dirty="0">
                <a:solidFill>
                  <a:prstClr val="black"/>
                </a:solidFill>
              </a:rPr>
              <a:t>Multi-year program, planned to conclude beyond 2020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763165" y="979852"/>
            <a:ext cx="2075469" cy="69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615" indent="-88187" defTabSz="34290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789" dirty="0">
                <a:solidFill>
                  <a:prstClr val="black"/>
                </a:solidFill>
              </a:rPr>
              <a:t>Program Beneficiary: Tech &amp; Ops</a:t>
            </a:r>
          </a:p>
          <a:p>
            <a:pPr marL="235165" indent="-85738" defTabSz="34290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789" dirty="0">
                <a:solidFill>
                  <a:prstClr val="black"/>
                </a:solidFill>
              </a:rPr>
              <a:t>Program Vendors:  Solution, </a:t>
            </a:r>
            <a:r>
              <a:rPr lang="en-US" altLang="en-US" sz="789" dirty="0" err="1">
                <a:solidFill>
                  <a:prstClr val="black"/>
                </a:solidFill>
              </a:rPr>
              <a:t>Devoteam</a:t>
            </a:r>
            <a:endParaRPr lang="en-US" altLang="en-US" sz="789" dirty="0">
              <a:solidFill>
                <a:prstClr val="black"/>
              </a:solidFill>
            </a:endParaRPr>
          </a:p>
          <a:p>
            <a:pPr marL="235165" indent="-85738" defTabSz="34290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789" dirty="0">
                <a:solidFill>
                  <a:prstClr val="black"/>
                </a:solidFill>
              </a:rPr>
              <a:t>Program Manager: Mohammed A. Alroeis</a:t>
            </a:r>
          </a:p>
          <a:p>
            <a:pPr defTabSz="327899">
              <a:defRPr/>
            </a:pPr>
            <a:endParaRPr lang="en-US" sz="789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2757" y="1011332"/>
            <a:ext cx="2568342" cy="3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789" dirty="0">
                <a:solidFill>
                  <a:prstClr val="black"/>
                </a:solidFill>
              </a:rPr>
              <a:t>Accomplish  higher level of Tech &amp; Ops maturity and align various projects that include Operation Excellence scopes.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2908" y="947856"/>
            <a:ext cx="3098159" cy="578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88187" indent="-88187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srgbClr val="000000"/>
                </a:solidFill>
              </a:rPr>
              <a:t>OX Maturity Framework completed. Deliverables submitted for approval.</a:t>
            </a:r>
          </a:p>
          <a:p>
            <a:pPr marL="88187" indent="-88187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srgbClr val="000000"/>
                </a:solidFill>
              </a:rPr>
              <a:t>BPM Framework and Governance deliverables submitted for approval.</a:t>
            </a:r>
          </a:p>
          <a:p>
            <a:pPr marL="88187" indent="-88187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srgbClr val="000000"/>
                </a:solidFill>
              </a:rPr>
              <a:t>On-going </a:t>
            </a:r>
            <a:r>
              <a:rPr lang="en-US" sz="789" dirty="0" smtClean="0">
                <a:solidFill>
                  <a:srgbClr val="000000"/>
                </a:solidFill>
              </a:rPr>
              <a:t>analysis of information provided by SMEs from </a:t>
            </a:r>
            <a:r>
              <a:rPr lang="en-US" sz="789" dirty="0">
                <a:solidFill>
                  <a:srgbClr val="000000"/>
                </a:solidFill>
              </a:rPr>
              <a:t>all </a:t>
            </a:r>
            <a:r>
              <a:rPr lang="en-US" sz="789" dirty="0" err="1" smtClean="0">
                <a:solidFill>
                  <a:srgbClr val="000000"/>
                </a:solidFill>
              </a:rPr>
              <a:t>GDs.</a:t>
            </a:r>
            <a:endParaRPr lang="en-US" sz="789" dirty="0" smtClean="0">
              <a:solidFill>
                <a:srgbClr val="000000"/>
              </a:solidFill>
            </a:endParaRPr>
          </a:p>
          <a:p>
            <a:pPr marL="88187" indent="-88187" defTabSz="342900" fontAlgn="ctr">
              <a:buFont typeface="Arial" panose="020B0604020202020204" pitchFamily="34" charset="0"/>
              <a:buChar char="•"/>
            </a:pPr>
            <a:r>
              <a:rPr lang="en-US" sz="789" dirty="0" smtClean="0">
                <a:solidFill>
                  <a:srgbClr val="000000"/>
                </a:solidFill>
              </a:rPr>
              <a:t>On-going configuration of ARIS (testing environment).</a:t>
            </a:r>
            <a:endParaRPr lang="en-US" sz="789" dirty="0">
              <a:solidFill>
                <a:srgbClr val="00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146896" y="936120"/>
            <a:ext cx="1984358" cy="57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789" dirty="0">
                <a:solidFill>
                  <a:prstClr val="black"/>
                </a:solidFill>
              </a:rPr>
              <a:t>Achieve Efficiency Increase/ Revolutionize culture towards Agility</a:t>
            </a:r>
          </a:p>
          <a:p>
            <a:pPr defTabSz="342900"/>
            <a:r>
              <a:rPr lang="en-US" sz="789" dirty="0">
                <a:solidFill>
                  <a:prstClr val="black"/>
                </a:solidFill>
              </a:rPr>
              <a:t>AE5: Business Process Excellence </a:t>
            </a:r>
          </a:p>
          <a:p>
            <a:pPr defTabSz="342900"/>
            <a:r>
              <a:rPr lang="en-US" sz="789" dirty="0">
                <a:solidFill>
                  <a:prstClr val="black"/>
                </a:solidFill>
              </a:rPr>
              <a:t>RA2: Building New Way of Work with Agile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3941383" y="1978857"/>
            <a:ext cx="3460832" cy="69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5165" indent="-56342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prstClr val="black"/>
                </a:solidFill>
              </a:rPr>
              <a:t>Accomplish  higher level of Tech &amp; Ops maturity and align various projects that include Operation Excellence scopes. 22 Assessment reports.</a:t>
            </a:r>
          </a:p>
          <a:p>
            <a:pPr marL="235165" indent="-56342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prstClr val="black"/>
                </a:solidFill>
              </a:rPr>
              <a:t>Departmental Functional Alignment.</a:t>
            </a:r>
          </a:p>
          <a:p>
            <a:pPr marL="235165" indent="-56342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prstClr val="black"/>
                </a:solidFill>
              </a:rPr>
              <a:t>Maturity Level and Process improvement and excellence</a:t>
            </a:r>
          </a:p>
          <a:p>
            <a:pPr marL="235165" indent="-56342" defTabSz="342900" fontAlgn="ctr">
              <a:buFont typeface="Arial" panose="020B0604020202020204" pitchFamily="34" charset="0"/>
              <a:buChar char="•"/>
            </a:pPr>
            <a:r>
              <a:rPr lang="en-US" sz="789" dirty="0">
                <a:solidFill>
                  <a:prstClr val="black"/>
                </a:solidFill>
              </a:rPr>
              <a:t>Sprints timelines might be adjusted to align with process prioritization.</a:t>
            </a:r>
            <a:endParaRPr lang="en-US" sz="566" dirty="0">
              <a:solidFill>
                <a:prstClr val="black"/>
              </a:solidFill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1889422" y="2142787"/>
            <a:ext cx="747973" cy="325178"/>
            <a:chOff x="-1469895" y="1894229"/>
            <a:chExt cx="758934" cy="507147"/>
          </a:xfrm>
        </p:grpSpPr>
        <p:sp>
          <p:nvSpPr>
            <p:cNvPr id="338" name="TextBox 337"/>
            <p:cNvSpPr txBox="1"/>
            <p:nvPr/>
          </p:nvSpPr>
          <p:spPr>
            <a:xfrm>
              <a:off x="-1469895" y="2067971"/>
              <a:ext cx="740427" cy="333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70329">
                <a:defRPr/>
              </a:pPr>
              <a:r>
                <a:rPr lang="en-US" sz="789" b="1" dirty="0" smtClean="0">
                  <a:solidFill>
                    <a:prstClr val="black"/>
                  </a:solidFill>
                </a:rPr>
                <a:t>16%</a:t>
              </a:r>
              <a:endParaRPr lang="en-US" sz="789" b="1" dirty="0">
                <a:solidFill>
                  <a:prstClr val="black"/>
                </a:solidFill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-1441161" y="1894229"/>
              <a:ext cx="730200" cy="333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70329">
                <a:defRPr/>
              </a:pPr>
              <a:r>
                <a:rPr lang="en-US" sz="789" b="1" dirty="0">
                  <a:solidFill>
                    <a:prstClr val="black"/>
                  </a:solidFill>
                </a:rPr>
                <a:t>Actual</a:t>
              </a:r>
            </a:p>
          </p:txBody>
        </p:sp>
      </p:grpSp>
      <p:sp>
        <p:nvSpPr>
          <p:cNvPr id="373" name="TextBox 372"/>
          <p:cNvSpPr txBox="1"/>
          <p:nvPr/>
        </p:nvSpPr>
        <p:spPr>
          <a:xfrm>
            <a:off x="2412575" y="1558676"/>
            <a:ext cx="566967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55796">
              <a:defRPr/>
            </a:pPr>
            <a:r>
              <a:rPr lang="en-US" sz="789" b="1" dirty="0">
                <a:solidFill>
                  <a:srgbClr val="5B9BD5">
                    <a:lumMod val="50000"/>
                  </a:srgbClr>
                </a:solidFill>
              </a:rPr>
              <a:t>Planned</a:t>
            </a:r>
          </a:p>
          <a:p>
            <a:pPr algn="ctr" defTabSz="655796">
              <a:defRPr/>
            </a:pPr>
            <a:r>
              <a:rPr lang="en-US" sz="789" b="1" dirty="0" smtClean="0">
                <a:solidFill>
                  <a:srgbClr val="5B9BD5">
                    <a:lumMod val="50000"/>
                  </a:srgbClr>
                </a:solidFill>
              </a:rPr>
              <a:t>16%</a:t>
            </a:r>
            <a:endParaRPr lang="en-US" sz="754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429" name="Straight Arrow Connector 428"/>
          <p:cNvCxnSpPr>
            <a:cxnSpLocks/>
          </p:cNvCxnSpPr>
          <p:nvPr/>
        </p:nvCxnSpPr>
        <p:spPr>
          <a:xfrm flipV="1">
            <a:off x="4014712" y="5698453"/>
            <a:ext cx="1113" cy="10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cxnSpLocks/>
          </p:cNvCxnSpPr>
          <p:nvPr/>
        </p:nvCxnSpPr>
        <p:spPr>
          <a:xfrm>
            <a:off x="3952771" y="5019976"/>
            <a:ext cx="123881" cy="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</p:cNvCxnSpPr>
          <p:nvPr/>
        </p:nvCxnSpPr>
        <p:spPr>
          <a:xfrm>
            <a:off x="3952771" y="5389702"/>
            <a:ext cx="123881" cy="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7" name="Table 236">
            <a:extLst>
              <a:ext uri="{FF2B5EF4-FFF2-40B4-BE49-F238E27FC236}">
                <a16:creationId xmlns:a16="http://schemas.microsoft.com/office/drawing/2014/main" id="{3E6EE2BD-E332-402D-83C7-9EB4F11ADD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304" y="2741107"/>
          <a:ext cx="10129356" cy="129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88">
                  <a:extLst>
                    <a:ext uri="{9D8B030D-6E8A-4147-A177-3AD203B41FA5}">
                      <a16:colId xmlns:a16="http://schemas.microsoft.com/office/drawing/2014/main" val="493837832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2316779808"/>
                    </a:ext>
                  </a:extLst>
                </a:gridCol>
                <a:gridCol w="516097">
                  <a:extLst>
                    <a:ext uri="{9D8B030D-6E8A-4147-A177-3AD203B41FA5}">
                      <a16:colId xmlns:a16="http://schemas.microsoft.com/office/drawing/2014/main" val="1634652770"/>
                    </a:ext>
                  </a:extLst>
                </a:gridCol>
                <a:gridCol w="950370">
                  <a:extLst>
                    <a:ext uri="{9D8B030D-6E8A-4147-A177-3AD203B41FA5}">
                      <a16:colId xmlns:a16="http://schemas.microsoft.com/office/drawing/2014/main" val="2584750190"/>
                    </a:ext>
                  </a:extLst>
                </a:gridCol>
                <a:gridCol w="1749600">
                  <a:extLst>
                    <a:ext uri="{9D8B030D-6E8A-4147-A177-3AD203B41FA5}">
                      <a16:colId xmlns:a16="http://schemas.microsoft.com/office/drawing/2014/main" val="1947931173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336430519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4155111787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4105266006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747508891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575960046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071312326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909971868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116060065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3218575471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3007726283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205596883"/>
                    </a:ext>
                  </a:extLst>
                </a:gridCol>
                <a:gridCol w="439384">
                  <a:extLst>
                    <a:ext uri="{9D8B030D-6E8A-4147-A177-3AD203B41FA5}">
                      <a16:colId xmlns:a16="http://schemas.microsoft.com/office/drawing/2014/main" val="3461730889"/>
                    </a:ext>
                  </a:extLst>
                </a:gridCol>
              </a:tblGrid>
              <a:tr h="24889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Projects</a:t>
                      </a: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Status</a:t>
                      </a: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Wtg</a:t>
                      </a: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 (%)</a:t>
                      </a: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Actual / Plan (%) - YTD</a:t>
                      </a: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Current Milestones</a:t>
                      </a: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2020 (70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% </a:t>
                      </a: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Target Achievement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)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DAC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DAC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132115" marR="132115" marT="66059" marB="6605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2C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132115" marR="132115" marT="66059" marB="6605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132115" marR="132115" marT="66059" marB="6605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2C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132115" marR="132115" marT="66059" marB="6605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00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STC" panose="01000500000000020006" pitchFamily="2" charset="-78"/>
                      </a:endParaRPr>
                    </a:p>
                  </a:txBody>
                  <a:tcPr marL="132115" marR="132115" marT="66059" marB="6605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2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71901"/>
                  </a:ext>
                </a:extLst>
              </a:tr>
              <a:tr h="185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700" b="1" kern="1200" dirty="0">
                        <a:solidFill>
                          <a:srgbClr val="381850"/>
                        </a:solidFill>
                        <a:latin typeface="Effra" panose="020B0603020203020204" pitchFamily="34" charset="0"/>
                        <a:ea typeface="+mn-ea"/>
                        <a:cs typeface="Effra" panose="020B0603020203020204" pitchFamily="34" charset="0"/>
                      </a:endParaRPr>
                    </a:p>
                  </a:txBody>
                  <a:tcPr marL="74295" marR="74295" marT="37148" marB="37148" anchor="ctr">
                    <a:lnR w="28575" cap="flat" cmpd="sng" algn="ctr">
                      <a:solidFill>
                        <a:srgbClr val="DAC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DAC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Jan</a:t>
                      </a:r>
                    </a:p>
                  </a:txBody>
                  <a:tcPr marL="65580" marR="65580" marT="32790" marB="327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Feb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Mar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Apr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May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Jun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Jul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Aug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Sep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Oct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Nov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STC" panose="01000500000000020006" pitchFamily="2" charset="-78"/>
                        </a:rPr>
                        <a:t>Dec</a:t>
                      </a:r>
                    </a:p>
                  </a:txBody>
                  <a:tcPr marL="65580" marR="65580" marT="32790" marB="327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42818"/>
                  </a:ext>
                </a:extLst>
              </a:tr>
              <a:tr h="2844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 Process Excellence</a:t>
                      </a:r>
                      <a:endParaRPr lang="en-US" sz="800" b="1" i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100/100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Initiation &amp; Planning 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59427"/>
                  </a:ext>
                </a:extLst>
              </a:tr>
              <a:tr h="286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6586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658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53/53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 Excellence Roadmap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811005"/>
                  </a:ext>
                </a:extLst>
              </a:tr>
              <a:tr h="286304">
                <a:tc vMerge="1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6586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Process Management </a:t>
                      </a:r>
                    </a:p>
                  </a:txBody>
                  <a:tcPr marL="4900" marR="4900" marT="49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STC" panose="01000500000000020006" pitchFamily="2" charset="-78"/>
                      </a:endParaRPr>
                    </a:p>
                  </a:txBody>
                  <a:tcPr marL="94751" marR="94751" marT="47377" marB="47377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9" name="Straight Connector 238"/>
          <p:cNvCxnSpPr>
            <a:cxnSpLocks/>
          </p:cNvCxnSpPr>
          <p:nvPr/>
        </p:nvCxnSpPr>
        <p:spPr>
          <a:xfrm>
            <a:off x="8309993" y="3121113"/>
            <a:ext cx="0" cy="918115"/>
          </a:xfrm>
          <a:prstGeom prst="line">
            <a:avLst/>
          </a:prstGeom>
          <a:ln w="19050">
            <a:solidFill>
              <a:srgbClr val="421D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00409F9B-77B6-4563-A1CF-B47914EA5E86}"/>
              </a:ext>
            </a:extLst>
          </p:cNvPr>
          <p:cNvSpPr/>
          <p:nvPr/>
        </p:nvSpPr>
        <p:spPr>
          <a:xfrm>
            <a:off x="2289958" y="3238494"/>
            <a:ext cx="131159" cy="1311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16498">
              <a:defRPr/>
            </a:pPr>
            <a:endParaRPr lang="en-US" sz="2789" dirty="0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390D051-1DC7-4A03-8EF8-131F17DB0CDC}"/>
              </a:ext>
            </a:extLst>
          </p:cNvPr>
          <p:cNvSpPr/>
          <p:nvPr/>
        </p:nvSpPr>
        <p:spPr>
          <a:xfrm>
            <a:off x="2289738" y="3541774"/>
            <a:ext cx="131159" cy="1311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16498">
              <a:defRPr/>
            </a:pPr>
            <a:endParaRPr lang="en-US" sz="2789" dirty="0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8361EC9-44D7-4B46-A0B3-AB4691A3EC89}"/>
              </a:ext>
            </a:extLst>
          </p:cNvPr>
          <p:cNvSpPr/>
          <p:nvPr/>
        </p:nvSpPr>
        <p:spPr>
          <a:xfrm>
            <a:off x="2283771" y="3829672"/>
            <a:ext cx="131159" cy="1311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16498">
              <a:defRPr/>
            </a:pPr>
            <a:endParaRPr lang="en-US" sz="2789" dirty="0">
              <a:solidFill>
                <a:prstClr val="white"/>
              </a:solidFill>
              <a:cs typeface="STC" panose="01000500000000020006" pitchFamily="2" charset="-78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6486304" y="3336598"/>
            <a:ext cx="786956" cy="8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  <a:stCxn id="278" idx="1"/>
          </p:cNvCxnSpPr>
          <p:nvPr/>
        </p:nvCxnSpPr>
        <p:spPr>
          <a:xfrm flipH="1" flipV="1">
            <a:off x="7221392" y="3540959"/>
            <a:ext cx="1661351" cy="703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Diamond 272">
            <a:extLst>
              <a:ext uri="{FF2B5EF4-FFF2-40B4-BE49-F238E27FC236}">
                <a16:creationId xmlns:a16="http://schemas.microsoft.com/office/drawing/2014/main" id="{C5ECD517-0928-4355-B7CD-7982F00F64D2}"/>
              </a:ext>
            </a:extLst>
          </p:cNvPr>
          <p:cNvSpPr/>
          <p:nvPr/>
        </p:nvSpPr>
        <p:spPr>
          <a:xfrm>
            <a:off x="7237058" y="3303599"/>
            <a:ext cx="74956" cy="6146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0CFE9EF-D6A9-40A3-9F8B-0B49A19D25D6}"/>
              </a:ext>
            </a:extLst>
          </p:cNvPr>
          <p:cNvCxnSpPr>
            <a:cxnSpLocks/>
          </p:cNvCxnSpPr>
          <p:nvPr/>
        </p:nvCxnSpPr>
        <p:spPr>
          <a:xfrm flipH="1">
            <a:off x="7202952" y="3834061"/>
            <a:ext cx="3934778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Diamond 274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8547773" y="3507415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431516F-AAED-476E-BCAF-B2D41D4ADDFE}"/>
              </a:ext>
            </a:extLst>
          </p:cNvPr>
          <p:cNvSpPr txBox="1"/>
          <p:nvPr/>
        </p:nvSpPr>
        <p:spPr>
          <a:xfrm>
            <a:off x="7229149" y="3540959"/>
            <a:ext cx="529246" cy="23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Envisioning &amp; 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7ED091-B212-4073-A154-2F2E828CFA17}"/>
              </a:ext>
            </a:extLst>
          </p:cNvPr>
          <p:cNvSpPr txBox="1"/>
          <p:nvPr/>
        </p:nvSpPr>
        <p:spPr>
          <a:xfrm>
            <a:off x="8127884" y="3546562"/>
            <a:ext cx="533150" cy="23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Measurement &amp; Reporting</a:t>
            </a:r>
          </a:p>
        </p:txBody>
      </p:sp>
      <p:sp>
        <p:nvSpPr>
          <p:cNvPr id="278" name="Diamond 277">
            <a:extLst>
              <a:ext uri="{FF2B5EF4-FFF2-40B4-BE49-F238E27FC236}">
                <a16:creationId xmlns:a16="http://schemas.microsoft.com/office/drawing/2014/main" id="{DF242D62-591E-4489-BE5B-60A53C733CCD}"/>
              </a:ext>
            </a:extLst>
          </p:cNvPr>
          <p:cNvSpPr/>
          <p:nvPr/>
        </p:nvSpPr>
        <p:spPr>
          <a:xfrm>
            <a:off x="8838274" y="3510931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544524-FB32-4644-89FD-39BEC239DFFA}"/>
              </a:ext>
            </a:extLst>
          </p:cNvPr>
          <p:cNvSpPr txBox="1"/>
          <p:nvPr/>
        </p:nvSpPr>
        <p:spPr>
          <a:xfrm>
            <a:off x="8663258" y="3554683"/>
            <a:ext cx="484617" cy="23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Analysis &amp;</a:t>
            </a:r>
          </a:p>
          <a:p>
            <a:pPr defTabSz="342900"/>
            <a:r>
              <a:rPr lang="en-GB" sz="464" dirty="0">
                <a:solidFill>
                  <a:prstClr val="black"/>
                </a:solidFill>
              </a:rPr>
              <a:t>Roadmap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DC28502-F838-4F19-AC93-29010E17D7BA}"/>
              </a:ext>
            </a:extLst>
          </p:cNvPr>
          <p:cNvSpPr txBox="1"/>
          <p:nvPr/>
        </p:nvSpPr>
        <p:spPr>
          <a:xfrm>
            <a:off x="7598788" y="3840880"/>
            <a:ext cx="589607" cy="23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BP Management Practice Setup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F7C7B06-B679-44FC-A2FC-0D67938919DE}"/>
              </a:ext>
            </a:extLst>
          </p:cNvPr>
          <p:cNvCxnSpPr>
            <a:cxnSpLocks/>
          </p:cNvCxnSpPr>
          <p:nvPr/>
        </p:nvCxnSpPr>
        <p:spPr>
          <a:xfrm flipH="1">
            <a:off x="9432661" y="3950567"/>
            <a:ext cx="1726778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Diamond 281">
            <a:extLst>
              <a:ext uri="{FF2B5EF4-FFF2-40B4-BE49-F238E27FC236}">
                <a16:creationId xmlns:a16="http://schemas.microsoft.com/office/drawing/2014/main" id="{F9A31540-E2D8-4356-9EBC-94F106936871}"/>
              </a:ext>
            </a:extLst>
          </p:cNvPr>
          <p:cNvSpPr/>
          <p:nvPr/>
        </p:nvSpPr>
        <p:spPr>
          <a:xfrm>
            <a:off x="11123072" y="3921044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E624E77-5F24-4A7E-B68A-92FAE4B78B22}"/>
              </a:ext>
            </a:extLst>
          </p:cNvPr>
          <p:cNvSpPr txBox="1"/>
          <p:nvPr/>
        </p:nvSpPr>
        <p:spPr>
          <a:xfrm>
            <a:off x="8917304" y="3911434"/>
            <a:ext cx="1006548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Business Processes Performance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4B21916-1B8D-4E3B-B9B0-35AB8055F693}"/>
              </a:ext>
            </a:extLst>
          </p:cNvPr>
          <p:cNvSpPr txBox="1"/>
          <p:nvPr/>
        </p:nvSpPr>
        <p:spPr>
          <a:xfrm>
            <a:off x="6882252" y="3312503"/>
            <a:ext cx="935420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Project Management Plan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6486304" y="3288740"/>
            <a:ext cx="786956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Diamond 285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7516360" y="3508589"/>
            <a:ext cx="74956" cy="6146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7" name="Diamond 286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11095354" y="3804922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7202186" y="3488864"/>
            <a:ext cx="1069848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7202186" y="3778677"/>
            <a:ext cx="1069848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Diamond 289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7680684" y="3807349"/>
            <a:ext cx="74956" cy="6146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1" name="Diamond 290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9299305" y="3807349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2" name="Diamond 291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10167963" y="3807349"/>
            <a:ext cx="74956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DC28502-F838-4F19-AC93-29010E17D7BA}"/>
              </a:ext>
            </a:extLst>
          </p:cNvPr>
          <p:cNvSpPr txBox="1"/>
          <p:nvPr/>
        </p:nvSpPr>
        <p:spPr>
          <a:xfrm>
            <a:off x="9185495" y="3680584"/>
            <a:ext cx="396252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DC28502-F838-4F19-AC93-29010E17D7BA}"/>
              </a:ext>
            </a:extLst>
          </p:cNvPr>
          <p:cNvSpPr txBox="1"/>
          <p:nvPr/>
        </p:nvSpPr>
        <p:spPr>
          <a:xfrm>
            <a:off x="10052357" y="3678376"/>
            <a:ext cx="412857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DC28502-F838-4F19-AC93-29010E17D7BA}"/>
              </a:ext>
            </a:extLst>
          </p:cNvPr>
          <p:cNvSpPr txBox="1"/>
          <p:nvPr/>
        </p:nvSpPr>
        <p:spPr>
          <a:xfrm>
            <a:off x="10817733" y="3684147"/>
            <a:ext cx="395972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Sprint 3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A64B48A-BE0C-42D2-861C-8DFA26D32366}"/>
              </a:ext>
            </a:extLst>
          </p:cNvPr>
          <p:cNvCxnSpPr>
            <a:cxnSpLocks/>
          </p:cNvCxnSpPr>
          <p:nvPr/>
        </p:nvCxnSpPr>
        <p:spPr>
          <a:xfrm flipH="1">
            <a:off x="10668276" y="3541661"/>
            <a:ext cx="192367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Diamond 296">
            <a:extLst>
              <a:ext uri="{FF2B5EF4-FFF2-40B4-BE49-F238E27FC236}">
                <a16:creationId xmlns:a16="http://schemas.microsoft.com/office/drawing/2014/main" id="{58335A28-D9EE-4F41-853F-52E477D812E3}"/>
              </a:ext>
            </a:extLst>
          </p:cNvPr>
          <p:cNvSpPr/>
          <p:nvPr/>
        </p:nvSpPr>
        <p:spPr>
          <a:xfrm>
            <a:off x="10847197" y="3507415"/>
            <a:ext cx="61208" cy="61460"/>
          </a:xfrm>
          <a:prstGeom prst="diamond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5895">
              <a:defRPr/>
            </a:pPr>
            <a:endParaRPr lang="en-US" sz="4389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37ED091-B212-4073-A154-2F2E828CFA17}"/>
              </a:ext>
            </a:extLst>
          </p:cNvPr>
          <p:cNvSpPr txBox="1"/>
          <p:nvPr/>
        </p:nvSpPr>
        <p:spPr>
          <a:xfrm>
            <a:off x="10489726" y="3546562"/>
            <a:ext cx="857075" cy="16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GB" sz="464" dirty="0">
                <a:solidFill>
                  <a:prstClr val="black"/>
                </a:solidFill>
              </a:rPr>
              <a:t>Measurement &amp; Reporting</a:t>
            </a:r>
          </a:p>
        </p:txBody>
      </p:sp>
      <p:sp>
        <p:nvSpPr>
          <p:cNvPr id="203" name="Title 4">
            <a:extLst>
              <a:ext uri="{FF2B5EF4-FFF2-40B4-BE49-F238E27FC236}">
                <a16:creationId xmlns:a16="http://schemas.microsoft.com/office/drawing/2014/main" id="{3FB9352F-0BFF-4E83-BCE5-7F4FDDDB9E5D}"/>
              </a:ext>
            </a:extLst>
          </p:cNvPr>
          <p:cNvSpPr txBox="1">
            <a:spLocks/>
          </p:cNvSpPr>
          <p:nvPr/>
        </p:nvSpPr>
        <p:spPr>
          <a:xfrm>
            <a:off x="834821" y="140129"/>
            <a:ext cx="9636531" cy="28548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 defTabSz="1219151">
              <a:lnSpc>
                <a:spcPct val="90000"/>
              </a:lnSpc>
              <a:spcBef>
                <a:spcPct val="0"/>
              </a:spcBef>
              <a:buNone/>
              <a:defRPr sz="2550" b="1">
                <a:ln w="3175" cmpd="sng">
                  <a:noFill/>
                  <a:prstDash val="solid"/>
                </a:ln>
                <a:gradFill flip="none" rotWithShape="1">
                  <a:gsLst>
                    <a:gs pos="75000">
                      <a:srgbClr val="FF375E"/>
                    </a:gs>
                    <a:gs pos="61000">
                      <a:srgbClr val="4F008C"/>
                    </a:gs>
                  </a:gsLst>
                  <a:lin ang="0" scaled="1"/>
                  <a:tileRect/>
                </a:gra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1913" dirty="0"/>
              <a:t>Operational Excellence</a:t>
            </a:r>
          </a:p>
        </p:txBody>
      </p:sp>
      <p:sp>
        <p:nvSpPr>
          <p:cNvPr id="204" name="Title 4">
            <a:extLst>
              <a:ext uri="{FF2B5EF4-FFF2-40B4-BE49-F238E27FC236}">
                <a16:creationId xmlns:a16="http://schemas.microsoft.com/office/drawing/2014/main" id="{2AF46FFF-AF5D-42F1-A88D-BF7E79194339}"/>
              </a:ext>
            </a:extLst>
          </p:cNvPr>
          <p:cNvSpPr txBox="1">
            <a:spLocks/>
          </p:cNvSpPr>
          <p:nvPr/>
        </p:nvSpPr>
        <p:spPr>
          <a:xfrm>
            <a:off x="10460237" y="101875"/>
            <a:ext cx="1506936" cy="340355"/>
          </a:xfrm>
          <a:prstGeom prst="rect">
            <a:avLst/>
          </a:prstGeom>
        </p:spPr>
        <p:txBody>
          <a:bodyPr vert="horz" lIns="40988" tIns="20494" rIns="40988" bIns="20494" rtlCol="0" anchor="ctr">
            <a:noAutofit/>
          </a:bodyPr>
          <a:lstStyle>
            <a:defPPr>
              <a:defRPr lang="en-US"/>
            </a:defPPr>
            <a:lvl1pPr defTabSz="1219151">
              <a:lnSpc>
                <a:spcPct val="90000"/>
              </a:lnSpc>
              <a:spcBef>
                <a:spcPct val="0"/>
              </a:spcBef>
              <a:buNone/>
              <a:defRPr sz="1200" b="1">
                <a:ln w="3175" cmpd="sng">
                  <a:noFill/>
                  <a:prstDash val="solid"/>
                </a:ln>
                <a:gradFill flip="none" rotWithShape="1">
                  <a:gsLst>
                    <a:gs pos="75000">
                      <a:srgbClr val="FF375E"/>
                    </a:gs>
                    <a:gs pos="61000">
                      <a:srgbClr val="4F008C"/>
                    </a:gs>
                  </a:gsLst>
                  <a:lin ang="0" scaled="1"/>
                  <a:tileRect/>
                </a:gra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861" dirty="0"/>
              <a:t>Start Date:   09/03/2019</a:t>
            </a:r>
          </a:p>
          <a:p>
            <a:r>
              <a:rPr lang="en-US" sz="861" dirty="0"/>
              <a:t>Finish Date: 29/04/2021 </a:t>
            </a:r>
          </a:p>
        </p:txBody>
      </p:sp>
      <p:sp>
        <p:nvSpPr>
          <p:cNvPr id="206" name="Action Button: Back or Previous 2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280224-1BB4-4385-89EE-2047EFD11EC9}"/>
              </a:ext>
            </a:extLst>
          </p:cNvPr>
          <p:cNvSpPr/>
          <p:nvPr/>
        </p:nvSpPr>
        <p:spPr>
          <a:xfrm>
            <a:off x="468924" y="165186"/>
            <a:ext cx="253661" cy="17584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7" name="AutoShape 8">
            <a:extLst>
              <a:ext uri="{FF2B5EF4-FFF2-40B4-BE49-F238E27FC236}">
                <a16:creationId xmlns:a16="http://schemas.microsoft.com/office/drawing/2014/main" id="{8772AF64-B2C2-4452-B98D-34A4B3E9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65" y="1591501"/>
            <a:ext cx="342773" cy="395999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F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2900"/>
            <a:r>
              <a:rPr lang="en-GB" altLang="en-US" sz="788" b="1" dirty="0">
                <a:solidFill>
                  <a:srgbClr val="4F008C"/>
                </a:solidFill>
              </a:rPr>
              <a:t>2020</a:t>
            </a:r>
          </a:p>
          <a:p>
            <a:pPr algn="ctr" defTabSz="342900"/>
            <a:r>
              <a:rPr lang="en-GB" altLang="en-US" sz="788" b="1" dirty="0">
                <a:solidFill>
                  <a:srgbClr val="4F008C"/>
                </a:solidFill>
              </a:rPr>
              <a:t>Target</a:t>
            </a:r>
          </a:p>
          <a:p>
            <a:pPr algn="ctr" defTabSz="342900"/>
            <a:r>
              <a:rPr lang="en-GB" altLang="en-US" sz="788" b="1" dirty="0">
                <a:solidFill>
                  <a:srgbClr val="4F008C"/>
                </a:solidFill>
              </a:rPr>
              <a:t>70%</a:t>
            </a:r>
          </a:p>
        </p:txBody>
      </p:sp>
      <p:sp>
        <p:nvSpPr>
          <p:cNvPr id="211" name="AutoShape 8">
            <a:extLst>
              <a:ext uri="{FF2B5EF4-FFF2-40B4-BE49-F238E27FC236}">
                <a16:creationId xmlns:a16="http://schemas.microsoft.com/office/drawing/2014/main" id="{1FDAD2D9-FA8F-49BD-B204-9768F72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636" y="1586902"/>
            <a:ext cx="342773" cy="395999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F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2900"/>
            <a:r>
              <a:rPr lang="en-GB" altLang="en-US" sz="788" b="1" dirty="0">
                <a:solidFill>
                  <a:srgbClr val="4F008C"/>
                </a:solidFill>
              </a:rPr>
              <a:t>2020</a:t>
            </a:r>
          </a:p>
          <a:p>
            <a:pPr algn="ctr" defTabSz="342900"/>
            <a:r>
              <a:rPr lang="en-GB" altLang="en-US" sz="788" b="1" dirty="0">
                <a:solidFill>
                  <a:srgbClr val="4F008C"/>
                </a:solidFill>
              </a:rPr>
              <a:t>Target</a:t>
            </a:r>
          </a:p>
          <a:p>
            <a:pPr algn="ctr" defTabSz="342900"/>
            <a:r>
              <a:rPr lang="en-GB" altLang="en-US" sz="788" b="1" dirty="0" smtClean="0">
                <a:solidFill>
                  <a:srgbClr val="4F008C"/>
                </a:solidFill>
              </a:rPr>
              <a:t>60</a:t>
            </a:r>
            <a:r>
              <a:rPr lang="en-GB" altLang="en-US" sz="788" b="1" dirty="0">
                <a:solidFill>
                  <a:srgbClr val="4F008C"/>
                </a:solidFill>
              </a:rPr>
              <a:t>%</a:t>
            </a:r>
          </a:p>
        </p:txBody>
      </p:sp>
      <p:sp>
        <p:nvSpPr>
          <p:cNvPr id="213" name="TextBox 232">
            <a:extLst>
              <a:ext uri="{FF2B5EF4-FFF2-40B4-BE49-F238E27FC236}">
                <a16:creationId xmlns:a16="http://schemas.microsoft.com/office/drawing/2014/main" id="{C43B9D43-83F0-4FE4-9121-3A9A81943084}"/>
              </a:ext>
            </a:extLst>
          </p:cNvPr>
          <p:cNvSpPr txBox="1"/>
          <p:nvPr/>
        </p:nvSpPr>
        <p:spPr>
          <a:xfrm>
            <a:off x="11102067" y="3731293"/>
            <a:ext cx="424858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74395"/>
            <a:r>
              <a:rPr lang="en-US" sz="861" b="1" dirty="0">
                <a:solidFill>
                  <a:prstClr val="black"/>
                </a:solidFill>
                <a:cs typeface="Calibri" panose="020F0502020204030204" pitchFamily="34" charset="0"/>
              </a:rPr>
              <a:t>62%</a:t>
            </a:r>
            <a:endParaRPr lang="en-US" sz="861" b="1" dirty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60129</TotalTime>
  <Words>2046</Words>
  <Application>Microsoft Office PowerPoint</Application>
  <PresentationFormat>Widescreen</PresentationFormat>
  <Paragraphs>667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Corbel</vt:lpstr>
      <vt:lpstr>Roboto</vt:lpstr>
      <vt:lpstr>STC</vt:lpstr>
      <vt:lpstr>STC Forward</vt:lpstr>
      <vt:lpstr>Times New Roman</vt:lpstr>
      <vt:lpstr>Verdana</vt:lpstr>
      <vt:lpstr>Wingdings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 A. AlMuaiqel</dc:creator>
  <cp:lastModifiedBy>Abdulaziz A. AlMuaiqel</cp:lastModifiedBy>
  <cp:revision>2490</cp:revision>
  <cp:lastPrinted>2019-12-18T11:37:47Z</cp:lastPrinted>
  <dcterms:created xsi:type="dcterms:W3CDTF">2018-02-07T10:35:03Z</dcterms:created>
  <dcterms:modified xsi:type="dcterms:W3CDTF">2020-06-17T18:40:52Z</dcterms:modified>
</cp:coreProperties>
</file>