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0" r:id="rId6"/>
    <p:sldId id="261" r:id="rId7"/>
    <p:sldId id="270" r:id="rId8"/>
    <p:sldId id="266" r:id="rId9"/>
    <p:sldId id="271" r:id="rId10"/>
    <p:sldId id="269" r:id="rId11"/>
    <p:sldId id="268" r:id="rId12"/>
    <p:sldId id="273" r:id="rId13"/>
    <p:sldId id="265" r:id="rId14"/>
    <p:sldId id="262" r:id="rId15"/>
    <p:sldId id="263" r:id="rId16"/>
    <p:sldId id="274" r:id="rId17"/>
    <p:sldId id="272" r:id="rId18"/>
    <p:sldId id="267" r:id="rId19"/>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C803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92" d="100"/>
          <a:sy n="92" d="100"/>
        </p:scale>
        <p:origin x="1416" y="-41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C197F93-CCB8-4EA9-B5EC-DA6A8C722950}" type="slidenum">
              <a:rPr lang="ru-RU"/>
              <a:pPr/>
              <a:t>‹N°›</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19700" y="1628775"/>
            <a:ext cx="3600450" cy="742950"/>
          </a:xfrm>
          <a:effectLst>
            <a:outerShdw dist="17961" dir="2700000" algn="ctr" rotWithShape="0">
              <a:schemeClr val="bg2"/>
            </a:outerShdw>
          </a:effectLst>
        </p:spPr>
        <p:txBody>
          <a:bodyPr/>
          <a:lstStyle>
            <a:lvl1pPr>
              <a:defRPr sz="2800"/>
            </a:lvl1pPr>
          </a:lstStyle>
          <a:p>
            <a:r>
              <a:rPr lang="ru-RU"/>
              <a:t>Click to edit Master title style</a:t>
            </a:r>
          </a:p>
        </p:txBody>
      </p:sp>
      <p:sp>
        <p:nvSpPr>
          <p:cNvPr id="5123" name="Rectangle 3"/>
          <p:cNvSpPr>
            <a:spLocks noGrp="1" noChangeArrowheads="1"/>
          </p:cNvSpPr>
          <p:nvPr>
            <p:ph type="subTitle" idx="1"/>
          </p:nvPr>
        </p:nvSpPr>
        <p:spPr>
          <a:xfrm>
            <a:off x="5148263" y="5373688"/>
            <a:ext cx="3671887" cy="407987"/>
          </a:xfrm>
          <a:effectLst>
            <a:outerShdw dist="17961" dir="2700000" algn="ctr" rotWithShape="0">
              <a:schemeClr val="bg2"/>
            </a:outerShdw>
          </a:effectLst>
        </p:spPr>
        <p:txBody>
          <a:bodyPr/>
          <a:lstStyle>
            <a:lvl1pPr marL="0" indent="0">
              <a:buFontTx/>
              <a:buNone/>
              <a:defRPr sz="1800"/>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64388" y="836613"/>
            <a:ext cx="1655762" cy="57594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195513" y="836613"/>
            <a:ext cx="4816475" cy="5759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B7A231F-A5F2-4758-B98A-0450B84153E2}" type="slidenum">
              <a:rPr lang="ru-RU"/>
              <a:pPr/>
              <a:t>‹N°›</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2D7AEBF-AE7D-43FD-A7DF-F2348596C094}" type="slidenum">
              <a:rPr lang="ru-RU"/>
              <a:pPr/>
              <a:t>‹N°›</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2F0BBCB-AE87-474D-9BC1-0CA603555F09}" type="slidenum">
              <a:rPr lang="ru-RU"/>
              <a:pPr/>
              <a:t>‹N°›</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5E6C1B9-7A97-41C0-9ACE-5FE16C31DBF3}" type="slidenum">
              <a:rPr lang="ru-RU"/>
              <a:pPr/>
              <a:t>‹N°›</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F6172268-45A1-4B86-B9AB-463D424A6926}" type="slidenum">
              <a:rPr lang="ru-RU"/>
              <a:pPr/>
              <a:t>‹N°›</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66003EA4-7152-4ADD-8E8D-49A58C1CBC00}" type="slidenum">
              <a:rPr lang="ru-RU"/>
              <a:pPr/>
              <a:t>‹N°›</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D25312C0-DF50-4CD4-B532-40F788C76DAD}" type="slidenum">
              <a:rPr lang="ru-RU"/>
              <a:pPr/>
              <a:t>‹N°›</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C5BC44A-A152-46B9-BB1D-57D2B886B2E6}" type="slidenum">
              <a:rPr lang="ru-RU"/>
              <a:pPr/>
              <a:t>‹N°›</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81C1BDB-32E1-47E1-B02D-2FC6BA76AFD6}" type="slidenum">
              <a:rPr lang="ru-RU"/>
              <a:pPr/>
              <a:t>‹N°›</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F1A6AC1-BC86-4D47-AC86-301B5F880CE7}" type="slidenum">
              <a:rPr lang="ru-RU"/>
              <a:pPr/>
              <a:t>‹N°›</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1BFACAE-9AC2-44ED-A90E-50E0D8443F4D}" type="slidenum">
              <a:rPr lang="ru-RU"/>
              <a:pPr/>
              <a:t>‹N°›</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195513" y="1628775"/>
            <a:ext cx="3235325"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583238" y="1628775"/>
            <a:ext cx="32369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836613"/>
            <a:ext cx="6624637"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2195513" y="1628775"/>
            <a:ext cx="6624637" cy="4967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HelveticaNeueLT Pro 33 ThEx" pitchFamily="34" charset="0"/>
        </a:defRPr>
      </a:lvl2pPr>
      <a:lvl3pPr algn="l" rtl="0" fontAlgn="base">
        <a:spcBef>
          <a:spcPct val="0"/>
        </a:spcBef>
        <a:spcAft>
          <a:spcPct val="0"/>
        </a:spcAft>
        <a:defRPr sz="3600">
          <a:solidFill>
            <a:schemeClr val="bg1"/>
          </a:solidFill>
          <a:latin typeface="HelveticaNeueLT Pro 33 ThEx" pitchFamily="34" charset="0"/>
        </a:defRPr>
      </a:lvl3pPr>
      <a:lvl4pPr algn="l" rtl="0" fontAlgn="base">
        <a:spcBef>
          <a:spcPct val="0"/>
        </a:spcBef>
        <a:spcAft>
          <a:spcPct val="0"/>
        </a:spcAft>
        <a:defRPr sz="3600">
          <a:solidFill>
            <a:schemeClr val="bg1"/>
          </a:solidFill>
          <a:latin typeface="HelveticaNeueLT Pro 33 ThEx" pitchFamily="34" charset="0"/>
        </a:defRPr>
      </a:lvl4pPr>
      <a:lvl5pPr algn="l" rtl="0" fontAlgn="base">
        <a:spcBef>
          <a:spcPct val="0"/>
        </a:spcBef>
        <a:spcAft>
          <a:spcPct val="0"/>
        </a:spcAft>
        <a:defRPr sz="3600">
          <a:solidFill>
            <a:schemeClr val="bg1"/>
          </a:solidFill>
          <a:latin typeface="HelveticaNeueLT Pro 33 ThEx" pitchFamily="34" charset="0"/>
        </a:defRPr>
      </a:lvl5pPr>
      <a:lvl6pPr marL="457200" algn="l" rtl="0" fontAlgn="base">
        <a:spcBef>
          <a:spcPct val="0"/>
        </a:spcBef>
        <a:spcAft>
          <a:spcPct val="0"/>
        </a:spcAft>
        <a:defRPr sz="3600">
          <a:solidFill>
            <a:schemeClr val="bg1"/>
          </a:solidFill>
          <a:latin typeface="HelveticaNeueLT Pro 33 ThEx" pitchFamily="34" charset="0"/>
        </a:defRPr>
      </a:lvl6pPr>
      <a:lvl7pPr marL="914400" algn="l" rtl="0" fontAlgn="base">
        <a:spcBef>
          <a:spcPct val="0"/>
        </a:spcBef>
        <a:spcAft>
          <a:spcPct val="0"/>
        </a:spcAft>
        <a:defRPr sz="3600">
          <a:solidFill>
            <a:schemeClr val="bg1"/>
          </a:solidFill>
          <a:latin typeface="HelveticaNeueLT Pro 33 ThEx" pitchFamily="34" charset="0"/>
        </a:defRPr>
      </a:lvl7pPr>
      <a:lvl8pPr marL="1371600" algn="l" rtl="0" fontAlgn="base">
        <a:spcBef>
          <a:spcPct val="0"/>
        </a:spcBef>
        <a:spcAft>
          <a:spcPct val="0"/>
        </a:spcAft>
        <a:defRPr sz="3600">
          <a:solidFill>
            <a:schemeClr val="bg1"/>
          </a:solidFill>
          <a:latin typeface="HelveticaNeueLT Pro 33 ThEx" pitchFamily="34" charset="0"/>
        </a:defRPr>
      </a:lvl8pPr>
      <a:lvl9pPr marL="1828800" algn="l" rtl="0" fontAlgn="base">
        <a:spcBef>
          <a:spcPct val="0"/>
        </a:spcBef>
        <a:spcAft>
          <a:spcPct val="0"/>
        </a:spcAft>
        <a:defRPr sz="3600">
          <a:solidFill>
            <a:schemeClr val="bg1"/>
          </a:solidFill>
          <a:latin typeface="HelveticaNeueLT Pro 33 ThEx" pitchFamily="34"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29CF2A82-44D4-4535-A363-BD2B923C0274}"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HelveticaNeueLT Pro 33 ThEx" pitchFamily="34" charset="0"/>
        </a:defRPr>
      </a:lvl2pPr>
      <a:lvl3pPr algn="l" rtl="0" fontAlgn="base">
        <a:spcBef>
          <a:spcPct val="0"/>
        </a:spcBef>
        <a:spcAft>
          <a:spcPct val="0"/>
        </a:spcAft>
        <a:defRPr sz="4400">
          <a:solidFill>
            <a:schemeClr val="tx2"/>
          </a:solidFill>
          <a:latin typeface="HelveticaNeueLT Pro 33 ThEx" pitchFamily="34" charset="0"/>
        </a:defRPr>
      </a:lvl3pPr>
      <a:lvl4pPr algn="l" rtl="0" fontAlgn="base">
        <a:spcBef>
          <a:spcPct val="0"/>
        </a:spcBef>
        <a:spcAft>
          <a:spcPct val="0"/>
        </a:spcAft>
        <a:defRPr sz="4400">
          <a:solidFill>
            <a:schemeClr val="tx2"/>
          </a:solidFill>
          <a:latin typeface="HelveticaNeueLT Pro 33 ThEx" pitchFamily="34" charset="0"/>
        </a:defRPr>
      </a:lvl4pPr>
      <a:lvl5pPr algn="l" rtl="0" fontAlgn="base">
        <a:spcBef>
          <a:spcPct val="0"/>
        </a:spcBef>
        <a:spcAft>
          <a:spcPct val="0"/>
        </a:spcAft>
        <a:defRPr sz="4400">
          <a:solidFill>
            <a:schemeClr val="tx2"/>
          </a:solidFill>
          <a:latin typeface="HelveticaNeueLT Pro 33 ThEx" pitchFamily="34" charset="0"/>
        </a:defRPr>
      </a:lvl5pPr>
      <a:lvl6pPr marL="457200" algn="l" rtl="0" fontAlgn="base">
        <a:spcBef>
          <a:spcPct val="0"/>
        </a:spcBef>
        <a:spcAft>
          <a:spcPct val="0"/>
        </a:spcAft>
        <a:defRPr sz="4400">
          <a:solidFill>
            <a:schemeClr val="tx2"/>
          </a:solidFill>
          <a:latin typeface="HelveticaNeueLT Pro 33 ThEx" pitchFamily="34" charset="0"/>
        </a:defRPr>
      </a:lvl6pPr>
      <a:lvl7pPr marL="914400" algn="l" rtl="0" fontAlgn="base">
        <a:spcBef>
          <a:spcPct val="0"/>
        </a:spcBef>
        <a:spcAft>
          <a:spcPct val="0"/>
        </a:spcAft>
        <a:defRPr sz="4400">
          <a:solidFill>
            <a:schemeClr val="tx2"/>
          </a:solidFill>
          <a:latin typeface="HelveticaNeueLT Pro 33 ThEx" pitchFamily="34" charset="0"/>
        </a:defRPr>
      </a:lvl7pPr>
      <a:lvl8pPr marL="1371600" algn="l" rtl="0" fontAlgn="base">
        <a:spcBef>
          <a:spcPct val="0"/>
        </a:spcBef>
        <a:spcAft>
          <a:spcPct val="0"/>
        </a:spcAft>
        <a:defRPr sz="4400">
          <a:solidFill>
            <a:schemeClr val="tx2"/>
          </a:solidFill>
          <a:latin typeface="HelveticaNeueLT Pro 33 ThEx" pitchFamily="34" charset="0"/>
        </a:defRPr>
      </a:lvl8pPr>
      <a:lvl9pPr marL="1828800" algn="l" rtl="0" fontAlgn="base">
        <a:spcBef>
          <a:spcPct val="0"/>
        </a:spcBef>
        <a:spcAft>
          <a:spcPct val="0"/>
        </a:spcAft>
        <a:defRPr sz="4400">
          <a:solidFill>
            <a:schemeClr val="tx2"/>
          </a:solidFill>
          <a:latin typeface="HelveticaNeueLT Pro 33 ThEx"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364163" y="3500438"/>
            <a:ext cx="3208337" cy="792162"/>
          </a:xfrm>
        </p:spPr>
        <p:txBody>
          <a:bodyPr/>
          <a:lstStyle/>
          <a:p>
            <a:r>
              <a:rPr lang="en-US" sz="3600" b="1" dirty="0" err="1"/>
              <a:t>Chaine</a:t>
            </a:r>
            <a:r>
              <a:rPr lang="en-US" sz="3600" b="1" dirty="0"/>
              <a:t> of responsibility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CF743-A79E-07B0-0B9F-2D0A5B30A4FC}"/>
              </a:ext>
            </a:extLst>
          </p:cNvPr>
          <p:cNvSpPr>
            <a:spLocks noGrp="1"/>
          </p:cNvSpPr>
          <p:nvPr>
            <p:ph type="title"/>
          </p:nvPr>
        </p:nvSpPr>
        <p:spPr/>
        <p:txBody>
          <a:bodyPr/>
          <a:lstStyle/>
          <a:p>
            <a:r>
              <a:rPr lang="en-US" dirty="0"/>
              <a:t>Les </a:t>
            </a:r>
            <a:r>
              <a:rPr lang="en-US" dirty="0" err="1"/>
              <a:t>limites</a:t>
            </a:r>
            <a:r>
              <a:rPr lang="en-US" dirty="0"/>
              <a:t> </a:t>
            </a:r>
          </a:p>
        </p:txBody>
      </p:sp>
      <p:sp>
        <p:nvSpPr>
          <p:cNvPr id="3" name="Espace réservé du contenu 2">
            <a:extLst>
              <a:ext uri="{FF2B5EF4-FFF2-40B4-BE49-F238E27FC236}">
                <a16:creationId xmlns:a16="http://schemas.microsoft.com/office/drawing/2014/main" id="{F25E05A6-0C79-936F-C187-9EC4F913C3ED}"/>
              </a:ext>
            </a:extLst>
          </p:cNvPr>
          <p:cNvSpPr>
            <a:spLocks noGrp="1"/>
          </p:cNvSpPr>
          <p:nvPr>
            <p:ph idx="1"/>
          </p:nvPr>
        </p:nvSpPr>
        <p:spPr/>
        <p:txBody>
          <a:bodyPr/>
          <a:lstStyle/>
          <a:p>
            <a:r>
              <a:rPr lang="fr-FR" sz="1800" b="1" i="0" dirty="0">
                <a:solidFill>
                  <a:srgbClr val="0D0D0D"/>
                </a:solidFill>
                <a:effectLst/>
                <a:highlight>
                  <a:srgbClr val="FFFFFF"/>
                </a:highlight>
                <a:latin typeface="Söhne"/>
              </a:rPr>
              <a:t>Complexité</a:t>
            </a:r>
            <a:r>
              <a:rPr lang="fr-FR" sz="1800" b="0" i="0" dirty="0">
                <a:solidFill>
                  <a:srgbClr val="0D0D0D"/>
                </a:solidFill>
                <a:effectLst/>
                <a:highlight>
                  <a:srgbClr val="FFFFFF"/>
                </a:highlight>
                <a:latin typeface="Söhne"/>
              </a:rPr>
              <a:t> : La chaîne de responsabilité peut devenir complexe à gérer et à maintenir lorsque le nombre de maillons augmente.</a:t>
            </a:r>
          </a:p>
          <a:p>
            <a:endParaRPr lang="fr-FR" sz="1800" dirty="0">
              <a:solidFill>
                <a:srgbClr val="0D0D0D"/>
              </a:solidFill>
              <a:highlight>
                <a:srgbClr val="FFFFFF"/>
              </a:highlight>
              <a:latin typeface="Söhne"/>
            </a:endParaRPr>
          </a:p>
          <a:p>
            <a:endParaRPr lang="fr-FR" sz="1800" b="0" i="0" dirty="0">
              <a:solidFill>
                <a:srgbClr val="0D0D0D"/>
              </a:solidFill>
              <a:effectLst/>
              <a:highlight>
                <a:srgbClr val="FFFFFF"/>
              </a:highlight>
              <a:latin typeface="Söhne"/>
            </a:endParaRPr>
          </a:p>
          <a:p>
            <a:endParaRPr lang="fr-FR" sz="1800" dirty="0">
              <a:solidFill>
                <a:srgbClr val="0D0D0D"/>
              </a:solidFill>
              <a:highlight>
                <a:srgbClr val="FFFFFF"/>
              </a:highlight>
              <a:latin typeface="Söhne"/>
            </a:endParaRPr>
          </a:p>
          <a:p>
            <a:r>
              <a:rPr lang="fr-FR" sz="1600" b="1" i="0" dirty="0">
                <a:solidFill>
                  <a:srgbClr val="0D0D0D"/>
                </a:solidFill>
                <a:effectLst/>
                <a:highlight>
                  <a:srgbClr val="FFFFFF"/>
                </a:highlight>
                <a:latin typeface="Söhne"/>
              </a:rPr>
              <a:t>Indétermination</a:t>
            </a:r>
            <a:r>
              <a:rPr lang="fr-FR" sz="1600" b="0" i="0" dirty="0">
                <a:solidFill>
                  <a:srgbClr val="0D0D0D"/>
                </a:solidFill>
                <a:effectLst/>
                <a:highlight>
                  <a:srgbClr val="FFFFFF"/>
                </a:highlight>
                <a:latin typeface="Söhne"/>
              </a:rPr>
              <a:t> : Il peut être difficile de déterminer quel maillon traite finalement la requête.</a:t>
            </a:r>
          </a:p>
          <a:p>
            <a:endParaRPr lang="fr-FR" sz="1600" dirty="0">
              <a:solidFill>
                <a:srgbClr val="0D0D0D"/>
              </a:solidFill>
              <a:highlight>
                <a:srgbClr val="FFFFFF"/>
              </a:highlight>
              <a:latin typeface="Söhne"/>
            </a:endParaRPr>
          </a:p>
          <a:p>
            <a:pPr marL="0" indent="0">
              <a:buNone/>
            </a:pPr>
            <a:endParaRPr lang="fr-FR" sz="1600" b="0" i="0" dirty="0">
              <a:solidFill>
                <a:srgbClr val="0D0D0D"/>
              </a:solidFill>
              <a:effectLst/>
              <a:highlight>
                <a:srgbClr val="FFFFFF"/>
              </a:highlight>
              <a:latin typeface="Söhne"/>
            </a:endParaRPr>
          </a:p>
          <a:p>
            <a:endParaRPr lang="fr-FR" sz="1600" dirty="0">
              <a:solidFill>
                <a:srgbClr val="0D0D0D"/>
              </a:solidFill>
              <a:highlight>
                <a:srgbClr val="FFFFFF"/>
              </a:highlight>
              <a:latin typeface="Söhne"/>
            </a:endParaRPr>
          </a:p>
          <a:p>
            <a:r>
              <a:rPr lang="fr-FR" sz="1600" b="1" i="0" dirty="0">
                <a:solidFill>
                  <a:srgbClr val="0D0D0D"/>
                </a:solidFill>
                <a:effectLst/>
                <a:highlight>
                  <a:srgbClr val="FFFFFF"/>
                </a:highlight>
                <a:latin typeface="Söhne"/>
              </a:rPr>
              <a:t>Performance</a:t>
            </a:r>
            <a:r>
              <a:rPr lang="fr-FR" sz="1600" b="0" i="0" dirty="0">
                <a:solidFill>
                  <a:srgbClr val="0D0D0D"/>
                </a:solidFill>
                <a:effectLst/>
                <a:highlight>
                  <a:srgbClr val="FFFFFF"/>
                </a:highlight>
                <a:latin typeface="Söhne"/>
              </a:rPr>
              <a:t> : La requête peut traverser plusieurs maillons inutiles, entraînant une perte de performance.</a:t>
            </a:r>
          </a:p>
          <a:p>
            <a:endParaRPr lang="fr-FR" sz="1600" b="0" i="0" dirty="0">
              <a:solidFill>
                <a:srgbClr val="0D0D0D"/>
              </a:solidFill>
              <a:effectLst/>
              <a:highlight>
                <a:srgbClr val="FFFFFF"/>
              </a:highlight>
              <a:latin typeface="Söhne"/>
            </a:endParaRPr>
          </a:p>
          <a:p>
            <a:endParaRPr lang="fr-FR" sz="1600" dirty="0">
              <a:solidFill>
                <a:srgbClr val="0D0D0D"/>
              </a:solidFill>
              <a:highlight>
                <a:srgbClr val="FFFFFF"/>
              </a:highlight>
              <a:latin typeface="Söhne"/>
            </a:endParaRPr>
          </a:p>
          <a:p>
            <a:endParaRPr lang="fr-FR" sz="1600" b="0" i="0" dirty="0">
              <a:solidFill>
                <a:srgbClr val="0D0D0D"/>
              </a:solidFill>
              <a:effectLst/>
              <a:highlight>
                <a:srgbClr val="FFFFFF"/>
              </a:highlight>
              <a:latin typeface="Söhne"/>
            </a:endParaRPr>
          </a:p>
          <a:p>
            <a:endParaRPr lang="fr-FR" sz="1600" dirty="0">
              <a:solidFill>
                <a:srgbClr val="0D0D0D"/>
              </a:solidFill>
              <a:highlight>
                <a:srgbClr val="FFFFFF"/>
              </a:highlight>
              <a:latin typeface="Söhne"/>
            </a:endParaRPr>
          </a:p>
          <a:p>
            <a:pPr marL="0" indent="0">
              <a:buNone/>
            </a:pPr>
            <a:r>
              <a:rPr lang="fr-FR" sz="1600" dirty="0">
                <a:solidFill>
                  <a:srgbClr val="0D0D0D"/>
                </a:solidFill>
                <a:highlight>
                  <a:srgbClr val="FFFFFF"/>
                </a:highlight>
                <a:latin typeface="Söhne"/>
              </a:rPr>
              <a:t> </a:t>
            </a:r>
            <a:endParaRPr lang="fr-FR" sz="1600" b="0" i="0" dirty="0">
              <a:solidFill>
                <a:srgbClr val="0D0D0D"/>
              </a:solidFill>
              <a:effectLst/>
              <a:highlight>
                <a:srgbClr val="FFFFFF"/>
              </a:highlight>
              <a:latin typeface="Söhne"/>
            </a:endParaRPr>
          </a:p>
          <a:p>
            <a:endParaRPr lang="fr-FR" sz="1800"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87751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021BB3-FFE5-559A-EB55-D84032B616D0}"/>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sz="4400" dirty="0"/>
              <a:t>       </a:t>
            </a:r>
            <a:r>
              <a:rPr lang="en-US" sz="4400" b="1" dirty="0"/>
              <a:t>Example pratique </a:t>
            </a:r>
          </a:p>
        </p:txBody>
      </p:sp>
    </p:spTree>
    <p:extLst>
      <p:ext uri="{BB962C8B-B14F-4D97-AF65-F5344CB8AC3E}">
        <p14:creationId xmlns:p14="http://schemas.microsoft.com/office/powerpoint/2010/main" val="230437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DF035-15A0-984F-3C03-552D8EE42E68}"/>
              </a:ext>
            </a:extLst>
          </p:cNvPr>
          <p:cNvSpPr>
            <a:spLocks noGrp="1"/>
          </p:cNvSpPr>
          <p:nvPr>
            <p:ph type="title"/>
          </p:nvPr>
        </p:nvSpPr>
        <p:spPr/>
        <p:txBody>
          <a:bodyPr/>
          <a:lstStyle/>
          <a:p>
            <a:r>
              <a:rPr lang="en-US" sz="4000" b="1" dirty="0" err="1"/>
              <a:t>Exemple</a:t>
            </a:r>
            <a:r>
              <a:rPr lang="en-US" sz="4000" b="1" dirty="0"/>
              <a:t> du </a:t>
            </a:r>
            <a:r>
              <a:rPr lang="en-US" sz="4000" b="1" dirty="0" err="1"/>
              <a:t>projet</a:t>
            </a:r>
            <a:r>
              <a:rPr lang="en-US" sz="4000" b="1" dirty="0"/>
              <a:t> </a:t>
            </a:r>
          </a:p>
        </p:txBody>
      </p:sp>
      <p:sp>
        <p:nvSpPr>
          <p:cNvPr id="3" name="Espace réservé du contenu 2">
            <a:extLst>
              <a:ext uri="{FF2B5EF4-FFF2-40B4-BE49-F238E27FC236}">
                <a16:creationId xmlns:a16="http://schemas.microsoft.com/office/drawing/2014/main" id="{337D4DA3-D62C-3437-CD36-55B971D2386B}"/>
              </a:ext>
            </a:extLst>
          </p:cNvPr>
          <p:cNvSpPr>
            <a:spLocks noGrp="1"/>
          </p:cNvSpPr>
          <p:nvPr>
            <p:ph idx="1"/>
          </p:nvPr>
        </p:nvSpPr>
        <p:spPr>
          <a:xfrm>
            <a:off x="1908175" y="1628800"/>
            <a:ext cx="6778625" cy="4497363"/>
          </a:xfrm>
        </p:spPr>
        <p:txBody>
          <a:bodyPr/>
          <a:lstStyle/>
          <a:p>
            <a:pPr marL="0" indent="0">
              <a:buNone/>
            </a:pPr>
            <a:endParaRPr lang="en-US" dirty="0"/>
          </a:p>
          <a:p>
            <a:pPr marL="0" indent="0">
              <a:buNone/>
            </a:pPr>
            <a:endParaRPr lang="fr-FR" sz="2000" dirty="0"/>
          </a:p>
          <a:p>
            <a:pPr marL="0" indent="0">
              <a:buNone/>
            </a:pPr>
            <a:endParaRPr lang="fr-FR" sz="2000" dirty="0"/>
          </a:p>
          <a:p>
            <a:pPr marL="0" indent="0">
              <a:buNone/>
            </a:pPr>
            <a:r>
              <a:rPr lang="fr-FR" sz="2000" dirty="0"/>
              <a:t>Le projet consiste en un système de guichet automatique bancaire (GAB) utilisant le modèle de chaîne de responsabilité pour traiter les demandes de retrait. Chaque demande passe par des distributeurs de billets spécifiques (100, 200, 500, 1000 MRU) jusqu’à ce que le montant total soit distribué.</a:t>
            </a:r>
            <a:endParaRPr lang="en-US" sz="2000" dirty="0"/>
          </a:p>
          <a:p>
            <a:pPr marL="0" indent="0">
              <a:buNone/>
            </a:pPr>
            <a:endParaRPr lang="fr-FR" sz="2000" dirty="0"/>
          </a:p>
        </p:txBody>
      </p:sp>
    </p:spTree>
    <p:extLst>
      <p:ext uri="{BB962C8B-B14F-4D97-AF65-F5344CB8AC3E}">
        <p14:creationId xmlns:p14="http://schemas.microsoft.com/office/powerpoint/2010/main" val="219630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ECEDE-E1DD-09AC-DD85-3C1477E749AD}"/>
              </a:ext>
            </a:extLst>
          </p:cNvPr>
          <p:cNvSpPr>
            <a:spLocks noGrp="1"/>
          </p:cNvSpPr>
          <p:nvPr>
            <p:ph type="title"/>
          </p:nvPr>
        </p:nvSpPr>
        <p:spPr/>
        <p:txBody>
          <a:bodyPr/>
          <a:lstStyle/>
          <a:p>
            <a:r>
              <a:rPr lang="en-US" dirty="0"/>
              <a:t>Diagram de class</a:t>
            </a:r>
          </a:p>
        </p:txBody>
      </p:sp>
      <p:sp>
        <p:nvSpPr>
          <p:cNvPr id="4" name="Espace réservé du contenu 3">
            <a:extLst>
              <a:ext uri="{FF2B5EF4-FFF2-40B4-BE49-F238E27FC236}">
                <a16:creationId xmlns:a16="http://schemas.microsoft.com/office/drawing/2014/main" id="{9A4698CC-526E-765E-8049-52AF4911A4BC}"/>
              </a:ext>
            </a:extLst>
          </p:cNvPr>
          <p:cNvSpPr>
            <a:spLocks noGrp="1"/>
          </p:cNvSpPr>
          <p:nvPr>
            <p:ph idx="1"/>
          </p:nvPr>
        </p:nvSpPr>
        <p:spPr/>
        <p:txBody>
          <a:bodyPr/>
          <a:lstStyle/>
          <a:p>
            <a:endParaRPr lang="en-US"/>
          </a:p>
        </p:txBody>
      </p:sp>
      <p:pic>
        <p:nvPicPr>
          <p:cNvPr id="7" name="Image 6">
            <a:extLst>
              <a:ext uri="{FF2B5EF4-FFF2-40B4-BE49-F238E27FC236}">
                <a16:creationId xmlns:a16="http://schemas.microsoft.com/office/drawing/2014/main" id="{F91487A4-227A-5E1D-5C51-67D1E8B8E86A}"/>
              </a:ext>
            </a:extLst>
          </p:cNvPr>
          <p:cNvPicPr>
            <a:picLocks noChangeAspect="1"/>
          </p:cNvPicPr>
          <p:nvPr/>
        </p:nvPicPr>
        <p:blipFill>
          <a:blip r:embed="rId2"/>
          <a:stretch>
            <a:fillRect/>
          </a:stretch>
        </p:blipFill>
        <p:spPr>
          <a:xfrm>
            <a:off x="2267744" y="1671667"/>
            <a:ext cx="5769327" cy="4633009"/>
          </a:xfrm>
          <a:prstGeom prst="rect">
            <a:avLst/>
          </a:prstGeom>
        </p:spPr>
      </p:pic>
    </p:spTree>
    <p:extLst>
      <p:ext uri="{BB962C8B-B14F-4D97-AF65-F5344CB8AC3E}">
        <p14:creationId xmlns:p14="http://schemas.microsoft.com/office/powerpoint/2010/main" val="301827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4D7CD-D42F-1420-6C09-0C0D45DEBCE4}"/>
              </a:ext>
            </a:extLst>
          </p:cNvPr>
          <p:cNvSpPr>
            <a:spLocks noGrp="1"/>
          </p:cNvSpPr>
          <p:nvPr>
            <p:ph type="title"/>
          </p:nvPr>
        </p:nvSpPr>
        <p:spPr/>
        <p:txBody>
          <a:bodyPr/>
          <a:lstStyle/>
          <a:p>
            <a:r>
              <a:rPr lang="en-US" sz="3200" dirty="0" err="1"/>
              <a:t>Diagramme</a:t>
            </a:r>
            <a:r>
              <a:rPr lang="en-US" sz="3200" dirty="0"/>
              <a:t> des Cas </a:t>
            </a:r>
            <a:r>
              <a:rPr lang="en-US" sz="3200" dirty="0" err="1"/>
              <a:t>d’utilisation</a:t>
            </a:r>
            <a:r>
              <a:rPr lang="en-US" sz="3200" dirty="0"/>
              <a:t> </a:t>
            </a:r>
          </a:p>
        </p:txBody>
      </p:sp>
      <p:pic>
        <p:nvPicPr>
          <p:cNvPr id="5" name="Espace réservé du contenu 4">
            <a:extLst>
              <a:ext uri="{FF2B5EF4-FFF2-40B4-BE49-F238E27FC236}">
                <a16:creationId xmlns:a16="http://schemas.microsoft.com/office/drawing/2014/main" id="{0955CE09-CBBA-9929-3E2A-82AEFAC2656F}"/>
              </a:ext>
            </a:extLst>
          </p:cNvPr>
          <p:cNvPicPr>
            <a:picLocks noGrp="1" noChangeAspect="1"/>
          </p:cNvPicPr>
          <p:nvPr>
            <p:ph idx="1"/>
          </p:nvPr>
        </p:nvPicPr>
        <p:blipFill>
          <a:blip r:embed="rId2"/>
          <a:stretch>
            <a:fillRect/>
          </a:stretch>
        </p:blipFill>
        <p:spPr>
          <a:xfrm>
            <a:off x="1908175" y="2654747"/>
            <a:ext cx="6778625" cy="2416868"/>
          </a:xfrm>
        </p:spPr>
      </p:pic>
    </p:spTree>
    <p:extLst>
      <p:ext uri="{BB962C8B-B14F-4D97-AF65-F5344CB8AC3E}">
        <p14:creationId xmlns:p14="http://schemas.microsoft.com/office/powerpoint/2010/main" val="2705765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002B2-27DD-14A1-A7A8-9CFDA4DD75A3}"/>
              </a:ext>
            </a:extLst>
          </p:cNvPr>
          <p:cNvSpPr>
            <a:spLocks noGrp="1"/>
          </p:cNvSpPr>
          <p:nvPr>
            <p:ph type="title"/>
          </p:nvPr>
        </p:nvSpPr>
        <p:spPr>
          <a:xfrm>
            <a:off x="2771800" y="2780928"/>
            <a:ext cx="6707188" cy="1143000"/>
          </a:xfrm>
        </p:spPr>
        <p:txBody>
          <a:bodyPr/>
          <a:lstStyle/>
          <a:p>
            <a:r>
              <a:rPr lang="en-US" dirty="0"/>
              <a:t>Execution du code </a:t>
            </a:r>
          </a:p>
        </p:txBody>
      </p:sp>
    </p:spTree>
    <p:extLst>
      <p:ext uri="{BB962C8B-B14F-4D97-AF65-F5344CB8AC3E}">
        <p14:creationId xmlns:p14="http://schemas.microsoft.com/office/powerpoint/2010/main" val="411817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F0AF4-68E3-7281-26A3-C1FA7D588B7B}"/>
              </a:ext>
            </a:extLst>
          </p:cNvPr>
          <p:cNvSpPr>
            <a:spLocks noGrp="1"/>
          </p:cNvSpPr>
          <p:nvPr>
            <p:ph type="title"/>
          </p:nvPr>
        </p:nvSpPr>
        <p:spPr>
          <a:xfrm>
            <a:off x="3779912" y="2857500"/>
            <a:ext cx="6707188" cy="1143000"/>
          </a:xfrm>
        </p:spPr>
        <p:txBody>
          <a:bodyPr/>
          <a:lstStyle/>
          <a:p>
            <a:r>
              <a:rPr lang="en-US" dirty="0"/>
              <a:t>Conclusion</a:t>
            </a:r>
          </a:p>
        </p:txBody>
      </p:sp>
      <p:sp>
        <p:nvSpPr>
          <p:cNvPr id="3" name="Espace réservé du contenu 2">
            <a:extLst>
              <a:ext uri="{FF2B5EF4-FFF2-40B4-BE49-F238E27FC236}">
                <a16:creationId xmlns:a16="http://schemas.microsoft.com/office/drawing/2014/main" id="{C54E53EC-8D88-EAD9-E02F-3E6CEDB9D72E}"/>
              </a:ext>
            </a:extLst>
          </p:cNvPr>
          <p:cNvSpPr>
            <a:spLocks noGrp="1"/>
          </p:cNvSpPr>
          <p:nvPr>
            <p:ph idx="1"/>
          </p:nvPr>
        </p:nvSpPr>
        <p:spPr/>
        <p:txBody>
          <a:bodyPr/>
          <a:lstStyle/>
          <a:p>
            <a:pPr marL="0" indent="0">
              <a:buNone/>
            </a:pPr>
            <a:endParaRPr lang="fr-FR" sz="2400" b="0" i="0" dirty="0">
              <a:solidFill>
                <a:srgbClr val="0D0D0D"/>
              </a:solidFill>
              <a:effectLst/>
              <a:highlight>
                <a:srgbClr val="FFFFFF"/>
              </a:highlight>
              <a:latin typeface="Söhne"/>
            </a:endParaRPr>
          </a:p>
          <a:p>
            <a:pPr marL="0" indent="0">
              <a:buNone/>
            </a:pPr>
            <a:endParaRPr lang="fr-FR" sz="2400" dirty="0">
              <a:solidFill>
                <a:srgbClr val="0D0D0D"/>
              </a:solidFill>
              <a:highlight>
                <a:srgbClr val="FFFFFF"/>
              </a:highlight>
              <a:latin typeface="Söhne"/>
            </a:endParaRPr>
          </a:p>
        </p:txBody>
      </p:sp>
    </p:spTree>
    <p:extLst>
      <p:ext uri="{BB962C8B-B14F-4D97-AF65-F5344CB8AC3E}">
        <p14:creationId xmlns:p14="http://schemas.microsoft.com/office/powerpoint/2010/main" val="287276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3DC06AB-40BD-2335-EF2C-4CBC8418E188}"/>
              </a:ext>
            </a:extLst>
          </p:cNvPr>
          <p:cNvSpPr>
            <a:spLocks noGrp="1"/>
          </p:cNvSpPr>
          <p:nvPr>
            <p:ph idx="1"/>
          </p:nvPr>
        </p:nvSpPr>
        <p:spPr/>
        <p:txBody>
          <a:bodyPr/>
          <a:lstStyle/>
          <a:p>
            <a:pPr marL="0" indent="0">
              <a:buNone/>
            </a:pPr>
            <a:r>
              <a:rPr lang="en-US" dirty="0"/>
              <a:t>     </a:t>
            </a:r>
          </a:p>
          <a:p>
            <a:endParaRPr lang="en-US" dirty="0"/>
          </a:p>
          <a:p>
            <a:endParaRPr lang="en-US" dirty="0"/>
          </a:p>
          <a:p>
            <a:pPr marL="0" indent="0">
              <a:buNone/>
            </a:pPr>
            <a:r>
              <a:rPr lang="en-US" dirty="0"/>
              <a:t>        Merci pour </a:t>
            </a:r>
            <a:r>
              <a:rPr lang="en-US" dirty="0" err="1"/>
              <a:t>votre</a:t>
            </a:r>
            <a:r>
              <a:rPr lang="en-US" dirty="0"/>
              <a:t> Attention </a:t>
            </a:r>
          </a:p>
        </p:txBody>
      </p:sp>
    </p:spTree>
    <p:extLst>
      <p:ext uri="{BB962C8B-B14F-4D97-AF65-F5344CB8AC3E}">
        <p14:creationId xmlns:p14="http://schemas.microsoft.com/office/powerpoint/2010/main" val="246423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124075" y="476250"/>
            <a:ext cx="5400675" cy="649288"/>
          </a:xfrm>
        </p:spPr>
        <p:txBody>
          <a:bodyPr/>
          <a:lstStyle/>
          <a:p>
            <a:r>
              <a:rPr lang="en-US" sz="4000" dirty="0"/>
              <a:t>Plan</a:t>
            </a:r>
            <a:endParaRPr lang="uk-UA" sz="4000" dirty="0"/>
          </a:p>
        </p:txBody>
      </p:sp>
      <p:sp>
        <p:nvSpPr>
          <p:cNvPr id="36867" name="Rectangle 3"/>
          <p:cNvSpPr>
            <a:spLocks noGrp="1" noChangeArrowheads="1"/>
          </p:cNvSpPr>
          <p:nvPr>
            <p:ph type="body" idx="1"/>
          </p:nvPr>
        </p:nvSpPr>
        <p:spPr>
          <a:xfrm>
            <a:off x="2195513" y="1268413"/>
            <a:ext cx="6624637" cy="5329237"/>
          </a:xfrm>
        </p:spPr>
        <p:txBody>
          <a:bodyPr/>
          <a:lstStyle/>
          <a:p>
            <a:pPr marL="609585" indent="-609585" algn="l" defTabSz="1219170">
              <a:buClr>
                <a:srgbClr val="000000"/>
              </a:buClr>
              <a:buFont typeface="Wingdings" panose="05000000000000000000" pitchFamily="2" charset="2"/>
              <a:buChar char="q"/>
            </a:pPr>
            <a:r>
              <a:rPr lang="en-US" sz="2000" kern="0" dirty="0">
                <a:solidFill>
                  <a:srgbClr val="FFFFFF">
                    <a:lumMod val="95000"/>
                  </a:srgbClr>
                </a:solidFill>
                <a:latin typeface="Times New Roman" panose="02020603050405020304" pitchFamily="18" charset="0"/>
                <a:cs typeface="Times New Roman" panose="02020603050405020304" pitchFamily="18" charset="0"/>
                <a:sym typeface="Arial"/>
              </a:rPr>
              <a:t>Introduction</a:t>
            </a:r>
          </a:p>
          <a:p>
            <a:pPr marL="609585" indent="-609585" algn="l" defTabSz="1219170">
              <a:buClr>
                <a:srgbClr val="000000"/>
              </a:buClr>
              <a:buFont typeface="Wingdings" panose="05000000000000000000" pitchFamily="2" charset="2"/>
              <a:buChar char="q"/>
            </a:pPr>
            <a:r>
              <a:rPr lang="en-US" sz="2000" kern="0" dirty="0" err="1">
                <a:solidFill>
                  <a:srgbClr val="FFFFFF">
                    <a:lumMod val="95000"/>
                  </a:srgbClr>
                </a:solidFill>
                <a:latin typeface="Times New Roman" panose="02020603050405020304" pitchFamily="18" charset="0"/>
                <a:cs typeface="Times New Roman" panose="02020603050405020304" pitchFamily="18" charset="0"/>
                <a:sym typeface="Arial"/>
              </a:rPr>
              <a:t>Problématiques</a:t>
            </a:r>
            <a:endParaRPr lang="en-US" sz="2000" kern="0" dirty="0">
              <a:solidFill>
                <a:srgbClr val="FFFFFF">
                  <a:lumMod val="95000"/>
                </a:srgbClr>
              </a:solidFill>
              <a:latin typeface="Times New Roman" panose="02020603050405020304" pitchFamily="18" charset="0"/>
              <a:cs typeface="Times New Roman" panose="02020603050405020304" pitchFamily="18" charset="0"/>
              <a:sym typeface="Arial"/>
            </a:endParaRPr>
          </a:p>
          <a:p>
            <a:pPr marL="609585" indent="-609585" defTabSz="1219170">
              <a:buClr>
                <a:srgbClr val="000000"/>
              </a:buClr>
              <a:buFont typeface="Wingdings" panose="05000000000000000000" pitchFamily="2" charset="2"/>
              <a:buChar char="q"/>
            </a:pPr>
            <a:r>
              <a:rPr lang="en-US" sz="2000" kern="0" dirty="0" err="1">
                <a:solidFill>
                  <a:srgbClr val="FFFFFF">
                    <a:lumMod val="95000"/>
                  </a:srgbClr>
                </a:solidFill>
                <a:latin typeface="Times New Roman" panose="02020603050405020304" pitchFamily="18" charset="0"/>
                <a:cs typeface="Times New Roman" panose="02020603050405020304" pitchFamily="18" charset="0"/>
                <a:sym typeface="Arial"/>
              </a:rPr>
              <a:t>Possibilités</a:t>
            </a:r>
            <a:r>
              <a:rPr lang="en-US" sz="2000" kern="0" dirty="0">
                <a:solidFill>
                  <a:srgbClr val="FFFFFF">
                    <a:lumMod val="95000"/>
                  </a:srgbClr>
                </a:solidFill>
                <a:latin typeface="Times New Roman" panose="02020603050405020304" pitchFamily="18" charset="0"/>
                <a:cs typeface="Times New Roman" panose="02020603050405020304" pitchFamily="18" charset="0"/>
                <a:sym typeface="Arial"/>
              </a:rPr>
              <a:t> </a:t>
            </a:r>
            <a:r>
              <a:rPr lang="en-US" sz="2000" kern="0" dirty="0" err="1">
                <a:solidFill>
                  <a:srgbClr val="FFFFFF">
                    <a:lumMod val="95000"/>
                  </a:srgbClr>
                </a:solidFill>
                <a:latin typeface="Times New Roman" panose="02020603050405020304" pitchFamily="18" charset="0"/>
                <a:cs typeface="Times New Roman" panose="02020603050405020304" pitchFamily="18" charset="0"/>
                <a:sym typeface="Arial"/>
              </a:rPr>
              <a:t>d’application</a:t>
            </a:r>
            <a:r>
              <a:rPr lang="en-US" sz="2000" kern="0" dirty="0">
                <a:solidFill>
                  <a:srgbClr val="FFFFFF">
                    <a:lumMod val="95000"/>
                  </a:srgbClr>
                </a:solidFill>
                <a:latin typeface="Times New Roman" panose="02020603050405020304" pitchFamily="18" charset="0"/>
                <a:cs typeface="Times New Roman" panose="02020603050405020304" pitchFamily="18" charset="0"/>
                <a:sym typeface="Arial"/>
              </a:rPr>
              <a:t> </a:t>
            </a:r>
          </a:p>
          <a:p>
            <a:pPr marL="609585" indent="-609585" algn="l" defTabSz="1219170">
              <a:buClr>
                <a:srgbClr val="000000"/>
              </a:buClr>
              <a:buFont typeface="Wingdings" panose="05000000000000000000" pitchFamily="2" charset="2"/>
              <a:buChar char="q"/>
            </a:pP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Les </a:t>
            </a:r>
            <a:r>
              <a:rPr lang="en-US" sz="2000" dirty="0" err="1">
                <a:solidFill>
                  <a:srgbClr val="FFFFFF">
                    <a:lumMod val="95000"/>
                  </a:srgbClr>
                </a:solidFill>
                <a:latin typeface="Times New Roman" panose="02020603050405020304" pitchFamily="18" charset="0"/>
                <a:cs typeface="Times New Roman" panose="02020603050405020304" pitchFamily="18" charset="0"/>
                <a:sym typeface="Arial"/>
              </a:rPr>
              <a:t>Diagrammes</a:t>
            </a: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 </a:t>
            </a:r>
          </a:p>
          <a:p>
            <a:pPr marL="609585" indent="-609585" algn="l" defTabSz="1219170">
              <a:buClr>
                <a:srgbClr val="000000"/>
              </a:buClr>
              <a:buFont typeface="Wingdings" panose="05000000000000000000" pitchFamily="2" charset="2"/>
              <a:buChar char="q"/>
            </a:pPr>
            <a:r>
              <a:rPr lang="en-US" sz="2000" dirty="0" err="1">
                <a:solidFill>
                  <a:srgbClr val="FFFFFF">
                    <a:lumMod val="95000"/>
                  </a:srgbClr>
                </a:solidFill>
                <a:latin typeface="Times New Roman" panose="02020603050405020304" pitchFamily="18" charset="0"/>
                <a:cs typeface="Times New Roman" panose="02020603050405020304" pitchFamily="18" charset="0"/>
                <a:sym typeface="Arial"/>
              </a:rPr>
              <a:t>Exemple</a:t>
            </a: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 pratique </a:t>
            </a:r>
          </a:p>
          <a:p>
            <a:pPr marL="609585" indent="-609585" algn="l" defTabSz="1219170">
              <a:buClr>
                <a:srgbClr val="000000"/>
              </a:buClr>
              <a:buFont typeface="Wingdings" panose="05000000000000000000" pitchFamily="2" charset="2"/>
              <a:buChar char="q"/>
            </a:pP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Les </a:t>
            </a:r>
            <a:r>
              <a:rPr lang="en-US" sz="2000" dirty="0" err="1">
                <a:solidFill>
                  <a:srgbClr val="FFFFFF">
                    <a:lumMod val="95000"/>
                  </a:srgbClr>
                </a:solidFill>
                <a:latin typeface="Times New Roman" panose="02020603050405020304" pitchFamily="18" charset="0"/>
                <a:cs typeface="Times New Roman" panose="02020603050405020304" pitchFamily="18" charset="0"/>
                <a:sym typeface="Arial"/>
              </a:rPr>
              <a:t>avantages</a:t>
            </a: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 et Les </a:t>
            </a:r>
            <a:r>
              <a:rPr lang="en-US" sz="2000" dirty="0" err="1">
                <a:solidFill>
                  <a:srgbClr val="FFFFFF">
                    <a:lumMod val="95000"/>
                  </a:srgbClr>
                </a:solidFill>
                <a:latin typeface="Times New Roman" panose="02020603050405020304" pitchFamily="18" charset="0"/>
                <a:cs typeface="Times New Roman" panose="02020603050405020304" pitchFamily="18" charset="0"/>
                <a:sym typeface="Arial"/>
              </a:rPr>
              <a:t>limites</a:t>
            </a:r>
            <a:endParaRPr lang="en-US" sz="2000" dirty="0">
              <a:solidFill>
                <a:srgbClr val="FFFFFF">
                  <a:lumMod val="95000"/>
                </a:srgbClr>
              </a:solidFill>
              <a:latin typeface="Times New Roman" panose="02020603050405020304" pitchFamily="18" charset="0"/>
              <a:cs typeface="Times New Roman" panose="02020603050405020304" pitchFamily="18" charset="0"/>
              <a:sym typeface="Arial"/>
            </a:endParaRPr>
          </a:p>
          <a:p>
            <a:pPr marL="609585" indent="-609585" algn="l" defTabSz="1219170">
              <a:buClr>
                <a:srgbClr val="000000"/>
              </a:buClr>
              <a:buFont typeface="Wingdings" panose="05000000000000000000" pitchFamily="2" charset="2"/>
              <a:buChar char="q"/>
            </a:pPr>
            <a:r>
              <a:rPr lang="en-US" sz="2000" dirty="0">
                <a:solidFill>
                  <a:srgbClr val="FFFFFF">
                    <a:lumMod val="95000"/>
                  </a:srgbClr>
                </a:solidFill>
                <a:latin typeface="Times New Roman" panose="02020603050405020304" pitchFamily="18" charset="0"/>
                <a:cs typeface="Times New Roman" panose="02020603050405020304" pitchFamily="18" charset="0"/>
                <a:sym typeface="Arial"/>
              </a:rPr>
              <a:t>Conclusion </a:t>
            </a:r>
          </a:p>
          <a:p>
            <a:pPr marL="0" indent="0" algn="l" defTabSz="1219170">
              <a:buClr>
                <a:srgbClr val="000000"/>
              </a:buClr>
              <a:buNone/>
            </a:pPr>
            <a:endParaRPr lang="en-US" sz="2000" kern="0" dirty="0">
              <a:solidFill>
                <a:srgbClr val="FFFFFF">
                  <a:lumMod val="95000"/>
                </a:srgbClr>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707188" cy="850900"/>
          </a:xfrm>
        </p:spPr>
        <p:txBody>
          <a:bodyPr/>
          <a:lstStyle/>
          <a:p>
            <a:r>
              <a:rPr lang="en-US" sz="4000" dirty="0"/>
              <a:t>Design pattern</a:t>
            </a:r>
          </a:p>
        </p:txBody>
      </p:sp>
      <p:sp>
        <p:nvSpPr>
          <p:cNvPr id="195587" name="Rectangle 3"/>
          <p:cNvSpPr>
            <a:spLocks noGrp="1" noChangeArrowheads="1"/>
          </p:cNvSpPr>
          <p:nvPr>
            <p:ph type="body" idx="1"/>
          </p:nvPr>
        </p:nvSpPr>
        <p:spPr/>
        <p:txBody>
          <a:bodyPr/>
          <a:lstStyle/>
          <a:p>
            <a:pPr marL="0" indent="0">
              <a:lnSpc>
                <a:spcPct val="80000"/>
              </a:lnSpc>
              <a:buNone/>
            </a:pPr>
            <a:r>
              <a:rPr lang="fr-FR" altLang="ko-KR" sz="2000" dirty="0">
                <a:ea typeface="굴림" charset="-127"/>
              </a:rPr>
              <a:t>•  Les design patterns décrivent des procédés généraux et réutilisables pour concevoir des logiciels</a:t>
            </a:r>
          </a:p>
          <a:p>
            <a:pPr>
              <a:lnSpc>
                <a:spcPct val="80000"/>
              </a:lnSpc>
            </a:pPr>
            <a:endParaRPr lang="fr-FR" altLang="ko-KR" sz="2000" dirty="0">
              <a:ea typeface="굴림" charset="-127"/>
            </a:endParaRPr>
          </a:p>
          <a:p>
            <a:pPr>
              <a:lnSpc>
                <a:spcPct val="80000"/>
              </a:lnSpc>
            </a:pPr>
            <a:endParaRPr lang="fr-FR" altLang="ko-KR" sz="2000" dirty="0">
              <a:ea typeface="굴림" charset="-127"/>
            </a:endParaRPr>
          </a:p>
          <a:p>
            <a:pPr>
              <a:lnSpc>
                <a:spcPct val="80000"/>
              </a:lnSpc>
            </a:pPr>
            <a:endParaRPr lang="fr-FR" altLang="ko-KR" sz="2000" dirty="0">
              <a:ea typeface="굴림" charset="-127"/>
            </a:endParaRPr>
          </a:p>
          <a:p>
            <a:pPr>
              <a:lnSpc>
                <a:spcPct val="80000"/>
              </a:lnSpc>
            </a:pPr>
            <a:r>
              <a:rPr lang="fr-FR" altLang="ko-KR" sz="2000" dirty="0">
                <a:ea typeface="굴림" charset="-127"/>
              </a:rPr>
              <a:t>Les design patterns mettent en œuvre les principes SOLID</a:t>
            </a:r>
          </a:p>
          <a:p>
            <a:pPr>
              <a:lnSpc>
                <a:spcPct val="80000"/>
              </a:lnSpc>
            </a:pPr>
            <a:endParaRPr lang="fr-FR" altLang="ko-KR" sz="2000" dirty="0">
              <a:ea typeface="굴림" charset="-127"/>
            </a:endParaRPr>
          </a:p>
          <a:p>
            <a:pPr>
              <a:lnSpc>
                <a:spcPct val="80000"/>
              </a:lnSpc>
            </a:pPr>
            <a:endParaRPr lang="fr-FR" altLang="ko-KR" sz="2000" dirty="0">
              <a:ea typeface="굴림" charset="-127"/>
            </a:endParaRPr>
          </a:p>
          <a:p>
            <a:pPr>
              <a:lnSpc>
                <a:spcPct val="80000"/>
              </a:lnSpc>
            </a:pPr>
            <a:endParaRPr lang="fr-FR" altLang="ko-KR" sz="2000" dirty="0">
              <a:ea typeface="굴림" charset="-127"/>
            </a:endParaRPr>
          </a:p>
          <a:p>
            <a:pPr>
              <a:lnSpc>
                <a:spcPct val="80000"/>
              </a:lnSpc>
            </a:pPr>
            <a:r>
              <a:rPr lang="fr-FR" altLang="ko-KR" sz="2000" dirty="0">
                <a:ea typeface="굴림" charset="-127"/>
              </a:rPr>
              <a:t>Un design pattern décrit une bonne pratique et une solution standard en réponse à un problème</a:t>
            </a:r>
          </a:p>
          <a:p>
            <a:pPr marL="0" indent="0">
              <a:lnSpc>
                <a:spcPct val="80000"/>
              </a:lnSpc>
              <a:buNone/>
            </a:pPr>
            <a:r>
              <a:rPr lang="fr-FR" altLang="ko-KR" sz="2000" dirty="0">
                <a:ea typeface="굴림" charset="-127"/>
              </a:rPr>
              <a:t>      commune de conception d’un logiciel</a:t>
            </a:r>
            <a:endParaRPr lang="en-US" altLang="ko-KR" sz="2000" dirty="0">
              <a:ea typeface="굴림" charset="-127"/>
            </a:endParaRPr>
          </a:p>
          <a:p>
            <a:pPr>
              <a:lnSpc>
                <a:spcPct val="80000"/>
              </a:lnSpc>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D0C6D0-5AEE-C781-6337-EF631AD84F18}"/>
              </a:ext>
            </a:extLst>
          </p:cNvPr>
          <p:cNvSpPr>
            <a:spLocks noGrp="1"/>
          </p:cNvSpPr>
          <p:nvPr>
            <p:ph type="title"/>
          </p:nvPr>
        </p:nvSpPr>
        <p:spPr/>
        <p:txBody>
          <a:bodyPr/>
          <a:lstStyle/>
          <a:p>
            <a:r>
              <a:rPr lang="en-US" b="1" i="0" dirty="0" err="1">
                <a:solidFill>
                  <a:srgbClr val="0D0D0D"/>
                </a:solidFill>
                <a:effectLst/>
                <a:highlight>
                  <a:srgbClr val="FFFFFF"/>
                </a:highlight>
                <a:latin typeface="Söhne"/>
              </a:rPr>
              <a:t>Chaîne</a:t>
            </a:r>
            <a:r>
              <a:rPr lang="en-US" b="1" i="0" dirty="0">
                <a:solidFill>
                  <a:srgbClr val="0D0D0D"/>
                </a:solidFill>
                <a:effectLst/>
                <a:highlight>
                  <a:srgbClr val="FFFFFF"/>
                </a:highlight>
                <a:latin typeface="Söhne"/>
              </a:rPr>
              <a:t> de </a:t>
            </a:r>
            <a:r>
              <a:rPr lang="en-US" b="1" i="0" dirty="0" err="1">
                <a:solidFill>
                  <a:srgbClr val="0D0D0D"/>
                </a:solidFill>
                <a:effectLst/>
                <a:highlight>
                  <a:srgbClr val="FFFFFF"/>
                </a:highlight>
                <a:latin typeface="Söhne"/>
              </a:rPr>
              <a:t>responsabilité</a:t>
            </a:r>
            <a:endParaRPr lang="en-US" dirty="0"/>
          </a:p>
        </p:txBody>
      </p:sp>
      <p:pic>
        <p:nvPicPr>
          <p:cNvPr id="1026" name="Picture 2" descr="Chaîne de responsabilité / Chain of Responsibility">
            <a:extLst>
              <a:ext uri="{FF2B5EF4-FFF2-40B4-BE49-F238E27FC236}">
                <a16:creationId xmlns:a16="http://schemas.microsoft.com/office/drawing/2014/main" id="{B68D55F3-DDC1-2492-642C-C379085D3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4077072"/>
            <a:ext cx="6096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2D7982EB-2BCA-2F81-CE12-0B6282FBAA5F}"/>
              </a:ext>
            </a:extLst>
          </p:cNvPr>
          <p:cNvSpPr txBox="1"/>
          <p:nvPr/>
        </p:nvSpPr>
        <p:spPr>
          <a:xfrm>
            <a:off x="1979712" y="1700808"/>
            <a:ext cx="6336704" cy="923330"/>
          </a:xfrm>
          <a:prstGeom prst="rect">
            <a:avLst/>
          </a:prstGeom>
          <a:noFill/>
        </p:spPr>
        <p:txBody>
          <a:bodyPr wrap="square" rtlCol="0">
            <a:spAutoFit/>
          </a:bodyPr>
          <a:lstStyle/>
          <a:p>
            <a:r>
              <a:rPr lang="fr-FR" b="0" i="0" dirty="0">
                <a:solidFill>
                  <a:srgbClr val="0D0D0D"/>
                </a:solidFill>
                <a:effectLst/>
                <a:highlight>
                  <a:srgbClr val="FFFFFF"/>
                </a:highlight>
                <a:latin typeface="Söhne"/>
              </a:rPr>
              <a:t>La chaîne de responsabilité est un pattern qui permet à une requête de passer à travers une série de gestionnaires jusqu'à ce qu'elle soit traitée.</a:t>
            </a:r>
            <a:endParaRPr lang="en-US" dirty="0"/>
          </a:p>
        </p:txBody>
      </p:sp>
    </p:spTree>
    <p:extLst>
      <p:ext uri="{BB962C8B-B14F-4D97-AF65-F5344CB8AC3E}">
        <p14:creationId xmlns:p14="http://schemas.microsoft.com/office/powerpoint/2010/main" val="27718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A7536B-5CBA-7BF9-E524-5AE3074DF772}"/>
              </a:ext>
            </a:extLst>
          </p:cNvPr>
          <p:cNvSpPr>
            <a:spLocks noGrp="1"/>
          </p:cNvSpPr>
          <p:nvPr>
            <p:ph type="title"/>
          </p:nvPr>
        </p:nvSpPr>
        <p:spPr/>
        <p:txBody>
          <a:bodyPr/>
          <a:lstStyle/>
          <a:p>
            <a:r>
              <a:rPr lang="en-US" dirty="0" err="1"/>
              <a:t>Problematique</a:t>
            </a:r>
            <a:r>
              <a:rPr lang="en-US" dirty="0"/>
              <a:t> </a:t>
            </a:r>
          </a:p>
        </p:txBody>
      </p:sp>
      <p:sp>
        <p:nvSpPr>
          <p:cNvPr id="3" name="Espace réservé du contenu 2">
            <a:extLst>
              <a:ext uri="{FF2B5EF4-FFF2-40B4-BE49-F238E27FC236}">
                <a16:creationId xmlns:a16="http://schemas.microsoft.com/office/drawing/2014/main" id="{1B0F3839-331C-36A3-CBC0-2A8CBFA22243}"/>
              </a:ext>
            </a:extLst>
          </p:cNvPr>
          <p:cNvSpPr>
            <a:spLocks noGrp="1"/>
          </p:cNvSpPr>
          <p:nvPr>
            <p:ph idx="1"/>
          </p:nvPr>
        </p:nvSpPr>
        <p:spPr>
          <a:xfrm>
            <a:off x="1908175" y="1600200"/>
            <a:ext cx="3887961" cy="4525963"/>
          </a:xfrm>
        </p:spPr>
        <p:txBody>
          <a:bodyPr/>
          <a:lstStyle/>
          <a:p>
            <a:r>
              <a:rPr lang="fr-FR" sz="2000" i="0" dirty="0">
                <a:solidFill>
                  <a:srgbClr val="0D0D0D"/>
                </a:solidFill>
                <a:effectLst/>
                <a:highlight>
                  <a:srgbClr val="FFFFFF"/>
                </a:highlight>
                <a:latin typeface="Söhne"/>
              </a:rPr>
              <a:t>Gestion Efficace des Requêtes </a:t>
            </a:r>
          </a:p>
          <a:p>
            <a:pPr marL="0" indent="0">
              <a:buNone/>
            </a:pPr>
            <a:r>
              <a:rPr lang="fr-FR" sz="2000" dirty="0">
                <a:solidFill>
                  <a:srgbClr val="0D0D0D"/>
                </a:solidFill>
                <a:highlight>
                  <a:srgbClr val="FFFFFF"/>
                </a:highlight>
                <a:latin typeface="Söhne"/>
              </a:rPr>
              <a:t>      </a:t>
            </a:r>
            <a:r>
              <a:rPr lang="fr-FR" sz="2000" i="0" dirty="0">
                <a:solidFill>
                  <a:srgbClr val="0D0D0D"/>
                </a:solidFill>
                <a:effectLst/>
                <a:highlight>
                  <a:srgbClr val="FFFFFF"/>
                </a:highlight>
                <a:latin typeface="Söhne"/>
              </a:rPr>
              <a:t>Multiples </a:t>
            </a:r>
          </a:p>
          <a:p>
            <a:endParaRPr lang="fr-FR" sz="2000" dirty="0">
              <a:solidFill>
                <a:srgbClr val="0D0D0D"/>
              </a:solidFill>
              <a:highlight>
                <a:srgbClr val="FFFFFF"/>
              </a:highlight>
              <a:latin typeface="Söhne"/>
            </a:endParaRPr>
          </a:p>
          <a:p>
            <a:endParaRPr lang="fr-FR" sz="2000" i="0" dirty="0">
              <a:solidFill>
                <a:srgbClr val="0D0D0D"/>
              </a:solidFill>
              <a:effectLst/>
              <a:highlight>
                <a:srgbClr val="FFFFFF"/>
              </a:highlight>
              <a:latin typeface="Söhne"/>
            </a:endParaRPr>
          </a:p>
          <a:p>
            <a:endParaRPr lang="fr-FR" sz="2000" dirty="0">
              <a:solidFill>
                <a:srgbClr val="0D0D0D"/>
              </a:solidFill>
              <a:highlight>
                <a:srgbClr val="FFFFFF"/>
              </a:highlight>
              <a:latin typeface="Söhne"/>
            </a:endParaRPr>
          </a:p>
          <a:p>
            <a:r>
              <a:rPr lang="fr-FR" sz="2000" i="0" dirty="0">
                <a:solidFill>
                  <a:srgbClr val="0D0D0D"/>
                </a:solidFill>
                <a:effectLst/>
                <a:highlight>
                  <a:srgbClr val="FFFFFF"/>
                </a:highlight>
                <a:latin typeface="Söhne"/>
              </a:rPr>
              <a:t>Flexibilité et Maintenance du Code</a:t>
            </a:r>
          </a:p>
          <a:p>
            <a:endParaRPr lang="fr-FR" sz="2000" dirty="0">
              <a:solidFill>
                <a:srgbClr val="0D0D0D"/>
              </a:solidFill>
              <a:highlight>
                <a:srgbClr val="FFFFFF"/>
              </a:highlight>
              <a:latin typeface="Söhne"/>
            </a:endParaRPr>
          </a:p>
          <a:p>
            <a:pPr marL="0" indent="0">
              <a:buNone/>
            </a:pPr>
            <a:endParaRPr lang="fr-FR" sz="2000" dirty="0">
              <a:solidFill>
                <a:srgbClr val="0D0D0D"/>
              </a:solidFill>
              <a:highlight>
                <a:srgbClr val="FFFFFF"/>
              </a:highlight>
              <a:latin typeface="Söhne"/>
            </a:endParaRPr>
          </a:p>
          <a:p>
            <a:endParaRPr lang="fr-FR" sz="2000" dirty="0">
              <a:solidFill>
                <a:srgbClr val="0D0D0D"/>
              </a:solidFill>
              <a:highlight>
                <a:srgbClr val="FFFFFF"/>
              </a:highlight>
              <a:latin typeface="Söhne"/>
            </a:endParaRPr>
          </a:p>
          <a:p>
            <a:r>
              <a:rPr lang="en-US" sz="2000" i="0" dirty="0" err="1">
                <a:solidFill>
                  <a:srgbClr val="0D0D0D"/>
                </a:solidFill>
                <a:effectLst/>
                <a:highlight>
                  <a:srgbClr val="FFFFFF"/>
                </a:highlight>
                <a:latin typeface="Söhne"/>
              </a:rPr>
              <a:t>Modularité</a:t>
            </a:r>
            <a:r>
              <a:rPr lang="en-US" sz="2000" i="0" dirty="0">
                <a:solidFill>
                  <a:srgbClr val="0D0D0D"/>
                </a:solidFill>
                <a:effectLst/>
                <a:highlight>
                  <a:srgbClr val="FFFFFF"/>
                </a:highlight>
                <a:latin typeface="Söhne"/>
              </a:rPr>
              <a:t> et </a:t>
            </a:r>
            <a:r>
              <a:rPr lang="en-US" sz="2000" i="0" dirty="0" err="1">
                <a:solidFill>
                  <a:srgbClr val="0D0D0D"/>
                </a:solidFill>
                <a:effectLst/>
                <a:highlight>
                  <a:srgbClr val="FFFFFF"/>
                </a:highlight>
                <a:latin typeface="Söhne"/>
              </a:rPr>
              <a:t>Réutilisabilité</a:t>
            </a:r>
            <a:endParaRPr lang="fr-FR" sz="2000" dirty="0">
              <a:solidFill>
                <a:srgbClr val="0D0D0D"/>
              </a:solidFill>
              <a:highlight>
                <a:srgbClr val="FFFFFF"/>
              </a:highlight>
              <a:latin typeface="Söhne"/>
            </a:endParaRPr>
          </a:p>
          <a:p>
            <a:pPr marL="0" indent="0">
              <a:buNone/>
            </a:pPr>
            <a:endParaRPr lang="fr-FR" sz="2000" dirty="0">
              <a:solidFill>
                <a:srgbClr val="0D0D0D"/>
              </a:solidFill>
              <a:highlight>
                <a:srgbClr val="FFFFFF"/>
              </a:highlight>
              <a:latin typeface="Söhne"/>
            </a:endParaRPr>
          </a:p>
          <a:p>
            <a:endParaRPr lang="fr-FR" sz="2000" dirty="0">
              <a:solidFill>
                <a:srgbClr val="0D0D0D"/>
              </a:solidFill>
              <a:highlight>
                <a:srgbClr val="FFFFFF"/>
              </a:highlight>
              <a:latin typeface="Söhne"/>
            </a:endParaRPr>
          </a:p>
          <a:p>
            <a:pPr marL="0" indent="0">
              <a:buNone/>
            </a:pPr>
            <a:endParaRPr lang="fr-FR" sz="2000" dirty="0">
              <a:solidFill>
                <a:srgbClr val="0D0D0D"/>
              </a:solidFill>
              <a:highlight>
                <a:srgbClr val="FFFFFF"/>
              </a:highlight>
              <a:latin typeface="Söhne"/>
            </a:endParaRPr>
          </a:p>
        </p:txBody>
      </p:sp>
      <p:pic>
        <p:nvPicPr>
          <p:cNvPr id="5" name="Image 4">
            <a:extLst>
              <a:ext uri="{FF2B5EF4-FFF2-40B4-BE49-F238E27FC236}">
                <a16:creationId xmlns:a16="http://schemas.microsoft.com/office/drawing/2014/main" id="{EAACB2EF-EF07-BF78-ECFA-7360FDB48524}"/>
              </a:ext>
            </a:extLst>
          </p:cNvPr>
          <p:cNvPicPr>
            <a:picLocks noChangeAspect="1"/>
          </p:cNvPicPr>
          <p:nvPr/>
        </p:nvPicPr>
        <p:blipFill>
          <a:blip r:embed="rId2"/>
          <a:stretch>
            <a:fillRect/>
          </a:stretch>
        </p:blipFill>
        <p:spPr>
          <a:xfrm>
            <a:off x="5868144" y="908720"/>
            <a:ext cx="3038899" cy="1781424"/>
          </a:xfrm>
          <a:prstGeom prst="rect">
            <a:avLst/>
          </a:prstGeom>
        </p:spPr>
      </p:pic>
      <p:pic>
        <p:nvPicPr>
          <p:cNvPr id="7" name="Image 6">
            <a:extLst>
              <a:ext uri="{FF2B5EF4-FFF2-40B4-BE49-F238E27FC236}">
                <a16:creationId xmlns:a16="http://schemas.microsoft.com/office/drawing/2014/main" id="{EAEA9B73-551F-0444-485F-E31C96754F46}"/>
              </a:ext>
            </a:extLst>
          </p:cNvPr>
          <p:cNvPicPr>
            <a:picLocks noChangeAspect="1"/>
          </p:cNvPicPr>
          <p:nvPr/>
        </p:nvPicPr>
        <p:blipFill>
          <a:blip r:embed="rId3"/>
          <a:stretch>
            <a:fillRect/>
          </a:stretch>
        </p:blipFill>
        <p:spPr>
          <a:xfrm>
            <a:off x="6156176" y="2852936"/>
            <a:ext cx="2086266" cy="1790950"/>
          </a:xfrm>
          <a:prstGeom prst="rect">
            <a:avLst/>
          </a:prstGeom>
        </p:spPr>
      </p:pic>
      <p:pic>
        <p:nvPicPr>
          <p:cNvPr id="9" name="Image 8">
            <a:extLst>
              <a:ext uri="{FF2B5EF4-FFF2-40B4-BE49-F238E27FC236}">
                <a16:creationId xmlns:a16="http://schemas.microsoft.com/office/drawing/2014/main" id="{EF176818-66D9-EECA-38B2-A4AC3D2E8D3D}"/>
              </a:ext>
            </a:extLst>
          </p:cNvPr>
          <p:cNvPicPr>
            <a:picLocks noChangeAspect="1"/>
          </p:cNvPicPr>
          <p:nvPr/>
        </p:nvPicPr>
        <p:blipFill>
          <a:blip r:embed="rId4"/>
          <a:stretch>
            <a:fillRect/>
          </a:stretch>
        </p:blipFill>
        <p:spPr>
          <a:xfrm>
            <a:off x="6135534" y="4773359"/>
            <a:ext cx="2200582" cy="1810003"/>
          </a:xfrm>
          <a:prstGeom prst="rect">
            <a:avLst/>
          </a:prstGeom>
        </p:spPr>
      </p:pic>
    </p:spTree>
    <p:extLst>
      <p:ext uri="{BB962C8B-B14F-4D97-AF65-F5344CB8AC3E}">
        <p14:creationId xmlns:p14="http://schemas.microsoft.com/office/powerpoint/2010/main" val="372066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E9379-5658-431D-B410-73F400D5B023}"/>
              </a:ext>
            </a:extLst>
          </p:cNvPr>
          <p:cNvSpPr>
            <a:spLocks noGrp="1"/>
          </p:cNvSpPr>
          <p:nvPr>
            <p:ph type="title"/>
          </p:nvPr>
        </p:nvSpPr>
        <p:spPr/>
        <p:txBody>
          <a:bodyPr/>
          <a:lstStyle/>
          <a:p>
            <a:r>
              <a:rPr lang="en-US" sz="4400" kern="0" dirty="0" err="1">
                <a:solidFill>
                  <a:schemeClr val="tx1"/>
                </a:solidFill>
                <a:latin typeface="Times New Roman" panose="02020603050405020304" pitchFamily="18" charset="0"/>
                <a:cs typeface="Times New Roman" panose="02020603050405020304" pitchFamily="18" charset="0"/>
                <a:sym typeface="Arial"/>
              </a:rPr>
              <a:t>Possibilités</a:t>
            </a:r>
            <a:r>
              <a:rPr lang="en-US" sz="4400" kern="0" dirty="0">
                <a:solidFill>
                  <a:schemeClr val="tx1"/>
                </a:solidFill>
                <a:latin typeface="Times New Roman" panose="02020603050405020304" pitchFamily="18" charset="0"/>
                <a:cs typeface="Times New Roman" panose="02020603050405020304" pitchFamily="18" charset="0"/>
                <a:sym typeface="Arial"/>
              </a:rPr>
              <a:t> </a:t>
            </a:r>
            <a:r>
              <a:rPr lang="en-US" sz="4400" kern="0" dirty="0" err="1">
                <a:solidFill>
                  <a:schemeClr val="tx1"/>
                </a:solidFill>
                <a:latin typeface="Times New Roman" panose="02020603050405020304" pitchFamily="18" charset="0"/>
                <a:cs typeface="Times New Roman" panose="02020603050405020304" pitchFamily="18" charset="0"/>
                <a:sym typeface="Arial"/>
              </a:rPr>
              <a:t>d’application</a:t>
            </a:r>
            <a:r>
              <a:rPr lang="en-US" sz="4400" kern="0" dirty="0">
                <a:solidFill>
                  <a:schemeClr val="tx1"/>
                </a:solidFill>
                <a:latin typeface="Times New Roman" panose="02020603050405020304" pitchFamily="18" charset="0"/>
                <a:cs typeface="Times New Roman" panose="02020603050405020304" pitchFamily="18" charset="0"/>
                <a:sym typeface="Arial"/>
              </a:rPr>
              <a:t> </a:t>
            </a:r>
            <a:br>
              <a:rPr lang="en-US" sz="4400" kern="0" dirty="0">
                <a:solidFill>
                  <a:srgbClr val="FFFFFF">
                    <a:lumMod val="95000"/>
                  </a:srgbClr>
                </a:solidFill>
                <a:latin typeface="Times New Roman" panose="02020603050405020304" pitchFamily="18" charset="0"/>
                <a:cs typeface="Times New Roman" panose="02020603050405020304" pitchFamily="18" charset="0"/>
                <a:sym typeface="Arial"/>
              </a:rPr>
            </a:br>
            <a:endParaRPr lang="en-US" dirty="0"/>
          </a:p>
        </p:txBody>
      </p:sp>
      <p:sp>
        <p:nvSpPr>
          <p:cNvPr id="3" name="Espace réservé du contenu 2">
            <a:extLst>
              <a:ext uri="{FF2B5EF4-FFF2-40B4-BE49-F238E27FC236}">
                <a16:creationId xmlns:a16="http://schemas.microsoft.com/office/drawing/2014/main" id="{CA83CFB8-24FD-1728-E496-9CD4238618F6}"/>
              </a:ext>
            </a:extLst>
          </p:cNvPr>
          <p:cNvSpPr>
            <a:spLocks noGrp="1"/>
          </p:cNvSpPr>
          <p:nvPr>
            <p:ph idx="1"/>
          </p:nvPr>
        </p:nvSpPr>
        <p:spPr/>
        <p:txBody>
          <a:bodyPr/>
          <a:lstStyle/>
          <a:p>
            <a:r>
              <a:rPr lang="fr-FR" sz="1600" b="1" i="0" dirty="0">
                <a:solidFill>
                  <a:srgbClr val="444444"/>
                </a:solidFill>
                <a:effectLst/>
                <a:highlight>
                  <a:srgbClr val="FFFFFF"/>
                </a:highlight>
                <a:latin typeface="PT Sans" panose="020B0503020203020204" pitchFamily="34" charset="0"/>
              </a:rPr>
              <a:t>quand votre programme doit traiter des types de demandes variées de différentes manières, mais que leur type exact et leur ordre dans la chaîne ne sont pas connus à l’avance.</a:t>
            </a:r>
          </a:p>
          <a:p>
            <a:endParaRPr lang="fr-FR" sz="1600" b="1" dirty="0">
              <a:solidFill>
                <a:srgbClr val="444444"/>
              </a:solidFill>
              <a:highlight>
                <a:srgbClr val="FFFFFF"/>
              </a:highlight>
              <a:latin typeface="PT Sans" panose="020B0503020203020204" pitchFamily="34" charset="0"/>
            </a:endParaRPr>
          </a:p>
          <a:p>
            <a:endParaRPr lang="fr-FR" sz="1600" b="1" i="0" dirty="0">
              <a:solidFill>
                <a:srgbClr val="444444"/>
              </a:solidFill>
              <a:effectLst/>
              <a:highlight>
                <a:srgbClr val="FFFFFF"/>
              </a:highlight>
              <a:latin typeface="PT Sans" panose="020B0503020203020204" pitchFamily="34" charset="0"/>
            </a:endParaRPr>
          </a:p>
          <a:p>
            <a:endParaRPr lang="fr-FR" sz="1600" b="1" dirty="0">
              <a:solidFill>
                <a:srgbClr val="444444"/>
              </a:solidFill>
              <a:highlight>
                <a:srgbClr val="FFFFFF"/>
              </a:highlight>
              <a:latin typeface="PT Sans" panose="020B0503020203020204" pitchFamily="34" charset="0"/>
            </a:endParaRPr>
          </a:p>
          <a:p>
            <a:r>
              <a:rPr lang="fr-FR" sz="1600" b="1" i="0" dirty="0">
                <a:solidFill>
                  <a:srgbClr val="444444"/>
                </a:solidFill>
                <a:effectLst/>
                <a:highlight>
                  <a:srgbClr val="FFFFFF"/>
                </a:highlight>
                <a:latin typeface="PT Sans" panose="020B0503020203020204" pitchFamily="34" charset="0"/>
              </a:rPr>
              <a:t>Utilisez ce patron si vos handlers doivent absolument respecter un ordre donné.</a:t>
            </a:r>
          </a:p>
          <a:p>
            <a:endParaRPr lang="fr-FR" sz="1600" b="1" dirty="0">
              <a:solidFill>
                <a:srgbClr val="444444"/>
              </a:solidFill>
              <a:highlight>
                <a:srgbClr val="FFFFFF"/>
              </a:highlight>
              <a:latin typeface="PT Sans" panose="020B0503020203020204" pitchFamily="34" charset="0"/>
            </a:endParaRPr>
          </a:p>
          <a:p>
            <a:pPr marL="0" indent="0">
              <a:buNone/>
            </a:pPr>
            <a:endParaRPr lang="fr-FR" sz="1600" b="1" i="0" dirty="0">
              <a:solidFill>
                <a:srgbClr val="444444"/>
              </a:solidFill>
              <a:effectLst/>
              <a:highlight>
                <a:srgbClr val="FFFFFF"/>
              </a:highlight>
              <a:latin typeface="PT Sans" panose="020B0503020203020204" pitchFamily="34" charset="0"/>
            </a:endParaRPr>
          </a:p>
          <a:p>
            <a:endParaRPr lang="fr-FR" sz="1600" b="1" dirty="0">
              <a:solidFill>
                <a:srgbClr val="444444"/>
              </a:solidFill>
              <a:highlight>
                <a:srgbClr val="FFFFFF"/>
              </a:highlight>
              <a:latin typeface="PT Sans" panose="020B0503020203020204" pitchFamily="34" charset="0"/>
            </a:endParaRPr>
          </a:p>
          <a:p>
            <a:r>
              <a:rPr lang="fr-FR" sz="1600" b="1" i="0" dirty="0">
                <a:solidFill>
                  <a:srgbClr val="444444"/>
                </a:solidFill>
                <a:effectLst/>
                <a:highlight>
                  <a:srgbClr val="FFFFFF"/>
                </a:highlight>
                <a:latin typeface="PT Sans" panose="020B0503020203020204" pitchFamily="34" charset="0"/>
              </a:rPr>
              <a:t>Utilisez la chaîne de responsabilité si l’ensemble des handlers et leur ordre dans la chaîne peuvent changer lors de l’exécution.</a:t>
            </a:r>
          </a:p>
          <a:p>
            <a:endParaRPr lang="fr-FR" sz="1600" b="1" dirty="0">
              <a:solidFill>
                <a:srgbClr val="444444"/>
              </a:solidFill>
              <a:highlight>
                <a:srgbClr val="FFFFFF"/>
              </a:highlight>
              <a:latin typeface="PT Sans" panose="020B0503020203020204" pitchFamily="34" charset="0"/>
            </a:endParaRPr>
          </a:p>
          <a:p>
            <a:endParaRPr lang="fr-FR" sz="1600" b="1" i="0" dirty="0">
              <a:solidFill>
                <a:srgbClr val="444444"/>
              </a:solidFill>
              <a:effectLst/>
              <a:highlight>
                <a:srgbClr val="FFFFFF"/>
              </a:highlight>
              <a:latin typeface="PT Sans" panose="020B0503020203020204" pitchFamily="34" charset="0"/>
            </a:endParaRPr>
          </a:p>
          <a:p>
            <a:pPr marL="0" indent="0">
              <a:buNone/>
            </a:pPr>
            <a:endParaRPr lang="fr-FR" sz="1600" b="1" i="0" dirty="0">
              <a:solidFill>
                <a:srgbClr val="444444"/>
              </a:solidFill>
              <a:effectLst/>
              <a:highlight>
                <a:srgbClr val="FFFFFF"/>
              </a:highlight>
              <a:latin typeface="PT Sans" panose="020B0503020203020204" pitchFamily="34" charset="0"/>
            </a:endParaRPr>
          </a:p>
          <a:p>
            <a:pPr marL="0" indent="0">
              <a:buNone/>
            </a:pPr>
            <a:endParaRPr lang="fr-FR" sz="1600" b="1" i="0" dirty="0">
              <a:solidFill>
                <a:srgbClr val="444444"/>
              </a:solidFill>
              <a:effectLst/>
              <a:highlight>
                <a:srgbClr val="FFFFFF"/>
              </a:highlight>
              <a:latin typeface="PT Sans" panose="020B0503020203020204" pitchFamily="34" charset="0"/>
            </a:endParaRPr>
          </a:p>
          <a:p>
            <a:endParaRPr lang="fr-FR" sz="1600" b="1" dirty="0">
              <a:solidFill>
                <a:srgbClr val="444444"/>
              </a:solidFill>
              <a:highlight>
                <a:srgbClr val="FFFFFF"/>
              </a:highlight>
              <a:latin typeface="PT Sans" panose="020B0503020203020204" pitchFamily="34" charset="0"/>
            </a:endParaRPr>
          </a:p>
          <a:p>
            <a:endParaRPr lang="fr-FR" sz="1600" b="1" dirty="0">
              <a:solidFill>
                <a:srgbClr val="444444"/>
              </a:solidFill>
              <a:highlight>
                <a:srgbClr val="FFFFFF"/>
              </a:highlight>
              <a:latin typeface="PT Sans" panose="020B0503020203020204" pitchFamily="34" charset="0"/>
            </a:endParaRPr>
          </a:p>
          <a:p>
            <a:endParaRPr lang="fr-FR" sz="1600" b="1" dirty="0">
              <a:solidFill>
                <a:srgbClr val="444444"/>
              </a:solidFill>
              <a:highlight>
                <a:srgbClr val="FFFFFF"/>
              </a:highlight>
              <a:latin typeface="PT Sans" panose="020B0503020203020204" pitchFamily="34" charset="0"/>
            </a:endParaRPr>
          </a:p>
          <a:p>
            <a:endParaRPr lang="en-US" sz="1600" dirty="0"/>
          </a:p>
        </p:txBody>
      </p:sp>
    </p:spTree>
    <p:extLst>
      <p:ext uri="{BB962C8B-B14F-4D97-AF65-F5344CB8AC3E}">
        <p14:creationId xmlns:p14="http://schemas.microsoft.com/office/powerpoint/2010/main" val="336987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2A6A5-C8AE-71F0-F366-9CC15AD1DE21}"/>
              </a:ext>
            </a:extLst>
          </p:cNvPr>
          <p:cNvSpPr>
            <a:spLocks noGrp="1"/>
          </p:cNvSpPr>
          <p:nvPr>
            <p:ph type="title"/>
          </p:nvPr>
        </p:nvSpPr>
        <p:spPr/>
        <p:txBody>
          <a:bodyPr/>
          <a:lstStyle/>
          <a:p>
            <a:r>
              <a:rPr lang="en-US" sz="2800" dirty="0" err="1"/>
              <a:t>Diagramme</a:t>
            </a:r>
            <a:r>
              <a:rPr lang="en-US" sz="2800" dirty="0"/>
              <a:t> des classes </a:t>
            </a:r>
            <a:r>
              <a:rPr lang="en-US" sz="2800" dirty="0" err="1"/>
              <a:t>en</a:t>
            </a:r>
            <a:r>
              <a:rPr lang="en-US" sz="2800" dirty="0"/>
              <a:t> </a:t>
            </a:r>
            <a:r>
              <a:rPr lang="en-US" sz="2800" dirty="0" err="1"/>
              <a:t>chaine</a:t>
            </a:r>
            <a:r>
              <a:rPr lang="en-US" sz="2800" dirty="0"/>
              <a:t> de </a:t>
            </a:r>
            <a:r>
              <a:rPr lang="en-US" sz="2800" dirty="0" err="1"/>
              <a:t>responsabilite</a:t>
            </a:r>
            <a:endParaRPr lang="en-US" sz="2800" dirty="0"/>
          </a:p>
        </p:txBody>
      </p:sp>
      <p:pic>
        <p:nvPicPr>
          <p:cNvPr id="2050" name="Picture 2" descr="Le Design Pattern 'Chain of Responsibility'">
            <a:extLst>
              <a:ext uri="{FF2B5EF4-FFF2-40B4-BE49-F238E27FC236}">
                <a16:creationId xmlns:a16="http://schemas.microsoft.com/office/drawing/2014/main" id="{954C25E5-D4DD-C6B1-E693-719371E995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2420888"/>
            <a:ext cx="612398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24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7E897-9CFC-55FA-2727-D4E1D8A5B7CD}"/>
              </a:ext>
            </a:extLst>
          </p:cNvPr>
          <p:cNvSpPr>
            <a:spLocks noGrp="1"/>
          </p:cNvSpPr>
          <p:nvPr>
            <p:ph type="title"/>
          </p:nvPr>
        </p:nvSpPr>
        <p:spPr/>
        <p:txBody>
          <a:bodyPr/>
          <a:lstStyle/>
          <a:p>
            <a:r>
              <a:rPr lang="en-US" sz="2000" dirty="0" err="1"/>
              <a:t>Diagramme</a:t>
            </a:r>
            <a:r>
              <a:rPr lang="en-US" sz="2000" dirty="0"/>
              <a:t> de </a:t>
            </a:r>
            <a:r>
              <a:rPr lang="en-US" sz="2000" dirty="0" err="1"/>
              <a:t>cas</a:t>
            </a:r>
            <a:r>
              <a:rPr lang="en-US" sz="2000" dirty="0"/>
              <a:t> </a:t>
            </a:r>
            <a:r>
              <a:rPr lang="en-US" sz="2000" dirty="0" err="1"/>
              <a:t>d’utilisation</a:t>
            </a:r>
            <a:r>
              <a:rPr lang="en-US" sz="2000" dirty="0"/>
              <a:t> </a:t>
            </a:r>
          </a:p>
        </p:txBody>
      </p:sp>
      <p:pic>
        <p:nvPicPr>
          <p:cNvPr id="5" name="Espace réservé du contenu 4">
            <a:extLst>
              <a:ext uri="{FF2B5EF4-FFF2-40B4-BE49-F238E27FC236}">
                <a16:creationId xmlns:a16="http://schemas.microsoft.com/office/drawing/2014/main" id="{00B5705B-9F4D-DC2F-D495-C637CD631D4C}"/>
              </a:ext>
            </a:extLst>
          </p:cNvPr>
          <p:cNvPicPr>
            <a:picLocks noGrp="1" noChangeAspect="1"/>
          </p:cNvPicPr>
          <p:nvPr>
            <p:ph idx="1"/>
          </p:nvPr>
        </p:nvPicPr>
        <p:blipFill>
          <a:blip r:embed="rId2"/>
          <a:stretch>
            <a:fillRect/>
          </a:stretch>
        </p:blipFill>
        <p:spPr>
          <a:xfrm>
            <a:off x="3046608" y="1600200"/>
            <a:ext cx="4501759" cy="4525963"/>
          </a:xfrm>
        </p:spPr>
      </p:pic>
    </p:spTree>
    <p:extLst>
      <p:ext uri="{BB962C8B-B14F-4D97-AF65-F5344CB8AC3E}">
        <p14:creationId xmlns:p14="http://schemas.microsoft.com/office/powerpoint/2010/main" val="200438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6373C-CD29-81EE-CC73-D95BF59F5B72}"/>
              </a:ext>
            </a:extLst>
          </p:cNvPr>
          <p:cNvSpPr>
            <a:spLocks noGrp="1"/>
          </p:cNvSpPr>
          <p:nvPr>
            <p:ph type="title"/>
          </p:nvPr>
        </p:nvSpPr>
        <p:spPr/>
        <p:txBody>
          <a:bodyPr/>
          <a:lstStyle/>
          <a:p>
            <a:r>
              <a:rPr lang="en-US" dirty="0"/>
              <a:t>Les </a:t>
            </a:r>
            <a:r>
              <a:rPr lang="en-US" dirty="0" err="1"/>
              <a:t>avantages</a:t>
            </a:r>
            <a:endParaRPr lang="en-US" dirty="0"/>
          </a:p>
        </p:txBody>
      </p:sp>
      <p:sp>
        <p:nvSpPr>
          <p:cNvPr id="3" name="Espace réservé du contenu 2">
            <a:extLst>
              <a:ext uri="{FF2B5EF4-FFF2-40B4-BE49-F238E27FC236}">
                <a16:creationId xmlns:a16="http://schemas.microsoft.com/office/drawing/2014/main" id="{84E7EE0D-81EF-C7BA-6091-4A937CAD4BAF}"/>
              </a:ext>
            </a:extLst>
          </p:cNvPr>
          <p:cNvSpPr>
            <a:spLocks noGrp="1"/>
          </p:cNvSpPr>
          <p:nvPr>
            <p:ph idx="1"/>
          </p:nvPr>
        </p:nvSpPr>
        <p:spPr/>
        <p:txBody>
          <a:bodyPr/>
          <a:lstStyle/>
          <a:p>
            <a:pPr marL="0" indent="0" algn="l">
              <a:buNone/>
            </a:pPr>
            <a:endParaRPr lang="fr-FR" sz="2000" i="0" dirty="0">
              <a:solidFill>
                <a:srgbClr val="444444"/>
              </a:solidFill>
              <a:effectLst/>
              <a:highlight>
                <a:srgbClr val="FFFFFF"/>
              </a:highlight>
              <a:latin typeface="+mj-lt"/>
            </a:endParaRPr>
          </a:p>
          <a:p>
            <a:pPr algn="l">
              <a:buFont typeface="Arial" panose="020B0604020202020204" pitchFamily="34" charset="0"/>
              <a:buChar char="•"/>
            </a:pPr>
            <a:r>
              <a:rPr lang="fr-FR" sz="2000" i="0" dirty="0">
                <a:solidFill>
                  <a:srgbClr val="444444"/>
                </a:solidFill>
                <a:effectLst/>
                <a:highlight>
                  <a:srgbClr val="FFFFFF"/>
                </a:highlight>
                <a:latin typeface="+mj-lt"/>
              </a:rPr>
              <a:t> Principe de responsabilité unique. Vous pouvez découpler les classes qui appellent des traitements, de celles qui les exécutent.</a:t>
            </a:r>
          </a:p>
          <a:p>
            <a:pPr marL="0" indent="0" algn="l">
              <a:buNone/>
            </a:pPr>
            <a:endParaRPr lang="fr-FR" sz="2000" i="0" dirty="0">
              <a:solidFill>
                <a:srgbClr val="444444"/>
              </a:solidFill>
              <a:effectLst/>
              <a:highlight>
                <a:srgbClr val="FFFFFF"/>
              </a:highlight>
              <a:latin typeface="+mj-lt"/>
            </a:endParaRPr>
          </a:p>
          <a:p>
            <a:pPr algn="l">
              <a:buFont typeface="Arial" panose="020B0604020202020204" pitchFamily="34" charset="0"/>
              <a:buChar char="•"/>
            </a:pPr>
            <a:r>
              <a:rPr lang="fr-FR" sz="2000" i="0" dirty="0">
                <a:solidFill>
                  <a:srgbClr val="444444"/>
                </a:solidFill>
                <a:effectLst/>
                <a:highlight>
                  <a:srgbClr val="FFFFFF"/>
                </a:highlight>
                <a:latin typeface="+mj-lt"/>
              </a:rPr>
              <a:t> Principe ouvert/fermé. Vous pouvez ajouter de nouveaux handlers dans le programme sans toucher au code client existant.</a:t>
            </a:r>
          </a:p>
          <a:p>
            <a:pPr marL="0" indent="0" algn="l">
              <a:buNone/>
            </a:pPr>
            <a:endParaRPr lang="fr-FR" sz="2000" i="0" dirty="0">
              <a:solidFill>
                <a:srgbClr val="444444"/>
              </a:solidFill>
              <a:effectLst/>
              <a:highlight>
                <a:srgbClr val="FFFFFF"/>
              </a:highlight>
              <a:latin typeface="+mj-lt"/>
            </a:endParaRPr>
          </a:p>
          <a:p>
            <a:pPr algn="l">
              <a:buFont typeface="Arial" panose="020B0604020202020204" pitchFamily="34" charset="0"/>
              <a:buChar char="•"/>
            </a:pPr>
            <a:r>
              <a:rPr lang="fr-FR" sz="2000" i="0" dirty="0">
                <a:solidFill>
                  <a:srgbClr val="444444"/>
                </a:solidFill>
                <a:effectLst/>
                <a:highlight>
                  <a:srgbClr val="FFFFFF"/>
                </a:highlight>
                <a:latin typeface="+mj-lt"/>
              </a:rPr>
              <a:t>Vous pouvez contrôler l’ordre des traitements de la demande.</a:t>
            </a:r>
          </a:p>
          <a:p>
            <a:pPr algn="l">
              <a:buFont typeface="Arial" panose="020B0604020202020204" pitchFamily="34" charset="0"/>
              <a:buChar char="•"/>
            </a:pPr>
            <a:endParaRPr lang="fr-FR" sz="2000" b="0" i="0" dirty="0">
              <a:solidFill>
                <a:srgbClr val="444444"/>
              </a:solidFill>
              <a:effectLst/>
              <a:highlight>
                <a:srgbClr val="FFFFFF"/>
              </a:highlight>
              <a:latin typeface="PT Sans" panose="020B0503020203020204" pitchFamily="34" charset="0"/>
            </a:endParaRPr>
          </a:p>
          <a:p>
            <a:endParaRPr lang="en-US" dirty="0"/>
          </a:p>
        </p:txBody>
      </p:sp>
    </p:spTree>
    <p:extLst>
      <p:ext uri="{BB962C8B-B14F-4D97-AF65-F5344CB8AC3E}">
        <p14:creationId xmlns:p14="http://schemas.microsoft.com/office/powerpoint/2010/main" val="401490388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TotalTime>
  <Words>379</Words>
  <Application>Microsoft Office PowerPoint</Application>
  <PresentationFormat>Affichage à l'écran (4:3)</PresentationFormat>
  <Paragraphs>91</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17</vt:i4>
      </vt:variant>
    </vt:vector>
  </HeadingPairs>
  <TitlesOfParts>
    <vt:vector size="26" baseType="lpstr">
      <vt:lpstr>굴림</vt:lpstr>
      <vt:lpstr>Arial</vt:lpstr>
      <vt:lpstr>HelveticaNeueLT Pro 33 ThEx</vt:lpstr>
      <vt:lpstr>PT Sans</vt:lpstr>
      <vt:lpstr>Söhne</vt:lpstr>
      <vt:lpstr>Times New Roman</vt:lpstr>
      <vt:lpstr>Wingdings</vt:lpstr>
      <vt:lpstr>template</vt:lpstr>
      <vt:lpstr>Custom Design</vt:lpstr>
      <vt:lpstr>Chaine of responsibility</vt:lpstr>
      <vt:lpstr>Plan</vt:lpstr>
      <vt:lpstr>Design pattern</vt:lpstr>
      <vt:lpstr>Chaîne de responsabilité</vt:lpstr>
      <vt:lpstr>Problematique </vt:lpstr>
      <vt:lpstr>Possibilités d’application  </vt:lpstr>
      <vt:lpstr>Diagramme des classes en chaine de responsabilite</vt:lpstr>
      <vt:lpstr>Diagramme de cas d’utilisation </vt:lpstr>
      <vt:lpstr>Les avantages</vt:lpstr>
      <vt:lpstr>Les limites </vt:lpstr>
      <vt:lpstr>Présentation PowerPoint</vt:lpstr>
      <vt:lpstr>Exemple du projet </vt:lpstr>
      <vt:lpstr>Diagram de class</vt:lpstr>
      <vt:lpstr>Diagramme des Cas d’utilisation </vt:lpstr>
      <vt:lpstr>Execution du code </vt:lpstr>
      <vt:lpstr>Conclusion</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ahmedou bouk</cp:lastModifiedBy>
  <cp:revision>146</cp:revision>
  <dcterms:created xsi:type="dcterms:W3CDTF">2006-06-29T12:15:01Z</dcterms:created>
  <dcterms:modified xsi:type="dcterms:W3CDTF">2024-05-21T22:36:48Z</dcterms:modified>
</cp:coreProperties>
</file>