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9668AED-A5F1-4E11-9CF0-87F90CFAF910}">
          <p14:sldIdLst>
            <p14:sldId id="257"/>
            <p14:sldId id="258"/>
            <p14:sldId id="259"/>
            <p14:sldId id="269"/>
          </p14:sldIdLst>
        </p14:section>
        <p14:section name="Distribution of Stock price" id="{FEA4407B-DB1F-40DA-8B63-0559D36C917F}">
          <p14:sldIdLst>
            <p14:sldId id="260"/>
            <p14:sldId id="261"/>
          </p14:sldIdLst>
        </p14:section>
        <p14:section name="Earnings per share" id="{FA98AC6A-E57A-4758-A393-8AD021079762}">
          <p14:sldIdLst>
            <p14:sldId id="262"/>
            <p14:sldId id="263"/>
          </p14:sldIdLst>
        </p14:section>
        <p14:section name="Revenue vs Earning" id="{D4BA2116-A243-4A41-8E4B-2B376A648DCF}">
          <p14:sldIdLst>
            <p14:sldId id="264"/>
            <p14:sldId id="265"/>
          </p14:sldIdLst>
        </p14:section>
        <p14:section name="Netflix vs Dow Jones" id="{41DCE41F-58C9-4EB7-9650-000A049FC14D}">
          <p14:sldIdLst>
            <p14:sldId id="266"/>
            <p14:sldId id="267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63A30-3670-D75F-BBBF-715FED162E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19AB54-0033-3DA8-3EE0-AB158C0FC0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FC66B1-A069-A615-AB86-5FC99140C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C594F-8130-4356-892C-BF91BD16A094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1F47F0-0B46-FAF8-AE76-B3889AAA0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5BCA18-1229-2B02-AE95-A1C4B0B0A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99149-A8D0-460D-B97B-64FC78B60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17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CED04-AFD5-F1C9-AADB-ABA4D7342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2BDD94-68CA-8246-8DCF-35B3B5ABE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5FCC9E-95D0-7617-5957-E55F7FBCC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C594F-8130-4356-892C-BF91BD16A094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70E910-ABC5-8D64-6B22-D02B580D2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0D41F4-5E63-B4AA-E044-CE0C21CFC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99149-A8D0-460D-B97B-64FC78B60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512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EAFC4B-231E-A9F0-F9B5-80B899A522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23AB64-58C4-BEE7-95C0-C27CA2847F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73EFA7-5F78-7DFF-3FA0-EEB1929EB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C594F-8130-4356-892C-BF91BD16A094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358474-6607-4B25-7DCD-2DE2F48F5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5FB955-8049-7796-4BE8-49BA03182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99149-A8D0-460D-B97B-64FC78B60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426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7528C-48AE-4EAC-5C7B-7D35E6C63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BB94F-E575-319C-AB15-B07250CD80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0DDE1A-84A1-BD39-DBFA-9FFF5461B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C594F-8130-4356-892C-BF91BD16A094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41369B-F6D4-76D4-296E-E35D47A60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5CFD21-6EEF-B3D0-9373-90DE1CFA3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99149-A8D0-460D-B97B-64FC78B60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34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F2393-749D-A4DF-B037-CE62E2870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782EBB-6B6B-6075-7E3C-9B702BEFA3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9FBFAC-3E3E-1EC3-19E5-99EF700D5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C594F-8130-4356-892C-BF91BD16A094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0ECCA8-71A4-BCF8-35B0-FD56EEB68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17F05C-F4F7-B70E-8255-D5968661F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99149-A8D0-460D-B97B-64FC78B60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8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2E189-F9F2-BAC1-865C-CB8891E3D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0D4E5E-FD63-B3CB-CF1E-D833FC3A47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8D4E33-7DBE-F6B6-A1BC-6C81F4B70F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8D4B5C-C7ED-86B5-8301-BBB93DAE8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C594F-8130-4356-892C-BF91BD16A094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C8C508-B678-914B-A951-CD249F725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892797-960C-8AEC-7214-41A7D4EB2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99149-A8D0-460D-B97B-64FC78B60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604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112A7-01AD-EECC-1333-EEB8259E5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F1DBE8-1269-9A00-9366-CBBF9C581C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004414-DE41-6728-9B7E-C2F8153ADE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828DCD-E8AB-3B70-0BB5-A2A9CB1993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43DFDC-5CE1-2F1F-3A9F-947E868315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55B7E2-0698-A1F6-ED3E-BDE630E6C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C594F-8130-4356-892C-BF91BD16A094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3B54DE-9B47-0BE3-E14D-84AFF1AC0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7DDB01-716F-7DF0-6FB9-8A418D39E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99149-A8D0-460D-B97B-64FC78B60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482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9C5CF-DF80-D75E-F3AE-9D94EFE40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1E86A7-6BFD-1106-DD9B-8B6C3EC1A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C594F-8130-4356-892C-BF91BD16A094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08F238-634D-C6BE-9879-6AF27CB80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6DAAFC-1244-E495-F39B-DF315B7C9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99149-A8D0-460D-B97B-64FC78B60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284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66B369-B86D-4486-7CFB-05FAF4D4B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C594F-8130-4356-892C-BF91BD16A094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5FFC70-328F-7012-30F7-D7AA12AE2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C143F4-DBD2-9AB1-A6A4-101C62D1D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99149-A8D0-460D-B97B-64FC78B60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812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059E6-C870-3A9B-9DDE-44464F4E1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E0C8D1-9BCA-5035-9623-70F3A783B3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5FDBE0-1F4F-3B33-63BE-E604063987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3DAEC8-6523-5CA9-4C44-28CBE1899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C594F-8130-4356-892C-BF91BD16A094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14F1A0-E7DE-0B8C-B6A9-CE581F386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D6DDC9-45AE-9C80-970B-E9FBCDB4D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99149-A8D0-460D-B97B-64FC78B60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852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330CE-4595-25E8-546B-DE0E39172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84C96A-2DEA-C77B-2DAE-AF2592BE75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371AB2-13A8-5E8D-1A04-F440DB5BE1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FF22C1-5BC7-EC6D-3DDD-50E2914E4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C594F-8130-4356-892C-BF91BD16A094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3AA267-9254-927F-F5B6-3A37466B7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B700B0-E7B9-B86E-28C5-AFE9C3BC5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99149-A8D0-460D-B97B-64FC78B60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258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1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E5789A-2CA6-C63D-B1FC-3470C5836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BF7C54-C554-0C14-6777-6A78A3BA6F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00CAF9-B5E7-A8C9-A74D-91908E5835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2C594F-8130-4356-892C-BF91BD16A094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7A3F74-852F-8AB2-B341-E9A1458893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7B2FD0-AB65-91D2-C7D3-436B94F30A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B99149-A8D0-460D-B97B-64FC78B60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776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techsighter.com/threads/get-codecademy-pro-account-free-2020.698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rconnect.cl/desarrollo/el-exito-de-netflix-su-cultura-organizacional/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creativecommons.org/licenses/by-nd/3.0/" TargetMode="External"/><Relationship Id="rId5" Type="http://schemas.openxmlformats.org/officeDocument/2006/relationships/hyperlink" Target="https://www.flickr.com/photos/158288589@N02/40390413880" TargetMode="Externa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rsnijders.info/vakblog/2016/02/29/controleer-toegang-netflix-account/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slide" Target="slide5.xml"/><Relationship Id="rId7" Type="http://schemas.openxmlformats.org/officeDocument/2006/relationships/slide" Target="slide9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slide" Target="slide7.xml"/><Relationship Id="rId4" Type="http://schemas.openxmlformats.org/officeDocument/2006/relationships/image" Target="../media/image7.png"/><Relationship Id="rId9" Type="http://schemas.openxmlformats.org/officeDocument/2006/relationships/slide" Target="slide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" name="Rectangle 87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04DA2446-36EF-22ED-512F-FCCBEDF08E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3461" r="22517" b="3"/>
          <a:stretch/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90" name="Rectangle 89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79A35B-AAF9-F733-4FD4-E6883856AE88}"/>
              </a:ext>
            </a:extLst>
          </p:cNvPr>
          <p:cNvSpPr txBox="1"/>
          <p:nvPr/>
        </p:nvSpPr>
        <p:spPr>
          <a:xfrm>
            <a:off x="838200" y="2434201"/>
            <a:ext cx="3822189" cy="3742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600" dirty="0"/>
              <a:t>Netflix Stocks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Visualizing data using Python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By Ahmed Alhomeidy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45167185"/>
      </p:ext>
    </p:extLst>
  </p:cSld>
  <p:clrMapOvr>
    <a:masterClrMapping/>
  </p:clrMapOvr>
  <p:transition spd="slow">
    <p:randomBar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EA8D4750-D411-3B6B-55DD-1DBEA88BD4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444980"/>
            <a:ext cx="5290720" cy="3968039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4724F874-E407-41A5-918C-1CF5DF526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0"/>
            <a:ext cx="1097280" cy="1097280"/>
            <a:chOff x="11094720" y="0"/>
            <a:chExt cx="1097280" cy="1097280"/>
          </a:xfrm>
        </p:grpSpPr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EBB12D3E-DD63-469B-A687-14E38AE471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1094720" y="0"/>
              <a:ext cx="1097280" cy="1097280"/>
            </a:xfrm>
            <a:prstGeom prst="triangle">
              <a:avLst>
                <a:gd name="adj" fmla="val 10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CC10F17-490D-41AE-9B38-7F39AF7384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189552" y="127618"/>
              <a:ext cx="457894" cy="457894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709DC895-6143-82D1-AD11-D89233C87902}"/>
              </a:ext>
            </a:extLst>
          </p:cNvPr>
          <p:cNvSpPr txBox="1"/>
          <p:nvPr/>
        </p:nvSpPr>
        <p:spPr>
          <a:xfrm>
            <a:off x="6412120" y="1782981"/>
            <a:ext cx="5136412" cy="4393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Revenue does follow a trend, its increasing for each quarter.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Earnings do follow a trend similar to revenue, earnings are increasing for each quarter.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The percentage of revenue that constitute earnings is between 3 to 5 %.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C8D6E3B-FFED-480F-941D-FE376375B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77940" y="4601497"/>
            <a:ext cx="1014060" cy="2017580"/>
            <a:chOff x="11177940" y="4601497"/>
            <a:chExt cx="1014060" cy="2017580"/>
          </a:xfrm>
        </p:grpSpPr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1067618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27850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293489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1EADCAF8-8823-4E89-8612-21029831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CA07B2-0819-4B62-9425-7A52BBDD70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A02BEE4-A5D4-40AF-882D-49D34B086F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F5843EB-154F-4459-8954-BB1DF64BBD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5905135-55D9-431B-8D5A-4C5C92B1F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accent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B732812-A0BB-4324-B390-DFEF26C109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01FEC055-6F76-4E20-BC93-76C2F58EA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74CD21D-122E-4F3D-82AF-F4A37C278A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A7FF51F-3820-41BE-8690-7E758ECFA7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gradFill>
              <a:gsLst>
                <a:gs pos="813">
                  <a:schemeClr val="bg1">
                    <a:alpha val="41000"/>
                  </a:schemeClr>
                </a:gs>
                <a:gs pos="20000">
                  <a:schemeClr val="accent5">
                    <a:lumMod val="85000"/>
                    <a:alpha val="56000"/>
                  </a:schemeClr>
                </a:gs>
                <a:gs pos="44000">
                  <a:schemeClr val="accent6">
                    <a:lumMod val="40000"/>
                    <a:lumOff val="60000"/>
                    <a:alpha val="57000"/>
                  </a:schemeClr>
                </a:gs>
                <a:gs pos="100000">
                  <a:schemeClr val="bg1">
                    <a:alpha val="59000"/>
                  </a:schemeClr>
                </a:gs>
                <a:gs pos="74000">
                  <a:schemeClr val="accent1">
                    <a:lumMod val="91000"/>
                    <a:lumOff val="9000"/>
                    <a:alpha val="34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85EAD889-EA4D-485F-BA9C-F6473A432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0A0FA55-CD1C-84F7-0BEC-E34411E04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Netflix vs Dow Jones</a:t>
            </a:r>
          </a:p>
        </p:txBody>
      </p:sp>
    </p:spTree>
    <p:extLst>
      <p:ext uri="{BB962C8B-B14F-4D97-AF65-F5344CB8AC3E}">
        <p14:creationId xmlns:p14="http://schemas.microsoft.com/office/powerpoint/2010/main" val="20898621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500B4A4-B1F1-41EA-886A-B8A210DBC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55A99C-0BDC-4DBE-8E40-9FA66F629F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5E77D9F2-B650-1AEB-FB96-29D2FFC90B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0484" y="891540"/>
            <a:ext cx="7287436" cy="5071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5719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9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1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BCCEBA-415A-F785-0347-E5FDFA0763B5}"/>
              </a:ext>
            </a:extLst>
          </p:cNvPr>
          <p:cNvSpPr txBox="1"/>
          <p:nvPr/>
        </p:nvSpPr>
        <p:spPr>
          <a:xfrm>
            <a:off x="6095999" y="713313"/>
            <a:ext cx="5257801" cy="5431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The graph demonstrates a comparison between Netflix and Dow Jones in terms of their Stock price in 2017.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Stock price followed an ascending trend for both Netflix and Dow Jones, Netflix had a 35.7% increase in their stock price and Dow Jones had a 24% increase.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In terms of volatility Netflix was more Volatile this could be a result of many factors like:  Controversial Shows that could spark a big public reaction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Fluctuation in the number and quality of new shows on the platform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The availability of other streaming services that offer a better value for money services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finally, it could be due to some Controversial Business decisions .</a:t>
            </a:r>
          </a:p>
        </p:txBody>
      </p:sp>
    </p:spTree>
    <p:extLst>
      <p:ext uri="{BB962C8B-B14F-4D97-AF65-F5344CB8AC3E}">
        <p14:creationId xmlns:p14="http://schemas.microsoft.com/office/powerpoint/2010/main" val="3219244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99D2C73-08B0-4F6B-A8E9-4651E6BDBE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68DB88C-7EF2-487C-85D1-848F61F13E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069EC02D-C86D-BB6C-02C4-59BCCA8038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23104" r="22654" b="-1"/>
          <a:stretch/>
        </p:blipFill>
        <p:spPr>
          <a:xfrm>
            <a:off x="643467" y="643467"/>
            <a:ext cx="5372099" cy="5571066"/>
          </a:xfrm>
          <a:prstGeom prst="rect">
            <a:avLst/>
          </a:prstGeom>
        </p:spPr>
      </p:pic>
      <p:pic>
        <p:nvPicPr>
          <p:cNvPr id="9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024D8467-F942-0D23-5004-4E99B8D39BE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l="22163" r="13469" b="-2"/>
          <a:stretch/>
        </p:blipFill>
        <p:spPr>
          <a:xfrm>
            <a:off x="6176432" y="643467"/>
            <a:ext cx="5372100" cy="557106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507546C-C639-0A94-2893-4B15A1AAE8F3}"/>
              </a:ext>
            </a:extLst>
          </p:cNvPr>
          <p:cNvSpPr txBox="1"/>
          <p:nvPr/>
        </p:nvSpPr>
        <p:spPr>
          <a:xfrm>
            <a:off x="9222254" y="6014478"/>
            <a:ext cx="2326278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5" tooltip="https://www.flickr.com/photos/158288589@N02/4039041388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6" tooltip="https://creativecommons.org/licenses/by-nd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BY-ND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8026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79BB35BC-D5C2-4C8B-A22A-A71E6191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310933-1C73-4B0B-9673-FB6E25200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788" y="365125"/>
            <a:ext cx="4840010" cy="1807305"/>
          </a:xfrm>
        </p:spPr>
        <p:txBody>
          <a:bodyPr>
            <a:normAutofit/>
          </a:bodyPr>
          <a:lstStyle/>
          <a:p>
            <a:r>
              <a:rPr lang="en-US"/>
              <a:t>Table of Contents</a:t>
            </a:r>
          </a:p>
        </p:txBody>
      </p:sp>
      <p:pic>
        <p:nvPicPr>
          <p:cNvPr id="6" name="Picture 5" descr="A computer on a table&#10;&#10;Description automatically generated with medium confidence">
            <a:extLst>
              <a:ext uri="{FF2B5EF4-FFF2-40B4-BE49-F238E27FC236}">
                <a16:creationId xmlns:a16="http://schemas.microsoft.com/office/drawing/2014/main" id="{BC5DA193-2C3D-8696-EAF8-96A28B5081E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23695" r="29703" b="-1"/>
          <a:stretch/>
        </p:blipFill>
        <p:spPr>
          <a:xfrm>
            <a:off x="20" y="10"/>
            <a:ext cx="6116549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06F36C-AC32-E73B-B559-6750364C3F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3788" y="1507166"/>
            <a:ext cx="4840010" cy="4893633"/>
          </a:xfrm>
        </p:spPr>
        <p:txBody>
          <a:bodyPr>
            <a:normAutofit fontScale="92500" lnSpcReduction="10000"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Distribution of 2017 Netflix Stock Prices by Quarter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First impressions after observing the data and price fall ranges</a:t>
            </a: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Highest and Lowest prices</a:t>
            </a:r>
          </a:p>
          <a:p>
            <a:pPr marL="0" marR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Earnings per Share in Cents</a:t>
            </a:r>
          </a:p>
          <a:p>
            <a:pPr marL="0" marR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Actual vs Estimate </a:t>
            </a:r>
          </a:p>
          <a:p>
            <a:pPr marL="0" marR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Revenue vs Earnings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Does Revenue and Earnings follow a trend?</a:t>
            </a: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what percentage of the revenue constitutes earnings </a:t>
            </a: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Netflix vs Dow Jones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How did Netflix perform relative to Dow Jones industrial average in 2017?</a:t>
            </a: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Which was more volatile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?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3960108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sez="http://schemas.microsoft.com/office/powerpoint/2016/sectionzoom" Requires="psez">
          <p:graphicFrame>
            <p:nvGraphicFramePr>
              <p:cNvPr id="23" name="Section Zoom 22">
                <a:extLst>
                  <a:ext uri="{FF2B5EF4-FFF2-40B4-BE49-F238E27FC236}">
                    <a16:creationId xmlns:a16="http://schemas.microsoft.com/office/drawing/2014/main" id="{CD8331BC-2B44-A845-90BD-DA38D4CE299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732017032"/>
                  </p:ext>
                </p:extLst>
              </p:nvPr>
            </p:nvGraphicFramePr>
            <p:xfrm>
              <a:off x="1757680" y="860426"/>
              <a:ext cx="3048000" cy="1714500"/>
            </p:xfrm>
            <a:graphic>
              <a:graphicData uri="http://schemas.microsoft.com/office/powerpoint/2016/sectionzoom">
                <psez:sectionZm>
                  <psez:sectionZmObj sectionId="{FEA4407B-DB1F-40DA-8B63-0559D36C917F}">
                    <psez:zmPr id="{1008AB68-43A6-4C11-8290-7B41F9EBD169}" returnToParent="0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oundRect">
                          <a:avLst>
                            <a:gd name="adj" fmla="val 8594"/>
                          </a:avLst>
                        </a:prstGeom>
                        <a:solidFill>
                          <a:srgbClr val="FFFFFF">
                            <a:shade val="85000"/>
                          </a:srgbClr>
                        </a:solidFill>
                        <a:ln>
                          <a:noFill/>
                        </a:ln>
                        <a:effectLst>
                          <a:reflection blurRad="12700" stA="38000" endPos="28000" dist="5000" dir="5400000" sy="-100000" algn="bl" rotWithShape="0"/>
                        </a:effectLst>
                      </p166:spPr>
                    </psez:zmPr>
                  </psez:sectionZmObj>
                </psez:sectionZm>
              </a:graphicData>
            </a:graphic>
          </p:graphicFrame>
        </mc:Choice>
        <mc:Fallback>
          <p:pic>
            <p:nvPicPr>
              <p:cNvPr id="23" name="Section Zoom 22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CD8331BC-2B44-A845-90BD-DA38D4CE299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757680" y="860426"/>
                <a:ext cx="3048000" cy="1714500"/>
              </a:xfrm>
              <a:prstGeom prst="roundRect">
                <a:avLst>
                  <a:gd name="adj" fmla="val 8594"/>
                </a:avLst>
              </a:prstGeom>
              <a:solidFill>
                <a:srgbClr val="FFFFFF">
                  <a:shade val="85000"/>
                </a:srgbClr>
              </a:solidFill>
              <a:ln>
                <a:noFill/>
              </a:ln>
              <a:effectLst>
                <a:reflection blurRad="12700" stA="38000" endPos="28000" dist="5000" dir="5400000" sy="-100000" algn="bl" rotWithShape="0"/>
              </a:effectLst>
            </p:spPr>
          </p:pic>
        </mc:Fallback>
      </mc:AlternateContent>
      <mc:AlternateContent xmlns:mc="http://schemas.openxmlformats.org/markup-compatibility/2006">
        <mc:Choice xmlns:psez="http://schemas.microsoft.com/office/powerpoint/2016/sectionzoom" Requires="psez">
          <p:graphicFrame>
            <p:nvGraphicFramePr>
              <p:cNvPr id="25" name="Section Zoom 24">
                <a:extLst>
                  <a:ext uri="{FF2B5EF4-FFF2-40B4-BE49-F238E27FC236}">
                    <a16:creationId xmlns:a16="http://schemas.microsoft.com/office/drawing/2014/main" id="{9E84D991-2025-A131-61D2-FD5261043BE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181944884"/>
                  </p:ext>
                </p:extLst>
              </p:nvPr>
            </p:nvGraphicFramePr>
            <p:xfrm>
              <a:off x="6400800" y="860426"/>
              <a:ext cx="3048000" cy="1714500"/>
            </p:xfrm>
            <a:graphic>
              <a:graphicData uri="http://schemas.microsoft.com/office/powerpoint/2016/sectionzoom">
                <psez:sectionZm>
                  <psez:sectionZmObj sectionId="{FA98AC6A-E57A-4758-A393-8AD021079762}">
                    <psez:zmPr id="{F30E69AC-AA39-4C5D-BDF2-B40549134518}" returnToParent="0" transitionDur="100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oundRect">
                          <a:avLst>
                            <a:gd name="adj" fmla="val 8594"/>
                          </a:avLst>
                        </a:prstGeom>
                        <a:solidFill>
                          <a:srgbClr val="FFFFFF">
                            <a:shade val="85000"/>
                          </a:srgbClr>
                        </a:solidFill>
                        <a:ln>
                          <a:noFill/>
                        </a:ln>
                        <a:effectLst>
                          <a:reflection blurRad="12700" stA="38000" endPos="28000" dist="5000" dir="5400000" sy="-100000" algn="bl" rotWithShape="0"/>
                        </a:effectLst>
                      </p166:spPr>
                    </psez:zmPr>
                  </psez:sectionZmObj>
                </psez:sectionZm>
              </a:graphicData>
            </a:graphic>
          </p:graphicFrame>
        </mc:Choice>
        <mc:Fallback>
          <p:pic>
            <p:nvPicPr>
              <p:cNvPr id="25" name="Section Zoom 24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9E84D991-2025-A131-61D2-FD5261043BE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400800" y="860426"/>
                <a:ext cx="3048000" cy="1714500"/>
              </a:xfrm>
              <a:prstGeom prst="roundRect">
                <a:avLst>
                  <a:gd name="adj" fmla="val 8594"/>
                </a:avLst>
              </a:prstGeom>
              <a:solidFill>
                <a:srgbClr val="FFFFFF">
                  <a:shade val="85000"/>
                </a:srgbClr>
              </a:solidFill>
              <a:ln>
                <a:noFill/>
              </a:ln>
              <a:effectLst>
                <a:reflection blurRad="12700" stA="38000" endPos="28000" dist="5000" dir="5400000" sy="-100000" algn="bl" rotWithShape="0"/>
              </a:effectLst>
            </p:spPr>
          </p:pic>
        </mc:Fallback>
      </mc:AlternateContent>
      <mc:AlternateContent xmlns:mc="http://schemas.openxmlformats.org/markup-compatibility/2006">
        <mc:Choice xmlns:psez="http://schemas.microsoft.com/office/powerpoint/2016/sectionzoom" Requires="psez">
          <p:graphicFrame>
            <p:nvGraphicFramePr>
              <p:cNvPr id="27" name="Section Zoom 26">
                <a:extLst>
                  <a:ext uri="{FF2B5EF4-FFF2-40B4-BE49-F238E27FC236}">
                    <a16:creationId xmlns:a16="http://schemas.microsoft.com/office/drawing/2014/main" id="{1E8A3316-7F22-3BBA-98D7-A48FC2974C6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034747116"/>
                  </p:ext>
                </p:extLst>
              </p:nvPr>
            </p:nvGraphicFramePr>
            <p:xfrm>
              <a:off x="1757680" y="3462021"/>
              <a:ext cx="3048000" cy="1714500"/>
            </p:xfrm>
            <a:graphic>
              <a:graphicData uri="http://schemas.microsoft.com/office/powerpoint/2016/sectionzoom">
                <psez:sectionZm>
                  <psez:sectionZmObj sectionId="{D4BA2116-A243-4A41-8E4B-2B376A648DCF}">
                    <psez:zmPr id="{C700C92C-9184-4405-8433-5B4EE01F4794}" returnToParent="0" transitionDur="100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oundRect">
                          <a:avLst>
                            <a:gd name="adj" fmla="val 8594"/>
                          </a:avLst>
                        </a:prstGeom>
                        <a:solidFill>
                          <a:srgbClr val="FFFFFF">
                            <a:shade val="85000"/>
                          </a:srgbClr>
                        </a:solidFill>
                        <a:ln>
                          <a:noFill/>
                        </a:ln>
                        <a:effectLst>
                          <a:reflection blurRad="12700" stA="38000" endPos="28000" dist="5000" dir="5400000" sy="-100000" algn="bl" rotWithShape="0"/>
                        </a:effectLst>
                      </p166:spPr>
                    </psez:zmPr>
                  </psez:sectionZmObj>
                </psez:sectionZm>
              </a:graphicData>
            </a:graphic>
          </p:graphicFrame>
        </mc:Choice>
        <mc:Fallback>
          <p:pic>
            <p:nvPicPr>
              <p:cNvPr id="27" name="Section Zoom 26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1E8A3316-7F22-3BBA-98D7-A48FC2974C6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757680" y="3462021"/>
                <a:ext cx="3048000" cy="1714500"/>
              </a:xfrm>
              <a:prstGeom prst="roundRect">
                <a:avLst>
                  <a:gd name="adj" fmla="val 8594"/>
                </a:avLst>
              </a:prstGeom>
              <a:solidFill>
                <a:srgbClr val="FFFFFF">
                  <a:shade val="85000"/>
                </a:srgbClr>
              </a:solidFill>
              <a:ln>
                <a:noFill/>
              </a:ln>
              <a:effectLst>
                <a:reflection blurRad="12700" stA="38000" endPos="28000" dist="5000" dir="5400000" sy="-100000" algn="bl" rotWithShape="0"/>
              </a:effectLst>
            </p:spPr>
          </p:pic>
        </mc:Fallback>
      </mc:AlternateContent>
      <mc:AlternateContent xmlns:mc="http://schemas.openxmlformats.org/markup-compatibility/2006">
        <mc:Choice xmlns:psez="http://schemas.microsoft.com/office/powerpoint/2016/sectionzoom" Requires="psez">
          <p:graphicFrame>
            <p:nvGraphicFramePr>
              <p:cNvPr id="29" name="Section Zoom 28">
                <a:extLst>
                  <a:ext uri="{FF2B5EF4-FFF2-40B4-BE49-F238E27FC236}">
                    <a16:creationId xmlns:a16="http://schemas.microsoft.com/office/drawing/2014/main" id="{903C7679-1A0F-3D81-F14A-5BD31E82033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161390205"/>
                  </p:ext>
                </p:extLst>
              </p:nvPr>
            </p:nvGraphicFramePr>
            <p:xfrm>
              <a:off x="6268720" y="3462021"/>
              <a:ext cx="3048000" cy="1714500"/>
            </p:xfrm>
            <a:graphic>
              <a:graphicData uri="http://schemas.microsoft.com/office/powerpoint/2016/sectionzoom">
                <psez:sectionZm>
                  <psez:sectionZmObj sectionId="{41DCE41F-58C9-4EB7-9650-000A049FC14D}">
                    <psez:zmPr id="{B77DA217-86BC-4B6A-AF01-263096B7488C}" transitionDur="1000" showBg="0">
                      <p166:blipFill xmlns:p166="http://schemas.microsoft.com/office/powerpoint/2016/6/main">
                        <a:blip r:embed="rId8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oundRect">
                          <a:avLst>
                            <a:gd name="adj" fmla="val 8594"/>
                          </a:avLst>
                        </a:prstGeom>
                        <a:solidFill>
                          <a:srgbClr val="FFFFFF">
                            <a:shade val="85000"/>
                          </a:srgbClr>
                        </a:solidFill>
                        <a:ln>
                          <a:noFill/>
                        </a:ln>
                        <a:effectLst>
                          <a:reflection blurRad="12700" stA="38000" endPos="28000" dist="5000" dir="5400000" sy="-100000" algn="bl" rotWithShape="0"/>
                        </a:effectLst>
                      </p166:spPr>
                    </psez:zmPr>
                  </psez:sectionZmObj>
                </psez:sectionZm>
              </a:graphicData>
            </a:graphic>
          </p:graphicFrame>
        </mc:Choice>
        <mc:Fallback>
          <p:pic>
            <p:nvPicPr>
              <p:cNvPr id="29" name="Section Zoom 28">
                <a:hlinkClick r:id="rId9" action="ppaction://hlinksldjump"/>
                <a:extLst>
                  <a:ext uri="{FF2B5EF4-FFF2-40B4-BE49-F238E27FC236}">
                    <a16:creationId xmlns:a16="http://schemas.microsoft.com/office/drawing/2014/main" id="{903C7679-1A0F-3D81-F14A-5BD31E82033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268720" y="3462021"/>
                <a:ext cx="3048000" cy="1714500"/>
              </a:xfrm>
              <a:prstGeom prst="roundRect">
                <a:avLst>
                  <a:gd name="adj" fmla="val 8594"/>
                </a:avLst>
              </a:prstGeom>
              <a:solidFill>
                <a:srgbClr val="FFFFFF">
                  <a:shade val="85000"/>
                </a:srgbClr>
              </a:solidFill>
              <a:ln>
                <a:noFill/>
              </a:ln>
              <a:effectLst>
                <a:reflection blurRad="12700" stA="38000" endPos="28000" dist="5000" dir="5400000" sy="-100000" algn="bl" rotWithShape="0"/>
              </a:effectLst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9331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1EADCAF8-8823-4E89-8612-21029831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8CA07B2-0819-4B62-9425-7A52BBDD70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A02BEE4-A5D4-40AF-882D-49D34B086F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F5843EB-154F-4459-8954-BB1DF64BBD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75905135-55D9-431B-8D5A-4C5C92B1F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accent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9B732812-A0BB-4324-B390-DFEF26C109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1FEC055-6F76-4E20-BC93-76C2F58EA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D74CD21D-122E-4F3D-82AF-F4A37C278A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A7FF51F-3820-41BE-8690-7E758ECFA7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gradFill>
              <a:gsLst>
                <a:gs pos="813">
                  <a:schemeClr val="bg1">
                    <a:alpha val="41000"/>
                  </a:schemeClr>
                </a:gs>
                <a:gs pos="20000">
                  <a:schemeClr val="accent5">
                    <a:lumMod val="85000"/>
                    <a:alpha val="56000"/>
                  </a:schemeClr>
                </a:gs>
                <a:gs pos="44000">
                  <a:schemeClr val="accent6">
                    <a:lumMod val="40000"/>
                    <a:lumOff val="60000"/>
                    <a:alpha val="57000"/>
                  </a:schemeClr>
                </a:gs>
                <a:gs pos="100000">
                  <a:schemeClr val="bg1">
                    <a:alpha val="59000"/>
                  </a:schemeClr>
                </a:gs>
                <a:gs pos="74000">
                  <a:schemeClr val="accent1">
                    <a:lumMod val="91000"/>
                    <a:lumOff val="9000"/>
                    <a:alpha val="34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85EAD889-EA4D-485F-BA9C-F6473A432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F0AA8FCF-7EA6-B1C1-5770-CCB00CC07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b="1" kern="1200" dirty="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Distribution of 2017 Netflix Stock Prices by Quarter</a:t>
            </a:r>
            <a:br>
              <a:rPr lang="en-US" sz="4000" b="1" kern="1200" dirty="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</a:br>
            <a:endParaRPr lang="en-US" sz="400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521173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3EEB8ED6-9142-4A11-B029-18DDE98C49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hart, radar chart&#10;&#10;Description automatically generated">
            <a:extLst>
              <a:ext uri="{FF2B5EF4-FFF2-40B4-BE49-F238E27FC236}">
                <a16:creationId xmlns:a16="http://schemas.microsoft.com/office/drawing/2014/main" id="{12819879-BF12-65C0-B581-DE41BBA5937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63" r="-1" b="3362"/>
          <a:stretch/>
        </p:blipFill>
        <p:spPr>
          <a:xfrm>
            <a:off x="838200" y="1825625"/>
            <a:ext cx="6151651" cy="430346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DF5842A-0356-DEBE-F8F4-46D12AA43ECA}"/>
              </a:ext>
            </a:extLst>
          </p:cNvPr>
          <p:cNvSpPr txBox="1"/>
          <p:nvPr/>
        </p:nvSpPr>
        <p:spPr>
          <a:xfrm>
            <a:off x="7552944" y="1825625"/>
            <a:ext cx="3800856" cy="43034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1/ Violin graphs are immensely helpful in knowing the different distributions of data, in this case the different distributions for each quarter.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2/  Most prices fell in the 20 dollars range, except for Q3 the range was 60 dollars.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3/  The lowest price recorded was 120 in Q1, and the highest price recorded was 200 in Q4.</a:t>
            </a:r>
          </a:p>
        </p:txBody>
      </p:sp>
    </p:spTree>
    <p:extLst>
      <p:ext uri="{BB962C8B-B14F-4D97-AF65-F5344CB8AC3E}">
        <p14:creationId xmlns:p14="http://schemas.microsoft.com/office/powerpoint/2010/main" val="3878605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6DDA8CE9-E0A6-4FF2-823D-D0860760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1195564-33B9-434B-9641-764F5905A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D18C537-E336-47C4-836B-C342A230F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52475" y="1"/>
            <a:ext cx="4262009" cy="2602764"/>
            <a:chOff x="6867015" y="-1"/>
            <a:chExt cx="5324985" cy="3251912"/>
          </a:xfrm>
          <a:solidFill>
            <a:schemeClr val="accent5">
              <a:alpha val="5000"/>
            </a:schemeClr>
          </a:solidFill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81F97D2-9A0D-4CA5-B9AF-27B558BCF1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678A47C-892D-47C9-A5D8-F8860B1B05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9E8FDFA-59ED-4D6F-BA20-10CDF843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958D9A5-8003-4D92-8C05-787C630F75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A1259D8-0C3A-4069-A22F-537BBBB61A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60995" y="62352"/>
            <a:ext cx="6028697" cy="6795648"/>
            <a:chOff x="6160995" y="62352"/>
            <a:chExt cx="6028697" cy="6795648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D90700B4-CEB5-450F-9EA7-95E355B503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82080" y="81632"/>
              <a:ext cx="6007612" cy="6776368"/>
            </a:xfrm>
            <a:custGeom>
              <a:avLst/>
              <a:gdLst>
                <a:gd name="connsiteX0" fmla="*/ 4493599 w 6007612"/>
                <a:gd name="connsiteY0" fmla="*/ 0 h 6797829"/>
                <a:gd name="connsiteX1" fmla="*/ 5981837 w 6007612"/>
                <a:gd name="connsiteY1" fmla="*/ 314220 h 6797829"/>
                <a:gd name="connsiteX2" fmla="*/ 6007612 w 6007612"/>
                <a:gd name="connsiteY2" fmla="*/ 327088 h 6797829"/>
                <a:gd name="connsiteX3" fmla="*/ 6007612 w 6007612"/>
                <a:gd name="connsiteY3" fmla="*/ 1316637 h 6797829"/>
                <a:gd name="connsiteX4" fmla="*/ 5852405 w 6007612"/>
                <a:gd name="connsiteY4" fmla="*/ 1209899 h 6797829"/>
                <a:gd name="connsiteX5" fmla="*/ 5622498 w 6007612"/>
                <a:gd name="connsiteY5" fmla="*/ 1086619 h 6797829"/>
                <a:gd name="connsiteX6" fmla="*/ 4493032 w 6007612"/>
                <a:gd name="connsiteY6" fmla="*/ 851533 h 6797829"/>
                <a:gd name="connsiteX7" fmla="*/ 3155579 w 6007612"/>
                <a:gd name="connsiteY7" fmla="*/ 1108326 h 6797829"/>
                <a:gd name="connsiteX8" fmla="*/ 1963832 w 6007612"/>
                <a:gd name="connsiteY8" fmla="*/ 1817700 h 6797829"/>
                <a:gd name="connsiteX9" fmla="*/ 1144646 w 6007612"/>
                <a:gd name="connsiteY9" fmla="*/ 2832814 h 6797829"/>
                <a:gd name="connsiteX10" fmla="*/ 851249 w 6007612"/>
                <a:gd name="connsiteY10" fmla="*/ 3998599 h 6797829"/>
                <a:gd name="connsiteX11" fmla="*/ 1336319 w 6007612"/>
                <a:gd name="connsiteY11" fmla="*/ 5057837 h 6797829"/>
                <a:gd name="connsiteX12" fmla="*/ 1597084 w 6007612"/>
                <a:gd name="connsiteY12" fmla="*/ 5424583 h 6797829"/>
                <a:gd name="connsiteX13" fmla="*/ 2591910 w 6007612"/>
                <a:gd name="connsiteY13" fmla="*/ 6440122 h 6797829"/>
                <a:gd name="connsiteX14" fmla="*/ 3899854 w 6007612"/>
                <a:gd name="connsiteY14" fmla="*/ 6780621 h 6797829"/>
                <a:gd name="connsiteX15" fmla="*/ 4741172 w 6007612"/>
                <a:gd name="connsiteY15" fmla="*/ 6563979 h 6797829"/>
                <a:gd name="connsiteX16" fmla="*/ 5649171 w 6007612"/>
                <a:gd name="connsiteY16" fmla="*/ 5938452 h 6797829"/>
                <a:gd name="connsiteX17" fmla="*/ 5873475 w 6007612"/>
                <a:gd name="connsiteY17" fmla="*/ 5764656 h 6797829"/>
                <a:gd name="connsiteX18" fmla="*/ 6007612 w 6007612"/>
                <a:gd name="connsiteY18" fmla="*/ 5660343 h 6797829"/>
                <a:gd name="connsiteX19" fmla="*/ 6007612 w 6007612"/>
                <a:gd name="connsiteY19" fmla="*/ 6737454 h 6797829"/>
                <a:gd name="connsiteX20" fmla="*/ 5929386 w 6007612"/>
                <a:gd name="connsiteY20" fmla="*/ 6797829 h 6797829"/>
                <a:gd name="connsiteX21" fmla="*/ 1656512 w 6007612"/>
                <a:gd name="connsiteY21" fmla="*/ 6797829 h 6797829"/>
                <a:gd name="connsiteX22" fmla="*/ 1630254 w 6007612"/>
                <a:gd name="connsiteY22" fmla="*/ 6775222 h 6797829"/>
                <a:gd name="connsiteX23" fmla="*/ 892250 w 6007612"/>
                <a:gd name="connsiteY23" fmla="*/ 5902700 h 6797829"/>
                <a:gd name="connsiteX24" fmla="*/ 0 w 6007612"/>
                <a:gd name="connsiteY24" fmla="*/ 3998599 h 6797829"/>
                <a:gd name="connsiteX25" fmla="*/ 4493032 w 6007612"/>
                <a:gd name="connsiteY25" fmla="*/ 285 h 679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6007612" h="6797829">
                  <a:moveTo>
                    <a:pt x="4493599" y="0"/>
                  </a:moveTo>
                  <a:cubicBezTo>
                    <a:pt x="5048011" y="0"/>
                    <a:pt x="5546284" y="111886"/>
                    <a:pt x="5981837" y="314220"/>
                  </a:cubicBezTo>
                  <a:lnTo>
                    <a:pt x="6007612" y="327088"/>
                  </a:lnTo>
                  <a:lnTo>
                    <a:pt x="6007612" y="1316637"/>
                  </a:lnTo>
                  <a:lnTo>
                    <a:pt x="5852405" y="1209899"/>
                  </a:lnTo>
                  <a:cubicBezTo>
                    <a:pt x="5778266" y="1164709"/>
                    <a:pt x="5701526" y="1123535"/>
                    <a:pt x="5622498" y="1086619"/>
                  </a:cubicBezTo>
                  <a:cubicBezTo>
                    <a:pt x="5286822" y="930699"/>
                    <a:pt x="4906882" y="851533"/>
                    <a:pt x="4493032" y="851533"/>
                  </a:cubicBezTo>
                  <a:cubicBezTo>
                    <a:pt x="4056201" y="851533"/>
                    <a:pt x="3593263" y="940631"/>
                    <a:pt x="3155579" y="1108326"/>
                  </a:cubicBezTo>
                  <a:cubicBezTo>
                    <a:pt x="2721215" y="1275979"/>
                    <a:pt x="2318305" y="1515819"/>
                    <a:pt x="1963832" y="1817700"/>
                  </a:cubicBezTo>
                  <a:cubicBezTo>
                    <a:pt x="1617657" y="2114360"/>
                    <a:pt x="1334332" y="2465358"/>
                    <a:pt x="1144646" y="2832814"/>
                  </a:cubicBezTo>
                  <a:cubicBezTo>
                    <a:pt x="950561" y="3210060"/>
                    <a:pt x="851249" y="3602202"/>
                    <a:pt x="851249" y="3998599"/>
                  </a:cubicBezTo>
                  <a:cubicBezTo>
                    <a:pt x="851249" y="4377547"/>
                    <a:pt x="999792" y="4597311"/>
                    <a:pt x="1336319" y="5057837"/>
                  </a:cubicBezTo>
                  <a:cubicBezTo>
                    <a:pt x="1420450" y="5173181"/>
                    <a:pt x="1507419" y="5292497"/>
                    <a:pt x="1597084" y="5424583"/>
                  </a:cubicBezTo>
                  <a:cubicBezTo>
                    <a:pt x="1914175" y="5891917"/>
                    <a:pt x="2239493" y="6224189"/>
                    <a:pt x="2591910" y="6440122"/>
                  </a:cubicBezTo>
                  <a:cubicBezTo>
                    <a:pt x="2965467" y="6669393"/>
                    <a:pt x="3393219" y="6780621"/>
                    <a:pt x="3899854" y="6780621"/>
                  </a:cubicBezTo>
                  <a:cubicBezTo>
                    <a:pt x="4187861" y="6780621"/>
                    <a:pt x="4454583" y="6711812"/>
                    <a:pt x="4741172" y="6563979"/>
                  </a:cubicBezTo>
                  <a:cubicBezTo>
                    <a:pt x="5034852" y="6412173"/>
                    <a:pt x="5326263" y="6190848"/>
                    <a:pt x="5649171" y="5938452"/>
                  </a:cubicBezTo>
                  <a:cubicBezTo>
                    <a:pt x="5724931" y="5879291"/>
                    <a:pt x="5800409" y="5821406"/>
                    <a:pt x="5873475" y="5764656"/>
                  </a:cubicBezTo>
                  <a:lnTo>
                    <a:pt x="6007612" y="5660343"/>
                  </a:lnTo>
                  <a:lnTo>
                    <a:pt x="6007612" y="6737454"/>
                  </a:lnTo>
                  <a:lnTo>
                    <a:pt x="5929386" y="6797829"/>
                  </a:lnTo>
                  <a:lnTo>
                    <a:pt x="1656512" y="6797829"/>
                  </a:lnTo>
                  <a:lnTo>
                    <a:pt x="1630254" y="6775222"/>
                  </a:lnTo>
                  <a:cubicBezTo>
                    <a:pt x="1360562" y="6528765"/>
                    <a:pt x="1117699" y="6235219"/>
                    <a:pt x="892250" y="5902700"/>
                  </a:cubicBezTo>
                  <a:cubicBezTo>
                    <a:pt x="459249" y="5264548"/>
                    <a:pt x="0" y="4826722"/>
                    <a:pt x="0" y="3998599"/>
                  </a:cubicBezTo>
                  <a:cubicBezTo>
                    <a:pt x="0" y="1790460"/>
                    <a:pt x="2262336" y="285"/>
                    <a:pt x="4493032" y="2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582300F-F646-4FC3-94FC-0582F4B5E0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60995" y="62352"/>
              <a:ext cx="6028697" cy="6795648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FBB8E8B8-1900-4326-8858-F375F5D8A0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63721" y="81632"/>
              <a:ext cx="6025971" cy="6776368"/>
            </a:xfrm>
            <a:custGeom>
              <a:avLst/>
              <a:gdLst>
                <a:gd name="connsiteX0" fmla="*/ 6025971 w 6025971"/>
                <a:gd name="connsiteY0" fmla="*/ 5825635 h 6797829"/>
                <a:gd name="connsiteX1" fmla="*/ 6025971 w 6025971"/>
                <a:gd name="connsiteY1" fmla="*/ 6723285 h 6797829"/>
                <a:gd name="connsiteX2" fmla="*/ 5929386 w 6025971"/>
                <a:gd name="connsiteY2" fmla="*/ 6797829 h 6797829"/>
                <a:gd name="connsiteX3" fmla="*/ 4560411 w 6025971"/>
                <a:gd name="connsiteY3" fmla="*/ 6797829 h 6797829"/>
                <a:gd name="connsiteX4" fmla="*/ 4597731 w 6025971"/>
                <a:gd name="connsiteY4" fmla="*/ 6785305 h 6797829"/>
                <a:gd name="connsiteX5" fmla="*/ 5736707 w 6025971"/>
                <a:gd name="connsiteY5" fmla="*/ 6050108 h 6797829"/>
                <a:gd name="connsiteX6" fmla="*/ 5960301 w 6025971"/>
                <a:gd name="connsiteY6" fmla="*/ 5876738 h 6797829"/>
                <a:gd name="connsiteX7" fmla="*/ 4493599 w 6025971"/>
                <a:gd name="connsiteY7" fmla="*/ 0 h 6797829"/>
                <a:gd name="connsiteX8" fmla="*/ 5981837 w 6025971"/>
                <a:gd name="connsiteY8" fmla="*/ 314220 h 6797829"/>
                <a:gd name="connsiteX9" fmla="*/ 6025971 w 6025971"/>
                <a:gd name="connsiteY9" fmla="*/ 336254 h 6797829"/>
                <a:gd name="connsiteX10" fmla="*/ 6025971 w 6025971"/>
                <a:gd name="connsiteY10" fmla="*/ 1157325 h 6797829"/>
                <a:gd name="connsiteX11" fmla="*/ 5925889 w 6025971"/>
                <a:gd name="connsiteY11" fmla="*/ 1088522 h 6797829"/>
                <a:gd name="connsiteX12" fmla="*/ 5682227 w 6025971"/>
                <a:gd name="connsiteY12" fmla="*/ 957939 h 6797829"/>
                <a:gd name="connsiteX13" fmla="*/ 4493032 w 6025971"/>
                <a:gd name="connsiteY13" fmla="*/ 709658 h 6797829"/>
                <a:gd name="connsiteX14" fmla="*/ 3104646 w 6025971"/>
                <a:gd name="connsiteY14" fmla="*/ 976666 h 6797829"/>
                <a:gd name="connsiteX15" fmla="*/ 1871612 w 6025971"/>
                <a:gd name="connsiteY15" fmla="*/ 1710017 h 6797829"/>
                <a:gd name="connsiteX16" fmla="*/ 1018661 w 6025971"/>
                <a:gd name="connsiteY16" fmla="*/ 2767694 h 6797829"/>
                <a:gd name="connsiteX17" fmla="*/ 709374 w 6025971"/>
                <a:gd name="connsiteY17" fmla="*/ 3998599 h 6797829"/>
                <a:gd name="connsiteX18" fmla="*/ 1221258 w 6025971"/>
                <a:gd name="connsiteY18" fmla="*/ 5141684 h 6797829"/>
                <a:gd name="connsiteX19" fmla="*/ 1479187 w 6025971"/>
                <a:gd name="connsiteY19" fmla="*/ 5504459 h 6797829"/>
                <a:gd name="connsiteX20" fmla="*/ 3021272 w 6025971"/>
                <a:gd name="connsiteY20" fmla="*/ 6793670 h 6797829"/>
                <a:gd name="connsiteX21" fmla="*/ 3035805 w 6025971"/>
                <a:gd name="connsiteY21" fmla="*/ 6797829 h 6797829"/>
                <a:gd name="connsiteX22" fmla="*/ 1656512 w 6025971"/>
                <a:gd name="connsiteY22" fmla="*/ 6797829 h 6797829"/>
                <a:gd name="connsiteX23" fmla="*/ 1630254 w 6025971"/>
                <a:gd name="connsiteY23" fmla="*/ 6775222 h 6797829"/>
                <a:gd name="connsiteX24" fmla="*/ 892250 w 6025971"/>
                <a:gd name="connsiteY24" fmla="*/ 5902700 h 6797829"/>
                <a:gd name="connsiteX25" fmla="*/ 0 w 6025971"/>
                <a:gd name="connsiteY25" fmla="*/ 3998599 h 6797829"/>
                <a:gd name="connsiteX26" fmla="*/ 4493032 w 6025971"/>
                <a:gd name="connsiteY26" fmla="*/ 285 h 679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025971" h="6797829">
                  <a:moveTo>
                    <a:pt x="6025971" y="5825635"/>
                  </a:moveTo>
                  <a:lnTo>
                    <a:pt x="6025971" y="6723285"/>
                  </a:lnTo>
                  <a:lnTo>
                    <a:pt x="5929386" y="6797829"/>
                  </a:lnTo>
                  <a:lnTo>
                    <a:pt x="4560411" y="6797829"/>
                  </a:lnTo>
                  <a:lnTo>
                    <a:pt x="4597731" y="6785305"/>
                  </a:lnTo>
                  <a:cubicBezTo>
                    <a:pt x="4964953" y="6637825"/>
                    <a:pt x="5315251" y="6379435"/>
                    <a:pt x="5736707" y="6050108"/>
                  </a:cubicBezTo>
                  <a:cubicBezTo>
                    <a:pt x="5812043" y="5991230"/>
                    <a:pt x="5887377" y="5933488"/>
                    <a:pt x="5960301" y="5876738"/>
                  </a:cubicBezTo>
                  <a:close/>
                  <a:moveTo>
                    <a:pt x="4493599" y="0"/>
                  </a:moveTo>
                  <a:cubicBezTo>
                    <a:pt x="5048011" y="0"/>
                    <a:pt x="5546284" y="111886"/>
                    <a:pt x="5981837" y="314220"/>
                  </a:cubicBezTo>
                  <a:lnTo>
                    <a:pt x="6025971" y="336254"/>
                  </a:lnTo>
                  <a:lnTo>
                    <a:pt x="6025971" y="1157325"/>
                  </a:lnTo>
                  <a:lnTo>
                    <a:pt x="5925889" y="1088522"/>
                  </a:lnTo>
                  <a:cubicBezTo>
                    <a:pt x="5847314" y="1040649"/>
                    <a:pt x="5765982" y="997036"/>
                    <a:pt x="5682227" y="957939"/>
                  </a:cubicBezTo>
                  <a:cubicBezTo>
                    <a:pt x="5327823" y="793222"/>
                    <a:pt x="4927595" y="709658"/>
                    <a:pt x="4493032" y="709658"/>
                  </a:cubicBezTo>
                  <a:cubicBezTo>
                    <a:pt x="4031940" y="709658"/>
                    <a:pt x="3564888" y="799465"/>
                    <a:pt x="3104646" y="976666"/>
                  </a:cubicBezTo>
                  <a:cubicBezTo>
                    <a:pt x="2655243" y="1149867"/>
                    <a:pt x="2238358" y="1397822"/>
                    <a:pt x="1871612" y="1710017"/>
                  </a:cubicBezTo>
                  <a:cubicBezTo>
                    <a:pt x="1506427" y="2022852"/>
                    <a:pt x="1219414" y="2378815"/>
                    <a:pt x="1018661" y="2767694"/>
                  </a:cubicBezTo>
                  <a:cubicBezTo>
                    <a:pt x="813368" y="3165227"/>
                    <a:pt x="709374" y="3579358"/>
                    <a:pt x="709374" y="3998599"/>
                  </a:cubicBezTo>
                  <a:cubicBezTo>
                    <a:pt x="709374" y="4421103"/>
                    <a:pt x="875510" y="4667680"/>
                    <a:pt x="1221258" y="5141684"/>
                  </a:cubicBezTo>
                  <a:cubicBezTo>
                    <a:pt x="1304681" y="5256035"/>
                    <a:pt x="1390941" y="5374217"/>
                    <a:pt x="1479187" y="5504459"/>
                  </a:cubicBezTo>
                  <a:cubicBezTo>
                    <a:pt x="1942790" y="6187719"/>
                    <a:pt x="2430063" y="6601673"/>
                    <a:pt x="3021272" y="6793670"/>
                  </a:cubicBezTo>
                  <a:lnTo>
                    <a:pt x="3035805" y="6797829"/>
                  </a:lnTo>
                  <a:lnTo>
                    <a:pt x="1656512" y="6797829"/>
                  </a:lnTo>
                  <a:lnTo>
                    <a:pt x="1630254" y="6775222"/>
                  </a:lnTo>
                  <a:cubicBezTo>
                    <a:pt x="1360562" y="6528765"/>
                    <a:pt x="1117699" y="6235219"/>
                    <a:pt x="892250" y="5902700"/>
                  </a:cubicBezTo>
                  <a:cubicBezTo>
                    <a:pt x="459249" y="5264548"/>
                    <a:pt x="0" y="4826722"/>
                    <a:pt x="0" y="3998599"/>
                  </a:cubicBezTo>
                  <a:cubicBezTo>
                    <a:pt x="0" y="1790460"/>
                    <a:pt x="2262336" y="285"/>
                    <a:pt x="4493032" y="2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163E450-1F19-1837-E533-17123C72A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055098"/>
            <a:ext cx="5760719" cy="474780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Earnings per share in Cents</a:t>
            </a:r>
            <a:br>
              <a:rPr lang="en-US" sz="4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endParaRPr lang="en-US" sz="400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225409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46F1CA19-03C5-8994-5FE0-6639685C0F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128" y="991673"/>
            <a:ext cx="6499539" cy="4874654"/>
          </a:xfrm>
          <a:prstGeom prst="rect">
            <a:avLst/>
          </a:prstGeom>
        </p:spPr>
      </p:pic>
      <p:sp>
        <p:nvSpPr>
          <p:cNvPr id="21" name="TextBox 5">
            <a:extLst>
              <a:ext uri="{FF2B5EF4-FFF2-40B4-BE49-F238E27FC236}">
                <a16:creationId xmlns:a16="http://schemas.microsoft.com/office/drawing/2014/main" id="{DC01E55D-2FE6-DBB5-3BB7-974EC4AF6387}"/>
              </a:ext>
            </a:extLst>
          </p:cNvPr>
          <p:cNvSpPr txBox="1"/>
          <p:nvPr/>
        </p:nvSpPr>
        <p:spPr>
          <a:xfrm>
            <a:off x="8339343" y="1110379"/>
            <a:ext cx="3053039" cy="500594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The Graph shows the difference between the Estimated earnings and Actual earnings per share.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Estimated earnings are represented with the Blue dots.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And the Actual Earnings are represented by the Red dots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The purple dots in the graph above indicate that the estimated earnings per share and actual earnings per share are equal or very close.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3573EFB-E773-46FC-B866-B57ED2E390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569741"/>
          </a:xfrm>
          <a:custGeom>
            <a:avLst/>
            <a:gdLst>
              <a:gd name="connsiteX0" fmla="*/ 2296028 w 2296028"/>
              <a:gd name="connsiteY0" fmla="*/ 3569741 h 3569741"/>
              <a:gd name="connsiteX1" fmla="*/ 459 w 2296028"/>
              <a:gd name="connsiteY1" fmla="*/ 3569741 h 3569741"/>
              <a:gd name="connsiteX2" fmla="*/ 0 w 2296028"/>
              <a:gd name="connsiteY2" fmla="*/ 3248180 h 3569741"/>
              <a:gd name="connsiteX3" fmla="*/ 2011607 w 2296028"/>
              <a:gd name="connsiteY3" fmla="*/ 3249283 h 3569741"/>
              <a:gd name="connsiteX4" fmla="*/ 2011607 w 2296028"/>
              <a:gd name="connsiteY4" fmla="*/ 0 h 3569741"/>
              <a:gd name="connsiteX5" fmla="*/ 2296028 w 2296028"/>
              <a:gd name="connsiteY5" fmla="*/ 0 h 3569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96028" h="3569741">
                <a:moveTo>
                  <a:pt x="2296028" y="3569741"/>
                </a:moveTo>
                <a:lnTo>
                  <a:pt x="459" y="3569741"/>
                </a:lnTo>
                <a:cubicBezTo>
                  <a:pt x="-459" y="3458756"/>
                  <a:pt x="918" y="3359164"/>
                  <a:pt x="0" y="3248180"/>
                </a:cubicBezTo>
                <a:lnTo>
                  <a:pt x="2011607" y="3249283"/>
                </a:lnTo>
                <a:lnTo>
                  <a:pt x="2011607" y="0"/>
                </a:lnTo>
                <a:lnTo>
                  <a:pt x="2296028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0476611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6">
            <a:extLst>
              <a:ext uri="{FF2B5EF4-FFF2-40B4-BE49-F238E27FC236}">
                <a16:creationId xmlns:a16="http://schemas.microsoft.com/office/drawing/2014/main" id="{F9D96E3F-159B-4733-BE61-1AAB43A59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5202B2A-E3B3-4965-8D55-B58E540593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1EEE47-0FBC-71EB-ADDE-702C7584B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40391"/>
            <a:ext cx="10021446" cy="29444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Revenue vs Earnings </a:t>
            </a:r>
            <a:br>
              <a:rPr lang="en-US" sz="52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endParaRPr lang="en-US" sz="520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C505F6D-25F2-479B-AEEE-66F34B3FB1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1298"/>
            <a:ext cx="2514948" cy="2174333"/>
            <a:chOff x="-305" y="-4155"/>
            <a:chExt cx="2514948" cy="2174333"/>
          </a:xfrm>
        </p:grpSpPr>
        <p:sp>
          <p:nvSpPr>
            <p:cNvPr id="29" name="Freeform: Shape 11">
              <a:extLst>
                <a:ext uri="{FF2B5EF4-FFF2-40B4-BE49-F238E27FC236}">
                  <a16:creationId xmlns:a16="http://schemas.microsoft.com/office/drawing/2014/main" id="{95C49ED7-EC50-4D2C-A945-D4907F081E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9A8266C-3886-4618-B2EB-EA7FE32CE6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B4610CF-D689-4B1B-A7FB-1CE14209E6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DA7C44F-B555-41AC-95A7-6450152936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0" name="Group 16">
            <a:extLst>
              <a:ext uri="{FF2B5EF4-FFF2-40B4-BE49-F238E27FC236}">
                <a16:creationId xmlns:a16="http://schemas.microsoft.com/office/drawing/2014/main" id="{6C0A542E-DBAB-412E-9F06-247CFE5FB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8304973" y="939510"/>
            <a:ext cx="4826538" cy="2947516"/>
            <a:chOff x="6867015" y="-1"/>
            <a:chExt cx="5324985" cy="3251912"/>
          </a:xfrm>
          <a:solidFill>
            <a:schemeClr val="accent5">
              <a:alpha val="5000"/>
            </a:schemeClr>
          </a:solidFill>
        </p:grpSpPr>
        <p:sp>
          <p:nvSpPr>
            <p:cNvPr id="31" name="Freeform: Shape 17">
              <a:extLst>
                <a:ext uri="{FF2B5EF4-FFF2-40B4-BE49-F238E27FC236}">
                  <a16:creationId xmlns:a16="http://schemas.microsoft.com/office/drawing/2014/main" id="{B41E2FAC-3A8F-4977-ACC1-92B455FD4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18">
              <a:extLst>
                <a:ext uri="{FF2B5EF4-FFF2-40B4-BE49-F238E27FC236}">
                  <a16:creationId xmlns:a16="http://schemas.microsoft.com/office/drawing/2014/main" id="{5264E774-D8C6-4806-9911-955DD80397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: Shape 19">
              <a:extLst>
                <a:ext uri="{FF2B5EF4-FFF2-40B4-BE49-F238E27FC236}">
                  <a16:creationId xmlns:a16="http://schemas.microsoft.com/office/drawing/2014/main" id="{8450CBAC-6145-4598-BA48-1EB500923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20">
              <a:extLst>
                <a:ext uri="{FF2B5EF4-FFF2-40B4-BE49-F238E27FC236}">
                  <a16:creationId xmlns:a16="http://schemas.microsoft.com/office/drawing/2014/main" id="{C1451637-F91B-479F-8251-660E22819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660359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397</Words>
  <Application>Microsoft Office PowerPoint</Application>
  <PresentationFormat>Widescreen</PresentationFormat>
  <Paragraphs>59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Table of Contents</vt:lpstr>
      <vt:lpstr>PowerPoint Presentation</vt:lpstr>
      <vt:lpstr>Distribution of 2017 Netflix Stock Prices by Quarter </vt:lpstr>
      <vt:lpstr>PowerPoint Presentation</vt:lpstr>
      <vt:lpstr>Earnings per share in Cents </vt:lpstr>
      <vt:lpstr>PowerPoint Presentation</vt:lpstr>
      <vt:lpstr>Revenue vs Earnings  </vt:lpstr>
      <vt:lpstr>PowerPoint Presentation</vt:lpstr>
      <vt:lpstr>Netflix vs Dow Jones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Ahmed0vic Ali</dc:creator>
  <cp:lastModifiedBy>Ahmed0vic Ali</cp:lastModifiedBy>
  <cp:revision>3</cp:revision>
  <dcterms:created xsi:type="dcterms:W3CDTF">2022-11-29T07:27:30Z</dcterms:created>
  <dcterms:modified xsi:type="dcterms:W3CDTF">2022-11-29T10:14:59Z</dcterms:modified>
</cp:coreProperties>
</file>