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1" r:id="rId20"/>
    <p:sldId id="282" r:id="rId21"/>
    <p:sldId id="283" r:id="rId22"/>
    <p:sldId id="274" r:id="rId23"/>
    <p:sldId id="275" r:id="rId24"/>
    <p:sldId id="276" r:id="rId25"/>
    <p:sldId id="277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D5B8-D84D-41B6-A26B-947BAAA4251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5AA57-F920-4FEE-AB92-8F22FFE4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80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24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8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A9B5-AB51-4A3F-8AAD-BE73F639F98F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C86135-F036-41E1-A838-5E86E2E7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tmp"/><Relationship Id="rId7" Type="http://schemas.openxmlformats.org/officeDocument/2006/relationships/image" Target="../media/image48.png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tmp"/><Relationship Id="rId4" Type="http://schemas.openxmlformats.org/officeDocument/2006/relationships/image" Target="../media/image45.tmp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29251-1D3A-3659-B959-C4D9DAD1E576}"/>
              </a:ext>
            </a:extLst>
          </p:cNvPr>
          <p:cNvSpPr txBox="1"/>
          <p:nvPr/>
        </p:nvSpPr>
        <p:spPr>
          <a:xfrm>
            <a:off x="2377440" y="2011680"/>
            <a:ext cx="65836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sng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“Real Estate Sales 2001-2022 GL”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05FA5-598C-5BD6-7B26-E7D981DFDDDB}"/>
              </a:ext>
            </a:extLst>
          </p:cNvPr>
          <p:cNvSpPr txBox="1"/>
          <p:nvPr/>
        </p:nvSpPr>
        <p:spPr>
          <a:xfrm>
            <a:off x="2228850" y="4516874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FF0000"/>
                </a:solidFill>
              </a:rPr>
              <a:t>“state of Connecticut”</a:t>
            </a:r>
          </a:p>
        </p:txBody>
      </p:sp>
    </p:spTree>
    <p:extLst>
      <p:ext uri="{BB962C8B-B14F-4D97-AF65-F5344CB8AC3E}">
        <p14:creationId xmlns:p14="http://schemas.microsoft.com/office/powerpoint/2010/main" val="272431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382A7-38BB-9030-5430-2F8A93B8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112520"/>
            <a:ext cx="5086350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BDFDF-101F-1C8F-E89F-734E7173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35" y="1112520"/>
            <a:ext cx="5048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34757-DF1E-0CAD-B8A8-DA326985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350520"/>
            <a:ext cx="4667250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CD836F-906B-F527-1A6E-BA858CF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12" y="350520"/>
            <a:ext cx="4448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4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10CDCA-DF1B-039D-A1E8-E4DA3763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5" y="300913"/>
            <a:ext cx="6125430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4C596-183D-1AE8-CC89-AC304275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5" y="1416869"/>
            <a:ext cx="6841808" cy="51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1B7D3-E319-4F9F-737F-B81FDFF03EB1}"/>
              </a:ext>
            </a:extLst>
          </p:cNvPr>
          <p:cNvSpPr txBox="1"/>
          <p:nvPr/>
        </p:nvSpPr>
        <p:spPr>
          <a:xfrm>
            <a:off x="-240030" y="156895"/>
            <a:ext cx="10039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EG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 Which months have the highest average sales amount?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CB34A-9265-57E4-12D5-16E74875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7" y="1868562"/>
            <a:ext cx="4944165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8B3E-DE85-4924-AC5C-AC7A6D24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925830"/>
            <a:ext cx="68675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0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812B4C3-1485-D84A-84B1-FAF8E429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720" y="147936"/>
            <a:ext cx="72847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b="1" i="1" u="sng" dirty="0">
                <a:solidFill>
                  <a:srgbClr val="FF0000"/>
                </a:solidFill>
                <a:latin typeface="inherit"/>
              </a:rPr>
              <a:t>.2</a:t>
            </a: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How many sales each year?</a:t>
            </a:r>
            <a:endParaRPr kumimoji="0" lang="en-US" altLang="en-US" sz="2400" b="1" i="1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16A5E-66E4-6BE3-3277-01706A76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91" y="213269"/>
            <a:ext cx="5515745" cy="109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ABF5D-FB58-459A-1D13-FD702C33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1532931"/>
            <a:ext cx="67913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A717F-ADB3-DA15-B7CB-F0C1A9185FA8}"/>
              </a:ext>
            </a:extLst>
          </p:cNvPr>
          <p:cNvSpPr txBox="1"/>
          <p:nvPr/>
        </p:nvSpPr>
        <p:spPr>
          <a:xfrm>
            <a:off x="243840" y="0"/>
            <a:ext cx="10104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.3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How does the average sales ratio change over the years?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C7E1B-C0BB-AAF4-798E-9E42D578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478017"/>
            <a:ext cx="5601482" cy="197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80E25-4713-B703-CAB9-7D9050A3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570" y="1622584"/>
            <a:ext cx="6168390" cy="49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5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2E349-1649-1BC8-BC92-4947ACD49208}"/>
              </a:ext>
            </a:extLst>
          </p:cNvPr>
          <p:cNvSpPr txBox="1"/>
          <p:nvPr/>
        </p:nvSpPr>
        <p:spPr>
          <a:xfrm>
            <a:off x="0" y="0"/>
            <a:ext cx="67170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EG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.4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the best year was Sales</a:t>
            </a:r>
            <a:r>
              <a:rPr lang="ar-EG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Ratio &gt; 1 ?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F24A2-5FB0-C4FE-0C88-0A257BC7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0" y="720347"/>
            <a:ext cx="5449060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925F2-50B9-6893-25D2-285DC0DD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53" y="1401595"/>
            <a:ext cx="7181947" cy="5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84A81-751F-9254-8F01-64D627B19DDE}"/>
              </a:ext>
            </a:extLst>
          </p:cNvPr>
          <p:cNvSpPr txBox="1"/>
          <p:nvPr/>
        </p:nvSpPr>
        <p:spPr>
          <a:xfrm>
            <a:off x="0" y="138976"/>
            <a:ext cx="88658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5.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What is the average sale price of Property-Type ?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F9299-EDA4-3CD4-1D09-3A09B62D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15" y="775424"/>
            <a:ext cx="6524625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9EF11-4C90-EFC9-731E-CFEAA8B3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27824"/>
            <a:ext cx="4870955" cy="12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520D26-5C3E-153A-1C8D-D86054595542}"/>
              </a:ext>
            </a:extLst>
          </p:cNvPr>
          <p:cNvSpPr txBox="1"/>
          <p:nvPr/>
        </p:nvSpPr>
        <p:spPr>
          <a:xfrm>
            <a:off x="125730" y="0"/>
            <a:ext cx="93535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5.</a:t>
            </a:r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What are the top 10 towns by total sales amount?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CDF39-C573-8E6F-04F3-247DB2462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0" y="659037"/>
            <a:ext cx="7192379" cy="1333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A3E58-58AA-7041-9EA2-C235031D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40" y="2008170"/>
            <a:ext cx="7048500" cy="41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81EA86-5958-5A2E-29EF-D79EACCC5B5C}"/>
              </a:ext>
            </a:extLst>
          </p:cNvPr>
          <p:cNvSpPr txBox="1"/>
          <p:nvPr/>
        </p:nvSpPr>
        <p:spPr>
          <a:xfrm>
            <a:off x="-666750" y="0"/>
            <a:ext cx="117614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7.What is the trend of the average sale price over the years?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BC11B-A86F-F8F6-19A1-A432A8BE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507831"/>
            <a:ext cx="5753903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E7806-3D2A-793D-94CE-F83C2B84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80222"/>
            <a:ext cx="7894320" cy="46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6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FDE8C-C74D-6744-13B4-4BB4153898C9}"/>
              </a:ext>
            </a:extLst>
          </p:cNvPr>
          <p:cNvSpPr txBox="1"/>
          <p:nvPr/>
        </p:nvSpPr>
        <p:spPr>
          <a:xfrm>
            <a:off x="1188720" y="304800"/>
            <a:ext cx="387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Project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0DC13-71E9-97BD-55E8-B6AB2A82EB13}"/>
              </a:ext>
            </a:extLst>
          </p:cNvPr>
          <p:cNvSpPr txBox="1"/>
          <p:nvPr/>
        </p:nvSpPr>
        <p:spPr>
          <a:xfrm>
            <a:off x="1623060" y="1120676"/>
            <a:ext cx="690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&amp; understanding data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48380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8D97A-746A-547F-344E-13ABBE68EBE0}"/>
              </a:ext>
            </a:extLst>
          </p:cNvPr>
          <p:cNvSpPr txBox="1"/>
          <p:nvPr/>
        </p:nvSpPr>
        <p:spPr>
          <a:xfrm>
            <a:off x="0" y="0"/>
            <a:ext cx="8393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8. How does sales ratio vary for different property types?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69288-17AE-BC8E-DD6E-4847DBD1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8" y="749526"/>
            <a:ext cx="3848637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0A337-3AA5-485E-EBEF-9417B3CE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1063942"/>
            <a:ext cx="6067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DD9058-4FC2-0B6A-7366-10912B0F329B}"/>
              </a:ext>
            </a:extLst>
          </p:cNvPr>
          <p:cNvSpPr txBox="1"/>
          <p:nvPr/>
        </p:nvSpPr>
        <p:spPr>
          <a:xfrm>
            <a:off x="0" y="0"/>
            <a:ext cx="8515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9. Which top 30 towns have the most property sales?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681C5-E45F-AFFC-B53E-31BCA748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5" y="910555"/>
            <a:ext cx="2543530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37229-3E0F-835D-FADC-20530B42C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1" y="1854814"/>
            <a:ext cx="3667637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85EF0-A986-7836-DFE9-2432A995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80" y="0"/>
            <a:ext cx="7379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2E8967-4108-0DD1-47D6-941313B6314B}"/>
              </a:ext>
            </a:extLst>
          </p:cNvPr>
          <p:cNvSpPr txBox="1"/>
          <p:nvPr/>
        </p:nvSpPr>
        <p:spPr>
          <a:xfrm>
            <a:off x="289560" y="121921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i="1" u="sng" dirty="0">
                <a:solidFill>
                  <a:srgbClr val="FF0000"/>
                </a:solidFill>
              </a:rPr>
              <a:t>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4F60C-398B-D7AB-2C12-4866A93E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1" y="2003778"/>
            <a:ext cx="3067478" cy="201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CDAB0-BDE3-C302-FBB3-28CFCE915586}"/>
              </a:ext>
            </a:extLst>
          </p:cNvPr>
          <p:cNvSpPr txBox="1"/>
          <p:nvPr/>
        </p:nvSpPr>
        <p:spPr>
          <a:xfrm>
            <a:off x="554141" y="1168258"/>
            <a:ext cx="33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70C0"/>
                </a:solidFill>
              </a:rPr>
              <a:t>Detect &amp; handle duplicates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8FDE1-8202-1206-1288-4BEA2974F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9" y="1537590"/>
            <a:ext cx="2591162" cy="2667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94E2D-255C-FCBE-58E3-5A3781193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74" y="1217856"/>
            <a:ext cx="2181529" cy="35914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8957225-B37F-53F6-881C-89A72C824DB4}"/>
              </a:ext>
            </a:extLst>
          </p:cNvPr>
          <p:cNvSpPr/>
          <p:nvPr/>
        </p:nvSpPr>
        <p:spPr>
          <a:xfrm>
            <a:off x="7795857" y="2682240"/>
            <a:ext cx="630341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D8D6D-D35B-D5A7-2557-DB5C7E929BA2}"/>
              </a:ext>
            </a:extLst>
          </p:cNvPr>
          <p:cNvSpPr txBox="1"/>
          <p:nvPr/>
        </p:nvSpPr>
        <p:spPr>
          <a:xfrm>
            <a:off x="7050788" y="46385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70C0"/>
                </a:solidFill>
              </a:rPr>
              <a:t>Detect &amp; handle Nan</a:t>
            </a:r>
          </a:p>
        </p:txBody>
      </p:sp>
    </p:spTree>
    <p:extLst>
      <p:ext uri="{BB962C8B-B14F-4D97-AF65-F5344CB8AC3E}">
        <p14:creationId xmlns:p14="http://schemas.microsoft.com/office/powerpoint/2010/main" val="169107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0BDD7-5CCD-B23E-3999-615824E439A7}"/>
              </a:ext>
            </a:extLst>
          </p:cNvPr>
          <p:cNvSpPr txBox="1"/>
          <p:nvPr/>
        </p:nvSpPr>
        <p:spPr>
          <a:xfrm>
            <a:off x="-1203960" y="3048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0070C0"/>
                </a:solidFill>
              </a:rPr>
              <a:t>Train-test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C729B-2287-6D28-C2F9-62FCE2297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7" y="1026751"/>
            <a:ext cx="3620005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58DC2-512D-3D7D-0B18-FB5D4DC4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72" y="1817202"/>
            <a:ext cx="8573696" cy="1200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7742C-1205-8D67-FA0E-6B033A802BA0}"/>
              </a:ext>
            </a:extLst>
          </p:cNvPr>
          <p:cNvSpPr txBox="1"/>
          <p:nvPr/>
        </p:nvSpPr>
        <p:spPr>
          <a:xfrm>
            <a:off x="354077" y="3566160"/>
            <a:ext cx="252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070C0"/>
                </a:solidFill>
              </a:rPr>
              <a:t>Handle outliers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90838-D51D-882A-4510-284C77C7B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18" y="4242306"/>
            <a:ext cx="300079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21F05-7A0B-4440-1488-0E0B0397D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0" y="207604"/>
            <a:ext cx="3972479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35864-6564-00AF-008E-8C48BCFD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19" y="150446"/>
            <a:ext cx="4439270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E4ED9-5436-ABFD-FBD0-B6D806796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0" y="2638314"/>
            <a:ext cx="4896533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55E97-01A8-8C76-B553-BA0EBAEA2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43" y="3311538"/>
            <a:ext cx="3943900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23031-87FF-682F-BAAD-97EF11BBD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944" y="4135694"/>
            <a:ext cx="3299460" cy="2747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0E572-5458-4D7E-5E03-F293323A6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604" y="3757658"/>
            <a:ext cx="3633755" cy="302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A4AE53-BD2B-6673-651C-A0343F480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1683" y="753878"/>
            <a:ext cx="2871194" cy="23908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4DDEE-A6D5-D4D8-D030-C45A48D04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359" y="411823"/>
            <a:ext cx="2826212" cy="23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7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34D1B-794B-FB35-2F17-5CB70830F4CD}"/>
              </a:ext>
            </a:extLst>
          </p:cNvPr>
          <p:cNvSpPr txBox="1"/>
          <p:nvPr/>
        </p:nvSpPr>
        <p:spPr>
          <a:xfrm>
            <a:off x="533400" y="0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070C0"/>
                </a:solidFill>
              </a:rPr>
              <a:t>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95D7-8B98-367D-6966-04F36A106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8" y="635223"/>
            <a:ext cx="9878804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5ABD8-5A04-6551-BE66-D1F2E169B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3304679"/>
            <a:ext cx="1176501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3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F8370-9C7D-AEF3-E956-14B425D2A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556"/>
            <a:ext cx="1180312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A7642-2DF4-AC86-0EAC-E45D65A5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92"/>
            <a:ext cx="6258798" cy="447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7259-63ED-6342-E105-8F7B83DA9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03" y="431813"/>
            <a:ext cx="5787497" cy="3921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62888-4F8E-18B3-C28C-B5E82EA6D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1280"/>
            <a:ext cx="5334744" cy="724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E24B3-639E-0DA8-1162-EE2B34690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5722796"/>
            <a:ext cx="825932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9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902FD-EB8B-A3E8-A12B-16C0C6F4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3" y="705048"/>
            <a:ext cx="9202434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A723F-4BA0-E4C5-3E89-2D655E8B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2085309"/>
            <a:ext cx="11774543" cy="4772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EFF32-7E03-94A7-F894-38C5ABD35E7E}"/>
              </a:ext>
            </a:extLst>
          </p:cNvPr>
          <p:cNvSpPr txBox="1"/>
          <p:nvPr/>
        </p:nvSpPr>
        <p:spPr>
          <a:xfrm>
            <a:off x="367023" y="0"/>
            <a:ext cx="1874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5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E5D94-3683-D404-DCCC-E59856206E37}"/>
              </a:ext>
            </a:extLst>
          </p:cNvPr>
          <p:cNvSpPr txBox="1"/>
          <p:nvPr/>
        </p:nvSpPr>
        <p:spPr>
          <a:xfrm>
            <a:off x="640080" y="36576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u="sng" dirty="0">
                <a:solidFill>
                  <a:srgbClr val="FF0000"/>
                </a:solidFill>
              </a:rPr>
              <a:t>Data collection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28841-7EFC-0FD1-F394-DFBDA5DF01FE}"/>
              </a:ext>
            </a:extLst>
          </p:cNvPr>
          <p:cNvSpPr txBox="1"/>
          <p:nvPr/>
        </p:nvSpPr>
        <p:spPr>
          <a:xfrm>
            <a:off x="1356360" y="2582406"/>
            <a:ext cx="775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https://catalog.data.gov/dataset/real-estate-sales-2001-2018</a:t>
            </a:r>
          </a:p>
        </p:txBody>
      </p:sp>
    </p:spTree>
    <p:extLst>
      <p:ext uri="{BB962C8B-B14F-4D97-AF65-F5344CB8AC3E}">
        <p14:creationId xmlns:p14="http://schemas.microsoft.com/office/powerpoint/2010/main" val="42751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4892D-75B7-A7A6-1095-8B5F0A8A4B18}"/>
              </a:ext>
            </a:extLst>
          </p:cNvPr>
          <p:cNvSpPr txBox="1"/>
          <p:nvPr/>
        </p:nvSpPr>
        <p:spPr>
          <a:xfrm>
            <a:off x="1024890" y="417314"/>
            <a:ext cx="76466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&amp; understanding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24C437-367F-AE22-D3E1-EFA64FA7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488668"/>
            <a:ext cx="991136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Serial-Number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unique identifier assigned to each property record.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List-Year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year the property was listed or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recorded for sale or assessment.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Date-Recorded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date when the property sale or transaction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officially recorded.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town or city where the property is located.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street address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15644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6964A0-6FCD-FD02-A8F4-AEB54454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1" y="774680"/>
            <a:ext cx="1207721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Assessed-Value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value assigned to the property for tax or assessment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Sale-Amount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actual sale price of the 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Sales-Ratio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ratio of the assessed value to the sale price,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used to evaluate the accuracy of property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Property-Type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general category of the property (e.g., Residential, Commercial).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Residential-Type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more specific classification of the property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falls under the residential category (e.g., Single Family, Condo, Two Family). </a:t>
            </a:r>
          </a:p>
        </p:txBody>
      </p:sp>
    </p:spTree>
    <p:extLst>
      <p:ext uri="{BB962C8B-B14F-4D97-AF65-F5344CB8AC3E}">
        <p14:creationId xmlns:p14="http://schemas.microsoft.com/office/powerpoint/2010/main" val="23291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957DA-75C6-B0D6-8AF2-9C97EACE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" y="1201708"/>
            <a:ext cx="11917438" cy="4972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3CA14-749E-64B3-3049-7E334898716D}"/>
              </a:ext>
            </a:extLst>
          </p:cNvPr>
          <p:cNvSpPr txBox="1"/>
          <p:nvPr/>
        </p:nvSpPr>
        <p:spPr>
          <a:xfrm>
            <a:off x="137281" y="213360"/>
            <a:ext cx="414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 csv </a:t>
            </a:r>
          </a:p>
        </p:txBody>
      </p:sp>
    </p:spTree>
    <p:extLst>
      <p:ext uri="{BB962C8B-B14F-4D97-AF65-F5344CB8AC3E}">
        <p14:creationId xmlns:p14="http://schemas.microsoft.com/office/powerpoint/2010/main" val="334364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0BF3B-4DC0-0F19-1B5D-95BFA5A9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1" y="2829739"/>
            <a:ext cx="2314898" cy="3324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236C5-513C-BA36-1D6F-662587B59F70}"/>
              </a:ext>
            </a:extLst>
          </p:cNvPr>
          <p:cNvSpPr txBox="1"/>
          <p:nvPr/>
        </p:nvSpPr>
        <p:spPr>
          <a:xfrm>
            <a:off x="335280" y="18035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Extract feature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49C16-67E4-6BA4-E727-371865FC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942627"/>
            <a:ext cx="5134692" cy="1648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9EEA9-8AFD-7F45-FD2E-35CEAAE10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77" y="3100341"/>
            <a:ext cx="8828443" cy="9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B614-9AEF-658B-A02D-F760127A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4" y="707464"/>
            <a:ext cx="3991532" cy="3772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416D3-BA3C-0147-1893-AF6CDA96A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21" y="872950"/>
            <a:ext cx="4887007" cy="30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E44CD-6C58-2192-95EF-2B8C8193A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80" y="4565728"/>
            <a:ext cx="6725589" cy="2162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46DDC7-6297-E643-6C04-7A20FC78A29E}"/>
              </a:ext>
            </a:extLst>
          </p:cNvPr>
          <p:cNvSpPr txBox="1"/>
          <p:nvPr/>
        </p:nvSpPr>
        <p:spPr>
          <a:xfrm>
            <a:off x="4775365" y="254722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 err="1">
                <a:solidFill>
                  <a:srgbClr val="FF0000"/>
                </a:solidFill>
              </a:rPr>
              <a:t>Decribe</a:t>
            </a:r>
            <a:r>
              <a:rPr lang="en-US" sz="2400" b="1" i="1" u="sng" dirty="0">
                <a:solidFill>
                  <a:srgbClr val="FF0000"/>
                </a:solidFill>
              </a:rPr>
              <a:t> numerical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3BA7D-73AC-2F9B-440D-019EB0B11D39}"/>
              </a:ext>
            </a:extLst>
          </p:cNvPr>
          <p:cNvSpPr txBox="1"/>
          <p:nvPr/>
        </p:nvSpPr>
        <p:spPr>
          <a:xfrm>
            <a:off x="4464380" y="3993666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 err="1">
                <a:solidFill>
                  <a:srgbClr val="FF0000"/>
                </a:solidFill>
              </a:rPr>
              <a:t>Decribe</a:t>
            </a:r>
            <a:r>
              <a:rPr lang="en-US" sz="2400" b="1" i="1" u="sng" dirty="0">
                <a:solidFill>
                  <a:srgbClr val="FF0000"/>
                </a:solidFill>
              </a:rPr>
              <a:t> categorical  columns</a:t>
            </a:r>
          </a:p>
        </p:txBody>
      </p:sp>
    </p:spTree>
    <p:extLst>
      <p:ext uri="{BB962C8B-B14F-4D97-AF65-F5344CB8AC3E}">
        <p14:creationId xmlns:p14="http://schemas.microsoft.com/office/powerpoint/2010/main" val="165426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0BD51-6E5E-9A85-2C40-EE1B2D50D14F}"/>
              </a:ext>
            </a:extLst>
          </p:cNvPr>
          <p:cNvSpPr txBox="1"/>
          <p:nvPr/>
        </p:nvSpPr>
        <p:spPr>
          <a:xfrm>
            <a:off x="243840" y="45720"/>
            <a:ext cx="493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u="sng" dirty="0">
                <a:solidFill>
                  <a:srgbClr val="FF0000"/>
                </a:solidFill>
              </a:rPr>
              <a:t>EDA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E35C1-2516-0998-3FB0-112CEF1D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54" y="0"/>
            <a:ext cx="2838846" cy="800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430FD8-C9AF-9353-2402-672339E044EA}"/>
              </a:ext>
            </a:extLst>
          </p:cNvPr>
          <p:cNvSpPr txBox="1"/>
          <p:nvPr/>
        </p:nvSpPr>
        <p:spPr>
          <a:xfrm>
            <a:off x="1097280" y="872292"/>
            <a:ext cx="323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Uni-variate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D54F4-6231-9E5B-5D7B-7F047080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270760"/>
            <a:ext cx="5276850" cy="42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EA063-5D88-8B1B-C405-14C2243E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147" y="2286636"/>
            <a:ext cx="5857875" cy="4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ED430-612A-B5CE-ADE8-23FF1C779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50" y="952802"/>
            <a:ext cx="537285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62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335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inherit</vt:lpstr>
      <vt:lpstr>Lato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Ramadan</dc:creator>
  <cp:lastModifiedBy>Ahmed Ramadan</cp:lastModifiedBy>
  <cp:revision>3</cp:revision>
  <dcterms:created xsi:type="dcterms:W3CDTF">2024-09-18T17:13:31Z</dcterms:created>
  <dcterms:modified xsi:type="dcterms:W3CDTF">2024-09-18T19:29:07Z</dcterms:modified>
</cp:coreProperties>
</file>