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809FA-36D9-4ED5-80D7-6F7E218C7529}" v="257" dt="2023-05-25T02:54:49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8EA79-518F-424E-9CFC-76B148685AD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FDE08A-1A74-4E4E-B76E-3BE9DAAAB8A2}">
      <dgm:prSet/>
      <dgm:spPr/>
      <dgm:t>
        <a:bodyPr/>
        <a:lstStyle/>
        <a:p>
          <a:r>
            <a:rPr lang="en-US"/>
            <a:t>Advanced Filtering:</a:t>
          </a:r>
        </a:p>
      </dgm:t>
    </dgm:pt>
    <dgm:pt modelId="{FE59C32B-067F-4A98-A9BA-3651C0A82801}" type="parTrans" cxnId="{6BEA0906-5E44-4620-A08C-EB240F45F76B}">
      <dgm:prSet/>
      <dgm:spPr/>
      <dgm:t>
        <a:bodyPr/>
        <a:lstStyle/>
        <a:p>
          <a:endParaRPr lang="en-US"/>
        </a:p>
      </dgm:t>
    </dgm:pt>
    <dgm:pt modelId="{80059AD1-3540-48E9-873F-CBD02846843E}" type="sibTrans" cxnId="{6BEA0906-5E44-4620-A08C-EB240F45F76B}">
      <dgm:prSet/>
      <dgm:spPr/>
      <dgm:t>
        <a:bodyPr/>
        <a:lstStyle/>
        <a:p>
          <a:endParaRPr lang="en-US"/>
        </a:p>
      </dgm:t>
    </dgm:pt>
    <dgm:pt modelId="{A11C1319-B1BD-49C6-A18E-2BD76192BFF5}">
      <dgm:prSet/>
      <dgm:spPr/>
      <dgm:t>
        <a:bodyPr/>
        <a:lstStyle/>
        <a:p>
          <a:r>
            <a:rPr lang="en-US"/>
            <a:t>Specify conditions to perform precise data lookups.</a:t>
          </a:r>
        </a:p>
      </dgm:t>
    </dgm:pt>
    <dgm:pt modelId="{FFEDD20B-6EAA-4A56-8F95-F48EADCDC8DA}" type="parTrans" cxnId="{FF0D4061-46E9-4C6A-A9F1-3737FB2C9248}">
      <dgm:prSet/>
      <dgm:spPr/>
      <dgm:t>
        <a:bodyPr/>
        <a:lstStyle/>
        <a:p>
          <a:endParaRPr lang="en-US"/>
        </a:p>
      </dgm:t>
    </dgm:pt>
    <dgm:pt modelId="{ECFFA688-4EB2-4C04-901B-BC304B375ECE}" type="sibTrans" cxnId="{FF0D4061-46E9-4C6A-A9F1-3737FB2C9248}">
      <dgm:prSet/>
      <dgm:spPr/>
      <dgm:t>
        <a:bodyPr/>
        <a:lstStyle/>
        <a:p>
          <a:endParaRPr lang="en-US"/>
        </a:p>
      </dgm:t>
    </dgm:pt>
    <dgm:pt modelId="{658E0873-D4A7-4F9C-8343-4BF8C4A36D0C}">
      <dgm:prSet/>
      <dgm:spPr/>
      <dgm:t>
        <a:bodyPr/>
        <a:lstStyle/>
        <a:p>
          <a:r>
            <a:rPr lang="en-US"/>
            <a:t>Filter data based on multiple criteria simultaneously.</a:t>
          </a:r>
        </a:p>
      </dgm:t>
    </dgm:pt>
    <dgm:pt modelId="{118EEE02-9CF9-4E42-A203-32642FFD5E26}" type="parTrans" cxnId="{9EC83E20-7218-4130-8E4E-F5BBF567947F}">
      <dgm:prSet/>
      <dgm:spPr/>
      <dgm:t>
        <a:bodyPr/>
        <a:lstStyle/>
        <a:p>
          <a:endParaRPr lang="en-US"/>
        </a:p>
      </dgm:t>
    </dgm:pt>
    <dgm:pt modelId="{21107224-5EF8-41E4-814B-0BABC5E41950}" type="sibTrans" cxnId="{9EC83E20-7218-4130-8E4E-F5BBF567947F}">
      <dgm:prSet/>
      <dgm:spPr/>
      <dgm:t>
        <a:bodyPr/>
        <a:lstStyle/>
        <a:p>
          <a:endParaRPr lang="en-US"/>
        </a:p>
      </dgm:t>
    </dgm:pt>
    <dgm:pt modelId="{A4E7B6FB-DDB6-40CF-A542-EC65651CFA49}">
      <dgm:prSet/>
      <dgm:spPr/>
      <dgm:t>
        <a:bodyPr/>
        <a:lstStyle/>
        <a:p>
          <a:r>
            <a:rPr lang="en-US"/>
            <a:t>Customize filtering options to meet specific requirements.</a:t>
          </a:r>
        </a:p>
      </dgm:t>
    </dgm:pt>
    <dgm:pt modelId="{4CA665D9-978E-4D21-AE80-811AF3907908}" type="parTrans" cxnId="{D3DB3BD5-E259-4D10-8533-08F6928B09FE}">
      <dgm:prSet/>
      <dgm:spPr/>
      <dgm:t>
        <a:bodyPr/>
        <a:lstStyle/>
        <a:p>
          <a:endParaRPr lang="en-US"/>
        </a:p>
      </dgm:t>
    </dgm:pt>
    <dgm:pt modelId="{329C83C7-F30E-4C74-90D8-FC758F55F7FF}" type="sibTrans" cxnId="{D3DB3BD5-E259-4D10-8533-08F6928B09FE}">
      <dgm:prSet/>
      <dgm:spPr/>
      <dgm:t>
        <a:bodyPr/>
        <a:lstStyle/>
        <a:p>
          <a:endParaRPr lang="en-US"/>
        </a:p>
      </dgm:t>
    </dgm:pt>
    <dgm:pt modelId="{C1E5C189-C27E-413B-A4FC-5971D9DD3EBE}">
      <dgm:prSet/>
      <dgm:spPr/>
      <dgm:t>
        <a:bodyPr/>
        <a:lstStyle/>
        <a:p>
          <a:r>
            <a:rPr lang="en-US"/>
            <a:t>User-Friendly Interface:</a:t>
          </a:r>
        </a:p>
      </dgm:t>
    </dgm:pt>
    <dgm:pt modelId="{35B07E7F-64DD-4C1D-ACD9-D513A5B7348C}" type="parTrans" cxnId="{9390EE33-D6F1-4870-BA92-C5039661D05F}">
      <dgm:prSet/>
      <dgm:spPr/>
      <dgm:t>
        <a:bodyPr/>
        <a:lstStyle/>
        <a:p>
          <a:endParaRPr lang="en-US"/>
        </a:p>
      </dgm:t>
    </dgm:pt>
    <dgm:pt modelId="{63B931CD-818F-4F47-96D4-A0AD54F50801}" type="sibTrans" cxnId="{9390EE33-D6F1-4870-BA92-C5039661D05F}">
      <dgm:prSet/>
      <dgm:spPr/>
      <dgm:t>
        <a:bodyPr/>
        <a:lstStyle/>
        <a:p>
          <a:endParaRPr lang="en-US"/>
        </a:p>
      </dgm:t>
    </dgm:pt>
    <dgm:pt modelId="{E07EE1C4-46EF-49EE-889C-31A5CCA345BC}">
      <dgm:prSet/>
      <dgm:spPr/>
      <dgm:t>
        <a:bodyPr/>
        <a:lstStyle/>
        <a:p>
          <a:r>
            <a:rPr lang="en-US"/>
            <a:t>Intuitive interface for easy navigation and interaction.</a:t>
          </a:r>
        </a:p>
      </dgm:t>
    </dgm:pt>
    <dgm:pt modelId="{30D78897-1D8B-4EBC-A00B-5E76E4E17DFB}" type="parTrans" cxnId="{2D166572-CEF1-4FA4-8FB8-3D6AFA628D13}">
      <dgm:prSet/>
      <dgm:spPr/>
      <dgm:t>
        <a:bodyPr/>
        <a:lstStyle/>
        <a:p>
          <a:endParaRPr lang="en-US"/>
        </a:p>
      </dgm:t>
    </dgm:pt>
    <dgm:pt modelId="{E31FE910-44BB-4B0B-B9A5-1800CF863412}" type="sibTrans" cxnId="{2D166572-CEF1-4FA4-8FB8-3D6AFA628D13}">
      <dgm:prSet/>
      <dgm:spPr/>
      <dgm:t>
        <a:bodyPr/>
        <a:lstStyle/>
        <a:p>
          <a:endParaRPr lang="en-US"/>
        </a:p>
      </dgm:t>
    </dgm:pt>
    <dgm:pt modelId="{596C576A-7A56-4164-B0FA-8A3BB5B7E281}">
      <dgm:prSet/>
      <dgm:spPr/>
      <dgm:t>
        <a:bodyPr/>
        <a:lstStyle/>
        <a:p>
          <a:r>
            <a:rPr lang="en-US"/>
            <a:t>Simplified data lookup process for users of all skill levels.</a:t>
          </a:r>
        </a:p>
      </dgm:t>
    </dgm:pt>
    <dgm:pt modelId="{EF568873-23F8-49DD-9EC4-1F4A6AB712C6}" type="parTrans" cxnId="{42A8733B-8F9E-4723-91E5-CDE38960B30D}">
      <dgm:prSet/>
      <dgm:spPr/>
      <dgm:t>
        <a:bodyPr/>
        <a:lstStyle/>
        <a:p>
          <a:endParaRPr lang="en-US"/>
        </a:p>
      </dgm:t>
    </dgm:pt>
    <dgm:pt modelId="{9A734042-802E-44F5-B1FE-68D7DCEB91D3}" type="sibTrans" cxnId="{42A8733B-8F9E-4723-91E5-CDE38960B30D}">
      <dgm:prSet/>
      <dgm:spPr/>
      <dgm:t>
        <a:bodyPr/>
        <a:lstStyle/>
        <a:p>
          <a:endParaRPr lang="en-US"/>
        </a:p>
      </dgm:t>
    </dgm:pt>
    <dgm:pt modelId="{6819D6FB-08A8-4C7F-867D-DFBB8745C330}">
      <dgm:prSet/>
      <dgm:spPr/>
      <dgm:t>
        <a:bodyPr/>
        <a:lstStyle/>
        <a:p>
          <a:r>
            <a:rPr lang="en-US"/>
            <a:t>Visual cues and informative feedback for enhanced usability.</a:t>
          </a:r>
        </a:p>
      </dgm:t>
    </dgm:pt>
    <dgm:pt modelId="{FAA99C59-5DFF-48FF-A25E-85578B71F126}" type="parTrans" cxnId="{273A76D2-27B4-4E6E-8C98-A888D90C9101}">
      <dgm:prSet/>
      <dgm:spPr/>
      <dgm:t>
        <a:bodyPr/>
        <a:lstStyle/>
        <a:p>
          <a:endParaRPr lang="en-US"/>
        </a:p>
      </dgm:t>
    </dgm:pt>
    <dgm:pt modelId="{B04A5F87-8289-425B-BA71-65E59632284F}" type="sibTrans" cxnId="{273A76D2-27B4-4E6E-8C98-A888D90C9101}">
      <dgm:prSet/>
      <dgm:spPr/>
      <dgm:t>
        <a:bodyPr/>
        <a:lstStyle/>
        <a:p>
          <a:endParaRPr lang="en-US"/>
        </a:p>
      </dgm:t>
    </dgm:pt>
    <dgm:pt modelId="{4C4C0BA1-FB00-44AE-B707-E782128CD035}">
      <dgm:prSet/>
      <dgm:spPr/>
      <dgm:t>
        <a:bodyPr/>
        <a:lstStyle/>
        <a:p>
          <a:r>
            <a:rPr lang="en-US"/>
            <a:t>Seamless Integration:</a:t>
          </a:r>
        </a:p>
      </dgm:t>
    </dgm:pt>
    <dgm:pt modelId="{2AC2B61D-FECF-46EE-B32A-9572F1851BBB}" type="parTrans" cxnId="{D164749E-B3C4-41A7-9AC4-C75535786880}">
      <dgm:prSet/>
      <dgm:spPr/>
      <dgm:t>
        <a:bodyPr/>
        <a:lstStyle/>
        <a:p>
          <a:endParaRPr lang="en-US"/>
        </a:p>
      </dgm:t>
    </dgm:pt>
    <dgm:pt modelId="{6A0DDB8D-BF7A-4D75-9BD9-B93FBBED45C0}" type="sibTrans" cxnId="{D164749E-B3C4-41A7-9AC4-C75535786880}">
      <dgm:prSet/>
      <dgm:spPr/>
      <dgm:t>
        <a:bodyPr/>
        <a:lstStyle/>
        <a:p>
          <a:endParaRPr lang="en-US"/>
        </a:p>
      </dgm:t>
    </dgm:pt>
    <dgm:pt modelId="{969E81C1-11EC-473A-B882-52EFB08B518A}">
      <dgm:prSet/>
      <dgm:spPr/>
      <dgm:t>
        <a:bodyPr/>
        <a:lstStyle/>
        <a:p>
          <a:r>
            <a:rPr lang="en-US"/>
            <a:t>Connect with various data sources and formats.</a:t>
          </a:r>
        </a:p>
      </dgm:t>
    </dgm:pt>
    <dgm:pt modelId="{A7A18592-C0BC-4813-818B-C216386A7D2E}" type="parTrans" cxnId="{964331D4-1D01-471B-8382-048899BEA5DA}">
      <dgm:prSet/>
      <dgm:spPr/>
      <dgm:t>
        <a:bodyPr/>
        <a:lstStyle/>
        <a:p>
          <a:endParaRPr lang="en-US"/>
        </a:p>
      </dgm:t>
    </dgm:pt>
    <dgm:pt modelId="{FC405420-6382-481A-ABAB-5D6098120470}" type="sibTrans" cxnId="{964331D4-1D01-471B-8382-048899BEA5DA}">
      <dgm:prSet/>
      <dgm:spPr/>
      <dgm:t>
        <a:bodyPr/>
        <a:lstStyle/>
        <a:p>
          <a:endParaRPr lang="en-US"/>
        </a:p>
      </dgm:t>
    </dgm:pt>
    <dgm:pt modelId="{D5FE4B1D-4612-45EB-90FB-CC05C179C614}">
      <dgm:prSet/>
      <dgm:spPr/>
      <dgm:t>
        <a:bodyPr/>
        <a:lstStyle/>
        <a:p>
          <a:r>
            <a:rPr lang="en-US"/>
            <a:t>Compatible with popular databases and file types.</a:t>
          </a:r>
        </a:p>
      </dgm:t>
    </dgm:pt>
    <dgm:pt modelId="{EABCE23C-3F00-4FE3-B511-A707AE6CAF1E}" type="parTrans" cxnId="{3940A3A7-FC6C-4046-9CFD-2D46F64D1DF5}">
      <dgm:prSet/>
      <dgm:spPr/>
      <dgm:t>
        <a:bodyPr/>
        <a:lstStyle/>
        <a:p>
          <a:endParaRPr lang="en-US"/>
        </a:p>
      </dgm:t>
    </dgm:pt>
    <dgm:pt modelId="{ECEA5C91-A64B-4519-A0B1-AAE183D37C10}" type="sibTrans" cxnId="{3940A3A7-FC6C-4046-9CFD-2D46F64D1DF5}">
      <dgm:prSet/>
      <dgm:spPr/>
      <dgm:t>
        <a:bodyPr/>
        <a:lstStyle/>
        <a:p>
          <a:endParaRPr lang="en-US"/>
        </a:p>
      </dgm:t>
    </dgm:pt>
    <dgm:pt modelId="{0E2BA6AC-925A-482E-A4F5-4B5FFF859BDA}">
      <dgm:prSet/>
      <dgm:spPr/>
      <dgm:t>
        <a:bodyPr/>
        <a:lstStyle/>
        <a:p>
          <a:r>
            <a:rPr lang="en-US"/>
            <a:t>Effortlessly import and export data for seamless workflow.</a:t>
          </a:r>
        </a:p>
      </dgm:t>
    </dgm:pt>
    <dgm:pt modelId="{D448D1A7-A758-41C7-B754-9778FD07EB75}" type="parTrans" cxnId="{5BE1705D-F854-484A-8626-557C5E7BA1AD}">
      <dgm:prSet/>
      <dgm:spPr/>
      <dgm:t>
        <a:bodyPr/>
        <a:lstStyle/>
        <a:p>
          <a:endParaRPr lang="en-US"/>
        </a:p>
      </dgm:t>
    </dgm:pt>
    <dgm:pt modelId="{88049C63-246A-4969-B7A7-0CBB76A99560}" type="sibTrans" cxnId="{5BE1705D-F854-484A-8626-557C5E7BA1AD}">
      <dgm:prSet/>
      <dgm:spPr/>
      <dgm:t>
        <a:bodyPr/>
        <a:lstStyle/>
        <a:p>
          <a:endParaRPr lang="en-US"/>
        </a:p>
      </dgm:t>
    </dgm:pt>
    <dgm:pt modelId="{08B1F5B1-C5D2-41FA-A6CD-A5FF4B48C488}" type="pres">
      <dgm:prSet presAssocID="{46A8EA79-518F-424E-9CFC-76B148685AD2}" presName="linear" presStyleCnt="0">
        <dgm:presLayoutVars>
          <dgm:animLvl val="lvl"/>
          <dgm:resizeHandles val="exact"/>
        </dgm:presLayoutVars>
      </dgm:prSet>
      <dgm:spPr/>
    </dgm:pt>
    <dgm:pt modelId="{570F6803-8E73-4C48-ABE2-02C0E4989B15}" type="pres">
      <dgm:prSet presAssocID="{C3FDE08A-1A74-4E4E-B76E-3BE9DAAAB8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E7C55F-795D-4DA8-8028-B06C14B2F8D9}" type="pres">
      <dgm:prSet presAssocID="{C3FDE08A-1A74-4E4E-B76E-3BE9DAAAB8A2}" presName="childText" presStyleLbl="revTx" presStyleIdx="0" presStyleCnt="3">
        <dgm:presLayoutVars>
          <dgm:bulletEnabled val="1"/>
        </dgm:presLayoutVars>
      </dgm:prSet>
      <dgm:spPr/>
    </dgm:pt>
    <dgm:pt modelId="{94CCC9A3-1C09-4E0C-B604-976D3F2D1CDB}" type="pres">
      <dgm:prSet presAssocID="{C1E5C189-C27E-413B-A4FC-5971D9DD3E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9A0376-9F70-45C1-B382-08C6BD8DB2B9}" type="pres">
      <dgm:prSet presAssocID="{C1E5C189-C27E-413B-A4FC-5971D9DD3EBE}" presName="childText" presStyleLbl="revTx" presStyleIdx="1" presStyleCnt="3">
        <dgm:presLayoutVars>
          <dgm:bulletEnabled val="1"/>
        </dgm:presLayoutVars>
      </dgm:prSet>
      <dgm:spPr/>
    </dgm:pt>
    <dgm:pt modelId="{FCDCD73F-E5DC-42EA-986D-5D252562B267}" type="pres">
      <dgm:prSet presAssocID="{4C4C0BA1-FB00-44AE-B707-E782128CD0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7AAAAF-F732-4977-883A-7F1062507B9B}" type="pres">
      <dgm:prSet presAssocID="{4C4C0BA1-FB00-44AE-B707-E782128CD03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619F602-B565-471C-B46F-5CD56C7BDBCD}" type="presOf" srcId="{596C576A-7A56-4164-B0FA-8A3BB5B7E281}" destId="{419A0376-9F70-45C1-B382-08C6BD8DB2B9}" srcOrd="0" destOrd="1" presId="urn:microsoft.com/office/officeart/2005/8/layout/vList2"/>
    <dgm:cxn modelId="{6BEA0906-5E44-4620-A08C-EB240F45F76B}" srcId="{46A8EA79-518F-424E-9CFC-76B148685AD2}" destId="{C3FDE08A-1A74-4E4E-B76E-3BE9DAAAB8A2}" srcOrd="0" destOrd="0" parTransId="{FE59C32B-067F-4A98-A9BA-3651C0A82801}" sibTransId="{80059AD1-3540-48E9-873F-CBD02846843E}"/>
    <dgm:cxn modelId="{B5E92D11-BC8D-4358-A0A1-FB6F5436F277}" type="presOf" srcId="{6819D6FB-08A8-4C7F-867D-DFBB8745C330}" destId="{419A0376-9F70-45C1-B382-08C6BD8DB2B9}" srcOrd="0" destOrd="2" presId="urn:microsoft.com/office/officeart/2005/8/layout/vList2"/>
    <dgm:cxn modelId="{6DE7981C-F440-406E-A83D-3125E116A5AE}" type="presOf" srcId="{658E0873-D4A7-4F9C-8343-4BF8C4A36D0C}" destId="{30E7C55F-795D-4DA8-8028-B06C14B2F8D9}" srcOrd="0" destOrd="1" presId="urn:microsoft.com/office/officeart/2005/8/layout/vList2"/>
    <dgm:cxn modelId="{9EC83E20-7218-4130-8E4E-F5BBF567947F}" srcId="{C3FDE08A-1A74-4E4E-B76E-3BE9DAAAB8A2}" destId="{658E0873-D4A7-4F9C-8343-4BF8C4A36D0C}" srcOrd="1" destOrd="0" parTransId="{118EEE02-9CF9-4E42-A203-32642FFD5E26}" sibTransId="{21107224-5EF8-41E4-814B-0BABC5E41950}"/>
    <dgm:cxn modelId="{5D749220-1C6F-482E-B859-41B5BA39606F}" type="presOf" srcId="{C1E5C189-C27E-413B-A4FC-5971D9DD3EBE}" destId="{94CCC9A3-1C09-4E0C-B604-976D3F2D1CDB}" srcOrd="0" destOrd="0" presId="urn:microsoft.com/office/officeart/2005/8/layout/vList2"/>
    <dgm:cxn modelId="{9390EE33-D6F1-4870-BA92-C5039661D05F}" srcId="{46A8EA79-518F-424E-9CFC-76B148685AD2}" destId="{C1E5C189-C27E-413B-A4FC-5971D9DD3EBE}" srcOrd="1" destOrd="0" parTransId="{35B07E7F-64DD-4C1D-ACD9-D513A5B7348C}" sibTransId="{63B931CD-818F-4F47-96D4-A0AD54F50801}"/>
    <dgm:cxn modelId="{42A8733B-8F9E-4723-91E5-CDE38960B30D}" srcId="{C1E5C189-C27E-413B-A4FC-5971D9DD3EBE}" destId="{596C576A-7A56-4164-B0FA-8A3BB5B7E281}" srcOrd="1" destOrd="0" parTransId="{EF568873-23F8-49DD-9EC4-1F4A6AB712C6}" sibTransId="{9A734042-802E-44F5-B1FE-68D7DCEB91D3}"/>
    <dgm:cxn modelId="{5BE1705D-F854-484A-8626-557C5E7BA1AD}" srcId="{4C4C0BA1-FB00-44AE-B707-E782128CD035}" destId="{0E2BA6AC-925A-482E-A4F5-4B5FFF859BDA}" srcOrd="2" destOrd="0" parTransId="{D448D1A7-A758-41C7-B754-9778FD07EB75}" sibTransId="{88049C63-246A-4969-B7A7-0CBB76A99560}"/>
    <dgm:cxn modelId="{FF0D4061-46E9-4C6A-A9F1-3737FB2C9248}" srcId="{C3FDE08A-1A74-4E4E-B76E-3BE9DAAAB8A2}" destId="{A11C1319-B1BD-49C6-A18E-2BD76192BFF5}" srcOrd="0" destOrd="0" parTransId="{FFEDD20B-6EAA-4A56-8F95-F48EADCDC8DA}" sibTransId="{ECFFA688-4EB2-4C04-901B-BC304B375ECE}"/>
    <dgm:cxn modelId="{6421396A-D09C-4D2A-BAAF-B85C3A8A9307}" type="presOf" srcId="{4C4C0BA1-FB00-44AE-B707-E782128CD035}" destId="{FCDCD73F-E5DC-42EA-986D-5D252562B267}" srcOrd="0" destOrd="0" presId="urn:microsoft.com/office/officeart/2005/8/layout/vList2"/>
    <dgm:cxn modelId="{2D166572-CEF1-4FA4-8FB8-3D6AFA628D13}" srcId="{C1E5C189-C27E-413B-A4FC-5971D9DD3EBE}" destId="{E07EE1C4-46EF-49EE-889C-31A5CCA345BC}" srcOrd="0" destOrd="0" parTransId="{30D78897-1D8B-4EBC-A00B-5E76E4E17DFB}" sibTransId="{E31FE910-44BB-4B0B-B9A5-1800CF863412}"/>
    <dgm:cxn modelId="{1F34D372-93B6-4A3A-B9A0-77C90A921184}" type="presOf" srcId="{969E81C1-11EC-473A-B882-52EFB08B518A}" destId="{237AAAAF-F732-4977-883A-7F1062507B9B}" srcOrd="0" destOrd="0" presId="urn:microsoft.com/office/officeart/2005/8/layout/vList2"/>
    <dgm:cxn modelId="{B566B382-11B2-4663-9843-68B748133A90}" type="presOf" srcId="{0E2BA6AC-925A-482E-A4F5-4B5FFF859BDA}" destId="{237AAAAF-F732-4977-883A-7F1062507B9B}" srcOrd="0" destOrd="2" presId="urn:microsoft.com/office/officeart/2005/8/layout/vList2"/>
    <dgm:cxn modelId="{36F66384-A384-4DB2-9BB9-2C1E5F7E24E6}" type="presOf" srcId="{D5FE4B1D-4612-45EB-90FB-CC05C179C614}" destId="{237AAAAF-F732-4977-883A-7F1062507B9B}" srcOrd="0" destOrd="1" presId="urn:microsoft.com/office/officeart/2005/8/layout/vList2"/>
    <dgm:cxn modelId="{D164749E-B3C4-41A7-9AC4-C75535786880}" srcId="{46A8EA79-518F-424E-9CFC-76B148685AD2}" destId="{4C4C0BA1-FB00-44AE-B707-E782128CD035}" srcOrd="2" destOrd="0" parTransId="{2AC2B61D-FECF-46EE-B32A-9572F1851BBB}" sibTransId="{6A0DDB8D-BF7A-4D75-9BD9-B93FBBED45C0}"/>
    <dgm:cxn modelId="{F8D499A0-BCA8-439F-B968-7D1BEC9169B4}" type="presOf" srcId="{A4E7B6FB-DDB6-40CF-A542-EC65651CFA49}" destId="{30E7C55F-795D-4DA8-8028-B06C14B2F8D9}" srcOrd="0" destOrd="2" presId="urn:microsoft.com/office/officeart/2005/8/layout/vList2"/>
    <dgm:cxn modelId="{ED3781A2-AE04-4A7B-A106-29A1B751257D}" type="presOf" srcId="{46A8EA79-518F-424E-9CFC-76B148685AD2}" destId="{08B1F5B1-C5D2-41FA-A6CD-A5FF4B48C488}" srcOrd="0" destOrd="0" presId="urn:microsoft.com/office/officeart/2005/8/layout/vList2"/>
    <dgm:cxn modelId="{3940A3A7-FC6C-4046-9CFD-2D46F64D1DF5}" srcId="{4C4C0BA1-FB00-44AE-B707-E782128CD035}" destId="{D5FE4B1D-4612-45EB-90FB-CC05C179C614}" srcOrd="1" destOrd="0" parTransId="{EABCE23C-3F00-4FE3-B511-A707AE6CAF1E}" sibTransId="{ECEA5C91-A64B-4519-A0B1-AAE183D37C10}"/>
    <dgm:cxn modelId="{F093EFC6-248B-45E7-B24F-63C5B6B923D3}" type="presOf" srcId="{C3FDE08A-1A74-4E4E-B76E-3BE9DAAAB8A2}" destId="{570F6803-8E73-4C48-ABE2-02C0E4989B15}" srcOrd="0" destOrd="0" presId="urn:microsoft.com/office/officeart/2005/8/layout/vList2"/>
    <dgm:cxn modelId="{273A76D2-27B4-4E6E-8C98-A888D90C9101}" srcId="{C1E5C189-C27E-413B-A4FC-5971D9DD3EBE}" destId="{6819D6FB-08A8-4C7F-867D-DFBB8745C330}" srcOrd="2" destOrd="0" parTransId="{FAA99C59-5DFF-48FF-A25E-85578B71F126}" sibTransId="{B04A5F87-8289-425B-BA71-65E59632284F}"/>
    <dgm:cxn modelId="{964331D4-1D01-471B-8382-048899BEA5DA}" srcId="{4C4C0BA1-FB00-44AE-B707-E782128CD035}" destId="{969E81C1-11EC-473A-B882-52EFB08B518A}" srcOrd="0" destOrd="0" parTransId="{A7A18592-C0BC-4813-818B-C216386A7D2E}" sibTransId="{FC405420-6382-481A-ABAB-5D6098120470}"/>
    <dgm:cxn modelId="{D3DB3BD5-E259-4D10-8533-08F6928B09FE}" srcId="{C3FDE08A-1A74-4E4E-B76E-3BE9DAAAB8A2}" destId="{A4E7B6FB-DDB6-40CF-A542-EC65651CFA49}" srcOrd="2" destOrd="0" parTransId="{4CA665D9-978E-4D21-AE80-811AF3907908}" sibTransId="{329C83C7-F30E-4C74-90D8-FC758F55F7FF}"/>
    <dgm:cxn modelId="{CAD763F0-DAF5-421D-BDE6-A7C66CAFCA62}" type="presOf" srcId="{A11C1319-B1BD-49C6-A18E-2BD76192BFF5}" destId="{30E7C55F-795D-4DA8-8028-B06C14B2F8D9}" srcOrd="0" destOrd="0" presId="urn:microsoft.com/office/officeart/2005/8/layout/vList2"/>
    <dgm:cxn modelId="{8AE497FF-D7AF-4803-ADF0-21E7A2E4DE3C}" type="presOf" srcId="{E07EE1C4-46EF-49EE-889C-31A5CCA345BC}" destId="{419A0376-9F70-45C1-B382-08C6BD8DB2B9}" srcOrd="0" destOrd="0" presId="urn:microsoft.com/office/officeart/2005/8/layout/vList2"/>
    <dgm:cxn modelId="{03AD68DF-73E5-4EA8-85F4-F9CB8765C35E}" type="presParOf" srcId="{08B1F5B1-C5D2-41FA-A6CD-A5FF4B48C488}" destId="{570F6803-8E73-4C48-ABE2-02C0E4989B15}" srcOrd="0" destOrd="0" presId="urn:microsoft.com/office/officeart/2005/8/layout/vList2"/>
    <dgm:cxn modelId="{78FD685A-9315-4801-9C7C-CC7F8F66EE77}" type="presParOf" srcId="{08B1F5B1-C5D2-41FA-A6CD-A5FF4B48C488}" destId="{30E7C55F-795D-4DA8-8028-B06C14B2F8D9}" srcOrd="1" destOrd="0" presId="urn:microsoft.com/office/officeart/2005/8/layout/vList2"/>
    <dgm:cxn modelId="{FFCD4378-B913-4EF6-AC30-7C037AFE2BB8}" type="presParOf" srcId="{08B1F5B1-C5D2-41FA-A6CD-A5FF4B48C488}" destId="{94CCC9A3-1C09-4E0C-B604-976D3F2D1CDB}" srcOrd="2" destOrd="0" presId="urn:microsoft.com/office/officeart/2005/8/layout/vList2"/>
    <dgm:cxn modelId="{0DBECAC4-058E-4B21-9C62-A4C3841D8751}" type="presParOf" srcId="{08B1F5B1-C5D2-41FA-A6CD-A5FF4B48C488}" destId="{419A0376-9F70-45C1-B382-08C6BD8DB2B9}" srcOrd="3" destOrd="0" presId="urn:microsoft.com/office/officeart/2005/8/layout/vList2"/>
    <dgm:cxn modelId="{7D81DA62-19F9-40CF-B87E-83152F1E0834}" type="presParOf" srcId="{08B1F5B1-C5D2-41FA-A6CD-A5FF4B48C488}" destId="{FCDCD73F-E5DC-42EA-986D-5D252562B267}" srcOrd="4" destOrd="0" presId="urn:microsoft.com/office/officeart/2005/8/layout/vList2"/>
    <dgm:cxn modelId="{755AEA9C-D623-4A08-A680-DCE221032C0E}" type="presParOf" srcId="{08B1F5B1-C5D2-41FA-A6CD-A5FF4B48C488}" destId="{237AAAAF-F732-4977-883A-7F1062507B9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F6803-8E73-4C48-ABE2-02C0E4989B15}">
      <dsp:nvSpPr>
        <dsp:cNvPr id="0" name=""/>
        <dsp:cNvSpPr/>
      </dsp:nvSpPr>
      <dsp:spPr>
        <a:xfrm>
          <a:off x="0" y="131021"/>
          <a:ext cx="6449246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Advanced Filtering:</a:t>
          </a:r>
        </a:p>
      </dsp:txBody>
      <dsp:txXfrm>
        <a:off x="26930" y="157951"/>
        <a:ext cx="6395386" cy="497795"/>
      </dsp:txXfrm>
    </dsp:sp>
    <dsp:sp modelId="{30E7C55F-795D-4DA8-8028-B06C14B2F8D9}">
      <dsp:nvSpPr>
        <dsp:cNvPr id="0" name=""/>
        <dsp:cNvSpPr/>
      </dsp:nvSpPr>
      <dsp:spPr>
        <a:xfrm>
          <a:off x="0" y="682676"/>
          <a:ext cx="6449246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Specify conditions to perform precise data lookups.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Filter data based on multiple criteria simultaneously.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Customize filtering options to meet specific requirements.</a:t>
          </a:r>
        </a:p>
      </dsp:txBody>
      <dsp:txXfrm>
        <a:off x="0" y="682676"/>
        <a:ext cx="6449246" cy="1190250"/>
      </dsp:txXfrm>
    </dsp:sp>
    <dsp:sp modelId="{94CCC9A3-1C09-4E0C-B604-976D3F2D1CDB}">
      <dsp:nvSpPr>
        <dsp:cNvPr id="0" name=""/>
        <dsp:cNvSpPr/>
      </dsp:nvSpPr>
      <dsp:spPr>
        <a:xfrm>
          <a:off x="0" y="1872926"/>
          <a:ext cx="6449246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User-Friendly Interface:</a:t>
          </a:r>
        </a:p>
      </dsp:txBody>
      <dsp:txXfrm>
        <a:off x="26930" y="1899856"/>
        <a:ext cx="6395386" cy="497795"/>
      </dsp:txXfrm>
    </dsp:sp>
    <dsp:sp modelId="{419A0376-9F70-45C1-B382-08C6BD8DB2B9}">
      <dsp:nvSpPr>
        <dsp:cNvPr id="0" name=""/>
        <dsp:cNvSpPr/>
      </dsp:nvSpPr>
      <dsp:spPr>
        <a:xfrm>
          <a:off x="0" y="2424581"/>
          <a:ext cx="6449246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Intuitive interface for easy navigation and interaction.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Simplified data lookup process for users of all skill levels.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Visual cues and informative feedback for enhanced usability.</a:t>
          </a:r>
        </a:p>
      </dsp:txBody>
      <dsp:txXfrm>
        <a:off x="0" y="2424581"/>
        <a:ext cx="6449246" cy="1190250"/>
      </dsp:txXfrm>
    </dsp:sp>
    <dsp:sp modelId="{FCDCD73F-E5DC-42EA-986D-5D252562B267}">
      <dsp:nvSpPr>
        <dsp:cNvPr id="0" name=""/>
        <dsp:cNvSpPr/>
      </dsp:nvSpPr>
      <dsp:spPr>
        <a:xfrm>
          <a:off x="0" y="3614831"/>
          <a:ext cx="6449246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Seamless Integration:</a:t>
          </a:r>
        </a:p>
      </dsp:txBody>
      <dsp:txXfrm>
        <a:off x="26930" y="3641761"/>
        <a:ext cx="6395386" cy="497795"/>
      </dsp:txXfrm>
    </dsp:sp>
    <dsp:sp modelId="{237AAAAF-F732-4977-883A-7F1062507B9B}">
      <dsp:nvSpPr>
        <dsp:cNvPr id="0" name=""/>
        <dsp:cNvSpPr/>
      </dsp:nvSpPr>
      <dsp:spPr>
        <a:xfrm>
          <a:off x="0" y="4166486"/>
          <a:ext cx="6449246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Connect with various data sources and formats.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Compatible with popular databases and file types.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Effortlessly import and export data for seamless workflow.</a:t>
          </a:r>
        </a:p>
      </dsp:txBody>
      <dsp:txXfrm>
        <a:off x="0" y="4166486"/>
        <a:ext cx="6449246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1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5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914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8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6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56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5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2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4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4F67B-CE2E-9212-E42A-207CD0753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74" b="625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Data Analyzer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Ahmad Atef-Ahmad Yasser-Mahmoud Radwan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81DAE-9C42-28E2-695A-78B6D64F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i="0">
                <a:ea typeface="+mj-lt"/>
                <a:cs typeface="+mj-lt"/>
              </a:rPr>
              <a:t>Challenges in Data Analysis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9BB2-19B2-E8FC-17D7-0A88ED20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Data analysis is a common task in various fields, such as business analytics, research, and database management.</a:t>
            </a:r>
            <a:endParaRPr lang="en-US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However, traditional methods  often involve manual and time-consuming processes.</a:t>
            </a:r>
            <a:endParaRPr lang="en-US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Some challenges faced during data retrieval include:</a:t>
            </a:r>
            <a:endParaRPr lang="en-US" sz="1300"/>
          </a:p>
          <a:p>
            <a:pPr lvl="2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Sorting through large datasets to find specific information.</a:t>
            </a:r>
            <a:endParaRPr lang="en-US" sz="1300"/>
          </a:p>
          <a:p>
            <a:pPr lvl="2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Writing complex SQL queries or formulas to filter data.</a:t>
            </a:r>
            <a:endParaRPr lang="en-US" sz="1300"/>
          </a:p>
          <a:p>
            <a:pPr lvl="2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Limited flexibility and scalability in handling diverse data sources.</a:t>
            </a:r>
            <a:endParaRPr lang="en-US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These challenges can hinder productivity and efficiency, leading to valuable time and resources being wasted.</a:t>
            </a:r>
            <a:endParaRPr lang="en-US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The Data Analyser provides a solution to overcome these challenges and streamline the data retrieval process.</a:t>
            </a:r>
            <a:endParaRPr lang="en-US" sz="1300"/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96A4455-7C12-F76A-5206-931925B62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4" r="20524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84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4FDA1-223F-3E2D-4519-08822F15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F151-16DC-6117-2819-5714A5E7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The Data Analyzer:</a:t>
            </a:r>
            <a:endParaRPr lang="en-US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Streamlines data lookups for improved efficiency.</a:t>
            </a:r>
            <a:endParaRPr lang="en-US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Saves time by reducing manual searching and filtering.</a:t>
            </a:r>
            <a:endParaRPr lang="en-US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Increases productivity with intuitive features and advanced filtering options.</a:t>
            </a:r>
            <a:endParaRPr lang="en-US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Ensures accuracy and precision, eliminating human errors.</a:t>
            </a:r>
            <a:endParaRPr lang="en-US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Supports scalability and versatility, handling large datasets and various data sources.</a:t>
            </a:r>
            <a:endParaRPr lang="en-US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Offers a cost-effective solution by automating data retrieval tasks.</a:t>
            </a:r>
            <a:endParaRPr lang="en-US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The Data Analyzer empowers users to make informed decisions based on timely and accurate data, driving efficiency and success in today's data-driven world.</a:t>
            </a:r>
            <a:endParaRPr lang="en-US" sz="1300"/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514AC591-A1C0-01FA-C306-AEC5EDA2D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1" r="17532" b="-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82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7A8B0-B955-69DA-73CB-0DB138F5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Key Features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DD851A8-F403-A686-8973-6A2274384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936104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0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419EB-A9FB-EEFB-CD6D-C3C7837C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Data Filtering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207287"/>
            <a:ext cx="1015170" cy="611281"/>
            <a:chOff x="4886325" y="1956759"/>
            <a:chExt cx="2525280" cy="1520627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1956759"/>
              <a:ext cx="2524896" cy="1520627"/>
              <a:chOff x="4886709" y="1956759"/>
              <a:chExt cx="2524896" cy="1520627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1956759"/>
                <a:ext cx="2524896" cy="193822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8FB6-D218-6AD5-1098-FBD6F01D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110" y="341958"/>
            <a:ext cx="5071486" cy="24480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9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900" dirty="0">
                <a:ea typeface="+mn-lt"/>
                <a:cs typeface="+mn-lt"/>
              </a:rPr>
              <a:t>The Data Analyzer script incorporates powerful filtering capabilities to retrieve specific data based on user-specified conditions.</a:t>
            </a:r>
            <a:endParaRPr lang="en-US" sz="900" dirty="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900">
                <a:ea typeface="+mn-lt"/>
                <a:cs typeface="+mn-lt"/>
              </a:rPr>
              <a:t>Users can define conditions such as column values, ranges, logical operators, and more to filter the data set.</a:t>
            </a:r>
            <a:endParaRPr lang="en-US" sz="9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900" dirty="0">
                <a:ea typeface="+mn-lt"/>
                <a:cs typeface="+mn-lt"/>
              </a:rPr>
              <a:t>The script efficiently processes the dataset, identifying and extracting the relevant data that meets the specified conditions.</a:t>
            </a:r>
            <a:endParaRPr lang="en-US" sz="900" dirty="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900" dirty="0">
                <a:ea typeface="+mn-lt"/>
                <a:cs typeface="+mn-lt"/>
              </a:rPr>
              <a:t>The filtered data is then displayed in a clear and organized format, allowing users to analyze and extract valuable insights.</a:t>
            </a:r>
            <a:endParaRPr lang="en-US" sz="900" dirty="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en-US" sz="900" dirty="0">
                <a:ea typeface="+mn-lt"/>
                <a:cs typeface="+mn-lt"/>
              </a:rPr>
              <a:t>This capability enables users to focus on the data subsets that are most relevant to their analysis, saving time and effort.</a:t>
            </a:r>
            <a:endParaRPr lang="en-US" sz="9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900" dirty="0">
                <a:ea typeface="+mn-lt"/>
                <a:cs typeface="+mn-lt"/>
              </a:rPr>
              <a:t>The Data Analyzer empowers users with precise and customizable data filtering options, facilitating efficient data exploration and analysis.</a:t>
            </a:r>
            <a:endParaRPr lang="en-US" sz="900" dirty="0"/>
          </a:p>
          <a:p>
            <a:pPr>
              <a:lnSpc>
                <a:spcPct val="100000"/>
              </a:lnSpc>
            </a:pPr>
            <a:endParaRPr lang="en-US" sz="900"/>
          </a:p>
        </p:txBody>
      </p:sp>
      <p:pic>
        <p:nvPicPr>
          <p:cNvPr id="35" name="Picture 4" descr="Graph on document with pen">
            <a:extLst>
              <a:ext uri="{FF2B5EF4-FFF2-40B4-BE49-F238E27FC236}">
                <a16:creationId xmlns:a16="http://schemas.microsoft.com/office/drawing/2014/main" id="{89D10956-63ED-12BA-5805-0633499F4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4" r="-2" b="32250"/>
          <a:stretch/>
        </p:blipFill>
        <p:spPr>
          <a:xfrm>
            <a:off x="20" y="2865265"/>
            <a:ext cx="12191980" cy="3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711BC-BF31-6B0D-7511-35612608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7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22F6-A539-1FF4-872C-7BDDE3E1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138419"/>
            <a:ext cx="4982577" cy="34540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000">
                <a:ea typeface="+mn-lt"/>
                <a:cs typeface="+mn-lt"/>
              </a:rPr>
              <a:t>The Data Analyzer script offers valuable benefits across various industries and domains. Here are some real-world scenarios where it can be incredibly useful:</a:t>
            </a:r>
            <a:endParaRPr lang="en-US" sz="10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Finance and Banking:</a:t>
            </a:r>
            <a:endParaRPr lang="en-US" sz="1000" dirty="0"/>
          </a:p>
          <a:p>
            <a:pPr lvl="2"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Analyzing financial transactions based on specific criteria, such as transaction amounts, dates, or account types.</a:t>
            </a:r>
            <a:endParaRPr lang="en-US" sz="900"/>
          </a:p>
          <a:p>
            <a:pPr lvl="2"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Identifying anomalies or fraudulent activities by filtering and investigating large volumes of transactional data.</a:t>
            </a:r>
            <a:endParaRPr lang="en-US" sz="9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E-commerce and Retail:</a:t>
            </a:r>
            <a:endParaRPr lang="en-US" sz="1000" dirty="0"/>
          </a:p>
          <a:p>
            <a:pPr lvl="2"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Segmenting customer data to identify target audiences for personalized marketing campaigns.</a:t>
            </a:r>
            <a:endParaRPr lang="en-US" sz="90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Analyzing sales trends and patterns based on different product categories, regions, or customer demographics.</a:t>
            </a:r>
            <a:endParaRPr lang="en-US" sz="9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Healthcare and Life Sciences:</a:t>
            </a:r>
            <a:endParaRPr lang="en-US" sz="10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Searching and extracting relevant patient information from medical records for research or clinical trials.</a:t>
            </a:r>
            <a:endParaRPr lang="en-US" sz="90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Analyzing genomic data by applying specific filters to identify genetic variations and correlations.</a:t>
            </a:r>
            <a:endParaRPr lang="en-US" sz="900"/>
          </a:p>
          <a:p>
            <a:pPr>
              <a:lnSpc>
                <a:spcPct val="100000"/>
              </a:lnSpc>
            </a:pPr>
            <a:r>
              <a:rPr lang="en-US" sz="1000" dirty="0">
                <a:ea typeface="+mn-lt"/>
                <a:cs typeface="+mn-lt"/>
              </a:rPr>
              <a:t>The Data Analyzer script's versatility and flexibility make it applicable to numerous industries, enabling professionals to leverage its power for efficient data lookups and decision-making in their respective domains.</a:t>
            </a:r>
            <a:endParaRPr lang="en-US" sz="10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2562653-F579-41AE-0F48-C1D9B3283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6" r="26415" b="2"/>
          <a:stretch/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86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FAFB6-A099-1342-2776-FEEDDAE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conclusion...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627" y="777219"/>
            <a:ext cx="7218262" cy="860269"/>
            <a:chOff x="-10651115" y="3374517"/>
            <a:chExt cx="17955742" cy="2140004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51115" y="3374517"/>
              <a:ext cx="17946693" cy="2140004"/>
              <a:chOff x="-10651115" y="3374517"/>
              <a:chExt cx="17946693" cy="2140004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0651115" y="5400793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09AD-9E16-D5AA-42B1-C0DA5B79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13" y="1812297"/>
            <a:ext cx="5479317" cy="4927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The Data Analyzer provides a powerful solution for efficient data lookups, revolutionizing the way data is retrieved and analyzed.</a:t>
            </a:r>
            <a:endParaRPr lang="en-US" sz="10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Key features:</a:t>
            </a:r>
            <a:endParaRPr lang="en-US" sz="10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Simplifies data lookups: The script allows users to perform data lookups based on specified conditions, eliminating the need for manual searching and filtering.</a:t>
            </a:r>
            <a:endParaRPr lang="en-US" sz="9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Time and cost savings: By automating data retrieval tasks, The Data Analyzer enhances productivity and reduces operational costs.</a:t>
            </a:r>
            <a:endParaRPr lang="en-US" sz="9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Accuracy and precision: Human errors are eliminated, ensuring reliable and precise results for better decision-making.</a:t>
            </a:r>
            <a:endParaRPr lang="en-US" sz="9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Scalability and versatility: The script supports large datasets and works with various data sources, making it adaptable to diverse business needs.</a:t>
            </a:r>
            <a:endParaRPr lang="en-US" sz="9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Significance:</a:t>
            </a:r>
            <a:endParaRPr lang="en-US" sz="10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Empowers informed decision-making: Timely and accurate data access enables better decision-making processes.</a:t>
            </a:r>
            <a:endParaRPr lang="en-US" sz="9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Boosts efficiency and productivity: Streamlined data lookups save time and increase productivity across teams and departments.</a:t>
            </a:r>
            <a:endParaRPr lang="en-US" sz="900" dirty="0"/>
          </a:p>
          <a:p>
            <a:pPr marL="742950" lvl="2" indent="-2857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Drives cost savings: Automation reduces manual effort and minimizes operational expenses.</a:t>
            </a:r>
            <a:endParaRPr lang="en-US" sz="900" dirty="0"/>
          </a:p>
          <a:p>
            <a:pPr lvl="2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Enhances data accuracy: The script eliminates human errors associated with manual data retrieval and filtering.</a:t>
            </a:r>
            <a:endParaRPr lang="en-US" sz="9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By leveraging The Data Analyzer, organizations can unlock the full potential </a:t>
            </a:r>
            <a:r>
              <a:rPr lang="en-US" sz="1000">
                <a:ea typeface="+mn-lt"/>
                <a:cs typeface="+mn-lt"/>
              </a:rPr>
              <a:t>of their efficiency</a:t>
            </a:r>
            <a:r>
              <a:rPr lang="en-US" sz="1000" dirty="0">
                <a:ea typeface="+mn-lt"/>
                <a:cs typeface="+mn-lt"/>
              </a:rPr>
              <a:t>, and gain a competitive edge in today's data-driven landscape.</a:t>
            </a:r>
            <a:endParaRPr lang="en-US" sz="1000" dirty="0"/>
          </a:p>
          <a:p>
            <a:pPr>
              <a:lnSpc>
                <a:spcPct val="100000"/>
              </a:lnSpc>
            </a:pPr>
            <a:endParaRPr lang="en-US" sz="1000" dirty="0"/>
          </a:p>
        </p:txBody>
      </p:sp>
      <p:pic>
        <p:nvPicPr>
          <p:cNvPr id="32" name="Picture 31" descr="Light bulb on yellow background with sketched light beams and cord">
            <a:extLst>
              <a:ext uri="{FF2B5EF4-FFF2-40B4-BE49-F238E27FC236}">
                <a16:creationId xmlns:a16="http://schemas.microsoft.com/office/drawing/2014/main" id="{F0E175B2-1EC1-8CD0-BFAA-D6934C74A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3" r="-88" b="13725"/>
          <a:stretch/>
        </p:blipFill>
        <p:spPr>
          <a:xfrm>
            <a:off x="5977965" y="-285"/>
            <a:ext cx="6219262" cy="68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663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B2131"/>
      </a:dk2>
      <a:lt2>
        <a:srgbClr val="F1F3F0"/>
      </a:lt2>
      <a:accent1>
        <a:srgbClr val="9634DC"/>
      </a:accent1>
      <a:accent2>
        <a:srgbClr val="4B31CE"/>
      </a:accent2>
      <a:accent3>
        <a:srgbClr val="345EDC"/>
      </a:accent3>
      <a:accent4>
        <a:srgbClr val="2292CA"/>
      </a:accent4>
      <a:accent5>
        <a:srgbClr val="2DC0B4"/>
      </a:accent5>
      <a:accent6>
        <a:srgbClr val="21C372"/>
      </a:accent6>
      <a:hlink>
        <a:srgbClr val="3698A2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Data Analyzer</vt:lpstr>
      <vt:lpstr>Challenges in Data Analysis</vt:lpstr>
      <vt:lpstr>The Solution</vt:lpstr>
      <vt:lpstr>Key Features</vt:lpstr>
      <vt:lpstr>Data Filtering</vt:lpstr>
      <vt:lpstr>Real-world Applications</vt:lpstr>
      <vt:lpstr>In conclusion...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Ace H.</cp:lastModifiedBy>
  <cp:revision>98</cp:revision>
  <dcterms:created xsi:type="dcterms:W3CDTF">2023-05-25T02:03:07Z</dcterms:created>
  <dcterms:modified xsi:type="dcterms:W3CDTF">2023-05-25T02:56:49Z</dcterms:modified>
</cp:coreProperties>
</file>