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3"/>
  </p:notesMasterIdLst>
  <p:sldIdLst>
    <p:sldId id="256" r:id="rId3"/>
    <p:sldId id="258" r:id="rId4"/>
    <p:sldId id="262" r:id="rId5"/>
    <p:sldId id="265" r:id="rId6"/>
    <p:sldId id="267" r:id="rId7"/>
    <p:sldId id="270" r:id="rId8"/>
    <p:sldId id="272" r:id="rId9"/>
    <p:sldId id="273" r:id="rId10"/>
    <p:sldId id="275" r:id="rId11"/>
    <p:sldId id="278" r:id="rId12"/>
  </p:sldIdLst>
  <p:sldSz cx="7772400" cy="10058400"/>
  <p:notesSz cx="6858000" cy="9144000"/>
  <p:embeddedFontLst>
    <p:embeddedFont>
      <p:font typeface="Helvetica Neue" panose="020B0604020202020204"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
      <p:font typeface="Open Sans Light" panose="020B0306030504020204" pitchFamily="34" charset="0"/>
      <p:regular r:id="rId22"/>
      <p:bold r:id="rId23"/>
      <p:italic r:id="rId24"/>
      <p:boldItalic r:id="rId25"/>
    </p:embeddedFont>
    <p:embeddedFont>
      <p:font typeface="Open Sans SemiBold" panose="020B0706030804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hLvKzMGgdjhUyazfukuShrU21M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AD39CF-BF52-415A-83D3-E4E56762F199}">
  <a:tblStyle styleId="{70AD39CF-BF52-415A-83D3-E4E56762F199}"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25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46"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1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1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p18: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5"/>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5"/>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36"/>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36"/>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2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2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2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38"/>
          <p:cNvSpPr>
            <a:spLocks noGrp="1"/>
          </p:cNvSpPr>
          <p:nvPr>
            <p:ph type="pic" idx="2"/>
          </p:nvPr>
        </p:nvSpPr>
        <p:spPr>
          <a:xfrm>
            <a:off x="1691673" y="654843"/>
            <a:ext cx="4383300" cy="6103200"/>
          </a:xfrm>
          <a:prstGeom prst="rect">
            <a:avLst/>
          </a:prstGeom>
          <a:noFill/>
          <a:ln>
            <a:noFill/>
          </a:ln>
        </p:spPr>
      </p:sp>
      <p:sp>
        <p:nvSpPr>
          <p:cNvPr id="49" name="Google Shape;49;p38"/>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38"/>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38"/>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39"/>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3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40"/>
          <p:cNvSpPr>
            <a:spLocks noGrp="1"/>
          </p:cNvSpPr>
          <p:nvPr>
            <p:ph type="pic" idx="2"/>
          </p:nvPr>
        </p:nvSpPr>
        <p:spPr>
          <a:xfrm>
            <a:off x="3982975" y="654843"/>
            <a:ext cx="2391000" cy="8486700"/>
          </a:xfrm>
          <a:prstGeom prst="rect">
            <a:avLst/>
          </a:prstGeom>
          <a:noFill/>
          <a:ln>
            <a:noFill/>
          </a:ln>
        </p:spPr>
      </p:sp>
      <p:sp>
        <p:nvSpPr>
          <p:cNvPr id="57" name="Google Shape;57;p40"/>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40"/>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41"/>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42"/>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43"/>
          <p:cNvSpPr>
            <a:spLocks noGrp="1"/>
          </p:cNvSpPr>
          <p:nvPr>
            <p:ph type="pic" idx="2"/>
          </p:nvPr>
        </p:nvSpPr>
        <p:spPr>
          <a:xfrm>
            <a:off x="3982975" y="2684859"/>
            <a:ext cx="2391000" cy="6482700"/>
          </a:xfrm>
          <a:prstGeom prst="rect">
            <a:avLst/>
          </a:prstGeom>
          <a:noFill/>
          <a:ln>
            <a:noFill/>
          </a:ln>
        </p:spPr>
      </p:sp>
      <p:sp>
        <p:nvSpPr>
          <p:cNvPr id="69" name="Google Shape;69;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43"/>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44"/>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2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26"/>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45"/>
          <p:cNvSpPr>
            <a:spLocks noGrp="1"/>
          </p:cNvSpPr>
          <p:nvPr>
            <p:ph type="pic" idx="2"/>
          </p:nvPr>
        </p:nvSpPr>
        <p:spPr>
          <a:xfrm>
            <a:off x="3982975" y="5251847"/>
            <a:ext cx="2391000" cy="3889500"/>
          </a:xfrm>
          <a:prstGeom prst="rect">
            <a:avLst/>
          </a:prstGeom>
          <a:noFill/>
          <a:ln>
            <a:noFill/>
          </a:ln>
        </p:spPr>
      </p:sp>
      <p:sp>
        <p:nvSpPr>
          <p:cNvPr id="77" name="Google Shape;77;p45"/>
          <p:cNvSpPr>
            <a:spLocks noGrp="1"/>
          </p:cNvSpPr>
          <p:nvPr>
            <p:ph type="pic" idx="3"/>
          </p:nvPr>
        </p:nvSpPr>
        <p:spPr>
          <a:xfrm>
            <a:off x="3985763" y="916781"/>
            <a:ext cx="2391000" cy="3889500"/>
          </a:xfrm>
          <a:prstGeom prst="rect">
            <a:avLst/>
          </a:prstGeom>
          <a:noFill/>
          <a:ln>
            <a:noFill/>
          </a:ln>
        </p:spPr>
      </p:sp>
      <p:sp>
        <p:nvSpPr>
          <p:cNvPr id="78" name="Google Shape;78;p45"/>
          <p:cNvSpPr>
            <a:spLocks noGrp="1"/>
          </p:cNvSpPr>
          <p:nvPr>
            <p:ph type="pic" idx="4"/>
          </p:nvPr>
        </p:nvSpPr>
        <p:spPr>
          <a:xfrm>
            <a:off x="1398501" y="916781"/>
            <a:ext cx="2391000" cy="8225100"/>
          </a:xfrm>
          <a:prstGeom prst="rect">
            <a:avLst/>
          </a:prstGeom>
          <a:noFill/>
          <a:ln>
            <a:noFill/>
          </a:ln>
        </p:spPr>
      </p:sp>
      <p:sp>
        <p:nvSpPr>
          <p:cNvPr id="79" name="Google Shape;79;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46"/>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46"/>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47"/>
          <p:cNvSpPr>
            <a:spLocks noGrp="1"/>
          </p:cNvSpPr>
          <p:nvPr>
            <p:ph type="pic" idx="2"/>
          </p:nvPr>
        </p:nvSpPr>
        <p:spPr>
          <a:xfrm>
            <a:off x="971550" y="0"/>
            <a:ext cx="5829300" cy="10058400"/>
          </a:xfrm>
          <a:prstGeom prst="rect">
            <a:avLst/>
          </a:prstGeom>
          <a:noFill/>
          <a:ln>
            <a:noFill/>
          </a:ln>
        </p:spPr>
      </p:sp>
      <p:sp>
        <p:nvSpPr>
          <p:cNvPr id="86" name="Google Shape;86;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29"/>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30"/>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30"/>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30"/>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32"/>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32"/>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33"/>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34"/>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4"/>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34"/>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34"/>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35"/>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24"/>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2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2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2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1"/>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
          <p:cNvSpPr txBox="1">
            <a:spLocks noGrp="1"/>
          </p:cNvSpPr>
          <p:nvPr>
            <p:ph type="ctrTitle"/>
          </p:nvPr>
        </p:nvSpPr>
        <p:spPr>
          <a:xfrm>
            <a:off x="0" y="2456316"/>
            <a:ext cx="7772400" cy="1410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500">
                <a:solidFill>
                  <a:schemeClr val="lt1"/>
                </a:solidFill>
              </a:rPr>
              <a:t>Digital Freelancer: </a:t>
            </a:r>
            <a:endParaRPr sz="4500">
              <a:solidFill>
                <a:schemeClr val="lt1"/>
              </a:solidFill>
            </a:endParaRPr>
          </a:p>
          <a:p>
            <a:pPr marL="0" lvl="0" indent="0" algn="ctr" rtl="0">
              <a:lnSpc>
                <a:spcPct val="100000"/>
              </a:lnSpc>
              <a:spcBef>
                <a:spcPts val="0"/>
              </a:spcBef>
              <a:spcAft>
                <a:spcPts val="0"/>
              </a:spcAft>
              <a:buSzPts val="5200"/>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1"/>
          <p:cNvSpPr txBox="1">
            <a:spLocks noGrp="1"/>
          </p:cNvSpPr>
          <p:nvPr>
            <p:ph type="subTitle" idx="1"/>
          </p:nvPr>
        </p:nvSpPr>
        <p:spPr>
          <a:xfrm>
            <a:off x="264900" y="6051984"/>
            <a:ext cx="7242600" cy="1550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1"/>
          <p:cNvPicPr preferRelativeResize="0"/>
          <p:nvPr/>
        </p:nvPicPr>
        <p:blipFill rotWithShape="1">
          <a:blip r:embed="rId3">
            <a:alphaModFix/>
          </a:blip>
          <a:srcRect/>
          <a:stretch/>
        </p:blipFill>
        <p:spPr>
          <a:xfrm>
            <a:off x="2945756" y="4018695"/>
            <a:ext cx="1880889" cy="1880889"/>
          </a:xfrm>
          <a:prstGeom prst="rect">
            <a:avLst/>
          </a:prstGeom>
          <a:noFill/>
          <a:ln>
            <a:noFill/>
          </a:ln>
        </p:spPr>
      </p:pic>
      <p:pic>
        <p:nvPicPr>
          <p:cNvPr id="97" name="Google Shape;97;p1"/>
          <p:cNvPicPr preferRelativeResize="0"/>
          <p:nvPr/>
        </p:nvPicPr>
        <p:blipFill rotWithShape="1">
          <a:blip r:embed="rId4">
            <a:alphaModFix/>
          </a:blip>
          <a:srcRect/>
          <a:stretch/>
        </p:blipFill>
        <p:spPr>
          <a:xfrm>
            <a:off x="2650338" y="9257200"/>
            <a:ext cx="2471724" cy="46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b="1" dirty="0"/>
              <a:t>Payment Options</a:t>
            </a:r>
            <a:endParaRPr b="1" dirty="0"/>
          </a:p>
        </p:txBody>
      </p:sp>
      <p:sp>
        <p:nvSpPr>
          <p:cNvPr id="249" name="Google Shape;249;p23"/>
          <p:cNvSpPr txBox="1">
            <a:spLocks noGrp="1"/>
          </p:cNvSpPr>
          <p:nvPr>
            <p:ph type="body" idx="1"/>
          </p:nvPr>
        </p:nvSpPr>
        <p:spPr>
          <a:xfrm>
            <a:off x="264950" y="2253728"/>
            <a:ext cx="7242600" cy="1504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3000"/>
              <a:buNone/>
            </a:pPr>
            <a:r>
              <a:rPr lang="en" sz="2200" dirty="0">
                <a:solidFill>
                  <a:srgbClr val="525C65"/>
                </a:solidFill>
                <a:highlight>
                  <a:schemeClr val="lt1"/>
                </a:highlight>
              </a:rPr>
              <a:t>Below, write a sentence explaining what payment methods are accepted and how the client can pay for services rendered:</a:t>
            </a:r>
            <a:endParaRPr sz="2200" dirty="0">
              <a:solidFill>
                <a:srgbClr val="525C65"/>
              </a:solidFill>
              <a:highlight>
                <a:schemeClr val="lt1"/>
              </a:highlight>
            </a:endParaRPr>
          </a:p>
        </p:txBody>
      </p:sp>
      <p:sp>
        <p:nvSpPr>
          <p:cNvPr id="250" name="Google Shape;250;p23"/>
          <p:cNvSpPr txBox="1"/>
          <p:nvPr/>
        </p:nvSpPr>
        <p:spPr>
          <a:xfrm>
            <a:off x="264950" y="3758225"/>
            <a:ext cx="6985800" cy="553994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rgbClr val="000000"/>
                </a:solidFill>
                <a:latin typeface="Open Sans SemiBold"/>
                <a:ea typeface="Open Sans SemiBold"/>
                <a:cs typeface="Open Sans SemiBold"/>
                <a:sym typeface="Open Sans SemiBold"/>
              </a:rPr>
              <a:t>Answer:</a:t>
            </a:r>
            <a:endParaRPr sz="2000" b="0" i="0" u="none" strike="noStrike" cap="none" dirty="0">
              <a:solidFill>
                <a:srgbClr val="000000"/>
              </a:solidFill>
              <a:latin typeface="Open Sans SemiBold"/>
              <a:ea typeface="Open Sans SemiBold"/>
              <a:cs typeface="Open Sans SemiBold"/>
              <a:sym typeface="Open Sans SemiBold"/>
            </a:endParaRPr>
          </a:p>
          <a:p>
            <a:pPr marL="0" marR="0" lvl="0" indent="0" algn="l" rtl="0">
              <a:lnSpc>
                <a:spcPct val="100000"/>
              </a:lnSpc>
              <a:spcBef>
                <a:spcPts val="0"/>
              </a:spcBef>
              <a:spcAft>
                <a:spcPts val="0"/>
              </a:spcAft>
              <a:buClr>
                <a:srgbClr val="000000"/>
              </a:buClr>
              <a:buSzPts val="2000"/>
              <a:buFont typeface="Arial"/>
              <a:buNone/>
            </a:pPr>
            <a:r>
              <a:rPr lang="en-US" sz="2200" dirty="0" err="1">
                <a:solidFill>
                  <a:srgbClr val="525C65"/>
                </a:solidFill>
                <a:highlight>
                  <a:schemeClr val="lt1"/>
                </a:highlight>
                <a:latin typeface="Open Sans Light"/>
                <a:ea typeface="Open Sans Light"/>
                <a:cs typeface="Open Sans Light"/>
                <a:sym typeface="Open Sans"/>
              </a:rPr>
              <a:t>Paypal</a:t>
            </a:r>
            <a:r>
              <a:rPr lang="en-US" sz="2200" dirty="0">
                <a:solidFill>
                  <a:srgbClr val="525C65"/>
                </a:solidFill>
                <a:highlight>
                  <a:schemeClr val="lt1"/>
                </a:highlight>
                <a:latin typeface="Open Sans Light"/>
                <a:ea typeface="Open Sans Light"/>
                <a:cs typeface="Open Sans Light"/>
                <a:sym typeface="Open Sans"/>
              </a:rPr>
              <a:t>: ahmedsaed2652003@gmail.com</a:t>
            </a:r>
            <a:endParaRPr sz="2200" dirty="0">
              <a:solidFill>
                <a:srgbClr val="525C65"/>
              </a:solidFill>
              <a:highlight>
                <a:schemeClr val="lt1"/>
              </a:highlight>
              <a:latin typeface="Open Sans Light"/>
              <a:ea typeface="Open Sans Light"/>
              <a:cs typeface="Open Sans Light"/>
              <a:sym typeface="Open Sans"/>
            </a:endParaRPr>
          </a:p>
          <a:p>
            <a:pPr marL="0" marR="0" lvl="0" indent="0" algn="l" rtl="0">
              <a:lnSpc>
                <a:spcPct val="100000"/>
              </a:lnSpc>
              <a:spcBef>
                <a:spcPts val="0"/>
              </a:spcBef>
              <a:spcAft>
                <a:spcPts val="0"/>
              </a:spcAft>
              <a:buClr>
                <a:srgbClr val="000000"/>
              </a:buClr>
              <a:buSzPts val="2000"/>
              <a:buFont typeface="Arial"/>
              <a:buNone/>
            </a:pPr>
            <a:r>
              <a:rPr lang="en-US" sz="2200" dirty="0">
                <a:solidFill>
                  <a:srgbClr val="525C65"/>
                </a:solidFill>
                <a:highlight>
                  <a:schemeClr val="lt1"/>
                </a:highlight>
                <a:latin typeface="Open Sans Light"/>
                <a:ea typeface="Open Sans Light"/>
                <a:cs typeface="Open Sans Light"/>
                <a:sym typeface="Open Sans"/>
              </a:rPr>
              <a:t>Bank account: </a:t>
            </a:r>
          </a:p>
          <a:p>
            <a:pPr marL="0" marR="0" lvl="0" indent="0" algn="l" rtl="0">
              <a:lnSpc>
                <a:spcPct val="100000"/>
              </a:lnSpc>
              <a:spcBef>
                <a:spcPts val="0"/>
              </a:spcBef>
              <a:spcAft>
                <a:spcPts val="0"/>
              </a:spcAft>
              <a:buClr>
                <a:srgbClr val="000000"/>
              </a:buClr>
              <a:buSzPts val="2000"/>
              <a:buFont typeface="Arial"/>
              <a:buNone/>
            </a:pPr>
            <a:r>
              <a:rPr lang="en-US" sz="2200" dirty="0">
                <a:solidFill>
                  <a:srgbClr val="525C65"/>
                </a:solidFill>
                <a:highlight>
                  <a:schemeClr val="lt1"/>
                </a:highlight>
                <a:latin typeface="Open Sans Light"/>
                <a:ea typeface="Open Sans Light"/>
                <a:cs typeface="Open Sans Light"/>
                <a:sym typeface="Open Sans"/>
              </a:rPr>
              <a:t>103 street 1, New city, Cairo</a:t>
            </a:r>
          </a:p>
          <a:p>
            <a:pPr marL="0" marR="0" lvl="0" indent="0" algn="l" rtl="0">
              <a:lnSpc>
                <a:spcPct val="100000"/>
              </a:lnSpc>
              <a:spcBef>
                <a:spcPts val="0"/>
              </a:spcBef>
              <a:spcAft>
                <a:spcPts val="0"/>
              </a:spcAft>
              <a:buClr>
                <a:srgbClr val="000000"/>
              </a:buClr>
              <a:buSzPts val="2000"/>
              <a:buFont typeface="Arial"/>
              <a:buNone/>
            </a:pPr>
            <a:r>
              <a:rPr lang="en-US" sz="2200" dirty="0">
                <a:solidFill>
                  <a:srgbClr val="525C65"/>
                </a:solidFill>
                <a:highlight>
                  <a:schemeClr val="lt1"/>
                </a:highlight>
                <a:latin typeface="Open Sans Light"/>
                <a:ea typeface="Open Sans Light"/>
                <a:cs typeface="Open Sans Light"/>
                <a:sym typeface="Open Sans"/>
              </a:rPr>
              <a:t>Account Number: 000000001234</a:t>
            </a:r>
            <a:endParaRPr sz="2200" dirty="0">
              <a:solidFill>
                <a:srgbClr val="525C65"/>
              </a:solidFill>
              <a:highlight>
                <a:schemeClr val="lt1"/>
              </a:highlight>
              <a:latin typeface="Open Sans Light"/>
              <a:ea typeface="Open Sans Light"/>
              <a:cs typeface="Open Sans Light"/>
              <a:sym typeface="Open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dirty="0">
                <a:solidFill>
                  <a:srgbClr val="FFFFFF"/>
                </a:solidFill>
                <a:latin typeface="Open Sans"/>
                <a:ea typeface="Open Sans"/>
                <a:cs typeface="Open Sans"/>
                <a:sym typeface="Open Sans"/>
              </a:rPr>
              <a:t>Part 1</a:t>
            </a:r>
            <a:endParaRPr sz="3000" b="1" i="0" u="none" strike="noStrike" cap="none"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dirty="0">
                <a:solidFill>
                  <a:srgbClr val="FFFFFF"/>
                </a:solidFill>
                <a:latin typeface="Open Sans"/>
                <a:ea typeface="Open Sans"/>
                <a:cs typeface="Open Sans"/>
                <a:sym typeface="Open Sans"/>
              </a:rPr>
              <a:t>Project Listing</a:t>
            </a:r>
            <a:endParaRPr sz="2000" b="0" i="0" u="none" strike="noStrike" cap="none" dirty="0">
              <a:solidFill>
                <a:srgbClr val="000000"/>
              </a:solidFill>
              <a:latin typeface="Arial"/>
              <a:ea typeface="Arial"/>
              <a:cs typeface="Arial"/>
              <a:sym typeface="Arial"/>
            </a:endParaRPr>
          </a:p>
        </p:txBody>
      </p:sp>
      <p:sp>
        <p:nvSpPr>
          <p:cNvPr id="111" name="Google Shape;111;p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solidFill>
                  <a:schemeClr val="dk1"/>
                </a:solidFill>
              </a:rPr>
              <a:t>Sample Project Listing #1:</a:t>
            </a:r>
            <a:br>
              <a:rPr lang="en" dirty="0">
                <a:solidFill>
                  <a:srgbClr val="2015FF"/>
                </a:solidFill>
              </a:rPr>
            </a:br>
            <a:r>
              <a:rPr lang="en" dirty="0">
                <a:solidFill>
                  <a:srgbClr val="2015FF"/>
                </a:solidFill>
              </a:rPr>
              <a:t>Web Development</a:t>
            </a:r>
            <a:endParaRPr dirty="0">
              <a:solidFill>
                <a:srgbClr val="2015FF"/>
              </a:solidFill>
            </a:endParaRPr>
          </a:p>
        </p:txBody>
      </p:sp>
      <p:sp>
        <p:nvSpPr>
          <p:cNvPr id="138" name="Google Shape;138;p7"/>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300" dirty="0">
                <a:solidFill>
                  <a:schemeClr val="dk1"/>
                </a:solidFill>
                <a:latin typeface="Open Sans"/>
                <a:ea typeface="Open Sans"/>
                <a:cs typeface="Open Sans"/>
                <a:sym typeface="Open Sans"/>
              </a:rPr>
              <a:t>Web application development support needed for healthcare application.</a:t>
            </a:r>
            <a:endParaRPr sz="23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900" dirty="0">
                <a:solidFill>
                  <a:schemeClr val="dk1"/>
                </a:solidFill>
                <a:latin typeface="Open Sans"/>
                <a:ea typeface="Open Sans"/>
                <a:cs typeface="Open Sans"/>
                <a:sym typeface="Open Sans"/>
              </a:rPr>
              <a:t>Posted 2 hours ago</a:t>
            </a:r>
            <a:endParaRPr sz="19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Hourly:</a:t>
            </a:r>
            <a:r>
              <a:rPr lang="en" sz="1900" dirty="0">
                <a:solidFill>
                  <a:schemeClr val="dk1"/>
                </a:solidFill>
                <a:latin typeface="Open Sans"/>
                <a:ea typeface="Open Sans"/>
                <a:cs typeface="Open Sans"/>
                <a:sym typeface="Open Sans"/>
              </a:rPr>
              <a:t> $35.00 - $65.00 Based on experience.</a:t>
            </a:r>
            <a:endParaRPr sz="19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Project Time</a:t>
            </a:r>
            <a:r>
              <a:rPr lang="en" sz="1900" dirty="0">
                <a:solidFill>
                  <a:schemeClr val="dk1"/>
                </a:solidFill>
                <a:latin typeface="Open Sans"/>
                <a:ea typeface="Open Sans"/>
                <a:cs typeface="Open Sans"/>
                <a:sym typeface="Open Sans"/>
              </a:rPr>
              <a:t>: 3 months, 25 hours a week. </a:t>
            </a:r>
            <a:endParaRPr sz="19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2100" b="1" dirty="0">
                <a:solidFill>
                  <a:schemeClr val="dk1"/>
                </a:solidFill>
                <a:latin typeface="Open Sans"/>
                <a:ea typeface="Open Sans"/>
                <a:cs typeface="Open Sans"/>
                <a:sym typeface="Open Sans"/>
              </a:rPr>
              <a:t>Project Description:</a:t>
            </a:r>
            <a:endParaRPr sz="21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21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2100" dirty="0">
                <a:solidFill>
                  <a:schemeClr val="dk1"/>
                </a:solidFill>
                <a:latin typeface="Open Sans"/>
                <a:ea typeface="Open Sans"/>
                <a:cs typeface="Open Sans"/>
                <a:sym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sz="3900" dirty="0"/>
          </a:p>
          <a:p>
            <a:pPr marL="0" lvl="0" indent="0" algn="l" rtl="0">
              <a:lnSpc>
                <a:spcPct val="115000"/>
              </a:lnSpc>
              <a:spcBef>
                <a:spcPts val="1600"/>
              </a:spcBef>
              <a:spcAft>
                <a:spcPts val="1600"/>
              </a:spcAft>
              <a:buSzPts val="3000"/>
              <a:buNone/>
            </a:pP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1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Expression of Interest</a:t>
            </a:r>
            <a:endParaRPr sz="2000" b="0" i="0" u="none" strike="noStrike" cap="none">
              <a:solidFill>
                <a:srgbClr val="000000"/>
              </a:solidFill>
              <a:latin typeface="Arial"/>
              <a:ea typeface="Arial"/>
              <a:cs typeface="Arial"/>
              <a:sym typeface="Arial"/>
            </a:endParaRPr>
          </a:p>
        </p:txBody>
      </p:sp>
      <p:sp>
        <p:nvSpPr>
          <p:cNvPr id="156" name="Google Shape;156;p1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Expression of Interest (Provided)</a:t>
            </a:r>
            <a:endParaRPr b="1"/>
          </a:p>
        </p:txBody>
      </p:sp>
      <p:sp>
        <p:nvSpPr>
          <p:cNvPr id="168" name="Google Shape;168;p12"/>
          <p:cNvSpPr txBox="1">
            <a:spLocks noGrp="1"/>
          </p:cNvSpPr>
          <p:nvPr>
            <p:ph type="body" idx="1"/>
          </p:nvPr>
        </p:nvSpPr>
        <p:spPr>
          <a:xfrm>
            <a:off x="264950" y="2253724"/>
            <a:ext cx="7242600" cy="1406775"/>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3000"/>
              <a:buNone/>
            </a:pPr>
            <a:r>
              <a:rPr lang="en" sz="1700" dirty="0">
                <a:solidFill>
                  <a:srgbClr val="525C65"/>
                </a:solidFill>
                <a:highlight>
                  <a:schemeClr val="lt1"/>
                </a:highlight>
              </a:rPr>
              <a:t>Which Sample Project Listing did you select to respond to? </a:t>
            </a:r>
            <a:endParaRPr sz="1700" dirty="0">
              <a:solidFill>
                <a:srgbClr val="525C65"/>
              </a:solidFill>
              <a:highlight>
                <a:schemeClr val="lt1"/>
              </a:highlight>
            </a:endParaRPr>
          </a:p>
          <a:p>
            <a:pPr marL="0" indent="0">
              <a:lnSpc>
                <a:spcPct val="160000"/>
              </a:lnSpc>
              <a:buNone/>
            </a:pPr>
            <a:r>
              <a:rPr lang="en" sz="1700" b="1" dirty="0">
                <a:solidFill>
                  <a:srgbClr val="525C65"/>
                </a:solidFill>
                <a:highlight>
                  <a:schemeClr val="lt1"/>
                </a:highlight>
                <a:latin typeface="Open Sans"/>
                <a:ea typeface="Open Sans"/>
                <a:cs typeface="Open Sans"/>
                <a:sym typeface="Open Sans"/>
              </a:rPr>
              <a:t>Answer: </a:t>
            </a:r>
            <a:r>
              <a:rPr lang="en-US" sz="1800" dirty="0">
                <a:solidFill>
                  <a:schemeClr val="dk1"/>
                </a:solidFill>
                <a:latin typeface="Open Sans"/>
                <a:ea typeface="Open Sans"/>
                <a:cs typeface="Open Sans"/>
                <a:sym typeface="Open Sans"/>
              </a:rPr>
              <a:t>Web application development support needed for healthcare application.</a:t>
            </a:r>
          </a:p>
        </p:txBody>
      </p:sp>
      <p:sp>
        <p:nvSpPr>
          <p:cNvPr id="169" name="Google Shape;169;p12"/>
          <p:cNvSpPr txBox="1"/>
          <p:nvPr/>
        </p:nvSpPr>
        <p:spPr>
          <a:xfrm>
            <a:off x="293700" y="3660500"/>
            <a:ext cx="7123200" cy="5847724"/>
          </a:xfrm>
          <a:prstGeom prst="rect">
            <a:avLst/>
          </a:prstGeom>
          <a:noFill/>
          <a:ln>
            <a:noFill/>
          </a:ln>
        </p:spPr>
        <p:txBody>
          <a:bodyPr spcFirstLastPara="1" wrap="square" lIns="91425" tIns="91425" rIns="91425" bIns="91425" anchor="t" anchorCtr="0">
            <a:spAutoFit/>
          </a:bodyPr>
          <a:lstStyle/>
          <a:p>
            <a:pPr marL="0" marR="0" lvl="0" indent="0" algn="l" rtl="0">
              <a:lnSpc>
                <a:spcPct val="160000"/>
              </a:lnSpc>
              <a:spcBef>
                <a:spcPts val="0"/>
              </a:spcBef>
              <a:spcAft>
                <a:spcPts val="0"/>
              </a:spcAft>
              <a:buClr>
                <a:srgbClr val="000000"/>
              </a:buClr>
              <a:buSzPts val="1700"/>
              <a:buFont typeface="Arial"/>
              <a:buNone/>
            </a:pPr>
            <a:r>
              <a:rPr lang="en" sz="1700" b="0" i="0" u="none" strike="noStrike" cap="none" dirty="0">
                <a:solidFill>
                  <a:srgbClr val="525C65"/>
                </a:solidFill>
                <a:highlight>
                  <a:schemeClr val="lt1"/>
                </a:highlight>
                <a:latin typeface="Open Sans Light"/>
                <a:ea typeface="Open Sans Light"/>
                <a:cs typeface="Open Sans Light"/>
                <a:sym typeface="Open Sans Light"/>
              </a:rPr>
              <a:t>Please type your initial response to the client below: </a:t>
            </a:r>
            <a:endParaRPr sz="1700" b="0" i="0" u="none" strike="noStrike" cap="none" dirty="0">
              <a:solidFill>
                <a:srgbClr val="525C65"/>
              </a:solidFill>
              <a:highlight>
                <a:schemeClr val="lt1"/>
              </a:highlight>
              <a:latin typeface="Open Sans Light"/>
              <a:ea typeface="Open Sans Light"/>
              <a:cs typeface="Open Sans Light"/>
              <a:sym typeface="Open Sans Light"/>
            </a:endParaRPr>
          </a:p>
          <a:p>
            <a:pPr marL="0" marR="0" lvl="0" indent="0" algn="l" rtl="0">
              <a:lnSpc>
                <a:spcPct val="160000"/>
              </a:lnSpc>
              <a:spcBef>
                <a:spcPts val="0"/>
              </a:spcBef>
              <a:spcAft>
                <a:spcPts val="0"/>
              </a:spcAft>
              <a:buClr>
                <a:srgbClr val="000000"/>
              </a:buClr>
              <a:buSzPts val="1700"/>
              <a:buFont typeface="Arial"/>
              <a:buNone/>
            </a:pPr>
            <a:r>
              <a:rPr lang="en" sz="1700" b="1" i="0" u="none" strike="noStrike" cap="none" dirty="0">
                <a:solidFill>
                  <a:srgbClr val="525C65"/>
                </a:solidFill>
                <a:highlight>
                  <a:schemeClr val="lt1"/>
                </a:highlight>
                <a:latin typeface="Open Sans"/>
                <a:ea typeface="Open Sans"/>
                <a:cs typeface="Open Sans"/>
                <a:sym typeface="Open Sans"/>
              </a:rPr>
              <a:t>Expression of Interest: </a:t>
            </a:r>
            <a:endParaRPr lang="en-US" sz="1700" dirty="0">
              <a:solidFill>
                <a:srgbClr val="525C65"/>
              </a:solidFill>
              <a:highlight>
                <a:schemeClr val="lt1"/>
              </a:highlight>
              <a:latin typeface="Open Sans Light"/>
              <a:ea typeface="Open Sans Light"/>
              <a:cs typeface="Open Sans Light"/>
              <a:sym typeface="Open Sans"/>
            </a:endParaRPr>
          </a:p>
          <a:p>
            <a:pPr marL="0" marR="0" lvl="0" indent="0" algn="l" rtl="0">
              <a:lnSpc>
                <a:spcPct val="160000"/>
              </a:lnSpc>
              <a:spcBef>
                <a:spcPts val="0"/>
              </a:spcBef>
              <a:spcAft>
                <a:spcPts val="0"/>
              </a:spcAft>
              <a:buClr>
                <a:schemeClr val="dk1"/>
              </a:buClr>
              <a:buSzPts val="3000"/>
              <a:buFont typeface="Arial"/>
              <a:buNone/>
            </a:pPr>
            <a:r>
              <a:rPr lang="en-US" b="0" i="0" u="none" strike="noStrike" cap="none" dirty="0">
                <a:solidFill>
                  <a:srgbClr val="525C65"/>
                </a:solidFill>
                <a:highlight>
                  <a:schemeClr val="lt1"/>
                </a:highlight>
                <a:latin typeface="Open Sans Light"/>
                <a:ea typeface="Open Sans Light"/>
                <a:cs typeface="Open Sans Light"/>
                <a:sym typeface="Open Sans Light"/>
              </a:rPr>
              <a:t>My name is Ahmed Saed, a web developer. I was so excited to hear about your offer. I have </a:t>
            </a:r>
            <a:r>
              <a:rPr lang="en-US" dirty="0">
                <a:solidFill>
                  <a:srgbClr val="525C65"/>
                </a:solidFill>
                <a:highlight>
                  <a:schemeClr val="lt1"/>
                </a:highlight>
                <a:latin typeface="Open Sans Light"/>
                <a:ea typeface="Open Sans Light"/>
                <a:cs typeface="Open Sans Light"/>
                <a:sym typeface="Open Sans Light"/>
              </a:rPr>
              <a:t>created multiple of websites </a:t>
            </a:r>
            <a:r>
              <a:rPr lang="en-US" b="0" i="0" u="none" strike="noStrike" cap="none" dirty="0">
                <a:solidFill>
                  <a:srgbClr val="525C65"/>
                </a:solidFill>
                <a:highlight>
                  <a:schemeClr val="lt1"/>
                </a:highlight>
                <a:latin typeface="Open Sans Light"/>
                <a:ea typeface="Open Sans Light"/>
                <a:cs typeface="Open Sans Light"/>
                <a:sym typeface="Open Sans Light"/>
              </a:rPr>
              <a:t>for the last year. I wanted to reach out and express my interest in applying for the offer.</a:t>
            </a:r>
          </a:p>
          <a:p>
            <a:pPr marL="0" marR="0" lvl="0" indent="0" algn="l" rtl="0">
              <a:lnSpc>
                <a:spcPct val="160000"/>
              </a:lnSpc>
              <a:spcBef>
                <a:spcPts val="0"/>
              </a:spcBef>
              <a:spcAft>
                <a:spcPts val="0"/>
              </a:spcAft>
              <a:buClr>
                <a:schemeClr val="dk1"/>
              </a:buClr>
              <a:buSzPts val="3000"/>
              <a:buFont typeface="Arial"/>
              <a:buNone/>
            </a:pPr>
            <a:endParaRPr lang="en-US" b="0" i="0" u="none" strike="noStrike" cap="none" dirty="0">
              <a:solidFill>
                <a:srgbClr val="525C65"/>
              </a:solidFill>
              <a:highlight>
                <a:schemeClr val="lt1"/>
              </a:highlight>
              <a:latin typeface="Open Sans Light"/>
              <a:ea typeface="Open Sans Light"/>
              <a:cs typeface="Open Sans Light"/>
              <a:sym typeface="Open Sans Light"/>
            </a:endParaRPr>
          </a:p>
          <a:p>
            <a:pPr marL="0" marR="0" lvl="0" indent="0" algn="l" rtl="0">
              <a:lnSpc>
                <a:spcPct val="160000"/>
              </a:lnSpc>
              <a:spcBef>
                <a:spcPts val="0"/>
              </a:spcBef>
              <a:spcAft>
                <a:spcPts val="0"/>
              </a:spcAft>
              <a:buClr>
                <a:schemeClr val="dk1"/>
              </a:buClr>
              <a:buSzPts val="3000"/>
              <a:buFont typeface="Arial"/>
              <a:buNone/>
            </a:pPr>
            <a:r>
              <a:rPr lang="en-US" b="0" i="0" u="none" strike="noStrike" cap="none" dirty="0">
                <a:solidFill>
                  <a:srgbClr val="525C65"/>
                </a:solidFill>
                <a:highlight>
                  <a:schemeClr val="lt1"/>
                </a:highlight>
                <a:latin typeface="Open Sans Light"/>
                <a:ea typeface="Open Sans Light"/>
                <a:cs typeface="Open Sans Light"/>
                <a:sym typeface="Open Sans Light"/>
              </a:rPr>
              <a:t>I have worked as a freelancer in the web development field for the last year. During that time, I've developed strong customer service skills and learned a lot about web technologies, development of websites and I have worked with multiple frameworks. </a:t>
            </a:r>
          </a:p>
          <a:p>
            <a:pPr marL="0" marR="0" lvl="0" indent="0" algn="l" rtl="0">
              <a:lnSpc>
                <a:spcPct val="160000"/>
              </a:lnSpc>
              <a:spcBef>
                <a:spcPts val="0"/>
              </a:spcBef>
              <a:spcAft>
                <a:spcPts val="0"/>
              </a:spcAft>
              <a:buClr>
                <a:schemeClr val="dk1"/>
              </a:buClr>
              <a:buSzPts val="3000"/>
              <a:buFont typeface="Arial"/>
              <a:buNone/>
            </a:pPr>
            <a:endParaRPr lang="en-US" dirty="0">
              <a:solidFill>
                <a:srgbClr val="525C65"/>
              </a:solidFill>
              <a:highlight>
                <a:schemeClr val="lt1"/>
              </a:highlight>
              <a:latin typeface="Open Sans Light"/>
              <a:ea typeface="Open Sans Light"/>
              <a:cs typeface="Open Sans Light"/>
              <a:sym typeface="Open Sans Light"/>
            </a:endParaRPr>
          </a:p>
          <a:p>
            <a:pPr marL="0" marR="0" lvl="0" indent="0" algn="l" rtl="0">
              <a:lnSpc>
                <a:spcPct val="160000"/>
              </a:lnSpc>
              <a:spcBef>
                <a:spcPts val="0"/>
              </a:spcBef>
              <a:spcAft>
                <a:spcPts val="0"/>
              </a:spcAft>
              <a:buClr>
                <a:schemeClr val="dk1"/>
              </a:buClr>
              <a:buSzPts val="3000"/>
              <a:buFont typeface="Arial"/>
              <a:buNone/>
            </a:pPr>
            <a:r>
              <a:rPr lang="en-US" b="0" i="0" u="none" strike="noStrike" cap="none" dirty="0">
                <a:solidFill>
                  <a:srgbClr val="525C65"/>
                </a:solidFill>
                <a:highlight>
                  <a:schemeClr val="lt1"/>
                </a:highlight>
                <a:latin typeface="Open Sans Light"/>
                <a:ea typeface="Open Sans Light"/>
                <a:cs typeface="Open Sans Light"/>
                <a:sym typeface="Open Sans Light"/>
              </a:rPr>
              <a:t>It looks like you need to connect patients directly with their doctors by taking PSD mockup files from designers and convert them into custom code using HTML, CSS, and JavaScript. I’d recommend using React JS It is an open-source JavaScript library used to build highly responsive user interfaces. It is declarative and component-based meaning you can reuse components to create complex UIs in a short time. I have great experience working on such projects</a:t>
            </a:r>
            <a:r>
              <a:rPr lang="en-US" dirty="0">
                <a:solidFill>
                  <a:srgbClr val="525C65"/>
                </a:solidFill>
                <a:highlight>
                  <a:schemeClr val="lt1"/>
                </a:highlight>
                <a:latin typeface="Open Sans Light"/>
                <a:ea typeface="Open Sans Light"/>
                <a:cs typeface="Open Sans Light"/>
                <a:sym typeface="Open Sans Light"/>
              </a:rPr>
              <a:t>. Please let me know if you would like to connect</a:t>
            </a:r>
            <a:endParaRPr lang="en-US" b="0" i="0" u="none" strike="noStrike" cap="none" dirty="0">
              <a:solidFill>
                <a:srgbClr val="525C65"/>
              </a:solidFill>
              <a:highlight>
                <a:schemeClr val="lt1"/>
              </a:highlight>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1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1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1" name="Google Shape;201;p17"/>
          <p:cNvSpPr txBox="1">
            <a:spLocks noGrp="1"/>
          </p:cNvSpPr>
          <p:nvPr>
            <p:ph type="body" idx="1"/>
          </p:nvPr>
        </p:nvSpPr>
        <p:spPr>
          <a:xfrm>
            <a:off x="264950" y="1990175"/>
            <a:ext cx="7242600" cy="1926876"/>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000" dirty="0">
                <a:solidFill>
                  <a:srgbClr val="2E3D49"/>
                </a:solidFill>
                <a:highlight>
                  <a:schemeClr val="lt1"/>
                </a:highlight>
              </a:rPr>
              <a:t>Please include the following information for your Trello board: </a:t>
            </a:r>
            <a:endParaRPr sz="2000" dirty="0">
              <a:solidFill>
                <a:srgbClr val="2E3D49"/>
              </a:solidFill>
              <a:highlight>
                <a:schemeClr val="lt1"/>
              </a:highlight>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dirty="0">
                <a:solidFill>
                  <a:srgbClr val="525C65"/>
                </a:solidFill>
                <a:highlight>
                  <a:schemeClr val="lt1"/>
                </a:highlight>
              </a:rPr>
              <a:t>A link to your public Trello board should be provided here: </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US" sz="1600" dirty="0">
                <a:solidFill>
                  <a:srgbClr val="525C65"/>
                </a:solidFill>
                <a:highlight>
                  <a:schemeClr val="lt1"/>
                </a:highlight>
              </a:rPr>
              <a:t>https://trello.com/b/84HWRl3o/web-development-project-management</a:t>
            </a:r>
            <a:endParaRPr sz="16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dirty="0">
              <a:solidFill>
                <a:srgbClr val="525C65"/>
              </a:solidFill>
              <a:highlight>
                <a:schemeClr val="lt1"/>
              </a:highlight>
            </a:endParaRPr>
          </a:p>
          <a:p>
            <a:pPr marL="0" lvl="0" indent="0" algn="l" rtl="0">
              <a:lnSpc>
                <a:spcPct val="160000"/>
              </a:lnSpc>
              <a:spcBef>
                <a:spcPts val="0"/>
              </a:spcBef>
              <a:spcAft>
                <a:spcPts val="0"/>
              </a:spcAft>
              <a:buSzPts val="3000"/>
              <a:buNone/>
            </a:pP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202" name="Google Shape;202;p17"/>
          <p:cNvSpPr txBox="1"/>
          <p:nvPr/>
        </p:nvSpPr>
        <p:spPr>
          <a:xfrm>
            <a:off x="412700" y="5049875"/>
            <a:ext cx="6947100" cy="4063500"/>
          </a:xfrm>
          <a:prstGeom prst="rect">
            <a:avLst/>
          </a:prstGeom>
          <a:noFill/>
          <a:ln w="9525" cap="flat" cmpd="sng">
            <a:solidFill>
              <a:srgbClr val="2015FF"/>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Open Sans Light"/>
                <a:ea typeface="Open Sans Light"/>
                <a:cs typeface="Open Sans Light"/>
                <a:sym typeface="Open Sans Light"/>
              </a:rPr>
              <a:t>Paste screenshot here</a:t>
            </a: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p:txBody>
      </p:sp>
      <p:sp>
        <p:nvSpPr>
          <p:cNvPr id="203" name="Google Shape;203;p17"/>
          <p:cNvSpPr txBox="1"/>
          <p:nvPr/>
        </p:nvSpPr>
        <p:spPr>
          <a:xfrm>
            <a:off x="264950" y="4231938"/>
            <a:ext cx="6947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2E3D49"/>
                </a:solidFill>
                <a:latin typeface="Open Sans Light"/>
                <a:ea typeface="Open Sans Light"/>
                <a:cs typeface="Open Sans Light"/>
                <a:sym typeface="Open Sans Light"/>
              </a:rPr>
              <a:t>Include a screenshot of the board below: </a:t>
            </a:r>
            <a:endParaRPr sz="1800" b="0" i="0" u="none" strike="noStrike" cap="none" dirty="0">
              <a:solidFill>
                <a:srgbClr val="2E3D49"/>
              </a:solidFill>
              <a:latin typeface="Open Sans Light"/>
              <a:ea typeface="Open Sans Light"/>
              <a:cs typeface="Open Sans Light"/>
              <a:sym typeface="Open Sans Light"/>
            </a:endParaRPr>
          </a:p>
        </p:txBody>
      </p:sp>
      <p:pic>
        <p:nvPicPr>
          <p:cNvPr id="3" name="Picture 2">
            <a:extLst>
              <a:ext uri="{FF2B5EF4-FFF2-40B4-BE49-F238E27FC236}">
                <a16:creationId xmlns:a16="http://schemas.microsoft.com/office/drawing/2014/main" id="{EB125A54-1F61-8D1A-5A74-8612AED2DE29}"/>
              </a:ext>
            </a:extLst>
          </p:cNvPr>
          <p:cNvPicPr>
            <a:picLocks noChangeAspect="1"/>
          </p:cNvPicPr>
          <p:nvPr/>
        </p:nvPicPr>
        <p:blipFill>
          <a:blip r:embed="rId3"/>
          <a:stretch>
            <a:fillRect/>
          </a:stretch>
        </p:blipFill>
        <p:spPr>
          <a:xfrm>
            <a:off x="412600" y="5008525"/>
            <a:ext cx="6947100" cy="4104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1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1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0"/>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US" sz="1200" dirty="0">
                <a:solidFill>
                  <a:schemeClr val="dk1"/>
                </a:solidFill>
              </a:rPr>
              <a:t>Ahmed Saed</a:t>
            </a:r>
            <a:endParaRPr sz="1200" dirty="0">
              <a:solidFill>
                <a:schemeClr val="dk1"/>
              </a:solidFill>
            </a:endParaRPr>
          </a:p>
          <a:p>
            <a:pPr marL="0" lvl="0" indent="0" algn="r" rtl="0">
              <a:lnSpc>
                <a:spcPct val="115000"/>
              </a:lnSpc>
              <a:spcBef>
                <a:spcPts val="0"/>
              </a:spcBef>
              <a:spcAft>
                <a:spcPts val="0"/>
              </a:spcAft>
              <a:buClr>
                <a:schemeClr val="dk1"/>
              </a:buClr>
              <a:buSzPts val="1100"/>
              <a:buFont typeface="Arial"/>
              <a:buNone/>
            </a:pPr>
            <a:r>
              <a:rPr lang="en-US" sz="1200" dirty="0">
                <a:solidFill>
                  <a:schemeClr val="dk1"/>
                </a:solidFill>
              </a:rPr>
              <a:t>Cairo, Egypt</a:t>
            </a:r>
            <a:endParaRPr sz="31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dirty="0">
                <a:solidFill>
                  <a:schemeClr val="dk1"/>
                </a:solidFill>
              </a:rPr>
              <a:t>Invoice</a:t>
            </a:r>
            <a:endParaRPr sz="4800" b="1" dirty="0">
              <a:solidFill>
                <a:schemeClr val="dk1"/>
              </a:solidFill>
            </a:endParaRPr>
          </a:p>
        </p:txBody>
      </p:sp>
      <p:cxnSp>
        <p:nvCxnSpPr>
          <p:cNvPr id="222" name="Google Shape;222;p20"/>
          <p:cNvCxnSpPr/>
          <p:nvPr/>
        </p:nvCxnSpPr>
        <p:spPr>
          <a:xfrm>
            <a:off x="215425" y="1468775"/>
            <a:ext cx="7416600" cy="39300"/>
          </a:xfrm>
          <a:prstGeom prst="straightConnector1">
            <a:avLst/>
          </a:prstGeom>
          <a:noFill/>
          <a:ln w="19050" cap="flat" cmpd="sng">
            <a:solidFill>
              <a:srgbClr val="2015FF"/>
            </a:solidFill>
            <a:prstDash val="solid"/>
            <a:round/>
            <a:headEnd type="none" w="sm" len="sm"/>
            <a:tailEnd type="none" w="sm" len="sm"/>
          </a:ln>
        </p:spPr>
      </p:cxnSp>
      <p:sp>
        <p:nvSpPr>
          <p:cNvPr id="223" name="Google Shape;223;p20"/>
          <p:cNvSpPr txBox="1"/>
          <p:nvPr/>
        </p:nvSpPr>
        <p:spPr>
          <a:xfrm>
            <a:off x="117575" y="1618300"/>
            <a:ext cx="7507500" cy="2559132"/>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 sz="1500" b="1" i="0" u="none" strike="noStrike" cap="none" dirty="0">
                <a:solidFill>
                  <a:schemeClr val="dk1"/>
                </a:solidFill>
                <a:latin typeface="Open Sans"/>
                <a:ea typeface="Open Sans"/>
                <a:cs typeface="Open Sans"/>
                <a:sym typeface="Open Sans"/>
              </a:rPr>
              <a:t>Recipient: </a:t>
            </a:r>
            <a:endParaRPr sz="1500" b="0" i="0" u="none" strike="noStrike" cap="none"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n-US" sz="1500" dirty="0">
                <a:solidFill>
                  <a:schemeClr val="dk1"/>
                </a:solidFill>
                <a:latin typeface="Open Sans"/>
                <a:ea typeface="Open Sans"/>
                <a:cs typeface="Open Sans"/>
                <a:sym typeface="Open Sans"/>
              </a:rPr>
              <a:t>Web development company</a:t>
            </a:r>
            <a:endParaRPr sz="1500" b="0" i="0" u="none" strike="noStrike" cap="none"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n-US" sz="1500" b="0" i="0" u="none" strike="noStrike" cap="none" dirty="0">
                <a:solidFill>
                  <a:schemeClr val="dk1"/>
                </a:solidFill>
                <a:latin typeface="Open Sans"/>
                <a:ea typeface="Open Sans"/>
                <a:cs typeface="Open Sans"/>
                <a:sym typeface="Open Sans"/>
              </a:rPr>
              <a:t>Cairo, Egypt</a:t>
            </a:r>
            <a:endParaRPr lang="en-US" sz="3300" b="1" i="0" u="none" strike="noStrike" cap="none" dirty="0">
              <a:solidFill>
                <a:schemeClr val="dk1"/>
              </a:solidFill>
              <a:latin typeface="Open Sans"/>
              <a:ea typeface="Open Sans"/>
              <a:cs typeface="Open Sans"/>
              <a:sym typeface="Open Sans"/>
            </a:endParaRPr>
          </a:p>
          <a:p>
            <a:pPr marL="0" marR="0" lvl="0" indent="0" algn="just" rtl="0">
              <a:lnSpc>
                <a:spcPct val="115000"/>
              </a:lnSpc>
              <a:spcBef>
                <a:spcPts val="0"/>
              </a:spcBef>
              <a:spcAft>
                <a:spcPts val="0"/>
              </a:spcAft>
              <a:buClr>
                <a:schemeClr val="dk1"/>
              </a:buClr>
              <a:buSzPts val="1100"/>
              <a:buFont typeface="Arial"/>
              <a:buNone/>
            </a:pPr>
            <a:endParaRPr sz="1500" b="1" i="0" u="none" strike="noStrike" cap="none"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n" sz="1500" b="1" i="0" u="none" strike="noStrike" cap="none" dirty="0">
                <a:solidFill>
                  <a:schemeClr val="dk1"/>
                </a:solidFill>
                <a:latin typeface="Open Sans"/>
                <a:ea typeface="Open Sans"/>
                <a:cs typeface="Open Sans"/>
                <a:sym typeface="Open Sans"/>
              </a:rPr>
              <a:t>Invoice #</a:t>
            </a:r>
            <a:r>
              <a:rPr lang="en" sz="1500" b="0" i="0" u="none" strike="noStrike" cap="none" dirty="0">
                <a:solidFill>
                  <a:schemeClr val="dk1"/>
                </a:solidFill>
                <a:latin typeface="Open Sans"/>
                <a:ea typeface="Open Sans"/>
                <a:cs typeface="Open Sans"/>
                <a:sym typeface="Open Sans"/>
              </a:rPr>
              <a:t>: </a:t>
            </a:r>
            <a:r>
              <a:rPr lang="en-US" sz="1500" b="0" i="0" u="none" strike="noStrike" cap="none" dirty="0">
                <a:solidFill>
                  <a:schemeClr val="dk1"/>
                </a:solidFill>
                <a:latin typeface="Open Sans"/>
                <a:ea typeface="Open Sans"/>
                <a:cs typeface="Open Sans"/>
                <a:sym typeface="Open Sans"/>
              </a:rPr>
              <a:t>159784</a:t>
            </a:r>
            <a:endParaRPr sz="1500" b="0" i="0" u="none" strike="noStrike" cap="none"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n" sz="1500" b="1" i="0" u="none" strike="noStrike" cap="none" dirty="0">
                <a:solidFill>
                  <a:schemeClr val="dk1"/>
                </a:solidFill>
                <a:latin typeface="Open Sans"/>
                <a:ea typeface="Open Sans"/>
                <a:cs typeface="Open Sans"/>
                <a:sym typeface="Open Sans"/>
              </a:rPr>
              <a:t>Date issued</a:t>
            </a:r>
            <a:r>
              <a:rPr lang="en" sz="1500" b="0" i="0" u="none" strike="noStrike" cap="none" dirty="0">
                <a:solidFill>
                  <a:schemeClr val="dk1"/>
                </a:solidFill>
                <a:latin typeface="Open Sans"/>
                <a:ea typeface="Open Sans"/>
                <a:cs typeface="Open Sans"/>
                <a:sym typeface="Open Sans"/>
              </a:rPr>
              <a:t>: 5/13/2022</a:t>
            </a:r>
          </a:p>
          <a:p>
            <a:pPr marL="0" marR="0" lvl="0" indent="0" algn="l" rtl="0">
              <a:lnSpc>
                <a:spcPct val="115000"/>
              </a:lnSpc>
              <a:spcBef>
                <a:spcPts val="0"/>
              </a:spcBef>
              <a:spcAft>
                <a:spcPts val="0"/>
              </a:spcAft>
              <a:buClr>
                <a:schemeClr val="dk1"/>
              </a:buClr>
              <a:buSzPts val="1100"/>
              <a:buFont typeface="Arial"/>
              <a:buNone/>
            </a:pPr>
            <a:r>
              <a:rPr lang="en" sz="1500" b="1" i="0" u="none" strike="noStrike" cap="none" dirty="0">
                <a:solidFill>
                  <a:schemeClr val="dk1"/>
                </a:solidFill>
                <a:latin typeface="Open Sans"/>
                <a:ea typeface="Open Sans"/>
                <a:cs typeface="Open Sans"/>
                <a:sym typeface="Open Sans"/>
              </a:rPr>
              <a:t>Date due: </a:t>
            </a:r>
            <a:r>
              <a:rPr lang="en" sz="1500" dirty="0">
                <a:solidFill>
                  <a:schemeClr val="dk1"/>
                </a:solidFill>
                <a:latin typeface="Open Sans"/>
                <a:ea typeface="Open Sans"/>
                <a:cs typeface="Open Sans"/>
                <a:sym typeface="Open Sans"/>
              </a:rPr>
              <a:t>5/13/2023</a:t>
            </a:r>
            <a:endParaRPr sz="1500"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n" sz="1700" b="1" i="0" u="none" strike="noStrike" cap="none" dirty="0">
                <a:solidFill>
                  <a:schemeClr val="dk1"/>
                </a:solidFill>
                <a:latin typeface="Open Sans"/>
                <a:ea typeface="Open Sans"/>
                <a:cs typeface="Open Sans"/>
                <a:sym typeface="Open Sans"/>
              </a:rPr>
              <a:t>Services Rendered</a:t>
            </a:r>
            <a:endParaRPr sz="1700" b="0" i="0" u="none" strike="noStrike" cap="none" dirty="0">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p:txBody>
      </p:sp>
      <p:graphicFrame>
        <p:nvGraphicFramePr>
          <p:cNvPr id="224" name="Google Shape;224;p20"/>
          <p:cNvGraphicFramePr/>
          <p:nvPr>
            <p:extLst>
              <p:ext uri="{D42A27DB-BD31-4B8C-83A1-F6EECF244321}">
                <p14:modId xmlns:p14="http://schemas.microsoft.com/office/powerpoint/2010/main" val="2821257778"/>
              </p:ext>
            </p:extLst>
          </p:nvPr>
        </p:nvGraphicFramePr>
        <p:xfrm>
          <a:off x="264900" y="4457550"/>
          <a:ext cx="7242600" cy="3867760"/>
        </p:xfrm>
        <a:graphic>
          <a:graphicData uri="http://schemas.openxmlformats.org/drawingml/2006/table">
            <a:tbl>
              <a:tblPr>
                <a:noFill/>
                <a:tableStyleId>{70AD39CF-BF52-415A-83D3-E4E56762F199}</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dirty="0">
                          <a:solidFill>
                            <a:srgbClr val="FFFFFF"/>
                          </a:solidFill>
                          <a:latin typeface="Open Sans"/>
                          <a:ea typeface="Open Sans"/>
                          <a:cs typeface="Open Sans"/>
                          <a:sym typeface="Open Sans"/>
                        </a:rPr>
                        <a:t>Service</a:t>
                      </a:r>
                      <a:endParaRPr sz="1300" b="1" u="none" strike="noStrike" cap="none"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FFFFFF"/>
                          </a:solidFill>
                          <a:latin typeface="Open Sans"/>
                          <a:ea typeface="Open Sans"/>
                          <a:cs typeface="Open Sans"/>
                          <a:sym typeface="Open Sans"/>
                        </a:rPr>
                        <a:t>Description of Work Done</a:t>
                      </a:r>
                      <a:endParaRPr sz="1300" b="1" u="none" strike="noStrike" cap="none">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FFFFFF"/>
                          </a:solidFill>
                          <a:latin typeface="Open Sans"/>
                          <a:ea typeface="Open Sans"/>
                          <a:cs typeface="Open Sans"/>
                          <a:sym typeface="Open Sans"/>
                        </a:rPr>
                        <a:t>Hours Spent </a:t>
                      </a:r>
                      <a:endParaRPr sz="1300" b="1" u="none" strike="noStrike" cap="none">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dirty="0">
                          <a:solidFill>
                            <a:srgbClr val="FFFFFF"/>
                          </a:solidFill>
                          <a:latin typeface="Open Sans"/>
                          <a:ea typeface="Open Sans"/>
                          <a:cs typeface="Open Sans"/>
                          <a:sym typeface="Open Sans"/>
                        </a:rPr>
                        <a:t>Amount Per Hour</a:t>
                      </a:r>
                      <a:endParaRPr sz="1300" b="1" u="none" strike="noStrike" cap="none"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FFFFFF"/>
                          </a:solidFill>
                          <a:latin typeface="Open Sans"/>
                          <a:ea typeface="Open Sans"/>
                          <a:cs typeface="Open Sans"/>
                          <a:sym typeface="Open Sans"/>
                        </a:rPr>
                        <a:t>Total</a:t>
                      </a:r>
                      <a:endParaRPr sz="1300" b="1" u="none" strike="noStrike" cap="none">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Creating website strucutre using HTML</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latin typeface="Open Sans"/>
                          <a:ea typeface="Open Sans"/>
                          <a:cs typeface="Open Sans"/>
                          <a:sym typeface="Open Sans"/>
                        </a:rPr>
                        <a:t>Providing the main structure of the website and the content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13 hours</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40$</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latin typeface="Open Sans"/>
                          <a:ea typeface="Open Sans"/>
                          <a:cs typeface="Open Sans"/>
                          <a:sym typeface="Open Sans"/>
                        </a:rPr>
                        <a:t>520$</a:t>
                      </a:r>
                      <a:endParaRPr sz="1300" u="none" strike="noStrike" cap="none"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738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latin typeface="Open Sans"/>
                          <a:ea typeface="Open Sans"/>
                          <a:cs typeface="Open Sans"/>
                          <a:sym typeface="Open Sans"/>
                        </a:rPr>
                        <a:t>Styling and layout using CSS</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latin typeface="Open Sans"/>
                          <a:ea typeface="Open Sans"/>
                          <a:cs typeface="Open Sans"/>
                          <a:sym typeface="Open Sans"/>
                        </a:rPr>
                        <a:t>- Styling the website content like elements and text</a:t>
                      </a:r>
                    </a:p>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latin typeface="Open Sans"/>
                          <a:ea typeface="Open Sans"/>
                          <a:cs typeface="Open Sans"/>
                          <a:sym typeface="Open Sans"/>
                        </a:rPr>
                        <a:t>- Make the website responsive for better user experience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latin typeface="Open Sans"/>
                          <a:ea typeface="Open Sans"/>
                          <a:cs typeface="Open Sans"/>
                          <a:sym typeface="Open Sans"/>
                        </a:rPr>
                        <a:t>25</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latin typeface="Open Sans"/>
                          <a:ea typeface="Open Sans"/>
                          <a:cs typeface="Open Sans"/>
                          <a:sym typeface="Open Sans"/>
                        </a:rPr>
                        <a:t>40$</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latin typeface="Open Sans"/>
                          <a:ea typeface="Open Sans"/>
                          <a:cs typeface="Open Sans"/>
                          <a:sym typeface="Open Sans"/>
                        </a:rPr>
                        <a:t>1000$</a:t>
                      </a:r>
                      <a:endParaRPr sz="1300" u="none" strike="noStrike" cap="none"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738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latin typeface="Open Sans"/>
                          <a:ea typeface="Open Sans"/>
                          <a:cs typeface="Open Sans"/>
                          <a:sym typeface="Open Sans"/>
                        </a:rPr>
                        <a:t>Website Enhancements </a:t>
                      </a:r>
                      <a:endParaRPr sz="1300" u="none" strike="noStrike" cap="none" dirty="0">
                        <a:latin typeface="Open Sans"/>
                        <a:ea typeface="Open Sans"/>
                        <a:cs typeface="Open Sans"/>
                        <a:sym typeface="Open Sans"/>
                      </a:endParaRPr>
                    </a:p>
                  </a:txBody>
                  <a:tcPr marL="63500" marR="63500" marT="63500" marB="63500"/>
                </a:tc>
                <a:tc>
                  <a:txBody>
                    <a:bodyPr/>
                    <a:lstStyle/>
                    <a:p>
                      <a:pPr marL="285750" marR="0" lvl="0" indent="-285750" algn="l" rtl="0">
                        <a:lnSpc>
                          <a:spcPct val="100000"/>
                        </a:lnSpc>
                        <a:spcBef>
                          <a:spcPts val="0"/>
                        </a:spcBef>
                        <a:spcAft>
                          <a:spcPts val="0"/>
                        </a:spcAft>
                        <a:buClr>
                          <a:srgbClr val="000000"/>
                        </a:buClr>
                        <a:buSzPts val="1300"/>
                        <a:buFontTx/>
                        <a:buChar char="-"/>
                      </a:pPr>
                      <a:r>
                        <a:rPr lang="en-US" sz="1300" u="none" strike="noStrike" cap="none" dirty="0">
                          <a:latin typeface="Open Sans"/>
                          <a:ea typeface="Open Sans"/>
                          <a:cs typeface="Open Sans"/>
                          <a:sym typeface="Open Sans"/>
                        </a:rPr>
                        <a:t>Color scheme.</a:t>
                      </a:r>
                    </a:p>
                    <a:p>
                      <a:pPr marL="285750" marR="0" lvl="0" indent="-285750" algn="l" rtl="0">
                        <a:lnSpc>
                          <a:spcPct val="100000"/>
                        </a:lnSpc>
                        <a:spcBef>
                          <a:spcPts val="0"/>
                        </a:spcBef>
                        <a:spcAft>
                          <a:spcPts val="0"/>
                        </a:spcAft>
                        <a:buClr>
                          <a:srgbClr val="000000"/>
                        </a:buClr>
                        <a:buSzPts val="1300"/>
                        <a:buFontTx/>
                        <a:buChar char="-"/>
                      </a:pPr>
                      <a:r>
                        <a:rPr lang="en-US" sz="1300" u="none" strike="noStrike" cap="none" dirty="0">
                          <a:latin typeface="Open Sans"/>
                          <a:ea typeface="Open Sans"/>
                          <a:cs typeface="Open Sans"/>
                          <a:sym typeface="Open Sans"/>
                        </a:rPr>
                        <a:t>General website theme</a:t>
                      </a:r>
                    </a:p>
                    <a:p>
                      <a:pPr marL="285750" marR="0" lvl="0" indent="-285750" algn="l" rtl="0">
                        <a:lnSpc>
                          <a:spcPct val="100000"/>
                        </a:lnSpc>
                        <a:spcBef>
                          <a:spcPts val="0"/>
                        </a:spcBef>
                        <a:spcAft>
                          <a:spcPts val="0"/>
                        </a:spcAft>
                        <a:buClr>
                          <a:srgbClr val="000000"/>
                        </a:buClr>
                        <a:buSzPts val="1300"/>
                        <a:buFontTx/>
                        <a:buChar char="-"/>
                      </a:pPr>
                      <a:r>
                        <a:rPr lang="en-US" sz="1300" u="none" strike="noStrike" cap="none" dirty="0">
                          <a:latin typeface="Open Sans"/>
                          <a:ea typeface="Open Sans"/>
                          <a:cs typeface="Open Sans"/>
                          <a:sym typeface="Open Sans"/>
                        </a:rPr>
                        <a:t>Images &amp; videos</a:t>
                      </a: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10</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40$</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latin typeface="Open Sans"/>
                          <a:ea typeface="Open Sans"/>
                          <a:cs typeface="Open Sans"/>
                          <a:sym typeface="Open Sans"/>
                        </a:rPr>
                        <a:t>400$</a:t>
                      </a:r>
                      <a:endParaRPr sz="1300" u="none" strike="noStrike" cap="none"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738550">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latin typeface="Open Sans"/>
                          <a:ea typeface="Open Sans"/>
                          <a:cs typeface="Open Sans"/>
                          <a:sym typeface="Open Sans"/>
                        </a:rPr>
                        <a:t>Security-related Enhancements </a:t>
                      </a:r>
                      <a:endParaRPr sz="1300" u="none" strike="noStrike" cap="none" dirty="0">
                        <a:latin typeface="Open Sans"/>
                        <a:ea typeface="Open Sans"/>
                        <a:cs typeface="Open Sans"/>
                        <a:sym typeface="Open Sans"/>
                      </a:endParaRPr>
                    </a:p>
                  </a:txBody>
                  <a:tcPr marL="63500" marR="63500" marT="63500" marB="63500"/>
                </a:tc>
                <a:tc>
                  <a:txBody>
                    <a:bodyPr/>
                    <a:lstStyle/>
                    <a:p>
                      <a:pPr marL="285750" marR="0" lvl="0" indent="-285750" algn="l" rtl="0">
                        <a:lnSpc>
                          <a:spcPct val="100000"/>
                        </a:lnSpc>
                        <a:spcBef>
                          <a:spcPts val="0"/>
                        </a:spcBef>
                        <a:spcAft>
                          <a:spcPts val="0"/>
                        </a:spcAft>
                        <a:buClr>
                          <a:srgbClr val="000000"/>
                        </a:buClr>
                        <a:buSzPts val="1300"/>
                        <a:buFontTx/>
                        <a:buChar char="-"/>
                      </a:pPr>
                      <a:r>
                        <a:rPr lang="en-US" sz="1300" u="none" strike="noStrike" cap="none" dirty="0">
                          <a:latin typeface="Open Sans"/>
                          <a:ea typeface="Open Sans"/>
                          <a:cs typeface="Open Sans"/>
                          <a:sym typeface="Open Sans"/>
                        </a:rPr>
                        <a:t>Better website security </a:t>
                      </a:r>
                    </a:p>
                    <a:p>
                      <a:pPr marL="285750" marR="0" lvl="0" indent="-285750" algn="l" rtl="0">
                        <a:lnSpc>
                          <a:spcPct val="100000"/>
                        </a:lnSpc>
                        <a:spcBef>
                          <a:spcPts val="0"/>
                        </a:spcBef>
                        <a:spcAft>
                          <a:spcPts val="0"/>
                        </a:spcAft>
                        <a:buClr>
                          <a:srgbClr val="000000"/>
                        </a:buClr>
                        <a:buSzPts val="1300"/>
                        <a:buFontTx/>
                        <a:buChar char="-"/>
                      </a:pPr>
                      <a:r>
                        <a:rPr lang="en-US" sz="1300" u="none" strike="noStrike" cap="none" dirty="0">
                          <a:latin typeface="Open Sans"/>
                          <a:ea typeface="Open Sans"/>
                          <a:cs typeface="Open Sans"/>
                          <a:sym typeface="Open Sans"/>
                        </a:rPr>
                        <a:t>More stability</a:t>
                      </a:r>
                    </a:p>
                    <a:p>
                      <a:pPr marL="285750" marR="0" lvl="0" indent="-285750" algn="l" rtl="0">
                        <a:lnSpc>
                          <a:spcPct val="100000"/>
                        </a:lnSpc>
                        <a:spcBef>
                          <a:spcPts val="0"/>
                        </a:spcBef>
                        <a:spcAft>
                          <a:spcPts val="0"/>
                        </a:spcAft>
                        <a:buClr>
                          <a:srgbClr val="000000"/>
                        </a:buClr>
                        <a:buSzPts val="1300"/>
                        <a:buFontTx/>
                        <a:buChar char="-"/>
                      </a:pPr>
                      <a:r>
                        <a:rPr lang="en-US" sz="1300" u="none" strike="noStrike" cap="none" dirty="0">
                          <a:latin typeface="Open Sans"/>
                          <a:ea typeface="Open Sans"/>
                          <a:cs typeface="Open Sans"/>
                          <a:sym typeface="Open Sans"/>
                        </a:rPr>
                        <a:t>Batches for common vulnerabilities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latin typeface="Open Sans"/>
                          <a:ea typeface="Open Sans"/>
                          <a:cs typeface="Open Sans"/>
                          <a:sym typeface="Open Sans"/>
                        </a:rPr>
                        <a:t>10</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40$</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400$</a:t>
                      </a:r>
                      <a:endParaRPr sz="1300" u="none" strike="noStrike" cap="none"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
        <p:nvSpPr>
          <p:cNvPr id="225" name="Google Shape;225;p20"/>
          <p:cNvSpPr txBox="1"/>
          <p:nvPr/>
        </p:nvSpPr>
        <p:spPr>
          <a:xfrm>
            <a:off x="1626125" y="9615575"/>
            <a:ext cx="44904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400" b="1" i="0" u="none" strike="noStrike" cap="none" dirty="0">
                <a:solidFill>
                  <a:srgbClr val="000000"/>
                </a:solidFill>
                <a:latin typeface="Open Sans"/>
                <a:ea typeface="Open Sans"/>
                <a:cs typeface="Open Sans"/>
                <a:sym typeface="Open Sans"/>
              </a:rPr>
              <a:t>Total Payment Due: 2320$</a:t>
            </a:r>
            <a:endParaRPr sz="1400" b="0" i="0" u="none" strike="noStrike" cap="none" dirty="0">
              <a:solidFill>
                <a:srgbClr val="000000"/>
              </a:solidFill>
              <a:latin typeface="Open Sans Light"/>
              <a:ea typeface="Open Sans Light"/>
              <a:cs typeface="Open Sans Light"/>
              <a:sym typeface="Open Sans 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634</Words>
  <Application>Microsoft Office PowerPoint</Application>
  <PresentationFormat>Custom</PresentationFormat>
  <Paragraphs>115</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Helvetica Neue</vt:lpstr>
      <vt:lpstr>Open Sans</vt:lpstr>
      <vt:lpstr>Open Sans Light</vt:lpstr>
      <vt:lpstr>Open Sans SemiBold</vt:lpstr>
      <vt:lpstr>Simple Light</vt:lpstr>
      <vt:lpstr>White</vt:lpstr>
      <vt:lpstr>Digital Freelancer:  Managing Freelancing Projects</vt:lpstr>
      <vt:lpstr>PowerPoint Presentation</vt:lpstr>
      <vt:lpstr>Sample Project Listing #1: Web Development</vt:lpstr>
      <vt:lpstr>PowerPoint Presentation</vt:lpstr>
      <vt:lpstr>Expression of Interest (Provided)</vt:lpstr>
      <vt:lpstr>PowerPoint Presentation</vt:lpstr>
      <vt:lpstr>Trello Board</vt:lpstr>
      <vt:lpstr>PowerPoint Presentation</vt:lpstr>
      <vt:lpstr>Ahmed Saed Cairo, Egypt Invoice</vt:lpstr>
      <vt:lpstr>Payment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dc:creator>Ahmed Saed</dc:creator>
  <cp:lastModifiedBy>Ahmed Saed</cp:lastModifiedBy>
  <cp:revision>2</cp:revision>
  <dcterms:modified xsi:type="dcterms:W3CDTF">2022-05-13T20:02:42Z</dcterms:modified>
</cp:coreProperties>
</file>