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10058400" cx="7772400"/>
  <p:notesSz cx="6858000" cy="9144000"/>
  <p:embeddedFontLst>
    <p:embeddedFont>
      <p:font typeface="Open Sans SemiBold"/>
      <p:regular r:id="rId30"/>
      <p:bold r:id="rId31"/>
      <p:italic r:id="rId32"/>
      <p:boldItalic r:id="rId33"/>
    </p:embeddedFont>
    <p:embeddedFont>
      <p:font typeface="Helvetica Neue"/>
      <p:regular r:id="rId34"/>
      <p:bold r:id="rId35"/>
      <p:italic r:id="rId36"/>
      <p:boldItalic r:id="rId37"/>
    </p:embeddedFont>
    <p:embeddedFont>
      <p:font typeface="Open Sans Ligh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hLvKzMGgdjhUyazfukuShrU21M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AD39CF-BF52-415A-83D3-E4E56762F199}">
  <a:tblStyle styleId="{70AD39CF-BF52-415A-83D3-E4E56762F199}"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Light-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OpenSansLight-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SemiBold-bold.fntdata"/><Relationship Id="rId30" Type="http://schemas.openxmlformats.org/officeDocument/2006/relationships/font" Target="fonts/OpenSansSemiBold-regular.fntdata"/><Relationship Id="rId11" Type="http://schemas.openxmlformats.org/officeDocument/2006/relationships/slide" Target="slides/slide5.xml"/><Relationship Id="rId33" Type="http://schemas.openxmlformats.org/officeDocument/2006/relationships/font" Target="fonts/OpenSansSemiBold-boldItalic.fntdata"/><Relationship Id="rId10" Type="http://schemas.openxmlformats.org/officeDocument/2006/relationships/slide" Target="slides/slide4.xml"/><Relationship Id="rId32" Type="http://schemas.openxmlformats.org/officeDocument/2006/relationships/font" Target="fonts/OpenSansSemiBold-italic.fntdata"/><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39" Type="http://schemas.openxmlformats.org/officeDocument/2006/relationships/font" Target="fonts/OpenSansLight-bold.fntdata"/><Relationship Id="rId16" Type="http://schemas.openxmlformats.org/officeDocument/2006/relationships/slide" Target="slides/slide10.xml"/><Relationship Id="rId38" Type="http://schemas.openxmlformats.org/officeDocument/2006/relationships/font" Target="fonts/OpenSans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5" name="Google Shape;185;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6" name="Google Shape;206;p1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3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3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43" name="Shape 43"/>
        <p:cNvGrpSpPr/>
        <p:nvPr/>
      </p:nvGrpSpPr>
      <p:grpSpPr>
        <a:xfrm>
          <a:off x="0" y="0"/>
          <a:ext cx="0" cy="0"/>
          <a:chOff x="0" y="0"/>
          <a:chExt cx="0" cy="0"/>
        </a:xfrm>
      </p:grpSpPr>
      <p:sp>
        <p:nvSpPr>
          <p:cNvPr id="44" name="Google Shape;44;p2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5" name="Google Shape;45;p2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6" name="Google Shape;46;p2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47" name="Shape 47"/>
        <p:cNvGrpSpPr/>
        <p:nvPr/>
      </p:nvGrpSpPr>
      <p:grpSpPr>
        <a:xfrm>
          <a:off x="0" y="0"/>
          <a:ext cx="0" cy="0"/>
          <a:chOff x="0" y="0"/>
          <a:chExt cx="0" cy="0"/>
        </a:xfrm>
      </p:grpSpPr>
      <p:sp>
        <p:nvSpPr>
          <p:cNvPr id="48" name="Google Shape;48;p38"/>
          <p:cNvSpPr/>
          <p:nvPr>
            <p:ph idx="2" type="pic"/>
          </p:nvPr>
        </p:nvSpPr>
        <p:spPr>
          <a:xfrm>
            <a:off x="1691673" y="654843"/>
            <a:ext cx="4383300" cy="6103200"/>
          </a:xfrm>
          <a:prstGeom prst="rect">
            <a:avLst/>
          </a:prstGeom>
          <a:noFill/>
          <a:ln>
            <a:noFill/>
          </a:ln>
        </p:spPr>
      </p:sp>
      <p:sp>
        <p:nvSpPr>
          <p:cNvPr id="49" name="Google Shape;49;p38"/>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0" name="Google Shape;50;p38"/>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1" name="Google Shape;51;p38"/>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52" name="Shape 52"/>
        <p:cNvGrpSpPr/>
        <p:nvPr/>
      </p:nvGrpSpPr>
      <p:grpSpPr>
        <a:xfrm>
          <a:off x="0" y="0"/>
          <a:ext cx="0" cy="0"/>
          <a:chOff x="0" y="0"/>
          <a:chExt cx="0" cy="0"/>
        </a:xfrm>
      </p:grpSpPr>
      <p:sp>
        <p:nvSpPr>
          <p:cNvPr id="53" name="Google Shape;53;p39"/>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4" name="Google Shape;54;p3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55" name="Shape 55"/>
        <p:cNvGrpSpPr/>
        <p:nvPr/>
      </p:nvGrpSpPr>
      <p:grpSpPr>
        <a:xfrm>
          <a:off x="0" y="0"/>
          <a:ext cx="0" cy="0"/>
          <a:chOff x="0" y="0"/>
          <a:chExt cx="0" cy="0"/>
        </a:xfrm>
      </p:grpSpPr>
      <p:sp>
        <p:nvSpPr>
          <p:cNvPr id="56" name="Google Shape;56;p40"/>
          <p:cNvSpPr/>
          <p:nvPr>
            <p:ph idx="2" type="pic"/>
          </p:nvPr>
        </p:nvSpPr>
        <p:spPr>
          <a:xfrm>
            <a:off x="3982975" y="654843"/>
            <a:ext cx="2391000" cy="8486700"/>
          </a:xfrm>
          <a:prstGeom prst="rect">
            <a:avLst/>
          </a:prstGeom>
          <a:noFill/>
          <a:ln>
            <a:noFill/>
          </a:ln>
        </p:spPr>
      </p:sp>
      <p:sp>
        <p:nvSpPr>
          <p:cNvPr id="57" name="Google Shape;57;p40"/>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8" name="Google Shape;58;p40"/>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9" name="Google Shape;59;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0" name="Shape 60"/>
        <p:cNvGrpSpPr/>
        <p:nvPr/>
      </p:nvGrpSpPr>
      <p:grpSpPr>
        <a:xfrm>
          <a:off x="0" y="0"/>
          <a:ext cx="0" cy="0"/>
          <a:chOff x="0" y="0"/>
          <a:chExt cx="0" cy="0"/>
        </a:xfrm>
      </p:grpSpPr>
      <p:sp>
        <p:nvSpPr>
          <p:cNvPr id="61" name="Google Shape;61;p41"/>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2" name="Google Shape;62;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3" name="Shape 63"/>
        <p:cNvGrpSpPr/>
        <p:nvPr/>
      </p:nvGrpSpPr>
      <p:grpSpPr>
        <a:xfrm>
          <a:off x="0" y="0"/>
          <a:ext cx="0" cy="0"/>
          <a:chOff x="0" y="0"/>
          <a:chExt cx="0" cy="0"/>
        </a:xfrm>
      </p:grpSpPr>
      <p:sp>
        <p:nvSpPr>
          <p:cNvPr id="64" name="Google Shape;64;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5" name="Google Shape;65;p4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6" name="Google Shape;66;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7" name="Shape 67"/>
        <p:cNvGrpSpPr/>
        <p:nvPr/>
      </p:nvGrpSpPr>
      <p:grpSpPr>
        <a:xfrm>
          <a:off x="0" y="0"/>
          <a:ext cx="0" cy="0"/>
          <a:chOff x="0" y="0"/>
          <a:chExt cx="0" cy="0"/>
        </a:xfrm>
      </p:grpSpPr>
      <p:sp>
        <p:nvSpPr>
          <p:cNvPr id="68" name="Google Shape;68;p43"/>
          <p:cNvSpPr/>
          <p:nvPr>
            <p:ph idx="2" type="pic"/>
          </p:nvPr>
        </p:nvSpPr>
        <p:spPr>
          <a:xfrm>
            <a:off x="3982975" y="2684859"/>
            <a:ext cx="2391000" cy="6482700"/>
          </a:xfrm>
          <a:prstGeom prst="rect">
            <a:avLst/>
          </a:prstGeom>
          <a:noFill/>
          <a:ln>
            <a:noFill/>
          </a:ln>
        </p:spPr>
      </p:sp>
      <p:sp>
        <p:nvSpPr>
          <p:cNvPr id="69" name="Google Shape;69;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0" name="Google Shape;70;p43"/>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1" name="Google Shape;71;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2" name="Shape 72"/>
        <p:cNvGrpSpPr/>
        <p:nvPr/>
      </p:nvGrpSpPr>
      <p:grpSpPr>
        <a:xfrm>
          <a:off x="0" y="0"/>
          <a:ext cx="0" cy="0"/>
          <a:chOff x="0" y="0"/>
          <a:chExt cx="0" cy="0"/>
        </a:xfrm>
      </p:grpSpPr>
      <p:sp>
        <p:nvSpPr>
          <p:cNvPr id="73" name="Google Shape;73;p44"/>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4" name="Google Shape;74;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5" name="Shape 75"/>
        <p:cNvGrpSpPr/>
        <p:nvPr/>
      </p:nvGrpSpPr>
      <p:grpSpPr>
        <a:xfrm>
          <a:off x="0" y="0"/>
          <a:ext cx="0" cy="0"/>
          <a:chOff x="0" y="0"/>
          <a:chExt cx="0" cy="0"/>
        </a:xfrm>
      </p:grpSpPr>
      <p:sp>
        <p:nvSpPr>
          <p:cNvPr id="76" name="Google Shape;76;p45"/>
          <p:cNvSpPr/>
          <p:nvPr>
            <p:ph idx="2" type="pic"/>
          </p:nvPr>
        </p:nvSpPr>
        <p:spPr>
          <a:xfrm>
            <a:off x="3982975" y="5251847"/>
            <a:ext cx="2391000" cy="3889500"/>
          </a:xfrm>
          <a:prstGeom prst="rect">
            <a:avLst/>
          </a:prstGeom>
          <a:noFill/>
          <a:ln>
            <a:noFill/>
          </a:ln>
        </p:spPr>
      </p:sp>
      <p:sp>
        <p:nvSpPr>
          <p:cNvPr id="77" name="Google Shape;77;p45"/>
          <p:cNvSpPr/>
          <p:nvPr>
            <p:ph idx="3" type="pic"/>
          </p:nvPr>
        </p:nvSpPr>
        <p:spPr>
          <a:xfrm>
            <a:off x="3985763" y="916781"/>
            <a:ext cx="2391000" cy="3889500"/>
          </a:xfrm>
          <a:prstGeom prst="rect">
            <a:avLst/>
          </a:prstGeom>
          <a:noFill/>
          <a:ln>
            <a:noFill/>
          </a:ln>
        </p:spPr>
      </p:sp>
      <p:sp>
        <p:nvSpPr>
          <p:cNvPr id="78" name="Google Shape;78;p45"/>
          <p:cNvSpPr/>
          <p:nvPr>
            <p:ph idx="4" type="pic"/>
          </p:nvPr>
        </p:nvSpPr>
        <p:spPr>
          <a:xfrm>
            <a:off x="1398501" y="916781"/>
            <a:ext cx="2391000" cy="8225100"/>
          </a:xfrm>
          <a:prstGeom prst="rect">
            <a:avLst/>
          </a:prstGeom>
          <a:noFill/>
          <a:ln>
            <a:noFill/>
          </a:ln>
        </p:spPr>
      </p:sp>
      <p:sp>
        <p:nvSpPr>
          <p:cNvPr id="79" name="Google Shape;79;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0" name="Shape 80"/>
        <p:cNvGrpSpPr/>
        <p:nvPr/>
      </p:nvGrpSpPr>
      <p:grpSpPr>
        <a:xfrm>
          <a:off x="0" y="0"/>
          <a:ext cx="0" cy="0"/>
          <a:chOff x="0" y="0"/>
          <a:chExt cx="0" cy="0"/>
        </a:xfrm>
      </p:grpSpPr>
      <p:sp>
        <p:nvSpPr>
          <p:cNvPr id="81" name="Google Shape;81;p46"/>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2" name="Google Shape;82;p46"/>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3" name="Google Shape;83;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4" name="Shape 84"/>
        <p:cNvGrpSpPr/>
        <p:nvPr/>
      </p:nvGrpSpPr>
      <p:grpSpPr>
        <a:xfrm>
          <a:off x="0" y="0"/>
          <a:ext cx="0" cy="0"/>
          <a:chOff x="0" y="0"/>
          <a:chExt cx="0" cy="0"/>
        </a:xfrm>
      </p:grpSpPr>
      <p:sp>
        <p:nvSpPr>
          <p:cNvPr id="85" name="Google Shape;85;p47"/>
          <p:cNvSpPr/>
          <p:nvPr>
            <p:ph idx="2" type="pic"/>
          </p:nvPr>
        </p:nvSpPr>
        <p:spPr>
          <a:xfrm>
            <a:off x="971550" y="0"/>
            <a:ext cx="5829300" cy="10058400"/>
          </a:xfrm>
          <a:prstGeom prst="rect">
            <a:avLst/>
          </a:prstGeom>
          <a:noFill/>
          <a:ln>
            <a:noFill/>
          </a:ln>
        </p:spPr>
      </p:sp>
      <p:sp>
        <p:nvSpPr>
          <p:cNvPr id="86" name="Google Shape;86;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7" name="Shape 87"/>
        <p:cNvGrpSpPr/>
        <p:nvPr/>
      </p:nvGrpSpPr>
      <p:grpSpPr>
        <a:xfrm>
          <a:off x="0" y="0"/>
          <a:ext cx="0" cy="0"/>
          <a:chOff x="0" y="0"/>
          <a:chExt cx="0" cy="0"/>
        </a:xfrm>
      </p:grpSpPr>
      <p:sp>
        <p:nvSpPr>
          <p:cNvPr id="88" name="Google Shape;88;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9"/>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3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3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3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3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3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3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3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3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8" name="Google Shape;8;p2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sp>
        <p:nvSpPr>
          <p:cNvPr id="40" name="Google Shape;40;p2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1" name="Google Shape;41;p2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2" name="Google Shape;42;p2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trello.com/"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google.com/document/d/1eCyr2eKYK7CyHtrJ6LvnIDVFubpo7SRewifzeZcbKtE/edit?usp=sharing"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92" name="Shape 92"/>
        <p:cNvGrpSpPr/>
        <p:nvPr/>
      </p:nvGrpSpPr>
      <p:grpSpPr>
        <a:xfrm>
          <a:off x="0" y="0"/>
          <a:ext cx="0" cy="0"/>
          <a:chOff x="0" y="0"/>
          <a:chExt cx="0" cy="0"/>
        </a:xfrm>
      </p:grpSpPr>
      <p:sp>
        <p:nvSpPr>
          <p:cNvPr id="93" name="Google Shape;93;p1"/>
          <p:cNvSpPr/>
          <p:nvPr/>
        </p:nvSpPr>
        <p:spPr>
          <a:xfrm>
            <a:off x="293700" y="255500"/>
            <a:ext cx="7242600" cy="96279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txBox="1"/>
          <p:nvPr>
            <p:ph type="ctrTitle"/>
          </p:nvPr>
        </p:nvSpPr>
        <p:spPr>
          <a:xfrm>
            <a:off x="0" y="2456316"/>
            <a:ext cx="7772400" cy="141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500">
                <a:solidFill>
                  <a:schemeClr val="lt1"/>
                </a:solidFill>
              </a:rPr>
              <a:t>Digital Freelancer: </a:t>
            </a:r>
            <a:endParaRPr sz="4500">
              <a:solidFill>
                <a:schemeClr val="lt1"/>
              </a:solidFill>
            </a:endParaRPr>
          </a:p>
          <a:p>
            <a:pPr indent="0" lvl="0" marL="0" rtl="0" algn="ctr">
              <a:lnSpc>
                <a:spcPct val="100000"/>
              </a:lnSpc>
              <a:spcBef>
                <a:spcPts val="0"/>
              </a:spcBef>
              <a:spcAft>
                <a:spcPts val="0"/>
              </a:spcAft>
              <a:buSzPts val="5200"/>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1"/>
          <p:cNvSpPr txBox="1"/>
          <p:nvPr>
            <p:ph idx="1" type="subTitle"/>
          </p:nvPr>
        </p:nvSpPr>
        <p:spPr>
          <a:xfrm>
            <a:off x="264900" y="6051984"/>
            <a:ext cx="7242600" cy="155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1"/>
          <p:cNvPicPr preferRelativeResize="0"/>
          <p:nvPr/>
        </p:nvPicPr>
        <p:blipFill rotWithShape="1">
          <a:blip r:embed="rId3">
            <a:alphaModFix/>
          </a:blip>
          <a:srcRect b="0" l="0" r="0" t="0"/>
          <a:stretch/>
        </p:blipFill>
        <p:spPr>
          <a:xfrm>
            <a:off x="2945756" y="4018695"/>
            <a:ext cx="1880889" cy="1880889"/>
          </a:xfrm>
          <a:prstGeom prst="rect">
            <a:avLst/>
          </a:prstGeom>
          <a:noFill/>
          <a:ln>
            <a:noFill/>
          </a:ln>
        </p:spPr>
      </p:pic>
      <p:pic>
        <p:nvPicPr>
          <p:cNvPr id="97" name="Google Shape;97;p1"/>
          <p:cNvPicPr preferRelativeResize="0"/>
          <p:nvPr/>
        </p:nvPicPr>
        <p:blipFill rotWithShape="1">
          <a:blip r:embed="rId4">
            <a:alphaModFix/>
          </a:blip>
          <a:srcRect b="0" l="0" r="0" t="0"/>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154" name="Shape 154"/>
        <p:cNvGrpSpPr/>
        <p:nvPr/>
      </p:nvGrpSpPr>
      <p:grpSpPr>
        <a:xfrm>
          <a:off x="0" y="0"/>
          <a:ext cx="0" cy="0"/>
          <a:chOff x="0" y="0"/>
          <a:chExt cx="0" cy="0"/>
        </a:xfrm>
      </p:grpSpPr>
      <p:sp>
        <p:nvSpPr>
          <p:cNvPr id="155" name="Google Shape;155;p1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Part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Expression of Interest</a:t>
            </a:r>
            <a:endParaRPr b="0" i="0" sz="2000" u="none" cap="none" strike="noStrike">
              <a:solidFill>
                <a:srgbClr val="000000"/>
              </a:solidFill>
              <a:latin typeface="Arial"/>
              <a:ea typeface="Arial"/>
              <a:cs typeface="Arial"/>
              <a:sym typeface="Arial"/>
            </a:endParaRPr>
          </a:p>
        </p:txBody>
      </p:sp>
      <p:sp>
        <p:nvSpPr>
          <p:cNvPr id="156" name="Google Shape;156;p10"/>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a:t>
            </a:r>
            <a:endParaRPr b="1"/>
          </a:p>
        </p:txBody>
      </p:sp>
      <p:sp>
        <p:nvSpPr>
          <p:cNvPr id="162" name="Google Shape;162;p11"/>
          <p:cNvSpPr txBox="1"/>
          <p:nvPr>
            <p:ph idx="1" type="body"/>
          </p:nvPr>
        </p:nvSpPr>
        <p:spPr>
          <a:xfrm>
            <a:off x="264950" y="2253725"/>
            <a:ext cx="7242600" cy="46356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indent="-368300" lvl="0" marL="457200" rtl="0" algn="l">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b="1" sz="17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3000"/>
              <a:buNone/>
            </a:pPr>
            <a:r>
              <a:t/>
            </a:r>
            <a:endParaRPr b="1" sz="17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7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(Provided)</a:t>
            </a:r>
            <a:endParaRPr b="1"/>
          </a:p>
        </p:txBody>
      </p:sp>
      <p:sp>
        <p:nvSpPr>
          <p:cNvPr id="168" name="Google Shape;168;p12"/>
          <p:cNvSpPr txBox="1"/>
          <p:nvPr>
            <p:ph idx="1" type="body"/>
          </p:nvPr>
        </p:nvSpPr>
        <p:spPr>
          <a:xfrm>
            <a:off x="264950" y="2253725"/>
            <a:ext cx="7242600" cy="10350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3000"/>
              <a:buNone/>
            </a:pPr>
            <a:r>
              <a:rPr lang="en" sz="1700">
                <a:solidFill>
                  <a:srgbClr val="525C65"/>
                </a:solidFill>
                <a:highlight>
                  <a:schemeClr val="lt1"/>
                </a:highlight>
              </a:rPr>
              <a:t>Which Sample Project Listing did you select to respond to? </a:t>
            </a:r>
            <a:endParaRPr sz="1700">
              <a:solidFill>
                <a:srgbClr val="525C65"/>
              </a:solidFill>
              <a:highlight>
                <a:schemeClr val="lt1"/>
              </a:highlight>
            </a:endParaRPr>
          </a:p>
          <a:p>
            <a:pPr indent="0" lvl="0" marL="0" rtl="0" algn="l">
              <a:lnSpc>
                <a:spcPct val="160000"/>
              </a:lnSpc>
              <a:spcBef>
                <a:spcPts val="0"/>
              </a:spcBef>
              <a:spcAft>
                <a:spcPts val="0"/>
              </a:spcAft>
              <a:buSzPts val="3000"/>
              <a:buNone/>
            </a:pPr>
            <a:r>
              <a:rPr b="1" lang="en" sz="1700">
                <a:solidFill>
                  <a:srgbClr val="525C65"/>
                </a:solidFill>
                <a:highlight>
                  <a:schemeClr val="lt1"/>
                </a:highlight>
                <a:latin typeface="Open Sans"/>
                <a:ea typeface="Open Sans"/>
                <a:cs typeface="Open Sans"/>
                <a:sym typeface="Open Sans"/>
              </a:rPr>
              <a:t>Answer: </a:t>
            </a:r>
            <a:endParaRPr b="1" sz="17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4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7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
        <p:nvSpPr>
          <p:cNvPr id="169" name="Google Shape;169;p12"/>
          <p:cNvSpPr txBox="1"/>
          <p:nvPr/>
        </p:nvSpPr>
        <p:spPr>
          <a:xfrm>
            <a:off x="293700" y="3660500"/>
            <a:ext cx="7123200" cy="1283700"/>
          </a:xfrm>
          <a:prstGeom prst="rect">
            <a:avLst/>
          </a:prstGeom>
          <a:noFill/>
          <a:ln>
            <a:noFill/>
          </a:ln>
        </p:spPr>
        <p:txBody>
          <a:bodyPr anchorCtr="0" anchor="t" bIns="91425" lIns="91425" spcFirstLastPara="1" rIns="91425" wrap="square" tIns="91425">
            <a:spAutoFit/>
          </a:bodyPr>
          <a:lstStyle/>
          <a:p>
            <a:pPr indent="0" lvl="0" marL="0" marR="0" rtl="0" algn="l">
              <a:lnSpc>
                <a:spcPct val="160000"/>
              </a:lnSpc>
              <a:spcBef>
                <a:spcPts val="0"/>
              </a:spcBef>
              <a:spcAft>
                <a:spcPts val="0"/>
              </a:spcAft>
              <a:buClr>
                <a:srgbClr val="000000"/>
              </a:buClr>
              <a:buSzPts val="1700"/>
              <a:buFont typeface="Arial"/>
              <a:buNone/>
            </a:pPr>
            <a:r>
              <a:rPr b="0" i="0" lang="en" sz="1700" u="none" cap="none" strike="noStrike">
                <a:solidFill>
                  <a:srgbClr val="525C65"/>
                </a:solidFill>
                <a:highlight>
                  <a:schemeClr val="lt1"/>
                </a:highlight>
                <a:latin typeface="Open Sans Light"/>
                <a:ea typeface="Open Sans Light"/>
                <a:cs typeface="Open Sans Light"/>
                <a:sym typeface="Open Sans Light"/>
              </a:rPr>
              <a:t>Please type your initial response to the client below: </a:t>
            </a:r>
            <a:endParaRPr b="0" i="0" sz="1700" u="none" cap="none" strike="noStrike">
              <a:solidFill>
                <a:srgbClr val="525C65"/>
              </a:solidFill>
              <a:highlight>
                <a:schemeClr val="lt1"/>
              </a:highlight>
              <a:latin typeface="Open Sans Light"/>
              <a:ea typeface="Open Sans Light"/>
              <a:cs typeface="Open Sans Light"/>
              <a:sym typeface="Open Sans Light"/>
            </a:endParaRPr>
          </a:p>
          <a:p>
            <a:pPr indent="0" lvl="0" marL="0" marR="0" rtl="0" algn="l">
              <a:lnSpc>
                <a:spcPct val="160000"/>
              </a:lnSpc>
              <a:spcBef>
                <a:spcPts val="0"/>
              </a:spcBef>
              <a:spcAft>
                <a:spcPts val="0"/>
              </a:spcAft>
              <a:buClr>
                <a:srgbClr val="000000"/>
              </a:buClr>
              <a:buSzPts val="1700"/>
              <a:buFont typeface="Arial"/>
              <a:buNone/>
            </a:pPr>
            <a:r>
              <a:rPr b="1" i="0" lang="en" sz="1700" u="none" cap="none" strike="noStrike">
                <a:solidFill>
                  <a:srgbClr val="525C65"/>
                </a:solidFill>
                <a:highlight>
                  <a:schemeClr val="lt1"/>
                </a:highlight>
                <a:latin typeface="Open Sans"/>
                <a:ea typeface="Open Sans"/>
                <a:cs typeface="Open Sans"/>
                <a:sym typeface="Open Sans"/>
              </a:rPr>
              <a:t>Expression of Interest:</a:t>
            </a:r>
            <a:endParaRPr b="1" i="0" sz="1700" u="none" cap="none" strike="noStrike">
              <a:solidFill>
                <a:srgbClr val="525C65"/>
              </a:solidFill>
              <a:highlight>
                <a:schemeClr val="lt1"/>
              </a:highlight>
              <a:latin typeface="Open Sans"/>
              <a:ea typeface="Open Sans"/>
              <a:cs typeface="Open Sans"/>
              <a:sym typeface="Open Sans"/>
            </a:endParaRPr>
          </a:p>
          <a:p>
            <a:pPr indent="0" lvl="0" marL="0" marR="0" rtl="0" algn="l">
              <a:lnSpc>
                <a:spcPct val="160000"/>
              </a:lnSpc>
              <a:spcBef>
                <a:spcPts val="0"/>
              </a:spcBef>
              <a:spcAft>
                <a:spcPts val="0"/>
              </a:spcAft>
              <a:buClr>
                <a:schemeClr val="dk1"/>
              </a:buClr>
              <a:buSzPts val="3000"/>
              <a:buFont typeface="Arial"/>
              <a:buNone/>
            </a:pPr>
            <a:r>
              <a:t/>
            </a:r>
            <a:endParaRPr b="0" i="0" sz="1700" u="none" cap="none" strike="noStrike">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(Own)</a:t>
            </a:r>
            <a:endParaRPr b="1"/>
          </a:p>
        </p:txBody>
      </p:sp>
      <p:sp>
        <p:nvSpPr>
          <p:cNvPr id="175" name="Google Shape;175;p13"/>
          <p:cNvSpPr txBox="1"/>
          <p:nvPr>
            <p:ph idx="1" type="body"/>
          </p:nvPr>
        </p:nvSpPr>
        <p:spPr>
          <a:xfrm>
            <a:off x="264950" y="2253728"/>
            <a:ext cx="7242600" cy="8784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3000"/>
              <a:buNone/>
            </a:pPr>
            <a:r>
              <a:rPr lang="en" sz="1600">
                <a:solidFill>
                  <a:srgbClr val="525C65"/>
                </a:solidFill>
                <a:highlight>
                  <a:schemeClr val="lt1"/>
                </a:highlight>
              </a:rPr>
              <a:t>Please paste the screenshot of the project listing you found on the freelancer marketplace you wish to respond to below: </a:t>
            </a:r>
            <a:endParaRPr sz="16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
        <p:nvSpPr>
          <p:cNvPr id="176" name="Google Shape;176;p13"/>
          <p:cNvSpPr txBox="1"/>
          <p:nvPr/>
        </p:nvSpPr>
        <p:spPr>
          <a:xfrm>
            <a:off x="411125" y="4325825"/>
            <a:ext cx="6947100" cy="4063500"/>
          </a:xfrm>
          <a:prstGeom prst="rect">
            <a:avLst/>
          </a:prstGeom>
          <a:noFill/>
          <a:ln cap="flat" cmpd="sng" w="9525">
            <a:solidFill>
              <a:srgbClr val="2015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Light"/>
                <a:ea typeface="Open Sans Light"/>
                <a:cs typeface="Open Sans Light"/>
                <a:sym typeface="Open Sans Light"/>
              </a:rPr>
              <a:t>Paste screenshot here</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Expression of Interest (Own)</a:t>
            </a:r>
            <a:endParaRPr b="1"/>
          </a:p>
        </p:txBody>
      </p:sp>
      <p:sp>
        <p:nvSpPr>
          <p:cNvPr id="182" name="Google Shape;182;p1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700">
                <a:solidFill>
                  <a:srgbClr val="525C65"/>
                </a:solidFill>
                <a:highlight>
                  <a:schemeClr val="lt1"/>
                </a:highlight>
              </a:rPr>
              <a:t>Please type your initial response to the client below: </a:t>
            </a:r>
            <a:endParaRPr sz="17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rPr b="1" lang="en" sz="1700">
                <a:solidFill>
                  <a:srgbClr val="525C65"/>
                </a:solidFill>
                <a:highlight>
                  <a:schemeClr val="lt1"/>
                </a:highlight>
                <a:latin typeface="Open Sans"/>
                <a:ea typeface="Open Sans"/>
                <a:cs typeface="Open Sans"/>
                <a:sym typeface="Open Sans"/>
              </a:rPr>
              <a:t>Expression of Interest:</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186" name="Shape 186"/>
        <p:cNvGrpSpPr/>
        <p:nvPr/>
      </p:nvGrpSpPr>
      <p:grpSpPr>
        <a:xfrm>
          <a:off x="0" y="0"/>
          <a:ext cx="0" cy="0"/>
          <a:chOff x="0" y="0"/>
          <a:chExt cx="0" cy="0"/>
        </a:xfrm>
      </p:grpSpPr>
      <p:sp>
        <p:nvSpPr>
          <p:cNvPr id="187" name="Google Shape;187;p1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chemeClr val="lt1"/>
              </a:buClr>
              <a:buSzPts val="3000"/>
              <a:buFont typeface="Open Sans"/>
              <a:buNone/>
            </a:pPr>
            <a:r>
              <a:rPr b="1" i="0" lang="en" sz="3000" u="none" cap="none" strike="noStrike">
                <a:solidFill>
                  <a:schemeClr val="lt1"/>
                </a:solidFill>
                <a:latin typeface="Open Sans"/>
                <a:ea typeface="Open Sans"/>
                <a:cs typeface="Open Sans"/>
                <a:sym typeface="Open Sans"/>
              </a:rPr>
              <a:t>Part 3</a:t>
            </a:r>
            <a:endParaRPr b="1" i="0" sz="3000" u="none" cap="none" strike="noStrike">
              <a:solidFill>
                <a:schemeClr val="lt1"/>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Project Management Process</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2000"/>
              <a:buFont typeface="Open Sans"/>
              <a:buNone/>
            </a:pPr>
            <a:r>
              <a:t/>
            </a:r>
            <a:endParaRPr b="0" i="0" sz="2000" u="none" cap="none" strike="noStrike">
              <a:solidFill>
                <a:srgbClr val="000000"/>
              </a:solidFill>
              <a:latin typeface="Arial"/>
              <a:ea typeface="Arial"/>
              <a:cs typeface="Arial"/>
              <a:sym typeface="Arial"/>
            </a:endParaRPr>
          </a:p>
        </p:txBody>
      </p:sp>
      <p:sp>
        <p:nvSpPr>
          <p:cNvPr id="188" name="Google Shape;188;p15"/>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Project Management Process</a:t>
            </a:r>
            <a:endParaRPr/>
          </a:p>
        </p:txBody>
      </p:sp>
      <p:sp>
        <p:nvSpPr>
          <p:cNvPr id="194" name="Google Shape;194;p16"/>
          <p:cNvSpPr txBox="1"/>
          <p:nvPr>
            <p:ph idx="1" type="body"/>
          </p:nvPr>
        </p:nvSpPr>
        <p:spPr>
          <a:xfrm>
            <a:off x="264950" y="1990201"/>
            <a:ext cx="7242600" cy="53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rgbClr val="525C65"/>
                </a:solidFill>
                <a:highlight>
                  <a:srgbClr val="FFFFFF"/>
                </a:highlight>
              </a:rPr>
              <a:t>Set up a project management process, create a Trello board with outlined project milestones. </a:t>
            </a:r>
            <a:endParaRPr sz="22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For the purpose of this project, we’ll be using Trello as our choice of project management tool. </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You can create a free Trello board by going to </a:t>
            </a:r>
            <a:r>
              <a:rPr lang="en" sz="2000" u="sng">
                <a:solidFill>
                  <a:schemeClr val="hlink"/>
                </a:solidFill>
                <a:highlight>
                  <a:srgbClr val="FFFFFF"/>
                </a:highlight>
                <a:hlinkClick r:id="rId3"/>
              </a:rPr>
              <a:t>https://trello.com/</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The board that you’ll use needs to be public in order to be graded. </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You’ll need to create 5 milestone columns for the project (with required action items).</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3 of the columns should be specific to the development, review, and payment process. </a:t>
            </a:r>
            <a:endParaRPr sz="2000">
              <a:solidFill>
                <a:srgbClr val="525C65"/>
              </a:solidFill>
              <a:highlight>
                <a:srgbClr val="FFFFFF"/>
              </a:highlight>
            </a:endParaRPr>
          </a:p>
          <a:p>
            <a:pPr indent="-355600" lvl="0" marL="457200" rtl="0" algn="l">
              <a:lnSpc>
                <a:spcPct val="115000"/>
              </a:lnSpc>
              <a:spcBef>
                <a:spcPts val="0"/>
              </a:spcBef>
              <a:spcAft>
                <a:spcPts val="0"/>
              </a:spcAft>
              <a:buClr>
                <a:srgbClr val="525C65"/>
              </a:buClr>
              <a:buSzPts val="2000"/>
              <a:buChar char="●"/>
            </a:pPr>
            <a:r>
              <a:rPr lang="en" sz="2000">
                <a:solidFill>
                  <a:srgbClr val="525C65"/>
                </a:solidFill>
                <a:highlight>
                  <a:srgbClr val="FFFFFF"/>
                </a:highlight>
              </a:rPr>
              <a:t>Some action cards should contain a due date, a description, and a checklist.</a:t>
            </a:r>
            <a:r>
              <a:rPr lang="en" sz="2000">
                <a:solidFill>
                  <a:srgbClr val="525C65"/>
                </a:solidFill>
                <a:highlight>
                  <a:srgbClr val="FFFFFF"/>
                </a:highlight>
              </a:rPr>
              <a:t> </a:t>
            </a:r>
            <a:endParaRPr sz="2000">
              <a:solidFill>
                <a:srgbClr val="525C6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solidFill>
                <a:srgbClr val="525C65"/>
              </a:solidFill>
              <a:highlight>
                <a:srgbClr val="FFFFFF"/>
              </a:highlight>
            </a:endParaRPr>
          </a:p>
          <a:p>
            <a:pPr indent="0" lvl="0" marL="0" rtl="0" algn="l">
              <a:lnSpc>
                <a:spcPct val="115000"/>
              </a:lnSpc>
              <a:spcBef>
                <a:spcPts val="0"/>
              </a:spcBef>
              <a:spcAft>
                <a:spcPts val="0"/>
              </a:spcAft>
              <a:buSzPts val="3000"/>
              <a:buNone/>
            </a:pPr>
            <a:r>
              <a:t/>
            </a:r>
            <a:endParaRPr sz="2200">
              <a:solidFill>
                <a:srgbClr val="525C65"/>
              </a:solidFill>
              <a:highlight>
                <a:srgbClr val="FFFFFF"/>
              </a:highlight>
            </a:endParaRPr>
          </a:p>
        </p:txBody>
      </p:sp>
      <p:pic>
        <p:nvPicPr>
          <p:cNvPr id="195" name="Google Shape;195;p16"/>
          <p:cNvPicPr preferRelativeResize="0"/>
          <p:nvPr/>
        </p:nvPicPr>
        <p:blipFill rotWithShape="1">
          <a:blip r:embed="rId4">
            <a:alphaModFix/>
          </a:blip>
          <a:srcRect b="11822" l="18073" r="14486" t="20988"/>
          <a:stretch/>
        </p:blipFill>
        <p:spPr>
          <a:xfrm>
            <a:off x="374375" y="7823200"/>
            <a:ext cx="7023750" cy="174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Trello Board</a:t>
            </a:r>
            <a:endParaRPr b="1"/>
          </a:p>
        </p:txBody>
      </p:sp>
      <p:sp>
        <p:nvSpPr>
          <p:cNvPr id="201" name="Google Shape;201;p17"/>
          <p:cNvSpPr txBox="1"/>
          <p:nvPr>
            <p:ph idx="1" type="body"/>
          </p:nvPr>
        </p:nvSpPr>
        <p:spPr>
          <a:xfrm>
            <a:off x="264950" y="1990175"/>
            <a:ext cx="7242600" cy="14850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2000">
                <a:solidFill>
                  <a:srgbClr val="2E3D49"/>
                </a:solidFill>
                <a:highlight>
                  <a:schemeClr val="lt1"/>
                </a:highlight>
              </a:rPr>
              <a:t>Please include the following information for your Trello board: </a:t>
            </a:r>
            <a:endParaRPr sz="2000">
              <a:solidFill>
                <a:srgbClr val="2E3D49"/>
              </a:solidFill>
              <a:highlight>
                <a:schemeClr val="lt1"/>
              </a:highlight>
            </a:endParaRPr>
          </a:p>
          <a:p>
            <a:pPr indent="0" lvl="0" marL="0" rtl="0" algn="l">
              <a:lnSpc>
                <a:spcPct val="160000"/>
              </a:lnSpc>
              <a:spcBef>
                <a:spcPts val="0"/>
              </a:spcBef>
              <a:spcAft>
                <a:spcPts val="0"/>
              </a:spcAft>
              <a:buSzPts val="1100"/>
              <a:buNone/>
            </a:pPr>
            <a:r>
              <a:t/>
            </a:r>
            <a:endParaRPr sz="1800">
              <a:solidFill>
                <a:srgbClr val="525C65"/>
              </a:solidFill>
              <a:highlight>
                <a:schemeClr val="lt1"/>
              </a:highlight>
            </a:endParaRPr>
          </a:p>
          <a:p>
            <a:pPr indent="0" lvl="0" marL="0" rtl="0" algn="l">
              <a:lnSpc>
                <a:spcPct val="160000"/>
              </a:lnSpc>
              <a:spcBef>
                <a:spcPts val="0"/>
              </a:spcBef>
              <a:spcAft>
                <a:spcPts val="0"/>
              </a:spcAft>
              <a:buSzPts val="1100"/>
              <a:buNone/>
            </a:pPr>
            <a:r>
              <a:rPr lang="en" sz="1800">
                <a:solidFill>
                  <a:srgbClr val="525C65"/>
                </a:solidFill>
                <a:highlight>
                  <a:schemeClr val="lt1"/>
                </a:highlight>
              </a:rPr>
              <a:t>A link to your public Trello board should be provided here: </a:t>
            </a:r>
            <a:endParaRPr sz="1800">
              <a:solidFill>
                <a:srgbClr val="525C65"/>
              </a:solidFill>
              <a:highlight>
                <a:schemeClr val="lt1"/>
              </a:highlight>
            </a:endParaRPr>
          </a:p>
          <a:p>
            <a:pPr indent="0" lvl="0" marL="0" rtl="0" algn="l">
              <a:lnSpc>
                <a:spcPct val="160000"/>
              </a:lnSpc>
              <a:spcBef>
                <a:spcPts val="0"/>
              </a:spcBef>
              <a:spcAft>
                <a:spcPts val="0"/>
              </a:spcAft>
              <a:buSzPts val="1100"/>
              <a:buNone/>
            </a:pPr>
            <a:r>
              <a:rPr b="1" lang="en" sz="1800">
                <a:solidFill>
                  <a:srgbClr val="525C65"/>
                </a:solidFill>
                <a:highlight>
                  <a:schemeClr val="lt1"/>
                </a:highlight>
                <a:latin typeface="Open Sans"/>
                <a:ea typeface="Open Sans"/>
                <a:cs typeface="Open Sans"/>
                <a:sym typeface="Open Sans"/>
              </a:rPr>
              <a:t>[Link to Trello board]</a:t>
            </a:r>
            <a:endParaRPr b="1" sz="1800">
              <a:solidFill>
                <a:srgbClr val="525C65"/>
              </a:solidFill>
              <a:highlight>
                <a:schemeClr val="lt1"/>
              </a:highlight>
              <a:latin typeface="Open Sans"/>
              <a:ea typeface="Open Sans"/>
              <a:cs typeface="Open Sans"/>
              <a:sym typeface="Open Sans"/>
            </a:endParaRPr>
          </a:p>
          <a:p>
            <a:pPr indent="0" lvl="0" marL="0" rtl="0" algn="l">
              <a:lnSpc>
                <a:spcPct val="160000"/>
              </a:lnSpc>
              <a:spcBef>
                <a:spcPts val="0"/>
              </a:spcBef>
              <a:spcAft>
                <a:spcPts val="0"/>
              </a:spcAft>
              <a:buSzPts val="1100"/>
              <a:buNone/>
            </a:pPr>
            <a:r>
              <a:t/>
            </a:r>
            <a:endParaRPr sz="1800">
              <a:solidFill>
                <a:srgbClr val="525C65"/>
              </a:solidFill>
              <a:highlight>
                <a:schemeClr val="lt1"/>
              </a:highlight>
            </a:endParaRPr>
          </a:p>
          <a:p>
            <a:pPr indent="0" lvl="0" marL="0" rtl="0" algn="l">
              <a:lnSpc>
                <a:spcPct val="160000"/>
              </a:lnSpc>
              <a:spcBef>
                <a:spcPts val="0"/>
              </a:spcBef>
              <a:spcAft>
                <a:spcPts val="0"/>
              </a:spcAft>
              <a:buSzPts val="1100"/>
              <a:buNone/>
            </a:pPr>
            <a:r>
              <a:t/>
            </a:r>
            <a:endParaRPr sz="1600">
              <a:solidFill>
                <a:srgbClr val="525C65"/>
              </a:solidFill>
              <a:highlight>
                <a:schemeClr val="lt1"/>
              </a:highlight>
            </a:endParaRPr>
          </a:p>
          <a:p>
            <a:pPr indent="0" lvl="0" marL="0" rtl="0" algn="l">
              <a:lnSpc>
                <a:spcPct val="160000"/>
              </a:lnSpc>
              <a:spcBef>
                <a:spcPts val="0"/>
              </a:spcBef>
              <a:spcAft>
                <a:spcPts val="0"/>
              </a:spcAft>
              <a:buSzPts val="1100"/>
              <a:buNone/>
            </a:pPr>
            <a:r>
              <a:t/>
            </a:r>
            <a:endParaRPr sz="16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600">
              <a:solidFill>
                <a:srgbClr val="525C65"/>
              </a:solidFill>
              <a:highlight>
                <a:schemeClr val="lt1"/>
              </a:highlight>
            </a:endParaRPr>
          </a:p>
          <a:p>
            <a:pPr indent="0" lvl="0" marL="0" rtl="0" algn="l">
              <a:lnSpc>
                <a:spcPct val="160000"/>
              </a:lnSpc>
              <a:spcBef>
                <a:spcPts val="0"/>
              </a:spcBef>
              <a:spcAft>
                <a:spcPts val="0"/>
              </a:spcAft>
              <a:buSzPts val="3000"/>
              <a:buNone/>
            </a:pPr>
            <a:r>
              <a:t/>
            </a:r>
            <a:endParaRPr sz="16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1400">
              <a:solidFill>
                <a:srgbClr val="525C65"/>
              </a:solidFill>
              <a:highlight>
                <a:schemeClr val="lt1"/>
              </a:highlight>
            </a:endParaRPr>
          </a:p>
        </p:txBody>
      </p:sp>
      <p:sp>
        <p:nvSpPr>
          <p:cNvPr id="202" name="Google Shape;202;p17"/>
          <p:cNvSpPr txBox="1"/>
          <p:nvPr/>
        </p:nvSpPr>
        <p:spPr>
          <a:xfrm>
            <a:off x="412700" y="5049875"/>
            <a:ext cx="6947100" cy="4063500"/>
          </a:xfrm>
          <a:prstGeom prst="rect">
            <a:avLst/>
          </a:prstGeom>
          <a:noFill/>
          <a:ln cap="flat" cmpd="sng" w="9525">
            <a:solidFill>
              <a:srgbClr val="2015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Light"/>
                <a:ea typeface="Open Sans Light"/>
                <a:cs typeface="Open Sans Light"/>
                <a:sym typeface="Open Sans Light"/>
              </a:rPr>
              <a:t>Paste screenshot here</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sp>
        <p:nvSpPr>
          <p:cNvPr id="203" name="Google Shape;203;p17"/>
          <p:cNvSpPr txBox="1"/>
          <p:nvPr/>
        </p:nvSpPr>
        <p:spPr>
          <a:xfrm>
            <a:off x="264950" y="4231938"/>
            <a:ext cx="694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E3D49"/>
                </a:solidFill>
                <a:latin typeface="Open Sans Light"/>
                <a:ea typeface="Open Sans Light"/>
                <a:cs typeface="Open Sans Light"/>
                <a:sym typeface="Open Sans Light"/>
              </a:rPr>
              <a:t>Include a screenshot of the board below: </a:t>
            </a:r>
            <a:endParaRPr b="0" i="0" sz="1800" u="none" cap="none" strike="noStrike">
              <a:solidFill>
                <a:srgbClr val="2E3D49"/>
              </a:solidFill>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207" name="Shape 207"/>
        <p:cNvGrpSpPr/>
        <p:nvPr/>
      </p:nvGrpSpPr>
      <p:grpSpPr>
        <a:xfrm>
          <a:off x="0" y="0"/>
          <a:ext cx="0" cy="0"/>
          <a:chOff x="0" y="0"/>
          <a:chExt cx="0" cy="0"/>
        </a:xfrm>
      </p:grpSpPr>
      <p:sp>
        <p:nvSpPr>
          <p:cNvPr id="208" name="Google Shape;208;p18"/>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chemeClr val="lt1"/>
              </a:buClr>
              <a:buSzPts val="3000"/>
              <a:buFont typeface="Open Sans"/>
              <a:buNone/>
            </a:pPr>
            <a:r>
              <a:rPr b="1" i="0" lang="en" sz="3000" u="none" cap="none" strike="noStrike">
                <a:solidFill>
                  <a:schemeClr val="lt1"/>
                </a:solidFill>
                <a:latin typeface="Open Sans"/>
                <a:ea typeface="Open Sans"/>
                <a:cs typeface="Open Sans"/>
                <a:sym typeface="Open Sans"/>
              </a:rPr>
              <a:t>Part 4</a:t>
            </a:r>
            <a:endParaRPr b="1" i="0" sz="3000" u="none" cap="none" strike="noStrike">
              <a:solidFill>
                <a:schemeClr val="lt1"/>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Invoice and Payment Options</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2000"/>
              <a:buFont typeface="Open Sans"/>
              <a:buNone/>
            </a:pPr>
            <a:r>
              <a:t/>
            </a:r>
            <a:endParaRPr b="0" i="0" sz="2000" u="none" cap="none" strike="noStrike">
              <a:solidFill>
                <a:srgbClr val="000000"/>
              </a:solidFill>
              <a:latin typeface="Arial"/>
              <a:ea typeface="Arial"/>
              <a:cs typeface="Arial"/>
              <a:sym typeface="Arial"/>
            </a:endParaRPr>
          </a:p>
        </p:txBody>
      </p:sp>
      <p:sp>
        <p:nvSpPr>
          <p:cNvPr id="209" name="Google Shape;209;p18"/>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Invoice and Payment Options</a:t>
            </a:r>
            <a:endParaRPr/>
          </a:p>
        </p:txBody>
      </p:sp>
      <p:sp>
        <p:nvSpPr>
          <p:cNvPr id="215" name="Google Shape;215;p19"/>
          <p:cNvSpPr txBox="1"/>
          <p:nvPr>
            <p:ph idx="1" type="body"/>
          </p:nvPr>
        </p:nvSpPr>
        <p:spPr>
          <a:xfrm>
            <a:off x="264950" y="1990189"/>
            <a:ext cx="7242600" cy="53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200">
                <a:solidFill>
                  <a:srgbClr val="525C65"/>
                </a:solidFill>
                <a:highlight>
                  <a:srgbClr val="FFFFFF"/>
                </a:highlight>
              </a:rPr>
              <a:t>Invoice the client by using a provided invoicing template. The following items need to be included:</a:t>
            </a:r>
            <a:endParaRPr sz="2200">
              <a:solidFill>
                <a:srgbClr val="525C65"/>
              </a:solidFill>
              <a:highlight>
                <a:srgbClr val="FFFFFF"/>
              </a:highlight>
            </a:endParaRPr>
          </a:p>
          <a:p>
            <a:pPr indent="-298450" lvl="0" marL="457200" rtl="0" algn="l">
              <a:lnSpc>
                <a:spcPct val="115000"/>
              </a:lnSpc>
              <a:spcBef>
                <a:spcPts val="1200"/>
              </a:spcBef>
              <a:spcAft>
                <a:spcPts val="0"/>
              </a:spcAft>
              <a:buClr>
                <a:schemeClr val="dk1"/>
              </a:buClr>
              <a:buSzPts val="1100"/>
              <a:buFont typeface="Arial"/>
              <a:buChar char="●"/>
            </a:pPr>
            <a:r>
              <a:rPr lang="en" sz="2200">
                <a:solidFill>
                  <a:srgbClr val="525C65"/>
                </a:solidFill>
                <a:highlight>
                  <a:srgbClr val="FFFFFF"/>
                </a:highlight>
              </a:rPr>
              <a:t>Name and address of the freelancer</a:t>
            </a:r>
            <a:endParaRPr sz="2200">
              <a:solidFill>
                <a:srgbClr val="525C65"/>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2200">
                <a:solidFill>
                  <a:srgbClr val="525C65"/>
                </a:solidFill>
                <a:highlight>
                  <a:srgbClr val="FFFFFF"/>
                </a:highlight>
              </a:rPr>
              <a:t>Name and address of the client/recipient</a:t>
            </a:r>
            <a:endParaRPr sz="2200">
              <a:solidFill>
                <a:srgbClr val="525C65"/>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2200">
                <a:solidFill>
                  <a:srgbClr val="525C65"/>
                </a:solidFill>
                <a:highlight>
                  <a:srgbClr val="FFFFFF"/>
                </a:highlight>
              </a:rPr>
              <a:t>Invoice number, date issued, and date of when payment is due</a:t>
            </a:r>
            <a:endParaRPr sz="2200">
              <a:solidFill>
                <a:srgbClr val="525C65"/>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2200">
                <a:solidFill>
                  <a:srgbClr val="525C65"/>
                </a:solidFill>
                <a:highlight>
                  <a:srgbClr val="FFFFFF"/>
                </a:highlight>
              </a:rPr>
              <a:t>Itemized services rendered, as well as amount of hours worked, with cost of work done per hour, and the total cost per service based on the hours worked and hourly rate for the service.</a:t>
            </a:r>
            <a:endParaRPr sz="2200">
              <a:solidFill>
                <a:srgbClr val="525C65"/>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2200">
                <a:solidFill>
                  <a:srgbClr val="525C65"/>
                </a:solidFill>
                <a:highlight>
                  <a:srgbClr val="FFFFFF"/>
                </a:highlight>
              </a:rPr>
              <a:t>Total cost of all work performed.</a:t>
            </a:r>
            <a:endParaRPr sz="2200">
              <a:solidFill>
                <a:srgbClr val="525C65"/>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2200">
                <a:solidFill>
                  <a:srgbClr val="525C65"/>
                </a:solidFill>
                <a:highlight>
                  <a:srgbClr val="FFFFFF"/>
                </a:highlight>
              </a:rPr>
              <a:t>Payment options including what payment methods are accepted and how the client can pay for services rendered</a:t>
            </a:r>
            <a:endParaRPr sz="2200">
              <a:solidFill>
                <a:srgbClr val="525C65"/>
              </a:solidFill>
              <a:highlight>
                <a:srgbClr val="FFFFFF"/>
              </a:highlight>
            </a:endParaRPr>
          </a:p>
          <a:p>
            <a:pPr indent="0" lvl="0" marL="0" rtl="0" algn="l">
              <a:lnSpc>
                <a:spcPct val="115000"/>
              </a:lnSpc>
              <a:spcBef>
                <a:spcPts val="1200"/>
              </a:spcBef>
              <a:spcAft>
                <a:spcPts val="0"/>
              </a:spcAft>
              <a:buSzPts val="3000"/>
              <a:buNone/>
            </a:pPr>
            <a:r>
              <a:t/>
            </a:r>
            <a:endParaRPr sz="2200">
              <a:solidFill>
                <a:srgbClr val="525C65"/>
              </a:solidFill>
              <a:highlight>
                <a:srgbClr val="FFFFFF"/>
              </a:highlight>
            </a:endParaRPr>
          </a:p>
          <a:p>
            <a:pPr indent="0" lvl="0" marL="0" rtl="0" algn="l">
              <a:lnSpc>
                <a:spcPct val="115000"/>
              </a:lnSpc>
              <a:spcBef>
                <a:spcPts val="0"/>
              </a:spcBef>
              <a:spcAft>
                <a:spcPts val="0"/>
              </a:spcAft>
              <a:buSzPts val="3000"/>
              <a:buNone/>
            </a:pPr>
            <a:r>
              <a:t/>
            </a:r>
            <a:endParaRPr sz="2200">
              <a:solidFill>
                <a:srgbClr val="525C65"/>
              </a:solidFill>
              <a:highlight>
                <a:srgbClr val="FFFFFF"/>
              </a:highlight>
            </a:endParaRPr>
          </a:p>
        </p:txBody>
      </p:sp>
      <p:pic>
        <p:nvPicPr>
          <p:cNvPr id="216" name="Google Shape;216;p19"/>
          <p:cNvPicPr preferRelativeResize="0"/>
          <p:nvPr/>
        </p:nvPicPr>
        <p:blipFill rotWithShape="1">
          <a:blip r:embed="rId3">
            <a:alphaModFix/>
          </a:blip>
          <a:srcRect b="11823" l="18073" r="14486" t="20988"/>
          <a:stretch/>
        </p:blipFill>
        <p:spPr>
          <a:xfrm>
            <a:off x="374375" y="7823200"/>
            <a:ext cx="7023750" cy="174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How to use this Template</a:t>
            </a:r>
            <a:endParaRPr/>
          </a:p>
        </p:txBody>
      </p:sp>
      <p:sp>
        <p:nvSpPr>
          <p:cNvPr id="103" name="Google Shape;103;p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Make a copy of this Google Slide deck (</a:t>
            </a:r>
            <a:r>
              <a:rPr lang="en" sz="2200" u="sng">
                <a:solidFill>
                  <a:schemeClr val="hlink"/>
                </a:solidFill>
                <a:hlinkClick r:id="rId3"/>
              </a:rPr>
              <a:t>Google Drive Directions</a:t>
            </a:r>
            <a:r>
              <a:rPr lang="en" sz="2200"/>
              <a:t>).</a:t>
            </a:r>
            <a:endParaRPr sz="2200"/>
          </a:p>
          <a:p>
            <a:pPr indent="-368300" lvl="0" marL="457200" rtl="0" algn="l">
              <a:lnSpc>
                <a:spcPct val="115000"/>
              </a:lnSpc>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indent="-368300" lvl="0" marL="457200" rtl="0" algn="l">
              <a:lnSpc>
                <a:spcPct val="115000"/>
              </a:lnSpc>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indent="-368300" lvl="0" marL="457200" rtl="0" algn="l">
              <a:lnSpc>
                <a:spcPct val="115000"/>
              </a:lnSpc>
              <a:spcBef>
                <a:spcPts val="0"/>
              </a:spcBef>
              <a:spcAft>
                <a:spcPts val="0"/>
              </a:spcAft>
              <a:buSzPts val="2200"/>
              <a:buChar char="●"/>
            </a:pPr>
            <a:r>
              <a:rPr lang="en" sz="2200"/>
              <a:t>Before submitting your project, don’t forget to:</a:t>
            </a:r>
            <a:endParaRPr sz="2200"/>
          </a:p>
          <a:p>
            <a:pPr indent="-368300" lvl="1" marL="914400" rtl="0" algn="l">
              <a:lnSpc>
                <a:spcPct val="115000"/>
              </a:lnSpc>
              <a:spcBef>
                <a:spcPts val="0"/>
              </a:spcBef>
              <a:spcAft>
                <a:spcPts val="0"/>
              </a:spcAft>
              <a:buSzPts val="2200"/>
              <a:buChar char="○"/>
            </a:pPr>
            <a:r>
              <a:rPr lang="en" sz="2200"/>
              <a:t>Delete this and all of the other example slides</a:t>
            </a:r>
            <a:endParaRPr sz="2200"/>
          </a:p>
          <a:p>
            <a:pPr indent="-368300" lvl="1" marL="914400" rtl="0" algn="l">
              <a:lnSpc>
                <a:spcPct val="115000"/>
              </a:lnSpc>
              <a:spcBef>
                <a:spcPts val="0"/>
              </a:spcBef>
              <a:spcAft>
                <a:spcPts val="0"/>
              </a:spcAft>
              <a:buSzPts val="2200"/>
              <a:buChar char="○"/>
            </a:pPr>
            <a:r>
              <a:rPr lang="en" sz="2200"/>
              <a:t>Convert your slide deck into a PDF</a:t>
            </a:r>
            <a:endParaRPr sz="2200"/>
          </a:p>
          <a:p>
            <a:pPr indent="-368300" lvl="1" marL="914400" rtl="0" algn="l">
              <a:lnSpc>
                <a:spcPct val="115000"/>
              </a:lnSpc>
              <a:spcBef>
                <a:spcPts val="0"/>
              </a:spcBef>
              <a:spcAft>
                <a:spcPts val="0"/>
              </a:spcAft>
              <a:buSzPts val="2200"/>
              <a:buChar char="○"/>
            </a:pPr>
            <a:r>
              <a:rPr lang="en" sz="2200"/>
              <a:t>Confirm that all required screenshots are added</a:t>
            </a:r>
            <a:endParaRPr sz="2200"/>
          </a:p>
        </p:txBody>
      </p:sp>
      <p:sp>
        <p:nvSpPr>
          <p:cNvPr id="104" name="Google Shape;104;p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0" lang="en" sz="4500" u="none" cap="none" strike="noStrike">
                <a:solidFill>
                  <a:srgbClr val="FFFFFF"/>
                </a:solidFill>
                <a:latin typeface="Open Sans"/>
                <a:ea typeface="Open Sans"/>
                <a:cs typeface="Open Sans"/>
                <a:sym typeface="Open Sans"/>
              </a:rPr>
              <a:t>Remove this slide</a:t>
            </a:r>
            <a:endParaRPr b="0" i="0" sz="4500" u="none" cap="none" strike="noStrike">
              <a:solidFill>
                <a:srgbClr val="FFFFFF"/>
              </a:solidFill>
              <a:latin typeface="Open Sans"/>
              <a:ea typeface="Open Sans"/>
              <a:cs typeface="Open Sans"/>
              <a:sym typeface="Open Sans"/>
            </a:endParaRPr>
          </a:p>
        </p:txBody>
      </p:sp>
      <p:pic>
        <p:nvPicPr>
          <p:cNvPr id="105" name="Google Shape;105;p2"/>
          <p:cNvPicPr preferRelativeResize="0"/>
          <p:nvPr/>
        </p:nvPicPr>
        <p:blipFill rotWithShape="1">
          <a:blip r:embed="rId4">
            <a:alphaModFix/>
          </a:blip>
          <a:srcRect b="11822"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117575" y="204950"/>
            <a:ext cx="7389900" cy="11199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1200">
                <a:solidFill>
                  <a:schemeClr val="dk1"/>
                </a:solidFill>
              </a:rPr>
              <a:t>[Your Full Name or Your Company Name]</a:t>
            </a:r>
            <a:endParaRPr sz="1200">
              <a:solidFill>
                <a:schemeClr val="dk1"/>
              </a:solidFill>
            </a:endParaRPr>
          </a:p>
          <a:p>
            <a:pPr indent="0" lvl="0" marL="0" rtl="0" algn="r">
              <a:lnSpc>
                <a:spcPct val="115000"/>
              </a:lnSpc>
              <a:spcBef>
                <a:spcPts val="0"/>
              </a:spcBef>
              <a:spcAft>
                <a:spcPts val="0"/>
              </a:spcAft>
              <a:buClr>
                <a:schemeClr val="dk1"/>
              </a:buClr>
              <a:buSzPts val="1100"/>
              <a:buFont typeface="Arial"/>
              <a:buNone/>
            </a:pPr>
            <a:r>
              <a:rPr lang="en" sz="1200">
                <a:solidFill>
                  <a:schemeClr val="dk1"/>
                </a:solidFill>
              </a:rPr>
              <a:t>[Your Address or Address Your Company is Registered to]</a:t>
            </a:r>
            <a:endParaRPr sz="3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 sz="3400">
                <a:solidFill>
                  <a:schemeClr val="dk1"/>
                </a:solidFill>
              </a:rPr>
              <a:t>Invoice</a:t>
            </a:r>
            <a:endParaRPr b="1" sz="4800">
              <a:solidFill>
                <a:schemeClr val="dk1"/>
              </a:solidFill>
            </a:endParaRPr>
          </a:p>
        </p:txBody>
      </p:sp>
      <p:cxnSp>
        <p:nvCxnSpPr>
          <p:cNvPr id="222" name="Google Shape;222;p20"/>
          <p:cNvCxnSpPr/>
          <p:nvPr/>
        </p:nvCxnSpPr>
        <p:spPr>
          <a:xfrm>
            <a:off x="215425" y="1468775"/>
            <a:ext cx="7416600" cy="39300"/>
          </a:xfrm>
          <a:prstGeom prst="straightConnector1">
            <a:avLst/>
          </a:prstGeom>
          <a:noFill/>
          <a:ln cap="flat" cmpd="sng" w="19050">
            <a:solidFill>
              <a:srgbClr val="2015FF"/>
            </a:solidFill>
            <a:prstDash val="solid"/>
            <a:round/>
            <a:headEnd len="sm" w="sm" type="none"/>
            <a:tailEnd len="sm" w="sm" type="none"/>
          </a:ln>
        </p:spPr>
      </p:cxnSp>
      <p:sp>
        <p:nvSpPr>
          <p:cNvPr id="223" name="Google Shape;223;p20"/>
          <p:cNvSpPr txBox="1"/>
          <p:nvPr/>
        </p:nvSpPr>
        <p:spPr>
          <a:xfrm>
            <a:off x="117575" y="1618300"/>
            <a:ext cx="7507500" cy="3090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 sz="1500" u="none" cap="none" strike="noStrike">
                <a:solidFill>
                  <a:schemeClr val="dk1"/>
                </a:solidFill>
                <a:latin typeface="Open Sans"/>
                <a:ea typeface="Open Sans"/>
                <a:cs typeface="Open Sans"/>
                <a:sym typeface="Open Sans"/>
              </a:rPr>
              <a:t>Recipient: </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1"/>
                </a:solidFill>
                <a:latin typeface="Open Sans"/>
                <a:ea typeface="Open Sans"/>
                <a:cs typeface="Open Sans"/>
                <a:sym typeface="Open Sans"/>
              </a:rPr>
              <a:t>[Company/Client Name]</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n" sz="1500" u="none" cap="none" strike="noStrike">
                <a:solidFill>
                  <a:schemeClr val="dk1"/>
                </a:solidFill>
                <a:latin typeface="Open Sans"/>
                <a:ea typeface="Open Sans"/>
                <a:cs typeface="Open Sans"/>
                <a:sym typeface="Open Sans"/>
              </a:rPr>
              <a:t>[Client Address]</a:t>
            </a:r>
            <a:endParaRPr b="1" i="0" sz="3300" u="none" cap="none" strike="noStrike">
              <a:solidFill>
                <a:schemeClr val="dk1"/>
              </a:solidFill>
              <a:latin typeface="Open Sans"/>
              <a:ea typeface="Open Sans"/>
              <a:cs typeface="Open Sans"/>
              <a:sym typeface="Open Sans"/>
            </a:endParaRPr>
          </a:p>
          <a:p>
            <a:pPr indent="0" lvl="0" marL="0" marR="0" rtl="0" algn="just">
              <a:lnSpc>
                <a:spcPct val="115000"/>
              </a:lnSpc>
              <a:spcBef>
                <a:spcPts val="0"/>
              </a:spcBef>
              <a:spcAft>
                <a:spcPts val="0"/>
              </a:spcAft>
              <a:buClr>
                <a:schemeClr val="dk1"/>
              </a:buClr>
              <a:buSzPts val="1100"/>
              <a:buFont typeface="Arial"/>
              <a:buNone/>
            </a:pPr>
            <a:r>
              <a:t/>
            </a:r>
            <a:endParaRPr b="1"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1500" u="none" cap="none" strike="noStrike">
                <a:solidFill>
                  <a:schemeClr val="dk1"/>
                </a:solidFill>
                <a:latin typeface="Open Sans"/>
                <a:ea typeface="Open Sans"/>
                <a:cs typeface="Open Sans"/>
                <a:sym typeface="Open Sans"/>
              </a:rPr>
              <a:t>Invoice #</a:t>
            </a:r>
            <a:r>
              <a:rPr b="0" i="0" lang="en" sz="1500" u="none" cap="none" strike="noStrike">
                <a:solidFill>
                  <a:schemeClr val="dk1"/>
                </a:solidFill>
                <a:latin typeface="Open Sans"/>
                <a:ea typeface="Open Sans"/>
                <a:cs typeface="Open Sans"/>
                <a:sym typeface="Open Sans"/>
              </a:rPr>
              <a:t>: [Provide Invoice Number]</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1500" u="none" cap="none" strike="noStrike">
                <a:solidFill>
                  <a:schemeClr val="dk1"/>
                </a:solidFill>
                <a:latin typeface="Open Sans"/>
                <a:ea typeface="Open Sans"/>
                <a:cs typeface="Open Sans"/>
                <a:sym typeface="Open Sans"/>
              </a:rPr>
              <a:t>Date issued</a:t>
            </a:r>
            <a:r>
              <a:rPr b="0" i="0" lang="en" sz="1500" u="none" cap="none" strike="noStrike">
                <a:solidFill>
                  <a:schemeClr val="dk1"/>
                </a:solidFill>
                <a:latin typeface="Open Sans"/>
                <a:ea typeface="Open Sans"/>
                <a:cs typeface="Open Sans"/>
                <a:sym typeface="Open Sans"/>
              </a:rPr>
              <a:t>: [Date you’re submitting your invoice]</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1500" u="none" cap="none" strike="noStrike">
                <a:solidFill>
                  <a:schemeClr val="dk1"/>
                </a:solidFill>
                <a:latin typeface="Open Sans"/>
                <a:ea typeface="Open Sans"/>
                <a:cs typeface="Open Sans"/>
                <a:sym typeface="Open Sans"/>
              </a:rPr>
              <a:t>Date due:</a:t>
            </a:r>
            <a:r>
              <a:rPr b="0" i="0" lang="en" sz="1500" u="none" cap="none" strike="noStrike">
                <a:solidFill>
                  <a:schemeClr val="dk1"/>
                </a:solidFill>
                <a:latin typeface="Open Sans"/>
                <a:ea typeface="Open Sans"/>
                <a:cs typeface="Open Sans"/>
                <a:sym typeface="Open Sans"/>
              </a:rPr>
              <a:t> [Date you expect payment to be completed, remember this must match your initial agreement in your proposal]</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n" sz="1700" u="none" cap="none" strike="noStrike">
                <a:solidFill>
                  <a:schemeClr val="dk1"/>
                </a:solidFill>
                <a:latin typeface="Open Sans"/>
                <a:ea typeface="Open Sans"/>
                <a:cs typeface="Open Sans"/>
                <a:sym typeface="Open Sans"/>
              </a:rPr>
              <a:t>Services Rendered</a:t>
            </a:r>
            <a:endParaRPr b="0" i="0" sz="17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graphicFrame>
        <p:nvGraphicFramePr>
          <p:cNvPr id="224" name="Google Shape;224;p20"/>
          <p:cNvGraphicFramePr/>
          <p:nvPr/>
        </p:nvGraphicFramePr>
        <p:xfrm>
          <a:off x="264900" y="4457550"/>
          <a:ext cx="3000000" cy="3000000"/>
        </p:xfrm>
        <a:graphic>
          <a:graphicData uri="http://schemas.openxmlformats.org/drawingml/2006/table">
            <a:tbl>
              <a:tblPr>
                <a:noFill/>
                <a:tableStyleId>{70AD39CF-BF52-415A-83D3-E4E56762F199}</a:tableStyleId>
              </a:tblPr>
              <a:tblGrid>
                <a:gridCol w="1865675"/>
                <a:gridCol w="2662275"/>
                <a:gridCol w="869950"/>
                <a:gridCol w="958025"/>
                <a:gridCol w="886675"/>
              </a:tblGrid>
              <a:tr h="55170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Service</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Description of Work Done</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Hours Spent </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Amount Per Hour</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Total</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bl>
          </a:graphicData>
        </a:graphic>
      </p:graphicFrame>
      <p:sp>
        <p:nvSpPr>
          <p:cNvPr id="225" name="Google Shape;225;p20"/>
          <p:cNvSpPr txBox="1"/>
          <p:nvPr/>
        </p:nvSpPr>
        <p:spPr>
          <a:xfrm>
            <a:off x="1626125" y="9615575"/>
            <a:ext cx="4490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Open Sans"/>
                <a:ea typeface="Open Sans"/>
                <a:cs typeface="Open Sans"/>
                <a:sym typeface="Open Sans"/>
              </a:rPr>
              <a:t>Total Payment Due:</a:t>
            </a:r>
            <a:r>
              <a:rPr b="0" i="0" lang="en" sz="1400" u="none" cap="none" strike="noStrike">
                <a:solidFill>
                  <a:srgbClr val="000000"/>
                </a:solidFill>
                <a:latin typeface="Open Sans Light"/>
                <a:ea typeface="Open Sans Light"/>
                <a:cs typeface="Open Sans Light"/>
                <a:sym typeface="Open Sans Light"/>
              </a:rPr>
              <a:t> [Total Payment in Dollars]</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117575" y="204950"/>
            <a:ext cx="7389900" cy="11199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SzPts val="1100"/>
              <a:buNone/>
            </a:pPr>
            <a:r>
              <a:rPr lang="en" sz="1200">
                <a:solidFill>
                  <a:schemeClr val="dk1"/>
                </a:solidFill>
              </a:rPr>
              <a:t>[Your Full Name or Your Company Name]</a:t>
            </a:r>
            <a:endParaRPr sz="1200">
              <a:solidFill>
                <a:schemeClr val="dk1"/>
              </a:solidFill>
            </a:endParaRPr>
          </a:p>
          <a:p>
            <a:pPr indent="0" lvl="0" marL="0" rtl="0" algn="r">
              <a:lnSpc>
                <a:spcPct val="115000"/>
              </a:lnSpc>
              <a:spcBef>
                <a:spcPts val="0"/>
              </a:spcBef>
              <a:spcAft>
                <a:spcPts val="0"/>
              </a:spcAft>
              <a:buSzPts val="1100"/>
              <a:buNone/>
            </a:pPr>
            <a:r>
              <a:rPr lang="en" sz="1200">
                <a:solidFill>
                  <a:schemeClr val="dk1"/>
                </a:solidFill>
              </a:rPr>
              <a:t>[Your Address or Address Your Company is Registered to]</a:t>
            </a:r>
            <a:endParaRPr sz="3100">
              <a:solidFill>
                <a:schemeClr val="dk1"/>
              </a:solidFill>
            </a:endParaRPr>
          </a:p>
          <a:p>
            <a:pPr indent="0" lvl="0" marL="0" rtl="0" algn="just">
              <a:lnSpc>
                <a:spcPct val="115000"/>
              </a:lnSpc>
              <a:spcBef>
                <a:spcPts val="0"/>
              </a:spcBef>
              <a:spcAft>
                <a:spcPts val="0"/>
              </a:spcAft>
              <a:buSzPts val="1100"/>
              <a:buNone/>
            </a:pPr>
            <a:r>
              <a:rPr b="1" lang="en" sz="3400">
                <a:solidFill>
                  <a:schemeClr val="dk1"/>
                </a:solidFill>
              </a:rPr>
              <a:t>Invoice</a:t>
            </a:r>
            <a:endParaRPr b="1" sz="4800">
              <a:solidFill>
                <a:schemeClr val="dk1"/>
              </a:solidFill>
            </a:endParaRPr>
          </a:p>
        </p:txBody>
      </p:sp>
      <p:cxnSp>
        <p:nvCxnSpPr>
          <p:cNvPr id="231" name="Google Shape;231;p21"/>
          <p:cNvCxnSpPr/>
          <p:nvPr/>
        </p:nvCxnSpPr>
        <p:spPr>
          <a:xfrm>
            <a:off x="215425" y="1468775"/>
            <a:ext cx="7416600" cy="39300"/>
          </a:xfrm>
          <a:prstGeom prst="straightConnector1">
            <a:avLst/>
          </a:prstGeom>
          <a:noFill/>
          <a:ln cap="flat" cmpd="sng" w="19050">
            <a:solidFill>
              <a:srgbClr val="2015FF"/>
            </a:solidFill>
            <a:prstDash val="solid"/>
            <a:round/>
            <a:headEnd len="sm" w="sm" type="none"/>
            <a:tailEnd len="sm" w="sm" type="none"/>
          </a:ln>
        </p:spPr>
      </p:cxnSp>
      <p:sp>
        <p:nvSpPr>
          <p:cNvPr id="232" name="Google Shape;232;p21"/>
          <p:cNvSpPr txBox="1"/>
          <p:nvPr/>
        </p:nvSpPr>
        <p:spPr>
          <a:xfrm>
            <a:off x="132450" y="1741825"/>
            <a:ext cx="7507500" cy="96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dk1"/>
                </a:solidFill>
                <a:latin typeface="Open Sans"/>
                <a:ea typeface="Open Sans"/>
                <a:cs typeface="Open Sans"/>
                <a:sym typeface="Open Sans"/>
              </a:rPr>
              <a:t>Services Rendered (continued if needed, delete if not)</a:t>
            </a:r>
            <a:endParaRPr b="0" i="0" sz="17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graphicFrame>
        <p:nvGraphicFramePr>
          <p:cNvPr id="233" name="Google Shape;233;p21"/>
          <p:cNvGraphicFramePr/>
          <p:nvPr/>
        </p:nvGraphicFramePr>
        <p:xfrm>
          <a:off x="206100" y="2512725"/>
          <a:ext cx="3000000" cy="3000000"/>
        </p:xfrm>
        <a:graphic>
          <a:graphicData uri="http://schemas.openxmlformats.org/drawingml/2006/table">
            <a:tbl>
              <a:tblPr>
                <a:noFill/>
                <a:tableStyleId>{70AD39CF-BF52-415A-83D3-E4E56762F199}</a:tableStyleId>
              </a:tblPr>
              <a:tblGrid>
                <a:gridCol w="1865675"/>
                <a:gridCol w="2662275"/>
                <a:gridCol w="869950"/>
                <a:gridCol w="958025"/>
                <a:gridCol w="886675"/>
              </a:tblGrid>
              <a:tr h="55170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Service</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Description of Work Done</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Hours Spent </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Amount Per Hour</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Total</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bl>
          </a:graphicData>
        </a:graphic>
      </p:graphicFrame>
      <p:sp>
        <p:nvSpPr>
          <p:cNvPr id="234" name="Google Shape;234;p21"/>
          <p:cNvSpPr txBox="1"/>
          <p:nvPr/>
        </p:nvSpPr>
        <p:spPr>
          <a:xfrm>
            <a:off x="1626125" y="9615575"/>
            <a:ext cx="4490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Total Payment Due:</a:t>
            </a:r>
            <a:r>
              <a:rPr b="0" i="0" lang="en" sz="1400" u="none" cap="none" strike="noStrike">
                <a:solidFill>
                  <a:srgbClr val="000000"/>
                </a:solidFill>
                <a:latin typeface="Open Sans Light"/>
                <a:ea typeface="Open Sans Light"/>
                <a:cs typeface="Open Sans Light"/>
                <a:sym typeface="Open Sans Light"/>
              </a:rPr>
              <a:t> [Total Payment in Dollars]</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117575" y="204950"/>
            <a:ext cx="7389900" cy="11199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SzPts val="1100"/>
              <a:buNone/>
            </a:pPr>
            <a:r>
              <a:rPr lang="en" sz="1200">
                <a:solidFill>
                  <a:schemeClr val="dk1"/>
                </a:solidFill>
              </a:rPr>
              <a:t>[Your Full Name or Your Company Name]</a:t>
            </a:r>
            <a:endParaRPr sz="1200">
              <a:solidFill>
                <a:schemeClr val="dk1"/>
              </a:solidFill>
            </a:endParaRPr>
          </a:p>
          <a:p>
            <a:pPr indent="0" lvl="0" marL="0" rtl="0" algn="r">
              <a:lnSpc>
                <a:spcPct val="115000"/>
              </a:lnSpc>
              <a:spcBef>
                <a:spcPts val="0"/>
              </a:spcBef>
              <a:spcAft>
                <a:spcPts val="0"/>
              </a:spcAft>
              <a:buSzPts val="1100"/>
              <a:buNone/>
            </a:pPr>
            <a:r>
              <a:rPr lang="en" sz="1200">
                <a:solidFill>
                  <a:schemeClr val="dk1"/>
                </a:solidFill>
              </a:rPr>
              <a:t>[Your Address or Address Your Company is Registered to]</a:t>
            </a:r>
            <a:endParaRPr sz="3100">
              <a:solidFill>
                <a:schemeClr val="dk1"/>
              </a:solidFill>
            </a:endParaRPr>
          </a:p>
          <a:p>
            <a:pPr indent="0" lvl="0" marL="0" rtl="0" algn="just">
              <a:lnSpc>
                <a:spcPct val="115000"/>
              </a:lnSpc>
              <a:spcBef>
                <a:spcPts val="0"/>
              </a:spcBef>
              <a:spcAft>
                <a:spcPts val="0"/>
              </a:spcAft>
              <a:buSzPts val="1100"/>
              <a:buNone/>
            </a:pPr>
            <a:r>
              <a:rPr b="1" lang="en" sz="3400">
                <a:solidFill>
                  <a:schemeClr val="dk1"/>
                </a:solidFill>
              </a:rPr>
              <a:t>Invoice</a:t>
            </a:r>
            <a:endParaRPr b="1" sz="4800">
              <a:solidFill>
                <a:schemeClr val="dk1"/>
              </a:solidFill>
            </a:endParaRPr>
          </a:p>
        </p:txBody>
      </p:sp>
      <p:cxnSp>
        <p:nvCxnSpPr>
          <p:cNvPr id="240" name="Google Shape;240;p22"/>
          <p:cNvCxnSpPr/>
          <p:nvPr/>
        </p:nvCxnSpPr>
        <p:spPr>
          <a:xfrm>
            <a:off x="215425" y="1468775"/>
            <a:ext cx="7416600" cy="39300"/>
          </a:xfrm>
          <a:prstGeom prst="straightConnector1">
            <a:avLst/>
          </a:prstGeom>
          <a:noFill/>
          <a:ln cap="flat" cmpd="sng" w="19050">
            <a:solidFill>
              <a:srgbClr val="2015FF"/>
            </a:solidFill>
            <a:prstDash val="solid"/>
            <a:round/>
            <a:headEnd len="sm" w="sm" type="none"/>
            <a:tailEnd len="sm" w="sm" type="none"/>
          </a:ln>
        </p:spPr>
      </p:cxnSp>
      <p:sp>
        <p:nvSpPr>
          <p:cNvPr id="241" name="Google Shape;241;p22"/>
          <p:cNvSpPr txBox="1"/>
          <p:nvPr/>
        </p:nvSpPr>
        <p:spPr>
          <a:xfrm>
            <a:off x="132450" y="1741825"/>
            <a:ext cx="7507500" cy="96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chemeClr val="dk1"/>
                </a:solidFill>
                <a:latin typeface="Open Sans"/>
                <a:ea typeface="Open Sans"/>
                <a:cs typeface="Open Sans"/>
                <a:sym typeface="Open Sans"/>
              </a:rPr>
              <a:t>Services Rendered (continued if needed, delete if not)</a:t>
            </a:r>
            <a:endParaRPr b="0" i="0" sz="17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graphicFrame>
        <p:nvGraphicFramePr>
          <p:cNvPr id="242" name="Google Shape;242;p22"/>
          <p:cNvGraphicFramePr/>
          <p:nvPr/>
        </p:nvGraphicFramePr>
        <p:xfrm>
          <a:off x="206100" y="2512725"/>
          <a:ext cx="3000000" cy="3000000"/>
        </p:xfrm>
        <a:graphic>
          <a:graphicData uri="http://schemas.openxmlformats.org/drawingml/2006/table">
            <a:tbl>
              <a:tblPr>
                <a:noFill/>
                <a:tableStyleId>{70AD39CF-BF52-415A-83D3-E4E56762F199}</a:tableStyleId>
              </a:tblPr>
              <a:tblGrid>
                <a:gridCol w="1865675"/>
                <a:gridCol w="2662275"/>
                <a:gridCol w="869950"/>
                <a:gridCol w="958025"/>
                <a:gridCol w="886675"/>
              </a:tblGrid>
              <a:tr h="551700">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Service</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Description of Work Done</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Hours Spent </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Amount Per Hour</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FFFFFF"/>
                          </a:solidFill>
                          <a:latin typeface="Open Sans"/>
                          <a:ea typeface="Open Sans"/>
                          <a:cs typeface="Open Sans"/>
                          <a:sym typeface="Open Sans"/>
                        </a:rPr>
                        <a:t>Total</a:t>
                      </a:r>
                      <a:endParaRPr b="1" sz="1300" u="none" cap="none" strike="noStrike">
                        <a:solidFill>
                          <a:srgbClr val="FFFFFF"/>
                        </a:solidFill>
                        <a:latin typeface="Open Sans"/>
                        <a:ea typeface="Open Sans"/>
                        <a:cs typeface="Open Sans"/>
                        <a:sym typeface="Open Sans"/>
                      </a:endParaRPr>
                    </a:p>
                  </a:txBody>
                  <a:tcPr marT="63500" marB="63500" marR="63500" marL="63500">
                    <a:solidFill>
                      <a:srgbClr val="2015FF"/>
                    </a:solidFill>
                  </a:tcPr>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r h="7385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[Itemized service provided]</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[Clear description of service provided, be as specific as possible]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[Amount of hours spent on service]</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[$X]</a:t>
                      </a:r>
                      <a:endParaRPr sz="13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Open Sans"/>
                          <a:ea typeface="Open Sans"/>
                          <a:cs typeface="Open Sans"/>
                          <a:sym typeface="Open Sans"/>
                        </a:rPr>
                        <a:t>(Hours spent) x (Amount per hour) = [$X]</a:t>
                      </a:r>
                      <a:endParaRPr sz="1300" u="none" cap="none" strike="noStrike">
                        <a:latin typeface="Open Sans"/>
                        <a:ea typeface="Open Sans"/>
                        <a:cs typeface="Open Sans"/>
                        <a:sym typeface="Open Sans"/>
                      </a:endParaRPr>
                    </a:p>
                  </a:txBody>
                  <a:tcPr marT="63500" marB="63500" marR="63500" marL="63500"/>
                </a:tc>
              </a:tr>
            </a:tbl>
          </a:graphicData>
        </a:graphic>
      </p:graphicFrame>
      <p:sp>
        <p:nvSpPr>
          <p:cNvPr id="243" name="Google Shape;243;p22"/>
          <p:cNvSpPr txBox="1"/>
          <p:nvPr/>
        </p:nvSpPr>
        <p:spPr>
          <a:xfrm>
            <a:off x="1626125" y="9615575"/>
            <a:ext cx="44904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Total Payment Due:</a:t>
            </a:r>
            <a:r>
              <a:rPr b="0" i="0" lang="en" sz="1400" u="none" cap="none" strike="noStrike">
                <a:solidFill>
                  <a:srgbClr val="000000"/>
                </a:solidFill>
                <a:latin typeface="Open Sans Light"/>
                <a:ea typeface="Open Sans Light"/>
                <a:cs typeface="Open Sans Light"/>
                <a:sym typeface="Open Sans Light"/>
              </a:rPr>
              <a:t> [Total Payment in Dollars]</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Payment Options</a:t>
            </a:r>
            <a:endParaRPr b="1"/>
          </a:p>
        </p:txBody>
      </p:sp>
      <p:sp>
        <p:nvSpPr>
          <p:cNvPr id="249" name="Google Shape;249;p23"/>
          <p:cNvSpPr txBox="1"/>
          <p:nvPr>
            <p:ph idx="1" type="body"/>
          </p:nvPr>
        </p:nvSpPr>
        <p:spPr>
          <a:xfrm>
            <a:off x="264950" y="2253728"/>
            <a:ext cx="7242600" cy="150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3000"/>
              <a:buNone/>
            </a:pPr>
            <a:r>
              <a:rPr lang="en" sz="2200">
                <a:solidFill>
                  <a:srgbClr val="525C65"/>
                </a:solidFill>
                <a:highlight>
                  <a:schemeClr val="lt1"/>
                </a:highlight>
              </a:rPr>
              <a:t>Below, write a sentence explaining what payment methods are accepted and how the client can pay for services rendered:</a:t>
            </a:r>
            <a:endParaRPr sz="2200">
              <a:solidFill>
                <a:srgbClr val="525C65"/>
              </a:solidFill>
              <a:highlight>
                <a:schemeClr val="lt1"/>
              </a:highlight>
            </a:endParaRPr>
          </a:p>
        </p:txBody>
      </p:sp>
      <p:sp>
        <p:nvSpPr>
          <p:cNvPr id="250" name="Google Shape;250;p23"/>
          <p:cNvSpPr txBox="1"/>
          <p:nvPr/>
        </p:nvSpPr>
        <p:spPr>
          <a:xfrm>
            <a:off x="264950" y="3758225"/>
            <a:ext cx="6985800" cy="603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Open Sans SemiBold"/>
                <a:ea typeface="Open Sans SemiBold"/>
                <a:cs typeface="Open Sans SemiBold"/>
                <a:sym typeface="Open Sans SemiBold"/>
              </a:rPr>
              <a:t>Answer:</a:t>
            </a:r>
            <a:endParaRPr b="0" i="0" sz="2000" u="none" cap="none" strike="noStrike">
              <a:solidFill>
                <a:srgbClr val="000000"/>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5FF"/>
        </a:solidFill>
      </p:bgPr>
    </p:bg>
    <p:spTree>
      <p:nvGrpSpPr>
        <p:cNvPr id="109" name="Shape 109"/>
        <p:cNvGrpSpPr/>
        <p:nvPr/>
      </p:nvGrpSpPr>
      <p:grpSpPr>
        <a:xfrm>
          <a:off x="0" y="0"/>
          <a:ext cx="0" cy="0"/>
          <a:chOff x="0" y="0"/>
          <a:chExt cx="0" cy="0"/>
        </a:xfrm>
      </p:grpSpPr>
      <p:sp>
        <p:nvSpPr>
          <p:cNvPr id="110" name="Google Shape;110;p3"/>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Part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Project Listing</a:t>
            </a:r>
            <a:endParaRPr b="0" i="0" sz="2000" u="none" cap="none" strike="noStrike">
              <a:solidFill>
                <a:srgbClr val="000000"/>
              </a:solidFill>
              <a:latin typeface="Arial"/>
              <a:ea typeface="Arial"/>
              <a:cs typeface="Arial"/>
              <a:sym typeface="Arial"/>
            </a:endParaRPr>
          </a:p>
        </p:txBody>
      </p:sp>
      <p:sp>
        <p:nvSpPr>
          <p:cNvPr id="111" name="Google Shape;111;p3"/>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264945" y="490307"/>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Project Listing:</a:t>
            </a:r>
            <a:r>
              <a:rPr lang="en"/>
              <a:t> </a:t>
            </a:r>
            <a:endParaRPr/>
          </a:p>
        </p:txBody>
      </p:sp>
      <p:sp>
        <p:nvSpPr>
          <p:cNvPr id="117" name="Google Shape;117;p4"/>
          <p:cNvSpPr txBox="1"/>
          <p:nvPr>
            <p:ph idx="1" type="body"/>
          </p:nvPr>
        </p:nvSpPr>
        <p:spPr>
          <a:xfrm>
            <a:off x="323250" y="1520778"/>
            <a:ext cx="7242600" cy="534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100"/>
              </a:spcBef>
              <a:spcAft>
                <a:spcPts val="0"/>
              </a:spcAft>
              <a:buSzPts val="3000"/>
              <a:buNone/>
            </a:pPr>
            <a:r>
              <a:rPr lang="en" sz="2300">
                <a:solidFill>
                  <a:srgbClr val="525C65"/>
                </a:solidFill>
                <a:highlight>
                  <a:schemeClr val="lt1"/>
                </a:highlight>
              </a:rPr>
              <a:t>For this portion of the project, you may either: </a:t>
            </a:r>
            <a:endParaRPr sz="2300">
              <a:solidFill>
                <a:srgbClr val="525C65"/>
              </a:solidFill>
              <a:highlight>
                <a:schemeClr val="lt1"/>
              </a:highlight>
            </a:endParaRPr>
          </a:p>
          <a:p>
            <a:pPr indent="-374650" lvl="0" marL="457200" rtl="0" algn="l">
              <a:lnSpc>
                <a:spcPct val="150000"/>
              </a:lnSpc>
              <a:spcBef>
                <a:spcPts val="1100"/>
              </a:spcBef>
              <a:spcAft>
                <a:spcPts val="0"/>
              </a:spcAft>
              <a:buClr>
                <a:srgbClr val="525C65"/>
              </a:buClr>
              <a:buSzPts val="2300"/>
              <a:buChar char="●"/>
            </a:pPr>
            <a:r>
              <a:rPr lang="en" sz="2300">
                <a:solidFill>
                  <a:srgbClr val="525C65"/>
                </a:solidFill>
                <a:highlight>
                  <a:schemeClr val="lt1"/>
                </a:highlight>
              </a:rPr>
              <a:t>Use one of the provided project listings</a:t>
            </a:r>
            <a:endParaRPr sz="2300">
              <a:solidFill>
                <a:srgbClr val="525C65"/>
              </a:solidFill>
              <a:highlight>
                <a:schemeClr val="lt1"/>
              </a:highlight>
            </a:endParaRPr>
          </a:p>
          <a:p>
            <a:pPr indent="-374650" lvl="0" marL="457200" rtl="0" algn="l">
              <a:lnSpc>
                <a:spcPct val="150000"/>
              </a:lnSpc>
              <a:spcBef>
                <a:spcPts val="0"/>
              </a:spcBef>
              <a:spcAft>
                <a:spcPts val="0"/>
              </a:spcAft>
              <a:buClr>
                <a:srgbClr val="525C65"/>
              </a:buClr>
              <a:buSzPts val="2300"/>
              <a:buChar char="●"/>
            </a:pPr>
            <a:r>
              <a:rPr lang="en" sz="2300">
                <a:solidFill>
                  <a:srgbClr val="525C65"/>
                </a:solidFill>
                <a:highlight>
                  <a:schemeClr val="lt1"/>
                </a:highlight>
              </a:rPr>
              <a:t>Find your own project listing on the freelancer marketplace. </a:t>
            </a:r>
            <a:endParaRPr sz="23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2200">
              <a:solidFill>
                <a:srgbClr val="525C65"/>
              </a:solidFill>
              <a:highlight>
                <a:schemeClr val="lt1"/>
              </a:highlight>
            </a:endParaRPr>
          </a:p>
        </p:txBody>
      </p:sp>
      <p:pic>
        <p:nvPicPr>
          <p:cNvPr id="118" name="Google Shape;118;p4"/>
          <p:cNvPicPr preferRelativeResize="0"/>
          <p:nvPr/>
        </p:nvPicPr>
        <p:blipFill rotWithShape="1">
          <a:blip r:embed="rId3">
            <a:alphaModFix/>
          </a:blip>
          <a:srcRect b="11822" l="18073" r="14486" t="20988"/>
          <a:stretch/>
        </p:blipFill>
        <p:spPr>
          <a:xfrm>
            <a:off x="374325" y="8184025"/>
            <a:ext cx="7023750" cy="174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264945" y="490307"/>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Project Listing (Provided):</a:t>
            </a:r>
            <a:r>
              <a:rPr lang="en"/>
              <a:t> </a:t>
            </a:r>
            <a:endParaRPr/>
          </a:p>
        </p:txBody>
      </p:sp>
      <p:sp>
        <p:nvSpPr>
          <p:cNvPr id="124" name="Google Shape;124;p5"/>
          <p:cNvSpPr txBox="1"/>
          <p:nvPr>
            <p:ph idx="1" type="body"/>
          </p:nvPr>
        </p:nvSpPr>
        <p:spPr>
          <a:xfrm>
            <a:off x="323250" y="1520778"/>
            <a:ext cx="7242600" cy="53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2100">
                <a:solidFill>
                  <a:srgbClr val="525C65"/>
                </a:solidFill>
                <a:highlight>
                  <a:schemeClr val="lt1"/>
                </a:highlight>
              </a:rPr>
              <a:t>Read each of the provided project listings and select one to work on:</a:t>
            </a:r>
            <a:endParaRPr sz="2100">
              <a:solidFill>
                <a:srgbClr val="525C65"/>
              </a:solidFill>
              <a:highlight>
                <a:schemeClr val="lt1"/>
              </a:highlight>
            </a:endParaRPr>
          </a:p>
          <a:p>
            <a:pPr indent="-361950" lvl="0" marL="457200" rtl="0" algn="l">
              <a:lnSpc>
                <a:spcPct val="115000"/>
              </a:lnSpc>
              <a:spcBef>
                <a:spcPts val="1100"/>
              </a:spcBef>
              <a:spcAft>
                <a:spcPts val="0"/>
              </a:spcAft>
              <a:buClr>
                <a:srgbClr val="525C65"/>
              </a:buClr>
              <a:buSzPts val="2100"/>
              <a:buChar char="●"/>
            </a:pPr>
            <a:r>
              <a:rPr lang="en" sz="2100">
                <a:solidFill>
                  <a:srgbClr val="525C65"/>
                </a:solidFill>
                <a:highlight>
                  <a:schemeClr val="lt1"/>
                </a:highlight>
              </a:rPr>
              <a:t>You will be provided a mock project listing from a prospective client.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It’s your responsibility to read and understand the content of the listing in order to compile your first message to the client.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Imagine that you have at least one year of experience in the programming languages described in the listing.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i="1" lang="en" sz="2100">
                <a:solidFill>
                  <a:srgbClr val="525C65"/>
                </a:solidFill>
                <a:highlight>
                  <a:schemeClr val="lt1"/>
                </a:highlight>
              </a:rPr>
              <a:t>Note: You may need to look up the basics of what each programming language is used for for more context, especially regarding the library the client is asking for more insight on. You won’t always know every single technology a client is requesting, so it’s good to get into the habit of doing some initial research. </a:t>
            </a:r>
            <a:endParaRPr i="1" sz="21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2200">
              <a:solidFill>
                <a:srgbClr val="525C65"/>
              </a:solidFill>
              <a:highlight>
                <a:schemeClr val="lt1"/>
              </a:highlight>
            </a:endParaRPr>
          </a:p>
        </p:txBody>
      </p:sp>
      <p:pic>
        <p:nvPicPr>
          <p:cNvPr id="125" name="Google Shape;125;p5"/>
          <p:cNvPicPr preferRelativeResize="0"/>
          <p:nvPr/>
        </p:nvPicPr>
        <p:blipFill rotWithShape="1">
          <a:blip r:embed="rId3">
            <a:alphaModFix/>
          </a:blip>
          <a:srcRect b="11823" l="18073" r="14486" t="20988"/>
          <a:stretch/>
        </p:blipFill>
        <p:spPr>
          <a:xfrm>
            <a:off x="374325" y="8184025"/>
            <a:ext cx="7023750" cy="174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264945" y="490307"/>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1" lang="en"/>
              <a:t>Project Listing (Own):</a:t>
            </a:r>
            <a:r>
              <a:rPr lang="en"/>
              <a:t> </a:t>
            </a:r>
            <a:endParaRPr/>
          </a:p>
        </p:txBody>
      </p:sp>
      <p:sp>
        <p:nvSpPr>
          <p:cNvPr id="131" name="Google Shape;131;p6"/>
          <p:cNvSpPr txBox="1"/>
          <p:nvPr>
            <p:ph idx="1" type="body"/>
          </p:nvPr>
        </p:nvSpPr>
        <p:spPr>
          <a:xfrm>
            <a:off x="323250" y="1520778"/>
            <a:ext cx="7242600" cy="53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3000"/>
              <a:buNone/>
            </a:pPr>
            <a:r>
              <a:rPr lang="en" sz="2100">
                <a:solidFill>
                  <a:srgbClr val="525C65"/>
                </a:solidFill>
                <a:highlight>
                  <a:schemeClr val="lt1"/>
                </a:highlight>
              </a:rPr>
              <a:t>You may also find your own project listing to use in this project instead of the three provided. Using the freelancer marketplace of your choice, please pick a project listing that includes the following requirements: </a:t>
            </a:r>
            <a:endParaRPr sz="2100">
              <a:solidFill>
                <a:srgbClr val="525C65"/>
              </a:solidFill>
              <a:highlight>
                <a:schemeClr val="lt1"/>
              </a:highlight>
            </a:endParaRPr>
          </a:p>
          <a:p>
            <a:pPr indent="-361950" lvl="0" marL="457200" rtl="0" algn="l">
              <a:lnSpc>
                <a:spcPct val="115000"/>
              </a:lnSpc>
              <a:spcBef>
                <a:spcPts val="1100"/>
              </a:spcBef>
              <a:spcAft>
                <a:spcPts val="0"/>
              </a:spcAft>
              <a:buClr>
                <a:srgbClr val="525C65"/>
              </a:buClr>
              <a:buSzPts val="2100"/>
              <a:buChar char="●"/>
            </a:pPr>
            <a:r>
              <a:rPr lang="en" sz="2100">
                <a:solidFill>
                  <a:srgbClr val="525C65"/>
                </a:solidFill>
                <a:highlight>
                  <a:schemeClr val="lt1"/>
                </a:highlight>
              </a:rPr>
              <a:t>Project listing must be in English.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It </a:t>
            </a:r>
            <a:r>
              <a:rPr b="1" i="1" lang="en" sz="2100">
                <a:solidFill>
                  <a:srgbClr val="525C65"/>
                </a:solidFill>
                <a:highlight>
                  <a:schemeClr val="lt1"/>
                </a:highlight>
                <a:latin typeface="Open Sans"/>
                <a:ea typeface="Open Sans"/>
                <a:cs typeface="Open Sans"/>
                <a:sym typeface="Open Sans"/>
              </a:rPr>
              <a:t>must</a:t>
            </a:r>
            <a:r>
              <a:rPr lang="en" sz="2100">
                <a:solidFill>
                  <a:srgbClr val="525C65"/>
                </a:solidFill>
                <a:highlight>
                  <a:schemeClr val="lt1"/>
                </a:highlight>
              </a:rPr>
              <a:t> be a technical project. </a:t>
            </a:r>
            <a:endParaRPr sz="2100">
              <a:solidFill>
                <a:srgbClr val="525C65"/>
              </a:solidFill>
              <a:highlight>
                <a:schemeClr val="lt1"/>
              </a:highlight>
            </a:endParaRPr>
          </a:p>
          <a:p>
            <a:pPr indent="-361950" lvl="0" marL="457200" rtl="0" algn="l">
              <a:lnSpc>
                <a:spcPct val="115000"/>
              </a:lnSpc>
              <a:spcBef>
                <a:spcPts val="0"/>
              </a:spcBef>
              <a:spcAft>
                <a:spcPts val="0"/>
              </a:spcAft>
              <a:buClr>
                <a:srgbClr val="525C65"/>
              </a:buClr>
              <a:buSzPts val="2100"/>
              <a:buChar char="●"/>
            </a:pPr>
            <a:r>
              <a:rPr lang="en" sz="2100">
                <a:solidFill>
                  <a:srgbClr val="525C65"/>
                </a:solidFill>
                <a:highlight>
                  <a:schemeClr val="lt1"/>
                </a:highlight>
              </a:rPr>
              <a:t>The listing must be </a:t>
            </a:r>
            <a:r>
              <a:rPr i="1" lang="en" sz="2100">
                <a:solidFill>
                  <a:srgbClr val="525C65"/>
                </a:solidFill>
                <a:highlight>
                  <a:schemeClr val="lt1"/>
                </a:highlight>
              </a:rPr>
              <a:t>at least</a:t>
            </a:r>
            <a:r>
              <a:rPr lang="en" sz="2100">
                <a:solidFill>
                  <a:srgbClr val="525C65"/>
                </a:solidFill>
                <a:highlight>
                  <a:schemeClr val="lt1"/>
                </a:highlight>
              </a:rPr>
              <a:t> a paragraph, and have a </a:t>
            </a:r>
            <a:r>
              <a:rPr b="1" lang="en" sz="2100">
                <a:solidFill>
                  <a:srgbClr val="525C65"/>
                </a:solidFill>
                <a:highlight>
                  <a:schemeClr val="lt1"/>
                </a:highlight>
                <a:latin typeface="Open Sans"/>
                <a:ea typeface="Open Sans"/>
                <a:cs typeface="Open Sans"/>
                <a:sym typeface="Open Sans"/>
              </a:rPr>
              <a:t>clear deliverable</a:t>
            </a:r>
            <a:r>
              <a:rPr lang="en" sz="2100">
                <a:solidFill>
                  <a:srgbClr val="525C65"/>
                </a:solidFill>
                <a:highlight>
                  <a:schemeClr val="lt1"/>
                </a:highlight>
              </a:rPr>
              <a:t> and </a:t>
            </a:r>
            <a:r>
              <a:rPr b="1" lang="en" sz="2100">
                <a:solidFill>
                  <a:srgbClr val="525C65"/>
                </a:solidFill>
                <a:highlight>
                  <a:schemeClr val="lt1"/>
                </a:highlight>
                <a:latin typeface="Open Sans"/>
                <a:ea typeface="Open Sans"/>
                <a:cs typeface="Open Sans"/>
                <a:sym typeface="Open Sans"/>
              </a:rPr>
              <a:t>description of work</a:t>
            </a:r>
            <a:r>
              <a:rPr lang="en" sz="2100">
                <a:solidFill>
                  <a:srgbClr val="525C65"/>
                </a:solidFill>
                <a:highlight>
                  <a:schemeClr val="lt1"/>
                </a:highlight>
              </a:rPr>
              <a:t>. </a:t>
            </a:r>
            <a:endParaRPr sz="2100">
              <a:solidFill>
                <a:srgbClr val="525C65"/>
              </a:solidFill>
              <a:highlight>
                <a:schemeClr val="lt1"/>
              </a:highlight>
            </a:endParaRPr>
          </a:p>
          <a:p>
            <a:pPr indent="0" lvl="0" marL="0" rtl="0" algn="l">
              <a:lnSpc>
                <a:spcPct val="115000"/>
              </a:lnSpc>
              <a:spcBef>
                <a:spcPts val="1100"/>
              </a:spcBef>
              <a:spcAft>
                <a:spcPts val="0"/>
              </a:spcAft>
              <a:buSzPts val="3000"/>
              <a:buNone/>
            </a:pPr>
            <a:r>
              <a:t/>
            </a:r>
            <a:endParaRPr i="1" sz="21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0"/>
              </a:spcBef>
              <a:spcAft>
                <a:spcPts val="0"/>
              </a:spcAft>
              <a:buClr>
                <a:schemeClr val="dk1"/>
              </a:buClr>
              <a:buSzPts val="1100"/>
              <a:buFont typeface="Arial"/>
              <a:buNone/>
            </a:pPr>
            <a:r>
              <a:t/>
            </a:r>
            <a:endParaRPr sz="1400">
              <a:solidFill>
                <a:srgbClr val="525C65"/>
              </a:solidFill>
              <a:highlight>
                <a:schemeClr val="lt1"/>
              </a:highlight>
            </a:endParaRPr>
          </a:p>
          <a:p>
            <a:pPr indent="0" lvl="0" marL="0" rtl="0" algn="l">
              <a:lnSpc>
                <a:spcPct val="160000"/>
              </a:lnSpc>
              <a:spcBef>
                <a:spcPts val="1100"/>
              </a:spcBef>
              <a:spcAft>
                <a:spcPts val="1100"/>
              </a:spcAft>
              <a:buSzPts val="3000"/>
              <a:buNone/>
            </a:pPr>
            <a:r>
              <a:t/>
            </a:r>
            <a:endParaRPr sz="2200">
              <a:solidFill>
                <a:srgbClr val="525C65"/>
              </a:solidFill>
              <a:highlight>
                <a:schemeClr val="lt1"/>
              </a:highlight>
            </a:endParaRPr>
          </a:p>
        </p:txBody>
      </p:sp>
      <p:pic>
        <p:nvPicPr>
          <p:cNvPr id="132" name="Google Shape;132;p6"/>
          <p:cNvPicPr preferRelativeResize="0"/>
          <p:nvPr/>
        </p:nvPicPr>
        <p:blipFill rotWithShape="1">
          <a:blip r:embed="rId3">
            <a:alphaModFix/>
          </a:blip>
          <a:srcRect b="11823" l="18073" r="14486" t="20988"/>
          <a:stretch/>
        </p:blipFill>
        <p:spPr>
          <a:xfrm>
            <a:off x="374325" y="8184025"/>
            <a:ext cx="7023750" cy="174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solidFill>
                  <a:schemeClr val="dk1"/>
                </a:solidFill>
              </a:rPr>
              <a:t>Sample Project Listing #1:</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Web application development support needed for healthcare application.</a:t>
            </a:r>
            <a:endParaRPr sz="23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Posted 2 hours ago</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Open Sans"/>
                <a:ea typeface="Open Sans"/>
                <a:cs typeface="Open Sans"/>
                <a:sym typeface="Open Sans"/>
              </a:rPr>
              <a:t>Hourly:</a:t>
            </a:r>
            <a:r>
              <a:rPr lang="en" sz="1900">
                <a:solidFill>
                  <a:schemeClr val="dk1"/>
                </a:solidFill>
                <a:latin typeface="Open Sans"/>
                <a:ea typeface="Open Sans"/>
                <a:cs typeface="Open Sans"/>
                <a:sym typeface="Open Sans"/>
              </a:rPr>
              <a:t> $35.00 - $65.00 Based on experience.</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1900">
                <a:solidFill>
                  <a:schemeClr val="dk1"/>
                </a:solidFill>
                <a:latin typeface="Open Sans"/>
                <a:ea typeface="Open Sans"/>
                <a:cs typeface="Open Sans"/>
                <a:sym typeface="Open Sans"/>
              </a:rPr>
              <a:t>Project Time</a:t>
            </a:r>
            <a:r>
              <a:rPr lang="en" sz="1900">
                <a:solidFill>
                  <a:schemeClr val="dk1"/>
                </a:solidFill>
                <a:latin typeface="Open Sans"/>
                <a:ea typeface="Open Sans"/>
                <a:cs typeface="Open Sans"/>
                <a:sym typeface="Open Sans"/>
              </a:rPr>
              <a:t>: 3 months, 25 hours a week.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2100">
                <a:solidFill>
                  <a:schemeClr val="dk1"/>
                </a:solidFill>
                <a:latin typeface="Open Sans"/>
                <a:ea typeface="Open Sans"/>
                <a:cs typeface="Open Sans"/>
                <a:sym typeface="Open Sans"/>
              </a:rPr>
              <a:t>Project Description:</a:t>
            </a:r>
            <a:endParaRPr sz="2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a:p>
          <a:p>
            <a:pPr indent="0" lvl="0" marL="0" rtl="0" algn="l">
              <a:lnSpc>
                <a:spcPct val="115000"/>
              </a:lnSpc>
              <a:spcBef>
                <a:spcPts val="1600"/>
              </a:spcBef>
              <a:spcAft>
                <a:spcPts val="1600"/>
              </a:spcAft>
              <a:buSzPts val="3000"/>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Sample Project Listing #2:</a:t>
            </a:r>
            <a:endParaRPr/>
          </a:p>
          <a:p>
            <a:pPr indent="0" lvl="0" marL="0" rtl="0" algn="l">
              <a:lnSpc>
                <a:spcPct val="100000"/>
              </a:lnSpc>
              <a:spcBef>
                <a:spcPts val="0"/>
              </a:spcBef>
              <a:spcAft>
                <a:spcPts val="0"/>
              </a:spcAft>
              <a:buSzPts val="4000"/>
              <a:buNone/>
            </a:pPr>
            <a:r>
              <a:rPr lang="en">
                <a:solidFill>
                  <a:srgbClr val="2015FF"/>
                </a:solidFill>
              </a:rPr>
              <a:t>Digital Marketing</a:t>
            </a:r>
            <a:endParaRPr>
              <a:solidFill>
                <a:srgbClr val="2015FF"/>
              </a:solidFill>
            </a:endParaRPr>
          </a:p>
        </p:txBody>
      </p:sp>
      <p:sp>
        <p:nvSpPr>
          <p:cNvPr id="144" name="Google Shape;144;p8"/>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Email Marketer for Annual Fundraising Event. </a:t>
            </a:r>
            <a:endParaRPr sz="24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Posted 2 days ago</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2000">
                <a:solidFill>
                  <a:schemeClr val="dk1"/>
                </a:solidFill>
                <a:latin typeface="Open Sans"/>
                <a:ea typeface="Open Sans"/>
                <a:cs typeface="Open Sans"/>
                <a:sym typeface="Open Sans"/>
              </a:rPr>
              <a:t>Hourly:</a:t>
            </a:r>
            <a:r>
              <a:rPr lang="en" sz="2000">
                <a:solidFill>
                  <a:schemeClr val="dk1"/>
                </a:solidFill>
                <a:latin typeface="Open Sans"/>
                <a:ea typeface="Open Sans"/>
                <a:cs typeface="Open Sans"/>
                <a:sym typeface="Open Sans"/>
              </a:rPr>
              <a:t> $30.00 - $40.00.</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2000">
                <a:solidFill>
                  <a:schemeClr val="dk1"/>
                </a:solidFill>
                <a:latin typeface="Open Sans"/>
                <a:ea typeface="Open Sans"/>
                <a:cs typeface="Open Sans"/>
                <a:sym typeface="Open Sans"/>
              </a:rPr>
              <a:t>Project Time</a:t>
            </a:r>
            <a:r>
              <a:rPr lang="en" sz="2000">
                <a:solidFill>
                  <a:schemeClr val="dk1"/>
                </a:solidFill>
                <a:latin typeface="Open Sans"/>
                <a:ea typeface="Open Sans"/>
                <a:cs typeface="Open Sans"/>
                <a:sym typeface="Open Sans"/>
              </a:rPr>
              <a:t>: 1 month, 10 - 15 hours a week.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2200">
                <a:solidFill>
                  <a:schemeClr val="dk1"/>
                </a:solidFill>
                <a:latin typeface="Open Sans"/>
                <a:ea typeface="Open Sans"/>
                <a:cs typeface="Open Sans"/>
                <a:sym typeface="Open Sans"/>
              </a:rPr>
              <a:t>Project Description:</a:t>
            </a:r>
            <a:endParaRPr sz="2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1600"/>
              </a:spcBef>
              <a:spcAft>
                <a:spcPts val="1600"/>
              </a:spcAft>
              <a:buSzPts val="3000"/>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Sample Project Listing #3:</a:t>
            </a:r>
            <a:br>
              <a:rPr lang="en"/>
            </a:br>
            <a:r>
              <a:rPr lang="en">
                <a:solidFill>
                  <a:srgbClr val="2015FF"/>
                </a:solidFill>
              </a:rPr>
              <a:t>Data Analyst</a:t>
            </a:r>
            <a:endParaRPr>
              <a:solidFill>
                <a:srgbClr val="2015FF"/>
              </a:solidFill>
            </a:endParaRPr>
          </a:p>
        </p:txBody>
      </p:sp>
      <p:sp>
        <p:nvSpPr>
          <p:cNvPr id="150" name="Google Shape;150;p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latin typeface="Open Sans"/>
                <a:ea typeface="Open Sans"/>
                <a:cs typeface="Open Sans"/>
                <a:sym typeface="Open Sans"/>
              </a:rPr>
              <a:t>Seeking experienced Data Analyst to build dashboard for local insurance company.</a:t>
            </a:r>
            <a:endParaRPr sz="25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Posted 1 week ago</a:t>
            </a:r>
            <a:endParaRPr sz="2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2100">
                <a:solidFill>
                  <a:schemeClr val="dk1"/>
                </a:solidFill>
                <a:latin typeface="Open Sans"/>
                <a:ea typeface="Open Sans"/>
                <a:cs typeface="Open Sans"/>
                <a:sym typeface="Open Sans"/>
              </a:rPr>
              <a:t>Hourly:</a:t>
            </a:r>
            <a:r>
              <a:rPr lang="en" sz="2100">
                <a:solidFill>
                  <a:schemeClr val="dk1"/>
                </a:solidFill>
                <a:latin typeface="Open Sans"/>
                <a:ea typeface="Open Sans"/>
                <a:cs typeface="Open Sans"/>
                <a:sym typeface="Open Sans"/>
              </a:rPr>
              <a:t> $90.00 Based on experience.</a:t>
            </a:r>
            <a:endParaRPr sz="2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2100">
                <a:solidFill>
                  <a:schemeClr val="dk1"/>
                </a:solidFill>
                <a:latin typeface="Open Sans"/>
                <a:ea typeface="Open Sans"/>
                <a:cs typeface="Open Sans"/>
                <a:sym typeface="Open Sans"/>
              </a:rPr>
              <a:t>Project Time</a:t>
            </a:r>
            <a:r>
              <a:rPr lang="en" sz="2100">
                <a:solidFill>
                  <a:schemeClr val="dk1"/>
                </a:solidFill>
                <a:latin typeface="Open Sans"/>
                <a:ea typeface="Open Sans"/>
                <a:cs typeface="Open Sans"/>
                <a:sym typeface="Open Sans"/>
              </a:rPr>
              <a:t>: 1 year, 20 hours a week. </a:t>
            </a:r>
            <a:endParaRPr sz="2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 sz="2300">
                <a:solidFill>
                  <a:schemeClr val="dk1"/>
                </a:solidFill>
                <a:latin typeface="Open Sans"/>
                <a:ea typeface="Open Sans"/>
                <a:cs typeface="Open Sans"/>
                <a:sym typeface="Open Sans"/>
              </a:rPr>
              <a:t>Project Description:</a:t>
            </a:r>
            <a:endParaRPr sz="23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1600"/>
              </a:spcBef>
              <a:spcAft>
                <a:spcPts val="1600"/>
              </a:spcAft>
              <a:buSzPts val="300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