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5" r:id="rId7"/>
    <p:sldId id="411" r:id="rId8"/>
    <p:sldId id="418" r:id="rId9"/>
    <p:sldId id="419" r:id="rId10"/>
    <p:sldId id="416" r:id="rId11"/>
    <p:sldId id="417" r:id="rId12"/>
    <p:sldId id="420" r:id="rId13"/>
    <p:sldId id="421" r:id="rId14"/>
    <p:sldId id="422" r:id="rId15"/>
    <p:sldId id="412"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11/14/2024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8132E-94BE-4253-3442-DAD98469E0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E342A8-A703-5EDE-3352-4755BC263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6DF52-2856-425F-F10A-F04DA945E9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5F1044-9893-60FE-C15D-39BE32D8BF70}"/>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09338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278CA-4410-90C2-072D-E739A13D79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711AA2-35FE-6D90-FB17-EE86DDBD9A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9A24A-DE10-E877-BC51-E98F0AF385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D31861-813B-6F92-4ACF-4A1DD860D057}"/>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397653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15F56-4414-16CE-7606-469A8B7276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CAF99A-B12F-D48D-4D50-41064CB6A5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E657F8-8E79-B30D-9F1B-C4CB5A930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85CF37-2A38-7A37-C409-277C0C6B5370}"/>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07939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53D45-CE4D-1775-7002-CCC3482686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F5F8BE-6D3D-E2FF-F1A4-E1D9EF84C8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1763A8-BA5B-E0E9-A5D9-DD30B8A500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291E24-083D-C7F2-628F-F1C0B2EFB8E8}"/>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71196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F25E6-2827-7D6E-2419-21F2480622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E87F0-ED00-B6BE-7F42-7916F7A326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8100D-E12F-5A94-1CD1-D482169A5E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3C88FB-058A-E710-80FC-9254AEF85AAB}"/>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720925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D95A1-B987-1808-77BE-B222E11D73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81025-4FA4-916C-936A-EE0A9CDD6A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E3AD7-61B6-38F9-CA9E-FECE92C89C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90D7AF-13A5-2221-ED2C-0CFDA0F744E6}"/>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327622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1A991-9FBA-3243-C39C-557720B7EF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5F08F-7F3E-E5C3-50FF-86878910DD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93B572-4E68-E469-6781-40C10AFCCE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965243-221A-FBB8-2D68-8528631FD067}"/>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1889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0FD8A-E1B0-726A-FF93-2F0C03B376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A92D7B-4F96-21F6-88A3-2008270DC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822F2-135C-4745-D9D7-44D6A747FE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C83522-9731-6083-DC41-834F6C28F71D}"/>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61594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FB136-6B65-F7F9-C593-D204BD2721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5B8AE-1113-9A5F-033A-F4B18BBC40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465E9D-B849-D3A8-371B-D0FC0567DC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3FC073-F5B1-B2D3-F8E4-C4B5D5707BA5}"/>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85471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4E4C7-03E1-69A6-67A7-7E61796D3D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166563-9C90-4A37-C8CA-D44792D7B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D4E09-A576-5616-623C-C1C48651F0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A9E286-DF40-1FE7-DF3C-8B4763A1B0DC}"/>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779699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mailto:ahmedsaeedabab1010@gmail.co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PWM DRAWER</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FE19F-3157-B879-C7BD-C463C4AF6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27E12-D6CA-6E28-D718-DE7B3C40A5EA}"/>
              </a:ext>
            </a:extLst>
          </p:cNvPr>
          <p:cNvSpPr>
            <a:spLocks noGrp="1"/>
          </p:cNvSpPr>
          <p:nvPr>
            <p:ph type="title"/>
          </p:nvPr>
        </p:nvSpPr>
        <p:spPr>
          <a:xfrm>
            <a:off x="594360" y="278129"/>
            <a:ext cx="9778365" cy="1494596"/>
          </a:xfrm>
        </p:spPr>
        <p:txBody>
          <a:bodyPr/>
          <a:lstStyle/>
          <a:p>
            <a:r>
              <a:rPr lang="en-US" b="1" dirty="0"/>
              <a:t>Flowchart EXPLAINATION</a:t>
            </a:r>
            <a:endParaRPr lang="en-US" dirty="0"/>
          </a:p>
        </p:txBody>
      </p:sp>
      <p:sp>
        <p:nvSpPr>
          <p:cNvPr id="3" name="Content Placeholder 2">
            <a:extLst>
              <a:ext uri="{FF2B5EF4-FFF2-40B4-BE49-F238E27FC236}">
                <a16:creationId xmlns:a16="http://schemas.microsoft.com/office/drawing/2014/main" id="{D2F75E79-364D-545B-511E-FAB71D99FAD9}"/>
              </a:ext>
            </a:extLst>
          </p:cNvPr>
          <p:cNvSpPr>
            <a:spLocks noGrp="1"/>
          </p:cNvSpPr>
          <p:nvPr>
            <p:ph sz="quarter" idx="15"/>
          </p:nvPr>
        </p:nvSpPr>
        <p:spPr>
          <a:xfrm>
            <a:off x="594360" y="2599000"/>
            <a:ext cx="4313541" cy="1494596"/>
          </a:xfrm>
        </p:spPr>
        <p:txBody>
          <a:bodyPr>
            <a:normAutofit/>
          </a:bodyPr>
          <a:lstStyle/>
          <a:p>
            <a:r>
              <a:rPr lang="en-US" sz="1800" b="1" dirty="0">
                <a:solidFill>
                  <a:srgbClr val="00B050"/>
                </a:solidFill>
              </a:rPr>
              <a:t>1--Start Program</a:t>
            </a:r>
          </a:p>
          <a:p>
            <a:pPr>
              <a:buFont typeface="Arial" panose="020B0604020202020204" pitchFamily="34" charset="0"/>
              <a:buChar char="•"/>
            </a:pPr>
            <a:r>
              <a:rPr lang="en-US" sz="1800" dirty="0"/>
              <a:t>Initialize the graphical LCD (GLCD) display.</a:t>
            </a:r>
          </a:p>
          <a:p>
            <a:pPr>
              <a:buFont typeface="Arial" panose="020B0604020202020204" pitchFamily="34" charset="0"/>
              <a:buChar char="•"/>
            </a:pPr>
            <a:r>
              <a:rPr lang="en-US" sz="1800" dirty="0"/>
              <a:t>Clear the GLCD.</a:t>
            </a:r>
          </a:p>
        </p:txBody>
      </p:sp>
      <p:sp>
        <p:nvSpPr>
          <p:cNvPr id="16" name="TextBox 15">
            <a:extLst>
              <a:ext uri="{FF2B5EF4-FFF2-40B4-BE49-F238E27FC236}">
                <a16:creationId xmlns:a16="http://schemas.microsoft.com/office/drawing/2014/main" id="{EF1DECE4-CA89-7342-6FF2-BCCEA151B5A5}"/>
              </a:ext>
            </a:extLst>
          </p:cNvPr>
          <p:cNvSpPr txBox="1"/>
          <p:nvPr/>
        </p:nvSpPr>
        <p:spPr>
          <a:xfrm>
            <a:off x="6096000" y="2521476"/>
            <a:ext cx="5178742" cy="2308324"/>
          </a:xfrm>
          <a:prstGeom prst="rect">
            <a:avLst/>
          </a:prstGeom>
          <a:noFill/>
        </p:spPr>
        <p:txBody>
          <a:bodyPr wrap="square" rtlCol="0">
            <a:spAutoFit/>
          </a:bodyPr>
          <a:lstStyle/>
          <a:p>
            <a:r>
              <a:rPr lang="en-US" b="1" dirty="0">
                <a:solidFill>
                  <a:srgbClr val="00B050"/>
                </a:solidFill>
              </a:rPr>
              <a:t>2--Define PWM Source</a:t>
            </a:r>
            <a:endParaRPr lang="en-US" dirty="0">
              <a:solidFill>
                <a:srgbClr val="00B050"/>
              </a:solidFill>
            </a:endParaRPr>
          </a:p>
          <a:p>
            <a:pPr>
              <a:buFont typeface="Arial" panose="020B0604020202020204" pitchFamily="34" charset="0"/>
              <a:buChar char="•"/>
            </a:pPr>
            <a:r>
              <a:rPr lang="en-US" dirty="0">
                <a:solidFill>
                  <a:schemeClr val="bg1"/>
                </a:solidFill>
              </a:rPr>
              <a:t>If internal source:</a:t>
            </a:r>
          </a:p>
          <a:p>
            <a:pPr marL="742950" lvl="1" indent="-285750">
              <a:buFont typeface="Arial" panose="020B0604020202020204" pitchFamily="34" charset="0"/>
              <a:buChar char="•"/>
            </a:pPr>
            <a:r>
              <a:rPr lang="en-US" dirty="0">
                <a:solidFill>
                  <a:schemeClr val="bg1"/>
                </a:solidFill>
              </a:rPr>
              <a:t>Set up the PWM output on PORT_D, PIN_7.</a:t>
            </a:r>
          </a:p>
          <a:p>
            <a:pPr marL="742950" lvl="1" indent="-285750">
              <a:buFont typeface="Arial" panose="020B0604020202020204" pitchFamily="34" charset="0"/>
              <a:buChar char="•"/>
            </a:pPr>
            <a:r>
              <a:rPr lang="en-US" dirty="0">
                <a:solidFill>
                  <a:schemeClr val="bg1"/>
                </a:solidFill>
              </a:rPr>
              <a:t>Initialize Timer 2 and set the PWM duty cycle.</a:t>
            </a:r>
          </a:p>
          <a:p>
            <a:pPr>
              <a:buFont typeface="Arial" panose="020B0604020202020204" pitchFamily="34" charset="0"/>
              <a:buChar char="•"/>
            </a:pPr>
            <a:r>
              <a:rPr lang="en-US" dirty="0">
                <a:solidFill>
                  <a:schemeClr val="bg1"/>
                </a:solidFill>
              </a:rPr>
              <a:t>Else if external source:</a:t>
            </a:r>
          </a:p>
          <a:p>
            <a:pPr marL="742950" lvl="1" indent="-285750">
              <a:buFont typeface="Arial" panose="020B0604020202020204" pitchFamily="34" charset="0"/>
              <a:buChar char="•"/>
            </a:pPr>
            <a:r>
              <a:rPr lang="en-US" dirty="0">
                <a:solidFill>
                  <a:schemeClr val="bg1"/>
                </a:solidFill>
              </a:rPr>
              <a:t>No specific PWM setup required.</a:t>
            </a:r>
          </a:p>
          <a:p>
            <a:endParaRPr lang="en-US" dirty="0">
              <a:solidFill>
                <a:schemeClr val="bg1"/>
              </a:solidFill>
            </a:endParaRPr>
          </a:p>
        </p:txBody>
      </p:sp>
      <p:sp>
        <p:nvSpPr>
          <p:cNvPr id="19" name="TextBox 18">
            <a:extLst>
              <a:ext uri="{FF2B5EF4-FFF2-40B4-BE49-F238E27FC236}">
                <a16:creationId xmlns:a16="http://schemas.microsoft.com/office/drawing/2014/main" id="{5BCF1183-9B29-1742-0784-E4ACBCF08229}"/>
              </a:ext>
            </a:extLst>
          </p:cNvPr>
          <p:cNvSpPr txBox="1"/>
          <p:nvPr/>
        </p:nvSpPr>
        <p:spPr>
          <a:xfrm>
            <a:off x="594360" y="4839887"/>
            <a:ext cx="6120881" cy="1477328"/>
          </a:xfrm>
          <a:prstGeom prst="rect">
            <a:avLst/>
          </a:prstGeom>
          <a:noFill/>
        </p:spPr>
        <p:txBody>
          <a:bodyPr wrap="square" rtlCol="0">
            <a:spAutoFit/>
          </a:bodyPr>
          <a:lstStyle/>
          <a:p>
            <a:r>
              <a:rPr lang="en-US" b="1" dirty="0">
                <a:solidFill>
                  <a:srgbClr val="00B050"/>
                </a:solidFill>
              </a:rPr>
              <a:t>3--Initialize Timer1 for Input Capture</a:t>
            </a:r>
            <a:endParaRPr lang="en-US" dirty="0">
              <a:solidFill>
                <a:srgbClr val="00B050"/>
              </a:solidFill>
            </a:endParaRPr>
          </a:p>
          <a:p>
            <a:pPr>
              <a:buFont typeface="Arial" panose="020B0604020202020204" pitchFamily="34" charset="0"/>
              <a:buChar char="•"/>
            </a:pPr>
            <a:r>
              <a:rPr lang="en-US" dirty="0">
                <a:solidFill>
                  <a:schemeClr val="bg1"/>
                </a:solidFill>
              </a:rPr>
              <a:t>Set up Timer1 for measuring input capture events (rising and falling edges).</a:t>
            </a:r>
          </a:p>
          <a:p>
            <a:pPr>
              <a:buFont typeface="Arial" panose="020B0604020202020204" pitchFamily="34" charset="0"/>
              <a:buChar char="•"/>
            </a:pPr>
            <a:r>
              <a:rPr lang="en-US" dirty="0">
                <a:solidFill>
                  <a:schemeClr val="bg1"/>
                </a:solidFill>
              </a:rPr>
              <a:t>Enable global interrupts.</a:t>
            </a:r>
          </a:p>
          <a:p>
            <a:endParaRPr lang="en-US" dirty="0">
              <a:solidFill>
                <a:schemeClr val="bg1"/>
              </a:solidFill>
            </a:endParaRPr>
          </a:p>
        </p:txBody>
      </p:sp>
    </p:spTree>
    <p:extLst>
      <p:ext uri="{BB962C8B-B14F-4D97-AF65-F5344CB8AC3E}">
        <p14:creationId xmlns:p14="http://schemas.microsoft.com/office/powerpoint/2010/main" val="72883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63841-0184-4E63-DECA-70F48ED67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4F6E2-67E4-6B98-835B-C3E914205EE3}"/>
              </a:ext>
            </a:extLst>
          </p:cNvPr>
          <p:cNvSpPr>
            <a:spLocks noGrp="1"/>
          </p:cNvSpPr>
          <p:nvPr>
            <p:ph type="title"/>
          </p:nvPr>
        </p:nvSpPr>
        <p:spPr>
          <a:xfrm>
            <a:off x="594360" y="278129"/>
            <a:ext cx="9778365" cy="1494596"/>
          </a:xfrm>
        </p:spPr>
        <p:txBody>
          <a:bodyPr/>
          <a:lstStyle/>
          <a:p>
            <a:r>
              <a:rPr lang="en-US" b="1" dirty="0"/>
              <a:t>Flowchart EXPLAINATION</a:t>
            </a:r>
            <a:endParaRPr lang="en-US" dirty="0"/>
          </a:p>
        </p:txBody>
      </p:sp>
      <p:sp>
        <p:nvSpPr>
          <p:cNvPr id="6" name="TextBox 5">
            <a:extLst>
              <a:ext uri="{FF2B5EF4-FFF2-40B4-BE49-F238E27FC236}">
                <a16:creationId xmlns:a16="http://schemas.microsoft.com/office/drawing/2014/main" id="{A67AA425-0035-6B25-1727-891880443278}"/>
              </a:ext>
            </a:extLst>
          </p:cNvPr>
          <p:cNvSpPr txBox="1"/>
          <p:nvPr/>
        </p:nvSpPr>
        <p:spPr>
          <a:xfrm>
            <a:off x="439511" y="2413337"/>
            <a:ext cx="7390039" cy="2031325"/>
          </a:xfrm>
          <a:prstGeom prst="rect">
            <a:avLst/>
          </a:prstGeom>
          <a:noFill/>
        </p:spPr>
        <p:txBody>
          <a:bodyPr wrap="square" rtlCol="0">
            <a:spAutoFit/>
          </a:bodyPr>
          <a:lstStyle/>
          <a:p>
            <a:r>
              <a:rPr lang="en-US" b="1" dirty="0">
                <a:solidFill>
                  <a:srgbClr val="00B050"/>
                </a:solidFill>
              </a:rPr>
              <a:t>4--Interrupt Service Routine (ISR) for Timer1 Capture</a:t>
            </a:r>
          </a:p>
          <a:p>
            <a:pPr>
              <a:buFont typeface="Arial" panose="020B0604020202020204" pitchFamily="34" charset="0"/>
              <a:buChar char="•"/>
            </a:pPr>
            <a:r>
              <a:rPr lang="en-US" dirty="0">
                <a:solidFill>
                  <a:schemeClr val="bg1"/>
                </a:solidFill>
              </a:rPr>
              <a:t>On </a:t>
            </a:r>
            <a:r>
              <a:rPr lang="en-US" b="1" dirty="0">
                <a:solidFill>
                  <a:schemeClr val="bg1"/>
                </a:solidFill>
              </a:rPr>
              <a:t>first rising edge</a:t>
            </a:r>
            <a:r>
              <a:rPr lang="en-US" dirty="0">
                <a:solidFill>
                  <a:schemeClr val="bg1"/>
                </a:solidFill>
              </a:rPr>
              <a:t>: Record time and switch to falling edge detection.</a:t>
            </a:r>
          </a:p>
          <a:p>
            <a:pPr>
              <a:buFont typeface="Arial" panose="020B0604020202020204" pitchFamily="34" charset="0"/>
              <a:buChar char="•"/>
            </a:pPr>
            <a:r>
              <a:rPr lang="en-US" dirty="0">
                <a:solidFill>
                  <a:schemeClr val="bg1"/>
                </a:solidFill>
              </a:rPr>
              <a:t>On </a:t>
            </a:r>
            <a:r>
              <a:rPr lang="en-US" b="1" dirty="0">
                <a:solidFill>
                  <a:schemeClr val="bg1"/>
                </a:solidFill>
              </a:rPr>
              <a:t>falling edge</a:t>
            </a:r>
            <a:r>
              <a:rPr lang="en-US" dirty="0">
                <a:solidFill>
                  <a:schemeClr val="bg1"/>
                </a:solidFill>
              </a:rPr>
              <a:t>: Record time, calculate Ton​, and switch back to rising edge detection.</a:t>
            </a:r>
          </a:p>
          <a:p>
            <a:pPr>
              <a:buFont typeface="Arial" panose="020B0604020202020204" pitchFamily="34" charset="0"/>
              <a:buChar char="•"/>
            </a:pPr>
            <a:r>
              <a:rPr lang="en-US" dirty="0">
                <a:solidFill>
                  <a:schemeClr val="bg1"/>
                </a:solidFill>
              </a:rPr>
              <a:t>On </a:t>
            </a:r>
            <a:r>
              <a:rPr lang="en-US" b="1" dirty="0">
                <a:solidFill>
                  <a:schemeClr val="bg1"/>
                </a:solidFill>
              </a:rPr>
              <a:t>second rising edge</a:t>
            </a:r>
            <a:r>
              <a:rPr lang="en-US" dirty="0">
                <a:solidFill>
                  <a:schemeClr val="bg1"/>
                </a:solidFill>
              </a:rPr>
              <a:t>: Record time, calculate Toff​, total period,T</a:t>
            </a:r>
            <a:r>
              <a:rPr lang="en-US" sz="1400" b="1" dirty="0">
                <a:solidFill>
                  <a:schemeClr val="bg1"/>
                </a:solidFill>
              </a:rPr>
              <a:t>totall</a:t>
            </a:r>
            <a:r>
              <a:rPr lang="en-US" dirty="0">
                <a:solidFill>
                  <a:schemeClr val="bg1"/>
                </a:solidFill>
              </a:rPr>
              <a:t> frequency, and duty cycle.</a:t>
            </a:r>
          </a:p>
          <a:p>
            <a:endParaRPr lang="en-US" dirty="0">
              <a:solidFill>
                <a:schemeClr val="bg1"/>
              </a:solidFill>
            </a:endParaRPr>
          </a:p>
        </p:txBody>
      </p:sp>
      <p:sp>
        <p:nvSpPr>
          <p:cNvPr id="7" name="TextBox 6">
            <a:extLst>
              <a:ext uri="{FF2B5EF4-FFF2-40B4-BE49-F238E27FC236}">
                <a16:creationId xmlns:a16="http://schemas.microsoft.com/office/drawing/2014/main" id="{7B178C3D-DB3F-E8E6-6AD1-8CAF6788755A}"/>
              </a:ext>
            </a:extLst>
          </p:cNvPr>
          <p:cNvSpPr txBox="1"/>
          <p:nvPr/>
        </p:nvSpPr>
        <p:spPr>
          <a:xfrm>
            <a:off x="439511" y="4444662"/>
            <a:ext cx="3983199" cy="1754326"/>
          </a:xfrm>
          <a:prstGeom prst="rect">
            <a:avLst/>
          </a:prstGeom>
          <a:noFill/>
        </p:spPr>
        <p:txBody>
          <a:bodyPr wrap="square" rtlCol="0">
            <a:spAutoFit/>
          </a:bodyPr>
          <a:lstStyle/>
          <a:p>
            <a:r>
              <a:rPr lang="en-US" b="1" dirty="0">
                <a:solidFill>
                  <a:srgbClr val="00B050"/>
                </a:solidFill>
              </a:rPr>
              <a:t>5--Display Information on GLCD</a:t>
            </a:r>
            <a:endParaRPr lang="en-US" dirty="0">
              <a:solidFill>
                <a:srgbClr val="00B050"/>
              </a:solidFill>
            </a:endParaRPr>
          </a:p>
          <a:p>
            <a:pPr>
              <a:buFont typeface="Arial" panose="020B0604020202020204" pitchFamily="34" charset="0"/>
              <a:buChar char="•"/>
            </a:pPr>
            <a:r>
              <a:rPr lang="en-US" dirty="0">
                <a:solidFill>
                  <a:schemeClr val="bg1"/>
                </a:solidFill>
              </a:rPr>
              <a:t>Show frequency, duty cycle, and time.</a:t>
            </a:r>
          </a:p>
          <a:p>
            <a:pPr>
              <a:buFont typeface="Arial" panose="020B0604020202020204" pitchFamily="34" charset="0"/>
              <a:buChar char="•"/>
            </a:pPr>
            <a:r>
              <a:rPr lang="en-US" dirty="0">
                <a:solidFill>
                  <a:schemeClr val="bg1"/>
                </a:solidFill>
              </a:rPr>
              <a:t>Draw the PWM waveform based on the calculated duty cycle and frequency.</a:t>
            </a:r>
          </a:p>
          <a:p>
            <a:endParaRPr lang="en-US" dirty="0">
              <a:solidFill>
                <a:schemeClr val="bg1"/>
              </a:solidFill>
            </a:endParaRPr>
          </a:p>
        </p:txBody>
      </p:sp>
      <p:sp>
        <p:nvSpPr>
          <p:cNvPr id="20" name="Rectangle 1">
            <a:extLst>
              <a:ext uri="{FF2B5EF4-FFF2-40B4-BE49-F238E27FC236}">
                <a16:creationId xmlns:a16="http://schemas.microsoft.com/office/drawing/2014/main" id="{40D8A8CC-B777-20FD-8ACA-C5F7C76C34F1}"/>
              </a:ext>
            </a:extLst>
          </p:cNvPr>
          <p:cNvSpPr>
            <a:spLocks noChangeArrowheads="1"/>
          </p:cNvSpPr>
          <p:nvPr/>
        </p:nvSpPr>
        <p:spPr bwMode="auto">
          <a:xfrm>
            <a:off x="5324922" y="4444662"/>
            <a:ext cx="58904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B050"/>
                </a:solidFill>
                <a:latin typeface="Franklin Gothic Book (Body)"/>
              </a:rPr>
              <a:t>6--Loop to Continuously Update Display</a:t>
            </a:r>
          </a:p>
          <a:p>
            <a:pPr marL="285750" indent="-285750" eaLnBrk="0" fontAlgn="base" hangingPunct="0">
              <a:spcBef>
                <a:spcPct val="0"/>
              </a:spcBef>
              <a:spcAft>
                <a:spcPct val="0"/>
              </a:spcAft>
              <a:buFont typeface="Arial" panose="020B0604020202020204" pitchFamily="34" charset="0"/>
              <a:buChar char="•"/>
            </a:pPr>
            <a:r>
              <a:rPr lang="en-US" sz="1800" kern="100" dirty="0">
                <a:solidFill>
                  <a:schemeClr val="bg1"/>
                </a:solidFill>
                <a:effectLst/>
                <a:latin typeface="Franklin Gothic Book (Body)"/>
                <a:ea typeface="Aptos" panose="020B0004020202020204" pitchFamily="34" charset="0"/>
                <a:cs typeface="Arial" panose="020B0604020202020204" pitchFamily="34" charset="0"/>
              </a:rPr>
              <a:t>Continuously call show_F_T_D() in the main loop to update the displayed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5366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9618F-D99B-B213-0F20-B8CA7E515D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F97BF9A-E8E2-9A7D-0294-7ADD7654FD07}"/>
              </a:ext>
            </a:extLst>
          </p:cNvPr>
          <p:cNvSpPr>
            <a:spLocks noGrp="1"/>
          </p:cNvSpPr>
          <p:nvPr>
            <p:ph type="title"/>
          </p:nvPr>
        </p:nvSpPr>
        <p:spPr>
          <a:xfrm>
            <a:off x="594360" y="102875"/>
            <a:ext cx="10873740" cy="1680205"/>
          </a:xfrm>
        </p:spPr>
        <p:txBody>
          <a:bodyPr/>
          <a:lstStyle/>
          <a:p>
            <a:r>
              <a:rPr lang="en-US" sz="6000" dirty="0">
                <a:effectLst/>
                <a:latin typeface="Aptos" panose="020B0004020202020204" pitchFamily="34" charset="0"/>
                <a:ea typeface="Aptos" panose="020B0004020202020204" pitchFamily="34" charset="0"/>
                <a:cs typeface="Arial" panose="020B0604020202020204" pitchFamily="34" charset="0"/>
              </a:rPr>
              <a:t>All </a:t>
            </a:r>
            <a:r>
              <a:rPr lang="en-US" sz="6000" dirty="0">
                <a:latin typeface="Aptos" panose="020B0004020202020204" pitchFamily="34" charset="0"/>
                <a:ea typeface="Aptos" panose="020B0004020202020204" pitchFamily="34" charset="0"/>
                <a:cs typeface="Arial" panose="020B0604020202020204" pitchFamily="34" charset="0"/>
              </a:rPr>
              <a:t>H</a:t>
            </a:r>
            <a:r>
              <a:rPr lang="en-US" sz="6000" dirty="0">
                <a:effectLst/>
                <a:latin typeface="Aptos" panose="020B0004020202020204" pitchFamily="34" charset="0"/>
                <a:ea typeface="Aptos" panose="020B0004020202020204" pitchFamily="34" charset="0"/>
                <a:cs typeface="Arial" panose="020B0604020202020204" pitchFamily="34" charset="0"/>
              </a:rPr>
              <a:t>ardware Used</a:t>
            </a:r>
            <a:endParaRPr lang="en-US" sz="13800" dirty="0"/>
          </a:p>
        </p:txBody>
      </p:sp>
      <p:sp>
        <p:nvSpPr>
          <p:cNvPr id="7" name="Text Placeholder 6">
            <a:extLst>
              <a:ext uri="{FF2B5EF4-FFF2-40B4-BE49-F238E27FC236}">
                <a16:creationId xmlns:a16="http://schemas.microsoft.com/office/drawing/2014/main" id="{E238A8D1-CCB5-1A77-7A68-69777DD5269A}"/>
              </a:ext>
            </a:extLst>
          </p:cNvPr>
          <p:cNvSpPr>
            <a:spLocks noGrp="1"/>
          </p:cNvSpPr>
          <p:nvPr>
            <p:ph sz="quarter" idx="13"/>
          </p:nvPr>
        </p:nvSpPr>
        <p:spPr>
          <a:xfrm>
            <a:off x="3657600" y="2281238"/>
            <a:ext cx="7810500" cy="3700462"/>
          </a:xfrm>
        </p:spPr>
        <p:txBody>
          <a:bodyPr>
            <a:normAutofit/>
          </a:bodyPr>
          <a:lstStyle/>
          <a:p>
            <a:r>
              <a:rPr lang="en-US" sz="2400" b="1" dirty="0">
                <a:solidFill>
                  <a:srgbClr val="00B050"/>
                </a:solidFill>
              </a:rPr>
              <a:t>1 ] AVR MICROCONTROLLER </a:t>
            </a:r>
          </a:p>
          <a:p>
            <a:r>
              <a:rPr lang="en-US" dirty="0"/>
              <a:t>ATMEGA 32 </a:t>
            </a:r>
          </a:p>
          <a:p>
            <a:r>
              <a:rPr lang="en-US" sz="2400" b="1" dirty="0">
                <a:solidFill>
                  <a:srgbClr val="00B050"/>
                </a:solidFill>
              </a:rPr>
              <a:t>2 ] GRAPHICAL LCD </a:t>
            </a:r>
          </a:p>
          <a:p>
            <a:r>
              <a:rPr lang="en-US" dirty="0"/>
              <a:t>LGM12641BS1R </a:t>
            </a:r>
          </a:p>
          <a:p>
            <a:endParaRPr lang="en-US" dirty="0"/>
          </a:p>
        </p:txBody>
      </p:sp>
      <p:grpSp>
        <p:nvGrpSpPr>
          <p:cNvPr id="19" name="Group 18">
            <a:extLst>
              <a:ext uri="{FF2B5EF4-FFF2-40B4-BE49-F238E27FC236}">
                <a16:creationId xmlns:a16="http://schemas.microsoft.com/office/drawing/2014/main" id="{5AF96052-60A7-5C8C-1860-D94FB0F34D28}"/>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3334938-8E8A-2E59-F63E-60EF5AB4A28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4854968C-B905-D2E9-A537-89F99B8EBDD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832B7918-BF78-1F0C-78E5-92FC1EE1F936}"/>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49513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Ahmed Saeed</a:t>
            </a:r>
          </a:p>
          <a:p>
            <a:r>
              <a:rPr lang="en-US" dirty="0"/>
              <a:t>01550905627</a:t>
            </a:r>
          </a:p>
          <a:p>
            <a:r>
              <a:rPr lang="en-US" dirty="0">
                <a:hlinkClick r:id="rId3"/>
              </a:rPr>
              <a:t>ahmedsaeedabab1010@gmail.com</a:t>
            </a:r>
            <a:endParaRPr lang="en-US" dirty="0"/>
          </a:p>
          <a:p>
            <a:r>
              <a:rPr lang="en-US" dirty="0"/>
              <a:t>EMBEDDED SYSTEMS ALX 49</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TEAM MEMBERS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a:bodyPr>
          <a:lstStyle/>
          <a:p>
            <a:r>
              <a:rPr lang="en-US" sz="4000" dirty="0"/>
              <a:t>AHMED SAEED HASSAN </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75777-890C-4EE8-782E-2481258897B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243B2D2-D2BE-30F9-44E6-7F154D5BDFF0}"/>
              </a:ext>
            </a:extLst>
          </p:cNvPr>
          <p:cNvSpPr>
            <a:spLocks noGrp="1"/>
          </p:cNvSpPr>
          <p:nvPr>
            <p:ph type="ctrTitle"/>
          </p:nvPr>
        </p:nvSpPr>
        <p:spPr>
          <a:xfrm>
            <a:off x="3657600" y="551439"/>
            <a:ext cx="8325316" cy="3291840"/>
          </a:xfrm>
        </p:spPr>
        <p:txBody>
          <a:bodyPr/>
          <a:lstStyle/>
          <a:p>
            <a:r>
              <a:rPr lang="en-US" dirty="0">
                <a:effectLst/>
                <a:latin typeface="Aptos" panose="020B0004020202020204" pitchFamily="34" charset="0"/>
                <a:ea typeface="Aptos" panose="020B0004020202020204" pitchFamily="34" charset="0"/>
                <a:cs typeface="Arial" panose="020B0604020202020204" pitchFamily="34" charset="0"/>
              </a:rPr>
              <a:t>Explanation of Project </a:t>
            </a:r>
            <a:endParaRPr lang="en-US" sz="23900" dirty="0"/>
          </a:p>
        </p:txBody>
      </p:sp>
    </p:spTree>
    <p:extLst>
      <p:ext uri="{BB962C8B-B14F-4D97-AF65-F5344CB8AC3E}">
        <p14:creationId xmlns:p14="http://schemas.microsoft.com/office/powerpoint/2010/main" val="334705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F9FD7-CE97-BDB5-2E15-73CAA3AA41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918C8DC-0E7F-610E-41BB-1E2DA3EDB792}"/>
              </a:ext>
            </a:extLst>
          </p:cNvPr>
          <p:cNvSpPr>
            <a:spLocks noGrp="1"/>
          </p:cNvSpPr>
          <p:nvPr>
            <p:ph type="title"/>
          </p:nvPr>
        </p:nvSpPr>
        <p:spPr>
          <a:xfrm>
            <a:off x="594360" y="102875"/>
            <a:ext cx="10873740" cy="1680205"/>
          </a:xfrm>
        </p:spPr>
        <p:txBody>
          <a:bodyPr/>
          <a:lstStyle/>
          <a:p>
            <a:pPr marR="0" lvl="0" rtl="0">
              <a:lnSpc>
                <a:spcPct val="107000"/>
              </a:lnSpc>
              <a:spcAft>
                <a:spcPts val="800"/>
              </a:spcAft>
            </a:pPr>
            <a:r>
              <a:rPr lang="en-US" sz="4800" b="1" dirty="0"/>
              <a:t>Project Description</a:t>
            </a:r>
            <a:endParaRPr lang="en-US" sz="96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AE8AFF25-FD83-1B58-E534-BEABBE42CF25}"/>
              </a:ext>
            </a:extLst>
          </p:cNvPr>
          <p:cNvSpPr>
            <a:spLocks noGrp="1"/>
          </p:cNvSpPr>
          <p:nvPr>
            <p:ph sz="quarter" idx="13"/>
          </p:nvPr>
        </p:nvSpPr>
        <p:spPr>
          <a:xfrm>
            <a:off x="2761861" y="2136710"/>
            <a:ext cx="9430139" cy="4208106"/>
          </a:xfrm>
        </p:spPr>
        <p:txBody>
          <a:bodyPr>
            <a:normAutofit/>
          </a:bodyPr>
          <a:lstStyle/>
          <a:p>
            <a:r>
              <a:rPr lang="en-US" sz="2400" dirty="0"/>
              <a:t>The </a:t>
            </a:r>
            <a:r>
              <a:rPr lang="en-US" sz="2400" b="1" dirty="0"/>
              <a:t>PWM Drawer</a:t>
            </a:r>
            <a:r>
              <a:rPr lang="en-US" sz="2400" dirty="0"/>
              <a:t> project involves designing and implementing a system that works as a mini oscilloscope, responsible for printing the frequency and waveform of the generated PWM signal. The PWM signals can come from two sources: external sources (e.g., generated PWM from other microcontrollers) or the internal PWM module of the microcontroller used in the project. The graphical LCD displays key information about the PWM signal, such as the waveform, frequency, duty cycle, and time of a single cycle.</a:t>
            </a:r>
          </a:p>
          <a:p>
            <a:endParaRPr lang="en-US" dirty="0"/>
          </a:p>
        </p:txBody>
      </p:sp>
      <p:grpSp>
        <p:nvGrpSpPr>
          <p:cNvPr id="19" name="Group 18">
            <a:extLst>
              <a:ext uri="{FF2B5EF4-FFF2-40B4-BE49-F238E27FC236}">
                <a16:creationId xmlns:a16="http://schemas.microsoft.com/office/drawing/2014/main" id="{517C53FD-521F-62B6-F115-3CC0C6B92278}"/>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CB647EB-4C9D-E2CB-1530-E7FF49AE7F2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E9E5D169-852E-F7E6-F346-CED428AF452A}"/>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E4A0C815-E3B7-BDAA-D311-88D5D3FC85E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49647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1481B-E277-4B0A-2AAC-17694BD414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310AC13-3D2E-0A5B-1484-DAB0737FA408}"/>
              </a:ext>
            </a:extLst>
          </p:cNvPr>
          <p:cNvSpPr>
            <a:spLocks noGrp="1"/>
          </p:cNvSpPr>
          <p:nvPr>
            <p:ph type="title"/>
          </p:nvPr>
        </p:nvSpPr>
        <p:spPr>
          <a:xfrm>
            <a:off x="594360" y="102875"/>
            <a:ext cx="10873740" cy="1680205"/>
          </a:xfrm>
        </p:spPr>
        <p:txBody>
          <a:bodyPr/>
          <a:lstStyle/>
          <a:p>
            <a:pPr marR="0" lvl="0" rtl="0">
              <a:lnSpc>
                <a:spcPct val="107000"/>
              </a:lnSpc>
              <a:spcAft>
                <a:spcPts val="800"/>
              </a:spcAft>
            </a:pPr>
            <a:r>
              <a:rPr lang="en-US" sz="4800" b="1" dirty="0"/>
              <a:t>Objective</a:t>
            </a:r>
            <a:endParaRPr lang="en-US" sz="34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E679DE23-0CD8-E262-7CF8-461EB2C8C7E9}"/>
              </a:ext>
            </a:extLst>
          </p:cNvPr>
          <p:cNvSpPr>
            <a:spLocks noGrp="1"/>
          </p:cNvSpPr>
          <p:nvPr>
            <p:ph sz="quarter" idx="13"/>
          </p:nvPr>
        </p:nvSpPr>
        <p:spPr>
          <a:xfrm>
            <a:off x="2761861" y="2136710"/>
            <a:ext cx="9430139" cy="4208106"/>
          </a:xfrm>
        </p:spPr>
        <p:txBody>
          <a:bodyPr>
            <a:normAutofit/>
          </a:bodyPr>
          <a:lstStyle/>
          <a:p>
            <a:r>
              <a:rPr lang="en-US" sz="2400" dirty="0"/>
              <a:t>The goal is to visualize PWM signals in real time by generating or receiving signals from external sources and displaying them on a graphical LCD. The project helps users understand how PWM works by providing an intuitive graphical representation of the signal, including its frequency, duty cycle, and waveform.</a:t>
            </a:r>
          </a:p>
        </p:txBody>
      </p:sp>
      <p:grpSp>
        <p:nvGrpSpPr>
          <p:cNvPr id="19" name="Group 18">
            <a:extLst>
              <a:ext uri="{FF2B5EF4-FFF2-40B4-BE49-F238E27FC236}">
                <a16:creationId xmlns:a16="http://schemas.microsoft.com/office/drawing/2014/main" id="{E15BA282-CB01-42E5-7B22-E905D561F3CB}"/>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ED109EBE-BF88-5099-3071-2DF6DC315CB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FB2C0C65-140F-7E9C-1241-98FA0EC73AC7}"/>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19EA2A33-0769-496F-7387-472D2AC879F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37328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478D8-8F59-D408-0B13-8245C3B9F1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198028F-AA66-F9F2-0DC1-89522A2D4611}"/>
              </a:ext>
            </a:extLst>
          </p:cNvPr>
          <p:cNvSpPr>
            <a:spLocks noGrp="1"/>
          </p:cNvSpPr>
          <p:nvPr>
            <p:ph type="title"/>
          </p:nvPr>
        </p:nvSpPr>
        <p:spPr>
          <a:xfrm>
            <a:off x="594360" y="102875"/>
            <a:ext cx="10873740" cy="1680205"/>
          </a:xfrm>
        </p:spPr>
        <p:txBody>
          <a:bodyPr/>
          <a:lstStyle/>
          <a:p>
            <a:pPr marR="0" lvl="0" rtl="0">
              <a:lnSpc>
                <a:spcPct val="107000"/>
              </a:lnSpc>
              <a:spcAft>
                <a:spcPts val="800"/>
              </a:spcAft>
            </a:pPr>
            <a:r>
              <a:rPr lang="en-US" sz="4800" b="1" dirty="0"/>
              <a:t>Applications</a:t>
            </a:r>
            <a:endParaRPr lang="en-US" sz="34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8637259C-CEB0-BAE0-24F5-BC730364BE92}"/>
              </a:ext>
            </a:extLst>
          </p:cNvPr>
          <p:cNvSpPr>
            <a:spLocks noGrp="1"/>
          </p:cNvSpPr>
          <p:nvPr>
            <p:ph sz="quarter" idx="13"/>
          </p:nvPr>
        </p:nvSpPr>
        <p:spPr>
          <a:xfrm>
            <a:off x="2761861" y="2323322"/>
            <a:ext cx="9430139" cy="4208106"/>
          </a:xfrm>
        </p:spPr>
        <p:txBody>
          <a:bodyPr>
            <a:normAutofit/>
          </a:bodyPr>
          <a:lstStyle/>
          <a:p>
            <a:pPr marL="0" indent="0">
              <a:buNone/>
            </a:pPr>
            <a:r>
              <a:rPr lang="en-US" sz="2400" dirty="0"/>
              <a:t>The </a:t>
            </a:r>
            <a:r>
              <a:rPr lang="en-US" sz="2400" b="1" dirty="0"/>
              <a:t>PWM Drawer</a:t>
            </a:r>
            <a:r>
              <a:rPr lang="en-US" sz="2400" dirty="0"/>
              <a:t> can be used for various applications, including:</a:t>
            </a:r>
          </a:p>
          <a:p>
            <a:r>
              <a:rPr lang="en-US" b="1" dirty="0"/>
              <a:t>PWM Signal Monitoring</a:t>
            </a:r>
            <a:r>
              <a:rPr lang="en-US" dirty="0"/>
              <a:t>: Testing and analyzing PWM signals generated by microcontrollers or other devices.</a:t>
            </a:r>
          </a:p>
          <a:p>
            <a:r>
              <a:rPr lang="en-US" b="1" dirty="0"/>
              <a:t>Embedded Systems</a:t>
            </a:r>
            <a:r>
              <a:rPr lang="en-US" dirty="0"/>
              <a:t>: As a diagnostic tool for embedded system developers to monitor and verify PWM signals.</a:t>
            </a:r>
          </a:p>
          <a:p>
            <a:r>
              <a:rPr lang="en-US" b="1" dirty="0"/>
              <a:t>Educational Purposes</a:t>
            </a:r>
            <a:r>
              <a:rPr lang="en-US" dirty="0"/>
              <a:t>: Helping students and engineers understand and visualize the properties of PWM, such as duty cycle and frequency.</a:t>
            </a:r>
          </a:p>
        </p:txBody>
      </p:sp>
      <p:grpSp>
        <p:nvGrpSpPr>
          <p:cNvPr id="19" name="Group 18">
            <a:extLst>
              <a:ext uri="{FF2B5EF4-FFF2-40B4-BE49-F238E27FC236}">
                <a16:creationId xmlns:a16="http://schemas.microsoft.com/office/drawing/2014/main" id="{271E0BF7-AED3-4AF0-E55C-902FE0D51403}"/>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B38EBFE3-84DB-5610-72C8-E6608ED6AD0F}"/>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D0AC55BE-6537-D82A-501D-AC7ADC21AFC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AB46466F-00FA-5F08-4BA0-493BEB0983E5}"/>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52306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22BDF-1F67-4027-2FF4-E61DFC356C4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751A8F9-ABFB-4D91-7DCC-D427E0AEFB35}"/>
              </a:ext>
            </a:extLst>
          </p:cNvPr>
          <p:cNvSpPr>
            <a:spLocks noGrp="1"/>
          </p:cNvSpPr>
          <p:nvPr>
            <p:ph type="title"/>
          </p:nvPr>
        </p:nvSpPr>
        <p:spPr>
          <a:xfrm>
            <a:off x="594360" y="102875"/>
            <a:ext cx="10873740" cy="1680205"/>
          </a:xfrm>
        </p:spPr>
        <p:txBody>
          <a:bodyPr/>
          <a:lstStyle/>
          <a:p>
            <a:pPr marR="0" lvl="0" rtl="0">
              <a:lnSpc>
                <a:spcPct val="107000"/>
              </a:lnSpc>
              <a:spcAft>
                <a:spcPts val="800"/>
              </a:spcAft>
            </a:pPr>
            <a:r>
              <a:rPr lang="en-US" sz="6000" kern="100" dirty="0">
                <a:effectLst/>
                <a:latin typeface="Aptos" panose="020B0004020202020204" pitchFamily="34" charset="0"/>
                <a:ea typeface="Aptos" panose="020B0004020202020204" pitchFamily="34" charset="0"/>
                <a:cs typeface="Arial" panose="020B0604020202020204" pitchFamily="34" charset="0"/>
              </a:rPr>
              <a:t>IO List </a:t>
            </a:r>
          </a:p>
        </p:txBody>
      </p:sp>
      <p:sp>
        <p:nvSpPr>
          <p:cNvPr id="7" name="Text Placeholder 6">
            <a:extLst>
              <a:ext uri="{FF2B5EF4-FFF2-40B4-BE49-F238E27FC236}">
                <a16:creationId xmlns:a16="http://schemas.microsoft.com/office/drawing/2014/main" id="{3F443B75-82C6-2D8C-6987-85451EF6309D}"/>
              </a:ext>
            </a:extLst>
          </p:cNvPr>
          <p:cNvSpPr>
            <a:spLocks noGrp="1"/>
          </p:cNvSpPr>
          <p:nvPr>
            <p:ph sz="quarter" idx="13"/>
          </p:nvPr>
        </p:nvSpPr>
        <p:spPr>
          <a:xfrm>
            <a:off x="4650320" y="1783080"/>
            <a:ext cx="4857573" cy="801500"/>
          </a:xfrm>
        </p:spPr>
        <p:txBody>
          <a:bodyPr>
            <a:noAutofit/>
          </a:bodyPr>
          <a:lstStyle/>
          <a:p>
            <a:pPr marL="0" marR="0">
              <a:lnSpc>
                <a:spcPct val="107000"/>
              </a:lnSpc>
              <a:spcAft>
                <a:spcPts val="800"/>
              </a:spcAft>
            </a:pPr>
            <a:r>
              <a:rPr lang="en-US" sz="2400" b="1" kern="100" dirty="0">
                <a:effectLst/>
                <a:latin typeface="Aptos" panose="020B0004020202020204" pitchFamily="34" charset="0"/>
                <a:ea typeface="Aptos" panose="020B0004020202020204" pitchFamily="34" charset="0"/>
                <a:cs typeface="Arial" panose="020B0604020202020204" pitchFamily="34" charset="0"/>
              </a:rPr>
              <a:t>GLCD (Graphical LCD) Pins</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A78E8CDD-BB91-4C8A-1DA8-D51EEE018D20}"/>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A6D643FF-1D9B-0CD1-6BEB-699BDC953C2D}"/>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7D51AD03-49C7-E237-9178-CD97BBCE07D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9404E29-3719-7E4D-F3D5-BBDE5715ABA2}"/>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Box 3">
            <a:extLst>
              <a:ext uri="{FF2B5EF4-FFF2-40B4-BE49-F238E27FC236}">
                <a16:creationId xmlns:a16="http://schemas.microsoft.com/office/drawing/2014/main" id="{5BD8D230-5417-CE88-57EF-91FDBAE50AA1}"/>
              </a:ext>
            </a:extLst>
          </p:cNvPr>
          <p:cNvSpPr txBox="1"/>
          <p:nvPr/>
        </p:nvSpPr>
        <p:spPr>
          <a:xfrm>
            <a:off x="1965039" y="2648909"/>
            <a:ext cx="3458126" cy="4175374"/>
          </a:xfrm>
          <a:prstGeom prst="rect">
            <a:avLst/>
          </a:prstGeom>
          <a:noFill/>
        </p:spPr>
        <p:txBody>
          <a:bodyPr wrap="none" rtlCol="0">
            <a:spAutoFit/>
          </a:bodyPr>
          <a:lstStyle/>
          <a:p>
            <a:pPr marL="342900" marR="0" lvl="0" indent="-342900">
              <a:lnSpc>
                <a:spcPct val="107000"/>
              </a:lnSpc>
              <a:spcAft>
                <a:spcPts val="800"/>
              </a:spcAft>
              <a:buFont typeface="+mj-lt"/>
              <a:buAutoNum type="arabicPeriod"/>
              <a:tabLst>
                <a:tab pos="457200" algn="l"/>
              </a:tabLst>
            </a:pPr>
            <a:r>
              <a:rPr lang="en-US"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Data Pins (8-bit)</a:t>
            </a:r>
            <a:endParaRPr lang="en-US"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GLCD_D0 - PORT A, PIN 0</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GLCD_D1 - PORT A, PIN 1</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GLCD_D2 - PORT A, PIN 2</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GLCD_D3 - PORT A, PIN 3</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GLCD_D4 - PORT A, PIN 4</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GLCD_D5 - PORT A, PIN 5</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GLCD_D6 - PORT A, PIN 6</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GLCD_D7 - PORT A, PIN 7</a:t>
            </a:r>
          </a:p>
          <a:p>
            <a:endParaRPr lang="en-US" sz="3200" dirty="0">
              <a:solidFill>
                <a:schemeClr val="bg1"/>
              </a:solidFill>
            </a:endParaRPr>
          </a:p>
        </p:txBody>
      </p:sp>
      <p:sp>
        <p:nvSpPr>
          <p:cNvPr id="5" name="TextBox 4">
            <a:extLst>
              <a:ext uri="{FF2B5EF4-FFF2-40B4-BE49-F238E27FC236}">
                <a16:creationId xmlns:a16="http://schemas.microsoft.com/office/drawing/2014/main" id="{98488198-93AE-0BC5-6385-B3115B2C763F}"/>
              </a:ext>
            </a:extLst>
          </p:cNvPr>
          <p:cNvSpPr txBox="1"/>
          <p:nvPr/>
        </p:nvSpPr>
        <p:spPr>
          <a:xfrm>
            <a:off x="6096000" y="2648909"/>
            <a:ext cx="5866093" cy="3162019"/>
          </a:xfrm>
          <a:prstGeom prst="rect">
            <a:avLst/>
          </a:prstGeom>
          <a:noFill/>
        </p:spPr>
        <p:txBody>
          <a:bodyPr wrap="none" rtlCol="0">
            <a:spAutoFit/>
          </a:bodyPr>
          <a:lstStyle/>
          <a:p>
            <a:pPr marL="342900" marR="0" lvl="0" indent="-342900">
              <a:lnSpc>
                <a:spcPct val="107000"/>
              </a:lnSpc>
              <a:spcAft>
                <a:spcPts val="800"/>
              </a:spcAft>
              <a:buFont typeface="+mj-lt"/>
              <a:buAutoNum type="arabicPeriod"/>
              <a:tabLst>
                <a:tab pos="457200" algn="l"/>
              </a:tabLst>
            </a:pPr>
            <a:r>
              <a:rPr lang="en-US"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Control Pins</a:t>
            </a:r>
            <a:endParaRPr lang="en-US"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GLCD_DI - PORT B, PIN 0 (Data/Instruction select)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GLCD_RW - PORT B, PIN 1 (Read/Write control)</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GLCD_EN - PORT B, PIN 2 (Enable)</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GLCD_CS1 - PORT B, PIN 3 (Chip Select 1)</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GLCD_CS2 - PORT B, PIN 4 (Chip Select 2)</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GLCD_RST - PORT B, PIN 5 (Reset)</a:t>
            </a:r>
          </a:p>
          <a:p>
            <a:endParaRPr lang="en-US" dirty="0">
              <a:solidFill>
                <a:schemeClr val="bg1"/>
              </a:solidFill>
            </a:endParaRPr>
          </a:p>
        </p:txBody>
      </p:sp>
    </p:spTree>
    <p:extLst>
      <p:ext uri="{BB962C8B-B14F-4D97-AF65-F5344CB8AC3E}">
        <p14:creationId xmlns:p14="http://schemas.microsoft.com/office/powerpoint/2010/main" val="316866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46457-032F-C846-27E1-F2B452CDB0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7C94A67-81D9-A3B3-2AC1-0B4E4B61FB82}"/>
              </a:ext>
            </a:extLst>
          </p:cNvPr>
          <p:cNvSpPr>
            <a:spLocks noGrp="1"/>
          </p:cNvSpPr>
          <p:nvPr>
            <p:ph type="title"/>
          </p:nvPr>
        </p:nvSpPr>
        <p:spPr>
          <a:xfrm>
            <a:off x="594360" y="102875"/>
            <a:ext cx="10873740" cy="1680205"/>
          </a:xfrm>
        </p:spPr>
        <p:txBody>
          <a:bodyPr/>
          <a:lstStyle/>
          <a:p>
            <a:pPr marR="0" lvl="0" rtl="0">
              <a:lnSpc>
                <a:spcPct val="107000"/>
              </a:lnSpc>
              <a:spcAft>
                <a:spcPts val="800"/>
              </a:spcAft>
            </a:pPr>
            <a:r>
              <a:rPr lang="en-US" sz="6000" kern="100" dirty="0">
                <a:effectLst/>
                <a:latin typeface="Aptos" panose="020B0004020202020204" pitchFamily="34" charset="0"/>
                <a:ea typeface="Aptos" panose="020B0004020202020204" pitchFamily="34" charset="0"/>
                <a:cs typeface="Arial" panose="020B0604020202020204" pitchFamily="34" charset="0"/>
              </a:rPr>
              <a:t>IO List </a:t>
            </a:r>
          </a:p>
        </p:txBody>
      </p:sp>
      <p:sp>
        <p:nvSpPr>
          <p:cNvPr id="7" name="Text Placeholder 6">
            <a:extLst>
              <a:ext uri="{FF2B5EF4-FFF2-40B4-BE49-F238E27FC236}">
                <a16:creationId xmlns:a16="http://schemas.microsoft.com/office/drawing/2014/main" id="{07778F15-5E66-7797-DFAB-2ACBEA5C945B}"/>
              </a:ext>
            </a:extLst>
          </p:cNvPr>
          <p:cNvSpPr>
            <a:spLocks noGrp="1"/>
          </p:cNvSpPr>
          <p:nvPr>
            <p:ph sz="quarter" idx="13"/>
          </p:nvPr>
        </p:nvSpPr>
        <p:spPr>
          <a:xfrm>
            <a:off x="2715208" y="2319948"/>
            <a:ext cx="8864081" cy="3700462"/>
          </a:xfrm>
        </p:spPr>
        <p:txBody>
          <a:bodyPr>
            <a:normAutofit/>
          </a:bodyPr>
          <a:lstStyle/>
          <a:p>
            <a:pPr marL="0" marR="0">
              <a:lnSpc>
                <a:spcPct val="107000"/>
              </a:lnSpc>
              <a:spcAft>
                <a:spcPts val="800"/>
              </a:spcAft>
            </a:pPr>
            <a:r>
              <a:rPr lang="en-US" sz="2400" b="1" kern="100" dirty="0">
                <a:solidFill>
                  <a:srgbClr val="00B050"/>
                </a:solidFill>
                <a:effectLst/>
                <a:latin typeface="Aptos" panose="020B0004020202020204" pitchFamily="34" charset="0"/>
                <a:ea typeface="Aptos" panose="020B0004020202020204" pitchFamily="34" charset="0"/>
                <a:cs typeface="Arial" panose="020B0604020202020204" pitchFamily="34" charset="0"/>
              </a:rPr>
              <a:t>Timer and PWM Signal Inputs</a:t>
            </a:r>
          </a:p>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Timer1 Input Capture Pin (PWM Signal)</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Input Capture: PORT D, PIN 6 (used to capture rising and falling edges of the PWM signal)</a:t>
            </a:r>
          </a:p>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PWM Output for Internal Signal Generation (if used)</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PWM Output: PORT D, PIN 7 (used if an internal PWM signal source is selected)</a:t>
            </a:r>
          </a:p>
          <a:p>
            <a:endParaRPr lang="en-US" dirty="0"/>
          </a:p>
          <a:p>
            <a:endParaRPr lang="en-US" dirty="0"/>
          </a:p>
        </p:txBody>
      </p:sp>
      <p:grpSp>
        <p:nvGrpSpPr>
          <p:cNvPr id="19" name="Group 18">
            <a:extLst>
              <a:ext uri="{FF2B5EF4-FFF2-40B4-BE49-F238E27FC236}">
                <a16:creationId xmlns:a16="http://schemas.microsoft.com/office/drawing/2014/main" id="{5F8B439D-A0FD-2C59-6FAA-400725365EA4}"/>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C3734A1D-B30A-57FD-503A-6B91EC9FABF9}"/>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01BE0294-BBF9-1E43-5C0A-395E63C2A6A6}"/>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7F4170B-701C-D55D-A89C-F61856626E21}"/>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8073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E740E-5FD0-A439-185C-6A2ADEE8A3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FAAAF-20C0-9B96-BC4E-C0A77DF41472}"/>
              </a:ext>
            </a:extLst>
          </p:cNvPr>
          <p:cNvSpPr>
            <a:spLocks noGrp="1"/>
          </p:cNvSpPr>
          <p:nvPr>
            <p:ph type="title"/>
          </p:nvPr>
        </p:nvSpPr>
        <p:spPr>
          <a:xfrm>
            <a:off x="594360" y="278129"/>
            <a:ext cx="9778365" cy="1494596"/>
          </a:xfrm>
        </p:spPr>
        <p:txBody>
          <a:bodyPr/>
          <a:lstStyle/>
          <a:p>
            <a:r>
              <a:rPr lang="en-US" b="1" dirty="0"/>
              <a:t>Flowchart</a:t>
            </a:r>
            <a:endParaRPr lang="en-US" dirty="0"/>
          </a:p>
        </p:txBody>
      </p:sp>
      <p:sp>
        <p:nvSpPr>
          <p:cNvPr id="12" name="Rectangle 11">
            <a:extLst>
              <a:ext uri="{FF2B5EF4-FFF2-40B4-BE49-F238E27FC236}">
                <a16:creationId xmlns:a16="http://schemas.microsoft.com/office/drawing/2014/main" id="{BD935995-5801-AF91-5F46-D48AAB518CE3}"/>
              </a:ext>
            </a:extLst>
          </p:cNvPr>
          <p:cNvSpPr/>
          <p:nvPr/>
        </p:nvSpPr>
        <p:spPr>
          <a:xfrm>
            <a:off x="3122956" y="2680996"/>
            <a:ext cx="1959429" cy="1212979"/>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rPr>
              <a:t>Define PWM Source</a:t>
            </a:r>
          </a:p>
        </p:txBody>
      </p:sp>
      <p:sp>
        <p:nvSpPr>
          <p:cNvPr id="13" name="Rectangle 12">
            <a:extLst>
              <a:ext uri="{FF2B5EF4-FFF2-40B4-BE49-F238E27FC236}">
                <a16:creationId xmlns:a16="http://schemas.microsoft.com/office/drawing/2014/main" id="{03F1F1D3-779E-81D2-47B2-503DFE730A85}"/>
              </a:ext>
            </a:extLst>
          </p:cNvPr>
          <p:cNvSpPr/>
          <p:nvPr/>
        </p:nvSpPr>
        <p:spPr>
          <a:xfrm>
            <a:off x="746760" y="2680996"/>
            <a:ext cx="1959429" cy="1212979"/>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rPr>
              <a:t>Start Program</a:t>
            </a:r>
          </a:p>
        </p:txBody>
      </p:sp>
      <p:sp>
        <p:nvSpPr>
          <p:cNvPr id="14" name="Rectangle 13">
            <a:extLst>
              <a:ext uri="{FF2B5EF4-FFF2-40B4-BE49-F238E27FC236}">
                <a16:creationId xmlns:a16="http://schemas.microsoft.com/office/drawing/2014/main" id="{5DFB4320-FF9E-A9E5-638E-C11432FB760E}"/>
              </a:ext>
            </a:extLst>
          </p:cNvPr>
          <p:cNvSpPr/>
          <p:nvPr/>
        </p:nvSpPr>
        <p:spPr>
          <a:xfrm>
            <a:off x="5483542" y="2680995"/>
            <a:ext cx="1959429" cy="1212979"/>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rPr>
              <a:t>Initialize Timer1 for Input Capture</a:t>
            </a:r>
          </a:p>
        </p:txBody>
      </p:sp>
      <p:sp>
        <p:nvSpPr>
          <p:cNvPr id="15" name="Rectangle 14">
            <a:extLst>
              <a:ext uri="{FF2B5EF4-FFF2-40B4-BE49-F238E27FC236}">
                <a16:creationId xmlns:a16="http://schemas.microsoft.com/office/drawing/2014/main" id="{3995CB44-1BFD-7A66-A43D-940E11CACCD4}"/>
              </a:ext>
            </a:extLst>
          </p:cNvPr>
          <p:cNvSpPr/>
          <p:nvPr/>
        </p:nvSpPr>
        <p:spPr>
          <a:xfrm>
            <a:off x="7859738" y="2680995"/>
            <a:ext cx="1943819" cy="169506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rPr>
              <a:t>Interrupt Service Routine (ISR) for Timer1 Capture</a:t>
            </a:r>
          </a:p>
        </p:txBody>
      </p:sp>
      <p:sp>
        <p:nvSpPr>
          <p:cNvPr id="16" name="Rectangle 15">
            <a:extLst>
              <a:ext uri="{FF2B5EF4-FFF2-40B4-BE49-F238E27FC236}">
                <a16:creationId xmlns:a16="http://schemas.microsoft.com/office/drawing/2014/main" id="{7BB5025E-989F-5E53-4A82-1798A50EC69E}"/>
              </a:ext>
            </a:extLst>
          </p:cNvPr>
          <p:cNvSpPr/>
          <p:nvPr/>
        </p:nvSpPr>
        <p:spPr>
          <a:xfrm>
            <a:off x="7859738" y="4907902"/>
            <a:ext cx="1959429" cy="1212979"/>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rPr>
              <a:t>Display Information on GLCD</a:t>
            </a:r>
          </a:p>
        </p:txBody>
      </p:sp>
      <p:sp>
        <p:nvSpPr>
          <p:cNvPr id="17" name="Rectangle 16">
            <a:extLst>
              <a:ext uri="{FF2B5EF4-FFF2-40B4-BE49-F238E27FC236}">
                <a16:creationId xmlns:a16="http://schemas.microsoft.com/office/drawing/2014/main" id="{142E10F1-0407-18C4-A267-763033EC1E0A}"/>
              </a:ext>
            </a:extLst>
          </p:cNvPr>
          <p:cNvSpPr/>
          <p:nvPr/>
        </p:nvSpPr>
        <p:spPr>
          <a:xfrm>
            <a:off x="5483541" y="4907902"/>
            <a:ext cx="1959429" cy="1212979"/>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rPr>
              <a:t>Loop to Continuously Update Display</a:t>
            </a:r>
          </a:p>
        </p:txBody>
      </p:sp>
      <p:sp>
        <p:nvSpPr>
          <p:cNvPr id="19" name="Arrow: Right 18">
            <a:extLst>
              <a:ext uri="{FF2B5EF4-FFF2-40B4-BE49-F238E27FC236}">
                <a16:creationId xmlns:a16="http://schemas.microsoft.com/office/drawing/2014/main" id="{0727E0C1-BB85-9D0B-CEE8-97D796AB8EFB}"/>
              </a:ext>
            </a:extLst>
          </p:cNvPr>
          <p:cNvSpPr/>
          <p:nvPr/>
        </p:nvSpPr>
        <p:spPr>
          <a:xfrm>
            <a:off x="2721799" y="3429000"/>
            <a:ext cx="438539" cy="317241"/>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BB276139-C595-7BCD-A177-6BA4AEC19788}"/>
              </a:ext>
            </a:extLst>
          </p:cNvPr>
          <p:cNvSpPr/>
          <p:nvPr/>
        </p:nvSpPr>
        <p:spPr>
          <a:xfrm>
            <a:off x="5082384" y="3429000"/>
            <a:ext cx="438539" cy="317241"/>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DCF553F-326F-807D-C2DE-1797F16581F5}"/>
              </a:ext>
            </a:extLst>
          </p:cNvPr>
          <p:cNvSpPr/>
          <p:nvPr/>
        </p:nvSpPr>
        <p:spPr>
          <a:xfrm>
            <a:off x="7405588" y="3429000"/>
            <a:ext cx="438539" cy="317241"/>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5B2267DB-DA06-BCE5-AD68-301F8CA5A6EF}"/>
              </a:ext>
            </a:extLst>
          </p:cNvPr>
          <p:cNvSpPr/>
          <p:nvPr/>
        </p:nvSpPr>
        <p:spPr>
          <a:xfrm rot="10800000">
            <a:off x="7432085" y="5402516"/>
            <a:ext cx="438539" cy="317241"/>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C0576CBC-4F22-20CD-00AA-894163AAC5D9}"/>
              </a:ext>
            </a:extLst>
          </p:cNvPr>
          <p:cNvSpPr/>
          <p:nvPr/>
        </p:nvSpPr>
        <p:spPr>
          <a:xfrm rot="5400000">
            <a:off x="8554867" y="4483359"/>
            <a:ext cx="569169" cy="317241"/>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085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{13B3C9B2-EEAB-4527-9680-1F602CB82DBC}tf78853419_win32</Template>
  <TotalTime>54</TotalTime>
  <Words>744</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Courier New</vt:lpstr>
      <vt:lpstr>Franklin Gothic Book</vt:lpstr>
      <vt:lpstr>Franklin Gothic Book (Body)</vt:lpstr>
      <vt:lpstr>Franklin Gothic Demi</vt:lpstr>
      <vt:lpstr>Custom</vt:lpstr>
      <vt:lpstr>PWM DRAWER</vt:lpstr>
      <vt:lpstr>TEAM MEMBERS</vt:lpstr>
      <vt:lpstr>Explanation of Project </vt:lpstr>
      <vt:lpstr>Project Description</vt:lpstr>
      <vt:lpstr>Objective</vt:lpstr>
      <vt:lpstr>Applications</vt:lpstr>
      <vt:lpstr>IO List </vt:lpstr>
      <vt:lpstr>IO List </vt:lpstr>
      <vt:lpstr>Flowchart</vt:lpstr>
      <vt:lpstr>Flowchart EXPLAINATION</vt:lpstr>
      <vt:lpstr>Flowchart EXPLAINATION</vt:lpstr>
      <vt:lpstr>All Hardware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SAEED</dc:creator>
  <cp:lastModifiedBy>AHMED SAEED</cp:lastModifiedBy>
  <cp:revision>1</cp:revision>
  <dcterms:created xsi:type="dcterms:W3CDTF">2024-11-14T17:49:41Z</dcterms:created>
  <dcterms:modified xsi:type="dcterms:W3CDTF">2024-11-14T18:44:17Z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