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2" roundtripDataSignature="AMtx7mhdqTIEzIQgtsqLuEXibbyaIGTz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7E88F2-FC10-4920-AFD1-9D8FFB96B1D1}">
  <a:tblStyle styleId="{CB7E88F2-FC10-4920-AFD1-9D8FFB96B1D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2" Type="http://customschemas.google.com/relationships/presentationmetadata" Target="metadata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0" i="0" lang="en" u="none" strike="noStrike">
                <a:solidFill>
                  <a:srgbClr val="0F47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stakeholders</a:t>
            </a:r>
            <a:endParaRPr/>
          </a:p>
        </p:txBody>
      </p:sp>
      <p:sp>
        <p:nvSpPr>
          <p:cNvPr id="100" name="Google Shape;100;p1"/>
          <p:cNvSpPr txBox="1"/>
          <p:nvPr>
            <p:ph idx="1" type="body"/>
          </p:nvPr>
        </p:nvSpPr>
        <p:spPr>
          <a:xfrm>
            <a:off x="256850" y="11433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-3017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Char char="●"/>
            </a:pPr>
            <a:r>
              <a:rPr b="0" i="0" lang="en" u="none" strike="noStrike">
                <a:solidFill>
                  <a:srgbClr val="0F47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Mohamed Al-sakkary (owner)</a:t>
            </a:r>
            <a:endParaRPr/>
          </a:p>
          <a:p>
            <a:pPr indent="-3017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Char char="●"/>
            </a:pPr>
            <a:r>
              <a:rPr b="0" i="0" lang="en" u="none" strike="noStrike">
                <a:solidFill>
                  <a:srgbClr val="0F47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Mrs. Hwaida Al-sakkary</a:t>
            </a:r>
            <a:endParaRPr/>
          </a:p>
          <a:p>
            <a:pPr indent="-3017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Char char="●"/>
            </a:pPr>
            <a:r>
              <a:rPr b="0" i="0" lang="en" u="none" strike="noStrike">
                <a:solidFill>
                  <a:srgbClr val="0F47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Fawaz CEO</a:t>
            </a:r>
            <a:endParaRPr/>
          </a:p>
          <a:p>
            <a:pPr indent="-3017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Char char="●"/>
            </a:pPr>
            <a:r>
              <a:rPr b="0" i="0" lang="en" u="none" strike="noStrike">
                <a:solidFill>
                  <a:srgbClr val="0F47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manager</a:t>
            </a:r>
            <a:endParaRPr b="0" i="0" u="none" strike="noStrike">
              <a:solidFill>
                <a:srgbClr val="0F476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416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4761"/>
              </a:buClr>
              <a:buSzPct val="100000"/>
              <a:buFont typeface="Times New Roman"/>
              <a:buChar char="○"/>
            </a:pPr>
            <a:r>
              <a:rPr lang="en">
                <a:solidFill>
                  <a:srgbClr val="0F47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PRODUCTION TEAM LEADER</a:t>
            </a:r>
            <a:endParaRPr>
              <a:solidFill>
                <a:srgbClr val="0F476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7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Char char="●"/>
            </a:pPr>
            <a:r>
              <a:rPr b="0" i="0" lang="en" u="none" strike="noStrike">
                <a:solidFill>
                  <a:srgbClr val="0F47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 manager</a:t>
            </a:r>
            <a:endParaRPr/>
          </a:p>
          <a:p>
            <a:pPr indent="-28549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0000"/>
              <a:buChar char="○"/>
            </a:pPr>
            <a:r>
              <a:rPr b="0" i="0" lang="en" u="none" strike="noStrike">
                <a:solidFill>
                  <a:srgbClr val="0F47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Mechanical department manager</a:t>
            </a:r>
            <a:endParaRPr/>
          </a:p>
          <a:p>
            <a:pPr indent="-285496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0000"/>
              <a:buChar char="■"/>
            </a:pPr>
            <a:r>
              <a:rPr b="0" i="1" lang="en" u="none" strike="noStrike">
                <a:solidFill>
                  <a:srgbClr val="0F47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leaders</a:t>
            </a:r>
            <a:endParaRPr/>
          </a:p>
          <a:p>
            <a:pPr indent="-285496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0000"/>
              <a:buChar char="●"/>
            </a:pPr>
            <a:r>
              <a:rPr b="0" i="0" lang="en" u="none" strike="noStrike">
                <a:solidFill>
                  <a:srgbClr val="0F47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endParaRPr/>
          </a:p>
          <a:p>
            <a:pPr indent="-28549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0000"/>
              <a:buChar char="○"/>
            </a:pPr>
            <a:r>
              <a:rPr b="0" i="0" lang="en" u="none" strike="noStrike">
                <a:solidFill>
                  <a:srgbClr val="0F47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Electrical department manager</a:t>
            </a:r>
            <a:endParaRPr/>
          </a:p>
          <a:p>
            <a:pPr indent="-285496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0000"/>
              <a:buChar char="■"/>
            </a:pPr>
            <a:r>
              <a:rPr b="0" i="1" lang="en" u="none" strike="noStrike">
                <a:solidFill>
                  <a:srgbClr val="0F47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leaders</a:t>
            </a:r>
            <a:endParaRPr/>
          </a:p>
          <a:p>
            <a:pPr indent="-285496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0000"/>
              <a:buChar char="●"/>
            </a:pPr>
            <a:r>
              <a:rPr b="0" i="0" lang="en" u="none" strike="noStrike">
                <a:solidFill>
                  <a:srgbClr val="0F47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endParaRPr/>
          </a:p>
          <a:p>
            <a:pPr indent="-3017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Char char="●"/>
            </a:pPr>
            <a:r>
              <a:rPr b="0" i="0" lang="en" u="none" strike="noStrike">
                <a:solidFill>
                  <a:srgbClr val="0F47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Hr manager</a:t>
            </a:r>
            <a:endParaRPr/>
          </a:p>
          <a:p>
            <a:pPr indent="-3017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Char char="●"/>
            </a:pPr>
            <a:r>
              <a:rPr b="0" i="0" lang="en" u="none" strike="noStrike">
                <a:solidFill>
                  <a:srgbClr val="0F47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Marketing manager</a:t>
            </a:r>
            <a:endParaRPr>
              <a:solidFill>
                <a:srgbClr val="0F476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7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Char char="●"/>
            </a:pPr>
            <a:r>
              <a:rPr b="0" i="0" lang="en" u="none" strike="noStrike">
                <a:solidFill>
                  <a:srgbClr val="0F47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manager </a:t>
            </a:r>
            <a:endParaRPr/>
          </a:p>
          <a:p>
            <a:pPr indent="-3017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Char char="●"/>
            </a:pPr>
            <a:r>
              <a:rPr b="0" i="0" lang="en" u="none" strike="noStrike">
                <a:solidFill>
                  <a:srgbClr val="0F47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parts company CEO</a:t>
            </a:r>
            <a:endParaRPr/>
          </a:p>
          <a:p>
            <a:pPr indent="-3017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Char char="●"/>
            </a:pPr>
            <a:r>
              <a:rPr b="0" i="0" lang="en" u="none" strike="noStrike">
                <a:solidFill>
                  <a:srgbClr val="0F47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recruits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strike="noStrike">
                <a:solidFill>
                  <a:srgbClr val="0F47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Bmw normal users</a:t>
            </a:r>
            <a:endParaRPr/>
          </a:p>
          <a:p>
            <a:pPr indent="-3017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Char char="●"/>
            </a:pPr>
            <a:r>
              <a:rPr b="0" i="0" lang="en" u="none" strike="noStrike">
                <a:solidFill>
                  <a:srgbClr val="0F47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Bmw high end users </a:t>
            </a:r>
            <a:endParaRPr/>
          </a:p>
          <a:p>
            <a:pPr indent="-3017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Char char="●"/>
            </a:pPr>
            <a:r>
              <a:rPr lang="en">
                <a:solidFill>
                  <a:srgbClr val="0F47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Finance manager</a:t>
            </a:r>
            <a:endParaRPr b="0" i="0" u="none" strike="noStrike">
              <a:solidFill>
                <a:srgbClr val="0F476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"/>
          <p:cNvGraphicFramePr/>
          <p:nvPr/>
        </p:nvGraphicFramePr>
        <p:xfrm>
          <a:off x="0" y="42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{CB7E88F2-FC10-4920-AFD1-9D8FFB96B1D1}</a:tableStyleId>
              </a:tblPr>
              <a:tblGrid>
                <a:gridCol w="1125900"/>
                <a:gridCol w="1189450"/>
                <a:gridCol w="1770000"/>
                <a:gridCol w="1887550"/>
                <a:gridCol w="705325"/>
                <a:gridCol w="728075"/>
                <a:gridCol w="1737675"/>
              </a:tblGrid>
              <a:tr h="82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/>
                        <a:t>Stakeholder</a:t>
                      </a:r>
                      <a:endParaRPr sz="8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/>
                        <a:t>Role (Related to project)</a:t>
                      </a:r>
                      <a:endParaRPr sz="8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/>
                        <a:t>Involvement</a:t>
                      </a:r>
                      <a:endParaRPr sz="8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Impact</a:t>
                      </a:r>
                      <a:endParaRPr sz="11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u="none" cap="none" strike="noStrike"/>
                        <a:t>Power or Influence (H/M/L)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u="none" cap="none" strike="noStrike"/>
                        <a:t>Interest (H/M/L)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/>
                        <a:t>Engagement</a:t>
                      </a:r>
                      <a:endParaRPr sz="8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73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F476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Owner</a:t>
                      </a:r>
                      <a:endParaRPr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Main </a:t>
                      </a:r>
                      <a:r>
                        <a:rPr lang="en" sz="1000"/>
                        <a:t>sponsor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Strategic advisor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Wants the project to succeed.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ut he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doesn't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 want to lose the high end users ,so low resistance.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Communicate regularly, but not daily. Ask questions and give updates.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r>
                        <a:rPr lang="en"/>
                        <a:t>onsultant</a:t>
                      </a:r>
                      <a:endParaRPr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Secondary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sponsor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Strategic advisor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Wants the project to succeed. No resistance.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Communicate regularly, but not daily. Ask questions and give updates.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F476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b="0" i="0" lang="en" sz="1000" u="none" cap="none" strike="noStrike">
                          <a:solidFill>
                            <a:srgbClr val="0F476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CEO</a:t>
                      </a:r>
                      <a:endParaRPr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Project sponsor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 u="none" cap="none" strike="noStrike"/>
                        <a:t>The main project owner,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 The one who approves on the project details or any changes</a:t>
                      </a:r>
                      <a:endParaRPr sz="1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Wants the project to succeed. No resistance.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Communicate as frequent as needed and manage closely 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rgbClr val="0F476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Product manager</a:t>
                      </a:r>
                      <a:endParaRPr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Automotive Service Product Manager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RESPONSIBLE FOR BUILDING THE NEW WORKSHOP 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HIGH IMPACT ,THE PROJECT PUTS HIM UNDER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SPOT 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directly involved. Keep updated on progress and performance.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rgbClr val="0F476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Operation manager</a:t>
                      </a:r>
                      <a:endParaRPr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CONSULTANT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He will be a great consultant for the project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The project will Increase the operation so the authority of the manager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L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Not directly involved, but should be updated before launch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6" name="Google Shape;106;p2"/>
          <p:cNvSpPr txBox="1"/>
          <p:nvPr/>
        </p:nvSpPr>
        <p:spPr>
          <a:xfrm>
            <a:off x="0" y="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285F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Understanding stakeholders (stakeholder analysis)</a:t>
            </a:r>
            <a:endParaRPr b="1" i="0" sz="2000" u="none" cap="none" strike="noStrike">
              <a:solidFill>
                <a:srgbClr val="4285F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3"/>
          <p:cNvGraphicFramePr/>
          <p:nvPr/>
        </p:nvGraphicFramePr>
        <p:xfrm>
          <a:off x="0" y="42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{CB7E88F2-FC10-4920-AFD1-9D8FFB96B1D1}</a:tableStyleId>
              </a:tblPr>
              <a:tblGrid>
                <a:gridCol w="1125900"/>
                <a:gridCol w="1189450"/>
                <a:gridCol w="1770000"/>
                <a:gridCol w="1887550"/>
                <a:gridCol w="705325"/>
                <a:gridCol w="728075"/>
                <a:gridCol w="1737675"/>
              </a:tblGrid>
              <a:tr h="82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/>
                        <a:t>Stakeholder</a:t>
                      </a:r>
                      <a:endParaRPr sz="8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/>
                        <a:t>Role (Related to project)</a:t>
                      </a:r>
                      <a:endParaRPr sz="8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/>
                        <a:t>Involvement</a:t>
                      </a:r>
                      <a:endParaRPr sz="8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Impact</a:t>
                      </a:r>
                      <a:endParaRPr sz="11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u="none" cap="none" strike="noStrike"/>
                        <a:t>Power or Influence (H/M/L)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u="none" cap="none" strike="noStrike"/>
                        <a:t>Interest (H/M/L)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/>
                        <a:t>Engagement</a:t>
                      </a:r>
                      <a:endParaRPr sz="8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73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" sz="1000" u="none" cap="none" strike="noStrike">
                          <a:solidFill>
                            <a:srgbClr val="0F476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Mechanical department manager</a:t>
                      </a:r>
                      <a:endParaRPr b="0" i="0" sz="1000" u="none" cap="none" strike="noStrike">
                        <a:solidFill>
                          <a:srgbClr val="0F476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Responsible for the mechanical team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Makes high-level decisions; serves as team resource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Wants the project to succeed. No resistance.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Communicate regularly, but not daily. Ask questions and give updates.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5275"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F476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Electrical department manager</a:t>
                      </a:r>
                      <a:endParaRPr b="0" i="0" sz="1400" u="none" cap="none" strike="noStrike">
                        <a:solidFill>
                          <a:srgbClr val="0F476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Responsible for the electrical team</a:t>
                      </a:r>
                      <a:endParaRPr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Makes high-level decisions; serves as team resource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Invested in the project as a team member. Possible resistance if things didn’t go as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the way he finds right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L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Communicate daily as project team member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rgbClr val="0F476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Hr manager</a:t>
                      </a:r>
                      <a:endParaRPr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Recruiting and training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 u="none" cap="none" strike="noStrike"/>
                        <a:t>RECRUIT THE NEW TEAMS AND MANAGE THE TRAINING PROCESS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Directly involved in the project no resistance.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Communicate as needed to inform and get feedback.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rgbClr val="0F476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Marketing manager</a:t>
                      </a:r>
                      <a:endParaRPr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Marketing campaign for the project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Responsible for the marketing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campaign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L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directly involved. 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Keep updated on progress and performance.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rgbClr val="0F476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Sales manager </a:t>
                      </a:r>
                      <a:endParaRPr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Responsible for the main deal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Gives feed back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 about the service after launch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Little impact on their role. No resistance.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L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NOT DIRECTLY INVOLVED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, but should be updated before launch 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2" name="Google Shape;112;p3"/>
          <p:cNvSpPr txBox="1"/>
          <p:nvPr/>
        </p:nvSpPr>
        <p:spPr>
          <a:xfrm>
            <a:off x="0" y="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285F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Understanding stakeholders (stakeholder analysis)</a:t>
            </a:r>
            <a:endParaRPr b="1" i="0" sz="2000" u="none" cap="none" strike="noStrike">
              <a:solidFill>
                <a:srgbClr val="4285F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Google Shape;117;p4"/>
          <p:cNvGraphicFramePr/>
          <p:nvPr/>
        </p:nvGraphicFramePr>
        <p:xfrm>
          <a:off x="0" y="42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{CB7E88F2-FC10-4920-AFD1-9D8FFB96B1D1}</a:tableStyleId>
              </a:tblPr>
              <a:tblGrid>
                <a:gridCol w="1125900"/>
                <a:gridCol w="1189450"/>
                <a:gridCol w="1770000"/>
                <a:gridCol w="1887550"/>
                <a:gridCol w="705325"/>
                <a:gridCol w="728075"/>
                <a:gridCol w="1737675"/>
              </a:tblGrid>
              <a:tr h="82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/>
                        <a:t>Stakeholder</a:t>
                      </a:r>
                      <a:endParaRPr sz="8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/>
                        <a:t>Role (Related to project)</a:t>
                      </a:r>
                      <a:endParaRPr sz="8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/>
                        <a:t>Involvement</a:t>
                      </a:r>
                      <a:endParaRPr sz="8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</a:rPr>
                        <a:t>Impact</a:t>
                      </a:r>
                      <a:endParaRPr sz="11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u="none" cap="none" strike="noStrike"/>
                        <a:t>Power or Influence (H/M/L)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 u="none" cap="none" strike="noStrike"/>
                        <a:t>Interest (H/M/L)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/>
                        <a:t>Engagement</a:t>
                      </a:r>
                      <a:endParaRPr sz="8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73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rgbClr val="0F476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Power parts company CEO</a:t>
                      </a:r>
                      <a:endParaRPr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Other stakeholder</a:t>
                      </a:r>
                      <a:endParaRPr sz="1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(vendor)</a:t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THE MAIN CONTRACT THAT IS NEEDED FOR THE MATERIALS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Wants the project to succeed. HIS BENIFIS CONTROL HIS DECISION.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L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NEEDS TO MANAGE CLOSELY AND CAREFULLY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82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/>
                        <a:t>Financial Manager</a:t>
                      </a:r>
                      <a:endParaRPr b="0" i="0" sz="1000" u="none" cap="none" strike="noStrike">
                        <a:solidFill>
                          <a:srgbClr val="0F476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MANAGER AT THE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COMPANY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 u="none" cap="none" strike="noStrike"/>
                        <a:t>PROVIDE FUNDS FOR THE PROJECT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Invested in the project as a member. Possible resistance if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Not informed with the details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Communicate </a:t>
                      </a:r>
                      <a:r>
                        <a:rPr lang="en" sz="1000"/>
                        <a:t>is crucial for all finance details and manage closely 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4400">
                <a:tc>
                  <a:txBody>
                    <a:bodyPr/>
                    <a:lstStyle/>
                    <a:p>
                      <a:pPr indent="0" lvl="2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" sz="1400" u="none" cap="none" strike="noStrike">
                          <a:solidFill>
                            <a:srgbClr val="0F476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Team leaders</a:t>
                      </a:r>
                      <a:endParaRPr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Trainers 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 u="none" cap="none" strike="noStrike"/>
                        <a:t>Can give feedback on the customer experience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Wants the project to succeed. No resistance.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L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Communicate as needed to inform and get feedback.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rgbClr val="0F476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Bmw </a:t>
                      </a:r>
                      <a:r>
                        <a:rPr b="0" i="0" lang="en" sz="1000" u="none" cap="none" strike="noStrike">
                          <a:solidFill>
                            <a:srgbClr val="0F476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 </a:t>
                      </a:r>
                      <a:r>
                        <a:rPr b="0" i="0" lang="en" sz="1000" u="none" cap="none" strike="noStrike">
                          <a:solidFill>
                            <a:srgbClr val="0F476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users</a:t>
                      </a:r>
                      <a:endParaRPr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rgbClr val="0F476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Outside stakeholder</a:t>
                      </a:r>
                      <a:endParaRPr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The customer targeted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Little impact at present.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Not directly involved. Keep updated on progress and performance.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rgbClr val="0F476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Bmw high end users </a:t>
                      </a:r>
                      <a:endParaRPr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rgbClr val="0F476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Outside stakeholder</a:t>
                      </a:r>
                      <a:endParaRPr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feedback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 about the service after launch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Little impact on their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received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service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Medium 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resistance.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L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Not directly involved, but should be updated before launch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8" name="Google Shape;118;p4"/>
          <p:cNvSpPr txBox="1"/>
          <p:nvPr/>
        </p:nvSpPr>
        <p:spPr>
          <a:xfrm>
            <a:off x="0" y="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285F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Understanding stakeholders (stakeholder analysis)</a:t>
            </a:r>
            <a:endParaRPr b="1" i="0" sz="2000" u="none" cap="none" strike="noStrike">
              <a:solidFill>
                <a:srgbClr val="4285F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Kareem Sakkary</dc:creator>
</cp:coreProperties>
</file>