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63" autoAdjust="0"/>
    <p:restoredTop sz="94660"/>
  </p:normalViewPr>
  <p:slideViewPr>
    <p:cSldViewPr snapToGrid="0">
      <p:cViewPr>
        <p:scale>
          <a:sx n="75" d="100"/>
          <a:sy n="75" d="100"/>
        </p:scale>
        <p:origin x="442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8DE6-AF8A-4D65-9917-30BD8FAFF5D5}" type="datetimeFigureOut">
              <a:rPr lang="tr-TR" smtClean="0"/>
              <a:t>20.08.2023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BD63-B206-401C-9622-38B18656346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3324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8DE6-AF8A-4D65-9917-30BD8FAFF5D5}" type="datetimeFigureOut">
              <a:rPr lang="tr-TR" smtClean="0"/>
              <a:t>20.08.2023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BD63-B206-401C-9622-38B18656346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080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8DE6-AF8A-4D65-9917-30BD8FAFF5D5}" type="datetimeFigureOut">
              <a:rPr lang="tr-TR" smtClean="0"/>
              <a:t>20.08.2023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BD63-B206-401C-9622-38B18656346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40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8DE6-AF8A-4D65-9917-30BD8FAFF5D5}" type="datetimeFigureOut">
              <a:rPr lang="tr-TR" smtClean="0"/>
              <a:t>20.08.2023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BD63-B206-401C-9622-38B18656346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7055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8DE6-AF8A-4D65-9917-30BD8FAFF5D5}" type="datetimeFigureOut">
              <a:rPr lang="tr-TR" smtClean="0"/>
              <a:t>20.08.2023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BD63-B206-401C-9622-38B18656346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677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8DE6-AF8A-4D65-9917-30BD8FAFF5D5}" type="datetimeFigureOut">
              <a:rPr lang="tr-TR" smtClean="0"/>
              <a:t>20.08.2023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BD63-B206-401C-9622-38B18656346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512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8DE6-AF8A-4D65-9917-30BD8FAFF5D5}" type="datetimeFigureOut">
              <a:rPr lang="tr-TR" smtClean="0"/>
              <a:t>20.08.2023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BD63-B206-401C-9622-38B18656346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183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8DE6-AF8A-4D65-9917-30BD8FAFF5D5}" type="datetimeFigureOut">
              <a:rPr lang="tr-TR" smtClean="0"/>
              <a:t>20.08.2023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BD63-B206-401C-9622-38B18656346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655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8DE6-AF8A-4D65-9917-30BD8FAFF5D5}" type="datetimeFigureOut">
              <a:rPr lang="tr-TR" smtClean="0"/>
              <a:t>20.08.2023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BD63-B206-401C-9622-38B18656346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9615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8DE6-AF8A-4D65-9917-30BD8FAFF5D5}" type="datetimeFigureOut">
              <a:rPr lang="tr-TR" smtClean="0"/>
              <a:t>20.08.2023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BD63-B206-401C-9622-38B18656346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2362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8DE6-AF8A-4D65-9917-30BD8FAFF5D5}" type="datetimeFigureOut">
              <a:rPr lang="tr-TR" smtClean="0"/>
              <a:t>20.08.2023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BD63-B206-401C-9622-38B18656346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5003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38DE6-AF8A-4D65-9917-30BD8FAFF5D5}" type="datetimeFigureOut">
              <a:rPr lang="tr-TR" smtClean="0"/>
              <a:t>20.08.2023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BD63-B206-401C-9622-38B18656346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534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98704" y="292608"/>
            <a:ext cx="5852160" cy="914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					     </a:t>
            </a:r>
            <a:r>
              <a:rPr lang="tr-TR" sz="1400" b="1" dirty="0" smtClean="0"/>
              <a:t>1.1.sayfa</a:t>
            </a:r>
            <a:endParaRPr lang="tr-TR" sz="1400" b="1" dirty="0"/>
          </a:p>
          <a:p>
            <a:endParaRPr lang="tr-TR" sz="1400" b="1" dirty="0"/>
          </a:p>
          <a:p>
            <a:r>
              <a:rPr lang="tr-TR" sz="1400" b="1" dirty="0">
                <a:solidFill>
                  <a:schemeClr val="accent1"/>
                </a:solidFill>
              </a:rPr>
              <a:t>1. </a:t>
            </a:r>
            <a:r>
              <a:rPr lang="tr-TR" sz="1400" b="1" dirty="0">
                <a:solidFill>
                  <a:schemeClr val="accent1"/>
                </a:solidFill>
              </a:rPr>
              <a:t>the smallest unit of data</a:t>
            </a:r>
            <a:r>
              <a:rPr lang="tr-TR" sz="1400" b="1" dirty="0"/>
              <a:t>.</a:t>
            </a:r>
          </a:p>
          <a:p>
            <a:r>
              <a:rPr lang="tr-TR" sz="1400" b="1" dirty="0"/>
              <a:t>	en küçük veri birimi.</a:t>
            </a:r>
          </a:p>
          <a:p>
            <a:r>
              <a:rPr lang="tr-TR" sz="1400" b="1" dirty="0"/>
              <a:t>		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اصغر وحدة بيانات</a:t>
            </a:r>
          </a:p>
          <a:p>
            <a:endParaRPr lang="tr-TR" sz="1400" b="1" dirty="0"/>
          </a:p>
          <a:p>
            <a:r>
              <a:rPr lang="tr-TR" sz="1400" b="1" dirty="0">
                <a:solidFill>
                  <a:schemeClr val="accent1"/>
                </a:solidFill>
              </a:rPr>
              <a:t>2. </a:t>
            </a:r>
            <a:r>
              <a:rPr lang="tr-TR" sz="1400" b="1" dirty="0">
                <a:solidFill>
                  <a:schemeClr val="accent1"/>
                </a:solidFill>
              </a:rPr>
              <a:t>that is either 0 or 1.</a:t>
            </a:r>
          </a:p>
          <a:p>
            <a:r>
              <a:rPr lang="tr-TR" sz="1400" b="1" dirty="0"/>
              <a:t>	1 yada 0 olmak üzere</a:t>
            </a:r>
          </a:p>
          <a:p>
            <a:r>
              <a:rPr lang="tr-TR" sz="1400" b="1" dirty="0"/>
              <a:t>		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تكون اما 1 او 0</a:t>
            </a:r>
          </a:p>
          <a:p>
            <a:endParaRPr lang="tr-TR" sz="1400" b="1" dirty="0"/>
          </a:p>
          <a:p>
            <a:r>
              <a:rPr lang="tr-TR" sz="1400" b="1" dirty="0">
                <a:solidFill>
                  <a:schemeClr val="accent1"/>
                </a:solidFill>
              </a:rPr>
              <a:t>3. </a:t>
            </a:r>
            <a:r>
              <a:rPr lang="tr-TR" sz="1400" b="1" dirty="0">
                <a:solidFill>
                  <a:schemeClr val="accent1"/>
                </a:solidFill>
              </a:rPr>
              <a:t>the number of cycles per second</a:t>
            </a:r>
            <a:r>
              <a:rPr lang="tr-TR" sz="1400" b="1" dirty="0"/>
              <a:t>.</a:t>
            </a:r>
          </a:p>
          <a:p>
            <a:r>
              <a:rPr lang="tr-TR" sz="1400" b="1" dirty="0"/>
              <a:t>	saniyede devir sayısı .</a:t>
            </a:r>
          </a:p>
          <a:p>
            <a:r>
              <a:rPr lang="tr-TR" sz="1400" b="1" dirty="0"/>
              <a:t>		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عدد الدورات في الثانية</a:t>
            </a:r>
            <a:r>
              <a:rPr lang="tr-TR" sz="1400" b="1" dirty="0"/>
              <a:t>	</a:t>
            </a:r>
          </a:p>
          <a:p>
            <a:endParaRPr lang="tr-TR" sz="1400" b="1" dirty="0"/>
          </a:p>
          <a:p>
            <a:r>
              <a:rPr lang="tr-TR" sz="1400" b="1" dirty="0">
                <a:solidFill>
                  <a:schemeClr val="accent1"/>
                </a:solidFill>
              </a:rPr>
              <a:t>4. FLOPS:</a:t>
            </a:r>
          </a:p>
          <a:p>
            <a:r>
              <a:rPr lang="tr-TR" sz="1400" b="1" dirty="0">
                <a:solidFill>
                  <a:schemeClr val="accent1"/>
                </a:solidFill>
              </a:rPr>
              <a:t>	</a:t>
            </a:r>
            <a:r>
              <a:rPr lang="tr-TR" sz="1400" b="1" dirty="0">
                <a:solidFill>
                  <a:schemeClr val="accent1"/>
                </a:solidFill>
              </a:rPr>
              <a:t>Floating-point operations per second.</a:t>
            </a:r>
            <a:r>
              <a:rPr lang="tr-TR" sz="1400" b="1" dirty="0"/>
              <a:t>			operations</a:t>
            </a:r>
          </a:p>
          <a:p>
            <a:r>
              <a:rPr lang="tr-TR" sz="1400" b="1" dirty="0"/>
              <a:t>		saniyede kayan nokta işlemleri.			işlemler</a:t>
            </a:r>
          </a:p>
          <a:p>
            <a:r>
              <a:rPr lang="tr-TR" sz="1400" b="1" dirty="0"/>
              <a:t>			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عمليات الفاصلة العائمة في الثانية</a:t>
            </a:r>
          </a:p>
          <a:p>
            <a:endParaRPr lang="tr-TR" sz="1400" b="1" dirty="0"/>
          </a:p>
          <a:p>
            <a:r>
              <a:rPr lang="tr-TR" sz="1400" b="1" dirty="0">
                <a:solidFill>
                  <a:schemeClr val="accent1"/>
                </a:solidFill>
              </a:rPr>
              <a:t>5. MIPS:</a:t>
            </a:r>
          </a:p>
          <a:p>
            <a:r>
              <a:rPr lang="tr-TR" sz="1400" b="1" dirty="0">
                <a:solidFill>
                  <a:schemeClr val="accent1"/>
                </a:solidFill>
              </a:rPr>
              <a:t>	</a:t>
            </a:r>
            <a:r>
              <a:rPr lang="tr-TR" sz="1400" b="1" dirty="0">
                <a:solidFill>
                  <a:schemeClr val="accent1"/>
                </a:solidFill>
              </a:rPr>
              <a:t>Millions insetructions per second.</a:t>
            </a:r>
          </a:p>
          <a:p>
            <a:r>
              <a:rPr lang="tr-TR" sz="1400" b="1" dirty="0"/>
              <a:t>		saniyede milyon talimat.</a:t>
            </a:r>
          </a:p>
          <a:p>
            <a:r>
              <a:rPr lang="tr-TR" sz="1400" b="1" dirty="0"/>
              <a:t>			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مليون تعليمة في الثانية</a:t>
            </a:r>
          </a:p>
          <a:p>
            <a:endParaRPr lang="tr-TR" sz="1400" b="1" dirty="0"/>
          </a:p>
          <a:p>
            <a:r>
              <a:rPr lang="tr-TR" sz="1400" b="1" dirty="0">
                <a:solidFill>
                  <a:schemeClr val="accent1"/>
                </a:solidFill>
              </a:rPr>
              <a:t>6. </a:t>
            </a:r>
            <a:r>
              <a:rPr lang="tr-TR" sz="1400" b="1" dirty="0">
                <a:solidFill>
                  <a:schemeClr val="accent1"/>
                </a:solidFill>
              </a:rPr>
              <a:t>rpm:</a:t>
            </a:r>
          </a:p>
          <a:p>
            <a:r>
              <a:rPr lang="tr-TR" sz="1400" b="1" dirty="0">
                <a:solidFill>
                  <a:schemeClr val="accent1"/>
                </a:solidFill>
              </a:rPr>
              <a:t>	</a:t>
            </a:r>
            <a:r>
              <a:rPr lang="tr-TR" sz="1400" b="1" dirty="0">
                <a:solidFill>
                  <a:schemeClr val="accent1"/>
                </a:solidFill>
              </a:rPr>
              <a:t>Revolutions per minute</a:t>
            </a:r>
            <a:r>
              <a:rPr lang="tr-TR" sz="1400" b="1" dirty="0"/>
              <a:t>.</a:t>
            </a:r>
          </a:p>
          <a:p>
            <a:r>
              <a:rPr lang="tr-TR" sz="1400" b="1" dirty="0"/>
              <a:t>		dakikada devir sayısı.</a:t>
            </a:r>
          </a:p>
          <a:p>
            <a:r>
              <a:rPr lang="tr-TR" sz="1400" b="1" dirty="0"/>
              <a:t>			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عدد العمليات في الدقيقة</a:t>
            </a:r>
          </a:p>
          <a:p>
            <a:endParaRPr lang="tr-TR" sz="1400" b="1" dirty="0"/>
          </a:p>
          <a:p>
            <a:r>
              <a:rPr lang="tr-TR" sz="1400" b="1" dirty="0">
                <a:solidFill>
                  <a:schemeClr val="accent1"/>
                </a:solidFill>
              </a:rPr>
              <a:t>7. </a:t>
            </a:r>
            <a:r>
              <a:rPr lang="tr-TR" sz="1400" b="1" dirty="0">
                <a:solidFill>
                  <a:schemeClr val="accent1"/>
                </a:solidFill>
              </a:rPr>
              <a:t>Refresh rate:</a:t>
            </a:r>
          </a:p>
          <a:p>
            <a:r>
              <a:rPr lang="tr-TR" sz="1400" b="1" dirty="0">
                <a:solidFill>
                  <a:schemeClr val="accent1"/>
                </a:solidFill>
              </a:rPr>
              <a:t>	</a:t>
            </a:r>
            <a:r>
              <a:rPr lang="tr-TR" sz="1400" b="1" dirty="0">
                <a:solidFill>
                  <a:schemeClr val="accent1"/>
                </a:solidFill>
              </a:rPr>
              <a:t>Image refresh rate per second</a:t>
            </a:r>
            <a:r>
              <a:rPr lang="tr-TR" sz="1400" b="1" dirty="0"/>
              <a:t>.</a:t>
            </a:r>
          </a:p>
          <a:p>
            <a:r>
              <a:rPr lang="tr-TR" sz="1400" b="1" dirty="0"/>
              <a:t>		</a:t>
            </a:r>
            <a:r>
              <a:rPr lang="tr-TR" sz="1400" b="1" dirty="0"/>
              <a:t>Saniyde görüntü yenileme hızı.</a:t>
            </a:r>
          </a:p>
          <a:p>
            <a:r>
              <a:rPr lang="tr-TR" sz="1400" b="1" dirty="0"/>
              <a:t>			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معدل التحديث في الثانية</a:t>
            </a:r>
          </a:p>
          <a:p>
            <a:endParaRPr lang="tr-TR" sz="1400" b="1" dirty="0"/>
          </a:p>
          <a:p>
            <a:r>
              <a:rPr lang="tr-TR" sz="1400" b="1" dirty="0">
                <a:solidFill>
                  <a:schemeClr val="accent1"/>
                </a:solidFill>
              </a:rPr>
              <a:t>8. Bit rate:</a:t>
            </a:r>
          </a:p>
          <a:p>
            <a:r>
              <a:rPr lang="tr-TR" sz="1400" b="1" dirty="0">
                <a:solidFill>
                  <a:schemeClr val="accent1"/>
                </a:solidFill>
              </a:rPr>
              <a:t>	the number of bits that are transferred.</a:t>
            </a:r>
          </a:p>
          <a:p>
            <a:r>
              <a:rPr lang="tr-TR" sz="1400" b="1" dirty="0"/>
              <a:t>		</a:t>
            </a:r>
            <a:r>
              <a:rPr lang="tr-TR" sz="1400" b="1" dirty="0"/>
              <a:t>aktarilan bit sayısı.</a:t>
            </a:r>
          </a:p>
          <a:p>
            <a:r>
              <a:rPr lang="tr-TR" sz="1400" b="1" dirty="0"/>
              <a:t>			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عدد البيتات المرسلة</a:t>
            </a:r>
          </a:p>
          <a:p>
            <a:endParaRPr lang="tr-TR" sz="1400" b="1" dirty="0"/>
          </a:p>
          <a:p>
            <a:r>
              <a:rPr lang="tr-TR" sz="1400" b="1" dirty="0">
                <a:solidFill>
                  <a:schemeClr val="accent1"/>
                </a:solidFill>
              </a:rPr>
              <a:t>9. </a:t>
            </a:r>
            <a:r>
              <a:rPr lang="tr-TR" sz="1400" b="1" dirty="0">
                <a:solidFill>
                  <a:schemeClr val="accent1"/>
                </a:solidFill>
              </a:rPr>
              <a:t>at this stage.</a:t>
            </a:r>
          </a:p>
          <a:p>
            <a:r>
              <a:rPr lang="tr-TR" sz="1400" b="1" dirty="0"/>
              <a:t>	bu aşamada.</a:t>
            </a:r>
          </a:p>
          <a:p>
            <a:r>
              <a:rPr lang="tr-TR" sz="1400" b="1" dirty="0"/>
              <a:t>		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في هذه المرحلة</a:t>
            </a:r>
          </a:p>
        </p:txBody>
      </p:sp>
    </p:spTree>
    <p:extLst>
      <p:ext uri="{BB962C8B-B14F-4D97-AF65-F5344CB8AC3E}">
        <p14:creationId xmlns:p14="http://schemas.microsoft.com/office/powerpoint/2010/main" val="3870337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5532" y="312134"/>
            <a:ext cx="671322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smtClean="0"/>
              <a:t>							</a:t>
            </a:r>
            <a:r>
              <a:rPr lang="tr-TR" sz="800" b="1" dirty="0" smtClean="0"/>
              <a:t>6.Sayfa</a:t>
            </a:r>
            <a:endParaRPr lang="tr-TR" sz="800" b="1" dirty="0"/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1-An </a:t>
            </a:r>
            <a:r>
              <a:rPr lang="tr-TR" sz="800" b="1" dirty="0" err="1">
                <a:solidFill>
                  <a:schemeClr val="accent1"/>
                </a:solidFill>
              </a:rPr>
              <a:t>operating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system</a:t>
            </a:r>
            <a:r>
              <a:rPr lang="tr-TR" sz="800" b="1" dirty="0">
                <a:solidFill>
                  <a:schemeClr val="accent1"/>
                </a:solidFill>
              </a:rPr>
              <a:t>, in </a:t>
            </a:r>
            <a:r>
              <a:rPr lang="tr-TR" sz="800" b="1" dirty="0" err="1">
                <a:solidFill>
                  <a:schemeClr val="accent1"/>
                </a:solidFill>
              </a:rPr>
              <a:t>short</a:t>
            </a:r>
            <a:r>
              <a:rPr lang="tr-TR" sz="800" b="1" dirty="0">
                <a:solidFill>
                  <a:schemeClr val="accent1"/>
                </a:solidFill>
              </a:rPr>
              <a:t>, is a </a:t>
            </a:r>
            <a:r>
              <a:rPr lang="tr-TR" sz="800" b="1" dirty="0" err="1">
                <a:solidFill>
                  <a:schemeClr val="accent1"/>
                </a:solidFill>
              </a:rPr>
              <a:t>collection</a:t>
            </a:r>
            <a:r>
              <a:rPr lang="tr-TR" sz="800" b="1" dirty="0">
                <a:solidFill>
                  <a:schemeClr val="accent1"/>
                </a:solidFill>
              </a:rPr>
              <a:t> of </a:t>
            </a:r>
            <a:r>
              <a:rPr lang="tr-TR" sz="800" b="1" dirty="0" err="1">
                <a:solidFill>
                  <a:schemeClr val="accent1"/>
                </a:solidFill>
              </a:rPr>
              <a:t>programs</a:t>
            </a:r>
            <a:r>
              <a:rPr lang="tr-TR" sz="800" b="1" dirty="0">
                <a:solidFill>
                  <a:schemeClr val="accent1"/>
                </a:solidFill>
              </a:rPr>
              <a:t> that </a:t>
            </a:r>
            <a:r>
              <a:rPr lang="tr-TR" sz="800" b="1" dirty="0" err="1">
                <a:solidFill>
                  <a:schemeClr val="accent1"/>
                </a:solidFill>
              </a:rPr>
              <a:t>serves</a:t>
            </a:r>
            <a:r>
              <a:rPr lang="tr-TR" sz="800" b="1" dirty="0">
                <a:solidFill>
                  <a:schemeClr val="accent1"/>
                </a:solidFill>
              </a:rPr>
              <a:t> as an </a:t>
            </a:r>
            <a:r>
              <a:rPr lang="tr-TR" sz="800" b="1" dirty="0" err="1">
                <a:solidFill>
                  <a:schemeClr val="accent1"/>
                </a:solidFill>
              </a:rPr>
              <a:t>interface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between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computer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resources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and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users</a:t>
            </a:r>
            <a:r>
              <a:rPr lang="tr-TR" sz="8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800" b="1" dirty="0"/>
              <a:t>	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باختصار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نظام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التشغيل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عبارة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عن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مجموعة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البرامج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التي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تعمل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كواجهة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بين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موارد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الكمبيوتر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والمستخدمين</a:t>
            </a:r>
            <a:r>
              <a:rPr lang="tr-TR" sz="800" b="1" dirty="0"/>
              <a:t>	</a:t>
            </a:r>
          </a:p>
          <a:p>
            <a:r>
              <a:rPr lang="tr-TR" sz="800" b="1" dirty="0"/>
              <a:t>		Kısaca işletim sistemi, bilgisayar kaynakları ile kullanıcılar arasında </a:t>
            </a:r>
            <a:r>
              <a:rPr lang="tr-TR" sz="800" b="1" dirty="0" err="1"/>
              <a:t>arayüz</a:t>
            </a:r>
            <a:r>
              <a:rPr lang="tr-TR" sz="800" b="1" dirty="0"/>
              <a:t> görevi gören programlar topluluğudur.</a:t>
            </a:r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2-Its </a:t>
            </a:r>
            <a:r>
              <a:rPr lang="tr-TR" sz="800" b="1" dirty="0" err="1">
                <a:solidFill>
                  <a:schemeClr val="accent1"/>
                </a:solidFill>
              </a:rPr>
              <a:t>aim</a:t>
            </a:r>
            <a:r>
              <a:rPr lang="tr-TR" sz="800" b="1" dirty="0">
                <a:solidFill>
                  <a:schemeClr val="accent1"/>
                </a:solidFill>
              </a:rPr>
              <a:t> is </a:t>
            </a:r>
            <a:r>
              <a:rPr lang="tr-TR" sz="800" b="1" dirty="0" err="1">
                <a:solidFill>
                  <a:schemeClr val="accent1"/>
                </a:solidFill>
              </a:rPr>
              <a:t>to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offer</a:t>
            </a:r>
            <a:r>
              <a:rPr lang="tr-TR" sz="800" b="1" dirty="0">
                <a:solidFill>
                  <a:schemeClr val="accent1"/>
                </a:solidFill>
              </a:rPr>
              <a:t> an </a:t>
            </a:r>
            <a:r>
              <a:rPr lang="tr-TR" sz="800" b="1" dirty="0" err="1">
                <a:solidFill>
                  <a:schemeClr val="accent1"/>
                </a:solidFill>
              </a:rPr>
              <a:t>environment</a:t>
            </a:r>
            <a:r>
              <a:rPr lang="tr-TR" sz="800" b="1" dirty="0">
                <a:solidFill>
                  <a:schemeClr val="accent1"/>
                </a:solidFill>
              </a:rPr>
              <a:t> in </a:t>
            </a:r>
            <a:r>
              <a:rPr lang="tr-TR" sz="800" b="1" dirty="0" err="1">
                <a:solidFill>
                  <a:schemeClr val="accent1"/>
                </a:solidFill>
              </a:rPr>
              <a:t>which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users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run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programs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and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to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provide</a:t>
            </a:r>
            <a:r>
              <a:rPr lang="tr-TR" sz="800" b="1" dirty="0">
                <a:solidFill>
                  <a:schemeClr val="accent1"/>
                </a:solidFill>
              </a:rPr>
              <a:t> the </a:t>
            </a:r>
            <a:r>
              <a:rPr lang="tr-TR" sz="800" b="1" dirty="0" err="1">
                <a:solidFill>
                  <a:schemeClr val="accent1"/>
                </a:solidFill>
              </a:rPr>
              <a:t>efficient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use</a:t>
            </a:r>
            <a:r>
              <a:rPr lang="tr-TR" sz="800" b="1" dirty="0">
                <a:solidFill>
                  <a:schemeClr val="accent1"/>
                </a:solidFill>
              </a:rPr>
              <a:t> of </a:t>
            </a:r>
            <a:r>
              <a:rPr lang="tr-TR" sz="800" b="1" dirty="0" err="1">
                <a:solidFill>
                  <a:schemeClr val="accent1"/>
                </a:solidFill>
              </a:rPr>
              <a:t>computer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resources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including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both</a:t>
            </a:r>
            <a:r>
              <a:rPr lang="tr-TR" sz="800" b="1" dirty="0">
                <a:solidFill>
                  <a:schemeClr val="accent1"/>
                </a:solidFill>
              </a:rPr>
              <a:t> hardware </a:t>
            </a:r>
            <a:r>
              <a:rPr lang="tr-TR" sz="800" b="1" dirty="0" err="1">
                <a:solidFill>
                  <a:schemeClr val="accent1"/>
                </a:solidFill>
              </a:rPr>
              <a:t>and</a:t>
            </a:r>
            <a:r>
              <a:rPr lang="tr-TR" sz="800" b="1" dirty="0">
                <a:solidFill>
                  <a:schemeClr val="accent1"/>
                </a:solidFill>
              </a:rPr>
              <a:t> software.</a:t>
            </a:r>
          </a:p>
          <a:p>
            <a:r>
              <a:rPr lang="tr-TR" sz="800" b="1" dirty="0"/>
              <a:t>	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دفها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هو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توفير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بيئة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يقوم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فيها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المستخدمون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بتشغيل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البرامج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وتوفير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الاستخدام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الفعال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لموارد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الكمبيوتر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بما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في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ذلك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كل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الأجهزة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والبرامج</a:t>
            </a:r>
            <a:endParaRPr lang="tr-TR" sz="8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800" b="1" dirty="0"/>
              <a:t> 		Amacı, kullanıcılara programları çalıştırabilecekleri bir ortam sunmak ve hem donanım hem de yazılım dahil olmak üzere 		</a:t>
            </a:r>
            <a:r>
              <a:rPr lang="en-US" sz="800" b="1" dirty="0" smtClean="0"/>
              <a:t>	</a:t>
            </a:r>
            <a:r>
              <a:rPr lang="tr-TR" sz="800" b="1" dirty="0" smtClean="0"/>
              <a:t>bilgisayar </a:t>
            </a:r>
            <a:r>
              <a:rPr lang="tr-TR" sz="800" b="1" dirty="0"/>
              <a:t>kaynaklarının verimli kullanılmasını sağlamaktır.</a:t>
            </a:r>
          </a:p>
          <a:p>
            <a:endParaRPr lang="tr-TR" sz="800" b="1" dirty="0"/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3-In general, the </a:t>
            </a:r>
            <a:r>
              <a:rPr lang="tr-TR" sz="800" b="1" dirty="0" err="1">
                <a:solidFill>
                  <a:schemeClr val="accent1"/>
                </a:solidFill>
              </a:rPr>
              <a:t>subject</a:t>
            </a:r>
            <a:r>
              <a:rPr lang="tr-TR" sz="800" b="1" dirty="0">
                <a:solidFill>
                  <a:schemeClr val="accent1"/>
                </a:solidFill>
              </a:rPr>
              <a:t> of </a:t>
            </a:r>
            <a:r>
              <a:rPr lang="tr-TR" sz="800" b="1" dirty="0" err="1">
                <a:solidFill>
                  <a:schemeClr val="accent1"/>
                </a:solidFill>
              </a:rPr>
              <a:t>operating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system</a:t>
            </a:r>
            <a:r>
              <a:rPr lang="tr-TR" sz="800" b="1" dirty="0">
                <a:solidFill>
                  <a:schemeClr val="accent1"/>
                </a:solidFill>
              </a:rPr>
              <a:t> has a </a:t>
            </a:r>
            <a:r>
              <a:rPr lang="tr-TR" sz="800" b="1" dirty="0" err="1">
                <a:solidFill>
                  <a:schemeClr val="accent1"/>
                </a:solidFill>
              </a:rPr>
              <a:t>wide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coverage</a:t>
            </a:r>
            <a:r>
              <a:rPr lang="tr-TR" sz="800" b="1" dirty="0">
                <a:solidFill>
                  <a:schemeClr val="accent1"/>
                </a:solidFill>
              </a:rPr>
              <a:t> in </a:t>
            </a:r>
            <a:r>
              <a:rPr lang="tr-TR" sz="800" b="1" dirty="0" err="1">
                <a:solidFill>
                  <a:schemeClr val="accent1"/>
                </a:solidFill>
              </a:rPr>
              <a:t>computer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engineering</a:t>
            </a:r>
            <a:r>
              <a:rPr lang="tr-TR" sz="800" b="1" dirty="0">
                <a:solidFill>
                  <a:schemeClr val="accent1"/>
                </a:solidFill>
              </a:rPr>
              <a:t>; it is a </a:t>
            </a:r>
            <a:r>
              <a:rPr lang="tr-TR" sz="800" b="1" dirty="0" err="1">
                <a:solidFill>
                  <a:schemeClr val="accent1"/>
                </a:solidFill>
              </a:rPr>
              <a:t>subject</a:t>
            </a:r>
            <a:r>
              <a:rPr lang="tr-TR" sz="800" b="1" dirty="0">
                <a:solidFill>
                  <a:schemeClr val="accent1"/>
                </a:solidFill>
              </a:rPr>
              <a:t> that </a:t>
            </a:r>
            <a:r>
              <a:rPr lang="tr-TR" sz="800" b="1" dirty="0" err="1">
                <a:solidFill>
                  <a:schemeClr val="accent1"/>
                </a:solidFill>
              </a:rPr>
              <a:t>both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developers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and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system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engineers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need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to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know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thoroughly</a:t>
            </a:r>
            <a:r>
              <a:rPr lang="tr-TR" sz="800" b="1" dirty="0">
                <a:solidFill>
                  <a:schemeClr val="accent1"/>
                </a:solidFill>
              </a:rPr>
              <a:t>, </a:t>
            </a:r>
            <a:r>
              <a:rPr lang="tr-TR" sz="800" b="1" dirty="0" err="1">
                <a:solidFill>
                  <a:schemeClr val="accent1"/>
                </a:solidFill>
              </a:rPr>
              <a:t>and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also</a:t>
            </a:r>
            <a:r>
              <a:rPr lang="tr-TR" sz="800" b="1" dirty="0">
                <a:solidFill>
                  <a:schemeClr val="accent1"/>
                </a:solidFill>
              </a:rPr>
              <a:t> it </a:t>
            </a:r>
            <a:r>
              <a:rPr lang="tr-TR" sz="800" b="1" dirty="0" err="1">
                <a:solidFill>
                  <a:schemeClr val="accent1"/>
                </a:solidFill>
              </a:rPr>
              <a:t>should</a:t>
            </a:r>
            <a:r>
              <a:rPr lang="tr-TR" sz="800" b="1" dirty="0">
                <a:solidFill>
                  <a:schemeClr val="accent1"/>
                </a:solidFill>
              </a:rPr>
              <a:t> be </a:t>
            </a:r>
            <a:r>
              <a:rPr lang="tr-TR" sz="800" b="1" dirty="0" err="1">
                <a:solidFill>
                  <a:schemeClr val="accent1"/>
                </a:solidFill>
              </a:rPr>
              <a:t>well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known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from</a:t>
            </a:r>
            <a:r>
              <a:rPr lang="tr-TR" sz="800" b="1" dirty="0">
                <a:solidFill>
                  <a:schemeClr val="accent1"/>
                </a:solidFill>
              </a:rPr>
              <a:t> a </a:t>
            </a:r>
            <a:r>
              <a:rPr lang="tr-TR" sz="800" b="1" dirty="0" err="1">
                <a:solidFill>
                  <a:schemeClr val="accent1"/>
                </a:solidFill>
              </a:rPr>
              <a:t>technical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standpoint</a:t>
            </a:r>
            <a:endParaRPr lang="tr-TR" sz="800" b="1" dirty="0">
              <a:solidFill>
                <a:schemeClr val="accent1"/>
              </a:solidFill>
            </a:endParaRPr>
          </a:p>
          <a:p>
            <a:r>
              <a:rPr lang="tr-TR" sz="800" b="1" dirty="0"/>
              <a:t>	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بشكل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عام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يتمتع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موضوع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نظام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التشغيل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بتغطية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واسعة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في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هندسة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الكمبيوتر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إنه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موضوع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يحتاج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كل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المطورين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ومهندسي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النظام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إلى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معرفته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جيدًا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كما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يجب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أن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يكون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معروفًا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جيدًا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800" b="1" dirty="0" smtClean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tr-TR" sz="800" b="1" dirty="0" err="1" smtClean="0">
                <a:solidFill>
                  <a:schemeClr val="accent4">
                    <a:lumMod val="50000"/>
                  </a:schemeClr>
                </a:solidFill>
              </a:rPr>
              <a:t>الناحية</a:t>
            </a:r>
            <a:r>
              <a:rPr lang="tr-TR" sz="8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الفنية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r>
              <a:rPr lang="tr-TR" sz="800" b="1" dirty="0"/>
              <a:t>		Genel olarak işletim sistemi konusu bilgisayar mühendisliğinde geniş bir kapsama sahiptir; hem geliştiricilerin hem de sistem 		</a:t>
            </a:r>
            <a:r>
              <a:rPr lang="en-US" sz="800" b="1" dirty="0" smtClean="0"/>
              <a:t>	</a:t>
            </a:r>
            <a:r>
              <a:rPr lang="tr-TR" sz="800" b="1" dirty="0" smtClean="0"/>
              <a:t>mühendislerinin </a:t>
            </a:r>
            <a:r>
              <a:rPr lang="tr-TR" sz="800" b="1" dirty="0"/>
              <a:t>çok iyi bilmesi gereken bir konudur ve teknik açıdan da iyi bilinmesi gerekir.</a:t>
            </a:r>
          </a:p>
          <a:p>
            <a:endParaRPr lang="tr-TR" sz="800" b="1" dirty="0"/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4-Technically </a:t>
            </a:r>
            <a:r>
              <a:rPr lang="tr-TR" sz="800" b="1" dirty="0" err="1">
                <a:solidFill>
                  <a:schemeClr val="accent1"/>
                </a:solidFill>
              </a:rPr>
              <a:t>speaking</a:t>
            </a:r>
            <a:r>
              <a:rPr lang="tr-TR" sz="800" b="1" dirty="0">
                <a:solidFill>
                  <a:schemeClr val="accent1"/>
                </a:solidFill>
              </a:rPr>
              <a:t>, </a:t>
            </a:r>
            <a:r>
              <a:rPr lang="tr-TR" sz="800" b="1" dirty="0" err="1">
                <a:solidFill>
                  <a:schemeClr val="accent1"/>
                </a:solidFill>
              </a:rPr>
              <a:t>operating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system</a:t>
            </a:r>
            <a:r>
              <a:rPr lang="tr-TR" sz="800" b="1" dirty="0">
                <a:solidFill>
                  <a:schemeClr val="accent1"/>
                </a:solidFill>
              </a:rPr>
              <a:t> is </a:t>
            </a:r>
            <a:r>
              <a:rPr lang="tr-TR" sz="800" b="1" dirty="0" err="1">
                <a:solidFill>
                  <a:schemeClr val="accent1"/>
                </a:solidFill>
              </a:rPr>
              <a:t>defined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by</a:t>
            </a:r>
            <a:r>
              <a:rPr lang="tr-TR" sz="800" b="1" dirty="0">
                <a:solidFill>
                  <a:schemeClr val="accent1"/>
                </a:solidFill>
              </a:rPr>
              <a:t> Saatçi (1993) as </a:t>
            </a:r>
            <a:r>
              <a:rPr lang="tr-TR" sz="800" b="1" dirty="0" err="1">
                <a:solidFill>
                  <a:schemeClr val="accent1"/>
                </a:solidFill>
              </a:rPr>
              <a:t>follows</a:t>
            </a:r>
            <a:r>
              <a:rPr lang="tr-TR" sz="800" b="1" dirty="0">
                <a:solidFill>
                  <a:schemeClr val="accent1"/>
                </a:solidFill>
              </a:rPr>
              <a:t>: "A software </a:t>
            </a:r>
            <a:r>
              <a:rPr lang="tr-TR" sz="800" b="1" dirty="0" err="1">
                <a:solidFill>
                  <a:schemeClr val="accent1"/>
                </a:solidFill>
              </a:rPr>
              <a:t>system</a:t>
            </a:r>
            <a:r>
              <a:rPr lang="tr-TR" sz="800" b="1" dirty="0">
                <a:solidFill>
                  <a:schemeClr val="accent1"/>
                </a:solidFill>
              </a:rPr>
              <a:t> that </a:t>
            </a:r>
            <a:r>
              <a:rPr lang="tr-TR" sz="800" b="1" dirty="0" err="1">
                <a:solidFill>
                  <a:schemeClr val="accent1"/>
                </a:solidFill>
              </a:rPr>
              <a:t>aims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to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share</a:t>
            </a:r>
            <a:r>
              <a:rPr lang="tr-TR" sz="800" b="1" dirty="0">
                <a:solidFill>
                  <a:schemeClr val="accent1"/>
                </a:solidFill>
              </a:rPr>
              <a:t> the </a:t>
            </a:r>
            <a:r>
              <a:rPr lang="tr-TR" sz="800" b="1" dirty="0" err="1">
                <a:solidFill>
                  <a:schemeClr val="accent1"/>
                </a:solidFill>
              </a:rPr>
              <a:t>resources</a:t>
            </a:r>
            <a:r>
              <a:rPr lang="tr-TR" sz="800" b="1" dirty="0">
                <a:solidFill>
                  <a:schemeClr val="accent1"/>
                </a:solidFill>
              </a:rPr>
              <a:t> of </a:t>
            </a:r>
            <a:r>
              <a:rPr lang="tr-TR" sz="800" b="1" dirty="0" err="1">
                <a:solidFill>
                  <a:schemeClr val="accent1"/>
                </a:solidFill>
              </a:rPr>
              <a:t>computer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system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including</a:t>
            </a:r>
            <a:r>
              <a:rPr lang="tr-TR" sz="800" b="1" dirty="0">
                <a:solidFill>
                  <a:schemeClr val="accent1"/>
                </a:solidFill>
              </a:rPr>
              <a:t> hardware </a:t>
            </a:r>
            <a:r>
              <a:rPr lang="tr-TR" sz="800" b="1" dirty="0" err="1">
                <a:solidFill>
                  <a:schemeClr val="accent1"/>
                </a:solidFill>
              </a:rPr>
              <a:t>and</a:t>
            </a:r>
            <a:r>
              <a:rPr lang="tr-TR" sz="800" b="1" dirty="0">
                <a:solidFill>
                  <a:schemeClr val="accent1"/>
                </a:solidFill>
              </a:rPr>
              <a:t> software </a:t>
            </a:r>
            <a:r>
              <a:rPr lang="tr-TR" sz="800" b="1" dirty="0" err="1">
                <a:solidFill>
                  <a:schemeClr val="accent1"/>
                </a:solidFill>
              </a:rPr>
              <a:t>among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users</a:t>
            </a:r>
            <a:r>
              <a:rPr lang="tr-TR" sz="800" b="1" dirty="0">
                <a:solidFill>
                  <a:schemeClr val="accent1"/>
                </a:solidFill>
              </a:rPr>
              <a:t> in </a:t>
            </a:r>
            <a:r>
              <a:rPr lang="tr-TR" sz="800" b="1" dirty="0" err="1">
                <a:solidFill>
                  <a:schemeClr val="accent1"/>
                </a:solidFill>
              </a:rPr>
              <a:t>such</a:t>
            </a:r>
            <a:r>
              <a:rPr lang="tr-TR" sz="800" b="1" dirty="0">
                <a:solidFill>
                  <a:schemeClr val="accent1"/>
                </a:solidFill>
              </a:rPr>
              <a:t> a </a:t>
            </a:r>
            <a:r>
              <a:rPr lang="tr-TR" sz="800" b="1" dirty="0" err="1">
                <a:solidFill>
                  <a:schemeClr val="accent1"/>
                </a:solidFill>
              </a:rPr>
              <a:t>way</a:t>
            </a:r>
            <a:r>
              <a:rPr lang="tr-TR" sz="800" b="1" dirty="0">
                <a:solidFill>
                  <a:schemeClr val="accent1"/>
                </a:solidFill>
              </a:rPr>
              <a:t> that it </a:t>
            </a:r>
            <a:r>
              <a:rPr lang="tr-TR" sz="800" b="1" dirty="0" err="1">
                <a:solidFill>
                  <a:schemeClr val="accent1"/>
                </a:solidFill>
              </a:rPr>
              <a:t>allows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easy</a:t>
            </a:r>
            <a:r>
              <a:rPr lang="tr-TR" sz="800" b="1" dirty="0">
                <a:solidFill>
                  <a:schemeClr val="accent1"/>
                </a:solidFill>
              </a:rPr>
              <a:t>, </a:t>
            </a:r>
            <a:r>
              <a:rPr lang="tr-TR" sz="800" b="1" dirty="0" err="1">
                <a:solidFill>
                  <a:schemeClr val="accent1"/>
                </a:solidFill>
              </a:rPr>
              <a:t>fast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and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quality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operating</a:t>
            </a:r>
            <a:r>
              <a:rPr lang="tr-TR" sz="800" b="1" dirty="0">
                <a:solidFill>
                  <a:schemeClr val="accent1"/>
                </a:solidFill>
              </a:rPr>
              <a:t> service, </a:t>
            </a:r>
            <a:r>
              <a:rPr lang="tr-TR" sz="800" b="1" dirty="0" err="1">
                <a:solidFill>
                  <a:schemeClr val="accent1"/>
                </a:solidFill>
              </a:rPr>
              <a:t>and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also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to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maintain</a:t>
            </a:r>
            <a:r>
              <a:rPr lang="tr-TR" sz="800" b="1" dirty="0">
                <a:solidFill>
                  <a:schemeClr val="accent1"/>
                </a:solidFill>
              </a:rPr>
              <a:t> the </a:t>
            </a:r>
            <a:r>
              <a:rPr lang="tr-TR" sz="800" b="1" dirty="0" err="1">
                <a:solidFill>
                  <a:schemeClr val="accent1"/>
                </a:solidFill>
              </a:rPr>
              <a:t>highest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level</a:t>
            </a:r>
            <a:r>
              <a:rPr lang="tr-TR" sz="800" b="1" dirty="0">
                <a:solidFill>
                  <a:schemeClr val="accent1"/>
                </a:solidFill>
              </a:rPr>
              <a:t> of </a:t>
            </a:r>
            <a:r>
              <a:rPr lang="tr-TR" sz="800" b="1" dirty="0" err="1">
                <a:solidFill>
                  <a:schemeClr val="accent1"/>
                </a:solidFill>
              </a:rPr>
              <a:t>efficiency</a:t>
            </a:r>
            <a:r>
              <a:rPr lang="tr-TR" sz="800" b="1" dirty="0">
                <a:solidFill>
                  <a:schemeClr val="accent1"/>
                </a:solidFill>
              </a:rPr>
              <a:t> in the </a:t>
            </a:r>
            <a:r>
              <a:rPr lang="tr-TR" sz="800" b="1" dirty="0" err="1">
                <a:solidFill>
                  <a:schemeClr val="accent1"/>
                </a:solidFill>
              </a:rPr>
              <a:t>use</a:t>
            </a:r>
            <a:r>
              <a:rPr lang="tr-TR" sz="800" b="1" dirty="0">
                <a:solidFill>
                  <a:schemeClr val="accent1"/>
                </a:solidFill>
              </a:rPr>
              <a:t> of </a:t>
            </a:r>
            <a:r>
              <a:rPr lang="tr-TR" sz="800" b="1" dirty="0" err="1">
                <a:solidFill>
                  <a:schemeClr val="accent1"/>
                </a:solidFill>
              </a:rPr>
              <a:t>those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resources</a:t>
            </a:r>
            <a:r>
              <a:rPr lang="tr-TR" sz="800" b="1" dirty="0">
                <a:solidFill>
                  <a:schemeClr val="accent1"/>
                </a:solidFill>
              </a:rPr>
              <a:t>".</a:t>
            </a:r>
          </a:p>
          <a:p>
            <a:r>
              <a:rPr lang="tr-TR" sz="800" b="1" dirty="0"/>
              <a:t>	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الناحية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الفنية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يتم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تعريف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نظام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التشغيل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بواسطة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Saatçi (1993)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على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النحو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التالي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: "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نظام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برمجي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يهدف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إلى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مشاركة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موارد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نظام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الكمبيوتر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بما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في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ذلك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الأجهزة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والبرامج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بين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المستخدمين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800" b="1" dirty="0" smtClean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tr-TR" sz="800" b="1" dirty="0" err="1" smtClean="0">
                <a:solidFill>
                  <a:schemeClr val="accent4">
                    <a:lumMod val="50000"/>
                  </a:schemeClr>
                </a:solidFill>
              </a:rPr>
              <a:t>بطريقة</a:t>
            </a:r>
            <a:r>
              <a:rPr lang="tr-TR" sz="8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تتيح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خدمة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تشغيل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	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سهلة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وذات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جودة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عالية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، و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وكذلك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للحفاظ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على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أعلى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مستوى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الكفاءة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في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استخدام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تلك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الموارد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".</a:t>
            </a:r>
          </a:p>
          <a:p>
            <a:r>
              <a:rPr lang="tr-TR" sz="800" b="1" dirty="0"/>
              <a:t>		Teknik olarak işletim sistemi, Saatçi (1993) tarafından şu şekilde tanımlanmaktadır: "Donanım ve yazılım da dahil olmak üzere 		</a:t>
            </a:r>
            <a:r>
              <a:rPr lang="en-US" sz="800" b="1" dirty="0" smtClean="0"/>
              <a:t>	</a:t>
            </a:r>
            <a:r>
              <a:rPr lang="tr-TR" sz="800" b="1" dirty="0" smtClean="0"/>
              <a:t>bilgisayar </a:t>
            </a:r>
            <a:r>
              <a:rPr lang="tr-TR" sz="800" b="1" dirty="0"/>
              <a:t>sisteminin kaynaklarını, kolay, hızlı ve kaliteli işletim hizmeti verecek şekilde kullanıcılar arasında paylaşmayı 		</a:t>
            </a:r>
            <a:r>
              <a:rPr lang="en-US" sz="800" b="1" dirty="0" smtClean="0"/>
              <a:t>	</a:t>
            </a:r>
            <a:r>
              <a:rPr lang="tr-TR" sz="800" b="1" dirty="0" smtClean="0"/>
              <a:t>amaçlayan </a:t>
            </a:r>
            <a:r>
              <a:rPr lang="tr-TR" sz="800" b="1" dirty="0"/>
              <a:t>yazılım sistemidir." ve ayrıca bu kaynakların kullanımında verimliliği en üst düzeyde tutmak".</a:t>
            </a:r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5-[Saatçi-1993) This is a </a:t>
            </a:r>
            <a:r>
              <a:rPr lang="tr-TR" sz="800" b="1" dirty="0" err="1">
                <a:solidFill>
                  <a:schemeClr val="accent1"/>
                </a:solidFill>
              </a:rPr>
              <a:t>true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definition</a:t>
            </a:r>
            <a:r>
              <a:rPr lang="tr-TR" sz="800" b="1" dirty="0">
                <a:solidFill>
                  <a:schemeClr val="accent1"/>
                </a:solidFill>
              </a:rPr>
              <a:t>, but </a:t>
            </a:r>
            <a:r>
              <a:rPr lang="tr-TR" sz="800" b="1" dirty="0" err="1">
                <a:solidFill>
                  <a:schemeClr val="accent1"/>
                </a:solidFill>
              </a:rPr>
              <a:t>you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need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to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add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one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more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thing</a:t>
            </a:r>
            <a:r>
              <a:rPr lang="tr-TR" sz="800" b="1" dirty="0">
                <a:solidFill>
                  <a:schemeClr val="accent1"/>
                </a:solidFill>
              </a:rPr>
              <a:t>: "Operating </a:t>
            </a:r>
            <a:r>
              <a:rPr lang="tr-TR" sz="800" b="1" dirty="0" err="1">
                <a:solidFill>
                  <a:schemeClr val="accent1"/>
                </a:solidFill>
              </a:rPr>
              <a:t>system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does</a:t>
            </a:r>
            <a:r>
              <a:rPr lang="tr-TR" sz="800" b="1" dirty="0">
                <a:solidFill>
                  <a:schemeClr val="accent1"/>
                </a:solidFill>
              </a:rPr>
              <a:t> not </a:t>
            </a:r>
            <a:r>
              <a:rPr lang="tr-TR" sz="800" b="1" dirty="0" err="1">
                <a:solidFill>
                  <a:schemeClr val="accent1"/>
                </a:solidFill>
              </a:rPr>
              <a:t>serve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only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to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users</a:t>
            </a:r>
            <a:r>
              <a:rPr lang="tr-TR" sz="800" b="1" dirty="0">
                <a:solidFill>
                  <a:schemeClr val="accent1"/>
                </a:solidFill>
              </a:rPr>
              <a:t>, but </a:t>
            </a:r>
            <a:r>
              <a:rPr lang="tr-TR" sz="800" b="1" dirty="0" err="1">
                <a:solidFill>
                  <a:schemeClr val="accent1"/>
                </a:solidFill>
              </a:rPr>
              <a:t>also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to</a:t>
            </a:r>
            <a:r>
              <a:rPr lang="tr-TR" sz="800" b="1" dirty="0">
                <a:solidFill>
                  <a:schemeClr val="accent1"/>
                </a:solidFill>
              </a:rPr>
              <a:t> the </a:t>
            </a:r>
            <a:r>
              <a:rPr lang="tr-TR" sz="800" b="1" dirty="0" err="1">
                <a:solidFill>
                  <a:schemeClr val="accent1"/>
                </a:solidFill>
              </a:rPr>
              <a:t>other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programs</a:t>
            </a:r>
            <a:r>
              <a:rPr lang="tr-TR" sz="800" b="1" dirty="0">
                <a:solidFill>
                  <a:schemeClr val="accent1"/>
                </a:solidFill>
              </a:rPr>
              <a:t>."</a:t>
            </a:r>
          </a:p>
          <a:p>
            <a:r>
              <a:rPr lang="tr-TR" sz="800" b="1" dirty="0"/>
              <a:t>	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[Saatçi- 1993]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هذا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تعريف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حقيقي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لكنك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تحتاج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إلى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إضافة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شيء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آخر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: "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لا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يخدم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نظام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التشغيل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المستخدمين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فحسب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بل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يخدم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البرامج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الأخرى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أيضًا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."</a:t>
            </a:r>
          </a:p>
          <a:p>
            <a:r>
              <a:rPr lang="tr-TR" sz="800" b="1" dirty="0"/>
              <a:t>		[Saatçi-1993) Bu doğru bir tanım ama bir şey daha eklemek gerekiyor: "İşletim sistemi sadece kullanıcılara hizmet etmez, diğer 		</a:t>
            </a:r>
            <a:r>
              <a:rPr lang="en-US" sz="800" b="1" dirty="0" smtClean="0"/>
              <a:t>	</a:t>
            </a:r>
            <a:r>
              <a:rPr lang="tr-TR" sz="800" b="1" dirty="0" smtClean="0"/>
              <a:t>programlara </a:t>
            </a:r>
            <a:r>
              <a:rPr lang="tr-TR" sz="800" b="1" dirty="0"/>
              <a:t>da hizmet eder."</a:t>
            </a:r>
          </a:p>
          <a:p>
            <a:endParaRPr lang="tr-TR" sz="800" b="1" dirty="0"/>
          </a:p>
          <a:p>
            <a:r>
              <a:rPr lang="tr-TR" sz="800" b="1" dirty="0" smtClean="0">
                <a:solidFill>
                  <a:schemeClr val="accent1"/>
                </a:solidFill>
              </a:rPr>
              <a:t>6-A </a:t>
            </a:r>
            <a:r>
              <a:rPr lang="tr-TR" sz="800" b="1" dirty="0" err="1">
                <a:solidFill>
                  <a:schemeClr val="accent1"/>
                </a:solidFill>
              </a:rPr>
              <a:t>computer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system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typically</a:t>
            </a:r>
            <a:r>
              <a:rPr lang="tr-TR" sz="800" b="1" dirty="0">
                <a:solidFill>
                  <a:schemeClr val="accent1"/>
                </a:solidFill>
              </a:rPr>
              <a:t> has </a:t>
            </a:r>
            <a:r>
              <a:rPr lang="tr-TR" sz="800" b="1" dirty="0" err="1">
                <a:solidFill>
                  <a:schemeClr val="accent1"/>
                </a:solidFill>
              </a:rPr>
              <a:t>four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separate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components</a:t>
            </a:r>
            <a:r>
              <a:rPr lang="tr-TR" sz="800" b="1" dirty="0">
                <a:solidFill>
                  <a:schemeClr val="accent1"/>
                </a:solidFill>
              </a:rPr>
              <a:t>:</a:t>
            </a:r>
          </a:p>
          <a:p>
            <a:r>
              <a:rPr lang="tr-TR" sz="800" b="1" dirty="0" smtClean="0"/>
              <a:t>	</a:t>
            </a:r>
            <a:r>
              <a:rPr lang="tr-TR" sz="800" b="1" dirty="0" err="1" smtClean="0">
                <a:solidFill>
                  <a:schemeClr val="accent4">
                    <a:lumMod val="50000"/>
                  </a:schemeClr>
                </a:solidFill>
              </a:rPr>
              <a:t>يتكون</a:t>
            </a:r>
            <a:r>
              <a:rPr lang="tr-TR" sz="8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نظام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الكمبيوتر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عادةً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أربعة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مكونات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منفصلة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روابط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العائلة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تبديل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السياق</a:t>
            </a:r>
            <a:endParaRPr lang="tr-TR" sz="8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800" b="1" dirty="0"/>
              <a:t>		Bir bilgisayar sisteminin tipik olarak dört ayrı bileşeni vardır:</a:t>
            </a:r>
          </a:p>
          <a:p>
            <a:r>
              <a:rPr lang="tr-TR" sz="800" b="1" dirty="0"/>
              <a:t>		</a:t>
            </a:r>
          </a:p>
          <a:p>
            <a:r>
              <a:rPr lang="tr-TR" sz="800" b="1" dirty="0">
                <a:solidFill>
                  <a:schemeClr val="accent1"/>
                </a:solidFill>
              </a:rPr>
              <a:t>1. Hardware (CPU, </a:t>
            </a:r>
            <a:r>
              <a:rPr lang="tr-TR" sz="800" b="1" dirty="0" err="1">
                <a:solidFill>
                  <a:schemeClr val="accent1"/>
                </a:solidFill>
              </a:rPr>
              <a:t>memory</a:t>
            </a:r>
            <a:r>
              <a:rPr lang="tr-TR" sz="800" b="1" dirty="0">
                <a:solidFill>
                  <a:schemeClr val="accent1"/>
                </a:solidFill>
              </a:rPr>
              <a:t>, </a:t>
            </a:r>
            <a:r>
              <a:rPr lang="tr-TR" sz="800" b="1" dirty="0" err="1">
                <a:solidFill>
                  <a:schemeClr val="accent1"/>
                </a:solidFill>
              </a:rPr>
              <a:t>storage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units</a:t>
            </a:r>
            <a:r>
              <a:rPr lang="tr-TR" sz="800" b="1" dirty="0">
                <a:solidFill>
                  <a:schemeClr val="accent1"/>
                </a:solidFill>
              </a:rPr>
              <a:t>, I/O </a:t>
            </a:r>
            <a:r>
              <a:rPr lang="tr-TR" sz="800" b="1" dirty="0" err="1">
                <a:solidFill>
                  <a:schemeClr val="accent1"/>
                </a:solidFill>
              </a:rPr>
              <a:t>units</a:t>
            </a:r>
            <a:r>
              <a:rPr lang="tr-TR" sz="800" b="1" dirty="0">
                <a:solidFill>
                  <a:schemeClr val="accent1"/>
                </a:solidFill>
              </a:rPr>
              <a:t>)</a:t>
            </a:r>
          </a:p>
          <a:p>
            <a:r>
              <a:rPr lang="tr-TR" sz="800" b="1" dirty="0"/>
              <a:t>	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الأجهزة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(وحدة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المعالجة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المركزية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والذاكرة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ووحدات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التخزين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ووحدات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الإدخال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/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الإخراج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  <a:p>
            <a:r>
              <a:rPr lang="tr-TR" sz="800" b="1" dirty="0"/>
              <a:t>		1. Donanım (CPU, bellek, depolama birimleri, G/Ç birimleri)</a:t>
            </a:r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2. Operating </a:t>
            </a:r>
            <a:r>
              <a:rPr lang="tr-TR" sz="800" b="1" dirty="0" err="1">
                <a:solidFill>
                  <a:schemeClr val="accent1"/>
                </a:solidFill>
              </a:rPr>
              <a:t>system</a:t>
            </a:r>
            <a:endParaRPr lang="tr-TR" sz="800" b="1" dirty="0">
              <a:solidFill>
                <a:schemeClr val="accent1"/>
              </a:solidFill>
            </a:endParaRPr>
          </a:p>
          <a:p>
            <a:r>
              <a:rPr lang="tr-TR" sz="800" b="1" dirty="0"/>
              <a:t>	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2.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نظام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التشغيل</a:t>
            </a:r>
            <a:endParaRPr lang="tr-TR" sz="8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800" b="1" dirty="0"/>
              <a:t>		2. İşletim sistemi</a:t>
            </a:r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3. Application </a:t>
            </a:r>
            <a:r>
              <a:rPr lang="tr-TR" sz="800" b="1" dirty="0" err="1">
                <a:solidFill>
                  <a:schemeClr val="accent1"/>
                </a:solidFill>
              </a:rPr>
              <a:t>programs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and</a:t>
            </a:r>
            <a:endParaRPr lang="tr-TR" sz="800" b="1" dirty="0">
              <a:solidFill>
                <a:schemeClr val="accent1"/>
              </a:solidFill>
            </a:endParaRPr>
          </a:p>
          <a:p>
            <a:r>
              <a:rPr lang="tr-TR" sz="800" b="1" dirty="0"/>
              <a:t>	 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برامج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التطبيق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r>
              <a:rPr lang="tr-TR" sz="800" b="1" dirty="0"/>
              <a:t>		3. Uygulama programları ve</a:t>
            </a:r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4. </a:t>
            </a:r>
            <a:r>
              <a:rPr lang="tr-TR" sz="800" b="1" dirty="0" err="1">
                <a:solidFill>
                  <a:schemeClr val="accent1"/>
                </a:solidFill>
              </a:rPr>
              <a:t>Users</a:t>
            </a:r>
            <a:r>
              <a:rPr lang="tr-TR" sz="8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800" b="1" dirty="0"/>
              <a:t>	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و 4.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المستخدمون</a:t>
            </a:r>
            <a:endParaRPr lang="tr-TR" sz="8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800" b="1" dirty="0"/>
              <a:t>		4. Kullanıcılar.</a:t>
            </a:r>
          </a:p>
        </p:txBody>
      </p:sp>
    </p:spTree>
    <p:extLst>
      <p:ext uri="{BB962C8B-B14F-4D97-AF65-F5344CB8AC3E}">
        <p14:creationId xmlns:p14="http://schemas.microsoft.com/office/powerpoint/2010/main" val="1101832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96850" y="214094"/>
            <a:ext cx="6254750" cy="932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						</a:t>
            </a:r>
            <a:r>
              <a:rPr lang="tr-TR" sz="1000" b="1" dirty="0" smtClean="0">
                <a:solidFill>
                  <a:schemeClr val="accent1"/>
                </a:solidFill>
              </a:rPr>
              <a:t>7.Sayfa</a:t>
            </a:r>
            <a:endParaRPr lang="tr-TR" sz="1000" b="1" dirty="0">
              <a:solidFill>
                <a:schemeClr val="accent1"/>
              </a:solidFill>
            </a:endParaRPr>
          </a:p>
          <a:p>
            <a:r>
              <a:rPr lang="tr-TR" sz="1000" b="1" dirty="0">
                <a:solidFill>
                  <a:schemeClr val="accent1"/>
                </a:solidFill>
              </a:rPr>
              <a:t> - </a:t>
            </a:r>
            <a:r>
              <a:rPr lang="tr-TR" sz="1000" b="1" dirty="0" err="1">
                <a:solidFill>
                  <a:schemeClr val="accent1"/>
                </a:solidFill>
              </a:rPr>
              <a:t>Initially</a:t>
            </a:r>
            <a:r>
              <a:rPr lang="tr-TR" sz="1000" b="1" dirty="0">
                <a:solidFill>
                  <a:schemeClr val="accent1"/>
                </a:solidFill>
              </a:rPr>
              <a:t>, this </a:t>
            </a:r>
            <a:r>
              <a:rPr lang="tr-TR" sz="1000" b="1" dirty="0" err="1">
                <a:solidFill>
                  <a:schemeClr val="accent1"/>
                </a:solidFill>
              </a:rPr>
              <a:t>interruption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mechanism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was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used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mainly</a:t>
            </a:r>
            <a:r>
              <a:rPr lang="tr-TR" sz="1000" b="1" dirty="0">
                <a:solidFill>
                  <a:schemeClr val="accent1"/>
                </a:solidFill>
              </a:rPr>
              <a:t> in </a:t>
            </a:r>
            <a:r>
              <a:rPr lang="tr-TR" sz="1000" b="1" dirty="0" err="1">
                <a:solidFill>
                  <a:schemeClr val="accent1"/>
                </a:solidFill>
              </a:rPr>
              <a:t>industrial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control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applica</a:t>
            </a:r>
            <a:r>
              <a:rPr lang="tr-TR" sz="1000" b="1" dirty="0">
                <a:solidFill>
                  <a:schemeClr val="accent1"/>
                </a:solidFill>
              </a:rPr>
              <a:t>- </a:t>
            </a:r>
            <a:r>
              <a:rPr lang="tr-TR" sz="1000" b="1" dirty="0" err="1">
                <a:solidFill>
                  <a:schemeClr val="accent1"/>
                </a:solidFill>
              </a:rPr>
              <a:t>tions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and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peripherals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connection</a:t>
            </a:r>
            <a:endParaRPr lang="tr-TR" sz="1000" b="1" dirty="0">
              <a:solidFill>
                <a:schemeClr val="accent1"/>
              </a:solidFill>
            </a:endParaRPr>
          </a:p>
          <a:p>
            <a:r>
              <a:rPr lang="tr-TR" sz="1000" b="1" dirty="0"/>
              <a:t>	+ Başlangıçta, bu kesinti mekanizması esas olarak endüstriyel kontrol uygulamalarında ve çevre birimleri </a:t>
            </a:r>
            <a:r>
              <a:rPr lang="en-US" sz="1000" b="1" dirty="0" smtClean="0"/>
              <a:t>	</a:t>
            </a:r>
            <a:r>
              <a:rPr lang="tr-TR" sz="1000" b="1" dirty="0" smtClean="0"/>
              <a:t>bağlantısında </a:t>
            </a:r>
            <a:r>
              <a:rPr lang="tr-TR" sz="1000" b="1" dirty="0"/>
              <a:t>kullanıldı</a:t>
            </a:r>
          </a:p>
          <a:p>
            <a:r>
              <a:rPr lang="tr-TR" sz="1000" b="1" dirty="0"/>
              <a:t>		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+	في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البداية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تم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استخدام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آلية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الانقطاع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هذه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بشكل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أساسي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في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تطبيقات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التحكم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الصناعي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وتوصيل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الأجهزة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الطرفية</a:t>
            </a:r>
            <a:endParaRPr lang="tr-TR" sz="10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tr-TR" sz="1000" b="1" dirty="0"/>
          </a:p>
          <a:p>
            <a:r>
              <a:rPr lang="tr-TR" sz="1000" b="1" dirty="0">
                <a:solidFill>
                  <a:schemeClr val="accent1"/>
                </a:solidFill>
              </a:rPr>
              <a:t>- </a:t>
            </a:r>
            <a:r>
              <a:rPr lang="tr-TR" sz="1000" b="1" dirty="0" err="1">
                <a:solidFill>
                  <a:schemeClr val="accent1"/>
                </a:solidFill>
              </a:rPr>
              <a:t>Later</a:t>
            </a:r>
            <a:r>
              <a:rPr lang="tr-TR" sz="1000" b="1" dirty="0">
                <a:solidFill>
                  <a:schemeClr val="accent1"/>
                </a:solidFill>
              </a:rPr>
              <a:t>, in the </a:t>
            </a:r>
            <a:r>
              <a:rPr lang="tr-TR" sz="1000" b="1" dirty="0" err="1">
                <a:solidFill>
                  <a:schemeClr val="accent1"/>
                </a:solidFill>
              </a:rPr>
              <a:t>first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half</a:t>
            </a:r>
            <a:r>
              <a:rPr lang="tr-TR" sz="1000" b="1" dirty="0">
                <a:solidFill>
                  <a:schemeClr val="accent1"/>
                </a:solidFill>
              </a:rPr>
              <a:t> of 1960s, it </a:t>
            </a:r>
            <a:r>
              <a:rPr lang="tr-TR" sz="1000" b="1" dirty="0" err="1">
                <a:solidFill>
                  <a:schemeClr val="accent1"/>
                </a:solidFill>
              </a:rPr>
              <a:t>was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thought</a:t>
            </a:r>
            <a:r>
              <a:rPr lang="tr-TR" sz="1000" b="1" dirty="0">
                <a:solidFill>
                  <a:schemeClr val="accent1"/>
                </a:solidFill>
              </a:rPr>
              <a:t> that </a:t>
            </a:r>
            <a:r>
              <a:rPr lang="tr-TR" sz="1000" b="1" dirty="0" err="1">
                <a:solidFill>
                  <a:schemeClr val="accent1"/>
                </a:solidFill>
              </a:rPr>
              <a:t>many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programs</a:t>
            </a:r>
            <a:r>
              <a:rPr lang="tr-TR" sz="1000" b="1" dirty="0">
                <a:solidFill>
                  <a:schemeClr val="accent1"/>
                </a:solidFill>
              </a:rPr>
              <a:t> can </a:t>
            </a:r>
            <a:r>
              <a:rPr lang="tr-TR" sz="1000" b="1" dirty="0" err="1">
                <a:solidFill>
                  <a:schemeClr val="accent1"/>
                </a:solidFill>
              </a:rPr>
              <a:t>use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simultaneously</a:t>
            </a:r>
            <a:r>
              <a:rPr lang="tr-TR" sz="1000" b="1" dirty="0">
                <a:solidFill>
                  <a:schemeClr val="accent1"/>
                </a:solidFill>
              </a:rPr>
              <a:t> the </a:t>
            </a:r>
            <a:r>
              <a:rPr lang="tr-TR" sz="1000" b="1" dirty="0" err="1">
                <a:solidFill>
                  <a:schemeClr val="accent1"/>
                </a:solidFill>
              </a:rPr>
              <a:t>same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processor</a:t>
            </a:r>
            <a:r>
              <a:rPr lang="tr-TR" sz="1000" b="1" dirty="0">
                <a:solidFill>
                  <a:schemeClr val="accent1"/>
                </a:solidFill>
              </a:rPr>
              <a:t> (CPU) </a:t>
            </a:r>
            <a:r>
              <a:rPr lang="tr-TR" sz="1000" b="1" dirty="0" err="1">
                <a:solidFill>
                  <a:schemeClr val="accent1"/>
                </a:solidFill>
              </a:rPr>
              <a:t>with</a:t>
            </a:r>
            <a:r>
              <a:rPr lang="tr-TR" sz="1000" b="1" dirty="0">
                <a:solidFill>
                  <a:schemeClr val="accent1"/>
                </a:solidFill>
              </a:rPr>
              <a:t> the </a:t>
            </a:r>
            <a:r>
              <a:rPr lang="tr-TR" sz="1000" b="1" dirty="0" err="1">
                <a:solidFill>
                  <a:schemeClr val="accent1"/>
                </a:solidFill>
              </a:rPr>
              <a:t>help</a:t>
            </a:r>
            <a:r>
              <a:rPr lang="tr-TR" sz="1000" b="1" dirty="0">
                <a:solidFill>
                  <a:schemeClr val="accent1"/>
                </a:solidFill>
              </a:rPr>
              <a:t> of </a:t>
            </a:r>
            <a:r>
              <a:rPr lang="tr-TR" sz="1000" b="1" dirty="0" err="1">
                <a:solidFill>
                  <a:schemeClr val="accent1"/>
                </a:solidFill>
              </a:rPr>
              <a:t>such</a:t>
            </a:r>
            <a:r>
              <a:rPr lang="tr-TR" sz="1000" b="1" dirty="0">
                <a:solidFill>
                  <a:schemeClr val="accent1"/>
                </a:solidFill>
              </a:rPr>
              <a:t> a </a:t>
            </a:r>
            <a:r>
              <a:rPr lang="tr-TR" sz="1000" b="1" dirty="0" err="1">
                <a:solidFill>
                  <a:schemeClr val="accent1"/>
                </a:solidFill>
              </a:rPr>
              <a:t>mechanism</a:t>
            </a:r>
            <a:endParaRPr lang="tr-TR" sz="1000" b="1" dirty="0">
              <a:solidFill>
                <a:schemeClr val="accent1"/>
              </a:solidFill>
            </a:endParaRPr>
          </a:p>
          <a:p>
            <a:r>
              <a:rPr lang="en-US" sz="1000" b="1" dirty="0" smtClean="0"/>
              <a:t>	</a:t>
            </a:r>
            <a:r>
              <a:rPr lang="tr-TR" sz="1000" b="1" dirty="0" smtClean="0"/>
              <a:t>+ </a:t>
            </a:r>
            <a:r>
              <a:rPr lang="tr-TR" sz="1000" b="1" dirty="0"/>
              <a:t>Daha sonra 1960'ların ilk yarısında birçok programın böyle bir mekanizma yardımıyla aynı işlemciyi (CPU) </a:t>
            </a:r>
            <a:r>
              <a:rPr lang="en-US" sz="1000" b="1" dirty="0" smtClean="0"/>
              <a:t>	</a:t>
            </a:r>
            <a:r>
              <a:rPr lang="tr-TR" sz="1000" b="1" dirty="0" smtClean="0"/>
              <a:t>aynı </a:t>
            </a:r>
            <a:r>
              <a:rPr lang="tr-TR" sz="1000" b="1" dirty="0"/>
              <a:t>anda kullanabileceği düşünülmüştür.</a:t>
            </a:r>
          </a:p>
          <a:p>
            <a:r>
              <a:rPr lang="tr-TR" sz="1000" b="1" dirty="0"/>
              <a:t>		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+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لاحقًا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، في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النصف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الأول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الستينيات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كان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يُعتقد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أن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العديد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البرامج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يمكنها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استخدام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نفس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المعالج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(CPU) في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وقت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واحد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</a:rPr>
              <a:t>			</a:t>
            </a:r>
            <a:r>
              <a:rPr lang="tr-TR" sz="1000" b="1" dirty="0" err="1" smtClean="0">
                <a:solidFill>
                  <a:schemeClr val="accent4">
                    <a:lumMod val="50000"/>
                  </a:schemeClr>
                </a:solidFill>
              </a:rPr>
              <a:t>بمساعدة</a:t>
            </a:r>
            <a:r>
              <a:rPr lang="tr-TR" sz="10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مثل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هذه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الآلية</a:t>
            </a:r>
            <a:endParaRPr lang="tr-TR" sz="10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tr-TR" sz="1000" b="1" dirty="0"/>
          </a:p>
          <a:p>
            <a:r>
              <a:rPr lang="tr-TR" sz="1000" b="1" dirty="0">
                <a:solidFill>
                  <a:schemeClr val="accent1"/>
                </a:solidFill>
              </a:rPr>
              <a:t>- </a:t>
            </a:r>
            <a:r>
              <a:rPr lang="tr-TR" sz="1000" b="1" dirty="0" err="1">
                <a:solidFill>
                  <a:schemeClr val="accent1"/>
                </a:solidFill>
              </a:rPr>
              <a:t>Thus</a:t>
            </a:r>
            <a:r>
              <a:rPr lang="tr-TR" sz="1000" b="1" dirty="0">
                <a:solidFill>
                  <a:schemeClr val="accent1"/>
                </a:solidFill>
              </a:rPr>
              <a:t>, </a:t>
            </a:r>
            <a:r>
              <a:rPr lang="tr-TR" sz="1000" b="1" dirty="0" err="1">
                <a:solidFill>
                  <a:schemeClr val="accent1"/>
                </a:solidFill>
              </a:rPr>
              <a:t>if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one</a:t>
            </a:r>
            <a:r>
              <a:rPr lang="tr-TR" sz="1000" b="1" dirty="0">
                <a:solidFill>
                  <a:schemeClr val="accent1"/>
                </a:solidFill>
              </a:rPr>
              <a:t> of the </a:t>
            </a:r>
            <a:r>
              <a:rPr lang="tr-TR" sz="1000" b="1" dirty="0" err="1">
                <a:solidFill>
                  <a:schemeClr val="accent1"/>
                </a:solidFill>
              </a:rPr>
              <a:t>programs</a:t>
            </a:r>
            <a:r>
              <a:rPr lang="tr-TR" sz="1000" b="1" dirty="0">
                <a:solidFill>
                  <a:schemeClr val="accent1"/>
                </a:solidFill>
              </a:rPr>
              <a:t> has </a:t>
            </a:r>
            <a:r>
              <a:rPr lang="tr-TR" sz="1000" b="1" dirty="0" err="1">
                <a:solidFill>
                  <a:schemeClr val="accent1"/>
                </a:solidFill>
              </a:rPr>
              <a:t>to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wait</a:t>
            </a:r>
            <a:r>
              <a:rPr lang="tr-TR" sz="1000" b="1" dirty="0">
                <a:solidFill>
                  <a:schemeClr val="accent1"/>
                </a:solidFill>
              </a:rPr>
              <a:t> an I/O </a:t>
            </a:r>
            <a:r>
              <a:rPr lang="tr-TR" sz="1000" b="1" dirty="0" err="1">
                <a:solidFill>
                  <a:schemeClr val="accent1"/>
                </a:solidFill>
              </a:rPr>
              <a:t>operation</a:t>
            </a:r>
            <a:r>
              <a:rPr lang="tr-TR" sz="1000" b="1" dirty="0">
                <a:solidFill>
                  <a:schemeClr val="accent1"/>
                </a:solidFill>
              </a:rPr>
              <a:t>, an- </a:t>
            </a:r>
            <a:r>
              <a:rPr lang="tr-TR" sz="1000" b="1" dirty="0" err="1">
                <a:solidFill>
                  <a:schemeClr val="accent1"/>
                </a:solidFill>
              </a:rPr>
              <a:t>other</a:t>
            </a:r>
            <a:r>
              <a:rPr lang="tr-TR" sz="1000" b="1" dirty="0">
                <a:solidFill>
                  <a:schemeClr val="accent1"/>
                </a:solidFill>
              </a:rPr>
              <a:t> program can </a:t>
            </a:r>
            <a:r>
              <a:rPr lang="tr-TR" sz="1000" b="1" dirty="0" err="1">
                <a:solidFill>
                  <a:schemeClr val="accent1"/>
                </a:solidFill>
              </a:rPr>
              <a:t>use</a:t>
            </a:r>
            <a:r>
              <a:rPr lang="tr-TR" sz="1000" b="1" dirty="0">
                <a:solidFill>
                  <a:schemeClr val="accent1"/>
                </a:solidFill>
              </a:rPr>
              <a:t> the </a:t>
            </a:r>
            <a:r>
              <a:rPr lang="tr-TR" sz="1000" b="1" dirty="0" err="1">
                <a:solidFill>
                  <a:schemeClr val="accent1"/>
                </a:solidFill>
              </a:rPr>
              <a:t>processor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and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if</a:t>
            </a:r>
            <a:r>
              <a:rPr lang="tr-TR" sz="1000" b="1" dirty="0">
                <a:solidFill>
                  <a:schemeClr val="accent1"/>
                </a:solidFill>
              </a:rPr>
              <a:t> that program </a:t>
            </a:r>
            <a:r>
              <a:rPr lang="tr-TR" sz="1000" b="1" dirty="0" err="1">
                <a:solidFill>
                  <a:schemeClr val="accent1"/>
                </a:solidFill>
              </a:rPr>
              <a:t>also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wait</a:t>
            </a:r>
            <a:r>
              <a:rPr lang="tr-TR" sz="1000" b="1" dirty="0">
                <a:solidFill>
                  <a:schemeClr val="accent1"/>
                </a:solidFill>
              </a:rPr>
              <a:t> an I/O </a:t>
            </a:r>
            <a:r>
              <a:rPr lang="tr-TR" sz="1000" b="1" dirty="0" err="1">
                <a:solidFill>
                  <a:schemeClr val="accent1"/>
                </a:solidFill>
              </a:rPr>
              <a:t>operation</a:t>
            </a:r>
            <a:r>
              <a:rPr lang="tr-TR" sz="1000" b="1" dirty="0">
                <a:solidFill>
                  <a:schemeClr val="accent1"/>
                </a:solidFill>
              </a:rPr>
              <a:t>,</a:t>
            </a:r>
          </a:p>
          <a:p>
            <a:r>
              <a:rPr lang="tr-TR" sz="1000" b="1" dirty="0"/>
              <a:t>	+ Böylece, programlardan biri bir I/O işlemini beklemek zorunda kalırsa, başka bir program işlemciyi </a:t>
            </a:r>
            <a:r>
              <a:rPr lang="en-US" sz="1000" b="1" dirty="0" smtClean="0"/>
              <a:t>	</a:t>
            </a:r>
            <a:r>
              <a:rPr lang="tr-TR" sz="1000" b="1" dirty="0" smtClean="0"/>
              <a:t>kullanabilir </a:t>
            </a:r>
            <a:r>
              <a:rPr lang="tr-TR" sz="1000" b="1" dirty="0"/>
              <a:t>ve o program da bir I/O </a:t>
            </a:r>
            <a:r>
              <a:rPr lang="tr-TR" sz="1000" b="1" dirty="0" smtClean="0"/>
              <a:t>işlemini </a:t>
            </a:r>
            <a:r>
              <a:rPr lang="tr-TR" sz="1000" b="1" dirty="0"/>
              <a:t>beklerse,</a:t>
            </a:r>
          </a:p>
          <a:p>
            <a:r>
              <a:rPr lang="tr-TR" sz="1000" b="1" dirty="0"/>
              <a:t>		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+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وبالتالي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إذا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كان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على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أحد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البرامج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انتظار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عملية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الإدخال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/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الإخراج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فيمكن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لبرنامج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آخر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استخدام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المعالج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وإذا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انتظر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هذا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</a:rPr>
              <a:t>			</a:t>
            </a:r>
            <a:r>
              <a:rPr lang="tr-TR" sz="1000" b="1" dirty="0" err="1" smtClean="0">
                <a:solidFill>
                  <a:schemeClr val="accent4">
                    <a:lumMod val="50000"/>
                  </a:schemeClr>
                </a:solidFill>
              </a:rPr>
              <a:t>البرنامج</a:t>
            </a:r>
            <a:r>
              <a:rPr lang="tr-TR" sz="10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أيضًا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عملية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الإدخال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/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الإخراج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،a</a:t>
            </a:r>
          </a:p>
          <a:p>
            <a:endParaRPr lang="tr-TR" sz="1000" b="1" dirty="0"/>
          </a:p>
          <a:p>
            <a:r>
              <a:rPr lang="tr-TR" sz="1000" b="1" dirty="0">
                <a:solidFill>
                  <a:schemeClr val="accent1"/>
                </a:solidFill>
              </a:rPr>
              <a:t>- the </a:t>
            </a:r>
            <a:r>
              <a:rPr lang="tr-TR" sz="1000" b="1" dirty="0" err="1">
                <a:solidFill>
                  <a:schemeClr val="accent1"/>
                </a:solidFill>
              </a:rPr>
              <a:t>processor</a:t>
            </a:r>
            <a:r>
              <a:rPr lang="tr-TR" sz="1000" b="1" dirty="0">
                <a:solidFill>
                  <a:schemeClr val="accent1"/>
                </a:solidFill>
              </a:rPr>
              <a:t> can be </a:t>
            </a:r>
            <a:r>
              <a:rPr lang="tr-TR" sz="1000" b="1" dirty="0" err="1">
                <a:solidFill>
                  <a:schemeClr val="accent1"/>
                </a:solidFill>
              </a:rPr>
              <a:t>used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by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another</a:t>
            </a:r>
            <a:r>
              <a:rPr lang="tr-TR" sz="1000" b="1" dirty="0">
                <a:solidFill>
                  <a:schemeClr val="accent1"/>
                </a:solidFill>
              </a:rPr>
              <a:t> program.</a:t>
            </a:r>
          </a:p>
          <a:p>
            <a:r>
              <a:rPr lang="tr-TR" sz="1000" b="1" dirty="0"/>
              <a:t>	+ işlemci başka bir program tarafından kullanılabilir.</a:t>
            </a:r>
          </a:p>
          <a:p>
            <a:r>
              <a:rPr lang="tr-TR" sz="1000" b="1" dirty="0"/>
              <a:t>		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+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يمكن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استخدام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المعالج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بواسطة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برنامج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آخر</a:t>
            </a:r>
            <a:r>
              <a:rPr lang="tr-TR" sz="1000" b="1" dirty="0"/>
              <a:t>.</a:t>
            </a:r>
          </a:p>
          <a:p>
            <a:endParaRPr lang="tr-TR" sz="1000" b="1" dirty="0"/>
          </a:p>
          <a:p>
            <a:r>
              <a:rPr lang="tr-TR" sz="1000" b="1" dirty="0">
                <a:solidFill>
                  <a:schemeClr val="accent1"/>
                </a:solidFill>
              </a:rPr>
              <a:t>- Using </a:t>
            </a:r>
            <a:r>
              <a:rPr lang="tr-TR" sz="1000" b="1" dirty="0" err="1">
                <a:solidFill>
                  <a:schemeClr val="accent1"/>
                </a:solidFill>
              </a:rPr>
              <a:t>computer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systems</a:t>
            </a:r>
            <a:r>
              <a:rPr lang="tr-TR" sz="1000" b="1" dirty="0">
                <a:solidFill>
                  <a:schemeClr val="accent1"/>
                </a:solidFill>
              </a:rPr>
              <a:t> in </a:t>
            </a:r>
            <a:r>
              <a:rPr lang="tr-TR" sz="1000" b="1" dirty="0" err="1">
                <a:solidFill>
                  <a:schemeClr val="accent1"/>
                </a:solidFill>
              </a:rPr>
              <a:t>such</a:t>
            </a:r>
            <a:r>
              <a:rPr lang="tr-TR" sz="1000" b="1" dirty="0">
                <a:solidFill>
                  <a:schemeClr val="accent1"/>
                </a:solidFill>
              </a:rPr>
              <a:t> a </a:t>
            </a:r>
            <a:r>
              <a:rPr lang="tr-TR" sz="1000" b="1" dirty="0" err="1">
                <a:solidFill>
                  <a:schemeClr val="accent1"/>
                </a:solidFill>
              </a:rPr>
              <a:t>way</a:t>
            </a:r>
            <a:r>
              <a:rPr lang="tr-TR" sz="1000" b="1" dirty="0">
                <a:solidFill>
                  <a:schemeClr val="accent1"/>
                </a:solidFill>
              </a:rPr>
              <a:t> is </a:t>
            </a:r>
            <a:r>
              <a:rPr lang="tr-TR" sz="1000" b="1" dirty="0" err="1">
                <a:solidFill>
                  <a:schemeClr val="accent1"/>
                </a:solidFill>
              </a:rPr>
              <a:t>called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multi-programming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today</a:t>
            </a:r>
            <a:r>
              <a:rPr lang="tr-TR" sz="10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000" b="1" dirty="0"/>
              <a:t>	+ Bilgisayar sistemlerini bu şekilde kullanmak günümüzde çoklu programlama olarak adlandırılmaktadır.</a:t>
            </a:r>
          </a:p>
          <a:p>
            <a:r>
              <a:rPr lang="tr-TR" sz="1000" b="1" dirty="0"/>
              <a:t>		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+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إن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استخدام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أنظمة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الكمبيوتر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بهذه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الطريقة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يسمى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اليوم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البرمجة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المتعددة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endParaRPr lang="tr-TR" sz="1000" b="1" dirty="0"/>
          </a:p>
          <a:p>
            <a:r>
              <a:rPr lang="tr-TR" sz="1000" b="1" dirty="0">
                <a:solidFill>
                  <a:schemeClr val="accent1"/>
                </a:solidFill>
              </a:rPr>
              <a:t>- Multi-</a:t>
            </a:r>
            <a:r>
              <a:rPr lang="tr-TR" sz="1000" b="1" dirty="0" err="1">
                <a:solidFill>
                  <a:schemeClr val="accent1"/>
                </a:solidFill>
              </a:rPr>
              <a:t>programming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methods</a:t>
            </a:r>
            <a:r>
              <a:rPr lang="tr-TR" sz="1000" b="1" dirty="0">
                <a:solidFill>
                  <a:schemeClr val="accent1"/>
                </a:solidFill>
              </a:rPr>
              <a:t> are </a:t>
            </a:r>
            <a:r>
              <a:rPr lang="tr-TR" sz="1000" b="1" dirty="0" err="1">
                <a:solidFill>
                  <a:schemeClr val="accent1"/>
                </a:solidFill>
              </a:rPr>
              <a:t>used</a:t>
            </a:r>
            <a:r>
              <a:rPr lang="tr-TR" sz="1000" b="1" dirty="0">
                <a:solidFill>
                  <a:schemeClr val="accent1"/>
                </a:solidFill>
              </a:rPr>
              <a:t> in </a:t>
            </a:r>
            <a:r>
              <a:rPr lang="tr-TR" sz="1000" b="1" dirty="0" err="1">
                <a:solidFill>
                  <a:schemeClr val="accent1"/>
                </a:solidFill>
              </a:rPr>
              <a:t>other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ways</a:t>
            </a:r>
            <a:r>
              <a:rPr lang="tr-TR" sz="10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000" b="1" dirty="0"/>
              <a:t>	+ Çoklu programlama yöntemleri başka şekillerde kullanılır.</a:t>
            </a:r>
          </a:p>
          <a:p>
            <a:r>
              <a:rPr lang="tr-TR" sz="1000" b="1" dirty="0"/>
              <a:t>		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+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تستخدم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طرق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البرمجة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المتعددة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بطرق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أخرى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endParaRPr lang="tr-TR" sz="1000" b="1" dirty="0"/>
          </a:p>
          <a:p>
            <a:r>
              <a:rPr lang="tr-TR" sz="1000" b="1" dirty="0">
                <a:solidFill>
                  <a:schemeClr val="accent1"/>
                </a:solidFill>
              </a:rPr>
              <a:t>- </a:t>
            </a:r>
            <a:r>
              <a:rPr lang="tr-TR" sz="1000" b="1" dirty="0" err="1">
                <a:solidFill>
                  <a:schemeClr val="accent1"/>
                </a:solidFill>
              </a:rPr>
              <a:t>Many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programs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may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use</a:t>
            </a:r>
            <a:r>
              <a:rPr lang="tr-TR" sz="1000" b="1" dirty="0">
                <a:solidFill>
                  <a:schemeClr val="accent1"/>
                </a:solidFill>
              </a:rPr>
              <a:t> the </a:t>
            </a:r>
            <a:r>
              <a:rPr lang="tr-TR" sz="1000" b="1" dirty="0" err="1">
                <a:solidFill>
                  <a:schemeClr val="accent1"/>
                </a:solidFill>
              </a:rPr>
              <a:t>same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processor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for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specific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periods</a:t>
            </a:r>
            <a:r>
              <a:rPr lang="tr-TR" sz="10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000" b="1" dirty="0"/>
              <a:t>	+ Birçok program belirli süreler boyunca aynı işlemciyi kullanabilir.</a:t>
            </a:r>
          </a:p>
          <a:p>
            <a:r>
              <a:rPr lang="tr-TR" sz="1000" b="1" dirty="0"/>
              <a:t>		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+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قد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تستخدم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العديد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البرامج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نفس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المعالج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لفترات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محددة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endParaRPr lang="tr-TR" sz="1000" b="1" dirty="0"/>
          </a:p>
          <a:p>
            <a:r>
              <a:rPr lang="tr-TR" sz="1000" b="1" dirty="0">
                <a:solidFill>
                  <a:schemeClr val="accent1"/>
                </a:solidFill>
              </a:rPr>
              <a:t>-  </a:t>
            </a:r>
            <a:r>
              <a:rPr lang="tr-TR" sz="1000" b="1" dirty="0" err="1">
                <a:solidFill>
                  <a:schemeClr val="accent1"/>
                </a:solidFill>
              </a:rPr>
              <a:t>In</a:t>
            </a:r>
            <a:r>
              <a:rPr lang="tr-TR" sz="1000" b="1" dirty="0">
                <a:solidFill>
                  <a:schemeClr val="accent1"/>
                </a:solidFill>
              </a:rPr>
              <a:t> this </a:t>
            </a:r>
            <a:r>
              <a:rPr lang="tr-TR" sz="1000" b="1" dirty="0" err="1">
                <a:solidFill>
                  <a:schemeClr val="accent1"/>
                </a:solidFill>
              </a:rPr>
              <a:t>way</a:t>
            </a:r>
            <a:r>
              <a:rPr lang="tr-TR" sz="1000" b="1" dirty="0">
                <a:solidFill>
                  <a:schemeClr val="accent1"/>
                </a:solidFill>
              </a:rPr>
              <a:t>, it is </a:t>
            </a:r>
            <a:r>
              <a:rPr lang="tr-TR" sz="1000" b="1" dirty="0" err="1">
                <a:solidFill>
                  <a:schemeClr val="accent1"/>
                </a:solidFill>
              </a:rPr>
              <a:t>possible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to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give</a:t>
            </a:r>
            <a:r>
              <a:rPr lang="tr-TR" sz="1000" b="1" dirty="0">
                <a:solidFill>
                  <a:schemeClr val="accent1"/>
                </a:solidFill>
              </a:rPr>
              <a:t> the </a:t>
            </a:r>
            <a:r>
              <a:rPr lang="tr-TR" sz="1000" b="1" dirty="0" err="1">
                <a:solidFill>
                  <a:schemeClr val="accent1"/>
                </a:solidFill>
              </a:rPr>
              <a:t>impression</a:t>
            </a:r>
            <a:r>
              <a:rPr lang="tr-TR" sz="1000" b="1" dirty="0">
                <a:solidFill>
                  <a:schemeClr val="accent1"/>
                </a:solidFill>
              </a:rPr>
              <a:t> that </a:t>
            </a:r>
            <a:r>
              <a:rPr lang="tr-TR" sz="1000" b="1" dirty="0" err="1">
                <a:solidFill>
                  <a:schemeClr val="accent1"/>
                </a:solidFill>
              </a:rPr>
              <a:t>all</a:t>
            </a:r>
            <a:r>
              <a:rPr lang="tr-TR" sz="1000" b="1" dirty="0">
                <a:solidFill>
                  <a:schemeClr val="accent1"/>
                </a:solidFill>
              </a:rPr>
              <a:t> the </a:t>
            </a:r>
            <a:r>
              <a:rPr lang="tr-TR" sz="1000" b="1" dirty="0" err="1">
                <a:solidFill>
                  <a:schemeClr val="accent1"/>
                </a:solidFill>
              </a:rPr>
              <a:t>programs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installed</a:t>
            </a:r>
            <a:r>
              <a:rPr lang="tr-TR" sz="1000" b="1" dirty="0">
                <a:solidFill>
                  <a:schemeClr val="accent1"/>
                </a:solidFill>
              </a:rPr>
              <a:t> in the </a:t>
            </a:r>
            <a:r>
              <a:rPr lang="tr-TR" sz="1000" b="1" dirty="0" err="1">
                <a:solidFill>
                  <a:schemeClr val="accent1"/>
                </a:solidFill>
              </a:rPr>
              <a:t>system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currently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run</a:t>
            </a:r>
            <a:r>
              <a:rPr lang="tr-TR" sz="1000" b="1" dirty="0">
                <a:solidFill>
                  <a:schemeClr val="accent1"/>
                </a:solidFill>
              </a:rPr>
              <a:t> in </a:t>
            </a:r>
            <a:r>
              <a:rPr lang="tr-TR" sz="1000" b="1" dirty="0" err="1">
                <a:solidFill>
                  <a:schemeClr val="accent1"/>
                </a:solidFill>
              </a:rPr>
              <a:t>parallel</a:t>
            </a:r>
            <a:r>
              <a:rPr lang="tr-TR" sz="10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000" b="1" dirty="0"/>
              <a:t>	+ Bu sayede sistemde kurulu olan tüm programların halihazırda paralel olarak çalıştığı izlenimi vermek </a:t>
            </a:r>
            <a:r>
              <a:rPr lang="en-US" sz="1000" b="1" dirty="0" smtClean="0"/>
              <a:t>	</a:t>
            </a:r>
            <a:r>
              <a:rPr lang="tr-TR" sz="1000" b="1" dirty="0" smtClean="0"/>
              <a:t>mümkündür</a:t>
            </a:r>
            <a:r>
              <a:rPr lang="tr-TR" sz="1000" b="1" dirty="0"/>
              <a:t>.</a:t>
            </a:r>
          </a:p>
          <a:p>
            <a:r>
              <a:rPr lang="tr-TR" sz="1000" b="1" dirty="0"/>
              <a:t>		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+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بهذه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الطريقة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يمكن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إعطاء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الانطباع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بأن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جميع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البرامج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المثبتة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في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النظام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تعمل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حاليًا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بالتوازي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endParaRPr lang="tr-TR" sz="1000" b="1" dirty="0"/>
          </a:p>
          <a:p>
            <a:r>
              <a:rPr lang="tr-TR" sz="1000" b="1" dirty="0">
                <a:solidFill>
                  <a:schemeClr val="accent1"/>
                </a:solidFill>
              </a:rPr>
              <a:t>- </a:t>
            </a:r>
            <a:r>
              <a:rPr lang="tr-TR" sz="1000" b="1" dirty="0" err="1">
                <a:solidFill>
                  <a:schemeClr val="accent1"/>
                </a:solidFill>
              </a:rPr>
              <a:t>Especially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if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each</a:t>
            </a:r>
            <a:r>
              <a:rPr lang="tr-TR" sz="1000" b="1" dirty="0">
                <a:solidFill>
                  <a:schemeClr val="accent1"/>
                </a:solidFill>
              </a:rPr>
              <a:t> of </a:t>
            </a:r>
            <a:r>
              <a:rPr lang="tr-TR" sz="1000" b="1" dirty="0" err="1">
                <a:solidFill>
                  <a:schemeClr val="accent1"/>
                </a:solidFill>
              </a:rPr>
              <a:t>these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programs</a:t>
            </a:r>
            <a:r>
              <a:rPr lang="tr-TR" sz="1000" b="1" dirty="0">
                <a:solidFill>
                  <a:schemeClr val="accent1"/>
                </a:solidFill>
              </a:rPr>
              <a:t> is </a:t>
            </a:r>
            <a:r>
              <a:rPr lang="tr-TR" sz="1000" b="1" dirty="0" err="1">
                <a:solidFill>
                  <a:schemeClr val="accent1"/>
                </a:solidFill>
              </a:rPr>
              <a:t>close</a:t>
            </a:r>
            <a:r>
              <a:rPr lang="tr-TR" sz="1000" b="1" dirty="0">
                <a:solidFill>
                  <a:schemeClr val="accent1"/>
                </a:solidFill>
              </a:rPr>
              <a:t> the </a:t>
            </a:r>
            <a:r>
              <a:rPr lang="tr-TR" sz="1000" b="1" dirty="0" err="1">
                <a:solidFill>
                  <a:schemeClr val="accent1"/>
                </a:solidFill>
              </a:rPr>
              <a:t>system</a:t>
            </a:r>
            <a:r>
              <a:rPr lang="tr-TR" sz="1000" b="1" dirty="0">
                <a:solidFill>
                  <a:schemeClr val="accent1"/>
                </a:solidFill>
              </a:rPr>
              <a:t> or </a:t>
            </a:r>
            <a:r>
              <a:rPr lang="tr-TR" sz="1000" b="1" dirty="0" err="1">
                <a:solidFill>
                  <a:schemeClr val="accent1"/>
                </a:solidFill>
              </a:rPr>
              <a:t>associated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with</a:t>
            </a:r>
            <a:r>
              <a:rPr lang="tr-TR" sz="1000" b="1" dirty="0">
                <a:solidFill>
                  <a:schemeClr val="accent1"/>
                </a:solidFill>
              </a:rPr>
              <a:t> the </a:t>
            </a:r>
            <a:r>
              <a:rPr lang="tr-TR" sz="1000" b="1" dirty="0" err="1">
                <a:solidFill>
                  <a:schemeClr val="accent1"/>
                </a:solidFill>
              </a:rPr>
              <a:t>remote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terminals</a:t>
            </a:r>
            <a:r>
              <a:rPr lang="tr-TR" sz="1000" b="1" dirty="0">
                <a:solidFill>
                  <a:schemeClr val="accent1"/>
                </a:solidFill>
              </a:rPr>
              <a:t>,</a:t>
            </a:r>
          </a:p>
          <a:p>
            <a:r>
              <a:rPr lang="tr-TR" sz="1000" b="1" dirty="0"/>
              <a:t>	+ Özellikle bu programların her biri sisteme yakınsa veya uzak terminallerle ilişkiliyse,</a:t>
            </a:r>
          </a:p>
          <a:p>
            <a:r>
              <a:rPr lang="tr-TR" sz="1000" b="1" dirty="0"/>
              <a:t>		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+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خاصة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إذا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كان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كل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هذه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البرامج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مغلقًا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للنظام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أو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مرتبطًا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بالمطاريف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البعيدة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،</a:t>
            </a:r>
          </a:p>
          <a:p>
            <a:endParaRPr lang="tr-TR" sz="1000" b="1" dirty="0"/>
          </a:p>
          <a:p>
            <a:r>
              <a:rPr lang="tr-TR" sz="1000" b="1" dirty="0">
                <a:solidFill>
                  <a:schemeClr val="accent1"/>
                </a:solidFill>
              </a:rPr>
              <a:t>- terminal </a:t>
            </a:r>
            <a:r>
              <a:rPr lang="tr-TR" sz="1000" b="1" dirty="0" err="1">
                <a:solidFill>
                  <a:schemeClr val="accent1"/>
                </a:solidFill>
              </a:rPr>
              <a:t>users</a:t>
            </a:r>
            <a:r>
              <a:rPr lang="tr-TR" sz="1000" b="1" dirty="0">
                <a:solidFill>
                  <a:schemeClr val="accent1"/>
                </a:solidFill>
              </a:rPr>
              <a:t> can </a:t>
            </a:r>
            <a:r>
              <a:rPr lang="tr-TR" sz="1000" b="1" dirty="0" err="1">
                <a:solidFill>
                  <a:schemeClr val="accent1"/>
                </a:solidFill>
              </a:rPr>
              <a:t>use</a:t>
            </a:r>
            <a:r>
              <a:rPr lang="tr-TR" sz="1000" b="1" dirty="0">
                <a:solidFill>
                  <a:schemeClr val="accent1"/>
                </a:solidFill>
              </a:rPr>
              <a:t> the </a:t>
            </a:r>
            <a:r>
              <a:rPr lang="tr-TR" sz="1000" b="1" dirty="0" err="1">
                <a:solidFill>
                  <a:schemeClr val="accent1"/>
                </a:solidFill>
              </a:rPr>
              <a:t>system</a:t>
            </a:r>
            <a:r>
              <a:rPr lang="tr-TR" sz="1000" b="1" dirty="0">
                <a:solidFill>
                  <a:schemeClr val="accent1"/>
                </a:solidFill>
              </a:rPr>
              <a:t> as </a:t>
            </a:r>
            <a:r>
              <a:rPr lang="tr-TR" sz="1000" b="1" dirty="0" err="1">
                <a:solidFill>
                  <a:schemeClr val="accent1"/>
                </a:solidFill>
              </a:rPr>
              <a:t>though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they</a:t>
            </a:r>
            <a:r>
              <a:rPr lang="tr-TR" sz="1000" b="1" dirty="0">
                <a:solidFill>
                  <a:schemeClr val="accent1"/>
                </a:solidFill>
              </a:rPr>
              <a:t> are </a:t>
            </a:r>
            <a:r>
              <a:rPr lang="tr-TR" sz="1000" b="1" dirty="0" err="1">
                <a:solidFill>
                  <a:schemeClr val="accent1"/>
                </a:solidFill>
              </a:rPr>
              <a:t>using</a:t>
            </a:r>
            <a:r>
              <a:rPr lang="tr-TR" sz="1000" b="1" dirty="0">
                <a:solidFill>
                  <a:schemeClr val="accent1"/>
                </a:solidFill>
              </a:rPr>
              <a:t> the </a:t>
            </a:r>
            <a:r>
              <a:rPr lang="tr-TR" sz="1000" b="1" dirty="0" err="1">
                <a:solidFill>
                  <a:schemeClr val="accent1"/>
                </a:solidFill>
              </a:rPr>
              <a:t>system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alone</a:t>
            </a:r>
            <a:r>
              <a:rPr lang="tr-TR" sz="10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000" b="1" dirty="0"/>
              <a:t>	+ terminal kullanıcıları sistemi tek başına kullanıyormuş gibi kullanabilirler.</a:t>
            </a:r>
          </a:p>
          <a:p>
            <a:r>
              <a:rPr lang="tr-TR" sz="1000" b="1" dirty="0"/>
              <a:t>		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+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يمكن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لمستخدمي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المحطة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الطرفية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استخدام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النظام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كما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لو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كانوا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يستخدمون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النظام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بمفردهم</a:t>
            </a:r>
            <a:r>
              <a:rPr lang="tr-TR" sz="1000" b="1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en-US" sz="10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1000" b="1" dirty="0">
                <a:solidFill>
                  <a:schemeClr val="accent1"/>
                </a:solidFill>
              </a:rPr>
              <a:t>- </a:t>
            </a:r>
            <a:r>
              <a:rPr lang="tr-TR" sz="1000" b="1" dirty="0" err="1">
                <a:solidFill>
                  <a:schemeClr val="accent1"/>
                </a:solidFill>
              </a:rPr>
              <a:t>Systems</a:t>
            </a:r>
            <a:r>
              <a:rPr lang="tr-TR" sz="1000" b="1" dirty="0">
                <a:solidFill>
                  <a:schemeClr val="accent1"/>
                </a:solidFill>
              </a:rPr>
              <a:t> in </a:t>
            </a:r>
            <a:r>
              <a:rPr lang="tr-TR" sz="1000" b="1" dirty="0" err="1">
                <a:solidFill>
                  <a:schemeClr val="accent1"/>
                </a:solidFill>
              </a:rPr>
              <a:t>which</a:t>
            </a:r>
            <a:r>
              <a:rPr lang="tr-TR" sz="1000" b="1" dirty="0">
                <a:solidFill>
                  <a:schemeClr val="accent1"/>
                </a:solidFill>
              </a:rPr>
              <a:t> this </a:t>
            </a:r>
            <a:r>
              <a:rPr lang="tr-TR" sz="1000" b="1" dirty="0" err="1">
                <a:solidFill>
                  <a:schemeClr val="accent1"/>
                </a:solidFill>
              </a:rPr>
              <a:t>way</a:t>
            </a:r>
            <a:r>
              <a:rPr lang="tr-TR" sz="1000" b="1" dirty="0">
                <a:solidFill>
                  <a:schemeClr val="accent1"/>
                </a:solidFill>
              </a:rPr>
              <a:t> of </a:t>
            </a:r>
            <a:r>
              <a:rPr lang="tr-TR" sz="1000" b="1" dirty="0" err="1">
                <a:solidFill>
                  <a:schemeClr val="accent1"/>
                </a:solidFill>
              </a:rPr>
              <a:t>work</a:t>
            </a:r>
            <a:r>
              <a:rPr lang="tr-TR" sz="1000" b="1" dirty="0">
                <a:solidFill>
                  <a:schemeClr val="accent1"/>
                </a:solidFill>
              </a:rPr>
              <a:t> is </a:t>
            </a:r>
            <a:r>
              <a:rPr lang="tr-TR" sz="1000" b="1" dirty="0" err="1">
                <a:solidFill>
                  <a:schemeClr val="accent1"/>
                </a:solidFill>
              </a:rPr>
              <a:t>applied</a:t>
            </a:r>
            <a:r>
              <a:rPr lang="tr-TR" sz="1000" b="1" dirty="0">
                <a:solidFill>
                  <a:schemeClr val="accent1"/>
                </a:solidFill>
              </a:rPr>
              <a:t> are </a:t>
            </a:r>
            <a:r>
              <a:rPr lang="tr-TR" sz="1000" b="1" dirty="0" err="1">
                <a:solidFill>
                  <a:schemeClr val="accent1"/>
                </a:solidFill>
              </a:rPr>
              <a:t>called</a:t>
            </a:r>
            <a:r>
              <a:rPr lang="tr-TR" sz="1000" b="1" dirty="0">
                <a:solidFill>
                  <a:schemeClr val="accent1"/>
                </a:solidFill>
              </a:rPr>
              <a:t> "</a:t>
            </a:r>
            <a:r>
              <a:rPr lang="tr-TR" sz="1000" b="1" dirty="0" err="1">
                <a:solidFill>
                  <a:schemeClr val="accent1"/>
                </a:solidFill>
              </a:rPr>
              <a:t>multi-access</a:t>
            </a:r>
            <a:r>
              <a:rPr lang="tr-TR" sz="1000" b="1" dirty="0">
                <a:solidFill>
                  <a:schemeClr val="accent1"/>
                </a:solidFill>
              </a:rPr>
              <a:t>" </a:t>
            </a:r>
            <a:r>
              <a:rPr lang="tr-TR" sz="1000" b="1" dirty="0" err="1">
                <a:solidFill>
                  <a:schemeClr val="accent1"/>
                </a:solidFill>
              </a:rPr>
              <a:t>and</a:t>
            </a:r>
            <a:r>
              <a:rPr lang="tr-TR" sz="1000" b="1" dirty="0">
                <a:solidFill>
                  <a:schemeClr val="accent1"/>
                </a:solidFill>
              </a:rPr>
              <a:t> the </a:t>
            </a:r>
            <a:r>
              <a:rPr lang="tr-TR" sz="1000" b="1" dirty="0" err="1">
                <a:solidFill>
                  <a:schemeClr val="accent1"/>
                </a:solidFill>
              </a:rPr>
              <a:t>way</a:t>
            </a:r>
            <a:r>
              <a:rPr lang="tr-TR" sz="1000" b="1" dirty="0">
                <a:solidFill>
                  <a:schemeClr val="accent1"/>
                </a:solidFill>
              </a:rPr>
              <a:t> of </a:t>
            </a:r>
            <a:r>
              <a:rPr lang="tr-TR" sz="1000" b="1" dirty="0" err="1">
                <a:solidFill>
                  <a:schemeClr val="accent1"/>
                </a:solidFill>
              </a:rPr>
              <a:t>work</a:t>
            </a:r>
            <a:r>
              <a:rPr lang="tr-TR" sz="1000" b="1" dirty="0">
                <a:solidFill>
                  <a:schemeClr val="accent1"/>
                </a:solidFill>
              </a:rPr>
              <a:t> is </a:t>
            </a:r>
            <a:r>
              <a:rPr lang="tr-TR" sz="1000" b="1" dirty="0" err="1">
                <a:solidFill>
                  <a:schemeClr val="accent1"/>
                </a:solidFill>
              </a:rPr>
              <a:t>called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interactive</a:t>
            </a:r>
            <a:r>
              <a:rPr lang="tr-TR" sz="1000" b="1" dirty="0">
                <a:solidFill>
                  <a:schemeClr val="accent1"/>
                </a:solidFill>
              </a:rPr>
              <a:t> or time </a:t>
            </a:r>
            <a:r>
              <a:rPr lang="tr-TR" sz="1000" b="1" dirty="0" err="1">
                <a:solidFill>
                  <a:schemeClr val="accent1"/>
                </a:solidFill>
              </a:rPr>
              <a:t>sharing</a:t>
            </a:r>
            <a:r>
              <a:rPr lang="tr-TR" sz="10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000" b="1" dirty="0"/>
              <a:t>	+ Bu çalışma şeklinin uygulandığı sistemlere "çoklu erişim", çalışma şekline ise etkileşimli veya zaman </a:t>
            </a:r>
            <a:r>
              <a:rPr lang="en-US" sz="1000" b="1" dirty="0" smtClean="0"/>
              <a:t>	</a:t>
            </a:r>
            <a:r>
              <a:rPr lang="tr-TR" sz="1000" b="1" dirty="0" smtClean="0"/>
              <a:t>paylaşımlı </a:t>
            </a:r>
            <a:r>
              <a:rPr lang="tr-TR" sz="1000" b="1" dirty="0"/>
              <a:t>denir.</a:t>
            </a:r>
          </a:p>
          <a:p>
            <a:r>
              <a:rPr lang="tr-TR" sz="1000" b="1" dirty="0"/>
              <a:t>		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+ </a:t>
            </a:r>
            <a:r>
              <a:rPr lang="ar-AE" sz="1000" b="1" dirty="0">
                <a:solidFill>
                  <a:schemeClr val="accent4">
                    <a:lumMod val="50000"/>
                  </a:schemeClr>
                </a:solidFill>
              </a:rPr>
              <a:t>الأنظمة التي يتم فيها تطبيق طريقة العمل هذه تسمى "الوصول المتعدد" وتسمى طريقة العمل التفاعلية أو مشاركة الوقت.</a:t>
            </a:r>
          </a:p>
          <a:p>
            <a:endParaRPr lang="ar-AE" sz="1000" b="1" dirty="0"/>
          </a:p>
          <a:p>
            <a:r>
              <a:rPr lang="ar-AE" sz="1000" b="1" dirty="0">
                <a:solidFill>
                  <a:schemeClr val="accent1"/>
                </a:solidFill>
              </a:rPr>
              <a:t>- </a:t>
            </a:r>
            <a:r>
              <a:rPr lang="tr-TR" sz="1000" b="1" dirty="0">
                <a:solidFill>
                  <a:schemeClr val="accent1"/>
                </a:solidFill>
              </a:rPr>
              <a:t>Operating </a:t>
            </a:r>
            <a:r>
              <a:rPr lang="tr-TR" sz="1000" b="1" dirty="0" err="1">
                <a:solidFill>
                  <a:schemeClr val="accent1"/>
                </a:solidFill>
              </a:rPr>
              <a:t>systems</a:t>
            </a:r>
            <a:r>
              <a:rPr lang="tr-TR" sz="1000" b="1" dirty="0">
                <a:solidFill>
                  <a:schemeClr val="accent1"/>
                </a:solidFill>
              </a:rPr>
              <a:t> can be </a:t>
            </a:r>
            <a:r>
              <a:rPr lang="tr-TR" sz="1000" b="1" dirty="0" err="1">
                <a:solidFill>
                  <a:schemeClr val="accent1"/>
                </a:solidFill>
              </a:rPr>
              <a:t>classified</a:t>
            </a:r>
            <a:r>
              <a:rPr lang="tr-TR" sz="1000" b="1" dirty="0">
                <a:solidFill>
                  <a:schemeClr val="accent1"/>
                </a:solidFill>
              </a:rPr>
              <a:t> in </a:t>
            </a:r>
            <a:r>
              <a:rPr lang="tr-TR" sz="1000" b="1" dirty="0" err="1">
                <a:solidFill>
                  <a:schemeClr val="accent1"/>
                </a:solidFill>
              </a:rPr>
              <a:t>several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ways</a:t>
            </a:r>
            <a:r>
              <a:rPr lang="tr-TR" sz="10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000" b="1" dirty="0"/>
              <a:t>	+ İşletim sistemleri çeşitli şekillerde sınıflandırılabilir.</a:t>
            </a:r>
          </a:p>
          <a:p>
            <a:r>
              <a:rPr lang="tr-TR" sz="1000" b="1" dirty="0"/>
              <a:t>		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+ </a:t>
            </a:r>
            <a:r>
              <a:rPr lang="ar-AE" sz="1000" b="1" dirty="0">
                <a:solidFill>
                  <a:schemeClr val="accent4">
                    <a:lumMod val="50000"/>
                  </a:schemeClr>
                </a:solidFill>
              </a:rPr>
              <a:t>يمكن تصنيف أنظمة التشغيل بعدة طرق.</a:t>
            </a:r>
          </a:p>
          <a:p>
            <a:endParaRPr lang="tr-TR" sz="1000" b="1" dirty="0"/>
          </a:p>
        </p:txBody>
      </p:sp>
    </p:spTree>
    <p:extLst>
      <p:ext uri="{BB962C8B-B14F-4D97-AF65-F5344CB8AC3E}">
        <p14:creationId xmlns:p14="http://schemas.microsoft.com/office/powerpoint/2010/main" val="1737271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0160" y="345440"/>
            <a:ext cx="6858000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>
                <a:solidFill>
                  <a:schemeClr val="accent1"/>
                </a:solidFill>
              </a:rPr>
              <a:t>- </a:t>
            </a:r>
            <a:r>
              <a:rPr lang="tr-TR" sz="1200" b="1" dirty="0" err="1">
                <a:solidFill>
                  <a:schemeClr val="accent1"/>
                </a:solidFill>
              </a:rPr>
              <a:t>Working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environment</a:t>
            </a:r>
            <a:r>
              <a:rPr lang="tr-TR" sz="1200" b="1" dirty="0">
                <a:solidFill>
                  <a:schemeClr val="accent1"/>
                </a:solidFill>
              </a:rPr>
              <a:t> that </a:t>
            </a:r>
            <a:r>
              <a:rPr lang="tr-TR" sz="1200" b="1" dirty="0" err="1">
                <a:solidFill>
                  <a:schemeClr val="accent1"/>
                </a:solidFill>
              </a:rPr>
              <a:t>they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provide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to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users</a:t>
            </a:r>
            <a:endParaRPr lang="tr-TR" sz="1200" b="1" dirty="0">
              <a:solidFill>
                <a:schemeClr val="accent1"/>
              </a:solidFill>
            </a:endParaRPr>
          </a:p>
          <a:p>
            <a:r>
              <a:rPr lang="tr-TR" sz="1200" b="1" dirty="0"/>
              <a:t>	+ Kullanıcılara sağladıkları çalışma ortamı</a:t>
            </a:r>
          </a:p>
          <a:p>
            <a:r>
              <a:rPr lang="tr-TR" sz="1200" b="1" dirty="0"/>
              <a:t>		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+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بيئة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العمل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التي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يقدمونها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للمستخدمين</a:t>
            </a:r>
            <a:endParaRPr lang="tr-T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1200" b="1" dirty="0"/>
              <a:t> </a:t>
            </a:r>
          </a:p>
          <a:p>
            <a:r>
              <a:rPr lang="tr-TR" sz="1200" b="1" dirty="0">
                <a:solidFill>
                  <a:schemeClr val="accent1"/>
                </a:solidFill>
              </a:rPr>
              <a:t>-  The </a:t>
            </a:r>
            <a:r>
              <a:rPr lang="tr-TR" sz="1200" b="1" dirty="0" err="1">
                <a:solidFill>
                  <a:schemeClr val="accent1"/>
                </a:solidFill>
              </a:rPr>
              <a:t>way</a:t>
            </a:r>
            <a:r>
              <a:rPr lang="tr-TR" sz="1200" b="1" dirty="0">
                <a:solidFill>
                  <a:schemeClr val="accent1"/>
                </a:solidFill>
              </a:rPr>
              <a:t> of </a:t>
            </a:r>
            <a:r>
              <a:rPr lang="tr-TR" sz="1200" b="1" dirty="0" err="1">
                <a:solidFill>
                  <a:schemeClr val="accent1"/>
                </a:solidFill>
              </a:rPr>
              <a:t>access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to</a:t>
            </a:r>
            <a:r>
              <a:rPr lang="tr-TR" sz="1200" b="1" dirty="0">
                <a:solidFill>
                  <a:schemeClr val="accent1"/>
                </a:solidFill>
              </a:rPr>
              <a:t> the </a:t>
            </a:r>
            <a:r>
              <a:rPr lang="tr-TR" sz="1200" b="1" dirty="0" err="1">
                <a:solidFill>
                  <a:schemeClr val="accent1"/>
                </a:solidFill>
              </a:rPr>
              <a:t>system</a:t>
            </a:r>
            <a:endParaRPr lang="tr-TR" sz="1200" b="1" dirty="0">
              <a:solidFill>
                <a:schemeClr val="accent1"/>
              </a:solidFill>
            </a:endParaRPr>
          </a:p>
          <a:p>
            <a:r>
              <a:rPr lang="tr-TR" sz="1200" b="1" dirty="0"/>
              <a:t>	+ Sisteme giriş yolu</a:t>
            </a:r>
          </a:p>
          <a:p>
            <a:r>
              <a:rPr lang="tr-TR" sz="1200" b="1" dirty="0"/>
              <a:t>		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+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طريقة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الوصول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إلى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النظام</a:t>
            </a:r>
            <a:endParaRPr lang="tr-T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- </a:t>
            </a:r>
            <a:r>
              <a:rPr lang="tr-TR" sz="1200" b="1" dirty="0" err="1">
                <a:solidFill>
                  <a:schemeClr val="accent1"/>
                </a:solidFill>
              </a:rPr>
              <a:t>Approaches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followed</a:t>
            </a:r>
            <a:r>
              <a:rPr lang="tr-TR" sz="1200" b="1" dirty="0">
                <a:solidFill>
                  <a:schemeClr val="accent1"/>
                </a:solidFill>
              </a:rPr>
              <a:t> in </a:t>
            </a:r>
            <a:r>
              <a:rPr lang="tr-TR" sz="1200" b="1" dirty="0" err="1">
                <a:solidFill>
                  <a:schemeClr val="accent1"/>
                </a:solidFill>
              </a:rPr>
              <a:t>architecture</a:t>
            </a:r>
            <a:endParaRPr lang="tr-TR" sz="1200" b="1" dirty="0">
              <a:solidFill>
                <a:schemeClr val="accent1"/>
              </a:solidFill>
            </a:endParaRPr>
          </a:p>
          <a:p>
            <a:r>
              <a:rPr lang="tr-TR" sz="1200" b="1" dirty="0"/>
              <a:t>	+ Mimaride izlenen yaklaşımlar</a:t>
            </a:r>
          </a:p>
          <a:p>
            <a:r>
              <a:rPr lang="tr-TR" sz="1200" b="1" dirty="0"/>
              <a:t>		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+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النهج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المتبع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في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العمارة</a:t>
            </a:r>
            <a:endParaRPr lang="tr-T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- can be </a:t>
            </a:r>
            <a:r>
              <a:rPr lang="tr-TR" sz="1200" b="1" dirty="0" err="1">
                <a:solidFill>
                  <a:schemeClr val="accent1"/>
                </a:solidFill>
              </a:rPr>
              <a:t>examined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indirectly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dependent</a:t>
            </a:r>
            <a:r>
              <a:rPr lang="tr-TR" sz="1200" b="1" dirty="0">
                <a:solidFill>
                  <a:schemeClr val="accent1"/>
                </a:solidFill>
              </a:rPr>
              <a:t> on </a:t>
            </a:r>
            <a:r>
              <a:rPr lang="tr-TR" sz="1200" b="1" dirty="0" err="1">
                <a:solidFill>
                  <a:schemeClr val="accent1"/>
                </a:solidFill>
              </a:rPr>
              <a:t>each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other</a:t>
            </a:r>
            <a:r>
              <a:rPr lang="tr-TR" sz="1200" b="1" dirty="0">
                <a:solidFill>
                  <a:schemeClr val="accent1"/>
                </a:solidFill>
              </a:rPr>
              <a:t> in </a:t>
            </a:r>
            <a:r>
              <a:rPr lang="tr-TR" sz="1200" b="1" dirty="0" err="1">
                <a:solidFill>
                  <a:schemeClr val="accent1"/>
                </a:solidFill>
              </a:rPr>
              <a:t>three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dimensions</a:t>
            </a:r>
            <a:r>
              <a:rPr lang="tr-TR" sz="1200" b="1" dirty="0"/>
              <a:t>.</a:t>
            </a:r>
          </a:p>
          <a:p>
            <a:r>
              <a:rPr lang="tr-TR" sz="1200" b="1" dirty="0"/>
              <a:t>	+ dolaylı olarak birbirine bağlı olarak üç boyutta incelenebilir.</a:t>
            </a:r>
          </a:p>
          <a:p>
            <a:r>
              <a:rPr lang="tr-TR" sz="1200" b="1" dirty="0"/>
              <a:t>		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+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يمكن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فحصها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بشكل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غير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مباشر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اعتمادًا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على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بعضها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البعض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في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ثلاثة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أبعاد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- An </a:t>
            </a:r>
            <a:r>
              <a:rPr lang="tr-TR" sz="1200" b="1" dirty="0" err="1">
                <a:solidFill>
                  <a:schemeClr val="accent1"/>
                </a:solidFill>
              </a:rPr>
              <a:t>operating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system</a:t>
            </a:r>
            <a:r>
              <a:rPr lang="tr-TR" sz="1200" b="1" dirty="0">
                <a:solidFill>
                  <a:schemeClr val="accent1"/>
                </a:solidFill>
              </a:rPr>
              <a:t> can </a:t>
            </a:r>
            <a:r>
              <a:rPr lang="tr-TR" sz="1200" b="1" dirty="0" err="1">
                <a:solidFill>
                  <a:schemeClr val="accent1"/>
                </a:solidFill>
              </a:rPr>
              <a:t>carry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one</a:t>
            </a:r>
            <a:r>
              <a:rPr lang="tr-TR" sz="1200" b="1" dirty="0">
                <a:solidFill>
                  <a:schemeClr val="accent1"/>
                </a:solidFill>
              </a:rPr>
              <a:t> of the </a:t>
            </a:r>
            <a:r>
              <a:rPr lang="tr-TR" sz="1200" b="1" dirty="0" err="1">
                <a:solidFill>
                  <a:schemeClr val="accent1"/>
                </a:solidFill>
              </a:rPr>
              <a:t>first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two-dimensional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features</a:t>
            </a:r>
            <a:r>
              <a:rPr lang="tr-TR" sz="1200" b="1" dirty="0">
                <a:solidFill>
                  <a:schemeClr val="accent1"/>
                </a:solidFill>
              </a:rPr>
              <a:t>,</a:t>
            </a:r>
          </a:p>
          <a:p>
            <a:r>
              <a:rPr lang="tr-TR" sz="1200" b="1" dirty="0"/>
              <a:t>	+ Bir işletim sistemi ilk iki boyutlu özelliklerden birini taşıyabilir,</a:t>
            </a:r>
          </a:p>
          <a:p>
            <a:r>
              <a:rPr lang="tr-TR" sz="1200" b="1" dirty="0"/>
              <a:t>		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+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يمكن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لنظام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التشغيل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أن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يحمل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إحدى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السمات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ثنائية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الأبعاد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الأولى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،</a:t>
            </a: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- or a </a:t>
            </a:r>
            <a:r>
              <a:rPr lang="tr-TR" sz="1200" b="1" dirty="0" err="1">
                <a:solidFill>
                  <a:schemeClr val="accent1"/>
                </a:solidFill>
              </a:rPr>
              <a:t>few</a:t>
            </a:r>
            <a:r>
              <a:rPr lang="tr-TR" sz="1200" b="1" dirty="0">
                <a:solidFill>
                  <a:schemeClr val="accent1"/>
                </a:solidFill>
              </a:rPr>
              <a:t> of </a:t>
            </a:r>
            <a:r>
              <a:rPr lang="tr-TR" sz="1200" b="1" dirty="0" err="1">
                <a:solidFill>
                  <a:schemeClr val="accent1"/>
                </a:solidFill>
              </a:rPr>
              <a:t>them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to</a:t>
            </a:r>
            <a:r>
              <a:rPr lang="tr-TR" sz="1200" b="1" dirty="0">
                <a:solidFill>
                  <a:schemeClr val="accent1"/>
                </a:solidFill>
              </a:rPr>
              <a:t>- </a:t>
            </a:r>
            <a:r>
              <a:rPr lang="tr-TR" sz="1200" b="1" dirty="0" err="1">
                <a:solidFill>
                  <a:schemeClr val="accent1"/>
                </a:solidFill>
              </a:rPr>
              <a:t>gether</a:t>
            </a:r>
            <a:r>
              <a:rPr lang="tr-TR" sz="1200" b="1" dirty="0">
                <a:solidFill>
                  <a:schemeClr val="accent1"/>
                </a:solidFill>
              </a:rPr>
              <a:t> that do not </a:t>
            </a:r>
            <a:r>
              <a:rPr lang="tr-TR" sz="1200" b="1" dirty="0" err="1">
                <a:solidFill>
                  <a:schemeClr val="accent1"/>
                </a:solidFill>
              </a:rPr>
              <a:t>create</a:t>
            </a:r>
            <a:r>
              <a:rPr lang="tr-TR" sz="1200" b="1" dirty="0">
                <a:solidFill>
                  <a:schemeClr val="accent1"/>
                </a:solidFill>
              </a:rPr>
              <a:t> a </a:t>
            </a:r>
            <a:r>
              <a:rPr lang="tr-TR" sz="1200" b="1" dirty="0" err="1">
                <a:solidFill>
                  <a:schemeClr val="accent1"/>
                </a:solidFill>
              </a:rPr>
              <a:t>conflict</a:t>
            </a:r>
            <a:r>
              <a:rPr lang="tr-TR" sz="12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200" b="1" dirty="0"/>
              <a:t>	+ ya da birkaçı birlikte bir çatışma yaratmaz.</a:t>
            </a:r>
          </a:p>
          <a:p>
            <a:r>
              <a:rPr lang="tr-TR" sz="1200" b="1" dirty="0"/>
              <a:t>		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+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أو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عدد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قليل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منهم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لا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يتسبب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في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حدوث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تعارض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- </a:t>
            </a:r>
            <a:r>
              <a:rPr lang="tr-TR" sz="1200" b="1" dirty="0" err="1">
                <a:solidFill>
                  <a:schemeClr val="accent1"/>
                </a:solidFill>
              </a:rPr>
              <a:t>If</a:t>
            </a:r>
            <a:r>
              <a:rPr lang="tr-TR" sz="1200" b="1" dirty="0">
                <a:solidFill>
                  <a:schemeClr val="accent1"/>
                </a:solidFill>
              </a:rPr>
              <a:t> an </a:t>
            </a:r>
            <a:r>
              <a:rPr lang="tr-TR" sz="1200" b="1" dirty="0" err="1">
                <a:solidFill>
                  <a:schemeClr val="accent1"/>
                </a:solidFill>
              </a:rPr>
              <a:t>operating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system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provides</a:t>
            </a:r>
            <a:r>
              <a:rPr lang="tr-TR" sz="1200" b="1" dirty="0">
                <a:solidFill>
                  <a:schemeClr val="accent1"/>
                </a:solidFill>
              </a:rPr>
              <a:t> the </a:t>
            </a:r>
            <a:r>
              <a:rPr lang="tr-TR" sz="1200" b="1" dirty="0" err="1">
                <a:solidFill>
                  <a:schemeClr val="accent1"/>
                </a:solidFill>
              </a:rPr>
              <a:t>possibility</a:t>
            </a:r>
            <a:r>
              <a:rPr lang="tr-TR" sz="1200" b="1" dirty="0">
                <a:solidFill>
                  <a:schemeClr val="accent1"/>
                </a:solidFill>
              </a:rPr>
              <a:t> of </a:t>
            </a:r>
            <a:r>
              <a:rPr lang="tr-TR" sz="1200" b="1" dirty="0" err="1">
                <a:solidFill>
                  <a:schemeClr val="accent1"/>
                </a:solidFill>
              </a:rPr>
              <a:t>setting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up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only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one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display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system</a:t>
            </a:r>
            <a:r>
              <a:rPr lang="tr-TR" sz="1200" b="1" dirty="0">
                <a:solidFill>
                  <a:schemeClr val="accent1"/>
                </a:solidFill>
              </a:rPr>
              <a:t>,</a:t>
            </a:r>
          </a:p>
          <a:p>
            <a:r>
              <a:rPr lang="tr-TR" sz="1200" b="1" dirty="0"/>
              <a:t>	+ Bir işletim sistemi yalnızca bir görüntüleme sistemi kurma olanağı sağlıyorsa,</a:t>
            </a:r>
          </a:p>
          <a:p>
            <a:r>
              <a:rPr lang="tr-TR" sz="1200" b="1" dirty="0"/>
              <a:t>		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+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إذا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كان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نظام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التشغيل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يوفر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إمكانية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إعداد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نظام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عرض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واحد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فقط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،</a:t>
            </a: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- this </a:t>
            </a:r>
            <a:r>
              <a:rPr lang="tr-TR" sz="1200" b="1" dirty="0" err="1">
                <a:solidFill>
                  <a:schemeClr val="accent1"/>
                </a:solidFill>
              </a:rPr>
              <a:t>system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works</a:t>
            </a:r>
            <a:r>
              <a:rPr lang="tr-TR" sz="1200" b="1" dirty="0">
                <a:solidFill>
                  <a:schemeClr val="accent1"/>
                </a:solidFill>
              </a:rPr>
              <a:t> in "mono-</a:t>
            </a:r>
            <a:r>
              <a:rPr lang="tr-TR" sz="1200" b="1" dirty="0" err="1">
                <a:solidFill>
                  <a:schemeClr val="accent1"/>
                </a:solidFill>
              </a:rPr>
              <a:t>programming</a:t>
            </a:r>
            <a:r>
              <a:rPr lang="tr-TR" sz="1200" b="1" dirty="0">
                <a:solidFill>
                  <a:schemeClr val="accent1"/>
                </a:solidFill>
              </a:rPr>
              <a:t>" </a:t>
            </a:r>
            <a:r>
              <a:rPr lang="tr-TR" sz="1200" b="1" dirty="0" err="1">
                <a:solidFill>
                  <a:schemeClr val="accent1"/>
                </a:solidFill>
              </a:rPr>
              <a:t>order</a:t>
            </a:r>
            <a:r>
              <a:rPr lang="tr-TR" sz="1200" b="1" dirty="0">
                <a:solidFill>
                  <a:schemeClr val="accent1"/>
                </a:solidFill>
              </a:rPr>
              <a:t>;</a:t>
            </a:r>
          </a:p>
          <a:p>
            <a:r>
              <a:rPr lang="tr-TR" sz="1200" b="1" dirty="0"/>
              <a:t>	+ bu sistem "tek programlama" düzeninde çalışır;</a:t>
            </a:r>
          </a:p>
          <a:p>
            <a:r>
              <a:rPr lang="tr-TR" sz="1200" b="1" dirty="0"/>
              <a:t>		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+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يعمل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هذا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النظام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بترتيب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"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البرمجة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الأحادية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" ؛</a:t>
            </a: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- </a:t>
            </a:r>
            <a:r>
              <a:rPr lang="tr-TR" sz="1200" b="1" dirty="0" err="1">
                <a:solidFill>
                  <a:schemeClr val="accent1"/>
                </a:solidFill>
              </a:rPr>
              <a:t>if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more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than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one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display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system</a:t>
            </a:r>
            <a:r>
              <a:rPr lang="tr-TR" sz="1200" b="1" dirty="0">
                <a:solidFill>
                  <a:schemeClr val="accent1"/>
                </a:solidFill>
              </a:rPr>
              <a:t> can be </a:t>
            </a:r>
            <a:r>
              <a:rPr lang="tr-TR" sz="1200" b="1" dirty="0" err="1">
                <a:solidFill>
                  <a:schemeClr val="accent1"/>
                </a:solidFill>
              </a:rPr>
              <a:t>installed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simultaneously</a:t>
            </a:r>
            <a:r>
              <a:rPr lang="tr-TR" sz="1200" b="1" dirty="0"/>
              <a:t>,</a:t>
            </a:r>
          </a:p>
          <a:p>
            <a:r>
              <a:rPr lang="tr-TR" sz="1200" b="1" dirty="0"/>
              <a:t>	+ aynı anda birden fazla görüntüleme sistemi kurulabiliyorsa,</a:t>
            </a:r>
          </a:p>
          <a:p>
            <a:r>
              <a:rPr lang="tr-TR" sz="1200" b="1" dirty="0"/>
              <a:t>		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+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إذا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كان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الممكن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تثبيت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أكثر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نظام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عرض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واحد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في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وقت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واحد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،</a:t>
            </a:r>
          </a:p>
          <a:p>
            <a:r>
              <a:rPr lang="tr-TR" sz="1200" b="1" dirty="0"/>
              <a:t> </a:t>
            </a:r>
          </a:p>
          <a:p>
            <a:r>
              <a:rPr lang="tr-TR" sz="1200" b="1" dirty="0">
                <a:solidFill>
                  <a:schemeClr val="accent1"/>
                </a:solidFill>
              </a:rPr>
              <a:t>- it is </a:t>
            </a:r>
            <a:r>
              <a:rPr lang="tr-TR" sz="1200" b="1" dirty="0" err="1">
                <a:solidFill>
                  <a:schemeClr val="accent1"/>
                </a:solidFill>
              </a:rPr>
              <a:t>possible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to</a:t>
            </a:r>
            <a:r>
              <a:rPr lang="tr-TR" sz="1200" b="1" dirty="0">
                <a:solidFill>
                  <a:schemeClr val="accent1"/>
                </a:solidFill>
              </a:rPr>
              <a:t> say that </a:t>
            </a:r>
            <a:r>
              <a:rPr lang="tr-TR" sz="1200" b="1" dirty="0" err="1">
                <a:solidFill>
                  <a:schemeClr val="accent1"/>
                </a:solidFill>
              </a:rPr>
              <a:t>system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works</a:t>
            </a:r>
            <a:r>
              <a:rPr lang="tr-TR" sz="1200" b="1" dirty="0">
                <a:solidFill>
                  <a:schemeClr val="accent1"/>
                </a:solidFill>
              </a:rPr>
              <a:t> in "</a:t>
            </a:r>
            <a:r>
              <a:rPr lang="tr-TR" sz="1200" b="1" dirty="0" err="1">
                <a:solidFill>
                  <a:schemeClr val="accent1"/>
                </a:solidFill>
              </a:rPr>
              <a:t>multipro</a:t>
            </a:r>
            <a:r>
              <a:rPr lang="tr-TR" sz="1200" b="1" dirty="0">
                <a:solidFill>
                  <a:schemeClr val="accent1"/>
                </a:solidFill>
              </a:rPr>
              <a:t>- </a:t>
            </a:r>
            <a:r>
              <a:rPr lang="tr-TR" sz="1200" b="1" dirty="0" err="1">
                <a:solidFill>
                  <a:schemeClr val="accent1"/>
                </a:solidFill>
              </a:rPr>
              <a:t>gramming</a:t>
            </a:r>
            <a:r>
              <a:rPr lang="tr-TR" sz="1200" b="1" dirty="0">
                <a:solidFill>
                  <a:schemeClr val="accent1"/>
                </a:solidFill>
              </a:rPr>
              <a:t>" </a:t>
            </a:r>
            <a:r>
              <a:rPr lang="tr-TR" sz="1200" b="1" dirty="0" err="1">
                <a:solidFill>
                  <a:schemeClr val="accent1"/>
                </a:solidFill>
              </a:rPr>
              <a:t>order</a:t>
            </a:r>
            <a:endParaRPr lang="tr-TR" sz="1200" b="1" dirty="0">
              <a:solidFill>
                <a:schemeClr val="accent1"/>
              </a:solidFill>
            </a:endParaRPr>
          </a:p>
          <a:p>
            <a:r>
              <a:rPr lang="tr-TR" sz="1200" b="1" dirty="0"/>
              <a:t>	+ sistemin "çoklu programlama" düzeninde çalıştığını söylemek mümkündür.</a:t>
            </a:r>
          </a:p>
          <a:p>
            <a:r>
              <a:rPr lang="tr-TR" sz="1200" b="1" dirty="0"/>
              <a:t>		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+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الممكن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أن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نقول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أن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النظام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يعمل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بترتيب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"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متعدد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القواعد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"</a:t>
            </a: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- </a:t>
            </a:r>
            <a:r>
              <a:rPr lang="tr-TR" sz="1200" b="1" dirty="0" err="1">
                <a:solidFill>
                  <a:schemeClr val="accent1"/>
                </a:solidFill>
              </a:rPr>
              <a:t>If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display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systems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working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together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intersect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for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resources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other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than</a:t>
            </a:r>
            <a:r>
              <a:rPr lang="tr-TR" sz="1200" b="1" dirty="0">
                <a:solidFill>
                  <a:schemeClr val="accent1"/>
                </a:solidFill>
              </a:rPr>
              <a:t> the </a:t>
            </a:r>
            <a:r>
              <a:rPr lang="tr-TR" sz="1200" b="1" dirty="0" err="1">
                <a:solidFill>
                  <a:schemeClr val="accent1"/>
                </a:solidFill>
              </a:rPr>
              <a:t>processor</a:t>
            </a:r>
            <a:r>
              <a:rPr lang="tr-TR" sz="1200" b="1" dirty="0">
                <a:solidFill>
                  <a:schemeClr val="accent1"/>
                </a:solidFill>
              </a:rPr>
              <a:t>,</a:t>
            </a:r>
          </a:p>
          <a:p>
            <a:r>
              <a:rPr lang="tr-TR" sz="1200" b="1" dirty="0"/>
              <a:t>	+ Birlikte çalışan görüntüleme sistemleri, işlemci dışındaki kaynaklar için kesişiyorsa,</a:t>
            </a:r>
          </a:p>
          <a:p>
            <a:r>
              <a:rPr lang="tr-TR" sz="1200" b="1" dirty="0"/>
              <a:t>		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+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إذا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تقاطعت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أنظمة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العرض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التي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تعمل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معًا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أجل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موارد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أخرى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غير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المعالج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،</a:t>
            </a:r>
          </a:p>
          <a:p>
            <a:r>
              <a:rPr lang="tr-TR" sz="1200" b="1" dirty="0"/>
              <a:t> </a:t>
            </a:r>
          </a:p>
          <a:p>
            <a:r>
              <a:rPr lang="tr-TR" sz="1200" b="1" dirty="0">
                <a:solidFill>
                  <a:schemeClr val="accent1"/>
                </a:solidFill>
              </a:rPr>
              <a:t>- </a:t>
            </a:r>
            <a:r>
              <a:rPr lang="tr-TR" sz="1200" b="1" dirty="0" err="1">
                <a:solidFill>
                  <a:schemeClr val="accent1"/>
                </a:solidFill>
              </a:rPr>
              <a:t>operating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system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allows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simultaneous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resource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sharing</a:t>
            </a:r>
            <a:r>
              <a:rPr lang="tr-TR" sz="12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200" b="1" dirty="0"/>
              <a:t>	+ işletim sistemi eş zamanlı kaynak paylaşımına izin verir.</a:t>
            </a:r>
          </a:p>
          <a:p>
            <a:r>
              <a:rPr lang="tr-TR" sz="1200" b="1" dirty="0"/>
              <a:t>		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+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يسمح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نظام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التشغيل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بمشاركة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الموارد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بشكل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متزامن</a:t>
            </a:r>
            <a:r>
              <a:rPr lang="tr-TR" sz="1200" b="1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tr-T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tr-TR" sz="1200" b="1" dirty="0"/>
          </a:p>
        </p:txBody>
      </p:sp>
    </p:spTree>
    <p:extLst>
      <p:ext uri="{BB962C8B-B14F-4D97-AF65-F5344CB8AC3E}">
        <p14:creationId xmlns:p14="http://schemas.microsoft.com/office/powerpoint/2010/main" val="120071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42900" y="429310"/>
            <a:ext cx="599694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tr-TR" sz="1200" b="1" dirty="0" err="1" smtClean="0">
                <a:solidFill>
                  <a:schemeClr val="accent1"/>
                </a:solidFill>
              </a:rPr>
              <a:t>interruption</a:t>
            </a:r>
            <a:r>
              <a:rPr lang="tr-TR" sz="1200" b="1" dirty="0" smtClean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mechanism</a:t>
            </a:r>
            <a:r>
              <a:rPr lang="en-US" sz="1200" b="1" dirty="0">
                <a:solidFill>
                  <a:schemeClr val="accent1"/>
                </a:solidFill>
              </a:rPr>
              <a:t>	</a:t>
            </a:r>
          </a:p>
          <a:p>
            <a:r>
              <a:rPr lang="en-US" sz="1200" b="1" dirty="0" smtClean="0"/>
              <a:t>	</a:t>
            </a:r>
            <a:r>
              <a:rPr lang="tr-TR" sz="1200" b="1" dirty="0" smtClean="0"/>
              <a:t>kesinti mekanizması</a:t>
            </a:r>
            <a:endParaRPr lang="en-US" sz="1200" b="1" dirty="0" smtClean="0"/>
          </a:p>
          <a:p>
            <a:pPr lvl="1"/>
            <a:r>
              <a:rPr lang="en-US" sz="1200" b="1" dirty="0"/>
              <a:t>	</a:t>
            </a:r>
            <a:r>
              <a:rPr lang="tr-TR" sz="1200" b="1" dirty="0" err="1"/>
              <a:t>آلية</a:t>
            </a:r>
            <a:r>
              <a:rPr lang="tr-TR" sz="1200" b="1" dirty="0"/>
              <a:t> </a:t>
            </a:r>
            <a:r>
              <a:rPr lang="tr-TR" sz="1200" b="1" dirty="0" err="1"/>
              <a:t>الانقطاع</a:t>
            </a:r>
            <a:endParaRPr lang="tr-TR" sz="1200" b="1" dirty="0"/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2.industrial </a:t>
            </a:r>
            <a:r>
              <a:rPr lang="tr-TR" sz="1200" b="1" dirty="0" err="1">
                <a:solidFill>
                  <a:schemeClr val="accent1"/>
                </a:solidFill>
              </a:rPr>
              <a:t>control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applications</a:t>
            </a:r>
            <a:r>
              <a:rPr lang="en-US" sz="1200" b="1" dirty="0"/>
              <a:t>	</a:t>
            </a:r>
            <a:endParaRPr lang="en-US" sz="1200" b="1" dirty="0" smtClean="0"/>
          </a:p>
          <a:p>
            <a:r>
              <a:rPr lang="en-US" sz="1200" b="1" dirty="0"/>
              <a:t>	</a:t>
            </a:r>
            <a:r>
              <a:rPr lang="tr-TR" sz="1200" b="1" dirty="0" smtClean="0"/>
              <a:t>endüstriyel </a:t>
            </a:r>
            <a:r>
              <a:rPr lang="tr-TR" sz="1200" b="1" dirty="0"/>
              <a:t>kontrol </a:t>
            </a:r>
            <a:r>
              <a:rPr lang="tr-TR" sz="1200" b="1" dirty="0" smtClean="0"/>
              <a:t>uygulamaları</a:t>
            </a:r>
            <a:endParaRPr lang="en-US" sz="1200" b="1" dirty="0" smtClean="0"/>
          </a:p>
          <a:p>
            <a:r>
              <a:rPr lang="en-US" sz="1200" b="1" dirty="0"/>
              <a:t>		</a:t>
            </a:r>
            <a:r>
              <a:rPr lang="tr-TR" sz="1200" b="1" dirty="0" err="1" smtClean="0"/>
              <a:t>تطبيقات</a:t>
            </a:r>
            <a:r>
              <a:rPr lang="tr-TR" sz="1200" b="1" dirty="0" smtClean="0"/>
              <a:t> </a:t>
            </a:r>
            <a:r>
              <a:rPr lang="tr-TR" sz="1200" b="1" dirty="0" err="1"/>
              <a:t>التحكم</a:t>
            </a:r>
            <a:r>
              <a:rPr lang="tr-TR" sz="1200" b="1" dirty="0"/>
              <a:t> </a:t>
            </a:r>
            <a:r>
              <a:rPr lang="tr-TR" sz="1200" b="1" dirty="0" err="1"/>
              <a:t>الصناعي</a:t>
            </a:r>
            <a:endParaRPr lang="tr-TR" sz="1200" b="1" dirty="0"/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3.peripherals </a:t>
            </a:r>
            <a:r>
              <a:rPr lang="tr-TR" sz="1200" b="1" dirty="0" err="1" smtClean="0">
                <a:solidFill>
                  <a:schemeClr val="accent1"/>
                </a:solidFill>
              </a:rPr>
              <a:t>connection</a:t>
            </a:r>
            <a:endParaRPr lang="en-US" sz="1200" b="1" dirty="0" smtClean="0">
              <a:solidFill>
                <a:schemeClr val="accent1"/>
              </a:solidFill>
            </a:endParaRPr>
          </a:p>
          <a:p>
            <a:r>
              <a:rPr lang="en-US" sz="1200" b="1" dirty="0"/>
              <a:t>	</a:t>
            </a:r>
            <a:r>
              <a:rPr lang="tr-TR" sz="1200" b="1" dirty="0"/>
              <a:t>çevre birimleri </a:t>
            </a:r>
            <a:r>
              <a:rPr lang="tr-TR" sz="1200" b="1" dirty="0" smtClean="0"/>
              <a:t>bağlantısı</a:t>
            </a:r>
            <a:endParaRPr lang="en-US" sz="1200" b="1" dirty="0" smtClean="0"/>
          </a:p>
          <a:p>
            <a:r>
              <a:rPr lang="en-US" sz="1200" b="1" dirty="0"/>
              <a:t>		</a:t>
            </a:r>
            <a:r>
              <a:rPr lang="tr-TR" sz="1200" b="1" dirty="0" err="1"/>
              <a:t>اتصال</a:t>
            </a:r>
            <a:r>
              <a:rPr lang="tr-TR" sz="1200" b="1" dirty="0"/>
              <a:t> </a:t>
            </a:r>
            <a:r>
              <a:rPr lang="tr-TR" sz="1200" b="1" dirty="0" err="1"/>
              <a:t>الأجهزة</a:t>
            </a:r>
            <a:r>
              <a:rPr lang="tr-TR" sz="1200" b="1" dirty="0"/>
              <a:t> </a:t>
            </a:r>
            <a:r>
              <a:rPr lang="tr-TR" sz="1200" b="1" dirty="0" err="1"/>
              <a:t>الطرفية</a:t>
            </a:r>
            <a:endParaRPr lang="tr-TR" sz="1200" b="1" dirty="0"/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4.Simultaneously</a:t>
            </a:r>
            <a:r>
              <a:rPr lang="en-US" sz="1200" b="1" dirty="0"/>
              <a:t>		</a:t>
            </a:r>
            <a:r>
              <a:rPr lang="tr-TR" sz="1200" b="1" dirty="0"/>
              <a:t>aynı anda</a:t>
            </a:r>
            <a:r>
              <a:rPr lang="en-US" sz="1200" b="1" dirty="0"/>
              <a:t>				</a:t>
            </a:r>
            <a:r>
              <a:rPr lang="tr-TR" sz="1200" b="1" dirty="0"/>
              <a:t>في </a:t>
            </a:r>
            <a:r>
              <a:rPr lang="tr-TR" sz="1200" b="1" dirty="0" err="1"/>
              <a:t>الوقت</a:t>
            </a:r>
            <a:r>
              <a:rPr lang="tr-TR" sz="1200" b="1" dirty="0"/>
              <a:t> </a:t>
            </a:r>
            <a:r>
              <a:rPr lang="tr-TR" sz="1200" b="1" dirty="0" err="1"/>
              <a:t>نفسه</a:t>
            </a:r>
            <a:endParaRPr lang="tr-TR" sz="1200" b="1" dirty="0"/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5.Operation</a:t>
            </a:r>
            <a:r>
              <a:rPr lang="en-US" sz="1200" b="1" dirty="0"/>
              <a:t>		</a:t>
            </a:r>
            <a:r>
              <a:rPr lang="en-US" sz="1200" b="1" dirty="0" smtClean="0"/>
              <a:t>	</a:t>
            </a:r>
            <a:r>
              <a:rPr lang="tr-TR" sz="1200" b="1" dirty="0" smtClean="0"/>
              <a:t>işlem</a:t>
            </a:r>
            <a:r>
              <a:rPr lang="en-US" sz="1200" b="1" dirty="0"/>
              <a:t>				</a:t>
            </a:r>
            <a:r>
              <a:rPr lang="en-US" sz="1200" b="1" dirty="0" smtClean="0"/>
              <a:t>	</a:t>
            </a:r>
            <a:r>
              <a:rPr lang="tr-TR" sz="1200" b="1" dirty="0" err="1" smtClean="0"/>
              <a:t>العملية</a:t>
            </a:r>
            <a:endParaRPr lang="tr-TR" sz="1200" b="1" dirty="0"/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6.specific </a:t>
            </a:r>
            <a:r>
              <a:rPr lang="tr-TR" sz="1200" b="1" dirty="0" err="1">
                <a:solidFill>
                  <a:schemeClr val="accent1"/>
                </a:solidFill>
              </a:rPr>
              <a:t>periods</a:t>
            </a:r>
            <a:r>
              <a:rPr lang="en-US" sz="1200" b="1" dirty="0"/>
              <a:t>		</a:t>
            </a:r>
            <a:r>
              <a:rPr lang="tr-TR" sz="1200" b="1" dirty="0"/>
              <a:t>belirli dönemler</a:t>
            </a:r>
            <a:r>
              <a:rPr lang="en-US" sz="1200" b="1" dirty="0"/>
              <a:t>			</a:t>
            </a:r>
            <a:r>
              <a:rPr lang="tr-TR" sz="1200" b="1" dirty="0" err="1"/>
              <a:t>فترات</a:t>
            </a:r>
            <a:r>
              <a:rPr lang="tr-TR" sz="1200" b="1" dirty="0"/>
              <a:t> </a:t>
            </a:r>
            <a:r>
              <a:rPr lang="tr-TR" sz="1200" b="1" dirty="0" err="1"/>
              <a:t>محددة</a:t>
            </a:r>
            <a:endParaRPr lang="tr-TR" sz="1200" b="1" dirty="0"/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7.Impression</a:t>
            </a:r>
            <a:r>
              <a:rPr lang="en-US" sz="1200" b="1" dirty="0"/>
              <a:t>		</a:t>
            </a:r>
            <a:r>
              <a:rPr lang="en-US" sz="1200" b="1" dirty="0" smtClean="0"/>
              <a:t>	</a:t>
            </a:r>
            <a:r>
              <a:rPr lang="tr-TR" sz="1200" b="1" dirty="0" smtClean="0"/>
              <a:t>etki</a:t>
            </a:r>
            <a:r>
              <a:rPr lang="en-US" sz="1200" b="1" dirty="0"/>
              <a:t>				</a:t>
            </a:r>
            <a:r>
              <a:rPr lang="en-US" sz="1200" b="1" dirty="0" smtClean="0"/>
              <a:t>	</a:t>
            </a:r>
            <a:r>
              <a:rPr lang="tr-TR" sz="1200" b="1" dirty="0" err="1" smtClean="0"/>
              <a:t>انطباع</a:t>
            </a:r>
            <a:endParaRPr lang="tr-TR" sz="1200" b="1" dirty="0"/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8.Associated</a:t>
            </a:r>
            <a:r>
              <a:rPr lang="en-US" sz="1200" b="1" dirty="0"/>
              <a:t>		</a:t>
            </a:r>
            <a:r>
              <a:rPr lang="en-US" sz="1200" b="1" dirty="0" smtClean="0"/>
              <a:t>	</a:t>
            </a:r>
            <a:r>
              <a:rPr lang="tr-TR" sz="1200" b="1" dirty="0" smtClean="0"/>
              <a:t>birleşmiş</a:t>
            </a:r>
            <a:r>
              <a:rPr lang="en-US" sz="1200" b="1" dirty="0"/>
              <a:t>				</a:t>
            </a:r>
            <a:r>
              <a:rPr lang="tr-TR" sz="1200" b="1" dirty="0" err="1"/>
              <a:t>مرتبطة</a:t>
            </a:r>
            <a:endParaRPr lang="tr-TR" sz="1200" b="1" dirty="0"/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9.Interactive</a:t>
            </a:r>
            <a:r>
              <a:rPr lang="en-US" sz="1200" b="1" dirty="0"/>
              <a:t>		</a:t>
            </a:r>
            <a:r>
              <a:rPr lang="en-US" sz="1200" b="1" dirty="0" smtClean="0"/>
              <a:t>	</a:t>
            </a:r>
            <a:r>
              <a:rPr lang="tr-TR" sz="1200" b="1" dirty="0" smtClean="0"/>
              <a:t>etkileşimli</a:t>
            </a:r>
            <a:r>
              <a:rPr lang="en-US" sz="1200" b="1" dirty="0"/>
              <a:t>				</a:t>
            </a:r>
            <a:r>
              <a:rPr lang="tr-TR" sz="1200" b="1" dirty="0" err="1"/>
              <a:t>تفاعلي</a:t>
            </a:r>
            <a:endParaRPr lang="tr-TR" sz="1200" b="1" dirty="0"/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10.Operating </a:t>
            </a:r>
            <a:r>
              <a:rPr lang="tr-TR" sz="1200" b="1" dirty="0" err="1" smtClean="0">
                <a:solidFill>
                  <a:schemeClr val="accent1"/>
                </a:solidFill>
              </a:rPr>
              <a:t>Systems</a:t>
            </a:r>
            <a:r>
              <a:rPr lang="en-US" sz="1200" b="1" dirty="0" smtClean="0">
                <a:solidFill>
                  <a:schemeClr val="accent1"/>
                </a:solidFill>
              </a:rPr>
              <a:t>	</a:t>
            </a:r>
            <a:r>
              <a:rPr lang="en-US" sz="1200" b="1" dirty="0"/>
              <a:t>	</a:t>
            </a:r>
            <a:r>
              <a:rPr lang="tr-TR" sz="1200" b="1" dirty="0"/>
              <a:t>İşletim sistemleri</a:t>
            </a:r>
            <a:r>
              <a:rPr lang="en-US" sz="1200" b="1" dirty="0"/>
              <a:t>			</a:t>
            </a:r>
            <a:r>
              <a:rPr lang="tr-TR" sz="1200" b="1" dirty="0" err="1"/>
              <a:t>أنظمة</a:t>
            </a:r>
            <a:r>
              <a:rPr lang="tr-TR" sz="1200" b="1" dirty="0"/>
              <a:t> </a:t>
            </a:r>
            <a:r>
              <a:rPr lang="tr-TR" sz="1200" b="1" dirty="0" err="1"/>
              <a:t>التشغيل</a:t>
            </a:r>
            <a:endParaRPr lang="tr-TR" sz="1200" b="1" dirty="0"/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11.Classified</a:t>
            </a:r>
            <a:r>
              <a:rPr lang="en-US" sz="1200" b="1" dirty="0"/>
              <a:t>		</a:t>
            </a:r>
            <a:r>
              <a:rPr lang="en-US" sz="1200" b="1" dirty="0" smtClean="0"/>
              <a:t>	</a:t>
            </a:r>
            <a:r>
              <a:rPr lang="tr-TR" sz="1200" b="1" dirty="0" smtClean="0"/>
              <a:t>sınıflandırılmış</a:t>
            </a:r>
            <a:r>
              <a:rPr lang="en-US" sz="1200" b="1" dirty="0"/>
              <a:t>			</a:t>
            </a:r>
            <a:r>
              <a:rPr lang="tr-TR" sz="1200" b="1" dirty="0" err="1"/>
              <a:t>مصنف</a:t>
            </a:r>
            <a:r>
              <a:rPr lang="tr-TR" sz="1200" b="1" dirty="0"/>
              <a:t>.</a:t>
            </a: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12.Environment</a:t>
            </a:r>
            <a:r>
              <a:rPr lang="en-US" sz="1200" b="1" dirty="0"/>
              <a:t>		</a:t>
            </a:r>
            <a:r>
              <a:rPr lang="tr-TR" sz="1200" b="1" dirty="0"/>
              <a:t>çevre</a:t>
            </a:r>
            <a:r>
              <a:rPr lang="en-US" sz="1200" b="1" dirty="0"/>
              <a:t>				</a:t>
            </a:r>
            <a:r>
              <a:rPr lang="en-US" sz="1200" b="1" dirty="0" smtClean="0"/>
              <a:t>	</a:t>
            </a:r>
            <a:r>
              <a:rPr lang="tr-TR" sz="1200" b="1" dirty="0" err="1" smtClean="0"/>
              <a:t>بيئة</a:t>
            </a:r>
            <a:endParaRPr lang="tr-TR" sz="1200" b="1" dirty="0"/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13.Provide</a:t>
            </a:r>
            <a:r>
              <a:rPr lang="en-US" sz="1200" b="1" dirty="0"/>
              <a:t>			</a:t>
            </a:r>
            <a:r>
              <a:rPr lang="tr-TR" sz="1200" b="1" dirty="0"/>
              <a:t>sağlamak</a:t>
            </a:r>
            <a:r>
              <a:rPr lang="en-US" sz="1200" b="1" dirty="0"/>
              <a:t>				</a:t>
            </a:r>
            <a:r>
              <a:rPr lang="tr-TR" sz="1200" b="1" dirty="0" err="1"/>
              <a:t>تزود</a:t>
            </a:r>
            <a:endParaRPr lang="tr-TR" sz="1200" b="1" dirty="0"/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14.Approaches</a:t>
            </a:r>
            <a:r>
              <a:rPr lang="en-US" sz="1200" b="1" dirty="0"/>
              <a:t>		</a:t>
            </a:r>
            <a:r>
              <a:rPr lang="tr-TR" sz="1200" b="1" dirty="0"/>
              <a:t>Yaklaşımlar</a:t>
            </a:r>
            <a:r>
              <a:rPr lang="en-US" sz="1200" b="1" dirty="0"/>
              <a:t>			</a:t>
            </a:r>
            <a:r>
              <a:rPr lang="en-US" sz="1200" b="1" dirty="0" smtClean="0"/>
              <a:t>	</a:t>
            </a:r>
            <a:r>
              <a:rPr lang="tr-TR" sz="1200" b="1" dirty="0" err="1" smtClean="0"/>
              <a:t>اقتراب</a:t>
            </a:r>
            <a:endParaRPr lang="tr-TR" sz="1200" b="1" dirty="0"/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15.architecture </a:t>
            </a:r>
            <a:r>
              <a:rPr lang="en-US" sz="1200" b="1" dirty="0"/>
              <a:t>		</a:t>
            </a:r>
            <a:r>
              <a:rPr lang="tr-TR" sz="1200" b="1" dirty="0"/>
              <a:t>mimari\yapı</a:t>
            </a:r>
            <a:r>
              <a:rPr lang="en-US" sz="1200" b="1" dirty="0"/>
              <a:t>			</a:t>
            </a:r>
            <a:r>
              <a:rPr lang="en-US" sz="1200" b="1" dirty="0" smtClean="0"/>
              <a:t>	</a:t>
            </a:r>
            <a:r>
              <a:rPr lang="tr-TR" sz="1200" b="1" dirty="0" err="1" smtClean="0"/>
              <a:t>أسلوب</a:t>
            </a:r>
            <a:r>
              <a:rPr lang="tr-TR" sz="1200" b="1" dirty="0" smtClean="0"/>
              <a:t> </a:t>
            </a:r>
            <a:r>
              <a:rPr lang="tr-TR" sz="1200" b="1" dirty="0" err="1"/>
              <a:t>بناء</a:t>
            </a:r>
            <a:endParaRPr lang="tr-TR" sz="1200" b="1" dirty="0"/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16.examined </a:t>
            </a:r>
            <a:r>
              <a:rPr lang="tr-TR" sz="1200" b="1" dirty="0" err="1">
                <a:solidFill>
                  <a:schemeClr val="accent1"/>
                </a:solidFill>
              </a:rPr>
              <a:t>indirectly</a:t>
            </a:r>
            <a:r>
              <a:rPr lang="en-US" sz="1200" b="1" dirty="0"/>
              <a:t>	</a:t>
            </a:r>
            <a:r>
              <a:rPr lang="tr-TR" sz="1200" b="1" dirty="0"/>
              <a:t>dolaylı olarak incelendi</a:t>
            </a:r>
            <a:r>
              <a:rPr lang="en-US" sz="1200" b="1" dirty="0"/>
              <a:t>		</a:t>
            </a:r>
            <a:r>
              <a:rPr lang="tr-TR" sz="1200" b="1" dirty="0" err="1"/>
              <a:t>فحص</a:t>
            </a:r>
            <a:r>
              <a:rPr lang="tr-TR" sz="1200" b="1" dirty="0"/>
              <a:t> </a:t>
            </a:r>
            <a:r>
              <a:rPr lang="tr-TR" sz="1200" b="1" dirty="0" err="1"/>
              <a:t>بشكل</a:t>
            </a:r>
            <a:r>
              <a:rPr lang="tr-TR" sz="1200" b="1" dirty="0"/>
              <a:t> </a:t>
            </a:r>
            <a:r>
              <a:rPr lang="tr-TR" sz="1200" b="1" dirty="0" err="1"/>
              <a:t>غير</a:t>
            </a:r>
            <a:r>
              <a:rPr lang="tr-TR" sz="1200" b="1" dirty="0"/>
              <a:t> </a:t>
            </a:r>
            <a:r>
              <a:rPr lang="tr-TR" sz="1200" b="1" dirty="0" err="1"/>
              <a:t>مباشر</a:t>
            </a:r>
            <a:endParaRPr lang="tr-TR" sz="1200" b="1" dirty="0"/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17.dimensions</a:t>
            </a:r>
            <a:r>
              <a:rPr lang="en-US" sz="1200" b="1" dirty="0"/>
              <a:t>		</a:t>
            </a:r>
            <a:r>
              <a:rPr lang="tr-TR" sz="1200" b="1" dirty="0"/>
              <a:t>boyutlar</a:t>
            </a:r>
            <a:r>
              <a:rPr lang="en-US" sz="1200" b="1" dirty="0"/>
              <a:t>				</a:t>
            </a:r>
            <a:r>
              <a:rPr lang="tr-TR" sz="1200" b="1" dirty="0" err="1"/>
              <a:t>أبعاد</a:t>
            </a:r>
            <a:endParaRPr lang="tr-TR" sz="1200" b="1" dirty="0"/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18.Conflict</a:t>
            </a:r>
            <a:r>
              <a:rPr lang="en-US" sz="1200" b="1" dirty="0"/>
              <a:t>			</a:t>
            </a:r>
            <a:r>
              <a:rPr lang="tr-TR" sz="1200" b="1" dirty="0"/>
              <a:t>anlaşmazlık</a:t>
            </a:r>
            <a:r>
              <a:rPr lang="en-US" sz="1200" b="1" dirty="0"/>
              <a:t>			</a:t>
            </a:r>
            <a:r>
              <a:rPr lang="en-US" sz="1200" b="1" dirty="0" smtClean="0"/>
              <a:t>	</a:t>
            </a:r>
            <a:r>
              <a:rPr lang="tr-TR" sz="1200" b="1" dirty="0" err="1" smtClean="0"/>
              <a:t>نزاع</a:t>
            </a:r>
            <a:endParaRPr lang="tr-TR" sz="1200" b="1" dirty="0"/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19.Intersect</a:t>
            </a:r>
            <a:r>
              <a:rPr lang="en-US" sz="1200" b="1" dirty="0"/>
              <a:t>		</a:t>
            </a:r>
            <a:r>
              <a:rPr lang="en-US" sz="1200" b="1" dirty="0" smtClean="0"/>
              <a:t>	</a:t>
            </a:r>
            <a:r>
              <a:rPr lang="tr-TR" sz="1200" b="1" dirty="0" smtClean="0"/>
              <a:t>kesişmek</a:t>
            </a:r>
            <a:r>
              <a:rPr lang="en-US" sz="1200" b="1" dirty="0"/>
              <a:t>				</a:t>
            </a:r>
            <a:r>
              <a:rPr lang="tr-TR" sz="1200" b="1" dirty="0" err="1"/>
              <a:t>تتقاطع</a:t>
            </a:r>
            <a:endParaRPr lang="tr-TR" sz="1200" b="1" dirty="0"/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20.Resources</a:t>
            </a:r>
            <a:r>
              <a:rPr lang="en-US" sz="1200" b="1" dirty="0"/>
              <a:t>		</a:t>
            </a:r>
            <a:r>
              <a:rPr lang="en-US" sz="1200" b="1" dirty="0" smtClean="0"/>
              <a:t>	</a:t>
            </a:r>
            <a:r>
              <a:rPr lang="tr-TR" sz="1200" b="1" dirty="0" smtClean="0"/>
              <a:t>kaynaklar</a:t>
            </a:r>
            <a:r>
              <a:rPr lang="en-US" sz="1200" b="1" dirty="0"/>
              <a:t>				</a:t>
            </a:r>
            <a:r>
              <a:rPr lang="tr-TR" sz="1200" b="1" dirty="0" err="1"/>
              <a:t>مصادر</a:t>
            </a:r>
            <a:endParaRPr lang="tr-TR" sz="1200" b="1" dirty="0"/>
          </a:p>
        </p:txBody>
      </p:sp>
    </p:spTree>
    <p:extLst>
      <p:ext uri="{BB962C8B-B14F-4D97-AF65-F5344CB8AC3E}">
        <p14:creationId xmlns:p14="http://schemas.microsoft.com/office/powerpoint/2010/main" val="3844222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0481" y="999738"/>
            <a:ext cx="682752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800" b="1" dirty="0"/>
              <a:t>	</a:t>
            </a:r>
            <a:r>
              <a:rPr lang="en-US" sz="800" b="1" dirty="0" smtClean="0"/>
              <a:t>					</a:t>
            </a:r>
            <a:r>
              <a:rPr lang="tr-TR" sz="800" b="1" dirty="0" smtClean="0"/>
              <a:t>8.Sayfa</a:t>
            </a:r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1.Monoprogrammin</a:t>
            </a:r>
          </a:p>
          <a:p>
            <a:r>
              <a:rPr lang="tr-TR" sz="800" b="1" dirty="0"/>
              <a:t>         </a:t>
            </a:r>
            <a:r>
              <a:rPr lang="tr-TR" sz="800" b="1" dirty="0" err="1"/>
              <a:t>monoprogramlama</a:t>
            </a:r>
            <a:endParaRPr lang="tr-TR" sz="800" b="1" dirty="0"/>
          </a:p>
          <a:p>
            <a:r>
              <a:rPr lang="tr-TR" sz="800" b="1" dirty="0"/>
              <a:t>                                 </a:t>
            </a:r>
            <a:r>
              <a:rPr lang="tr-TR" sz="800" b="1" dirty="0" err="1"/>
              <a:t>البرمجة</a:t>
            </a:r>
            <a:r>
              <a:rPr lang="tr-TR" sz="800" b="1" dirty="0"/>
              <a:t> </a:t>
            </a:r>
            <a:r>
              <a:rPr lang="tr-TR" sz="800" b="1" dirty="0" err="1"/>
              <a:t>الأحادية</a:t>
            </a:r>
            <a:r>
              <a:rPr lang="tr-TR" sz="800" b="1" dirty="0"/>
              <a:t>                   </a:t>
            </a:r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2.In a </a:t>
            </a:r>
            <a:r>
              <a:rPr lang="tr-TR" sz="800" b="1" dirty="0" err="1">
                <a:solidFill>
                  <a:schemeClr val="accent1"/>
                </a:solidFill>
              </a:rPr>
              <a:t>system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based</a:t>
            </a:r>
            <a:r>
              <a:rPr lang="tr-TR" sz="800" b="1" dirty="0">
                <a:solidFill>
                  <a:schemeClr val="accent1"/>
                </a:solidFill>
              </a:rPr>
              <a:t> on mono-</a:t>
            </a:r>
            <a:r>
              <a:rPr lang="tr-TR" sz="800" b="1" dirty="0" err="1">
                <a:solidFill>
                  <a:schemeClr val="accent1"/>
                </a:solidFill>
              </a:rPr>
              <a:t>programming</a:t>
            </a:r>
            <a:r>
              <a:rPr lang="tr-TR" sz="800" b="1" dirty="0">
                <a:solidFill>
                  <a:schemeClr val="accent1"/>
                </a:solidFill>
              </a:rPr>
              <a:t>, </a:t>
            </a:r>
            <a:r>
              <a:rPr lang="tr-TR" sz="800" b="1" dirty="0" err="1">
                <a:solidFill>
                  <a:schemeClr val="accent1"/>
                </a:solidFill>
              </a:rPr>
              <a:t>only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one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virtual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environment</a:t>
            </a:r>
            <a:r>
              <a:rPr lang="tr-TR" sz="800" b="1" dirty="0">
                <a:solidFill>
                  <a:schemeClr val="accent1"/>
                </a:solidFill>
              </a:rPr>
              <a:t> can be </a:t>
            </a:r>
            <a:r>
              <a:rPr lang="tr-TR" sz="800" b="1" dirty="0" err="1">
                <a:solidFill>
                  <a:schemeClr val="accent1"/>
                </a:solidFill>
              </a:rPr>
              <a:t>acti</a:t>
            </a:r>
            <a:r>
              <a:rPr lang="tr-TR" sz="800" b="1" dirty="0">
                <a:solidFill>
                  <a:schemeClr val="accent1"/>
                </a:solidFill>
              </a:rPr>
              <a:t>- </a:t>
            </a:r>
            <a:r>
              <a:rPr lang="tr-TR" sz="800" b="1" dirty="0" err="1">
                <a:solidFill>
                  <a:schemeClr val="accent1"/>
                </a:solidFill>
              </a:rPr>
              <a:t>vated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and</a:t>
            </a:r>
            <a:r>
              <a:rPr lang="tr-TR" sz="800" b="1" dirty="0">
                <a:solidFill>
                  <a:schemeClr val="accent1"/>
                </a:solidFill>
              </a:rPr>
              <a:t> a </a:t>
            </a:r>
            <a:r>
              <a:rPr lang="tr-TR" sz="800" b="1" dirty="0" err="1">
                <a:solidFill>
                  <a:schemeClr val="accent1"/>
                </a:solidFill>
              </a:rPr>
              <a:t>user</a:t>
            </a:r>
            <a:r>
              <a:rPr lang="tr-TR" sz="800" b="1" dirty="0">
                <a:solidFill>
                  <a:schemeClr val="accent1"/>
                </a:solidFill>
              </a:rPr>
              <a:t> can </a:t>
            </a:r>
            <a:r>
              <a:rPr lang="tr-TR" sz="800" b="1" dirty="0" err="1">
                <a:solidFill>
                  <a:schemeClr val="accent1"/>
                </a:solidFill>
              </a:rPr>
              <a:t>use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all</a:t>
            </a:r>
            <a:r>
              <a:rPr lang="tr-TR" sz="800" b="1" dirty="0">
                <a:solidFill>
                  <a:schemeClr val="accent1"/>
                </a:solidFill>
              </a:rPr>
              <a:t> the </a:t>
            </a:r>
            <a:r>
              <a:rPr lang="tr-TR" sz="800" b="1" dirty="0" err="1">
                <a:solidFill>
                  <a:schemeClr val="accent1"/>
                </a:solidFill>
              </a:rPr>
              <a:t>resources</a:t>
            </a:r>
            <a:r>
              <a:rPr lang="tr-TR" sz="800" b="1" dirty="0">
                <a:solidFill>
                  <a:schemeClr val="accent1"/>
                </a:solidFill>
              </a:rPr>
              <a:t> of the </a:t>
            </a:r>
            <a:r>
              <a:rPr lang="tr-TR" sz="800" b="1" dirty="0" err="1">
                <a:solidFill>
                  <a:schemeClr val="accent1"/>
                </a:solidFill>
              </a:rPr>
              <a:t>system</a:t>
            </a:r>
            <a:r>
              <a:rPr lang="tr-TR" sz="8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800" b="1" dirty="0"/>
              <a:t>            Tek programlamaya dayalı bir sistemde yalnızca bir sanal ortam etkinleştirilebilir ve bir     </a:t>
            </a:r>
          </a:p>
          <a:p>
            <a:r>
              <a:rPr lang="tr-TR" sz="800" b="1" dirty="0"/>
              <a:t>            kullanıcı sistemin tüm kaynakların kullanabilir.</a:t>
            </a:r>
          </a:p>
          <a:p>
            <a:r>
              <a:rPr lang="en-US" sz="800" b="1" dirty="0" smtClean="0"/>
              <a:t>		</a:t>
            </a:r>
            <a:r>
              <a:rPr lang="tr-TR" sz="800" b="1" dirty="0" smtClean="0"/>
              <a:t>في </a:t>
            </a:r>
            <a:r>
              <a:rPr lang="tr-TR" sz="800" b="1" dirty="0" err="1"/>
              <a:t>نظام</a:t>
            </a:r>
            <a:r>
              <a:rPr lang="tr-TR" sz="800" b="1" dirty="0"/>
              <a:t> </a:t>
            </a:r>
            <a:r>
              <a:rPr lang="tr-TR" sz="800" b="1" dirty="0" err="1"/>
              <a:t>يعتمد</a:t>
            </a:r>
            <a:r>
              <a:rPr lang="tr-TR" sz="800" b="1" dirty="0"/>
              <a:t> </a:t>
            </a:r>
            <a:r>
              <a:rPr lang="tr-TR" sz="800" b="1" dirty="0" err="1"/>
              <a:t>على</a:t>
            </a:r>
            <a:r>
              <a:rPr lang="tr-TR" sz="800" b="1" dirty="0"/>
              <a:t> </a:t>
            </a:r>
            <a:r>
              <a:rPr lang="tr-TR" sz="800" b="1" dirty="0" err="1"/>
              <a:t>البرمجة</a:t>
            </a:r>
            <a:r>
              <a:rPr lang="tr-TR" sz="800" b="1" dirty="0"/>
              <a:t> </a:t>
            </a:r>
            <a:r>
              <a:rPr lang="tr-TR" sz="800" b="1" dirty="0" err="1"/>
              <a:t>الأحادية</a:t>
            </a:r>
            <a:r>
              <a:rPr lang="tr-TR" sz="800" b="1" dirty="0"/>
              <a:t> ، </a:t>
            </a:r>
            <a:r>
              <a:rPr lang="tr-TR" sz="800" b="1" dirty="0" err="1"/>
              <a:t>يمكن</a:t>
            </a:r>
            <a:r>
              <a:rPr lang="tr-TR" sz="800" b="1" dirty="0"/>
              <a:t> </a:t>
            </a:r>
            <a:r>
              <a:rPr lang="tr-TR" sz="800" b="1" dirty="0" err="1"/>
              <a:t>تنشيط</a:t>
            </a:r>
            <a:r>
              <a:rPr lang="tr-TR" sz="800" b="1" dirty="0"/>
              <a:t> </a:t>
            </a:r>
            <a:r>
              <a:rPr lang="tr-TR" sz="800" b="1" dirty="0" err="1"/>
              <a:t>بيئة</a:t>
            </a:r>
            <a:r>
              <a:rPr lang="tr-TR" sz="800" b="1" dirty="0"/>
              <a:t> </a:t>
            </a:r>
            <a:r>
              <a:rPr lang="tr-TR" sz="800" b="1" dirty="0" err="1"/>
              <a:t>افتراضية</a:t>
            </a:r>
            <a:r>
              <a:rPr lang="tr-TR" sz="800" b="1" dirty="0"/>
              <a:t> </a:t>
            </a:r>
            <a:r>
              <a:rPr lang="tr-TR" sz="800" b="1" dirty="0" err="1"/>
              <a:t>واحدة</a:t>
            </a:r>
            <a:r>
              <a:rPr lang="tr-TR" sz="800" b="1" dirty="0"/>
              <a:t> </a:t>
            </a:r>
            <a:r>
              <a:rPr lang="tr-TR" sz="800" b="1" dirty="0" err="1"/>
              <a:t>فقط</a:t>
            </a:r>
            <a:r>
              <a:rPr lang="tr-TR" sz="800" b="1" dirty="0"/>
              <a:t> </a:t>
            </a:r>
            <a:r>
              <a:rPr lang="tr-TR" sz="800" b="1" dirty="0" err="1"/>
              <a:t>ويمكن</a:t>
            </a:r>
            <a:r>
              <a:rPr lang="tr-TR" sz="800" b="1" dirty="0"/>
              <a:t> </a:t>
            </a:r>
            <a:r>
              <a:rPr lang="tr-TR" sz="800" b="1" dirty="0" err="1"/>
              <a:t>للمستخدم</a:t>
            </a:r>
            <a:r>
              <a:rPr lang="tr-TR" sz="800" b="1" dirty="0"/>
              <a:t> </a:t>
            </a:r>
            <a:r>
              <a:rPr lang="tr-TR" sz="800" b="1" dirty="0" err="1"/>
              <a:t>استخدام</a:t>
            </a:r>
            <a:r>
              <a:rPr lang="tr-TR" sz="800" b="1" dirty="0"/>
              <a:t> </a:t>
            </a:r>
            <a:r>
              <a:rPr lang="tr-TR" sz="800" b="1" dirty="0" err="1"/>
              <a:t>جميع</a:t>
            </a:r>
            <a:r>
              <a:rPr lang="tr-TR" sz="800" b="1" dirty="0"/>
              <a:t> </a:t>
            </a:r>
            <a:r>
              <a:rPr lang="tr-TR" sz="800" b="1" dirty="0" err="1" smtClean="0"/>
              <a:t>موارد</a:t>
            </a:r>
            <a:r>
              <a:rPr lang="tr-TR" sz="800" b="1" dirty="0" smtClean="0"/>
              <a:t> </a:t>
            </a:r>
            <a:r>
              <a:rPr lang="tr-TR" sz="800" b="1" dirty="0" err="1" smtClean="0"/>
              <a:t>النظام</a:t>
            </a:r>
            <a:r>
              <a:rPr lang="tr-TR" sz="800" b="1" dirty="0" smtClean="0"/>
              <a:t>.     </a:t>
            </a:r>
            <a:endParaRPr lang="tr-TR" sz="800" b="1" dirty="0"/>
          </a:p>
          <a:p>
            <a:endParaRPr lang="tr-TR" sz="800" b="1" dirty="0"/>
          </a:p>
          <a:p>
            <a:r>
              <a:rPr lang="tr-TR" sz="800" b="1" dirty="0"/>
              <a:t> </a:t>
            </a:r>
            <a:r>
              <a:rPr lang="tr-TR" sz="800" b="1" dirty="0">
                <a:solidFill>
                  <a:schemeClr val="accent1"/>
                </a:solidFill>
              </a:rPr>
              <a:t>3.Errors that can </a:t>
            </a:r>
            <a:r>
              <a:rPr lang="tr-TR" sz="800" b="1" dirty="0" err="1">
                <a:solidFill>
                  <a:schemeClr val="accent1"/>
                </a:solidFill>
              </a:rPr>
              <a:t>occur</a:t>
            </a:r>
            <a:r>
              <a:rPr lang="tr-TR" sz="800" b="1" dirty="0">
                <a:solidFill>
                  <a:schemeClr val="accent1"/>
                </a:solidFill>
              </a:rPr>
              <a:t> in </a:t>
            </a:r>
            <a:r>
              <a:rPr lang="tr-TR" sz="800" b="1" dirty="0" err="1">
                <a:solidFill>
                  <a:schemeClr val="accent1"/>
                </a:solidFill>
              </a:rPr>
              <a:t>run</a:t>
            </a:r>
            <a:r>
              <a:rPr lang="tr-TR" sz="800" b="1" dirty="0">
                <a:solidFill>
                  <a:schemeClr val="accent1"/>
                </a:solidFill>
              </a:rPr>
              <a:t>-time do not </a:t>
            </a:r>
            <a:r>
              <a:rPr lang="tr-TR" sz="800" b="1" dirty="0" err="1">
                <a:solidFill>
                  <a:schemeClr val="accent1"/>
                </a:solidFill>
              </a:rPr>
              <a:t>reflect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to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another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user</a:t>
            </a:r>
            <a:r>
              <a:rPr lang="tr-TR" sz="800" b="1" dirty="0">
                <a:solidFill>
                  <a:schemeClr val="accent1"/>
                </a:solidFill>
              </a:rPr>
              <a:t> or </a:t>
            </a:r>
            <a:r>
              <a:rPr lang="tr-TR" sz="800" b="1" dirty="0" err="1">
                <a:solidFill>
                  <a:schemeClr val="accent1"/>
                </a:solidFill>
              </a:rPr>
              <a:t>system</a:t>
            </a:r>
            <a:r>
              <a:rPr lang="tr-TR" sz="800" b="1" dirty="0">
                <a:solidFill>
                  <a:schemeClr val="accent1"/>
                </a:solidFill>
              </a:rPr>
              <a:t>;</a:t>
            </a:r>
          </a:p>
          <a:p>
            <a:r>
              <a:rPr lang="tr-TR" sz="800" b="1" dirty="0"/>
              <a:t>               Run-</a:t>
            </a:r>
            <a:r>
              <a:rPr lang="tr-TR" sz="800" b="1" dirty="0" err="1"/>
              <a:t>time'da</a:t>
            </a:r>
            <a:r>
              <a:rPr lang="tr-TR" sz="800" b="1" dirty="0"/>
              <a:t> oluşabilecek hatalar  başka bir kullanıcıya veya sistem   yansımaz;</a:t>
            </a:r>
          </a:p>
          <a:p>
            <a:r>
              <a:rPr lang="tr-TR" sz="800" b="1" dirty="0"/>
              <a:t>      </a:t>
            </a:r>
            <a:r>
              <a:rPr lang="tr-TR" sz="800" b="1" dirty="0" err="1"/>
              <a:t>الأخطاء</a:t>
            </a:r>
            <a:r>
              <a:rPr lang="tr-TR" sz="800" b="1" dirty="0"/>
              <a:t> </a:t>
            </a:r>
            <a:r>
              <a:rPr lang="tr-TR" sz="800" b="1" dirty="0" err="1"/>
              <a:t>التي</a:t>
            </a:r>
            <a:r>
              <a:rPr lang="tr-TR" sz="800" b="1" dirty="0"/>
              <a:t> </a:t>
            </a:r>
            <a:r>
              <a:rPr lang="tr-TR" sz="800" b="1" dirty="0" err="1"/>
              <a:t>يمكن</a:t>
            </a:r>
            <a:r>
              <a:rPr lang="tr-TR" sz="800" b="1" dirty="0"/>
              <a:t> </a:t>
            </a:r>
            <a:r>
              <a:rPr lang="tr-TR" sz="800" b="1" dirty="0" err="1"/>
              <a:t>أن</a:t>
            </a:r>
            <a:r>
              <a:rPr lang="tr-TR" sz="800" b="1" dirty="0"/>
              <a:t> </a:t>
            </a:r>
            <a:r>
              <a:rPr lang="tr-TR" sz="800" b="1" dirty="0" err="1"/>
              <a:t>تحدث</a:t>
            </a:r>
            <a:r>
              <a:rPr lang="tr-TR" sz="800" b="1" dirty="0"/>
              <a:t> في </a:t>
            </a:r>
            <a:r>
              <a:rPr lang="tr-TR" sz="800" b="1" dirty="0" err="1"/>
              <a:t>وقت</a:t>
            </a:r>
            <a:r>
              <a:rPr lang="tr-TR" sz="800" b="1" dirty="0"/>
              <a:t> </a:t>
            </a:r>
            <a:r>
              <a:rPr lang="tr-TR" sz="800" b="1" dirty="0" err="1"/>
              <a:t>التشغيل</a:t>
            </a:r>
            <a:r>
              <a:rPr lang="tr-TR" sz="800" b="1" dirty="0"/>
              <a:t> </a:t>
            </a:r>
            <a:r>
              <a:rPr lang="tr-TR" sz="800" b="1" dirty="0" err="1"/>
              <a:t>لا</a:t>
            </a:r>
            <a:r>
              <a:rPr lang="tr-TR" sz="800" b="1" dirty="0"/>
              <a:t> </a:t>
            </a:r>
            <a:r>
              <a:rPr lang="tr-TR" sz="800" b="1" dirty="0" err="1"/>
              <a:t>تنعكس</a:t>
            </a:r>
            <a:r>
              <a:rPr lang="tr-TR" sz="800" b="1" dirty="0"/>
              <a:t> </a:t>
            </a:r>
            <a:r>
              <a:rPr lang="tr-TR" sz="800" b="1" dirty="0" err="1"/>
              <a:t>على</a:t>
            </a:r>
            <a:r>
              <a:rPr lang="tr-TR" sz="800" b="1" dirty="0"/>
              <a:t> </a:t>
            </a:r>
            <a:r>
              <a:rPr lang="tr-TR" sz="800" b="1" dirty="0" err="1"/>
              <a:t>مستخدم</a:t>
            </a:r>
            <a:r>
              <a:rPr lang="tr-TR" sz="800" b="1" dirty="0"/>
              <a:t> </a:t>
            </a:r>
            <a:r>
              <a:rPr lang="tr-TR" sz="800" b="1" dirty="0" err="1"/>
              <a:t>أو</a:t>
            </a:r>
            <a:r>
              <a:rPr lang="tr-TR" sz="800" b="1" dirty="0"/>
              <a:t> </a:t>
            </a:r>
            <a:r>
              <a:rPr lang="tr-TR" sz="800" b="1" dirty="0" err="1"/>
              <a:t>نظام</a:t>
            </a:r>
            <a:r>
              <a:rPr lang="tr-TR" sz="800" b="1" dirty="0"/>
              <a:t> </a:t>
            </a:r>
            <a:r>
              <a:rPr lang="tr-TR" sz="800" b="1" dirty="0" err="1"/>
              <a:t>آخر</a:t>
            </a:r>
            <a:r>
              <a:rPr lang="tr-TR" sz="800" b="1" dirty="0"/>
              <a:t>                               ؛</a:t>
            </a:r>
          </a:p>
          <a:p>
            <a:endParaRPr lang="tr-TR" sz="800" b="1" dirty="0"/>
          </a:p>
          <a:p>
            <a:r>
              <a:rPr lang="tr-TR" sz="800" b="1" dirty="0"/>
              <a:t> </a:t>
            </a:r>
            <a:r>
              <a:rPr lang="tr-TR" sz="800" b="1" dirty="0">
                <a:solidFill>
                  <a:schemeClr val="accent1"/>
                </a:solidFill>
              </a:rPr>
              <a:t>4.so, </a:t>
            </a:r>
            <a:r>
              <a:rPr lang="tr-TR" sz="800" b="1" dirty="0" err="1">
                <a:solidFill>
                  <a:schemeClr val="accent1"/>
                </a:solidFill>
              </a:rPr>
              <a:t>protection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measures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take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place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only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between</a:t>
            </a:r>
            <a:r>
              <a:rPr lang="tr-TR" sz="800" b="1" dirty="0">
                <a:solidFill>
                  <a:schemeClr val="accent1"/>
                </a:solidFill>
              </a:rPr>
              <a:t> the </a:t>
            </a:r>
            <a:r>
              <a:rPr lang="tr-TR" sz="800" b="1" dirty="0" err="1">
                <a:solidFill>
                  <a:schemeClr val="accent1"/>
                </a:solidFill>
              </a:rPr>
              <a:t>operating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system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and</a:t>
            </a:r>
            <a:r>
              <a:rPr lang="tr-TR" sz="800" b="1" dirty="0">
                <a:solidFill>
                  <a:schemeClr val="accent1"/>
                </a:solidFill>
              </a:rPr>
              <a:t> a </a:t>
            </a:r>
            <a:r>
              <a:rPr lang="tr-TR" sz="800" b="1" dirty="0" err="1">
                <a:solidFill>
                  <a:schemeClr val="accent1"/>
                </a:solidFill>
              </a:rPr>
              <a:t>user</a:t>
            </a:r>
            <a:r>
              <a:rPr lang="tr-TR" sz="8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800" b="1" dirty="0"/>
              <a:t>               bu nedenle, koruma önlemler  yalnızca işletim sistemi ile kullanıcı  arasında gerçekleşir.</a:t>
            </a:r>
          </a:p>
          <a:p>
            <a:r>
              <a:rPr lang="en-US" sz="800" b="1" dirty="0" smtClean="0"/>
              <a:t>	</a:t>
            </a:r>
            <a:r>
              <a:rPr lang="tr-TR" sz="800" b="1" dirty="0" smtClean="0"/>
              <a:t>               </a:t>
            </a:r>
            <a:r>
              <a:rPr lang="tr-TR" sz="800" b="1" dirty="0" err="1"/>
              <a:t>لذلك</a:t>
            </a:r>
            <a:r>
              <a:rPr lang="tr-TR" sz="800" b="1" dirty="0"/>
              <a:t> ، </a:t>
            </a:r>
            <a:r>
              <a:rPr lang="tr-TR" sz="800" b="1" dirty="0" err="1"/>
              <a:t>لا</a:t>
            </a:r>
            <a:r>
              <a:rPr lang="tr-TR" sz="800" b="1" dirty="0"/>
              <a:t> </a:t>
            </a:r>
            <a:r>
              <a:rPr lang="tr-TR" sz="800" b="1" dirty="0" err="1"/>
              <a:t>تتم</a:t>
            </a:r>
            <a:r>
              <a:rPr lang="tr-TR" sz="800" b="1" dirty="0"/>
              <a:t> </a:t>
            </a:r>
            <a:r>
              <a:rPr lang="tr-TR" sz="800" b="1" dirty="0" err="1"/>
              <a:t>إجراءات</a:t>
            </a:r>
            <a:r>
              <a:rPr lang="tr-TR" sz="800" b="1" dirty="0"/>
              <a:t> </a:t>
            </a:r>
            <a:r>
              <a:rPr lang="tr-TR" sz="800" b="1" dirty="0" err="1"/>
              <a:t>الحماية</a:t>
            </a:r>
            <a:r>
              <a:rPr lang="tr-TR" sz="800" b="1" dirty="0"/>
              <a:t> </a:t>
            </a:r>
            <a:r>
              <a:rPr lang="tr-TR" sz="800" b="1" dirty="0" err="1"/>
              <a:t>إلا</a:t>
            </a:r>
            <a:r>
              <a:rPr lang="tr-TR" sz="800" b="1" dirty="0"/>
              <a:t> </a:t>
            </a:r>
            <a:r>
              <a:rPr lang="tr-TR" sz="800" b="1" dirty="0" err="1"/>
              <a:t>بين</a:t>
            </a:r>
            <a:r>
              <a:rPr lang="tr-TR" sz="800" b="1" dirty="0"/>
              <a:t> </a:t>
            </a:r>
            <a:r>
              <a:rPr lang="tr-TR" sz="800" b="1" dirty="0" err="1"/>
              <a:t>نظام</a:t>
            </a:r>
            <a:r>
              <a:rPr lang="tr-TR" sz="800" b="1" dirty="0"/>
              <a:t> </a:t>
            </a:r>
            <a:r>
              <a:rPr lang="tr-TR" sz="800" b="1" dirty="0" err="1"/>
              <a:t>التشغيل</a:t>
            </a:r>
            <a:r>
              <a:rPr lang="tr-TR" sz="800" b="1" dirty="0"/>
              <a:t> </a:t>
            </a:r>
            <a:r>
              <a:rPr lang="tr-TR" sz="800" b="1" dirty="0" err="1"/>
              <a:t>والمستخدم</a:t>
            </a:r>
            <a:r>
              <a:rPr lang="tr-TR" sz="800" b="1" dirty="0"/>
              <a:t>.                                        </a:t>
            </a:r>
          </a:p>
          <a:p>
            <a:r>
              <a:rPr lang="tr-TR" sz="800" b="1" dirty="0"/>
              <a:t>           </a:t>
            </a:r>
          </a:p>
          <a:p>
            <a:r>
              <a:rPr lang="tr-TR" sz="800" b="1" dirty="0">
                <a:solidFill>
                  <a:schemeClr val="accent1"/>
                </a:solidFill>
              </a:rPr>
              <a:t>5.In a mono-</a:t>
            </a:r>
            <a:r>
              <a:rPr lang="tr-TR" sz="800" b="1" dirty="0" err="1">
                <a:solidFill>
                  <a:schemeClr val="accent1"/>
                </a:solidFill>
              </a:rPr>
              <a:t>programming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order</a:t>
            </a:r>
            <a:r>
              <a:rPr lang="tr-TR" sz="800" b="1" dirty="0">
                <a:solidFill>
                  <a:schemeClr val="accent1"/>
                </a:solidFill>
              </a:rPr>
              <a:t>, re- </a:t>
            </a:r>
            <a:r>
              <a:rPr lang="tr-TR" sz="800" b="1" dirty="0" err="1">
                <a:solidFill>
                  <a:schemeClr val="accent1"/>
                </a:solidFill>
              </a:rPr>
              <a:t>source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assignment</a:t>
            </a:r>
            <a:r>
              <a:rPr lang="tr-TR" sz="800" b="1" dirty="0">
                <a:solidFill>
                  <a:schemeClr val="accent1"/>
                </a:solidFill>
              </a:rPr>
              <a:t>, </a:t>
            </a:r>
            <a:r>
              <a:rPr lang="tr-TR" sz="800" b="1" dirty="0" err="1">
                <a:solidFill>
                  <a:schemeClr val="accent1"/>
                </a:solidFill>
              </a:rPr>
              <a:t>integrity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problems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etc</a:t>
            </a:r>
            <a:r>
              <a:rPr lang="tr-TR" sz="800" b="1" dirty="0">
                <a:solidFill>
                  <a:schemeClr val="accent1"/>
                </a:solidFill>
              </a:rPr>
              <a:t>. can be </a:t>
            </a:r>
            <a:r>
              <a:rPr lang="tr-TR" sz="800" b="1" dirty="0" err="1">
                <a:solidFill>
                  <a:schemeClr val="accent1"/>
                </a:solidFill>
              </a:rPr>
              <a:t>easily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solved</a:t>
            </a:r>
            <a:r>
              <a:rPr lang="tr-TR" sz="8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800" b="1" dirty="0"/>
              <a:t>                Tek programlama düzeninde  kaynak atama, bütünlük sorunları  vb. kolayca çözülebilir.</a:t>
            </a:r>
          </a:p>
          <a:p>
            <a:r>
              <a:rPr lang="en-US" sz="800" b="1" dirty="0" smtClean="0"/>
              <a:t>		</a:t>
            </a:r>
            <a:r>
              <a:rPr lang="tr-TR" sz="800" b="1" dirty="0" smtClean="0"/>
              <a:t>في </a:t>
            </a:r>
            <a:r>
              <a:rPr lang="tr-TR" sz="800" b="1" dirty="0" err="1"/>
              <a:t>ترتيب</a:t>
            </a:r>
            <a:r>
              <a:rPr lang="tr-TR" sz="800" b="1" dirty="0"/>
              <a:t> </a:t>
            </a:r>
            <a:r>
              <a:rPr lang="tr-TR" sz="800" b="1" dirty="0" err="1"/>
              <a:t>البرمجة</a:t>
            </a:r>
            <a:r>
              <a:rPr lang="tr-TR" sz="800" b="1" dirty="0"/>
              <a:t> </a:t>
            </a:r>
            <a:r>
              <a:rPr lang="tr-TR" sz="800" b="1" dirty="0" err="1"/>
              <a:t>الأحادية</a:t>
            </a:r>
            <a:r>
              <a:rPr lang="tr-TR" sz="800" b="1" dirty="0"/>
              <a:t> ، </a:t>
            </a:r>
            <a:r>
              <a:rPr lang="tr-TR" sz="800" b="1" dirty="0" err="1"/>
              <a:t>يمكن</a:t>
            </a:r>
            <a:r>
              <a:rPr lang="tr-TR" sz="800" b="1" dirty="0"/>
              <a:t> </a:t>
            </a:r>
            <a:r>
              <a:rPr lang="tr-TR" sz="800" b="1" dirty="0" err="1"/>
              <a:t>بسهولة</a:t>
            </a:r>
            <a:r>
              <a:rPr lang="tr-TR" sz="800" b="1" dirty="0"/>
              <a:t> </a:t>
            </a:r>
            <a:r>
              <a:rPr lang="tr-TR" sz="800" b="1" dirty="0" err="1"/>
              <a:t>حل</a:t>
            </a:r>
            <a:r>
              <a:rPr lang="tr-TR" sz="800" b="1" dirty="0"/>
              <a:t> </a:t>
            </a:r>
            <a:r>
              <a:rPr lang="tr-TR" sz="800" b="1" dirty="0" err="1"/>
              <a:t>تخصيص</a:t>
            </a:r>
            <a:r>
              <a:rPr lang="tr-TR" sz="800" b="1" dirty="0"/>
              <a:t> </a:t>
            </a:r>
            <a:r>
              <a:rPr lang="tr-TR" sz="800" b="1" dirty="0" err="1"/>
              <a:t>الموارد</a:t>
            </a:r>
            <a:r>
              <a:rPr lang="tr-TR" sz="800" b="1" dirty="0"/>
              <a:t> </a:t>
            </a:r>
            <a:r>
              <a:rPr lang="tr-TR" sz="800" b="1" dirty="0" err="1"/>
              <a:t>ومشكلات</a:t>
            </a:r>
            <a:r>
              <a:rPr lang="tr-TR" sz="800" b="1" dirty="0"/>
              <a:t> </a:t>
            </a:r>
            <a:r>
              <a:rPr lang="tr-TR" sz="800" b="1" dirty="0" err="1"/>
              <a:t>التكامل</a:t>
            </a:r>
            <a:r>
              <a:rPr lang="tr-TR" sz="800" b="1" dirty="0"/>
              <a:t> </a:t>
            </a:r>
            <a:r>
              <a:rPr lang="tr-TR" sz="800" b="1" dirty="0" err="1"/>
              <a:t>وما</a:t>
            </a:r>
            <a:r>
              <a:rPr lang="tr-TR" sz="800" b="1" dirty="0"/>
              <a:t> </a:t>
            </a:r>
            <a:r>
              <a:rPr lang="tr-TR" sz="800" b="1" dirty="0" err="1"/>
              <a:t>إلى</a:t>
            </a:r>
            <a:r>
              <a:rPr lang="tr-TR" sz="800" b="1" dirty="0"/>
              <a:t> </a:t>
            </a:r>
            <a:r>
              <a:rPr lang="tr-TR" sz="800" b="1" dirty="0" err="1" smtClean="0"/>
              <a:t>ذلك</a:t>
            </a:r>
            <a:r>
              <a:rPr lang="tr-TR" sz="800" b="1" dirty="0" smtClean="0"/>
              <a:t>.                          </a:t>
            </a:r>
            <a:endParaRPr lang="tr-TR" sz="800" b="1" dirty="0"/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6.Multiprogramming</a:t>
            </a:r>
          </a:p>
          <a:p>
            <a:r>
              <a:rPr lang="tr-TR" sz="800" b="1" dirty="0"/>
              <a:t>            çoklu </a:t>
            </a:r>
            <a:r>
              <a:rPr lang="tr-TR" sz="800" b="1" dirty="0" smtClean="0"/>
              <a:t>programlama</a:t>
            </a:r>
            <a:endParaRPr lang="en-US" sz="800" b="1" dirty="0" smtClean="0"/>
          </a:p>
          <a:p>
            <a:r>
              <a:rPr lang="en-US" sz="800" b="1" dirty="0"/>
              <a:t>	</a:t>
            </a:r>
            <a:r>
              <a:rPr lang="tr-TR" sz="800" b="1" dirty="0" smtClean="0"/>
              <a:t>    </a:t>
            </a:r>
            <a:r>
              <a:rPr lang="tr-TR" sz="800" b="1" dirty="0" err="1"/>
              <a:t>البرمجة</a:t>
            </a:r>
            <a:r>
              <a:rPr lang="tr-TR" sz="800" b="1" dirty="0"/>
              <a:t> </a:t>
            </a:r>
            <a:r>
              <a:rPr lang="tr-TR" sz="800" b="1" dirty="0" err="1"/>
              <a:t>المتعددة</a:t>
            </a:r>
            <a:r>
              <a:rPr lang="tr-TR" sz="800" b="1" dirty="0"/>
              <a:t>  </a:t>
            </a:r>
            <a:r>
              <a:rPr lang="tr-TR" sz="800" b="1" dirty="0" smtClean="0"/>
              <a:t>          </a:t>
            </a:r>
            <a:endParaRPr lang="tr-TR" sz="800" b="1" dirty="0"/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7. </a:t>
            </a:r>
            <a:r>
              <a:rPr lang="tr-TR" sz="800" b="1" dirty="0" err="1">
                <a:solidFill>
                  <a:schemeClr val="accent1"/>
                </a:solidFill>
              </a:rPr>
              <a:t>Systems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based</a:t>
            </a:r>
            <a:r>
              <a:rPr lang="tr-TR" sz="800" b="1" dirty="0">
                <a:solidFill>
                  <a:schemeClr val="accent1"/>
                </a:solidFill>
              </a:rPr>
              <a:t> on </a:t>
            </a:r>
            <a:r>
              <a:rPr lang="tr-TR" sz="800" b="1" dirty="0" err="1">
                <a:solidFill>
                  <a:schemeClr val="accent1"/>
                </a:solidFill>
              </a:rPr>
              <a:t>multiprogramming-based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systems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were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designed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to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evaluate</a:t>
            </a:r>
            <a:r>
              <a:rPr lang="tr-TR" sz="800" b="1" dirty="0">
                <a:solidFill>
                  <a:schemeClr val="accent1"/>
                </a:solidFill>
              </a:rPr>
              <a:t> the </a:t>
            </a:r>
            <a:r>
              <a:rPr lang="tr-TR" sz="800" b="1" dirty="0" err="1">
                <a:solidFill>
                  <a:schemeClr val="accent1"/>
                </a:solidFill>
              </a:rPr>
              <a:t>waiting</a:t>
            </a:r>
            <a:r>
              <a:rPr lang="tr-TR" sz="800" b="1" dirty="0">
                <a:solidFill>
                  <a:schemeClr val="accent1"/>
                </a:solidFill>
              </a:rPr>
              <a:t> or </a:t>
            </a:r>
            <a:r>
              <a:rPr lang="tr-TR" sz="800" b="1" dirty="0" err="1">
                <a:solidFill>
                  <a:schemeClr val="accent1"/>
                </a:solidFill>
              </a:rPr>
              <a:t>suspended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period</a:t>
            </a:r>
            <a:r>
              <a:rPr lang="tr-TR" sz="800" b="1" dirty="0">
                <a:solidFill>
                  <a:schemeClr val="accent1"/>
                </a:solidFill>
              </a:rPr>
              <a:t> of </a:t>
            </a:r>
            <a:r>
              <a:rPr lang="tr-TR" sz="800" b="1" dirty="0" err="1">
                <a:solidFill>
                  <a:schemeClr val="accent1"/>
                </a:solidFill>
              </a:rPr>
              <a:t>resources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such</a:t>
            </a:r>
            <a:r>
              <a:rPr lang="tr-TR" sz="800" b="1" dirty="0">
                <a:solidFill>
                  <a:schemeClr val="accent1"/>
                </a:solidFill>
              </a:rPr>
              <a:t> as </a:t>
            </a:r>
            <a:r>
              <a:rPr lang="tr-TR" sz="800" b="1" dirty="0" err="1">
                <a:solidFill>
                  <a:schemeClr val="accent1"/>
                </a:solidFill>
              </a:rPr>
              <a:t>processo</a:t>
            </a:r>
            <a:endParaRPr lang="tr-TR" sz="800" b="1" dirty="0">
              <a:solidFill>
                <a:schemeClr val="accent1"/>
              </a:solidFill>
            </a:endParaRPr>
          </a:p>
          <a:p>
            <a:r>
              <a:rPr lang="tr-TR" sz="800" b="1" dirty="0"/>
              <a:t>                     Çoklu programlama tabanlı sistemlere dayalı sistemler, işlemci gibi kaynakların bekleme    </a:t>
            </a:r>
          </a:p>
          <a:p>
            <a:r>
              <a:rPr lang="tr-TR" sz="800" b="1" dirty="0"/>
              <a:t>                       veya askıda kalma sürelerini değerlendirmek için tasarlanmıştır</a:t>
            </a:r>
          </a:p>
          <a:p>
            <a:r>
              <a:rPr lang="en-US" sz="800" b="1" dirty="0" smtClean="0"/>
              <a:t>	</a:t>
            </a:r>
            <a:r>
              <a:rPr lang="tr-TR" sz="800" b="1" dirty="0" err="1" smtClean="0"/>
              <a:t>تم</a:t>
            </a:r>
            <a:r>
              <a:rPr lang="tr-TR" sz="800" b="1" dirty="0" smtClean="0"/>
              <a:t> </a:t>
            </a:r>
            <a:r>
              <a:rPr lang="tr-TR" sz="800" b="1" dirty="0" err="1"/>
              <a:t>تصميم</a:t>
            </a:r>
            <a:r>
              <a:rPr lang="tr-TR" sz="800" b="1" dirty="0"/>
              <a:t> </a:t>
            </a:r>
            <a:r>
              <a:rPr lang="tr-TR" sz="800" b="1" dirty="0" err="1"/>
              <a:t>الأنظمة</a:t>
            </a:r>
            <a:r>
              <a:rPr lang="tr-TR" sz="800" b="1" dirty="0"/>
              <a:t> </a:t>
            </a:r>
            <a:r>
              <a:rPr lang="tr-TR" sz="800" b="1" dirty="0" err="1"/>
              <a:t>القائمة</a:t>
            </a:r>
            <a:r>
              <a:rPr lang="tr-TR" sz="800" b="1" dirty="0"/>
              <a:t> </a:t>
            </a:r>
            <a:r>
              <a:rPr lang="tr-TR" sz="800" b="1" dirty="0" err="1"/>
              <a:t>على</a:t>
            </a:r>
            <a:r>
              <a:rPr lang="tr-TR" sz="800" b="1" dirty="0"/>
              <a:t> </a:t>
            </a:r>
            <a:r>
              <a:rPr lang="tr-TR" sz="800" b="1" dirty="0" err="1"/>
              <a:t>الأنظمة</a:t>
            </a:r>
            <a:r>
              <a:rPr lang="tr-TR" sz="800" b="1" dirty="0"/>
              <a:t> </a:t>
            </a:r>
            <a:r>
              <a:rPr lang="tr-TR" sz="800" b="1" dirty="0" err="1"/>
              <a:t>القائمة</a:t>
            </a:r>
            <a:r>
              <a:rPr lang="tr-TR" sz="800" b="1" dirty="0"/>
              <a:t> </a:t>
            </a:r>
            <a:r>
              <a:rPr lang="tr-TR" sz="800" b="1" dirty="0" err="1"/>
              <a:t>على</a:t>
            </a:r>
            <a:r>
              <a:rPr lang="tr-TR" sz="800" b="1" dirty="0"/>
              <a:t> </a:t>
            </a:r>
            <a:r>
              <a:rPr lang="tr-TR" sz="800" b="1" dirty="0" err="1"/>
              <a:t>البرمجة</a:t>
            </a:r>
            <a:r>
              <a:rPr lang="tr-TR" sz="800" b="1" dirty="0"/>
              <a:t> </a:t>
            </a:r>
            <a:r>
              <a:rPr lang="tr-TR" sz="800" b="1" dirty="0" err="1"/>
              <a:t>المتعددة</a:t>
            </a:r>
            <a:r>
              <a:rPr lang="tr-TR" sz="800" b="1" dirty="0"/>
              <a:t> </a:t>
            </a:r>
            <a:r>
              <a:rPr lang="tr-TR" sz="800" b="1" dirty="0" err="1"/>
              <a:t>لتقييم</a:t>
            </a:r>
            <a:r>
              <a:rPr lang="tr-TR" sz="800" b="1" dirty="0"/>
              <a:t> </a:t>
            </a:r>
            <a:r>
              <a:rPr lang="tr-TR" sz="800" b="1" dirty="0" err="1"/>
              <a:t>فترة</a:t>
            </a:r>
            <a:r>
              <a:rPr lang="tr-TR" sz="800" b="1" dirty="0"/>
              <a:t> </a:t>
            </a:r>
            <a:r>
              <a:rPr lang="tr-TR" sz="800" b="1" dirty="0" err="1"/>
              <a:t>الانتظار</a:t>
            </a:r>
            <a:r>
              <a:rPr lang="tr-TR" sz="800" b="1" dirty="0"/>
              <a:t> </a:t>
            </a:r>
            <a:r>
              <a:rPr lang="tr-TR" sz="800" b="1" dirty="0" err="1"/>
              <a:t>أو</a:t>
            </a:r>
            <a:r>
              <a:rPr lang="tr-TR" sz="800" b="1" dirty="0"/>
              <a:t> </a:t>
            </a:r>
            <a:r>
              <a:rPr lang="tr-TR" sz="800" b="1" dirty="0" err="1"/>
              <a:t>تعليق</a:t>
            </a:r>
            <a:r>
              <a:rPr lang="tr-TR" sz="800" b="1" dirty="0"/>
              <a:t> </a:t>
            </a:r>
            <a:r>
              <a:rPr lang="tr-TR" sz="800" b="1" dirty="0" err="1"/>
              <a:t>الموارد</a:t>
            </a:r>
            <a:r>
              <a:rPr lang="tr-TR" sz="800" b="1" dirty="0"/>
              <a:t> </a:t>
            </a:r>
            <a:r>
              <a:rPr lang="tr-TR" sz="800" b="1" dirty="0" err="1"/>
              <a:t>مثل</a:t>
            </a:r>
            <a:r>
              <a:rPr lang="tr-TR" sz="800" b="1" dirty="0"/>
              <a:t> </a:t>
            </a:r>
            <a:r>
              <a:rPr lang="tr-TR" sz="800" b="1" dirty="0" err="1" smtClean="0"/>
              <a:t>المعالج</a:t>
            </a:r>
            <a:r>
              <a:rPr lang="tr-TR" sz="800" b="1" dirty="0" smtClean="0"/>
              <a:t>              </a:t>
            </a:r>
            <a:endParaRPr lang="tr-TR" sz="800" b="1" dirty="0"/>
          </a:p>
          <a:p>
            <a:endParaRPr lang="tr-TR" sz="800" b="1" dirty="0"/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8.If </a:t>
            </a:r>
            <a:r>
              <a:rPr lang="tr-TR" sz="800" b="1" dirty="0" err="1">
                <a:solidFill>
                  <a:schemeClr val="accent1"/>
                </a:solidFill>
              </a:rPr>
              <a:t>any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job</a:t>
            </a:r>
            <a:r>
              <a:rPr lang="tr-TR" sz="800" b="1" dirty="0">
                <a:solidFill>
                  <a:schemeClr val="accent1"/>
                </a:solidFill>
              </a:rPr>
              <a:t> or program </a:t>
            </a:r>
            <a:r>
              <a:rPr lang="tr-TR" sz="800" b="1" dirty="0" err="1">
                <a:solidFill>
                  <a:schemeClr val="accent1"/>
                </a:solidFill>
              </a:rPr>
              <a:t>running</a:t>
            </a:r>
            <a:r>
              <a:rPr lang="tr-TR" sz="800" b="1" dirty="0">
                <a:solidFill>
                  <a:schemeClr val="accent1"/>
                </a:solidFill>
              </a:rPr>
              <a:t> in the </a:t>
            </a:r>
            <a:r>
              <a:rPr lang="tr-TR" sz="800" b="1" dirty="0" err="1">
                <a:solidFill>
                  <a:schemeClr val="accent1"/>
                </a:solidFill>
              </a:rPr>
              <a:t>system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waits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for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input</a:t>
            </a:r>
            <a:r>
              <a:rPr lang="tr-TR" sz="800" b="1" dirty="0">
                <a:solidFill>
                  <a:schemeClr val="accent1"/>
                </a:solidFill>
              </a:rPr>
              <a:t> or </a:t>
            </a:r>
            <a:r>
              <a:rPr lang="tr-TR" sz="800" b="1" dirty="0" err="1">
                <a:solidFill>
                  <a:schemeClr val="accent1"/>
                </a:solidFill>
              </a:rPr>
              <a:t>output</a:t>
            </a:r>
            <a:r>
              <a:rPr lang="tr-TR" sz="800" b="1" dirty="0">
                <a:solidFill>
                  <a:schemeClr val="accent1"/>
                </a:solidFill>
              </a:rPr>
              <a:t>, </a:t>
            </a:r>
            <a:r>
              <a:rPr lang="tr-TR" sz="800" b="1" dirty="0" err="1">
                <a:solidFill>
                  <a:schemeClr val="accent1"/>
                </a:solidFill>
              </a:rPr>
              <a:t>synchronization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etc</a:t>
            </a:r>
            <a:r>
              <a:rPr lang="tr-TR" sz="8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800" b="1" dirty="0"/>
              <a:t>             Sistemde çalışan herhangi bir iş veya program girdi veya çıktı bekliyorsa, senkronizasyon vb.</a:t>
            </a:r>
          </a:p>
          <a:p>
            <a:r>
              <a:rPr lang="tr-TR" sz="800" b="1" dirty="0"/>
              <a:t>	</a:t>
            </a:r>
            <a:r>
              <a:rPr lang="en-US" sz="800" b="1" dirty="0" smtClean="0"/>
              <a:t>	</a:t>
            </a:r>
            <a:r>
              <a:rPr lang="tr-TR" sz="800" b="1" dirty="0" err="1" smtClean="0"/>
              <a:t>إذا</a:t>
            </a:r>
            <a:r>
              <a:rPr lang="tr-TR" sz="800" b="1" dirty="0" smtClean="0"/>
              <a:t> </a:t>
            </a:r>
            <a:r>
              <a:rPr lang="tr-TR" sz="800" b="1" dirty="0" err="1"/>
              <a:t>كانت</a:t>
            </a:r>
            <a:r>
              <a:rPr lang="tr-TR" sz="800" b="1" dirty="0"/>
              <a:t> </a:t>
            </a:r>
            <a:r>
              <a:rPr lang="tr-TR" sz="800" b="1" dirty="0" err="1"/>
              <a:t>هناك</a:t>
            </a:r>
            <a:r>
              <a:rPr lang="tr-TR" sz="800" b="1" dirty="0"/>
              <a:t> </a:t>
            </a:r>
            <a:r>
              <a:rPr lang="tr-TR" sz="800" b="1" dirty="0" err="1"/>
              <a:t>وظيفة</a:t>
            </a:r>
            <a:r>
              <a:rPr lang="tr-TR" sz="800" b="1" dirty="0"/>
              <a:t> </a:t>
            </a:r>
            <a:r>
              <a:rPr lang="tr-TR" sz="800" b="1" dirty="0" err="1"/>
              <a:t>أو</a:t>
            </a:r>
            <a:r>
              <a:rPr lang="tr-TR" sz="800" b="1" dirty="0"/>
              <a:t> </a:t>
            </a:r>
            <a:r>
              <a:rPr lang="tr-TR" sz="800" b="1" dirty="0" err="1"/>
              <a:t>برنامج</a:t>
            </a:r>
            <a:r>
              <a:rPr lang="tr-TR" sz="800" b="1" dirty="0"/>
              <a:t> </a:t>
            </a:r>
            <a:r>
              <a:rPr lang="tr-TR" sz="800" b="1" dirty="0" err="1"/>
              <a:t>قيد</a:t>
            </a:r>
            <a:r>
              <a:rPr lang="tr-TR" sz="800" b="1" dirty="0"/>
              <a:t> </a:t>
            </a:r>
            <a:r>
              <a:rPr lang="tr-TR" sz="800" b="1" dirty="0" err="1"/>
              <a:t>التشغيل</a:t>
            </a:r>
            <a:r>
              <a:rPr lang="tr-TR" sz="800" b="1" dirty="0"/>
              <a:t> في </a:t>
            </a:r>
            <a:r>
              <a:rPr lang="tr-TR" sz="800" b="1" dirty="0" err="1"/>
              <a:t>النظام</a:t>
            </a:r>
            <a:r>
              <a:rPr lang="tr-TR" sz="800" b="1" dirty="0"/>
              <a:t> </a:t>
            </a:r>
            <a:r>
              <a:rPr lang="tr-TR" sz="800" b="1" dirty="0" err="1"/>
              <a:t>ينتظر</a:t>
            </a:r>
            <a:r>
              <a:rPr lang="tr-TR" sz="800" b="1" dirty="0"/>
              <a:t> </a:t>
            </a:r>
            <a:r>
              <a:rPr lang="tr-TR" sz="800" b="1" dirty="0" err="1"/>
              <a:t>الإدخال</a:t>
            </a:r>
            <a:r>
              <a:rPr lang="tr-TR" sz="800" b="1" dirty="0"/>
              <a:t> </a:t>
            </a:r>
            <a:r>
              <a:rPr lang="tr-TR" sz="800" b="1" dirty="0" err="1"/>
              <a:t>أو</a:t>
            </a:r>
            <a:r>
              <a:rPr lang="tr-TR" sz="800" b="1" dirty="0"/>
              <a:t> </a:t>
            </a:r>
            <a:r>
              <a:rPr lang="tr-TR" sz="800" b="1" dirty="0" err="1"/>
              <a:t>الإخراج</a:t>
            </a:r>
            <a:r>
              <a:rPr lang="tr-TR" sz="800" b="1" dirty="0"/>
              <a:t> ، </a:t>
            </a:r>
            <a:r>
              <a:rPr lang="tr-TR" sz="800" b="1" dirty="0" err="1"/>
              <a:t>أو</a:t>
            </a:r>
            <a:r>
              <a:rPr lang="tr-TR" sz="800" b="1" dirty="0"/>
              <a:t> </a:t>
            </a:r>
            <a:r>
              <a:rPr lang="tr-TR" sz="800" b="1" dirty="0" err="1"/>
              <a:t>المزامنة</a:t>
            </a:r>
            <a:r>
              <a:rPr lang="tr-TR" sz="800" b="1" dirty="0"/>
              <a:t> ، </a:t>
            </a:r>
            <a:r>
              <a:rPr lang="tr-TR" sz="800" b="1" dirty="0" err="1"/>
              <a:t>إلخ</a:t>
            </a:r>
            <a:r>
              <a:rPr lang="tr-TR" sz="800" b="1" dirty="0"/>
              <a:t> .                             </a:t>
            </a:r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9.in this  </a:t>
            </a:r>
            <a:r>
              <a:rPr lang="tr-TR" sz="800" b="1" dirty="0" err="1">
                <a:solidFill>
                  <a:schemeClr val="accent1"/>
                </a:solidFill>
              </a:rPr>
              <a:t>standby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state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processor</a:t>
            </a:r>
            <a:r>
              <a:rPr lang="tr-TR" sz="800" b="1" dirty="0">
                <a:solidFill>
                  <a:schemeClr val="accent1"/>
                </a:solidFill>
              </a:rPr>
              <a:t> can start </a:t>
            </a:r>
            <a:r>
              <a:rPr lang="tr-TR" sz="800" b="1" dirty="0" err="1">
                <a:solidFill>
                  <a:schemeClr val="accent1"/>
                </a:solidFill>
              </a:rPr>
              <a:t>another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job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and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thus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processor</a:t>
            </a:r>
            <a:r>
              <a:rPr lang="tr-TR" sz="800" b="1" dirty="0">
                <a:solidFill>
                  <a:schemeClr val="accent1"/>
                </a:solidFill>
              </a:rPr>
              <a:t> is </a:t>
            </a:r>
            <a:r>
              <a:rPr lang="tr-TR" sz="800" b="1" dirty="0" err="1">
                <a:solidFill>
                  <a:schemeClr val="accent1"/>
                </a:solidFill>
              </a:rPr>
              <a:t>used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efficiently</a:t>
            </a:r>
            <a:r>
              <a:rPr lang="tr-TR" sz="8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800" b="1" dirty="0"/>
              <a:t>                              bu bekleme durumunda işlemci başka bir işe başlayabilir ve böylece işlemci verimli</a:t>
            </a:r>
          </a:p>
          <a:p>
            <a:r>
              <a:rPr lang="tr-TR" sz="800" b="1" dirty="0"/>
              <a:t>                      </a:t>
            </a:r>
            <a:r>
              <a:rPr lang="en-US" sz="800" b="1" dirty="0"/>
              <a:t> </a:t>
            </a:r>
            <a:r>
              <a:rPr lang="en-US" sz="800" b="1" dirty="0" smtClean="0"/>
              <a:t>   </a:t>
            </a:r>
            <a:r>
              <a:rPr lang="tr-TR" sz="800" b="1" dirty="0" smtClean="0"/>
              <a:t>    </a:t>
            </a:r>
            <a:r>
              <a:rPr lang="tr-TR" sz="800" b="1" dirty="0"/>
              <a:t>bir şekilde kullanılır.</a:t>
            </a:r>
          </a:p>
          <a:p>
            <a:r>
              <a:rPr lang="tr-TR" sz="800" b="1" dirty="0"/>
              <a:t>		في </a:t>
            </a:r>
            <a:r>
              <a:rPr lang="tr-TR" sz="800" b="1" dirty="0" err="1"/>
              <a:t>هذا</a:t>
            </a:r>
            <a:r>
              <a:rPr lang="tr-TR" sz="800" b="1" dirty="0"/>
              <a:t> </a:t>
            </a:r>
            <a:r>
              <a:rPr lang="tr-TR" sz="800" b="1" dirty="0" err="1"/>
              <a:t>المعالج</a:t>
            </a:r>
            <a:r>
              <a:rPr lang="tr-TR" sz="800" b="1" dirty="0"/>
              <a:t> في </a:t>
            </a:r>
            <a:r>
              <a:rPr lang="tr-TR" sz="800" b="1" dirty="0" err="1"/>
              <a:t>وضع</a:t>
            </a:r>
            <a:r>
              <a:rPr lang="tr-TR" sz="800" b="1" dirty="0"/>
              <a:t> </a:t>
            </a:r>
            <a:r>
              <a:rPr lang="tr-TR" sz="800" b="1" dirty="0" err="1"/>
              <a:t>الاستعداد</a:t>
            </a:r>
            <a:r>
              <a:rPr lang="tr-TR" sz="800" b="1" dirty="0"/>
              <a:t> </a:t>
            </a:r>
            <a:r>
              <a:rPr lang="tr-TR" sz="800" b="1" dirty="0" err="1"/>
              <a:t>يمكن</a:t>
            </a:r>
            <a:r>
              <a:rPr lang="tr-TR" sz="800" b="1" dirty="0"/>
              <a:t> </a:t>
            </a:r>
            <a:r>
              <a:rPr lang="tr-TR" sz="800" b="1" dirty="0" err="1"/>
              <a:t>أن</a:t>
            </a:r>
            <a:r>
              <a:rPr lang="tr-TR" sz="800" b="1" dirty="0"/>
              <a:t> </a:t>
            </a:r>
            <a:r>
              <a:rPr lang="tr-TR" sz="800" b="1" dirty="0" err="1"/>
              <a:t>يبدأ</a:t>
            </a:r>
            <a:r>
              <a:rPr lang="tr-TR" sz="800" b="1" dirty="0"/>
              <a:t> </a:t>
            </a:r>
            <a:r>
              <a:rPr lang="tr-TR" sz="800" b="1" dirty="0" err="1"/>
              <a:t>مهمة</a:t>
            </a:r>
            <a:r>
              <a:rPr lang="tr-TR" sz="800" b="1" dirty="0"/>
              <a:t> </a:t>
            </a:r>
            <a:r>
              <a:rPr lang="tr-TR" sz="800" b="1" dirty="0" err="1"/>
              <a:t>أخرى</a:t>
            </a:r>
            <a:r>
              <a:rPr lang="tr-TR" sz="800" b="1" dirty="0"/>
              <a:t> </a:t>
            </a:r>
            <a:r>
              <a:rPr lang="tr-TR" sz="800" b="1" dirty="0" err="1"/>
              <a:t>وبالتالي</a:t>
            </a:r>
            <a:r>
              <a:rPr lang="tr-TR" sz="800" b="1" dirty="0"/>
              <a:t> </a:t>
            </a:r>
            <a:r>
              <a:rPr lang="tr-TR" sz="800" b="1" dirty="0" err="1"/>
              <a:t>يتم</a:t>
            </a:r>
            <a:r>
              <a:rPr lang="tr-TR" sz="800" b="1" dirty="0"/>
              <a:t> </a:t>
            </a:r>
            <a:r>
              <a:rPr lang="tr-TR" sz="800" b="1" dirty="0" err="1"/>
              <a:t>استخدام</a:t>
            </a:r>
            <a:r>
              <a:rPr lang="tr-TR" sz="800" b="1" dirty="0"/>
              <a:t> </a:t>
            </a:r>
            <a:r>
              <a:rPr lang="tr-TR" sz="800" b="1" dirty="0" err="1"/>
              <a:t>المعالج</a:t>
            </a:r>
            <a:r>
              <a:rPr lang="tr-TR" sz="800" b="1" dirty="0"/>
              <a:t> </a:t>
            </a:r>
            <a:r>
              <a:rPr lang="tr-TR" sz="800" b="1" dirty="0" err="1"/>
              <a:t>بكفاءة</a:t>
            </a:r>
            <a:r>
              <a:rPr lang="tr-TR" sz="800" b="1" dirty="0"/>
              <a:t> .                       </a:t>
            </a:r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10. </a:t>
            </a:r>
            <a:r>
              <a:rPr lang="tr-TR" sz="800" b="1" dirty="0" err="1">
                <a:solidFill>
                  <a:schemeClr val="accent1"/>
                </a:solidFill>
              </a:rPr>
              <a:t>In</a:t>
            </a:r>
            <a:r>
              <a:rPr lang="tr-TR" sz="800" b="1" dirty="0">
                <a:solidFill>
                  <a:schemeClr val="accent1"/>
                </a:solidFill>
              </a:rPr>
              <a:t> gen- </a:t>
            </a:r>
            <a:r>
              <a:rPr lang="tr-TR" sz="800" b="1" dirty="0" err="1">
                <a:solidFill>
                  <a:schemeClr val="accent1"/>
                </a:solidFill>
              </a:rPr>
              <a:t>eral</a:t>
            </a:r>
            <a:r>
              <a:rPr lang="tr-TR" sz="800" b="1" dirty="0">
                <a:solidFill>
                  <a:schemeClr val="accent1"/>
                </a:solidFill>
              </a:rPr>
              <a:t>, the </a:t>
            </a:r>
            <a:r>
              <a:rPr lang="tr-TR" sz="800" b="1" dirty="0" err="1">
                <a:solidFill>
                  <a:schemeClr val="accent1"/>
                </a:solidFill>
              </a:rPr>
              <a:t>difference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between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operating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speeds</a:t>
            </a:r>
            <a:r>
              <a:rPr lang="tr-TR" sz="800" b="1" dirty="0">
                <a:solidFill>
                  <a:schemeClr val="accent1"/>
                </a:solidFill>
              </a:rPr>
              <a:t> of </a:t>
            </a:r>
            <a:r>
              <a:rPr lang="tr-TR" sz="800" b="1" dirty="0" err="1">
                <a:solidFill>
                  <a:schemeClr val="accent1"/>
                </a:solidFill>
              </a:rPr>
              <a:t>processor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and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input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and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output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units</a:t>
            </a:r>
            <a:r>
              <a:rPr lang="tr-TR" sz="800" b="1" dirty="0">
                <a:solidFill>
                  <a:schemeClr val="accent1"/>
                </a:solidFill>
              </a:rPr>
              <a:t> is </a:t>
            </a:r>
            <a:r>
              <a:rPr lang="tr-TR" sz="800" b="1" dirty="0" err="1">
                <a:solidFill>
                  <a:schemeClr val="accent1"/>
                </a:solidFill>
              </a:rPr>
              <a:t>great</a:t>
            </a:r>
            <a:r>
              <a:rPr lang="tr-TR" sz="800" b="1" dirty="0">
                <a:solidFill>
                  <a:schemeClr val="accent1"/>
                </a:solidFill>
              </a:rPr>
              <a:t>; </a:t>
            </a:r>
          </a:p>
          <a:p>
            <a:r>
              <a:rPr lang="tr-TR" sz="800" b="1" dirty="0"/>
              <a:t>                      Genel olarak, işlemci ve giriş ve çıkış birimlerinin çalışma hızları arasındaki fark büyüktür; </a:t>
            </a:r>
          </a:p>
          <a:p>
            <a:r>
              <a:rPr lang="tr-TR" sz="800" b="1" dirty="0" err="1"/>
              <a:t>بشكل</a:t>
            </a:r>
            <a:r>
              <a:rPr lang="tr-TR" sz="800" b="1" dirty="0"/>
              <a:t> </a:t>
            </a:r>
            <a:r>
              <a:rPr lang="tr-TR" sz="800" b="1" dirty="0" err="1"/>
              <a:t>عام</a:t>
            </a:r>
            <a:r>
              <a:rPr lang="tr-TR" sz="800" b="1" dirty="0"/>
              <a:t> ، </a:t>
            </a:r>
            <a:r>
              <a:rPr lang="tr-TR" sz="800" b="1" dirty="0" err="1"/>
              <a:t>هناك</a:t>
            </a:r>
            <a:r>
              <a:rPr lang="tr-TR" sz="800" b="1" dirty="0"/>
              <a:t> </a:t>
            </a:r>
            <a:r>
              <a:rPr lang="tr-TR" sz="800" b="1" dirty="0" err="1"/>
              <a:t>فرق</a:t>
            </a:r>
            <a:r>
              <a:rPr lang="tr-TR" sz="800" b="1" dirty="0"/>
              <a:t> </a:t>
            </a:r>
            <a:r>
              <a:rPr lang="tr-TR" sz="800" b="1" dirty="0" err="1"/>
              <a:t>كبير</a:t>
            </a:r>
            <a:r>
              <a:rPr lang="tr-TR" sz="800" b="1" dirty="0"/>
              <a:t> </a:t>
            </a:r>
            <a:r>
              <a:rPr lang="tr-TR" sz="800" b="1" dirty="0" err="1"/>
              <a:t>بين</a:t>
            </a:r>
            <a:r>
              <a:rPr lang="tr-TR" sz="800" b="1" dirty="0"/>
              <a:t> </a:t>
            </a:r>
            <a:r>
              <a:rPr lang="tr-TR" sz="800" b="1" dirty="0" err="1"/>
              <a:t>سرعات</a:t>
            </a:r>
            <a:r>
              <a:rPr lang="tr-TR" sz="800" b="1" dirty="0"/>
              <a:t> </a:t>
            </a:r>
            <a:r>
              <a:rPr lang="tr-TR" sz="800" b="1" dirty="0" err="1"/>
              <a:t>تشغيل</a:t>
            </a:r>
            <a:r>
              <a:rPr lang="tr-TR" sz="800" b="1" dirty="0"/>
              <a:t> </a:t>
            </a:r>
            <a:r>
              <a:rPr lang="tr-TR" sz="800" b="1" dirty="0" err="1"/>
              <a:t>المعالج</a:t>
            </a:r>
            <a:r>
              <a:rPr lang="tr-TR" sz="800" b="1" dirty="0"/>
              <a:t> </a:t>
            </a:r>
            <a:r>
              <a:rPr lang="tr-TR" sz="800" b="1" dirty="0" err="1"/>
              <a:t>ووحدات</a:t>
            </a:r>
            <a:r>
              <a:rPr lang="tr-TR" sz="800" b="1" dirty="0"/>
              <a:t> </a:t>
            </a:r>
            <a:r>
              <a:rPr lang="tr-TR" sz="800" b="1" dirty="0" err="1"/>
              <a:t>الإدخال</a:t>
            </a:r>
            <a:r>
              <a:rPr lang="tr-TR" sz="800" b="1" dirty="0"/>
              <a:t> </a:t>
            </a:r>
            <a:r>
              <a:rPr lang="tr-TR" sz="800" b="1" dirty="0" err="1"/>
              <a:t>والإخراج</a:t>
            </a:r>
            <a:r>
              <a:rPr lang="tr-TR" sz="800" b="1" dirty="0"/>
              <a:t> ؛                                                  </a:t>
            </a:r>
          </a:p>
          <a:p>
            <a:endParaRPr lang="tr-TR" sz="800" b="1" dirty="0"/>
          </a:p>
          <a:p>
            <a:r>
              <a:rPr lang="tr-TR" sz="800" b="1" dirty="0" smtClean="0">
                <a:solidFill>
                  <a:schemeClr val="accent1"/>
                </a:solidFill>
              </a:rPr>
              <a:t>11. </a:t>
            </a:r>
            <a:r>
              <a:rPr lang="tr-TR" sz="800" b="1" dirty="0" err="1" smtClean="0">
                <a:solidFill>
                  <a:schemeClr val="accent1"/>
                </a:solidFill>
              </a:rPr>
              <a:t>therefore</a:t>
            </a:r>
            <a:r>
              <a:rPr lang="tr-TR" sz="800" b="1" dirty="0" smtClean="0">
                <a:solidFill>
                  <a:schemeClr val="accent1"/>
                </a:solidFill>
              </a:rPr>
              <a:t> the </a:t>
            </a:r>
            <a:r>
              <a:rPr lang="tr-TR" sz="800" b="1" dirty="0" err="1">
                <a:solidFill>
                  <a:schemeClr val="accent1"/>
                </a:solidFill>
              </a:rPr>
              <a:t>processor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executes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another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job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instead</a:t>
            </a:r>
            <a:r>
              <a:rPr lang="tr-TR" sz="800" b="1" dirty="0">
                <a:solidFill>
                  <a:schemeClr val="accent1"/>
                </a:solidFill>
              </a:rPr>
              <a:t> of </a:t>
            </a:r>
            <a:r>
              <a:rPr lang="tr-TR" sz="800" b="1" dirty="0" err="1">
                <a:solidFill>
                  <a:schemeClr val="accent1"/>
                </a:solidFill>
              </a:rPr>
              <a:t>waiting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input</a:t>
            </a:r>
            <a:r>
              <a:rPr lang="tr-TR" sz="800" b="1" dirty="0">
                <a:solidFill>
                  <a:schemeClr val="accent1"/>
                </a:solidFill>
              </a:rPr>
              <a:t> or </a:t>
            </a:r>
            <a:r>
              <a:rPr lang="tr-TR" sz="800" b="1" dirty="0" err="1">
                <a:solidFill>
                  <a:schemeClr val="accent1"/>
                </a:solidFill>
              </a:rPr>
              <a:t>output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process</a:t>
            </a:r>
            <a:r>
              <a:rPr lang="tr-TR" sz="800" b="1" dirty="0">
                <a:solidFill>
                  <a:schemeClr val="accent1"/>
                </a:solidFill>
              </a:rPr>
              <a:t>. This </a:t>
            </a:r>
            <a:r>
              <a:rPr lang="tr-TR" sz="800" b="1" dirty="0" err="1">
                <a:solidFill>
                  <a:schemeClr val="accent1"/>
                </a:solidFill>
              </a:rPr>
              <a:t>increases</a:t>
            </a:r>
            <a:r>
              <a:rPr lang="tr-TR" sz="800" b="1" dirty="0">
                <a:solidFill>
                  <a:schemeClr val="accent1"/>
                </a:solidFill>
              </a:rPr>
              <a:t> the </a:t>
            </a:r>
            <a:r>
              <a:rPr lang="tr-TR" sz="800" b="1" dirty="0" err="1">
                <a:solidFill>
                  <a:schemeClr val="accent1"/>
                </a:solidFill>
              </a:rPr>
              <a:t>utilization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efficiency</a:t>
            </a:r>
            <a:r>
              <a:rPr lang="tr-TR" sz="800" b="1" dirty="0">
                <a:solidFill>
                  <a:schemeClr val="accent1"/>
                </a:solidFill>
              </a:rPr>
              <a:t> of the </a:t>
            </a:r>
            <a:r>
              <a:rPr lang="tr-TR" sz="800" b="1" dirty="0" err="1">
                <a:solidFill>
                  <a:schemeClr val="accent1"/>
                </a:solidFill>
              </a:rPr>
              <a:t>system</a:t>
            </a:r>
            <a:r>
              <a:rPr lang="tr-TR" sz="8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800" b="1" dirty="0"/>
              <a:t>    </a:t>
            </a:r>
            <a:r>
              <a:rPr lang="tr-TR" sz="800" b="1" dirty="0" smtClean="0"/>
              <a:t>                              </a:t>
            </a:r>
            <a:r>
              <a:rPr lang="tr-TR" sz="800" b="1" dirty="0"/>
              <a:t>bu nedenle işlemci, giriş veya çıkış sürecini beklemek yerine başka bir işi yürütür.     </a:t>
            </a:r>
          </a:p>
          <a:p>
            <a:r>
              <a:rPr lang="tr-TR" sz="800" b="1" dirty="0"/>
              <a:t>                                  Bu, sistemin kullanım verimliliğini artırır.</a:t>
            </a:r>
          </a:p>
          <a:p>
            <a:r>
              <a:rPr lang="en-US" sz="800" b="1" dirty="0" smtClean="0"/>
              <a:t>		</a:t>
            </a:r>
            <a:r>
              <a:rPr lang="tr-TR" sz="800" b="1" dirty="0" err="1" smtClean="0"/>
              <a:t>لذلك</a:t>
            </a:r>
            <a:r>
              <a:rPr lang="tr-TR" sz="800" b="1" dirty="0" smtClean="0"/>
              <a:t> </a:t>
            </a:r>
            <a:r>
              <a:rPr lang="tr-TR" sz="800" b="1" dirty="0" err="1"/>
              <a:t>يقوم</a:t>
            </a:r>
            <a:r>
              <a:rPr lang="tr-TR" sz="800" b="1" dirty="0"/>
              <a:t> </a:t>
            </a:r>
            <a:r>
              <a:rPr lang="tr-TR" sz="800" b="1" dirty="0" err="1"/>
              <a:t>المعالج</a:t>
            </a:r>
            <a:r>
              <a:rPr lang="tr-TR" sz="800" b="1" dirty="0"/>
              <a:t> </a:t>
            </a:r>
            <a:r>
              <a:rPr lang="tr-TR" sz="800" b="1" dirty="0" err="1"/>
              <a:t>بتنفيذ</a:t>
            </a:r>
            <a:r>
              <a:rPr lang="tr-TR" sz="800" b="1" dirty="0"/>
              <a:t> </a:t>
            </a:r>
            <a:r>
              <a:rPr lang="tr-TR" sz="800" b="1" dirty="0" err="1"/>
              <a:t>مهمة</a:t>
            </a:r>
            <a:r>
              <a:rPr lang="tr-TR" sz="800" b="1" dirty="0"/>
              <a:t> </a:t>
            </a:r>
            <a:r>
              <a:rPr lang="tr-TR" sz="800" b="1" dirty="0" err="1"/>
              <a:t>أخرى</a:t>
            </a:r>
            <a:r>
              <a:rPr lang="tr-TR" sz="800" b="1" dirty="0"/>
              <a:t> </a:t>
            </a:r>
            <a:r>
              <a:rPr lang="tr-TR" sz="800" b="1" dirty="0" err="1"/>
              <a:t>بدلاً</a:t>
            </a:r>
            <a:r>
              <a:rPr lang="tr-TR" sz="800" b="1" dirty="0"/>
              <a:t> </a:t>
            </a:r>
            <a:r>
              <a:rPr lang="tr-TR" sz="800" b="1" dirty="0" err="1"/>
              <a:t>من</a:t>
            </a:r>
            <a:r>
              <a:rPr lang="tr-TR" sz="800" b="1" dirty="0"/>
              <a:t> </a:t>
            </a:r>
            <a:r>
              <a:rPr lang="tr-TR" sz="800" b="1" dirty="0" err="1"/>
              <a:t>انتظار</a:t>
            </a:r>
            <a:r>
              <a:rPr lang="tr-TR" sz="800" b="1" dirty="0"/>
              <a:t> </a:t>
            </a:r>
            <a:r>
              <a:rPr lang="tr-TR" sz="800" b="1" dirty="0" err="1"/>
              <a:t>عملية</a:t>
            </a:r>
            <a:r>
              <a:rPr lang="tr-TR" sz="800" b="1" dirty="0"/>
              <a:t> </a:t>
            </a:r>
            <a:r>
              <a:rPr lang="tr-TR" sz="800" b="1" dirty="0" err="1"/>
              <a:t>الإدخال</a:t>
            </a:r>
            <a:r>
              <a:rPr lang="tr-TR" sz="800" b="1" dirty="0"/>
              <a:t> </a:t>
            </a:r>
            <a:r>
              <a:rPr lang="tr-TR" sz="800" b="1" dirty="0" err="1"/>
              <a:t>أو</a:t>
            </a:r>
            <a:r>
              <a:rPr lang="tr-TR" sz="800" b="1" dirty="0"/>
              <a:t> </a:t>
            </a:r>
            <a:r>
              <a:rPr lang="tr-TR" sz="800" b="1" dirty="0" err="1" smtClean="0"/>
              <a:t>الإخراج</a:t>
            </a:r>
            <a:r>
              <a:rPr lang="tr-TR" sz="800" b="1" dirty="0" smtClean="0"/>
              <a:t>.  </a:t>
            </a:r>
            <a:r>
              <a:rPr lang="tr-TR" sz="800" b="1" dirty="0" err="1"/>
              <a:t>هذا</a:t>
            </a:r>
            <a:r>
              <a:rPr lang="tr-TR" sz="800" b="1" dirty="0"/>
              <a:t> </a:t>
            </a:r>
            <a:r>
              <a:rPr lang="tr-TR" sz="800" b="1" dirty="0" err="1"/>
              <a:t>يزيد</a:t>
            </a:r>
            <a:r>
              <a:rPr lang="tr-TR" sz="800" b="1" dirty="0"/>
              <a:t> </a:t>
            </a:r>
            <a:r>
              <a:rPr lang="tr-TR" sz="800" b="1" dirty="0" err="1"/>
              <a:t>من</a:t>
            </a:r>
            <a:r>
              <a:rPr lang="tr-TR" sz="800" b="1" dirty="0"/>
              <a:t> </a:t>
            </a:r>
            <a:r>
              <a:rPr lang="tr-TR" sz="800" b="1" dirty="0" err="1"/>
              <a:t>كفاءة</a:t>
            </a:r>
            <a:r>
              <a:rPr lang="tr-TR" sz="800" b="1" dirty="0"/>
              <a:t> </a:t>
            </a:r>
            <a:r>
              <a:rPr lang="tr-TR" sz="800" b="1" dirty="0" err="1"/>
              <a:t>استخدام</a:t>
            </a:r>
            <a:r>
              <a:rPr lang="tr-TR" sz="800" b="1" dirty="0"/>
              <a:t> </a:t>
            </a:r>
            <a:r>
              <a:rPr lang="tr-TR" sz="800" b="1" dirty="0" err="1"/>
              <a:t>النظام</a:t>
            </a:r>
            <a:r>
              <a:rPr lang="tr-TR" sz="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995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0" y="805309"/>
            <a:ext cx="67183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800" b="1" dirty="0"/>
              <a:t>.</a:t>
            </a:r>
            <a:r>
              <a:rPr lang="tr-TR" sz="800" b="1" dirty="0">
                <a:solidFill>
                  <a:schemeClr val="accent1"/>
                </a:solidFill>
              </a:rPr>
              <a:t>12 Multitasking</a:t>
            </a:r>
          </a:p>
          <a:p>
            <a:r>
              <a:rPr lang="tr-TR" sz="800" b="1" dirty="0"/>
              <a:t>               çoklu görev</a:t>
            </a:r>
          </a:p>
          <a:p>
            <a:r>
              <a:rPr lang="en-US" sz="800" b="1" dirty="0" smtClean="0"/>
              <a:t>	</a:t>
            </a:r>
            <a:r>
              <a:rPr lang="tr-TR" sz="800" b="1" dirty="0" err="1" smtClean="0">
                <a:solidFill>
                  <a:schemeClr val="accent4">
                    <a:lumMod val="50000"/>
                  </a:schemeClr>
                </a:solidFill>
              </a:rPr>
              <a:t>تعدد</a:t>
            </a:r>
            <a:r>
              <a:rPr lang="tr-TR" sz="8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 smtClean="0">
                <a:solidFill>
                  <a:schemeClr val="accent4">
                    <a:lumMod val="50000"/>
                  </a:schemeClr>
                </a:solidFill>
              </a:rPr>
              <a:t>المهام</a:t>
            </a:r>
            <a:r>
              <a:rPr lang="tr-TR" sz="800" b="1" dirty="0" smtClean="0">
                <a:solidFill>
                  <a:schemeClr val="accent4">
                    <a:lumMod val="50000"/>
                  </a:schemeClr>
                </a:solidFill>
              </a:rPr>
              <a:t>       </a:t>
            </a:r>
            <a:r>
              <a:rPr lang="tr-TR" sz="800" b="1" dirty="0" smtClean="0">
                <a:solidFill>
                  <a:schemeClr val="accent4">
                    <a:lumMod val="75000"/>
                  </a:schemeClr>
                </a:solidFill>
              </a:rPr>
              <a:t>          </a:t>
            </a:r>
          </a:p>
          <a:p>
            <a:endParaRPr lang="tr-TR" sz="800" b="1" dirty="0" smtClean="0"/>
          </a:p>
          <a:p>
            <a:r>
              <a:rPr lang="tr-TR" sz="800" b="1" dirty="0" smtClean="0">
                <a:solidFill>
                  <a:schemeClr val="accent1"/>
                </a:solidFill>
              </a:rPr>
              <a:t>13</a:t>
            </a:r>
            <a:r>
              <a:rPr lang="tr-TR" sz="800" b="1" dirty="0">
                <a:solidFill>
                  <a:schemeClr val="accent1"/>
                </a:solidFill>
              </a:rPr>
              <a:t>. A </a:t>
            </a:r>
            <a:r>
              <a:rPr lang="tr-TR" sz="800" b="1" dirty="0" err="1">
                <a:solidFill>
                  <a:schemeClr val="accent1"/>
                </a:solidFill>
              </a:rPr>
              <a:t>task</a:t>
            </a:r>
            <a:r>
              <a:rPr lang="tr-TR" sz="800" b="1" dirty="0">
                <a:solidFill>
                  <a:schemeClr val="accent1"/>
                </a:solidFill>
              </a:rPr>
              <a:t> can be </a:t>
            </a:r>
            <a:r>
              <a:rPr lang="tr-TR" sz="800" b="1" dirty="0" err="1">
                <a:solidFill>
                  <a:schemeClr val="accent1"/>
                </a:solidFill>
              </a:rPr>
              <a:t>defined</a:t>
            </a:r>
            <a:r>
              <a:rPr lang="tr-TR" sz="800" b="1" dirty="0">
                <a:solidFill>
                  <a:schemeClr val="accent1"/>
                </a:solidFill>
              </a:rPr>
              <a:t> as the smallest </a:t>
            </a:r>
            <a:r>
              <a:rPr lang="tr-TR" sz="800" b="1" dirty="0" err="1">
                <a:solidFill>
                  <a:schemeClr val="accent1"/>
                </a:solidFill>
              </a:rPr>
              <a:t>operating</a:t>
            </a:r>
            <a:r>
              <a:rPr lang="tr-TR" sz="800" b="1" dirty="0">
                <a:solidFill>
                  <a:schemeClr val="accent1"/>
                </a:solidFill>
              </a:rPr>
              <a:t> unit that can </a:t>
            </a:r>
            <a:r>
              <a:rPr lang="tr-TR" sz="800" b="1" dirty="0" err="1">
                <a:solidFill>
                  <a:schemeClr val="accent1"/>
                </a:solidFill>
              </a:rPr>
              <a:t>operate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independently</a:t>
            </a:r>
            <a:r>
              <a:rPr lang="tr-TR" sz="800" b="1" dirty="0">
                <a:solidFill>
                  <a:schemeClr val="accent1"/>
                </a:solidFill>
              </a:rPr>
              <a:t> in a </a:t>
            </a:r>
            <a:r>
              <a:rPr lang="tr-TR" sz="800" b="1" dirty="0" err="1">
                <a:solidFill>
                  <a:schemeClr val="accent1"/>
                </a:solidFill>
              </a:rPr>
              <a:t>system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task</a:t>
            </a:r>
            <a:r>
              <a:rPr lang="tr-TR" sz="8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800" b="1" dirty="0"/>
              <a:t>                      Bir görev, bir sistem görevinde bağımsız olarak çalışabilen en küçük işletim birimi olarak       </a:t>
            </a:r>
          </a:p>
          <a:p>
            <a:r>
              <a:rPr lang="tr-TR" sz="800" b="1" dirty="0"/>
              <a:t>                 </a:t>
            </a:r>
            <a:r>
              <a:rPr lang="en-US" sz="800" b="1" dirty="0" smtClean="0"/>
              <a:t>	</a:t>
            </a:r>
            <a:r>
              <a:rPr lang="tr-TR" sz="800" b="1" dirty="0" smtClean="0"/>
              <a:t>Tanımlanabilir</a:t>
            </a:r>
            <a:endParaRPr lang="tr-TR" sz="800" b="1" dirty="0"/>
          </a:p>
          <a:p>
            <a:r>
              <a:rPr lang="en-US" sz="800" b="1" dirty="0" smtClean="0"/>
              <a:t>	</a:t>
            </a:r>
            <a:r>
              <a:rPr lang="tr-TR" sz="800" b="1" dirty="0" err="1" smtClean="0">
                <a:solidFill>
                  <a:schemeClr val="accent4">
                    <a:lumMod val="50000"/>
                  </a:schemeClr>
                </a:solidFill>
              </a:rPr>
              <a:t>يمكن</a:t>
            </a:r>
            <a:r>
              <a:rPr lang="tr-TR" sz="8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تعريف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المهمة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على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أنها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أصغر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وحدة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تشغيل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يمكن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أن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تعمل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بشكل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مستقل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في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مهمة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النظام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                </a:t>
            </a:r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14. </a:t>
            </a:r>
            <a:r>
              <a:rPr lang="tr-TR" sz="800" b="1" dirty="0" err="1">
                <a:solidFill>
                  <a:schemeClr val="accent1"/>
                </a:solidFill>
              </a:rPr>
              <a:t>It</a:t>
            </a:r>
            <a:r>
              <a:rPr lang="tr-TR" sz="800" b="1" dirty="0">
                <a:solidFill>
                  <a:schemeClr val="accent1"/>
                </a:solidFill>
              </a:rPr>
              <a:t> is the main </a:t>
            </a:r>
            <a:r>
              <a:rPr lang="tr-TR" sz="800" b="1" dirty="0" err="1">
                <a:solidFill>
                  <a:schemeClr val="accent1"/>
                </a:solidFill>
              </a:rPr>
              <a:t>tool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for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performing</a:t>
            </a:r>
            <a:r>
              <a:rPr lang="tr-TR" sz="800" b="1" dirty="0">
                <a:solidFill>
                  <a:schemeClr val="accent1"/>
                </a:solidFill>
              </a:rPr>
              <a:t> a </a:t>
            </a:r>
            <a:r>
              <a:rPr lang="tr-TR" sz="800" b="1" dirty="0" err="1">
                <a:solidFill>
                  <a:schemeClr val="accent1"/>
                </a:solidFill>
              </a:rPr>
              <a:t>job</a:t>
            </a:r>
            <a:r>
              <a:rPr lang="tr-TR" sz="800" b="1" dirty="0">
                <a:solidFill>
                  <a:schemeClr val="accent1"/>
                </a:solidFill>
              </a:rPr>
              <a:t> on </a:t>
            </a:r>
            <a:r>
              <a:rPr lang="tr-TR" sz="800" b="1" dirty="0" err="1">
                <a:solidFill>
                  <a:schemeClr val="accent1"/>
                </a:solidFill>
              </a:rPr>
              <a:t>computer</a:t>
            </a:r>
            <a:r>
              <a:rPr lang="tr-TR" sz="8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800" b="1" dirty="0"/>
              <a:t>                   Bilgisayarda bir işi gerçekleştirmek için ana araçtır.</a:t>
            </a:r>
          </a:p>
          <a:p>
            <a:r>
              <a:rPr lang="en-US" sz="800" b="1" dirty="0" smtClean="0"/>
              <a:t>		</a:t>
            </a:r>
            <a:r>
              <a:rPr lang="tr-TR" sz="800" b="1" dirty="0" err="1" smtClean="0">
                <a:solidFill>
                  <a:schemeClr val="accent4">
                    <a:lumMod val="50000"/>
                  </a:schemeClr>
                </a:solidFill>
              </a:rPr>
              <a:t>إنها</a:t>
            </a:r>
            <a:r>
              <a:rPr lang="tr-TR" sz="8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الأداة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الرئيسية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لأداء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عمل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على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الكمبيوتر</a:t>
            </a:r>
            <a:r>
              <a:rPr lang="tr-TR" sz="800" b="1" dirty="0"/>
              <a:t>.                  </a:t>
            </a:r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15. The </a:t>
            </a:r>
            <a:r>
              <a:rPr lang="tr-TR" sz="800" b="1" dirty="0" err="1">
                <a:solidFill>
                  <a:schemeClr val="accent1"/>
                </a:solidFill>
              </a:rPr>
              <a:t>operating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system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performs</a:t>
            </a:r>
            <a:r>
              <a:rPr lang="tr-TR" sz="800" b="1" dirty="0">
                <a:solidFill>
                  <a:schemeClr val="accent1"/>
                </a:solidFill>
              </a:rPr>
              <a:t> a </a:t>
            </a:r>
            <a:r>
              <a:rPr lang="tr-TR" sz="800" b="1" dirty="0" err="1">
                <a:solidFill>
                  <a:schemeClr val="accent1"/>
                </a:solidFill>
              </a:rPr>
              <a:t>job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by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assigning</a:t>
            </a:r>
            <a:r>
              <a:rPr lang="tr-TR" sz="800" b="1" dirty="0">
                <a:solidFill>
                  <a:schemeClr val="accent1"/>
                </a:solidFill>
              </a:rPr>
              <a:t> at </a:t>
            </a:r>
            <a:r>
              <a:rPr lang="tr-TR" sz="800" b="1" dirty="0" err="1">
                <a:solidFill>
                  <a:schemeClr val="accent1"/>
                </a:solidFill>
              </a:rPr>
              <a:t>least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one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task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and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executing</a:t>
            </a:r>
            <a:r>
              <a:rPr lang="tr-TR" sz="800" b="1" dirty="0">
                <a:solidFill>
                  <a:schemeClr val="accent1"/>
                </a:solidFill>
              </a:rPr>
              <a:t> it.</a:t>
            </a:r>
          </a:p>
          <a:p>
            <a:r>
              <a:rPr lang="tr-TR" sz="800" b="1" dirty="0"/>
              <a:t>                           İşletim sistemi bir işi en az bir görev atayarak ve yürüterek gerçekleştirir.</a:t>
            </a:r>
          </a:p>
          <a:p>
            <a:r>
              <a:rPr lang="en-US" sz="800" b="1" dirty="0" smtClean="0"/>
              <a:t>	</a:t>
            </a:r>
            <a:r>
              <a:rPr lang="tr-TR" sz="800" b="1" dirty="0" err="1" smtClean="0">
                <a:solidFill>
                  <a:schemeClr val="accent4">
                    <a:lumMod val="50000"/>
                  </a:schemeClr>
                </a:solidFill>
              </a:rPr>
              <a:t>يؤدي</a:t>
            </a:r>
            <a:r>
              <a:rPr lang="tr-TR" sz="8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نظام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التشغيل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مهمة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خلال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تعيين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مهمة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واحدة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على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الأقل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وتنفيذها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tr-TR" sz="800" b="1" dirty="0"/>
              <a:t>                    </a:t>
            </a:r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16. A </a:t>
            </a:r>
            <a:r>
              <a:rPr lang="tr-TR" sz="800" b="1" dirty="0" err="1">
                <a:solidFill>
                  <a:schemeClr val="accent1"/>
                </a:solidFill>
              </a:rPr>
              <a:t>job</a:t>
            </a:r>
            <a:r>
              <a:rPr lang="tr-TR" sz="800" b="1" dirty="0">
                <a:solidFill>
                  <a:schemeClr val="accent1"/>
                </a:solidFill>
              </a:rPr>
              <a:t> can be </a:t>
            </a:r>
            <a:r>
              <a:rPr lang="tr-TR" sz="800" b="1" dirty="0" err="1">
                <a:solidFill>
                  <a:schemeClr val="accent1"/>
                </a:solidFill>
              </a:rPr>
              <a:t>performed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by</a:t>
            </a:r>
            <a:r>
              <a:rPr lang="tr-TR" sz="800" b="1" dirty="0">
                <a:solidFill>
                  <a:schemeClr val="accent1"/>
                </a:solidFill>
              </a:rPr>
              <a:t> a </a:t>
            </a:r>
            <a:r>
              <a:rPr lang="tr-TR" sz="800" b="1" dirty="0" err="1">
                <a:solidFill>
                  <a:schemeClr val="accent1"/>
                </a:solidFill>
              </a:rPr>
              <a:t>single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task</a:t>
            </a:r>
            <a:r>
              <a:rPr lang="tr-TR" sz="800" b="1" dirty="0">
                <a:solidFill>
                  <a:schemeClr val="accent1"/>
                </a:solidFill>
              </a:rPr>
              <a:t>; this </a:t>
            </a:r>
            <a:r>
              <a:rPr lang="tr-TR" sz="800" b="1" dirty="0" err="1">
                <a:solidFill>
                  <a:schemeClr val="accent1"/>
                </a:solidFill>
              </a:rPr>
              <a:t>task</a:t>
            </a:r>
            <a:r>
              <a:rPr lang="tr-TR" sz="800" b="1" dirty="0">
                <a:solidFill>
                  <a:schemeClr val="accent1"/>
                </a:solidFill>
              </a:rPr>
              <a:t> can </a:t>
            </a:r>
            <a:r>
              <a:rPr lang="tr-TR" sz="800" b="1" dirty="0" err="1">
                <a:solidFill>
                  <a:schemeClr val="accent1"/>
                </a:solidFill>
              </a:rPr>
              <a:t>run</a:t>
            </a:r>
            <a:r>
              <a:rPr lang="tr-TR" sz="800" b="1" dirty="0">
                <a:solidFill>
                  <a:schemeClr val="accent1"/>
                </a:solidFill>
              </a:rPr>
              <a:t> the </a:t>
            </a:r>
            <a:r>
              <a:rPr lang="tr-TR" sz="800" b="1" dirty="0" err="1">
                <a:solidFill>
                  <a:schemeClr val="accent1"/>
                </a:solidFill>
              </a:rPr>
              <a:t>programs</a:t>
            </a:r>
            <a:r>
              <a:rPr lang="tr-TR" sz="800" b="1" dirty="0">
                <a:solidFill>
                  <a:schemeClr val="accent1"/>
                </a:solidFill>
              </a:rPr>
              <a:t> that </a:t>
            </a:r>
            <a:r>
              <a:rPr lang="tr-TR" sz="800" b="1" dirty="0" err="1">
                <a:solidFill>
                  <a:schemeClr val="accent1"/>
                </a:solidFill>
              </a:rPr>
              <a:t>meet</a:t>
            </a:r>
            <a:r>
              <a:rPr lang="tr-TR" sz="800" b="1" dirty="0">
                <a:solidFill>
                  <a:schemeClr val="accent1"/>
                </a:solidFill>
              </a:rPr>
              <a:t> the </a:t>
            </a:r>
            <a:r>
              <a:rPr lang="tr-TR" sz="800" b="1" dirty="0" err="1">
                <a:solidFill>
                  <a:schemeClr val="accent1"/>
                </a:solidFill>
              </a:rPr>
              <a:t>steps</a:t>
            </a:r>
            <a:r>
              <a:rPr lang="tr-TR" sz="800" b="1" dirty="0">
                <a:solidFill>
                  <a:schemeClr val="accent1"/>
                </a:solidFill>
              </a:rPr>
              <a:t> re- </a:t>
            </a:r>
            <a:r>
              <a:rPr lang="tr-TR" sz="800" b="1" dirty="0" err="1">
                <a:solidFill>
                  <a:schemeClr val="accent1"/>
                </a:solidFill>
              </a:rPr>
              <a:t>quired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by</a:t>
            </a:r>
            <a:r>
              <a:rPr lang="tr-TR" sz="800" b="1" dirty="0">
                <a:solidFill>
                  <a:schemeClr val="accent1"/>
                </a:solidFill>
              </a:rPr>
              <a:t> that </a:t>
            </a:r>
            <a:r>
              <a:rPr lang="tr-TR" sz="800" b="1" dirty="0" err="1">
                <a:solidFill>
                  <a:schemeClr val="accent1"/>
                </a:solidFill>
              </a:rPr>
              <a:t>job</a:t>
            </a:r>
            <a:r>
              <a:rPr lang="tr-TR" sz="800" b="1" dirty="0">
                <a:solidFill>
                  <a:schemeClr val="accent1"/>
                </a:solidFill>
              </a:rPr>
              <a:t>; </a:t>
            </a:r>
            <a:r>
              <a:rPr lang="tr-TR" sz="800" b="1" dirty="0" err="1">
                <a:solidFill>
                  <a:schemeClr val="accent1"/>
                </a:solidFill>
              </a:rPr>
              <a:t>respectively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compilation</a:t>
            </a:r>
            <a:r>
              <a:rPr lang="tr-TR" sz="800" b="1" dirty="0">
                <a:solidFill>
                  <a:schemeClr val="accent1"/>
                </a:solidFill>
              </a:rPr>
              <a:t>, </a:t>
            </a:r>
            <a:r>
              <a:rPr lang="tr-TR" sz="800" b="1" dirty="0" err="1">
                <a:solidFill>
                  <a:schemeClr val="accent1"/>
                </a:solidFill>
              </a:rPr>
              <a:t>binding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and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application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steps</a:t>
            </a:r>
            <a:r>
              <a:rPr lang="tr-TR" sz="8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800" b="1" dirty="0"/>
              <a:t>                    Bir iş, tek bir görev tarafından gerçekleştirilebilir;  bu görev, o işin gerektirdiği adımları    </a:t>
            </a:r>
          </a:p>
          <a:p>
            <a:r>
              <a:rPr lang="tr-TR" sz="800" b="1" dirty="0"/>
              <a:t>               </a:t>
            </a:r>
            <a:r>
              <a:rPr lang="en-US" sz="800" b="1" dirty="0" smtClean="0"/>
              <a:t>	</a:t>
            </a:r>
            <a:r>
              <a:rPr lang="tr-TR" sz="800" b="1" dirty="0" smtClean="0"/>
              <a:t> </a:t>
            </a:r>
            <a:r>
              <a:rPr lang="tr-TR" sz="800" b="1" dirty="0"/>
              <a:t>karşılayan programları çalıştırabilir;  sırasıyla derleme, bağlama ve uygulama adımları.</a:t>
            </a:r>
            <a:endParaRPr lang="tr-TR" sz="8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يمكن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أداء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المهمة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بمهمة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واحدة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؛ 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يمكن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لهذه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المهمة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تشغيل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البرامج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التي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تفي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بالخطوات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المطلوبة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قبل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تلك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الوظيفة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؛ 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على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التوالي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خطوات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التجميع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والتطبيق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      </a:t>
            </a:r>
            <a:r>
              <a:rPr lang="tr-TR" sz="800" b="1" dirty="0"/>
              <a:t>                                                                                               .</a:t>
            </a:r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17. </a:t>
            </a:r>
            <a:r>
              <a:rPr lang="tr-TR" sz="800" b="1" dirty="0" err="1">
                <a:solidFill>
                  <a:schemeClr val="accent1"/>
                </a:solidFill>
              </a:rPr>
              <a:t>However</a:t>
            </a:r>
            <a:r>
              <a:rPr lang="tr-TR" sz="800" b="1" dirty="0">
                <a:solidFill>
                  <a:schemeClr val="accent1"/>
                </a:solidFill>
              </a:rPr>
              <a:t>, </a:t>
            </a:r>
            <a:r>
              <a:rPr lang="tr-TR" sz="800" b="1" dirty="0" err="1">
                <a:solidFill>
                  <a:schemeClr val="accent1"/>
                </a:solidFill>
              </a:rPr>
              <a:t>if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you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try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to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apply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some</a:t>
            </a:r>
            <a:r>
              <a:rPr lang="tr-TR" sz="800" b="1" dirty="0">
                <a:solidFill>
                  <a:schemeClr val="accent1"/>
                </a:solidFill>
              </a:rPr>
              <a:t> of </a:t>
            </a:r>
            <a:r>
              <a:rPr lang="tr-TR" sz="800" b="1" dirty="0" err="1">
                <a:solidFill>
                  <a:schemeClr val="accent1"/>
                </a:solidFill>
              </a:rPr>
              <a:t>these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steps</a:t>
            </a:r>
            <a:r>
              <a:rPr lang="tr-TR" sz="800" b="1" dirty="0">
                <a:solidFill>
                  <a:schemeClr val="accent1"/>
                </a:solidFill>
              </a:rPr>
              <a:t> in </a:t>
            </a:r>
            <a:r>
              <a:rPr lang="tr-TR" sz="800" b="1" dirty="0" err="1">
                <a:solidFill>
                  <a:schemeClr val="accent1"/>
                </a:solidFill>
              </a:rPr>
              <a:t>parallel</a:t>
            </a:r>
            <a:r>
              <a:rPr lang="tr-TR" sz="800" b="1" dirty="0">
                <a:solidFill>
                  <a:schemeClr val="accent1"/>
                </a:solidFill>
              </a:rPr>
              <a:t>, a </a:t>
            </a:r>
            <a:r>
              <a:rPr lang="tr-TR" sz="800" b="1" dirty="0" err="1">
                <a:solidFill>
                  <a:schemeClr val="accent1"/>
                </a:solidFill>
              </a:rPr>
              <a:t>separate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task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should</a:t>
            </a:r>
            <a:r>
              <a:rPr lang="tr-TR" sz="800" b="1" dirty="0">
                <a:solidFill>
                  <a:schemeClr val="accent1"/>
                </a:solidFill>
              </a:rPr>
              <a:t> be </a:t>
            </a:r>
            <a:r>
              <a:rPr lang="tr-TR" sz="800" b="1" dirty="0" err="1">
                <a:solidFill>
                  <a:schemeClr val="accent1"/>
                </a:solidFill>
              </a:rPr>
              <a:t>used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for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each</a:t>
            </a:r>
            <a:r>
              <a:rPr lang="tr-TR" sz="800" b="1" dirty="0">
                <a:solidFill>
                  <a:schemeClr val="accent1"/>
                </a:solidFill>
              </a:rPr>
              <a:t> step </a:t>
            </a:r>
            <a:r>
              <a:rPr lang="tr-TR" sz="800" b="1" dirty="0" err="1">
                <a:solidFill>
                  <a:schemeClr val="accent1"/>
                </a:solidFill>
              </a:rPr>
              <a:t>to</a:t>
            </a:r>
            <a:r>
              <a:rPr lang="tr-TR" sz="800" b="1" dirty="0">
                <a:solidFill>
                  <a:schemeClr val="accent1"/>
                </a:solidFill>
              </a:rPr>
              <a:t> be </a:t>
            </a:r>
            <a:r>
              <a:rPr lang="tr-TR" sz="800" b="1" dirty="0" err="1">
                <a:solidFill>
                  <a:schemeClr val="accent1"/>
                </a:solidFill>
              </a:rPr>
              <a:t>performed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simultaneously</a:t>
            </a:r>
            <a:r>
              <a:rPr lang="tr-TR" sz="8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800" b="1" dirty="0"/>
              <a:t>	Ancak bu adımlardan bazılarını paralel olarak uygulamaya çalışırsanız, aynı anda gerçekleştirilecek her adım için ayrı bir görev 	kullanılmalıdır</a:t>
            </a:r>
          </a:p>
          <a:p>
            <a:r>
              <a:rPr lang="tr-TR" sz="800" b="1" dirty="0"/>
              <a:t>		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ومع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ذلك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إذا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حاولت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تطبيق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بعض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هذه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الخطوات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بالتوازي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فيجب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استخدام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مهمة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منفصلة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لكل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خطوة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يتم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تنفيذها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في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وقت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واحد</a:t>
            </a:r>
            <a:endParaRPr lang="tr-TR" sz="8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18. Operating </a:t>
            </a:r>
            <a:r>
              <a:rPr lang="tr-TR" sz="800" b="1" dirty="0" err="1">
                <a:solidFill>
                  <a:schemeClr val="accent1"/>
                </a:solidFill>
              </a:rPr>
              <a:t>systems</a:t>
            </a:r>
            <a:r>
              <a:rPr lang="tr-TR" sz="800" b="1" dirty="0">
                <a:solidFill>
                  <a:schemeClr val="accent1"/>
                </a:solidFill>
              </a:rPr>
              <a:t> that al- </a:t>
            </a:r>
            <a:r>
              <a:rPr lang="tr-TR" sz="800" b="1" dirty="0" err="1">
                <a:solidFill>
                  <a:schemeClr val="accent1"/>
                </a:solidFill>
              </a:rPr>
              <a:t>lows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such</a:t>
            </a:r>
            <a:r>
              <a:rPr lang="tr-TR" sz="800" b="1" dirty="0">
                <a:solidFill>
                  <a:schemeClr val="accent1"/>
                </a:solidFill>
              </a:rPr>
              <a:t> a </a:t>
            </a:r>
            <a:r>
              <a:rPr lang="tr-TR" sz="800" b="1" dirty="0" err="1">
                <a:solidFill>
                  <a:schemeClr val="accent1"/>
                </a:solidFill>
              </a:rPr>
              <a:t>working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environment</a:t>
            </a:r>
            <a:r>
              <a:rPr lang="tr-TR" sz="800" b="1" dirty="0">
                <a:solidFill>
                  <a:schemeClr val="accent1"/>
                </a:solidFill>
              </a:rPr>
              <a:t> are </a:t>
            </a:r>
            <a:r>
              <a:rPr lang="tr-TR" sz="800" b="1" dirty="0" err="1">
                <a:solidFill>
                  <a:schemeClr val="accent1"/>
                </a:solidFill>
              </a:rPr>
              <a:t>defined</a:t>
            </a:r>
            <a:r>
              <a:rPr lang="tr-TR" sz="800" b="1" dirty="0">
                <a:solidFill>
                  <a:schemeClr val="accent1"/>
                </a:solidFill>
              </a:rPr>
              <a:t> as </a:t>
            </a:r>
            <a:r>
              <a:rPr lang="tr-TR" sz="800" b="1" dirty="0" err="1">
                <a:solidFill>
                  <a:schemeClr val="accent1"/>
                </a:solidFill>
              </a:rPr>
              <a:t>multitasking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operating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systems</a:t>
            </a:r>
            <a:endParaRPr lang="tr-TR" sz="800" b="1" dirty="0">
              <a:solidFill>
                <a:schemeClr val="accent1"/>
              </a:solidFill>
            </a:endParaRPr>
          </a:p>
          <a:p>
            <a:r>
              <a:rPr lang="tr-TR" sz="800" b="1" dirty="0"/>
              <a:t>	Böyle bir çalışma ortamına izin veren işletim sistemleri, çok görevli işletim sistemleri olarak tanımlanır.</a:t>
            </a:r>
          </a:p>
          <a:p>
            <a:r>
              <a:rPr lang="tr-TR" sz="800" b="1" dirty="0"/>
              <a:t>		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يتم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تعريف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أنظمة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التشغيل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التي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تسمح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ببيئة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العمل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هذه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على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أنها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أنظمة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تشغيل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متعددة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المهام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19 .    5.4.1. </a:t>
            </a:r>
            <a:r>
              <a:rPr lang="tr-TR" sz="800" b="1" dirty="0" err="1">
                <a:solidFill>
                  <a:schemeClr val="accent1"/>
                </a:solidFill>
              </a:rPr>
              <a:t>Classification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According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to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System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Usage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and</a:t>
            </a:r>
            <a:r>
              <a:rPr lang="tr-TR" sz="800" b="1" dirty="0">
                <a:solidFill>
                  <a:schemeClr val="accent1"/>
                </a:solidFill>
              </a:rPr>
              <a:t> Access</a:t>
            </a:r>
          </a:p>
          <a:p>
            <a:r>
              <a:rPr lang="tr-TR" sz="800" b="1" dirty="0"/>
              <a:t>	5.4.1.  Sistem Kullanımına ve Erişime Göre Sınıflandırma</a:t>
            </a:r>
          </a:p>
          <a:p>
            <a:r>
              <a:rPr lang="tr-TR" sz="800" b="1" dirty="0"/>
              <a:t>		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5.4.1. 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التصنيف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حسب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استخدام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النظام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والوصول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إليه</a:t>
            </a:r>
            <a:endParaRPr lang="tr-TR" sz="8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20. </a:t>
            </a:r>
            <a:r>
              <a:rPr lang="tr-TR" sz="800" b="1" dirty="0" err="1">
                <a:solidFill>
                  <a:schemeClr val="accent1"/>
                </a:solidFill>
              </a:rPr>
              <a:t>In</a:t>
            </a:r>
            <a:r>
              <a:rPr lang="tr-TR" sz="800" b="1" dirty="0">
                <a:solidFill>
                  <a:schemeClr val="accent1"/>
                </a:solidFill>
              </a:rPr>
              <a:t> a </a:t>
            </a:r>
            <a:r>
              <a:rPr lang="tr-TR" sz="800" b="1" dirty="0" err="1">
                <a:solidFill>
                  <a:schemeClr val="accent1"/>
                </a:solidFill>
              </a:rPr>
              <a:t>computer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system</a:t>
            </a:r>
            <a:r>
              <a:rPr lang="tr-TR" sz="800" b="1" dirty="0">
                <a:solidFill>
                  <a:schemeClr val="accent1"/>
                </a:solidFill>
              </a:rPr>
              <a:t>, service </a:t>
            </a:r>
            <a:r>
              <a:rPr lang="tr-TR" sz="800" b="1" dirty="0" err="1">
                <a:solidFill>
                  <a:schemeClr val="accent1"/>
                </a:solidFill>
              </a:rPr>
              <a:t>production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process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consists</a:t>
            </a:r>
            <a:r>
              <a:rPr lang="tr-TR" sz="800" b="1" dirty="0">
                <a:solidFill>
                  <a:schemeClr val="accent1"/>
                </a:solidFill>
              </a:rPr>
              <a:t> of the </a:t>
            </a:r>
            <a:r>
              <a:rPr lang="tr-TR" sz="800" b="1" dirty="0" err="1">
                <a:solidFill>
                  <a:schemeClr val="accent1"/>
                </a:solidFill>
              </a:rPr>
              <a:t>following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stages</a:t>
            </a:r>
            <a:r>
              <a:rPr lang="tr-TR" sz="800" b="1" dirty="0">
                <a:solidFill>
                  <a:schemeClr val="accent1"/>
                </a:solidFill>
              </a:rPr>
              <a:t>:</a:t>
            </a:r>
          </a:p>
          <a:p>
            <a:r>
              <a:rPr lang="tr-TR" sz="800" b="1" dirty="0"/>
              <a:t>	 Bir bilgisayar sisteminde hizmet üretim süreci şu aşamalardan oluşur:</a:t>
            </a:r>
          </a:p>
          <a:p>
            <a:r>
              <a:rPr lang="tr-TR" sz="800" b="1" dirty="0"/>
              <a:t>		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في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نظام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الكمبيوتر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تتكون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عملية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إنتاج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الخدمة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المراحل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التالية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endParaRPr lang="tr-TR" sz="800" b="1" dirty="0"/>
          </a:p>
          <a:p>
            <a:r>
              <a:rPr lang="tr-TR" sz="800" b="1" dirty="0"/>
              <a:t>21. 	</a:t>
            </a:r>
            <a:r>
              <a:rPr lang="tr-TR" sz="800" b="1" dirty="0" err="1">
                <a:solidFill>
                  <a:schemeClr val="accent1"/>
                </a:solidFill>
              </a:rPr>
              <a:t>Preparation</a:t>
            </a:r>
            <a:r>
              <a:rPr lang="tr-TR" sz="800" b="1" dirty="0">
                <a:solidFill>
                  <a:schemeClr val="accent1"/>
                </a:solidFill>
              </a:rPr>
              <a:t> + Presentation + Operating + </a:t>
            </a:r>
            <a:r>
              <a:rPr lang="tr-TR" sz="800" b="1" dirty="0" err="1">
                <a:solidFill>
                  <a:schemeClr val="accent1"/>
                </a:solidFill>
              </a:rPr>
              <a:t>Concluding</a:t>
            </a:r>
            <a:endParaRPr lang="tr-TR" sz="800" b="1" dirty="0">
              <a:solidFill>
                <a:schemeClr val="accent1"/>
              </a:solidFill>
            </a:endParaRPr>
          </a:p>
          <a:p>
            <a:r>
              <a:rPr lang="tr-TR" sz="800" b="1" dirty="0"/>
              <a:t>	Hazırlık + Sunum + Uygulama + Sonuç</a:t>
            </a:r>
          </a:p>
          <a:p>
            <a:r>
              <a:rPr lang="tr-TR" sz="800" b="1" dirty="0"/>
              <a:t>	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تحضير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+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عرض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+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تشغيل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+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خاتمة</a:t>
            </a:r>
            <a:endParaRPr lang="tr-TR" sz="8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22. </a:t>
            </a:r>
            <a:r>
              <a:rPr lang="tr-TR" sz="800" b="1" dirty="0" err="1">
                <a:solidFill>
                  <a:schemeClr val="accent1"/>
                </a:solidFill>
              </a:rPr>
              <a:t>In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operating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systems</a:t>
            </a:r>
            <a:r>
              <a:rPr lang="tr-TR" sz="800" b="1" dirty="0">
                <a:solidFill>
                  <a:schemeClr val="accent1"/>
                </a:solidFill>
              </a:rPr>
              <a:t>, </a:t>
            </a:r>
            <a:r>
              <a:rPr lang="tr-TR" sz="800" b="1" dirty="0" err="1">
                <a:solidFill>
                  <a:schemeClr val="accent1"/>
                </a:solidFill>
              </a:rPr>
              <a:t>arrangement</a:t>
            </a:r>
            <a:r>
              <a:rPr lang="tr-TR" sz="800" b="1" dirty="0">
                <a:solidFill>
                  <a:schemeClr val="accent1"/>
                </a:solidFill>
              </a:rPr>
              <a:t> of </a:t>
            </a:r>
            <a:r>
              <a:rPr lang="tr-TR" sz="800" b="1" dirty="0" err="1">
                <a:solidFill>
                  <a:schemeClr val="accent1"/>
                </a:solidFill>
              </a:rPr>
              <a:t>stages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other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than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operating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determines</a:t>
            </a:r>
            <a:r>
              <a:rPr lang="tr-TR" sz="800" b="1" dirty="0">
                <a:solidFill>
                  <a:schemeClr val="accent1"/>
                </a:solidFill>
              </a:rPr>
              <a:t> how </a:t>
            </a:r>
            <a:r>
              <a:rPr lang="tr-TR" sz="800" b="1" dirty="0" err="1">
                <a:solidFill>
                  <a:schemeClr val="accent1"/>
                </a:solidFill>
              </a:rPr>
              <a:t>users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will</a:t>
            </a:r>
            <a:r>
              <a:rPr lang="tr-TR" sz="800" b="1" dirty="0">
                <a:solidFill>
                  <a:schemeClr val="accent1"/>
                </a:solidFill>
              </a:rPr>
              <a:t> be </a:t>
            </a:r>
            <a:r>
              <a:rPr lang="tr-TR" sz="800" b="1" dirty="0" err="1">
                <a:solidFill>
                  <a:schemeClr val="accent1"/>
                </a:solidFill>
              </a:rPr>
              <a:t>access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to</a:t>
            </a:r>
            <a:r>
              <a:rPr lang="tr-TR" sz="800" b="1" dirty="0">
                <a:solidFill>
                  <a:schemeClr val="accent1"/>
                </a:solidFill>
              </a:rPr>
              <a:t> the </a:t>
            </a:r>
            <a:r>
              <a:rPr lang="tr-TR" sz="800" b="1" dirty="0" err="1">
                <a:solidFill>
                  <a:schemeClr val="accent1"/>
                </a:solidFill>
              </a:rPr>
              <a:t>computer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system</a:t>
            </a:r>
            <a:r>
              <a:rPr lang="tr-TR" sz="800" b="1" dirty="0">
                <a:solidFill>
                  <a:schemeClr val="accent1"/>
                </a:solidFill>
              </a:rPr>
              <a:t>, how </a:t>
            </a:r>
            <a:r>
              <a:rPr lang="tr-TR" sz="800" b="1" dirty="0" err="1">
                <a:solidFill>
                  <a:schemeClr val="accent1"/>
                </a:solidFill>
              </a:rPr>
              <a:t>they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will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behave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while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receiving</a:t>
            </a:r>
            <a:r>
              <a:rPr lang="tr-TR" sz="800" b="1" dirty="0">
                <a:solidFill>
                  <a:schemeClr val="accent1"/>
                </a:solidFill>
              </a:rPr>
              <a:t> the service </a:t>
            </a:r>
            <a:r>
              <a:rPr lang="tr-TR" sz="800" b="1" dirty="0" err="1">
                <a:solidFill>
                  <a:schemeClr val="accent1"/>
                </a:solidFill>
              </a:rPr>
              <a:t>they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need</a:t>
            </a:r>
            <a:r>
              <a:rPr lang="tr-TR" sz="8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800" b="1" dirty="0"/>
              <a:t>	İşletim sistemlerinde işletim dışındaki aşamaların düzenlenmesi, kullanıcıların bilgisayar sistemine nasıl erişeceklerini, ihtiyaç duydukları 	hizmeti alırken nasıl davranacaklarını belirlemektedir.</a:t>
            </a:r>
          </a:p>
          <a:p>
            <a:r>
              <a:rPr lang="tr-TR" sz="800" b="1" dirty="0"/>
              <a:t>	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في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أنظمة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التشغيل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يحدد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ترتيب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المراحل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بخلاف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التشغيل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كيفية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وصول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المستخدمين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إلى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نظام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الكمبيوتر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وكيف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سيتصرفون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أثناء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تلقي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الخدمة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التي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يحتاجون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إليها</a:t>
            </a:r>
            <a:endParaRPr lang="tr-TR" sz="8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23. Operating </a:t>
            </a:r>
            <a:r>
              <a:rPr lang="tr-TR" sz="800" b="1" dirty="0" err="1">
                <a:solidFill>
                  <a:schemeClr val="accent1"/>
                </a:solidFill>
              </a:rPr>
              <a:t>systems</a:t>
            </a:r>
            <a:r>
              <a:rPr lang="tr-TR" sz="800" b="1" dirty="0">
                <a:solidFill>
                  <a:schemeClr val="accent1"/>
                </a:solidFill>
              </a:rPr>
              <a:t> are </a:t>
            </a:r>
            <a:r>
              <a:rPr lang="tr-TR" sz="800" b="1" dirty="0" err="1">
                <a:solidFill>
                  <a:schemeClr val="accent1"/>
                </a:solidFill>
              </a:rPr>
              <a:t>classified</a:t>
            </a:r>
            <a:r>
              <a:rPr lang="tr-TR" sz="800" b="1" dirty="0">
                <a:solidFill>
                  <a:schemeClr val="accent1"/>
                </a:solidFill>
              </a:rPr>
              <a:t> as </a:t>
            </a:r>
            <a:r>
              <a:rPr lang="tr-TR" sz="800" b="1" dirty="0" err="1">
                <a:solidFill>
                  <a:schemeClr val="accent1"/>
                </a:solidFill>
              </a:rPr>
              <a:t>follows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according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to</a:t>
            </a:r>
            <a:r>
              <a:rPr lang="tr-TR" sz="800" b="1" dirty="0">
                <a:solidFill>
                  <a:schemeClr val="accent1"/>
                </a:solidFill>
              </a:rPr>
              <a:t> the </a:t>
            </a:r>
            <a:r>
              <a:rPr lang="tr-TR" sz="800" b="1" dirty="0" err="1">
                <a:solidFill>
                  <a:schemeClr val="accent1"/>
                </a:solidFill>
              </a:rPr>
              <a:t>approaches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for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preparation</a:t>
            </a:r>
            <a:r>
              <a:rPr lang="tr-TR" sz="800" b="1" dirty="0">
                <a:solidFill>
                  <a:schemeClr val="accent1"/>
                </a:solidFill>
              </a:rPr>
              <a:t> of </a:t>
            </a:r>
            <a:r>
              <a:rPr lang="tr-TR" sz="800" b="1" dirty="0" err="1">
                <a:solidFill>
                  <a:schemeClr val="accent1"/>
                </a:solidFill>
              </a:rPr>
              <a:t>working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environment</a:t>
            </a:r>
            <a:r>
              <a:rPr lang="tr-TR" sz="800" b="1" dirty="0">
                <a:solidFill>
                  <a:schemeClr val="accent1"/>
                </a:solidFill>
              </a:rPr>
              <a:t>, transfer of the program </a:t>
            </a:r>
            <a:r>
              <a:rPr lang="tr-TR" sz="800" b="1" dirty="0" err="1">
                <a:solidFill>
                  <a:schemeClr val="accent1"/>
                </a:solidFill>
              </a:rPr>
              <a:t>to</a:t>
            </a:r>
            <a:r>
              <a:rPr lang="tr-TR" sz="800" b="1" dirty="0">
                <a:solidFill>
                  <a:schemeClr val="accent1"/>
                </a:solidFill>
              </a:rPr>
              <a:t> the </a:t>
            </a:r>
            <a:r>
              <a:rPr lang="tr-TR" sz="800" b="1" dirty="0" err="1">
                <a:solidFill>
                  <a:schemeClr val="accent1"/>
                </a:solidFill>
              </a:rPr>
              <a:t>operating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system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and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transmission</a:t>
            </a:r>
            <a:r>
              <a:rPr lang="tr-TR" sz="800" b="1" dirty="0">
                <a:solidFill>
                  <a:schemeClr val="accent1"/>
                </a:solidFill>
              </a:rPr>
              <a:t> of the </a:t>
            </a:r>
            <a:r>
              <a:rPr lang="tr-TR" sz="800" b="1" dirty="0" err="1">
                <a:solidFill>
                  <a:schemeClr val="accent1"/>
                </a:solidFill>
              </a:rPr>
              <a:t>results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to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user</a:t>
            </a:r>
            <a:r>
              <a:rPr lang="tr-TR" sz="800" b="1" dirty="0">
                <a:solidFill>
                  <a:schemeClr val="accent1"/>
                </a:solidFill>
              </a:rPr>
              <a:t>:</a:t>
            </a:r>
          </a:p>
          <a:p>
            <a:r>
              <a:rPr lang="tr-TR" sz="800" b="1" dirty="0"/>
              <a:t>	Çalışma ortamının hazırlanması, programın işletim sistemine aktarılması ve sonuçların kullanıcıya iletilmesi konusundaki yaklaşımlara göre 	işletim sistemleri şu şekilde sınıflandırılır:</a:t>
            </a:r>
          </a:p>
          <a:p>
            <a:r>
              <a:rPr lang="tr-TR" sz="800" b="1" dirty="0"/>
              <a:t>		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تصنف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أنظمة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التشغيل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على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النحو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التالي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وفقًا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لأساليب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إعداد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بيئة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العمل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ونقل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البرنامج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إلى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نظام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التشغيل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ونقل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النتائج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إلى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المستخدم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60379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91440" y="0"/>
            <a:ext cx="6644640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						</a:t>
            </a:r>
            <a:r>
              <a:rPr lang="tr-TR" sz="1200" b="1" dirty="0" smtClean="0"/>
              <a:t>9.Sayfa</a:t>
            </a:r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1.Microprocessors </a:t>
            </a:r>
            <a:r>
              <a:rPr lang="tr-TR" sz="1200" b="1" dirty="0" err="1">
                <a:solidFill>
                  <a:schemeClr val="accent1"/>
                </a:solidFill>
              </a:rPr>
              <a:t>and</a:t>
            </a:r>
            <a:r>
              <a:rPr lang="tr-TR" sz="1200" b="1" dirty="0">
                <a:solidFill>
                  <a:schemeClr val="accent1"/>
                </a:solidFill>
              </a:rPr>
              <a:t> Assembly Programming</a:t>
            </a:r>
          </a:p>
          <a:p>
            <a:r>
              <a:rPr lang="tr-TR" sz="1200" b="1" dirty="0"/>
              <a:t>	Mikroişlemciler ve Assembly Programlama</a:t>
            </a:r>
          </a:p>
          <a:p>
            <a:r>
              <a:rPr lang="tr-TR" sz="1200" b="1" dirty="0"/>
              <a:t>		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المعالجات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الدقيقة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وبرمجة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التجميع</a:t>
            </a:r>
            <a:endParaRPr lang="tr-T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2.Objectives: The </a:t>
            </a:r>
            <a:r>
              <a:rPr lang="tr-TR" sz="1200" b="1" dirty="0" err="1">
                <a:solidFill>
                  <a:schemeClr val="accent1"/>
                </a:solidFill>
              </a:rPr>
              <a:t>following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will</a:t>
            </a:r>
            <a:r>
              <a:rPr lang="tr-TR" sz="1200" b="1" dirty="0">
                <a:solidFill>
                  <a:schemeClr val="accent1"/>
                </a:solidFill>
              </a:rPr>
              <a:t> be </a:t>
            </a:r>
            <a:r>
              <a:rPr lang="tr-TR" sz="1200" b="1" dirty="0" err="1">
                <a:solidFill>
                  <a:schemeClr val="accent1"/>
                </a:solidFill>
              </a:rPr>
              <a:t>learned</a:t>
            </a:r>
            <a:r>
              <a:rPr lang="tr-TR" sz="1200" b="1" dirty="0">
                <a:solidFill>
                  <a:schemeClr val="accent1"/>
                </a:solidFill>
              </a:rPr>
              <a:t> in this </a:t>
            </a:r>
            <a:r>
              <a:rPr lang="tr-TR" sz="1200" b="1" dirty="0" err="1">
                <a:solidFill>
                  <a:schemeClr val="accent1"/>
                </a:solidFill>
              </a:rPr>
              <a:t>chapter</a:t>
            </a:r>
            <a:r>
              <a:rPr lang="tr-TR" sz="12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200" b="1" dirty="0"/>
              <a:t>	Hedefler: Bu bölümde aşağıdakiler öğrenilecektir.</a:t>
            </a:r>
          </a:p>
          <a:p>
            <a:r>
              <a:rPr lang="tr-TR" sz="1200" b="1" dirty="0"/>
              <a:t>		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الأهداف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سنتعلم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ما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يلي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في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هذا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الفصل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endParaRPr lang="tr-T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1200" b="1" dirty="0">
                <a:solidFill>
                  <a:schemeClr val="accent1"/>
                </a:solidFill>
              </a:rPr>
              <a:t>3.The </a:t>
            </a:r>
            <a:r>
              <a:rPr lang="tr-TR" sz="1200" b="1" dirty="0" err="1">
                <a:solidFill>
                  <a:schemeClr val="accent1"/>
                </a:solidFill>
              </a:rPr>
              <a:t>evolution</a:t>
            </a:r>
            <a:r>
              <a:rPr lang="tr-TR" sz="1200" b="1" dirty="0">
                <a:solidFill>
                  <a:schemeClr val="accent1"/>
                </a:solidFill>
              </a:rPr>
              <a:t> of </a:t>
            </a:r>
            <a:r>
              <a:rPr lang="tr-TR" sz="1200" b="1" dirty="0" err="1">
                <a:solidFill>
                  <a:schemeClr val="accent1"/>
                </a:solidFill>
              </a:rPr>
              <a:t>computers</a:t>
            </a:r>
            <a:endParaRPr lang="tr-TR" sz="1200" b="1" dirty="0">
              <a:solidFill>
                <a:schemeClr val="accent1"/>
              </a:solidFill>
            </a:endParaRPr>
          </a:p>
          <a:p>
            <a:r>
              <a:rPr lang="tr-TR" sz="1200" b="1" dirty="0"/>
              <a:t>	bilgisayarların evrimi</a:t>
            </a:r>
          </a:p>
          <a:p>
            <a:r>
              <a:rPr lang="tr-TR" sz="1200" b="1" dirty="0"/>
              <a:t>		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تطور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أجهزة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الكمبيوتر</a:t>
            </a:r>
            <a:endParaRPr lang="tr-T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4.microprocessor </a:t>
            </a:r>
            <a:r>
              <a:rPr lang="tr-TR" sz="1200" b="1" dirty="0" err="1">
                <a:solidFill>
                  <a:schemeClr val="accent1"/>
                </a:solidFill>
              </a:rPr>
              <a:t>architecture</a:t>
            </a:r>
            <a:endParaRPr lang="tr-TR" sz="1200" b="1" dirty="0">
              <a:solidFill>
                <a:schemeClr val="accent1"/>
              </a:solidFill>
            </a:endParaRPr>
          </a:p>
          <a:p>
            <a:r>
              <a:rPr lang="tr-TR" sz="1200" b="1" dirty="0"/>
              <a:t>	mikroişlemci mimarisi</a:t>
            </a:r>
          </a:p>
          <a:p>
            <a:r>
              <a:rPr lang="tr-TR" sz="1200" b="1" dirty="0"/>
              <a:t>		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هندسة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المعالجات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الدقيقة</a:t>
            </a: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5.assembly </a:t>
            </a:r>
            <a:r>
              <a:rPr lang="tr-TR" sz="1200" b="1" dirty="0" err="1">
                <a:solidFill>
                  <a:schemeClr val="accent1"/>
                </a:solidFill>
              </a:rPr>
              <a:t>language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and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properties</a:t>
            </a:r>
            <a:endParaRPr lang="tr-TR" sz="1200" b="1" dirty="0">
              <a:solidFill>
                <a:schemeClr val="accent1"/>
              </a:solidFill>
            </a:endParaRPr>
          </a:p>
          <a:p>
            <a:r>
              <a:rPr lang="tr-TR" sz="1200" b="1" dirty="0"/>
              <a:t>	derleme dili ve özellikleri</a:t>
            </a:r>
          </a:p>
          <a:p>
            <a:r>
              <a:rPr lang="tr-TR" sz="1200" b="1" dirty="0"/>
              <a:t>		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لغة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التجميع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وخصائصه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	</a:t>
            </a: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6.addressing </a:t>
            </a:r>
            <a:r>
              <a:rPr lang="tr-TR" sz="1200" b="1" dirty="0" err="1">
                <a:solidFill>
                  <a:schemeClr val="accent1"/>
                </a:solidFill>
              </a:rPr>
              <a:t>methods</a:t>
            </a:r>
            <a:endParaRPr lang="tr-TR" sz="1200" b="1" dirty="0">
              <a:solidFill>
                <a:schemeClr val="accent1"/>
              </a:solidFill>
            </a:endParaRPr>
          </a:p>
          <a:p>
            <a:r>
              <a:rPr lang="tr-TR" sz="1200" b="1" dirty="0"/>
              <a:t>	adresleme yöntemleri</a:t>
            </a:r>
          </a:p>
          <a:p>
            <a:r>
              <a:rPr lang="tr-TR" sz="1200" b="1" dirty="0"/>
              <a:t>		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طرق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العنونة</a:t>
            </a:r>
            <a:endParaRPr lang="tr-T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7.microprocessor </a:t>
            </a:r>
            <a:r>
              <a:rPr lang="tr-TR" sz="1200" b="1" dirty="0" err="1">
                <a:solidFill>
                  <a:schemeClr val="accent1"/>
                </a:solidFill>
              </a:rPr>
              <a:t>concepts</a:t>
            </a:r>
            <a:endParaRPr lang="tr-TR" sz="1200" b="1" dirty="0">
              <a:solidFill>
                <a:schemeClr val="accent1"/>
              </a:solidFill>
            </a:endParaRPr>
          </a:p>
          <a:p>
            <a:r>
              <a:rPr lang="tr-TR" sz="1200" b="1" dirty="0"/>
              <a:t>	mikroişlemci kavramları</a:t>
            </a:r>
          </a:p>
          <a:p>
            <a:r>
              <a:rPr lang="tr-TR" sz="1200" b="1" dirty="0"/>
              <a:t>		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مفاهيم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المعالجات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الدقيقة</a:t>
            </a: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8.microprocessor-program </a:t>
            </a:r>
            <a:r>
              <a:rPr lang="tr-TR" sz="1200" b="1" dirty="0" err="1">
                <a:solidFill>
                  <a:schemeClr val="accent1"/>
                </a:solidFill>
              </a:rPr>
              <a:t>relationship</a:t>
            </a:r>
            <a:endParaRPr lang="tr-TR" sz="1200" b="1" dirty="0">
              <a:solidFill>
                <a:schemeClr val="accent1"/>
              </a:solidFill>
            </a:endParaRPr>
          </a:p>
          <a:p>
            <a:r>
              <a:rPr lang="tr-TR" sz="1200" b="1" dirty="0"/>
              <a:t>	mikroişlemci-program ilişkisi</a:t>
            </a:r>
          </a:p>
          <a:p>
            <a:r>
              <a:rPr lang="tr-TR" sz="1200" b="1" dirty="0"/>
              <a:t>		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علاقة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المعالج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الدقيق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بالبرنامج</a:t>
            </a:r>
            <a:r>
              <a:rPr lang="tr-TR" sz="1200" b="1" dirty="0"/>
              <a:t>	</a:t>
            </a: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9.assembly </a:t>
            </a:r>
            <a:r>
              <a:rPr lang="tr-TR" sz="1200" b="1" dirty="0" err="1">
                <a:solidFill>
                  <a:schemeClr val="accent1"/>
                </a:solidFill>
              </a:rPr>
              <a:t>language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programming</a:t>
            </a:r>
            <a:endParaRPr lang="tr-TR" sz="1200" b="1" dirty="0">
              <a:solidFill>
                <a:schemeClr val="accent1"/>
              </a:solidFill>
            </a:endParaRPr>
          </a:p>
          <a:p>
            <a:r>
              <a:rPr lang="tr-TR" sz="1200" b="1" dirty="0"/>
              <a:t>	montaj dili programlama</a:t>
            </a:r>
          </a:p>
          <a:p>
            <a:r>
              <a:rPr lang="tr-TR" sz="1200" b="1" dirty="0"/>
              <a:t>		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برمجة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لغة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التجميع</a:t>
            </a:r>
            <a:endParaRPr lang="tr-T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10.RISC </a:t>
            </a:r>
            <a:r>
              <a:rPr lang="tr-TR" sz="1200" b="1" dirty="0" err="1">
                <a:solidFill>
                  <a:schemeClr val="accent1"/>
                </a:solidFill>
              </a:rPr>
              <a:t>and</a:t>
            </a:r>
            <a:r>
              <a:rPr lang="tr-TR" sz="1200" b="1" dirty="0">
                <a:solidFill>
                  <a:schemeClr val="accent1"/>
                </a:solidFill>
              </a:rPr>
              <a:t> CISC </a:t>
            </a:r>
            <a:r>
              <a:rPr lang="tr-TR" sz="1200" b="1" dirty="0" err="1">
                <a:solidFill>
                  <a:schemeClr val="accent1"/>
                </a:solidFill>
              </a:rPr>
              <a:t>architecture</a:t>
            </a:r>
            <a:endParaRPr lang="tr-TR" sz="1200" b="1" dirty="0">
              <a:solidFill>
                <a:schemeClr val="accent1"/>
              </a:solidFill>
            </a:endParaRPr>
          </a:p>
          <a:p>
            <a:r>
              <a:rPr lang="tr-TR" sz="1200" b="1" dirty="0"/>
              <a:t>	RISC ve CISC </a:t>
            </a:r>
            <a:r>
              <a:rPr lang="tr-TR" sz="1200" b="1" dirty="0" smtClean="0"/>
              <a:t>mimarisi</a:t>
            </a:r>
            <a:r>
              <a:rPr lang="en-US" sz="1200" b="1" dirty="0" smtClean="0"/>
              <a:t>		</a:t>
            </a:r>
            <a:r>
              <a:rPr lang="tr-TR" sz="1200" b="1" dirty="0" err="1" smtClean="0">
                <a:solidFill>
                  <a:schemeClr val="accent4">
                    <a:lumMod val="50000"/>
                  </a:schemeClr>
                </a:solidFill>
              </a:rPr>
              <a:t>بنية</a:t>
            </a:r>
            <a:r>
              <a:rPr lang="tr-TR" sz="12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RISC و CISC</a:t>
            </a: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11.Hardware </a:t>
            </a:r>
            <a:r>
              <a:rPr lang="tr-TR" sz="1200" b="1" dirty="0" err="1">
                <a:solidFill>
                  <a:schemeClr val="accent1"/>
                </a:solidFill>
              </a:rPr>
              <a:t>innovation</a:t>
            </a:r>
            <a:r>
              <a:rPr lang="tr-TR" sz="1200" b="1" dirty="0">
                <a:solidFill>
                  <a:schemeClr val="accent1"/>
                </a:solidFill>
              </a:rPr>
              <a:t> that is a </a:t>
            </a:r>
            <a:r>
              <a:rPr lang="tr-TR" sz="1200" b="1" dirty="0" err="1">
                <a:solidFill>
                  <a:schemeClr val="accent1"/>
                </a:solidFill>
              </a:rPr>
              <a:t>real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leading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force</a:t>
            </a:r>
            <a:r>
              <a:rPr lang="tr-TR" sz="1200" b="1" dirty="0">
                <a:solidFill>
                  <a:schemeClr val="accent1"/>
                </a:solidFill>
              </a:rPr>
              <a:t> in </a:t>
            </a:r>
            <a:r>
              <a:rPr lang="tr-TR" sz="1200" b="1" dirty="0" err="1">
                <a:solidFill>
                  <a:schemeClr val="accent1"/>
                </a:solidFill>
              </a:rPr>
              <a:t>information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technology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and</a:t>
            </a:r>
            <a:r>
              <a:rPr lang="tr-TR" sz="1200" b="1" dirty="0">
                <a:solidFill>
                  <a:schemeClr val="accent1"/>
                </a:solidFill>
              </a:rPr>
              <a:t> mi- </a:t>
            </a:r>
            <a:r>
              <a:rPr lang="tr-TR" sz="1200" b="1" dirty="0" err="1">
                <a:solidFill>
                  <a:schemeClr val="accent1"/>
                </a:solidFill>
              </a:rPr>
              <a:t>croprocessors</a:t>
            </a:r>
            <a:r>
              <a:rPr lang="tr-TR" sz="1200" b="1" dirty="0">
                <a:solidFill>
                  <a:schemeClr val="accent1"/>
                </a:solidFill>
              </a:rPr>
              <a:t> that </a:t>
            </a:r>
            <a:r>
              <a:rPr lang="tr-TR" sz="1200" b="1" dirty="0" err="1">
                <a:solidFill>
                  <a:schemeClr val="accent1"/>
                </a:solidFill>
              </a:rPr>
              <a:t>play</a:t>
            </a:r>
            <a:r>
              <a:rPr lang="tr-TR" sz="1200" b="1" dirty="0">
                <a:solidFill>
                  <a:schemeClr val="accent1"/>
                </a:solidFill>
              </a:rPr>
              <a:t> a </a:t>
            </a:r>
            <a:r>
              <a:rPr lang="tr-TR" sz="1200" b="1" dirty="0" err="1">
                <a:solidFill>
                  <a:schemeClr val="accent1"/>
                </a:solidFill>
              </a:rPr>
              <a:t>major</a:t>
            </a:r>
            <a:r>
              <a:rPr lang="tr-TR" sz="1200" b="1" dirty="0">
                <a:solidFill>
                  <a:schemeClr val="accent1"/>
                </a:solidFill>
              </a:rPr>
              <a:t> role in </a:t>
            </a:r>
            <a:r>
              <a:rPr lang="tr-TR" sz="1200" b="1" dirty="0" err="1">
                <a:solidFill>
                  <a:schemeClr val="accent1"/>
                </a:solidFill>
              </a:rPr>
              <a:t>improvements</a:t>
            </a:r>
            <a:r>
              <a:rPr lang="tr-TR" sz="1200" b="1" dirty="0">
                <a:solidFill>
                  <a:schemeClr val="accent1"/>
                </a:solidFill>
              </a:rPr>
              <a:t>, </a:t>
            </a:r>
            <a:r>
              <a:rPr lang="tr-TR" sz="1200" b="1" dirty="0" err="1">
                <a:solidFill>
                  <a:schemeClr val="accent1"/>
                </a:solidFill>
              </a:rPr>
              <a:t>direct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also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many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sectors</a:t>
            </a:r>
            <a:r>
              <a:rPr lang="tr-TR" sz="12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200" b="1" dirty="0"/>
              <a:t>	Bilişim teknolojilerinde gerçek bir lokomotif olan donanım </a:t>
            </a:r>
            <a:r>
              <a:rPr lang="tr-TR" sz="1200" b="1" dirty="0" err="1"/>
              <a:t>inovasyonu</a:t>
            </a:r>
            <a:r>
              <a:rPr lang="tr-TR" sz="1200" b="1" dirty="0"/>
              <a:t> ve gelişmelerde büyük rol oynayan mikroişlemciler birçok sektöre de 		yön vermektedir.</a:t>
            </a:r>
          </a:p>
          <a:p>
            <a:r>
              <a:rPr lang="tr-TR" sz="1200" b="1" dirty="0"/>
              <a:t>		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تقوم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المعالجات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الدقيقة ،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التي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تلعب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دورًا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رئيسيًا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في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ابتكار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الأجهزة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وتطويرها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والتي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تعد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قاطرة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حقيقية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في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مجال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تقنيات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المعلومات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بتوجيه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العديد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القطاعات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endParaRPr lang="tr-TR" sz="1200" b="1" dirty="0"/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12. The main </a:t>
            </a:r>
            <a:r>
              <a:rPr lang="tr-TR" sz="1200" b="1" dirty="0" err="1">
                <a:solidFill>
                  <a:schemeClr val="accent1"/>
                </a:solidFill>
              </a:rPr>
              <a:t>ones</a:t>
            </a:r>
            <a:r>
              <a:rPr lang="tr-TR" sz="1200" b="1" dirty="0">
                <a:solidFill>
                  <a:schemeClr val="accent1"/>
                </a:solidFill>
              </a:rPr>
              <a:t> are </a:t>
            </a:r>
            <a:r>
              <a:rPr lang="tr-TR" sz="1200" b="1" dirty="0" err="1">
                <a:solidFill>
                  <a:schemeClr val="accent1"/>
                </a:solidFill>
              </a:rPr>
              <a:t>these</a:t>
            </a:r>
            <a:r>
              <a:rPr lang="tr-TR" sz="1200" b="1" dirty="0">
                <a:solidFill>
                  <a:schemeClr val="accent1"/>
                </a:solidFill>
              </a:rPr>
              <a:t>: </a:t>
            </a:r>
          </a:p>
          <a:p>
            <a:r>
              <a:rPr lang="tr-TR" sz="1200" b="1" dirty="0"/>
              <a:t>	</a:t>
            </a:r>
            <a:r>
              <a:rPr lang="tr-TR" sz="1200" b="1" dirty="0" err="1"/>
              <a:t>Başlıcaları</a:t>
            </a:r>
            <a:r>
              <a:rPr lang="tr-TR" sz="1200" b="1" dirty="0"/>
              <a:t> şunlardır:</a:t>
            </a:r>
          </a:p>
          <a:p>
            <a:r>
              <a:rPr lang="tr-TR" sz="1200" b="1" dirty="0"/>
              <a:t>		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أهمها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4475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0" y="0"/>
            <a:ext cx="6858000" cy="877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chemeClr val="accent1"/>
                </a:solidFill>
              </a:rPr>
              <a:t>13.Memory </a:t>
            </a:r>
            <a:r>
              <a:rPr lang="tr-TR" sz="1200" dirty="0" err="1">
                <a:solidFill>
                  <a:schemeClr val="accent1"/>
                </a:solidFill>
              </a:rPr>
              <a:t>technologies</a:t>
            </a:r>
            <a:r>
              <a:rPr lang="tr-TR" sz="1200" dirty="0">
                <a:solidFill>
                  <a:schemeClr val="accent1"/>
                </a:solidFill>
              </a:rPr>
              <a:t> (DDR, SRAM, hard disk</a:t>
            </a:r>
          </a:p>
          <a:p>
            <a:r>
              <a:rPr lang="tr-TR" sz="1200" dirty="0"/>
              <a:t>	Bellek teknolojileri (DDR, SRAM, sabit disk</a:t>
            </a:r>
          </a:p>
          <a:p>
            <a:r>
              <a:rPr lang="tr-TR" sz="1200" dirty="0"/>
              <a:t>	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تقنيات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الذاكرة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(DDR ، SRAM ،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القرص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الصلب</a:t>
            </a:r>
            <a:endParaRPr lang="tr-TR" sz="12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tr-TR" sz="1200" dirty="0"/>
          </a:p>
          <a:p>
            <a:r>
              <a:rPr lang="tr-TR" sz="1200" dirty="0">
                <a:solidFill>
                  <a:schemeClr val="accent1"/>
                </a:solidFill>
              </a:rPr>
              <a:t>14.internal or </a:t>
            </a:r>
            <a:r>
              <a:rPr lang="tr-TR" sz="1200" dirty="0" err="1">
                <a:solidFill>
                  <a:schemeClr val="accent1"/>
                </a:solidFill>
              </a:rPr>
              <a:t>external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peripherals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such</a:t>
            </a:r>
            <a:r>
              <a:rPr lang="tr-TR" sz="1200" dirty="0">
                <a:solidFill>
                  <a:schemeClr val="accent1"/>
                </a:solidFill>
              </a:rPr>
              <a:t> as disk, DVD </a:t>
            </a:r>
            <a:r>
              <a:rPr lang="tr-TR" sz="1200" dirty="0" err="1">
                <a:solidFill>
                  <a:schemeClr val="accent1"/>
                </a:solidFill>
              </a:rPr>
              <a:t>and</a:t>
            </a:r>
            <a:r>
              <a:rPr lang="tr-TR" sz="1200" dirty="0">
                <a:solidFill>
                  <a:schemeClr val="accent1"/>
                </a:solidFill>
              </a:rPr>
              <a:t> video, </a:t>
            </a:r>
            <a:r>
              <a:rPr lang="tr-TR" sz="1200" dirty="0" err="1">
                <a:solidFill>
                  <a:schemeClr val="accent1"/>
                </a:solidFill>
              </a:rPr>
              <a:t>audio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and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communi</a:t>
            </a:r>
            <a:r>
              <a:rPr lang="tr-TR" sz="1200" dirty="0">
                <a:solidFill>
                  <a:schemeClr val="accent1"/>
                </a:solidFill>
              </a:rPr>
              <a:t>- </a:t>
            </a:r>
            <a:r>
              <a:rPr lang="tr-TR" sz="1200" dirty="0" err="1">
                <a:solidFill>
                  <a:schemeClr val="accent1"/>
                </a:solidFill>
              </a:rPr>
              <a:t>cation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cards</a:t>
            </a:r>
            <a:endParaRPr lang="tr-TR" sz="1200" dirty="0">
              <a:solidFill>
                <a:schemeClr val="accent1"/>
              </a:solidFill>
            </a:endParaRPr>
          </a:p>
          <a:p>
            <a:r>
              <a:rPr lang="tr-TR" sz="1200" dirty="0"/>
              <a:t>	disk, DVD ve video, ses ve iletişim kartları gibi dahili veya harici çevre birimleri</a:t>
            </a:r>
          </a:p>
          <a:p>
            <a:r>
              <a:rPr lang="tr-TR" sz="1200" dirty="0"/>
              <a:t>		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الأجهزة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الطرفية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الداخلية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أو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الخارجية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مثل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الأقراص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و DVD و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الفيديو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وبطاقات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الصوت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والاتصالات</a:t>
            </a:r>
            <a:endParaRPr lang="tr-TR" sz="12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tr-TR" sz="1200" dirty="0"/>
          </a:p>
          <a:p>
            <a:r>
              <a:rPr lang="tr-TR" sz="1200" dirty="0">
                <a:solidFill>
                  <a:schemeClr val="accent1"/>
                </a:solidFill>
              </a:rPr>
              <a:t>15. </a:t>
            </a:r>
            <a:r>
              <a:rPr lang="tr-TR" sz="1200" dirty="0" err="1">
                <a:solidFill>
                  <a:schemeClr val="accent1"/>
                </a:solidFill>
              </a:rPr>
              <a:t>power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sources</a:t>
            </a:r>
            <a:r>
              <a:rPr lang="tr-TR" sz="1200" dirty="0">
                <a:solidFill>
                  <a:schemeClr val="accent1"/>
                </a:solidFill>
              </a:rPr>
              <a:t> or </a:t>
            </a:r>
            <a:r>
              <a:rPr lang="tr-TR" sz="1200" dirty="0" err="1">
                <a:solidFill>
                  <a:schemeClr val="accent1"/>
                </a:solidFill>
              </a:rPr>
              <a:t>battery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and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also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operating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systems</a:t>
            </a:r>
            <a:r>
              <a:rPr lang="tr-TR" sz="1200" dirty="0">
                <a:solidFill>
                  <a:schemeClr val="accent1"/>
                </a:solidFill>
              </a:rPr>
              <a:t>, </a:t>
            </a:r>
            <a:r>
              <a:rPr lang="tr-TR" sz="1200" dirty="0" err="1">
                <a:solidFill>
                  <a:schemeClr val="accent1"/>
                </a:solidFill>
              </a:rPr>
              <a:t>compilers</a:t>
            </a:r>
            <a:r>
              <a:rPr lang="tr-TR" sz="1200" dirty="0">
                <a:solidFill>
                  <a:schemeClr val="accent1"/>
                </a:solidFill>
              </a:rPr>
              <a:t>, or </a:t>
            </a:r>
            <a:r>
              <a:rPr lang="tr-TR" sz="1200" dirty="0" err="1">
                <a:solidFill>
                  <a:schemeClr val="accent1"/>
                </a:solidFill>
              </a:rPr>
              <a:t>ap</a:t>
            </a:r>
            <a:r>
              <a:rPr lang="tr-TR" sz="1200" dirty="0">
                <a:solidFill>
                  <a:schemeClr val="accent1"/>
                </a:solidFill>
              </a:rPr>
              <a:t>- </a:t>
            </a:r>
            <a:r>
              <a:rPr lang="tr-TR" sz="1200" dirty="0" err="1">
                <a:solidFill>
                  <a:schemeClr val="accent1"/>
                </a:solidFill>
              </a:rPr>
              <a:t>plications</a:t>
            </a:r>
            <a:r>
              <a:rPr lang="tr-TR" sz="1200" dirty="0">
                <a:solidFill>
                  <a:schemeClr val="accent1"/>
                </a:solidFill>
              </a:rPr>
              <a:t> that </a:t>
            </a:r>
            <a:r>
              <a:rPr lang="tr-TR" sz="1200" dirty="0" err="1">
                <a:solidFill>
                  <a:schemeClr val="accent1"/>
                </a:solidFill>
              </a:rPr>
              <a:t>manage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and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use</a:t>
            </a:r>
            <a:r>
              <a:rPr lang="tr-TR" sz="1200" dirty="0">
                <a:solidFill>
                  <a:schemeClr val="accent1"/>
                </a:solidFill>
              </a:rPr>
              <a:t> this </a:t>
            </a:r>
            <a:r>
              <a:rPr lang="tr-TR" sz="1200" dirty="0" err="1">
                <a:solidFill>
                  <a:schemeClr val="accent1"/>
                </a:solidFill>
              </a:rPr>
              <a:t>equipment</a:t>
            </a:r>
            <a:r>
              <a:rPr lang="tr-TR" sz="1200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200" dirty="0"/>
              <a:t>	güç kaynakları veya pil ve ayrıca bu ekipmanı yöneten ve kullanan işletim sistemleri, derleyiciler veya </a:t>
            </a:r>
            <a:r>
              <a:rPr lang="en-US" sz="1200" dirty="0" smtClean="0"/>
              <a:t>	</a:t>
            </a:r>
            <a:r>
              <a:rPr lang="tr-TR" sz="1200" dirty="0" smtClean="0"/>
              <a:t>uygulamalar</a:t>
            </a:r>
            <a:r>
              <a:rPr lang="tr-TR" sz="1200" dirty="0"/>
              <a:t>.</a:t>
            </a:r>
          </a:p>
          <a:p>
            <a:r>
              <a:rPr lang="tr-TR" sz="1200" dirty="0"/>
              <a:t>		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مزودات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الطاقة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أو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البطارية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بالإضافة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إلى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أنظمة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التشغيل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أو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المجمعين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أو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التطبيقات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التي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تدير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هذه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المعدات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وتستخدمها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endParaRPr lang="tr-TR" sz="1200" dirty="0"/>
          </a:p>
          <a:p>
            <a:r>
              <a:rPr lang="tr-TR" sz="1200" dirty="0">
                <a:solidFill>
                  <a:schemeClr val="accent1"/>
                </a:solidFill>
              </a:rPr>
              <a:t>16.Computer </a:t>
            </a:r>
            <a:r>
              <a:rPr lang="tr-TR" sz="1200" dirty="0" err="1">
                <a:solidFill>
                  <a:schemeClr val="accent1"/>
                </a:solidFill>
              </a:rPr>
              <a:t>engineering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includes</a:t>
            </a:r>
            <a:r>
              <a:rPr lang="tr-TR" sz="1200" dirty="0">
                <a:solidFill>
                  <a:schemeClr val="accent1"/>
                </a:solidFill>
              </a:rPr>
              <a:t> the </a:t>
            </a:r>
            <a:r>
              <a:rPr lang="tr-TR" sz="1200" dirty="0" err="1">
                <a:solidFill>
                  <a:schemeClr val="accent1"/>
                </a:solidFill>
              </a:rPr>
              <a:t>microprocessor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system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design</a:t>
            </a:r>
            <a:r>
              <a:rPr lang="tr-TR" sz="1200" dirty="0">
                <a:solidFill>
                  <a:schemeClr val="accent1"/>
                </a:solidFill>
              </a:rPr>
              <a:t> as </a:t>
            </a:r>
            <a:r>
              <a:rPr lang="tr-TR" sz="1200" dirty="0" err="1">
                <a:solidFill>
                  <a:schemeClr val="accent1"/>
                </a:solidFill>
              </a:rPr>
              <a:t>well</a:t>
            </a:r>
            <a:r>
              <a:rPr lang="tr-TR" sz="1200" dirty="0">
                <a:solidFill>
                  <a:schemeClr val="accent1"/>
                </a:solidFill>
              </a:rPr>
              <a:t> as the de- </a:t>
            </a:r>
            <a:r>
              <a:rPr lang="tr-TR" sz="1200" dirty="0" err="1">
                <a:solidFill>
                  <a:schemeClr val="accent1"/>
                </a:solidFill>
              </a:rPr>
              <a:t>sign</a:t>
            </a:r>
            <a:r>
              <a:rPr lang="tr-TR" sz="1200" dirty="0">
                <a:solidFill>
                  <a:schemeClr val="accent1"/>
                </a:solidFill>
              </a:rPr>
              <a:t> of the </a:t>
            </a:r>
            <a:r>
              <a:rPr lang="tr-TR" sz="1200" dirty="0" err="1">
                <a:solidFill>
                  <a:schemeClr val="accent1"/>
                </a:solidFill>
              </a:rPr>
              <a:t>microprocessor</a:t>
            </a:r>
            <a:r>
              <a:rPr lang="tr-TR" sz="1200" dirty="0">
                <a:solidFill>
                  <a:schemeClr val="accent1"/>
                </a:solidFill>
              </a:rPr>
              <a:t> that </a:t>
            </a:r>
            <a:r>
              <a:rPr lang="tr-TR" sz="1200" dirty="0" err="1">
                <a:solidFill>
                  <a:schemeClr val="accent1"/>
                </a:solidFill>
              </a:rPr>
              <a:t>may</a:t>
            </a:r>
            <a:r>
              <a:rPr lang="tr-TR" sz="1200" dirty="0">
                <a:solidFill>
                  <a:schemeClr val="accent1"/>
                </a:solidFill>
              </a:rPr>
              <a:t> be </a:t>
            </a:r>
            <a:r>
              <a:rPr lang="tr-TR" sz="1200" dirty="0" err="1">
                <a:solidFill>
                  <a:schemeClr val="accent1"/>
                </a:solidFill>
              </a:rPr>
              <a:t>considered</a:t>
            </a:r>
            <a:r>
              <a:rPr lang="tr-TR" sz="1200" dirty="0">
                <a:solidFill>
                  <a:schemeClr val="accent1"/>
                </a:solidFill>
              </a:rPr>
              <a:t> as the </a:t>
            </a:r>
            <a:r>
              <a:rPr lang="tr-TR" sz="1200" dirty="0" err="1">
                <a:solidFill>
                  <a:schemeClr val="accent1"/>
                </a:solidFill>
              </a:rPr>
              <a:t>center</a:t>
            </a:r>
            <a:r>
              <a:rPr lang="tr-TR" sz="1200" dirty="0">
                <a:solidFill>
                  <a:schemeClr val="accent1"/>
                </a:solidFill>
              </a:rPr>
              <a:t> of </a:t>
            </a:r>
            <a:r>
              <a:rPr lang="tr-TR" sz="1200" dirty="0" err="1">
                <a:solidFill>
                  <a:schemeClr val="accent1"/>
                </a:solidFill>
              </a:rPr>
              <a:t>all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devices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with</a:t>
            </a:r>
            <a:r>
              <a:rPr lang="tr-TR" sz="1200" dirty="0">
                <a:solidFill>
                  <a:schemeClr val="accent1"/>
                </a:solidFill>
              </a:rPr>
              <a:t>- in the </a:t>
            </a:r>
            <a:r>
              <a:rPr lang="tr-TR" sz="1200" dirty="0" err="1">
                <a:solidFill>
                  <a:schemeClr val="accent1"/>
                </a:solidFill>
              </a:rPr>
              <a:t>concept</a:t>
            </a:r>
            <a:r>
              <a:rPr lang="tr-TR" sz="1200" dirty="0">
                <a:solidFill>
                  <a:schemeClr val="accent1"/>
                </a:solidFill>
              </a:rPr>
              <a:t> of </a:t>
            </a:r>
            <a:r>
              <a:rPr lang="tr-TR" sz="1200" dirty="0" err="1">
                <a:solidFill>
                  <a:schemeClr val="accent1"/>
                </a:solidFill>
              </a:rPr>
              <a:t>computer</a:t>
            </a:r>
            <a:endParaRPr lang="tr-TR" sz="1200" dirty="0">
              <a:solidFill>
                <a:schemeClr val="accent1"/>
              </a:solidFill>
            </a:endParaRPr>
          </a:p>
          <a:p>
            <a:r>
              <a:rPr lang="tr-TR" sz="1200" dirty="0"/>
              <a:t>	Bilgisayar mühendisliği, mikroişlemci sistem tasarımının yanı sıra bilgisayar kavramı içinde tüm </a:t>
            </a:r>
            <a:r>
              <a:rPr lang="en-US" sz="1200" dirty="0" smtClean="0"/>
              <a:t>	</a:t>
            </a:r>
            <a:r>
              <a:rPr lang="tr-TR" sz="1200" dirty="0" smtClean="0"/>
              <a:t>cihazların </a:t>
            </a:r>
            <a:r>
              <a:rPr lang="tr-TR" sz="1200" dirty="0"/>
              <a:t>merkezi sayılabilecek </a:t>
            </a:r>
            <a:r>
              <a:rPr lang="tr-TR" sz="1200" dirty="0" smtClean="0"/>
              <a:t>mikroişlemcinin </a:t>
            </a:r>
            <a:r>
              <a:rPr lang="tr-TR" sz="1200" dirty="0"/>
              <a:t>tasarımını da içermektedir.</a:t>
            </a:r>
          </a:p>
          <a:p>
            <a:r>
              <a:rPr lang="tr-TR" sz="1200" dirty="0"/>
              <a:t>		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بالإضافة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إلى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تصميم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نظام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المعالجات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الدقيقة ،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تشتمل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هندسة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الكمبيوتر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أيضًا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على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تصميم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المعالج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الدقيق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والذي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يمكن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			</a:t>
            </a:r>
            <a:r>
              <a:rPr lang="tr-TR" sz="1200" dirty="0" err="1" smtClean="0">
                <a:solidFill>
                  <a:schemeClr val="accent4">
                    <a:lumMod val="50000"/>
                  </a:schemeClr>
                </a:solidFill>
              </a:rPr>
              <a:t>اعتباره</a:t>
            </a:r>
            <a:r>
              <a:rPr lang="tr-TR" sz="12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مركزًا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لجميع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الأجهزة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ضمن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مفهوم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الكمبيوتر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endParaRPr lang="tr-TR" sz="1200" dirty="0"/>
          </a:p>
          <a:p>
            <a:r>
              <a:rPr lang="tr-TR" sz="1200" dirty="0">
                <a:solidFill>
                  <a:schemeClr val="accent1"/>
                </a:solidFill>
              </a:rPr>
              <a:t>17. </a:t>
            </a:r>
            <a:r>
              <a:rPr lang="tr-TR" sz="1200" dirty="0" err="1">
                <a:solidFill>
                  <a:schemeClr val="accent1"/>
                </a:solidFill>
              </a:rPr>
              <a:t>After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learning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digital</a:t>
            </a:r>
            <a:r>
              <a:rPr lang="tr-TR" sz="1200" dirty="0">
                <a:solidFill>
                  <a:schemeClr val="accent1"/>
                </a:solidFill>
              </a:rPr>
              <a:t>/</a:t>
            </a:r>
            <a:r>
              <a:rPr lang="tr-TR" sz="1200" dirty="0" err="1">
                <a:solidFill>
                  <a:schemeClr val="accent1"/>
                </a:solidFill>
              </a:rPr>
              <a:t>logic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design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and</a:t>
            </a:r>
            <a:r>
              <a:rPr lang="tr-TR" sz="1200" dirty="0">
                <a:solidFill>
                  <a:schemeClr val="accent1"/>
                </a:solidFill>
              </a:rPr>
              <a:t> the </a:t>
            </a:r>
            <a:r>
              <a:rPr lang="tr-TR" sz="1200" dirty="0" err="1">
                <a:solidFill>
                  <a:schemeClr val="accent1"/>
                </a:solidFill>
              </a:rPr>
              <a:t>basic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princi</a:t>
            </a:r>
            <a:r>
              <a:rPr lang="tr-TR" sz="1200" dirty="0">
                <a:solidFill>
                  <a:schemeClr val="accent1"/>
                </a:solidFill>
              </a:rPr>
              <a:t>- </a:t>
            </a:r>
            <a:r>
              <a:rPr lang="tr-TR" sz="1200" dirty="0" err="1">
                <a:solidFill>
                  <a:schemeClr val="accent1"/>
                </a:solidFill>
              </a:rPr>
              <a:t>ples</a:t>
            </a:r>
            <a:r>
              <a:rPr lang="tr-TR" sz="1200" dirty="0">
                <a:solidFill>
                  <a:schemeClr val="accent1"/>
                </a:solidFill>
              </a:rPr>
              <a:t> of hardware </a:t>
            </a:r>
            <a:r>
              <a:rPr lang="tr-TR" sz="1200" dirty="0" err="1">
                <a:solidFill>
                  <a:schemeClr val="accent1"/>
                </a:solidFill>
              </a:rPr>
              <a:t>units</a:t>
            </a:r>
            <a:endParaRPr lang="tr-TR" sz="1200" dirty="0">
              <a:solidFill>
                <a:schemeClr val="accent1"/>
              </a:solidFill>
            </a:endParaRPr>
          </a:p>
          <a:p>
            <a:r>
              <a:rPr lang="tr-TR" sz="1200" dirty="0"/>
              <a:t>	Sayısal/mantık tasarımı ve donanım birimlerinin temel ilkelerini öğrendikten sonra</a:t>
            </a:r>
          </a:p>
          <a:p>
            <a:r>
              <a:rPr lang="tr-TR" sz="1200" dirty="0"/>
              <a:t>		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بعد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تعلم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المبادئ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الأساسية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للتصميم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العددي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/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المنطقي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ووحدات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الأجهزة</a:t>
            </a:r>
            <a:endParaRPr lang="tr-TR" sz="12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tr-TR" sz="1200" dirty="0"/>
          </a:p>
          <a:p>
            <a:r>
              <a:rPr lang="tr-TR" sz="1200" dirty="0">
                <a:solidFill>
                  <a:schemeClr val="accent1"/>
                </a:solidFill>
              </a:rPr>
              <a:t>18. </a:t>
            </a:r>
            <a:r>
              <a:rPr lang="tr-TR" sz="1200" dirty="0" err="1">
                <a:solidFill>
                  <a:schemeClr val="accent1"/>
                </a:solidFill>
              </a:rPr>
              <a:t>architectural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structures</a:t>
            </a:r>
            <a:r>
              <a:rPr lang="tr-TR" sz="1200" dirty="0">
                <a:solidFill>
                  <a:schemeClr val="accent1"/>
                </a:solidFill>
              </a:rPr>
              <a:t> are </a:t>
            </a:r>
            <a:r>
              <a:rPr lang="tr-TR" sz="1200" dirty="0" err="1">
                <a:solidFill>
                  <a:schemeClr val="accent1"/>
                </a:solidFill>
              </a:rPr>
              <a:t>required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to</a:t>
            </a:r>
            <a:r>
              <a:rPr lang="tr-TR" sz="1200" dirty="0">
                <a:solidFill>
                  <a:schemeClr val="accent1"/>
                </a:solidFill>
              </a:rPr>
              <a:t> be </a:t>
            </a:r>
            <a:r>
              <a:rPr lang="tr-TR" sz="1200" dirty="0" err="1">
                <a:solidFill>
                  <a:schemeClr val="accent1"/>
                </a:solidFill>
              </a:rPr>
              <a:t>learned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to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design</a:t>
            </a:r>
            <a:r>
              <a:rPr lang="tr-TR" sz="1200" dirty="0">
                <a:solidFill>
                  <a:schemeClr val="accent1"/>
                </a:solidFill>
              </a:rPr>
              <a:t> a </a:t>
            </a:r>
            <a:r>
              <a:rPr lang="tr-TR" sz="1200" dirty="0" err="1">
                <a:solidFill>
                  <a:schemeClr val="accent1"/>
                </a:solidFill>
              </a:rPr>
              <a:t>microprocessor</a:t>
            </a:r>
            <a:r>
              <a:rPr lang="tr-TR" sz="1200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200" dirty="0"/>
              <a:t>	Mikroişlemci tasarlamak için mimari yapıların öğrenilmesi gerekmektedir.</a:t>
            </a:r>
          </a:p>
          <a:p>
            <a:r>
              <a:rPr lang="tr-TR" sz="1200" dirty="0"/>
              <a:t>		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أجل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تصميم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معالج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دقيق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الضروري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تعلم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الهياكل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المعمارية</a:t>
            </a:r>
            <a:r>
              <a:rPr lang="tr-TR" sz="1200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tr-TR" sz="12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tr-TR" sz="1200" dirty="0"/>
          </a:p>
          <a:p>
            <a:r>
              <a:rPr lang="tr-TR" sz="1200" dirty="0">
                <a:solidFill>
                  <a:schemeClr val="accent1"/>
                </a:solidFill>
              </a:rPr>
              <a:t>19.Microprocessor </a:t>
            </a:r>
            <a:r>
              <a:rPr lang="tr-TR" sz="1200" dirty="0" err="1">
                <a:solidFill>
                  <a:schemeClr val="accent1"/>
                </a:solidFill>
              </a:rPr>
              <a:t>architectures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and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assembly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language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related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to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these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architectures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have</a:t>
            </a:r>
            <a:r>
              <a:rPr lang="tr-TR" sz="1200" dirty="0">
                <a:solidFill>
                  <a:schemeClr val="accent1"/>
                </a:solidFill>
              </a:rPr>
              <a:t> a </a:t>
            </a:r>
            <a:r>
              <a:rPr lang="tr-TR" sz="1200" dirty="0" err="1">
                <a:solidFill>
                  <a:schemeClr val="accent1"/>
                </a:solidFill>
              </a:rPr>
              <a:t>very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close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relationship</a:t>
            </a:r>
            <a:r>
              <a:rPr lang="tr-TR" sz="1200" dirty="0"/>
              <a:t>.</a:t>
            </a:r>
          </a:p>
          <a:p>
            <a:r>
              <a:rPr lang="tr-TR" sz="1200" dirty="0"/>
              <a:t>	Mikroişlemci mimarileri ve bu mimarilere bağlı montaj dili çok yakın bir ilişki içindedir.</a:t>
            </a:r>
          </a:p>
          <a:p>
            <a:r>
              <a:rPr lang="tr-TR" sz="1200" dirty="0"/>
              <a:t>		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ترتبط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معماريات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المعالجات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الدقيقة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ولغتها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التجميعية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ارتباطًا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وثيقًا</a:t>
            </a:r>
            <a:r>
              <a:rPr lang="tr-TR" sz="1200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tr-TR" sz="12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tr-TR" sz="1200" dirty="0"/>
          </a:p>
          <a:p>
            <a:endParaRPr lang="tr-TR" sz="1200" dirty="0"/>
          </a:p>
          <a:p>
            <a:r>
              <a:rPr lang="tr-TR" sz="1200" dirty="0">
                <a:solidFill>
                  <a:schemeClr val="accent1"/>
                </a:solidFill>
              </a:rPr>
              <a:t>20.In </a:t>
            </a:r>
            <a:r>
              <a:rPr lang="tr-TR" sz="1200" dirty="0" err="1">
                <a:solidFill>
                  <a:schemeClr val="accent1"/>
                </a:solidFill>
              </a:rPr>
              <a:t>order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to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use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assembly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language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effectively</a:t>
            </a:r>
            <a:r>
              <a:rPr lang="tr-TR" sz="1200" dirty="0">
                <a:solidFill>
                  <a:schemeClr val="accent1"/>
                </a:solidFill>
              </a:rPr>
              <a:t>, mi- </a:t>
            </a:r>
            <a:r>
              <a:rPr lang="tr-TR" sz="1200" dirty="0" err="1">
                <a:solidFill>
                  <a:schemeClr val="accent1"/>
                </a:solidFill>
              </a:rPr>
              <a:t>croprocessor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architecture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and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interior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units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should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also</a:t>
            </a:r>
            <a:r>
              <a:rPr lang="tr-TR" sz="1200" dirty="0">
                <a:solidFill>
                  <a:schemeClr val="accent1"/>
                </a:solidFill>
              </a:rPr>
              <a:t> be </a:t>
            </a:r>
            <a:r>
              <a:rPr lang="tr-TR" sz="1200" dirty="0" err="1">
                <a:solidFill>
                  <a:schemeClr val="accent1"/>
                </a:solidFill>
              </a:rPr>
              <a:t>known</a:t>
            </a:r>
            <a:endParaRPr lang="tr-TR" sz="1200" dirty="0">
              <a:solidFill>
                <a:schemeClr val="accent1"/>
              </a:solidFill>
            </a:endParaRPr>
          </a:p>
          <a:p>
            <a:r>
              <a:rPr lang="tr-TR" sz="1200" dirty="0"/>
              <a:t>	Assembly dilini etkin bir şekilde kullanabilmek için mikroişlemci mimarisi ve iç ünitelerin de bilinmesi </a:t>
            </a:r>
            <a:r>
              <a:rPr lang="en-US" sz="1200" dirty="0" smtClean="0"/>
              <a:t>	</a:t>
            </a:r>
            <a:r>
              <a:rPr lang="tr-TR" sz="1200" dirty="0" smtClean="0"/>
              <a:t>gerekmektedir</a:t>
            </a:r>
            <a:r>
              <a:rPr lang="tr-TR" sz="1200" dirty="0"/>
              <a:t>.</a:t>
            </a:r>
          </a:p>
          <a:p>
            <a:r>
              <a:rPr lang="tr-TR" sz="1200" dirty="0"/>
              <a:t>		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أجل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استخدام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لغة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التجميع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بشكل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فعال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يجب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معرفة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بنية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المعالجات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الدقيقة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والوحدات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الداخلية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endParaRPr lang="tr-TR" sz="1200" dirty="0"/>
          </a:p>
          <a:p>
            <a:endParaRPr lang="tr-TR" sz="1200" dirty="0"/>
          </a:p>
          <a:p>
            <a:endParaRPr lang="tr-TR" sz="1200" dirty="0"/>
          </a:p>
          <a:p>
            <a:r>
              <a:rPr lang="tr-TR" sz="1200" dirty="0">
                <a:solidFill>
                  <a:schemeClr val="accent1"/>
                </a:solidFill>
              </a:rPr>
              <a:t>21.Although it is </a:t>
            </a:r>
            <a:r>
              <a:rPr lang="tr-TR" sz="1200" dirty="0" err="1">
                <a:solidFill>
                  <a:schemeClr val="accent1"/>
                </a:solidFill>
              </a:rPr>
              <a:t>often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considered</a:t>
            </a:r>
            <a:r>
              <a:rPr lang="tr-TR" sz="1200" dirty="0">
                <a:solidFill>
                  <a:schemeClr val="accent1"/>
                </a:solidFill>
              </a:rPr>
              <a:t> a </a:t>
            </a:r>
            <a:r>
              <a:rPr lang="tr-TR" sz="1200" dirty="0" err="1">
                <a:solidFill>
                  <a:schemeClr val="accent1"/>
                </a:solidFill>
              </a:rPr>
              <a:t>disadvantage</a:t>
            </a:r>
            <a:r>
              <a:rPr lang="tr-TR" sz="1200" dirty="0">
                <a:solidFill>
                  <a:schemeClr val="accent1"/>
                </a:solidFill>
              </a:rPr>
              <a:t>, it is </a:t>
            </a:r>
            <a:r>
              <a:rPr lang="tr-TR" sz="1200" dirty="0" err="1">
                <a:solidFill>
                  <a:schemeClr val="accent1"/>
                </a:solidFill>
              </a:rPr>
              <a:t>used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inevitably</a:t>
            </a:r>
            <a:r>
              <a:rPr lang="tr-TR" sz="1200" dirty="0">
                <a:solidFill>
                  <a:schemeClr val="accent1"/>
                </a:solidFill>
              </a:rPr>
              <a:t> in </a:t>
            </a:r>
            <a:r>
              <a:rPr lang="tr-TR" sz="1200" dirty="0" err="1">
                <a:solidFill>
                  <a:schemeClr val="accent1"/>
                </a:solidFill>
              </a:rPr>
              <a:t>very</a:t>
            </a:r>
            <a:r>
              <a:rPr lang="tr-TR" sz="1200" dirty="0">
                <a:solidFill>
                  <a:schemeClr val="accent1"/>
                </a:solidFill>
              </a:rPr>
              <a:t> </a:t>
            </a:r>
            <a:r>
              <a:rPr lang="tr-TR" sz="1200" dirty="0" err="1">
                <a:solidFill>
                  <a:schemeClr val="accent1"/>
                </a:solidFill>
              </a:rPr>
              <a:t>low-level</a:t>
            </a:r>
            <a:r>
              <a:rPr lang="tr-TR" sz="1200" dirty="0">
                <a:solidFill>
                  <a:schemeClr val="accent1"/>
                </a:solidFill>
              </a:rPr>
              <a:t> (in </a:t>
            </a:r>
            <a:r>
              <a:rPr lang="tr-TR" sz="1200" dirty="0" err="1">
                <a:solidFill>
                  <a:schemeClr val="accent1"/>
                </a:solidFill>
              </a:rPr>
              <a:t>detail</a:t>
            </a:r>
            <a:r>
              <a:rPr lang="tr-TR" sz="1200" dirty="0">
                <a:solidFill>
                  <a:schemeClr val="accent1"/>
                </a:solidFill>
              </a:rPr>
              <a:t>) </a:t>
            </a:r>
            <a:r>
              <a:rPr lang="tr-TR" sz="1200" dirty="0" err="1">
                <a:solidFill>
                  <a:schemeClr val="accent1"/>
                </a:solidFill>
              </a:rPr>
              <a:t>designs</a:t>
            </a:r>
            <a:r>
              <a:rPr lang="tr-TR" sz="1200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200" dirty="0"/>
              <a:t>	Çoğu zaman dezavantaj olarak görülse de çok düşük seviyeli (detaylı) tasarımlarda kaçınılmaz olarak </a:t>
            </a:r>
            <a:r>
              <a:rPr lang="en-US" sz="1200" dirty="0" smtClean="0"/>
              <a:t>	</a:t>
            </a:r>
            <a:r>
              <a:rPr lang="tr-TR" sz="1200" dirty="0" smtClean="0"/>
              <a:t>kullanılmaktadır</a:t>
            </a:r>
            <a:r>
              <a:rPr lang="tr-TR" sz="1200" dirty="0"/>
              <a:t>.</a:t>
            </a:r>
            <a:endParaRPr lang="tr-TR" sz="12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على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الرغم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أنه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غالبًا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ما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يُنظر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إليه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على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أنه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عيب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إلا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أنه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يتم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استخدامه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حتمًا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في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تصميمات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منخفضة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المستوى</a:t>
            </a:r>
            <a:r>
              <a:rPr lang="tr-TR" sz="1200" dirty="0"/>
              <a:t> 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tr-TR" sz="1200" dirty="0" err="1">
                <a:solidFill>
                  <a:schemeClr val="accent4">
                    <a:lumMod val="50000"/>
                  </a:schemeClr>
                </a:solidFill>
              </a:rPr>
              <a:t>مفصلة</a:t>
            </a:r>
            <a:r>
              <a:rPr lang="tr-TR" sz="1200" dirty="0">
                <a:solidFill>
                  <a:schemeClr val="accent4">
                    <a:lumMod val="50000"/>
                  </a:schemeClr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486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13945" y="687891"/>
            <a:ext cx="6163409" cy="827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						</a:t>
            </a:r>
            <a:r>
              <a:rPr lang="tr-TR" sz="1400" b="1" dirty="0" smtClean="0"/>
              <a:t>10.Sayfa</a:t>
            </a:r>
            <a:endParaRPr lang="tr-TR" sz="1400" b="1" dirty="0"/>
          </a:p>
          <a:p>
            <a:endParaRPr lang="tr-TR" sz="1400" b="1" dirty="0"/>
          </a:p>
          <a:p>
            <a:r>
              <a:rPr lang="tr-TR" sz="1400" b="1" dirty="0"/>
              <a:t>Yazılım </a:t>
            </a:r>
            <a:r>
              <a:rPr lang="tr-TR" sz="1400" b="1" dirty="0" err="1"/>
              <a:t>İsterleri</a:t>
            </a:r>
            <a:r>
              <a:rPr lang="tr-TR" sz="1400" b="1" dirty="0"/>
              <a:t> Çözümlemesi</a:t>
            </a:r>
          </a:p>
          <a:p>
            <a:endParaRPr lang="tr-TR" sz="1400" b="1" dirty="0"/>
          </a:p>
          <a:p>
            <a:r>
              <a:rPr lang="tr-TR" sz="1400" b="1" dirty="0"/>
              <a:t>Yazılım geliştirme sürecinin başarısı için gereksinimlerin ve yazılım </a:t>
            </a:r>
            <a:r>
              <a:rPr lang="tr-TR" sz="1400" b="1" dirty="0" err="1"/>
              <a:t>isterlerinin</a:t>
            </a:r>
            <a:r>
              <a:rPr lang="tr-TR" sz="1400" b="1" dirty="0"/>
              <a:t> çok iyi anlaşılması gerekir. Bir bilgisayar programı ne kadar iyi tasarlanmış ve yazılmış olursa olsun müşteri isteklerini tam olarak karşılayamıyorsa başarılı olmuş sayılamaz. Bu </a:t>
            </a:r>
            <a:r>
              <a:rPr lang="tr-TR" sz="1400" b="1" dirty="0" err="1"/>
              <a:t>du</a:t>
            </a:r>
            <a:r>
              <a:rPr lang="tr-TR" sz="1400" b="1" dirty="0"/>
              <a:t>- </a:t>
            </a:r>
            <a:r>
              <a:rPr lang="tr-TR" sz="1400" b="1" dirty="0" err="1"/>
              <a:t>rumdan</a:t>
            </a:r>
            <a:r>
              <a:rPr lang="tr-TR" sz="1400" b="1" dirty="0"/>
              <a:t> hem müşteri hem de geliştirici olumsuz olarak etkilenir. Bu nedenle, sistem </a:t>
            </a:r>
            <a:r>
              <a:rPr lang="tr-TR" sz="1400" b="1" dirty="0" err="1"/>
              <a:t>isterleri</a:t>
            </a:r>
            <a:r>
              <a:rPr lang="tr-TR" sz="1400" b="1" dirty="0"/>
              <a:t> belirlendikten sonraki yazılım geliştirme sürecinin başlangıcında yer alan Ya- </a:t>
            </a:r>
            <a:r>
              <a:rPr lang="tr-TR" sz="1400" b="1" dirty="0" err="1"/>
              <a:t>zılım</a:t>
            </a:r>
            <a:r>
              <a:rPr lang="tr-TR" sz="1400" b="1" dirty="0"/>
              <a:t> </a:t>
            </a:r>
            <a:r>
              <a:rPr lang="tr-TR" sz="1400" b="1" dirty="0" err="1"/>
              <a:t>İsterleri</a:t>
            </a:r>
            <a:r>
              <a:rPr lang="tr-TR" sz="1400" b="1" dirty="0"/>
              <a:t> Çözümlemesi (software </a:t>
            </a:r>
            <a:r>
              <a:rPr lang="tr-TR" sz="1400" b="1" dirty="0" err="1"/>
              <a:t>requirements</a:t>
            </a:r>
            <a:r>
              <a:rPr lang="tr-TR" sz="1400" b="1" dirty="0"/>
              <a:t> </a:t>
            </a:r>
            <a:r>
              <a:rPr lang="tr-TR" sz="1400" b="1" dirty="0" err="1"/>
              <a:t>analysis</a:t>
            </a:r>
            <a:r>
              <a:rPr lang="tr-TR" sz="1400" b="1" dirty="0"/>
              <a:t>) aşamasında, müşterinin yazılımdan bekledikleri tam olarak belirlenir, gereksinimler açıklığa kavuşturulur, ya- </a:t>
            </a:r>
            <a:r>
              <a:rPr lang="tr-TR" sz="1400" b="1" dirty="0" err="1"/>
              <a:t>zılım</a:t>
            </a:r>
            <a:r>
              <a:rPr lang="tr-TR" sz="1400" b="1" dirty="0"/>
              <a:t> </a:t>
            </a:r>
            <a:r>
              <a:rPr lang="tr-TR" sz="1400" b="1" dirty="0" err="1"/>
              <a:t>isterleri</a:t>
            </a:r>
            <a:r>
              <a:rPr lang="tr-TR" sz="1400" b="1" dirty="0"/>
              <a:t> modellenir ve tanımlanarak sonraki aşamalar için temel oluşturulur. Sis- temde yazılıma ayrılan rolün gerçekleştirilmesi için </a:t>
            </a:r>
            <a:r>
              <a:rPr lang="tr-TR" sz="1400" b="1" dirty="0" err="1"/>
              <a:t>isterlerin</a:t>
            </a:r>
            <a:r>
              <a:rPr lang="tr-TR" sz="1400" b="1" dirty="0"/>
              <a:t> belirlenmesi, yazılımın "Ne" yapacağının tanımlanması bu aşamada yapılır.</a:t>
            </a:r>
          </a:p>
          <a:p>
            <a:endParaRPr lang="tr-TR" sz="1400" b="1" dirty="0"/>
          </a:p>
          <a:p>
            <a:r>
              <a:rPr lang="tr-TR" sz="1400" b="1" dirty="0">
                <a:solidFill>
                  <a:schemeClr val="accent1"/>
                </a:solidFill>
              </a:rPr>
              <a:t>Software </a:t>
            </a:r>
            <a:r>
              <a:rPr lang="tr-TR" sz="1400" b="1" dirty="0" err="1">
                <a:solidFill>
                  <a:schemeClr val="accent1"/>
                </a:solidFill>
              </a:rPr>
              <a:t>Requirements</a:t>
            </a:r>
            <a:r>
              <a:rPr lang="tr-TR" sz="1400" b="1" dirty="0">
                <a:solidFill>
                  <a:schemeClr val="accent1"/>
                </a:solidFill>
              </a:rPr>
              <a:t> Analysis</a:t>
            </a:r>
          </a:p>
          <a:p>
            <a:endParaRPr lang="tr-TR" sz="1400" b="1" dirty="0">
              <a:solidFill>
                <a:schemeClr val="accent1"/>
              </a:solidFill>
            </a:endParaRPr>
          </a:p>
          <a:p>
            <a:r>
              <a:rPr lang="tr-TR" sz="1400" b="1" dirty="0" err="1">
                <a:solidFill>
                  <a:schemeClr val="accent1"/>
                </a:solidFill>
              </a:rPr>
              <a:t>For</a:t>
            </a:r>
            <a:r>
              <a:rPr lang="tr-TR" sz="1400" b="1" dirty="0">
                <a:solidFill>
                  <a:schemeClr val="accent1"/>
                </a:solidFill>
              </a:rPr>
              <a:t> the </a:t>
            </a:r>
            <a:r>
              <a:rPr lang="tr-TR" sz="1400" b="1" dirty="0" err="1">
                <a:solidFill>
                  <a:schemeClr val="accent1"/>
                </a:solidFill>
              </a:rPr>
              <a:t>success</a:t>
            </a:r>
            <a:r>
              <a:rPr lang="tr-TR" sz="1400" b="1" dirty="0">
                <a:solidFill>
                  <a:schemeClr val="accent1"/>
                </a:solidFill>
              </a:rPr>
              <a:t> of the software </a:t>
            </a:r>
            <a:r>
              <a:rPr lang="tr-TR" sz="1400" b="1" dirty="0" err="1">
                <a:solidFill>
                  <a:schemeClr val="accent1"/>
                </a:solidFill>
              </a:rPr>
              <a:t>development</a:t>
            </a:r>
            <a:r>
              <a:rPr lang="tr-TR" sz="1400" b="1" dirty="0">
                <a:solidFill>
                  <a:schemeClr val="accent1"/>
                </a:solidFill>
              </a:rPr>
              <a:t> </a:t>
            </a:r>
            <a:r>
              <a:rPr lang="tr-TR" sz="1400" b="1" dirty="0" err="1">
                <a:solidFill>
                  <a:schemeClr val="accent1"/>
                </a:solidFill>
              </a:rPr>
              <a:t>process</a:t>
            </a:r>
            <a:r>
              <a:rPr lang="tr-TR" sz="1400" b="1" dirty="0">
                <a:solidFill>
                  <a:schemeClr val="accent1"/>
                </a:solidFill>
              </a:rPr>
              <a:t>, </a:t>
            </a:r>
            <a:r>
              <a:rPr lang="tr-TR" sz="1400" b="1" dirty="0" err="1">
                <a:solidFill>
                  <a:schemeClr val="accent1"/>
                </a:solidFill>
              </a:rPr>
              <a:t>customer’s</a:t>
            </a:r>
            <a:r>
              <a:rPr lang="tr-TR" sz="1400" b="1" dirty="0">
                <a:solidFill>
                  <a:schemeClr val="accent1"/>
                </a:solidFill>
              </a:rPr>
              <a:t> </a:t>
            </a:r>
            <a:r>
              <a:rPr lang="tr-TR" sz="1400" b="1" dirty="0" err="1">
                <a:solidFill>
                  <a:schemeClr val="accent1"/>
                </a:solidFill>
              </a:rPr>
              <a:t>need</a:t>
            </a:r>
            <a:r>
              <a:rPr lang="tr-TR" sz="1400" b="1" dirty="0">
                <a:solidFill>
                  <a:schemeClr val="accent1"/>
                </a:solidFill>
              </a:rPr>
              <a:t> </a:t>
            </a:r>
            <a:r>
              <a:rPr lang="tr-TR" sz="1400" b="1" dirty="0" err="1">
                <a:solidFill>
                  <a:schemeClr val="accent1"/>
                </a:solidFill>
              </a:rPr>
              <a:t>and</a:t>
            </a:r>
            <a:r>
              <a:rPr lang="tr-TR" sz="1400" b="1" dirty="0">
                <a:solidFill>
                  <a:schemeClr val="accent1"/>
                </a:solidFill>
              </a:rPr>
              <a:t> software </a:t>
            </a:r>
            <a:r>
              <a:rPr lang="tr-TR" sz="1400" b="1" dirty="0" err="1">
                <a:solidFill>
                  <a:schemeClr val="accent1"/>
                </a:solidFill>
              </a:rPr>
              <a:t>requirements</a:t>
            </a:r>
            <a:r>
              <a:rPr lang="tr-TR" sz="1400" b="1" dirty="0">
                <a:solidFill>
                  <a:schemeClr val="accent1"/>
                </a:solidFill>
              </a:rPr>
              <a:t> </a:t>
            </a:r>
            <a:r>
              <a:rPr lang="tr-TR" sz="1400" b="1" dirty="0" err="1">
                <a:solidFill>
                  <a:schemeClr val="accent1"/>
                </a:solidFill>
              </a:rPr>
              <a:t>need</a:t>
            </a:r>
            <a:r>
              <a:rPr lang="tr-TR" sz="1400" b="1" dirty="0">
                <a:solidFill>
                  <a:schemeClr val="accent1"/>
                </a:solidFill>
              </a:rPr>
              <a:t> </a:t>
            </a:r>
            <a:r>
              <a:rPr lang="tr-TR" sz="1400" b="1" dirty="0" err="1">
                <a:solidFill>
                  <a:schemeClr val="accent1"/>
                </a:solidFill>
              </a:rPr>
              <a:t>to</a:t>
            </a:r>
            <a:r>
              <a:rPr lang="tr-TR" sz="1400" b="1" dirty="0">
                <a:solidFill>
                  <a:schemeClr val="accent1"/>
                </a:solidFill>
              </a:rPr>
              <a:t> be </a:t>
            </a:r>
            <a:r>
              <a:rPr lang="tr-TR" sz="1400" b="1" dirty="0" err="1">
                <a:solidFill>
                  <a:schemeClr val="accent1"/>
                </a:solidFill>
              </a:rPr>
              <a:t>understood</a:t>
            </a:r>
            <a:r>
              <a:rPr lang="tr-TR" sz="1400" b="1" dirty="0">
                <a:solidFill>
                  <a:schemeClr val="accent1"/>
                </a:solidFill>
              </a:rPr>
              <a:t> </a:t>
            </a:r>
            <a:r>
              <a:rPr lang="tr-TR" sz="1400" b="1" dirty="0" err="1">
                <a:solidFill>
                  <a:schemeClr val="accent1"/>
                </a:solidFill>
              </a:rPr>
              <a:t>very</a:t>
            </a:r>
            <a:r>
              <a:rPr lang="tr-TR" sz="1400" b="1" dirty="0">
                <a:solidFill>
                  <a:schemeClr val="accent1"/>
                </a:solidFill>
              </a:rPr>
              <a:t> </a:t>
            </a:r>
            <a:r>
              <a:rPr lang="tr-TR" sz="1400" b="1" dirty="0" err="1">
                <a:solidFill>
                  <a:schemeClr val="accent1"/>
                </a:solidFill>
              </a:rPr>
              <a:t>well</a:t>
            </a:r>
            <a:r>
              <a:rPr lang="tr-TR" sz="1400" b="1" dirty="0">
                <a:solidFill>
                  <a:schemeClr val="accent1"/>
                </a:solidFill>
              </a:rPr>
              <a:t>. No </a:t>
            </a:r>
            <a:r>
              <a:rPr lang="tr-TR" sz="1400" b="1" dirty="0" err="1">
                <a:solidFill>
                  <a:schemeClr val="accent1"/>
                </a:solidFill>
              </a:rPr>
              <a:t>matter</a:t>
            </a:r>
            <a:r>
              <a:rPr lang="tr-TR" sz="1400" b="1" dirty="0">
                <a:solidFill>
                  <a:schemeClr val="accent1"/>
                </a:solidFill>
              </a:rPr>
              <a:t> how </a:t>
            </a:r>
            <a:r>
              <a:rPr lang="tr-TR" sz="1400" b="1" dirty="0" err="1">
                <a:solidFill>
                  <a:schemeClr val="accent1"/>
                </a:solidFill>
              </a:rPr>
              <a:t>well</a:t>
            </a:r>
            <a:r>
              <a:rPr lang="tr-TR" sz="1400" b="1" dirty="0">
                <a:solidFill>
                  <a:schemeClr val="accent1"/>
                </a:solidFill>
              </a:rPr>
              <a:t> </a:t>
            </a:r>
            <a:r>
              <a:rPr lang="tr-TR" sz="1400" b="1" dirty="0" err="1">
                <a:solidFill>
                  <a:schemeClr val="accent1"/>
                </a:solidFill>
              </a:rPr>
              <a:t>designed</a:t>
            </a:r>
            <a:r>
              <a:rPr lang="tr-TR" sz="1400" b="1" dirty="0">
                <a:solidFill>
                  <a:schemeClr val="accent1"/>
                </a:solidFill>
              </a:rPr>
              <a:t> </a:t>
            </a:r>
            <a:r>
              <a:rPr lang="tr-TR" sz="1400" b="1" dirty="0" err="1">
                <a:solidFill>
                  <a:schemeClr val="accent1"/>
                </a:solidFill>
              </a:rPr>
              <a:t>and</a:t>
            </a:r>
            <a:r>
              <a:rPr lang="tr-TR" sz="1400" b="1" dirty="0">
                <a:solidFill>
                  <a:schemeClr val="accent1"/>
                </a:solidFill>
              </a:rPr>
              <a:t> </a:t>
            </a:r>
            <a:r>
              <a:rPr lang="tr-TR" sz="1400" b="1" dirty="0" err="1">
                <a:solidFill>
                  <a:schemeClr val="accent1"/>
                </a:solidFill>
              </a:rPr>
              <a:t>written</a:t>
            </a:r>
            <a:r>
              <a:rPr lang="tr-TR" sz="1400" b="1" dirty="0">
                <a:solidFill>
                  <a:schemeClr val="accent1"/>
                </a:solidFill>
              </a:rPr>
              <a:t>, a </a:t>
            </a:r>
            <a:r>
              <a:rPr lang="tr-TR" sz="1400" b="1" dirty="0" err="1">
                <a:solidFill>
                  <a:schemeClr val="accent1"/>
                </a:solidFill>
              </a:rPr>
              <a:t>computer</a:t>
            </a:r>
            <a:r>
              <a:rPr lang="tr-TR" sz="1400" b="1" dirty="0">
                <a:solidFill>
                  <a:schemeClr val="accent1"/>
                </a:solidFill>
              </a:rPr>
              <a:t> program </a:t>
            </a:r>
            <a:r>
              <a:rPr lang="tr-TR" sz="1400" b="1" dirty="0" err="1">
                <a:solidFill>
                  <a:schemeClr val="accent1"/>
                </a:solidFill>
              </a:rPr>
              <a:t>cannot</a:t>
            </a:r>
            <a:r>
              <a:rPr lang="tr-TR" sz="1400" b="1" dirty="0">
                <a:solidFill>
                  <a:schemeClr val="accent1"/>
                </a:solidFill>
              </a:rPr>
              <a:t> be </a:t>
            </a:r>
            <a:r>
              <a:rPr lang="tr-TR" sz="1400" b="1" dirty="0" err="1">
                <a:solidFill>
                  <a:schemeClr val="accent1"/>
                </a:solidFill>
              </a:rPr>
              <a:t>considered</a:t>
            </a:r>
            <a:r>
              <a:rPr lang="tr-TR" sz="1400" b="1" dirty="0">
                <a:solidFill>
                  <a:schemeClr val="accent1"/>
                </a:solidFill>
              </a:rPr>
              <a:t> </a:t>
            </a:r>
            <a:r>
              <a:rPr lang="tr-TR" sz="1400" b="1" dirty="0" err="1">
                <a:solidFill>
                  <a:schemeClr val="accent1"/>
                </a:solidFill>
              </a:rPr>
              <a:t>successful</a:t>
            </a:r>
            <a:r>
              <a:rPr lang="tr-TR" sz="1400" b="1" dirty="0">
                <a:solidFill>
                  <a:schemeClr val="accent1"/>
                </a:solidFill>
              </a:rPr>
              <a:t> </a:t>
            </a:r>
            <a:r>
              <a:rPr lang="tr-TR" sz="1400" b="1" dirty="0" err="1">
                <a:solidFill>
                  <a:schemeClr val="accent1"/>
                </a:solidFill>
              </a:rPr>
              <a:t>if</a:t>
            </a:r>
            <a:r>
              <a:rPr lang="tr-TR" sz="1400" b="1" dirty="0">
                <a:solidFill>
                  <a:schemeClr val="accent1"/>
                </a:solidFill>
              </a:rPr>
              <a:t> it </a:t>
            </a:r>
            <a:r>
              <a:rPr lang="tr-TR" sz="1400" b="1" dirty="0" err="1">
                <a:solidFill>
                  <a:schemeClr val="accent1"/>
                </a:solidFill>
              </a:rPr>
              <a:t>does</a:t>
            </a:r>
            <a:r>
              <a:rPr lang="tr-TR" sz="1400" b="1" dirty="0">
                <a:solidFill>
                  <a:schemeClr val="accent1"/>
                </a:solidFill>
              </a:rPr>
              <a:t> not </a:t>
            </a:r>
            <a:r>
              <a:rPr lang="tr-TR" sz="1400" b="1" dirty="0" err="1">
                <a:solidFill>
                  <a:schemeClr val="accent1"/>
                </a:solidFill>
              </a:rPr>
              <a:t>meet</a:t>
            </a:r>
            <a:r>
              <a:rPr lang="tr-TR" sz="1400" b="1" dirty="0">
                <a:solidFill>
                  <a:schemeClr val="accent1"/>
                </a:solidFill>
              </a:rPr>
              <a:t> </a:t>
            </a:r>
            <a:r>
              <a:rPr lang="tr-TR" sz="1400" b="1" dirty="0" err="1">
                <a:solidFill>
                  <a:schemeClr val="accent1"/>
                </a:solidFill>
              </a:rPr>
              <a:t>need</a:t>
            </a:r>
            <a:r>
              <a:rPr lang="tr-TR" sz="1400" b="1" dirty="0">
                <a:solidFill>
                  <a:schemeClr val="accent1"/>
                </a:solidFill>
              </a:rPr>
              <a:t> of </a:t>
            </a:r>
            <a:r>
              <a:rPr lang="tr-TR" sz="1400" b="1" dirty="0" err="1">
                <a:solidFill>
                  <a:schemeClr val="accent1"/>
                </a:solidFill>
              </a:rPr>
              <a:t>customer</a:t>
            </a:r>
            <a:r>
              <a:rPr lang="tr-TR" sz="1400" b="1" dirty="0">
                <a:solidFill>
                  <a:schemeClr val="accent1"/>
                </a:solidFill>
              </a:rPr>
              <a:t> </a:t>
            </a:r>
            <a:r>
              <a:rPr lang="tr-TR" sz="1400" b="1" dirty="0" err="1">
                <a:solidFill>
                  <a:schemeClr val="accent1"/>
                </a:solidFill>
              </a:rPr>
              <a:t>completely</a:t>
            </a:r>
            <a:r>
              <a:rPr lang="tr-TR" sz="1400" b="1" dirty="0">
                <a:solidFill>
                  <a:schemeClr val="accent1"/>
                </a:solidFill>
              </a:rPr>
              <a:t>. </a:t>
            </a:r>
            <a:r>
              <a:rPr lang="tr-TR" sz="1400" b="1" dirty="0" err="1">
                <a:solidFill>
                  <a:schemeClr val="accent1"/>
                </a:solidFill>
              </a:rPr>
              <a:t>Both</a:t>
            </a:r>
            <a:r>
              <a:rPr lang="tr-TR" sz="1400" b="1" dirty="0">
                <a:solidFill>
                  <a:schemeClr val="accent1"/>
                </a:solidFill>
              </a:rPr>
              <a:t> </a:t>
            </a:r>
            <a:r>
              <a:rPr lang="tr-TR" sz="1400" b="1" dirty="0" err="1">
                <a:solidFill>
                  <a:schemeClr val="accent1"/>
                </a:solidFill>
              </a:rPr>
              <a:t>customers</a:t>
            </a:r>
            <a:r>
              <a:rPr lang="tr-TR" sz="1400" b="1" dirty="0">
                <a:solidFill>
                  <a:schemeClr val="accent1"/>
                </a:solidFill>
              </a:rPr>
              <a:t> </a:t>
            </a:r>
            <a:r>
              <a:rPr lang="tr-TR" sz="1400" b="1" dirty="0" err="1">
                <a:solidFill>
                  <a:schemeClr val="accent1"/>
                </a:solidFill>
              </a:rPr>
              <a:t>and</a:t>
            </a:r>
            <a:r>
              <a:rPr lang="tr-TR" sz="1400" b="1" dirty="0">
                <a:solidFill>
                  <a:schemeClr val="accent1"/>
                </a:solidFill>
              </a:rPr>
              <a:t> </a:t>
            </a:r>
            <a:r>
              <a:rPr lang="tr-TR" sz="1400" b="1" dirty="0" err="1">
                <a:solidFill>
                  <a:schemeClr val="accent1"/>
                </a:solidFill>
              </a:rPr>
              <a:t>developers</a:t>
            </a:r>
            <a:r>
              <a:rPr lang="tr-TR" sz="1400" b="1" dirty="0">
                <a:solidFill>
                  <a:schemeClr val="accent1"/>
                </a:solidFill>
              </a:rPr>
              <a:t> are </a:t>
            </a:r>
            <a:r>
              <a:rPr lang="tr-TR" sz="1400" b="1" dirty="0" err="1">
                <a:solidFill>
                  <a:schemeClr val="accent1"/>
                </a:solidFill>
              </a:rPr>
              <a:t>adversely</a:t>
            </a:r>
            <a:r>
              <a:rPr lang="tr-TR" sz="1400" b="1" dirty="0">
                <a:solidFill>
                  <a:schemeClr val="accent1"/>
                </a:solidFill>
              </a:rPr>
              <a:t> </a:t>
            </a:r>
            <a:r>
              <a:rPr lang="tr-TR" sz="1400" b="1" dirty="0" err="1">
                <a:solidFill>
                  <a:schemeClr val="accent1"/>
                </a:solidFill>
              </a:rPr>
              <a:t>affected</a:t>
            </a:r>
            <a:r>
              <a:rPr lang="tr-TR" sz="1400" b="1" dirty="0">
                <a:solidFill>
                  <a:schemeClr val="accent1"/>
                </a:solidFill>
              </a:rPr>
              <a:t> </a:t>
            </a:r>
            <a:r>
              <a:rPr lang="tr-TR" sz="1400" b="1" dirty="0" err="1">
                <a:solidFill>
                  <a:schemeClr val="accent1"/>
                </a:solidFill>
              </a:rPr>
              <a:t>from</a:t>
            </a:r>
            <a:r>
              <a:rPr lang="tr-TR" sz="1400" b="1" dirty="0">
                <a:solidFill>
                  <a:schemeClr val="accent1"/>
                </a:solidFill>
              </a:rPr>
              <a:t> this </a:t>
            </a:r>
            <a:r>
              <a:rPr lang="tr-TR" sz="1400" b="1" dirty="0" err="1">
                <a:solidFill>
                  <a:schemeClr val="accent1"/>
                </a:solidFill>
              </a:rPr>
              <a:t>situation</a:t>
            </a:r>
            <a:r>
              <a:rPr lang="tr-TR" sz="1400" b="1" dirty="0">
                <a:solidFill>
                  <a:schemeClr val="accent1"/>
                </a:solidFill>
              </a:rPr>
              <a:t>. </a:t>
            </a:r>
            <a:r>
              <a:rPr lang="tr-TR" sz="1400" b="1" dirty="0" err="1">
                <a:solidFill>
                  <a:schemeClr val="accent1"/>
                </a:solidFill>
              </a:rPr>
              <a:t>Therefore</a:t>
            </a:r>
            <a:r>
              <a:rPr lang="tr-TR" sz="1400" b="1" dirty="0">
                <a:solidFill>
                  <a:schemeClr val="accent1"/>
                </a:solidFill>
              </a:rPr>
              <a:t>, </a:t>
            </a:r>
            <a:r>
              <a:rPr lang="tr-TR" sz="1400" b="1" dirty="0" err="1">
                <a:solidFill>
                  <a:schemeClr val="accent1"/>
                </a:solidFill>
              </a:rPr>
              <a:t>after</a:t>
            </a:r>
            <a:r>
              <a:rPr lang="tr-TR" sz="1400" b="1" dirty="0">
                <a:solidFill>
                  <a:schemeClr val="accent1"/>
                </a:solidFill>
              </a:rPr>
              <a:t> the </a:t>
            </a:r>
            <a:r>
              <a:rPr lang="tr-TR" sz="1400" b="1" dirty="0" err="1">
                <a:solidFill>
                  <a:schemeClr val="accent1"/>
                </a:solidFill>
              </a:rPr>
              <a:t>system</a:t>
            </a:r>
            <a:r>
              <a:rPr lang="tr-TR" sz="1400" b="1" dirty="0">
                <a:solidFill>
                  <a:schemeClr val="accent1"/>
                </a:solidFill>
              </a:rPr>
              <a:t> </a:t>
            </a:r>
            <a:r>
              <a:rPr lang="tr-TR" sz="1400" b="1" dirty="0" err="1">
                <a:solidFill>
                  <a:schemeClr val="accent1"/>
                </a:solidFill>
              </a:rPr>
              <a:t>requirements</a:t>
            </a:r>
            <a:r>
              <a:rPr lang="tr-TR" sz="1400" b="1" dirty="0">
                <a:solidFill>
                  <a:schemeClr val="accent1"/>
                </a:solidFill>
              </a:rPr>
              <a:t> are </a:t>
            </a:r>
            <a:r>
              <a:rPr lang="tr-TR" sz="1400" b="1" dirty="0" err="1">
                <a:solidFill>
                  <a:schemeClr val="accent1"/>
                </a:solidFill>
              </a:rPr>
              <a:t>identified</a:t>
            </a:r>
            <a:r>
              <a:rPr lang="tr-TR" sz="1400" b="1" dirty="0">
                <a:solidFill>
                  <a:schemeClr val="accent1"/>
                </a:solidFill>
              </a:rPr>
              <a:t>; in software </a:t>
            </a:r>
            <a:r>
              <a:rPr lang="tr-TR" sz="1400" b="1" dirty="0" err="1">
                <a:solidFill>
                  <a:schemeClr val="accent1"/>
                </a:solidFill>
              </a:rPr>
              <a:t>requirements</a:t>
            </a:r>
            <a:r>
              <a:rPr lang="tr-TR" sz="1400" b="1" dirty="0">
                <a:solidFill>
                  <a:schemeClr val="accent1"/>
                </a:solidFill>
              </a:rPr>
              <a:t> </a:t>
            </a:r>
            <a:r>
              <a:rPr lang="tr-TR" sz="1400" b="1" dirty="0" err="1">
                <a:solidFill>
                  <a:schemeClr val="accent1"/>
                </a:solidFill>
              </a:rPr>
              <a:t>analysis</a:t>
            </a:r>
            <a:r>
              <a:rPr lang="tr-TR" sz="1400" b="1" dirty="0">
                <a:solidFill>
                  <a:schemeClr val="accent1"/>
                </a:solidFill>
              </a:rPr>
              <a:t> step </a:t>
            </a:r>
            <a:r>
              <a:rPr lang="tr-TR" sz="1400" b="1" dirty="0" err="1">
                <a:solidFill>
                  <a:schemeClr val="accent1"/>
                </a:solidFill>
              </a:rPr>
              <a:t>which</a:t>
            </a:r>
            <a:r>
              <a:rPr lang="tr-TR" sz="1400" b="1" dirty="0">
                <a:solidFill>
                  <a:schemeClr val="accent1"/>
                </a:solidFill>
              </a:rPr>
              <a:t> is in the </a:t>
            </a:r>
            <a:r>
              <a:rPr lang="tr-TR" sz="1400" b="1" dirty="0" err="1">
                <a:solidFill>
                  <a:schemeClr val="accent1"/>
                </a:solidFill>
              </a:rPr>
              <a:t>beginning</a:t>
            </a:r>
            <a:r>
              <a:rPr lang="tr-TR" sz="1400" b="1" dirty="0">
                <a:solidFill>
                  <a:schemeClr val="accent1"/>
                </a:solidFill>
              </a:rPr>
              <a:t> of the software </a:t>
            </a:r>
            <a:r>
              <a:rPr lang="tr-TR" sz="1400" b="1" dirty="0" err="1">
                <a:solidFill>
                  <a:schemeClr val="accent1"/>
                </a:solidFill>
              </a:rPr>
              <a:t>development</a:t>
            </a:r>
            <a:r>
              <a:rPr lang="tr-TR" sz="1400" b="1" dirty="0">
                <a:solidFill>
                  <a:schemeClr val="accent1"/>
                </a:solidFill>
              </a:rPr>
              <a:t> </a:t>
            </a:r>
            <a:r>
              <a:rPr lang="tr-TR" sz="1400" b="1" dirty="0" err="1">
                <a:solidFill>
                  <a:schemeClr val="accent1"/>
                </a:solidFill>
              </a:rPr>
              <a:t>process</a:t>
            </a:r>
            <a:r>
              <a:rPr lang="tr-TR" sz="1400" b="1" dirty="0">
                <a:solidFill>
                  <a:schemeClr val="accent1"/>
                </a:solidFill>
              </a:rPr>
              <a:t>, </a:t>
            </a:r>
            <a:r>
              <a:rPr lang="tr-TR" sz="1400" b="1" dirty="0" err="1">
                <a:solidFill>
                  <a:schemeClr val="accent1"/>
                </a:solidFill>
              </a:rPr>
              <a:t>customer’s</a:t>
            </a:r>
            <a:r>
              <a:rPr lang="tr-TR" sz="1400" b="1" dirty="0">
                <a:solidFill>
                  <a:schemeClr val="accent1"/>
                </a:solidFill>
              </a:rPr>
              <a:t> </a:t>
            </a:r>
            <a:r>
              <a:rPr lang="tr-TR" sz="1400" b="1" dirty="0" err="1">
                <a:solidFill>
                  <a:schemeClr val="accent1"/>
                </a:solidFill>
              </a:rPr>
              <a:t>expectations</a:t>
            </a:r>
            <a:r>
              <a:rPr lang="tr-TR" sz="1400" b="1" dirty="0">
                <a:solidFill>
                  <a:schemeClr val="accent1"/>
                </a:solidFill>
              </a:rPr>
              <a:t> are </a:t>
            </a:r>
            <a:r>
              <a:rPr lang="tr-TR" sz="1400" b="1" dirty="0" err="1">
                <a:solidFill>
                  <a:schemeClr val="accent1"/>
                </a:solidFill>
              </a:rPr>
              <a:t>fully</a:t>
            </a:r>
            <a:r>
              <a:rPr lang="tr-TR" sz="1400" b="1" dirty="0">
                <a:solidFill>
                  <a:schemeClr val="accent1"/>
                </a:solidFill>
              </a:rPr>
              <a:t> </a:t>
            </a:r>
            <a:r>
              <a:rPr lang="tr-TR" sz="1400" b="1" dirty="0" err="1">
                <a:solidFill>
                  <a:schemeClr val="accent1"/>
                </a:solidFill>
              </a:rPr>
              <a:t>determined</a:t>
            </a:r>
            <a:r>
              <a:rPr lang="tr-TR" sz="1400" b="1" dirty="0">
                <a:solidFill>
                  <a:schemeClr val="accent1"/>
                </a:solidFill>
              </a:rPr>
              <a:t>, </a:t>
            </a:r>
            <a:r>
              <a:rPr lang="tr-TR" sz="1400" b="1" dirty="0" err="1">
                <a:solidFill>
                  <a:schemeClr val="accent1"/>
                </a:solidFill>
              </a:rPr>
              <a:t>requirements</a:t>
            </a:r>
            <a:r>
              <a:rPr lang="tr-TR" sz="1400" b="1" dirty="0">
                <a:solidFill>
                  <a:schemeClr val="accent1"/>
                </a:solidFill>
              </a:rPr>
              <a:t> are </a:t>
            </a:r>
            <a:r>
              <a:rPr lang="tr-TR" sz="1400" b="1" dirty="0" err="1">
                <a:solidFill>
                  <a:schemeClr val="accent1"/>
                </a:solidFill>
              </a:rPr>
              <a:t>clarified</a:t>
            </a:r>
            <a:r>
              <a:rPr lang="tr-TR" sz="1400" b="1" dirty="0">
                <a:solidFill>
                  <a:schemeClr val="accent1"/>
                </a:solidFill>
              </a:rPr>
              <a:t>, </a:t>
            </a:r>
            <a:r>
              <a:rPr lang="tr-TR" sz="1400" b="1" dirty="0" err="1">
                <a:solidFill>
                  <a:schemeClr val="accent1"/>
                </a:solidFill>
              </a:rPr>
              <a:t>and</a:t>
            </a:r>
            <a:r>
              <a:rPr lang="tr-TR" sz="1400" b="1" dirty="0">
                <a:solidFill>
                  <a:schemeClr val="accent1"/>
                </a:solidFill>
              </a:rPr>
              <a:t> software </a:t>
            </a:r>
            <a:r>
              <a:rPr lang="tr-TR" sz="1400" b="1" dirty="0" err="1">
                <a:solidFill>
                  <a:schemeClr val="accent1"/>
                </a:solidFill>
              </a:rPr>
              <a:t>requirements</a:t>
            </a:r>
            <a:r>
              <a:rPr lang="tr-TR" sz="1400" b="1" dirty="0">
                <a:solidFill>
                  <a:schemeClr val="accent1"/>
                </a:solidFill>
              </a:rPr>
              <a:t> are </a:t>
            </a:r>
            <a:r>
              <a:rPr lang="tr-TR" sz="1400" b="1" dirty="0" err="1">
                <a:solidFill>
                  <a:schemeClr val="accent1"/>
                </a:solidFill>
              </a:rPr>
              <a:t>modeled</a:t>
            </a:r>
            <a:r>
              <a:rPr lang="tr-TR" sz="1400" b="1" dirty="0">
                <a:solidFill>
                  <a:schemeClr val="accent1"/>
                </a:solidFill>
              </a:rPr>
              <a:t> </a:t>
            </a:r>
            <a:r>
              <a:rPr lang="tr-TR" sz="1400" b="1" dirty="0" err="1">
                <a:solidFill>
                  <a:schemeClr val="accent1"/>
                </a:solidFill>
              </a:rPr>
              <a:t>and</a:t>
            </a:r>
            <a:r>
              <a:rPr lang="tr-TR" sz="1400" b="1" dirty="0">
                <a:solidFill>
                  <a:schemeClr val="accent1"/>
                </a:solidFill>
              </a:rPr>
              <a:t> </a:t>
            </a:r>
            <a:r>
              <a:rPr lang="tr-TR" sz="1400" b="1" dirty="0" err="1">
                <a:solidFill>
                  <a:schemeClr val="accent1"/>
                </a:solidFill>
              </a:rPr>
              <a:t>defined</a:t>
            </a:r>
            <a:r>
              <a:rPr lang="tr-TR" sz="1400" b="1" dirty="0">
                <a:solidFill>
                  <a:schemeClr val="accent1"/>
                </a:solidFill>
              </a:rPr>
              <a:t> </a:t>
            </a:r>
            <a:r>
              <a:rPr lang="tr-TR" sz="1400" b="1" dirty="0" err="1">
                <a:solidFill>
                  <a:schemeClr val="accent1"/>
                </a:solidFill>
              </a:rPr>
              <a:t>for</a:t>
            </a:r>
            <a:r>
              <a:rPr lang="tr-TR" sz="1400" b="1" dirty="0">
                <a:solidFill>
                  <a:schemeClr val="accent1"/>
                </a:solidFill>
              </a:rPr>
              <a:t> the </a:t>
            </a:r>
            <a:r>
              <a:rPr lang="tr-TR" sz="1400" b="1" dirty="0" err="1">
                <a:solidFill>
                  <a:schemeClr val="accent1"/>
                </a:solidFill>
              </a:rPr>
              <a:t>basis</a:t>
            </a:r>
            <a:r>
              <a:rPr lang="tr-TR" sz="1400" b="1" dirty="0">
                <a:solidFill>
                  <a:schemeClr val="accent1"/>
                </a:solidFill>
              </a:rPr>
              <a:t> of the </a:t>
            </a:r>
            <a:r>
              <a:rPr lang="tr-TR" sz="1400" b="1" dirty="0" err="1">
                <a:solidFill>
                  <a:schemeClr val="accent1"/>
                </a:solidFill>
              </a:rPr>
              <a:t>next</a:t>
            </a:r>
            <a:r>
              <a:rPr lang="tr-TR" sz="1400" b="1" dirty="0">
                <a:solidFill>
                  <a:schemeClr val="accent1"/>
                </a:solidFill>
              </a:rPr>
              <a:t> </a:t>
            </a:r>
            <a:r>
              <a:rPr lang="tr-TR" sz="1400" b="1" dirty="0" err="1">
                <a:solidFill>
                  <a:schemeClr val="accent1"/>
                </a:solidFill>
              </a:rPr>
              <a:t>steps</a:t>
            </a:r>
            <a:r>
              <a:rPr lang="tr-TR" sz="1400" b="1" dirty="0">
                <a:solidFill>
                  <a:schemeClr val="accent1"/>
                </a:solidFill>
              </a:rPr>
              <a:t>. </a:t>
            </a:r>
            <a:r>
              <a:rPr lang="tr-TR" sz="1400" b="1" dirty="0" err="1">
                <a:solidFill>
                  <a:schemeClr val="accent1"/>
                </a:solidFill>
              </a:rPr>
              <a:t>Requirements</a:t>
            </a:r>
            <a:r>
              <a:rPr lang="tr-TR" sz="1400" b="1" dirty="0">
                <a:solidFill>
                  <a:schemeClr val="accent1"/>
                </a:solidFill>
              </a:rPr>
              <a:t> are </a:t>
            </a:r>
            <a:r>
              <a:rPr lang="tr-TR" sz="1400" b="1" dirty="0" err="1">
                <a:solidFill>
                  <a:schemeClr val="accent1"/>
                </a:solidFill>
              </a:rPr>
              <a:t>determined</a:t>
            </a:r>
            <a:r>
              <a:rPr lang="tr-TR" sz="1400" b="1" dirty="0">
                <a:solidFill>
                  <a:schemeClr val="accent1"/>
                </a:solidFill>
              </a:rPr>
              <a:t> </a:t>
            </a:r>
            <a:r>
              <a:rPr lang="tr-TR" sz="1400" b="1" dirty="0" err="1">
                <a:solidFill>
                  <a:schemeClr val="accent1"/>
                </a:solidFill>
              </a:rPr>
              <a:t>for</a:t>
            </a:r>
            <a:r>
              <a:rPr lang="tr-TR" sz="1400" b="1" dirty="0">
                <a:solidFill>
                  <a:schemeClr val="accent1"/>
                </a:solidFill>
              </a:rPr>
              <a:t> the </a:t>
            </a:r>
            <a:r>
              <a:rPr lang="tr-TR" sz="1400" b="1" dirty="0" err="1">
                <a:solidFill>
                  <a:schemeClr val="accent1"/>
                </a:solidFill>
              </a:rPr>
              <a:t>realization</a:t>
            </a:r>
            <a:r>
              <a:rPr lang="tr-TR" sz="1400" b="1" dirty="0">
                <a:solidFill>
                  <a:schemeClr val="accent1"/>
                </a:solidFill>
              </a:rPr>
              <a:t> of the role of software </a:t>
            </a:r>
            <a:r>
              <a:rPr lang="tr-TR" sz="1400" b="1" dirty="0" err="1">
                <a:solidFill>
                  <a:schemeClr val="accent1"/>
                </a:solidFill>
              </a:rPr>
              <a:t>and</a:t>
            </a:r>
            <a:r>
              <a:rPr lang="tr-TR" sz="1400" b="1" dirty="0">
                <a:solidFill>
                  <a:schemeClr val="accent1"/>
                </a:solidFill>
              </a:rPr>
              <a:t> “</a:t>
            </a:r>
            <a:r>
              <a:rPr lang="tr-TR" sz="1400" b="1" dirty="0" err="1">
                <a:solidFill>
                  <a:schemeClr val="accent1"/>
                </a:solidFill>
              </a:rPr>
              <a:t>what</a:t>
            </a:r>
            <a:r>
              <a:rPr lang="tr-TR" sz="1400" b="1" dirty="0">
                <a:solidFill>
                  <a:schemeClr val="accent1"/>
                </a:solidFill>
              </a:rPr>
              <a:t>” the software is </a:t>
            </a:r>
            <a:r>
              <a:rPr lang="tr-TR" sz="1400" b="1" dirty="0" err="1">
                <a:solidFill>
                  <a:schemeClr val="accent1"/>
                </a:solidFill>
              </a:rPr>
              <a:t>going</a:t>
            </a:r>
            <a:r>
              <a:rPr lang="tr-TR" sz="1400" b="1" dirty="0">
                <a:solidFill>
                  <a:schemeClr val="accent1"/>
                </a:solidFill>
              </a:rPr>
              <a:t> </a:t>
            </a:r>
            <a:r>
              <a:rPr lang="tr-TR" sz="1400" b="1" dirty="0" err="1">
                <a:solidFill>
                  <a:schemeClr val="accent1"/>
                </a:solidFill>
              </a:rPr>
              <a:t>to</a:t>
            </a:r>
            <a:r>
              <a:rPr lang="tr-TR" sz="1400" b="1" dirty="0">
                <a:solidFill>
                  <a:schemeClr val="accent1"/>
                </a:solidFill>
              </a:rPr>
              <a:t> do is </a:t>
            </a:r>
            <a:r>
              <a:rPr lang="tr-TR" sz="1400" b="1" dirty="0" err="1">
                <a:solidFill>
                  <a:schemeClr val="accent1"/>
                </a:solidFill>
              </a:rPr>
              <a:t>defined</a:t>
            </a:r>
            <a:r>
              <a:rPr lang="tr-TR" sz="1400" b="1" dirty="0">
                <a:solidFill>
                  <a:schemeClr val="accent1"/>
                </a:solidFill>
              </a:rPr>
              <a:t> in this step. </a:t>
            </a:r>
          </a:p>
          <a:p>
            <a:endParaRPr lang="tr-TR" sz="14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تحليل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متطلبات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البرمجيات</a:t>
            </a:r>
            <a:endParaRPr lang="tr-TR" sz="14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tr-TR" sz="14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لنجاح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عملية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تطوير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البرمجيات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يجب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فهم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احتياجات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العميل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ومتطلبات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البرامج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جيدا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بغض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النظر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عن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مدى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جودة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التصميم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والكتابة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لا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يمكن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اعتبار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برنامج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الكمبيوتر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ناجحا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إذا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لم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يلبي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حاجة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العميل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تماما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يتأثر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كل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العملاء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والمطورين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سلبا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هذا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الموقف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لذلك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بعد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تحديد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متطلبات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النظام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؛ في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خطوة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تحليل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متطلبات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البرامج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التي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هي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في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بداية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عملية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تطوير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البرمجيات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يتم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تحديد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توقعات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العميل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بالكامل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ويتم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توضيح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المتطلبات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ويتم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نمذجة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متطلبات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البرامج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وتحديدها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على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أساس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الخطوات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التالية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يتم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تحديد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المتطلبات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لتحقيق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دور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البرنامج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ويتم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تحديد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"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ما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"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سيفعله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البرنامج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 في هذه </a:t>
            </a:r>
            <a:r>
              <a:rPr lang="tr-TR" sz="1400" b="1" dirty="0" err="1">
                <a:solidFill>
                  <a:schemeClr val="accent4">
                    <a:lumMod val="50000"/>
                  </a:schemeClr>
                </a:solidFill>
              </a:rPr>
              <a:t>الخطوة</a:t>
            </a:r>
            <a:r>
              <a:rPr lang="tr-TR" sz="14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047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48640" y="328255"/>
            <a:ext cx="5745480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					       </a:t>
            </a:r>
            <a:r>
              <a:rPr lang="tr-TR" sz="1200" b="1" dirty="0" smtClean="0">
                <a:solidFill>
                  <a:schemeClr val="accent1"/>
                </a:solidFill>
              </a:rPr>
              <a:t>2.sayfa</a:t>
            </a:r>
            <a:endParaRPr lang="tr-TR" sz="1200" b="1" dirty="0">
              <a:solidFill>
                <a:schemeClr val="accent1"/>
              </a:solidFill>
            </a:endParaRPr>
          </a:p>
          <a:p>
            <a:endParaRPr lang="tr-TR" sz="1200" b="1" dirty="0">
              <a:solidFill>
                <a:schemeClr val="accent1"/>
              </a:solidFill>
            </a:endParaRPr>
          </a:p>
          <a:p>
            <a:r>
              <a:rPr lang="tr-TR" sz="1200" b="1" dirty="0">
                <a:solidFill>
                  <a:schemeClr val="accent1"/>
                </a:solidFill>
              </a:rPr>
              <a:t>1.Data </a:t>
            </a:r>
            <a:r>
              <a:rPr lang="tr-TR" sz="1200" b="1" dirty="0" err="1">
                <a:solidFill>
                  <a:schemeClr val="accent1"/>
                </a:solidFill>
              </a:rPr>
              <a:t>structures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and</a:t>
            </a:r>
            <a:r>
              <a:rPr lang="tr-TR" sz="1200" b="1" dirty="0">
                <a:solidFill>
                  <a:schemeClr val="accent1"/>
                </a:solidFill>
              </a:rPr>
              <a:t> data </a:t>
            </a:r>
            <a:r>
              <a:rPr lang="tr-TR" sz="1200" b="1" dirty="0" err="1">
                <a:solidFill>
                  <a:schemeClr val="accent1"/>
                </a:solidFill>
              </a:rPr>
              <a:t>models</a:t>
            </a:r>
            <a:endParaRPr lang="tr-TR" sz="1200" b="1" dirty="0">
              <a:solidFill>
                <a:schemeClr val="accent1"/>
              </a:solidFill>
            </a:endParaRPr>
          </a:p>
          <a:p>
            <a:r>
              <a:rPr lang="tr-TR" sz="1200" b="1" dirty="0"/>
              <a:t>	veri yapıları ve veri modelleri</a:t>
            </a:r>
          </a:p>
          <a:p>
            <a:r>
              <a:rPr lang="tr-TR" sz="1200" b="1" dirty="0"/>
              <a:t>		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هياكل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البيانات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ونماذج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البيانات</a:t>
            </a:r>
            <a:endParaRPr lang="tr-T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2.objectives:</a:t>
            </a:r>
            <a:r>
              <a:rPr lang="tr-TR" sz="1200" b="1" dirty="0"/>
              <a:t> 	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الأهداف</a:t>
            </a:r>
            <a:endParaRPr lang="tr-T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1200" b="1" dirty="0"/>
              <a:t>	the </a:t>
            </a:r>
            <a:r>
              <a:rPr lang="tr-TR" sz="1200" b="1" dirty="0" err="1"/>
              <a:t>following</a:t>
            </a:r>
            <a:r>
              <a:rPr lang="tr-TR" sz="1200" b="1" dirty="0"/>
              <a:t> </a:t>
            </a:r>
            <a:r>
              <a:rPr lang="tr-TR" sz="1200" b="1" dirty="0" err="1"/>
              <a:t>will</a:t>
            </a:r>
            <a:r>
              <a:rPr lang="tr-TR" sz="1200" b="1" dirty="0"/>
              <a:t> be </a:t>
            </a:r>
            <a:r>
              <a:rPr lang="tr-TR" sz="1200" b="1" dirty="0" err="1"/>
              <a:t>learned</a:t>
            </a:r>
            <a:r>
              <a:rPr lang="tr-TR" sz="1200" b="1" dirty="0"/>
              <a:t> in this </a:t>
            </a:r>
            <a:r>
              <a:rPr lang="tr-TR" sz="1200" b="1" dirty="0" err="1"/>
              <a:t>chapter</a:t>
            </a:r>
            <a:endParaRPr lang="tr-TR" sz="1200" b="1" dirty="0"/>
          </a:p>
          <a:p>
            <a:r>
              <a:rPr lang="tr-TR" sz="1200" b="1" dirty="0"/>
              <a:t>		Bu bölümde aşağıdakiler öğrenilecek</a:t>
            </a:r>
          </a:p>
          <a:p>
            <a:r>
              <a:rPr lang="tr-TR" sz="1200" b="1" dirty="0"/>
              <a:t>			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سيتم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تعلم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ما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يلي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في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هذا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الفصل</a:t>
            </a:r>
            <a:endParaRPr lang="tr-T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3.data </a:t>
            </a:r>
            <a:r>
              <a:rPr lang="tr-TR" sz="1200" b="1" dirty="0" err="1">
                <a:solidFill>
                  <a:schemeClr val="accent1"/>
                </a:solidFill>
              </a:rPr>
              <a:t>and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information</a:t>
            </a:r>
            <a:endParaRPr lang="tr-TR" sz="1200" b="1" dirty="0">
              <a:solidFill>
                <a:schemeClr val="accent1"/>
              </a:solidFill>
            </a:endParaRPr>
          </a:p>
          <a:p>
            <a:r>
              <a:rPr lang="tr-TR" sz="1200" b="1" dirty="0"/>
              <a:t>	veri ve bilgi</a:t>
            </a:r>
          </a:p>
          <a:p>
            <a:r>
              <a:rPr lang="tr-TR" sz="1200" b="1" dirty="0"/>
              <a:t>		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البيانات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والمعلومات</a:t>
            </a:r>
            <a:endParaRPr lang="tr-T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4.data </a:t>
            </a:r>
            <a:r>
              <a:rPr lang="tr-TR" sz="1200" b="1" dirty="0" err="1">
                <a:solidFill>
                  <a:schemeClr val="accent1"/>
                </a:solidFill>
              </a:rPr>
              <a:t>models</a:t>
            </a:r>
            <a:endParaRPr lang="tr-TR" sz="1200" b="1" dirty="0">
              <a:solidFill>
                <a:schemeClr val="accent1"/>
              </a:solidFill>
            </a:endParaRPr>
          </a:p>
          <a:p>
            <a:r>
              <a:rPr lang="tr-TR" sz="1200" b="1" dirty="0"/>
              <a:t>	veri modelleri</a:t>
            </a:r>
          </a:p>
          <a:p>
            <a:r>
              <a:rPr lang="tr-TR" sz="1200" b="1" dirty="0"/>
              <a:t>		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نماذج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البيانات</a:t>
            </a:r>
            <a:endParaRPr lang="tr-T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5.basic data </a:t>
            </a:r>
            <a:r>
              <a:rPr lang="tr-TR" sz="1200" b="1" dirty="0" err="1">
                <a:solidFill>
                  <a:schemeClr val="accent1"/>
                </a:solidFill>
              </a:rPr>
              <a:t>types</a:t>
            </a:r>
            <a:endParaRPr lang="tr-TR" sz="1200" b="1" dirty="0">
              <a:solidFill>
                <a:schemeClr val="accent1"/>
              </a:solidFill>
            </a:endParaRPr>
          </a:p>
          <a:p>
            <a:r>
              <a:rPr lang="tr-TR" sz="1200" b="1" dirty="0"/>
              <a:t>	temel veri türleri</a:t>
            </a:r>
          </a:p>
          <a:p>
            <a:r>
              <a:rPr lang="tr-TR" sz="1200" b="1" dirty="0"/>
              <a:t>		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أنواع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البيانات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الأساسية</a:t>
            </a:r>
            <a:endParaRPr lang="tr-T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6.ASCII </a:t>
            </a:r>
            <a:r>
              <a:rPr lang="tr-TR" sz="1200" b="1" dirty="0" err="1">
                <a:solidFill>
                  <a:schemeClr val="accent1"/>
                </a:solidFill>
              </a:rPr>
              <a:t>table</a:t>
            </a:r>
            <a:endParaRPr lang="tr-TR" sz="1200" b="1" dirty="0">
              <a:solidFill>
                <a:schemeClr val="accent1"/>
              </a:solidFill>
            </a:endParaRPr>
          </a:p>
          <a:p>
            <a:r>
              <a:rPr lang="tr-TR" sz="1200" b="1" dirty="0">
                <a:solidFill>
                  <a:schemeClr val="accent1"/>
                </a:solidFill>
              </a:rPr>
              <a:t>	</a:t>
            </a:r>
            <a:r>
              <a:rPr lang="tr-TR" sz="1200" b="1" dirty="0" err="1">
                <a:solidFill>
                  <a:schemeClr val="accent1"/>
                </a:solidFill>
              </a:rPr>
              <a:t>American</a:t>
            </a:r>
            <a:r>
              <a:rPr lang="tr-TR" sz="1200" b="1" dirty="0">
                <a:solidFill>
                  <a:schemeClr val="accent1"/>
                </a:solidFill>
              </a:rPr>
              <a:t> Standard </a:t>
            </a:r>
            <a:r>
              <a:rPr lang="tr-TR" sz="1200" b="1" dirty="0" err="1">
                <a:solidFill>
                  <a:schemeClr val="accent1"/>
                </a:solidFill>
              </a:rPr>
              <a:t>Code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for</a:t>
            </a:r>
            <a:r>
              <a:rPr lang="tr-TR" sz="1200" b="1" dirty="0">
                <a:solidFill>
                  <a:schemeClr val="accent1"/>
                </a:solidFill>
              </a:rPr>
              <a:t> Information </a:t>
            </a:r>
            <a:r>
              <a:rPr lang="tr-TR" sz="1200" b="1" dirty="0" err="1">
                <a:solidFill>
                  <a:schemeClr val="accent1"/>
                </a:solidFill>
              </a:rPr>
              <a:t>Interchange</a:t>
            </a:r>
            <a:endParaRPr lang="tr-TR" sz="1200" b="1" dirty="0">
              <a:solidFill>
                <a:schemeClr val="accent1"/>
              </a:solidFill>
            </a:endParaRPr>
          </a:p>
          <a:p>
            <a:r>
              <a:rPr lang="tr-TR" sz="1200" b="1" dirty="0"/>
              <a:t>		Bilgi değişimi için Amerikan Standart kodu</a:t>
            </a:r>
          </a:p>
          <a:p>
            <a:r>
              <a:rPr lang="tr-TR" sz="1200" b="1" dirty="0"/>
              <a:t>			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الكود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القياسي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الأمريكي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لتبادل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المعلومات</a:t>
            </a:r>
            <a:endParaRPr lang="tr-T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7.structure </a:t>
            </a:r>
            <a:r>
              <a:rPr lang="tr-TR" sz="1200" b="1" dirty="0" err="1">
                <a:solidFill>
                  <a:schemeClr val="accent1"/>
                </a:solidFill>
              </a:rPr>
              <a:t>and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union</a:t>
            </a:r>
            <a:endParaRPr lang="tr-TR" sz="1200" b="1" dirty="0">
              <a:solidFill>
                <a:schemeClr val="accent1"/>
              </a:solidFill>
            </a:endParaRPr>
          </a:p>
          <a:p>
            <a:r>
              <a:rPr lang="tr-TR" sz="1200" b="1" dirty="0"/>
              <a:t>	yapı ve birlik</a:t>
            </a:r>
          </a:p>
          <a:p>
            <a:r>
              <a:rPr lang="tr-TR" sz="1200" b="1" dirty="0"/>
              <a:t>		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الهيكل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والنقابة</a:t>
            </a:r>
            <a:r>
              <a:rPr lang="tr-TR" sz="1200" b="1" dirty="0"/>
              <a:t>		</a:t>
            </a: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8.characters </a:t>
            </a:r>
            <a:r>
              <a:rPr lang="tr-TR" sz="1200" b="1" dirty="0" err="1">
                <a:solidFill>
                  <a:schemeClr val="accent1"/>
                </a:solidFill>
              </a:rPr>
              <a:t>and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strings</a:t>
            </a:r>
            <a:r>
              <a:rPr lang="tr-TR" sz="1200" b="1" dirty="0"/>
              <a:t>			</a:t>
            </a:r>
            <a:r>
              <a:rPr lang="en-US" sz="1200" b="1" dirty="0" smtClean="0"/>
              <a:t>	</a:t>
            </a:r>
            <a:r>
              <a:rPr lang="tr-TR" sz="1200" b="1" dirty="0" err="1" smtClean="0">
                <a:solidFill>
                  <a:schemeClr val="accent4">
                    <a:lumMod val="50000"/>
                  </a:schemeClr>
                </a:solidFill>
              </a:rPr>
              <a:t>الأحرف</a:t>
            </a:r>
            <a:r>
              <a:rPr lang="tr-TR" sz="12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والسلاسل</a:t>
            </a:r>
            <a:endParaRPr lang="tr-T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1200" b="1" dirty="0">
                <a:solidFill>
                  <a:schemeClr val="accent1"/>
                </a:solidFill>
              </a:rPr>
              <a:t>9.data </a:t>
            </a:r>
            <a:r>
              <a:rPr lang="tr-TR" sz="1200" b="1" dirty="0" err="1">
                <a:solidFill>
                  <a:schemeClr val="accent1"/>
                </a:solidFill>
              </a:rPr>
              <a:t>structures</a:t>
            </a:r>
            <a:r>
              <a:rPr lang="tr-TR" sz="1200" b="1" dirty="0"/>
              <a:t>		veri </a:t>
            </a:r>
            <a:r>
              <a:rPr lang="tr-TR" sz="1200" b="1" dirty="0" smtClean="0"/>
              <a:t>yapıları</a:t>
            </a:r>
            <a:r>
              <a:rPr lang="en-US" sz="1200" b="1" dirty="0" smtClean="0"/>
              <a:t>	</a:t>
            </a:r>
            <a:r>
              <a:rPr lang="tr-TR" sz="1200" b="1" dirty="0"/>
              <a:t>	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هياكل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 smtClean="0">
                <a:solidFill>
                  <a:schemeClr val="accent4">
                    <a:lumMod val="50000"/>
                  </a:schemeClr>
                </a:solidFill>
              </a:rPr>
              <a:t>البيانات</a:t>
            </a:r>
            <a:r>
              <a:rPr lang="en-US" sz="1200" b="1" dirty="0" smtClean="0"/>
              <a:t>		</a:t>
            </a:r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10.list data model</a:t>
            </a:r>
            <a:r>
              <a:rPr lang="tr-TR" sz="1200" b="1" dirty="0"/>
              <a:t>		veri modelini listele	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نموذج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بيانات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القائمة</a:t>
            </a:r>
            <a:endParaRPr lang="tr-T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1200" b="1" dirty="0">
                <a:solidFill>
                  <a:schemeClr val="accent1"/>
                </a:solidFill>
              </a:rPr>
              <a:t>11.graph data model</a:t>
            </a:r>
            <a:r>
              <a:rPr lang="tr-TR" sz="1200" b="1" dirty="0"/>
              <a:t>		grafik veri modeli 	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نموذج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بيانات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الرسم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البياني</a:t>
            </a:r>
            <a:endParaRPr lang="tr-T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1200" b="1" dirty="0">
                <a:solidFill>
                  <a:schemeClr val="accent1"/>
                </a:solidFill>
              </a:rPr>
              <a:t>12.tree data model</a:t>
            </a:r>
            <a:r>
              <a:rPr lang="tr-TR" sz="1200" b="1" dirty="0"/>
              <a:t>		ağaç veri modeli	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نموذج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بيانات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الشجرة</a:t>
            </a:r>
            <a:endParaRPr lang="tr-T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13.problem </a:t>
            </a:r>
            <a:r>
              <a:rPr lang="tr-TR" sz="1200" b="1" dirty="0" err="1">
                <a:solidFill>
                  <a:schemeClr val="accent1"/>
                </a:solidFill>
              </a:rPr>
              <a:t>modelling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and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solving</a:t>
            </a:r>
            <a:endParaRPr lang="tr-TR" sz="1200" b="1" dirty="0">
              <a:solidFill>
                <a:schemeClr val="accent1"/>
              </a:solidFill>
            </a:endParaRPr>
          </a:p>
          <a:p>
            <a:r>
              <a:rPr lang="tr-TR" sz="1200" b="1" dirty="0"/>
              <a:t>	problem modelleme ve çözme</a:t>
            </a:r>
          </a:p>
          <a:p>
            <a:r>
              <a:rPr lang="tr-TR" sz="1200" b="1" dirty="0"/>
              <a:t>		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نمذجة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المشكلة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وحلها</a:t>
            </a:r>
            <a:endParaRPr lang="tr-T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14.data </a:t>
            </a:r>
            <a:r>
              <a:rPr lang="tr-TR" sz="1200" b="1" dirty="0" err="1">
                <a:solidFill>
                  <a:schemeClr val="accent1"/>
                </a:solidFill>
              </a:rPr>
              <a:t>structure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means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keeping</a:t>
            </a:r>
            <a:r>
              <a:rPr lang="tr-TR" sz="1200" b="1" dirty="0">
                <a:solidFill>
                  <a:schemeClr val="accent1"/>
                </a:solidFill>
              </a:rPr>
              <a:t> the </a:t>
            </a:r>
            <a:r>
              <a:rPr lang="tr-TR" sz="1200" b="1" dirty="0" err="1">
                <a:solidFill>
                  <a:schemeClr val="accent1"/>
                </a:solidFill>
              </a:rPr>
              <a:t>information</a:t>
            </a:r>
            <a:r>
              <a:rPr lang="tr-TR" sz="1200" b="1" dirty="0">
                <a:solidFill>
                  <a:schemeClr val="accent1"/>
                </a:solidFill>
              </a:rPr>
              <a:t> in </a:t>
            </a:r>
            <a:r>
              <a:rPr lang="tr-TR" sz="1200" b="1" dirty="0" err="1">
                <a:solidFill>
                  <a:schemeClr val="accent1"/>
                </a:solidFill>
              </a:rPr>
              <a:t>memory</a:t>
            </a:r>
            <a:r>
              <a:rPr lang="tr-TR" sz="1200" b="1" dirty="0">
                <a:solidFill>
                  <a:schemeClr val="accent1"/>
                </a:solidFill>
              </a:rPr>
              <a:t> or </a:t>
            </a:r>
            <a:r>
              <a:rPr lang="tr-TR" sz="1200" b="1" dirty="0" err="1">
                <a:solidFill>
                  <a:schemeClr val="accent1"/>
                </a:solidFill>
              </a:rPr>
              <a:t>storage</a:t>
            </a:r>
            <a:r>
              <a:rPr lang="tr-TR" sz="1200" b="1" dirty="0">
                <a:solidFill>
                  <a:schemeClr val="accent1"/>
                </a:solidFill>
              </a:rPr>
              <a:t> in a </a:t>
            </a:r>
            <a:r>
              <a:rPr lang="tr-TR" sz="1200" b="1" dirty="0" err="1">
                <a:solidFill>
                  <a:schemeClr val="accent1"/>
                </a:solidFill>
              </a:rPr>
              <a:t>meaningful</a:t>
            </a:r>
            <a:r>
              <a:rPr lang="tr-TR" sz="1200" b="1" dirty="0">
                <a:solidFill>
                  <a:schemeClr val="accent1"/>
                </a:solidFill>
              </a:rPr>
              <a:t> format;</a:t>
            </a:r>
          </a:p>
          <a:p>
            <a:r>
              <a:rPr lang="tr-TR" sz="1200" b="1" dirty="0"/>
              <a:t>	veri yapısı, bilgiyi anlamlı bir biçimde bellekte veya depoda tutmak anlamına gelir;</a:t>
            </a:r>
          </a:p>
          <a:p>
            <a:r>
              <a:rPr lang="tr-TR" sz="1200" b="1" dirty="0"/>
              <a:t>		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تعني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بنية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البيانات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الاحتفاظ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بالمعلومات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في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الذاكرة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أو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تخزينها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بتنسيق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مفيد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؛</a:t>
            </a: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15.in </a:t>
            </a:r>
            <a:r>
              <a:rPr lang="tr-TR" sz="1200" b="1" dirty="0" err="1">
                <a:solidFill>
                  <a:schemeClr val="accent1"/>
                </a:solidFill>
              </a:rPr>
              <a:t>other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words</a:t>
            </a:r>
            <a:r>
              <a:rPr lang="tr-TR" sz="1200" b="1" dirty="0">
                <a:solidFill>
                  <a:schemeClr val="accent1"/>
                </a:solidFill>
              </a:rPr>
              <a:t>, it can be </a:t>
            </a:r>
            <a:r>
              <a:rPr lang="tr-TR" sz="1200" b="1" dirty="0" err="1">
                <a:solidFill>
                  <a:schemeClr val="accent1"/>
                </a:solidFill>
              </a:rPr>
              <a:t>called</a:t>
            </a:r>
            <a:r>
              <a:rPr lang="tr-TR" sz="1200" b="1" dirty="0">
                <a:solidFill>
                  <a:schemeClr val="accent1"/>
                </a:solidFill>
              </a:rPr>
              <a:t> "a </a:t>
            </a:r>
            <a:r>
              <a:rPr lang="tr-TR" sz="1200" b="1" dirty="0" err="1">
                <a:solidFill>
                  <a:schemeClr val="accent1"/>
                </a:solidFill>
              </a:rPr>
              <a:t>kind</a:t>
            </a:r>
            <a:r>
              <a:rPr lang="tr-TR" sz="1200" b="1" dirty="0">
                <a:solidFill>
                  <a:schemeClr val="accent1"/>
                </a:solidFill>
              </a:rPr>
              <a:t> of </a:t>
            </a:r>
            <a:r>
              <a:rPr lang="tr-TR" sz="1200" b="1" dirty="0" err="1">
                <a:solidFill>
                  <a:schemeClr val="accent1"/>
                </a:solidFill>
              </a:rPr>
              <a:t>boxing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process</a:t>
            </a:r>
            <a:r>
              <a:rPr lang="tr-TR" sz="1200" b="1" dirty="0">
                <a:solidFill>
                  <a:schemeClr val="accent1"/>
                </a:solidFill>
              </a:rPr>
              <a:t>."</a:t>
            </a:r>
          </a:p>
          <a:p>
            <a:r>
              <a:rPr lang="tr-TR" sz="1200" b="1" dirty="0"/>
              <a:t>	başka bir deyişle, 'bir tür boks süreci' olarak adlandırılabilir.</a:t>
            </a:r>
          </a:p>
          <a:p>
            <a:r>
              <a:rPr lang="tr-TR" sz="1200" b="1" dirty="0"/>
              <a:t>		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وبعبارة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أخرى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يمكن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أن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يطلق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عليه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"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نوع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عملية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الملاكمة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".</a:t>
            </a:r>
          </a:p>
          <a:p>
            <a:endParaRPr lang="tr-TR" sz="1200" b="1" dirty="0"/>
          </a:p>
        </p:txBody>
      </p:sp>
    </p:spTree>
    <p:extLst>
      <p:ext uri="{BB962C8B-B14F-4D97-AF65-F5344CB8AC3E}">
        <p14:creationId xmlns:p14="http://schemas.microsoft.com/office/powerpoint/2010/main" val="269213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76200" y="160104"/>
            <a:ext cx="6781800" cy="715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b="1" dirty="0">
                <a:solidFill>
                  <a:schemeClr val="accent1"/>
                </a:solidFill>
              </a:rPr>
              <a:t>16.in </a:t>
            </a:r>
            <a:r>
              <a:rPr lang="tr-TR" sz="900" b="1" dirty="0" err="1">
                <a:solidFill>
                  <a:schemeClr val="accent1"/>
                </a:solidFill>
              </a:rPr>
              <a:t>order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to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operate</a:t>
            </a:r>
            <a:r>
              <a:rPr lang="tr-TR" sz="900" b="1" dirty="0">
                <a:solidFill>
                  <a:schemeClr val="accent1"/>
                </a:solidFill>
              </a:rPr>
              <a:t> on an </a:t>
            </a:r>
            <a:r>
              <a:rPr lang="tr-TR" sz="900" b="1" dirty="0" err="1">
                <a:solidFill>
                  <a:schemeClr val="accent1"/>
                </a:solidFill>
              </a:rPr>
              <a:t>input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value</a:t>
            </a:r>
            <a:r>
              <a:rPr lang="tr-TR" sz="900" b="1" dirty="0">
                <a:solidFill>
                  <a:schemeClr val="accent1"/>
                </a:solidFill>
              </a:rPr>
              <a:t> , it </a:t>
            </a:r>
            <a:r>
              <a:rPr lang="tr-TR" sz="900" b="1" dirty="0" err="1">
                <a:solidFill>
                  <a:schemeClr val="accent1"/>
                </a:solidFill>
              </a:rPr>
              <a:t>should</a:t>
            </a:r>
            <a:r>
              <a:rPr lang="tr-TR" sz="900" b="1" dirty="0">
                <a:solidFill>
                  <a:schemeClr val="accent1"/>
                </a:solidFill>
              </a:rPr>
              <a:t> be </a:t>
            </a:r>
            <a:r>
              <a:rPr lang="tr-TR" sz="900" b="1" dirty="0" err="1">
                <a:solidFill>
                  <a:schemeClr val="accent1"/>
                </a:solidFill>
              </a:rPr>
              <a:t>kept</a:t>
            </a:r>
            <a:r>
              <a:rPr lang="tr-TR" sz="900" b="1" dirty="0">
                <a:solidFill>
                  <a:schemeClr val="accent1"/>
                </a:solidFill>
              </a:rPr>
              <a:t> in the </a:t>
            </a:r>
            <a:r>
              <a:rPr lang="tr-TR" sz="900" b="1" dirty="0" err="1">
                <a:solidFill>
                  <a:schemeClr val="accent1"/>
                </a:solidFill>
              </a:rPr>
              <a:t>memory</a:t>
            </a:r>
            <a:r>
              <a:rPr lang="tr-TR" sz="900" b="1" dirty="0">
                <a:solidFill>
                  <a:schemeClr val="accent1"/>
                </a:solidFill>
              </a:rPr>
              <a:t> of </a:t>
            </a:r>
            <a:r>
              <a:rPr lang="tr-TR" sz="900" b="1" dirty="0" err="1">
                <a:solidFill>
                  <a:schemeClr val="accent1"/>
                </a:solidFill>
              </a:rPr>
              <a:t>computer</a:t>
            </a:r>
            <a:endParaRPr lang="tr-TR" sz="900" b="1" dirty="0">
              <a:solidFill>
                <a:schemeClr val="accent1"/>
              </a:solidFill>
            </a:endParaRPr>
          </a:p>
          <a:p>
            <a:r>
              <a:rPr lang="tr-TR" sz="900" b="1" dirty="0"/>
              <a:t>	Bir giriş değeri üzerinde işlem yapabilmek için bilgisayarın hafızasında saklanmalıdır.</a:t>
            </a:r>
          </a:p>
          <a:p>
            <a:r>
              <a:rPr lang="tr-TR" sz="900" b="1" dirty="0"/>
              <a:t>		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أجل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العمل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على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قيمة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الإدخال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يجب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حفظها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في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ذاكرة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الكمبيوتر</a:t>
            </a:r>
            <a:endParaRPr lang="tr-TR" sz="9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tr-TR" sz="900" b="1" dirty="0"/>
          </a:p>
          <a:p>
            <a:r>
              <a:rPr lang="tr-TR" sz="900" b="1" dirty="0">
                <a:solidFill>
                  <a:schemeClr val="accent1"/>
                </a:solidFill>
              </a:rPr>
              <a:t>17.programs </a:t>
            </a:r>
            <a:r>
              <a:rPr lang="tr-TR" sz="900" b="1" dirty="0" err="1">
                <a:solidFill>
                  <a:schemeClr val="accent1"/>
                </a:solidFill>
              </a:rPr>
              <a:t>operate</a:t>
            </a:r>
            <a:r>
              <a:rPr lang="tr-TR" sz="900" b="1" dirty="0">
                <a:solidFill>
                  <a:schemeClr val="accent1"/>
                </a:solidFill>
              </a:rPr>
              <a:t> on data </a:t>
            </a:r>
            <a:r>
              <a:rPr lang="tr-TR" sz="900" b="1" dirty="0" err="1">
                <a:solidFill>
                  <a:schemeClr val="accent1"/>
                </a:solidFill>
              </a:rPr>
              <a:t>stored</a:t>
            </a:r>
            <a:r>
              <a:rPr lang="tr-TR" sz="900" b="1" dirty="0">
                <a:solidFill>
                  <a:schemeClr val="accent1"/>
                </a:solidFill>
              </a:rPr>
              <a:t> in </a:t>
            </a:r>
            <a:r>
              <a:rPr lang="tr-TR" sz="900" b="1" dirty="0" err="1">
                <a:solidFill>
                  <a:schemeClr val="accent1"/>
                </a:solidFill>
              </a:rPr>
              <a:t>memory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and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store</a:t>
            </a:r>
            <a:r>
              <a:rPr lang="tr-TR" sz="900" b="1" dirty="0">
                <a:solidFill>
                  <a:schemeClr val="accent1"/>
                </a:solidFill>
              </a:rPr>
              <a:t> the </a:t>
            </a:r>
            <a:r>
              <a:rPr lang="tr-TR" sz="900" b="1" dirty="0" err="1">
                <a:solidFill>
                  <a:schemeClr val="accent1"/>
                </a:solidFill>
              </a:rPr>
              <a:t>results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again</a:t>
            </a:r>
            <a:r>
              <a:rPr lang="tr-TR" sz="900" b="1" dirty="0">
                <a:solidFill>
                  <a:schemeClr val="accent1"/>
                </a:solidFill>
              </a:rPr>
              <a:t> in </a:t>
            </a:r>
            <a:r>
              <a:rPr lang="tr-TR" sz="900" b="1" dirty="0" err="1">
                <a:solidFill>
                  <a:schemeClr val="accent1"/>
                </a:solidFill>
              </a:rPr>
              <a:t>memory</a:t>
            </a:r>
            <a:r>
              <a:rPr lang="tr-TR" sz="900" b="1" dirty="0">
                <a:solidFill>
                  <a:schemeClr val="accent1"/>
                </a:solidFill>
              </a:rPr>
              <a:t> as data.</a:t>
            </a:r>
          </a:p>
          <a:p>
            <a:r>
              <a:rPr lang="tr-TR" sz="900" b="1" dirty="0"/>
              <a:t>	programlar hafızada saklanan veriler üzerinde çalışır ve sonuçları tekrar veri olarak hafızada saklar.</a:t>
            </a:r>
          </a:p>
          <a:p>
            <a:r>
              <a:rPr lang="tr-TR" sz="900" b="1" dirty="0"/>
              <a:t>		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تعمل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البرامج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على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البيانات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المخزنة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في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الذاكرة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وتخزن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النتائج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مرة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أخرى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في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الذاكرة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كبيانات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endParaRPr lang="tr-TR" sz="900" b="1" dirty="0"/>
          </a:p>
          <a:p>
            <a:r>
              <a:rPr lang="tr-TR" sz="900" b="1" dirty="0">
                <a:solidFill>
                  <a:schemeClr val="accent1"/>
                </a:solidFill>
              </a:rPr>
              <a:t>18.data </a:t>
            </a:r>
            <a:r>
              <a:rPr lang="tr-TR" sz="900" b="1" dirty="0" err="1">
                <a:solidFill>
                  <a:schemeClr val="accent1"/>
                </a:solidFill>
              </a:rPr>
              <a:t>model,on</a:t>
            </a:r>
            <a:r>
              <a:rPr lang="tr-TR" sz="900" b="1" dirty="0">
                <a:solidFill>
                  <a:schemeClr val="accent1"/>
                </a:solidFill>
              </a:rPr>
              <a:t> the </a:t>
            </a:r>
            <a:r>
              <a:rPr lang="tr-TR" sz="900" b="1" dirty="0" err="1">
                <a:solidFill>
                  <a:schemeClr val="accent1"/>
                </a:solidFill>
              </a:rPr>
              <a:t>other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hand,shows</a:t>
            </a:r>
            <a:r>
              <a:rPr lang="tr-TR" sz="900" b="1" dirty="0">
                <a:solidFill>
                  <a:schemeClr val="accent1"/>
                </a:solidFill>
              </a:rPr>
              <a:t> the </a:t>
            </a:r>
            <a:r>
              <a:rPr lang="tr-TR" sz="900" b="1" dirty="0" err="1">
                <a:solidFill>
                  <a:schemeClr val="accent1"/>
                </a:solidFill>
              </a:rPr>
              <a:t>relational</a:t>
            </a:r>
            <a:r>
              <a:rPr lang="tr-TR" sz="900" b="1" dirty="0">
                <a:solidFill>
                  <a:schemeClr val="accent1"/>
                </a:solidFill>
              </a:rPr>
              <a:t> or </a:t>
            </a:r>
            <a:r>
              <a:rPr lang="tr-TR" sz="900" b="1" dirty="0" err="1">
                <a:solidFill>
                  <a:schemeClr val="accent1"/>
                </a:solidFill>
              </a:rPr>
              <a:t>sequential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status</a:t>
            </a:r>
            <a:r>
              <a:rPr lang="tr-TR" sz="900" b="1" dirty="0">
                <a:solidFill>
                  <a:schemeClr val="accent1"/>
                </a:solidFill>
              </a:rPr>
              <a:t> of data </a:t>
            </a:r>
            <a:r>
              <a:rPr lang="tr-TR" sz="900" b="1" dirty="0" err="1">
                <a:solidFill>
                  <a:schemeClr val="accent1"/>
                </a:solidFill>
              </a:rPr>
              <a:t>within</a:t>
            </a:r>
            <a:r>
              <a:rPr lang="tr-TR" sz="900" b="1" dirty="0">
                <a:solidFill>
                  <a:schemeClr val="accent1"/>
                </a:solidFill>
              </a:rPr>
              <a:t> a </a:t>
            </a:r>
            <a:r>
              <a:rPr lang="tr-TR" sz="900" b="1" dirty="0" err="1">
                <a:solidFill>
                  <a:schemeClr val="accent1"/>
                </a:solidFill>
              </a:rPr>
              <a:t>certain</a:t>
            </a:r>
            <a:r>
              <a:rPr lang="tr-TR" sz="900" b="1" dirty="0">
                <a:solidFill>
                  <a:schemeClr val="accent1"/>
                </a:solidFill>
              </a:rPr>
              <a:t> set;</a:t>
            </a:r>
          </a:p>
          <a:p>
            <a:r>
              <a:rPr lang="tr-TR" sz="900" b="1" dirty="0"/>
              <a:t>	veri modeli ise, belirli bir küme içindeki verilerin ilişkisel veya sıralı durumunu gösterir;</a:t>
            </a:r>
          </a:p>
          <a:p>
            <a:r>
              <a:rPr lang="tr-TR" sz="900" b="1" dirty="0"/>
              <a:t>		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نموذج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البيانات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ناحية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أخرى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يوضح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الحالة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العلائقية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أو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المتسلسلة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للبيانات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داخل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مجموعة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معينة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؛</a:t>
            </a:r>
          </a:p>
          <a:p>
            <a:endParaRPr lang="tr-TR" sz="900" b="1" dirty="0"/>
          </a:p>
          <a:p>
            <a:endParaRPr lang="tr-TR" sz="900" b="1" dirty="0"/>
          </a:p>
          <a:p>
            <a:r>
              <a:rPr lang="tr-TR" sz="900" b="1" dirty="0">
                <a:solidFill>
                  <a:schemeClr val="accent1"/>
                </a:solidFill>
              </a:rPr>
              <a:t>19.for </a:t>
            </a:r>
            <a:r>
              <a:rPr lang="tr-TR" sz="900" b="1" dirty="0" err="1">
                <a:solidFill>
                  <a:schemeClr val="accent1"/>
                </a:solidFill>
              </a:rPr>
              <a:t>example</a:t>
            </a:r>
            <a:r>
              <a:rPr lang="tr-TR" sz="900" b="1" dirty="0">
                <a:solidFill>
                  <a:schemeClr val="accent1"/>
                </a:solidFill>
              </a:rPr>
              <a:t> , </a:t>
            </a:r>
            <a:r>
              <a:rPr lang="tr-TR" sz="900" b="1" dirty="0" err="1">
                <a:solidFill>
                  <a:schemeClr val="accent1"/>
                </a:solidFill>
              </a:rPr>
              <a:t>while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flying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each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goose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represents</a:t>
            </a:r>
            <a:r>
              <a:rPr lang="tr-TR" sz="900" b="1" dirty="0">
                <a:solidFill>
                  <a:schemeClr val="accent1"/>
                </a:solidFill>
              </a:rPr>
              <a:t> the data m the </a:t>
            </a:r>
            <a:r>
              <a:rPr lang="tr-TR" sz="900" b="1" dirty="0" err="1">
                <a:solidFill>
                  <a:schemeClr val="accent1"/>
                </a:solidFill>
              </a:rPr>
              <a:t>other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focuses</a:t>
            </a:r>
            <a:r>
              <a:rPr lang="tr-TR" sz="900" b="1" dirty="0">
                <a:solidFill>
                  <a:schemeClr val="accent1"/>
                </a:solidFill>
              </a:rPr>
              <a:t> on the </a:t>
            </a:r>
            <a:r>
              <a:rPr lang="tr-TR" sz="900" b="1" dirty="0" err="1">
                <a:solidFill>
                  <a:schemeClr val="accent1"/>
                </a:solidFill>
              </a:rPr>
              <a:t>relationship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and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links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between</a:t>
            </a:r>
            <a:r>
              <a:rPr lang="tr-TR" sz="900" b="1" dirty="0">
                <a:solidFill>
                  <a:schemeClr val="accent1"/>
                </a:solidFill>
              </a:rPr>
              <a:t> the data</a:t>
            </a:r>
          </a:p>
          <a:p>
            <a:r>
              <a:rPr lang="tr-TR" sz="900" b="1" dirty="0"/>
              <a:t>	örneğin uçarken her bir kaz veriyi temsil ederken diğeri veri arasındaki ilişki ve bağlantılara odaklanır.</a:t>
            </a:r>
          </a:p>
          <a:p>
            <a:r>
              <a:rPr lang="tr-TR" sz="900" b="1" dirty="0"/>
              <a:t>		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على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سبيل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المثال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بينما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يمثل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الطيران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في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كل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أوزة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البيانات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يركز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الآخر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على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العلاقة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والروابط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بين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البيانات</a:t>
            </a:r>
            <a:endParaRPr lang="tr-TR" sz="9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tr-TR" sz="900" b="1" dirty="0"/>
          </a:p>
          <a:p>
            <a:r>
              <a:rPr lang="tr-TR" sz="900" b="1" dirty="0">
                <a:solidFill>
                  <a:schemeClr val="accent1"/>
                </a:solidFill>
              </a:rPr>
              <a:t>20.for </a:t>
            </a:r>
            <a:r>
              <a:rPr lang="tr-TR" sz="900" b="1" dirty="0" err="1">
                <a:solidFill>
                  <a:schemeClr val="accent1"/>
                </a:solidFill>
              </a:rPr>
              <a:t>example</a:t>
            </a:r>
            <a:r>
              <a:rPr lang="tr-TR" sz="900" b="1" dirty="0">
                <a:solidFill>
                  <a:schemeClr val="accent1"/>
                </a:solidFill>
              </a:rPr>
              <a:t> , </a:t>
            </a:r>
            <a:r>
              <a:rPr lang="tr-TR" sz="900" b="1" dirty="0" err="1">
                <a:solidFill>
                  <a:schemeClr val="accent1"/>
                </a:solidFill>
              </a:rPr>
              <a:t>while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flying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each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goose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represents</a:t>
            </a:r>
            <a:r>
              <a:rPr lang="tr-TR" sz="900" b="1" dirty="0">
                <a:solidFill>
                  <a:schemeClr val="accent1"/>
                </a:solidFill>
              </a:rPr>
              <a:t> the data , </a:t>
            </a:r>
            <a:r>
              <a:rPr lang="tr-TR" sz="900" b="1" dirty="0" err="1">
                <a:solidFill>
                  <a:schemeClr val="accent1"/>
                </a:solidFill>
              </a:rPr>
              <a:t>geese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flying</a:t>
            </a:r>
            <a:r>
              <a:rPr lang="tr-TR" sz="900" b="1" dirty="0">
                <a:solidFill>
                  <a:schemeClr val="accent1"/>
                </a:solidFill>
              </a:rPr>
              <a:t> in V-</a:t>
            </a:r>
            <a:r>
              <a:rPr lang="tr-TR" sz="900" b="1" dirty="0" err="1">
                <a:solidFill>
                  <a:schemeClr val="accent1"/>
                </a:solidFill>
              </a:rPr>
              <a:t>shape</a:t>
            </a:r>
            <a:r>
              <a:rPr lang="tr-TR" sz="900" b="1" dirty="0">
                <a:solidFill>
                  <a:schemeClr val="accent1"/>
                </a:solidFill>
              </a:rPr>
              <a:t> in the </a:t>
            </a:r>
            <a:r>
              <a:rPr lang="tr-TR" sz="900" b="1" dirty="0" err="1">
                <a:solidFill>
                  <a:schemeClr val="accent1"/>
                </a:solidFill>
              </a:rPr>
              <a:t>air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composed</a:t>
            </a:r>
            <a:r>
              <a:rPr lang="tr-TR" sz="900" b="1" dirty="0">
                <a:solidFill>
                  <a:schemeClr val="accent1"/>
                </a:solidFill>
              </a:rPr>
              <a:t> a </a:t>
            </a:r>
            <a:r>
              <a:rPr lang="tr-TR" sz="900" b="1" dirty="0" err="1">
                <a:solidFill>
                  <a:schemeClr val="accent1"/>
                </a:solidFill>
              </a:rPr>
              <a:t>kind</a:t>
            </a:r>
            <a:r>
              <a:rPr lang="tr-TR" sz="900" b="1" dirty="0">
                <a:solidFill>
                  <a:schemeClr val="accent1"/>
                </a:solidFill>
              </a:rPr>
              <a:t> of data model.</a:t>
            </a:r>
          </a:p>
          <a:p>
            <a:r>
              <a:rPr lang="tr-TR" sz="900" b="1" dirty="0"/>
              <a:t>	örneğin, uçan her kaz veriyi temsil ederken, havada V şeklinde uçan kazlar bir tür veri modeli oluşturmuştur.</a:t>
            </a:r>
          </a:p>
          <a:p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على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سبيل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المثال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أثناء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تحليق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كل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أوزة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تمثل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البيانات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تتكون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الأوز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التي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تطير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على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شكل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حرف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V في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الهواء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نوعًا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نموذج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البيانات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endParaRPr lang="tr-TR" sz="900" b="1" dirty="0"/>
          </a:p>
          <a:p>
            <a:r>
              <a:rPr lang="tr-TR" sz="900" b="1" dirty="0">
                <a:solidFill>
                  <a:schemeClr val="accent1"/>
                </a:solidFill>
              </a:rPr>
              <a:t>21.Data </a:t>
            </a:r>
            <a:r>
              <a:rPr lang="tr-TR" sz="900" b="1" dirty="0" err="1">
                <a:solidFill>
                  <a:schemeClr val="accent1"/>
                </a:solidFill>
              </a:rPr>
              <a:t>models</a:t>
            </a:r>
            <a:r>
              <a:rPr lang="tr-TR" sz="900" b="1" dirty="0">
                <a:solidFill>
                  <a:schemeClr val="accent1"/>
                </a:solidFill>
              </a:rPr>
              <a:t> are </a:t>
            </a:r>
            <a:r>
              <a:rPr lang="tr-TR" sz="900" b="1" dirty="0" err="1">
                <a:solidFill>
                  <a:schemeClr val="accent1"/>
                </a:solidFill>
              </a:rPr>
              <a:t>tools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for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solving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problems</a:t>
            </a:r>
            <a:r>
              <a:rPr lang="tr-TR" sz="900" b="1" dirty="0">
                <a:solidFill>
                  <a:schemeClr val="accent1"/>
                </a:solidFill>
              </a:rPr>
              <a:t> in </a:t>
            </a:r>
            <a:r>
              <a:rPr lang="tr-TR" sz="900" b="1" dirty="0" err="1">
                <a:solidFill>
                  <a:schemeClr val="accent1"/>
                </a:solidFill>
              </a:rPr>
              <a:t>computer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science</a:t>
            </a:r>
            <a:r>
              <a:rPr lang="tr-TR" sz="9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900" b="1" dirty="0"/>
              <a:t>	Veri modelleri, bilgisayar bilimlerindeki sorunları çözmek için kullanılan araçlardır.</a:t>
            </a:r>
          </a:p>
          <a:p>
            <a:r>
              <a:rPr lang="tr-TR" sz="900" b="1" dirty="0"/>
              <a:t>		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نماذج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البيانات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هي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أدوات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لحل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المشكلات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في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علوم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الكمبيوتر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endParaRPr lang="tr-TR" sz="900" b="1" dirty="0"/>
          </a:p>
          <a:p>
            <a:r>
              <a:rPr lang="tr-TR" sz="900" b="1" dirty="0">
                <a:solidFill>
                  <a:schemeClr val="accent1"/>
                </a:solidFill>
              </a:rPr>
              <a:t>22.Data </a:t>
            </a:r>
            <a:r>
              <a:rPr lang="tr-TR" sz="900" b="1" dirty="0" err="1">
                <a:solidFill>
                  <a:schemeClr val="accent1"/>
                </a:solidFill>
              </a:rPr>
              <a:t>structure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and</a:t>
            </a:r>
            <a:r>
              <a:rPr lang="tr-TR" sz="900" b="1" dirty="0">
                <a:solidFill>
                  <a:schemeClr val="accent1"/>
                </a:solidFill>
              </a:rPr>
              <a:t> data model are </a:t>
            </a:r>
            <a:r>
              <a:rPr lang="tr-TR" sz="900" b="1" dirty="0" err="1">
                <a:solidFill>
                  <a:schemeClr val="accent1"/>
                </a:solidFill>
              </a:rPr>
              <a:t>two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separate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concepts</a:t>
            </a:r>
            <a:r>
              <a:rPr lang="tr-TR" sz="900" b="1" dirty="0">
                <a:solidFill>
                  <a:schemeClr val="accent1"/>
                </a:solidFill>
              </a:rPr>
              <a:t>, but </a:t>
            </a:r>
            <a:r>
              <a:rPr lang="tr-TR" sz="900" b="1" dirty="0" err="1">
                <a:solidFill>
                  <a:schemeClr val="accent1"/>
                </a:solidFill>
              </a:rPr>
              <a:t>nested</a:t>
            </a:r>
            <a:r>
              <a:rPr lang="tr-TR" sz="900" b="1" dirty="0">
                <a:solidFill>
                  <a:schemeClr val="accent1"/>
                </a:solidFill>
              </a:rPr>
              <a:t> in </a:t>
            </a:r>
            <a:r>
              <a:rPr lang="tr-TR" sz="900" b="1" dirty="0" err="1">
                <a:solidFill>
                  <a:schemeClr val="accent1"/>
                </a:solidFill>
              </a:rPr>
              <a:t>each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other</a:t>
            </a:r>
            <a:r>
              <a:rPr lang="tr-TR" sz="900" b="1" dirty="0">
                <a:solidFill>
                  <a:schemeClr val="accent1"/>
                </a:solidFill>
              </a:rPr>
              <a:t>;</a:t>
            </a:r>
          </a:p>
          <a:p>
            <a:r>
              <a:rPr lang="tr-TR" sz="900" b="1" dirty="0"/>
              <a:t>	Veri yapısı ve veri modeli iki ayrı kavramdır, ancak iç içe geçmiştir;</a:t>
            </a:r>
          </a:p>
          <a:p>
            <a:r>
              <a:rPr lang="tr-TR" sz="900" b="1" dirty="0"/>
              <a:t>		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هيكل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البيانات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ونموذج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البيانات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مفهومان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منفصلان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لكنهما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متداخلان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في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بعضهما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البعض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؛</a:t>
            </a:r>
          </a:p>
          <a:p>
            <a:endParaRPr lang="tr-TR" sz="900" b="1" dirty="0"/>
          </a:p>
          <a:p>
            <a:r>
              <a:rPr lang="tr-TR" sz="900" b="1" dirty="0">
                <a:solidFill>
                  <a:schemeClr val="accent1"/>
                </a:solidFill>
              </a:rPr>
              <a:t>23.one is </a:t>
            </a:r>
            <a:r>
              <a:rPr lang="tr-TR" sz="900" b="1" dirty="0" err="1">
                <a:solidFill>
                  <a:schemeClr val="accent1"/>
                </a:solidFill>
              </a:rPr>
              <a:t>dealing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with</a:t>
            </a:r>
            <a:r>
              <a:rPr lang="tr-TR" sz="900" b="1" dirty="0">
                <a:solidFill>
                  <a:schemeClr val="accent1"/>
                </a:solidFill>
              </a:rPr>
              <a:t> the </a:t>
            </a:r>
            <a:r>
              <a:rPr lang="tr-TR" sz="900" b="1" dirty="0" err="1">
                <a:solidFill>
                  <a:schemeClr val="accent1"/>
                </a:solidFill>
              </a:rPr>
              <a:t>storage</a:t>
            </a:r>
            <a:r>
              <a:rPr lang="tr-TR" sz="900" b="1" dirty="0">
                <a:solidFill>
                  <a:schemeClr val="accent1"/>
                </a:solidFill>
              </a:rPr>
              <a:t> format of the data, the </a:t>
            </a:r>
            <a:r>
              <a:rPr lang="tr-TR" sz="900" b="1" dirty="0" err="1">
                <a:solidFill>
                  <a:schemeClr val="accent1"/>
                </a:solidFill>
              </a:rPr>
              <a:t>other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focuses</a:t>
            </a:r>
            <a:r>
              <a:rPr lang="tr-TR" sz="900" b="1" dirty="0">
                <a:solidFill>
                  <a:schemeClr val="accent1"/>
                </a:solidFill>
              </a:rPr>
              <a:t> on the </a:t>
            </a:r>
            <a:r>
              <a:rPr lang="tr-TR" sz="900" b="1" dirty="0" err="1">
                <a:solidFill>
                  <a:schemeClr val="accent1"/>
                </a:solidFill>
              </a:rPr>
              <a:t>relationship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and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lins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between</a:t>
            </a:r>
            <a:r>
              <a:rPr lang="tr-TR" sz="900" b="1" dirty="0">
                <a:solidFill>
                  <a:schemeClr val="accent1"/>
                </a:solidFill>
              </a:rPr>
              <a:t> the data.</a:t>
            </a:r>
          </a:p>
          <a:p>
            <a:r>
              <a:rPr lang="tr-TR" sz="900" b="1" dirty="0"/>
              <a:t>	biri verinin saklanma formatıyla ilgilenirken, diğeri veri arasındaki ilişki ve bağlantılara odaklanır.</a:t>
            </a:r>
          </a:p>
          <a:p>
            <a:r>
              <a:rPr lang="tr-TR" sz="900" b="1" dirty="0"/>
              <a:t>		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أحدهما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يتعامل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مع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تنسيق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تخزين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البيانات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والآخر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يركز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على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العلاقة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والترابط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بين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البيانات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endParaRPr lang="tr-TR" sz="900" b="1" dirty="0"/>
          </a:p>
          <a:p>
            <a:r>
              <a:rPr lang="tr-TR" sz="900" b="1" dirty="0">
                <a:solidFill>
                  <a:schemeClr val="accent1"/>
                </a:solidFill>
              </a:rPr>
              <a:t>24.for </a:t>
            </a:r>
            <a:r>
              <a:rPr lang="tr-TR" sz="900" b="1" dirty="0" err="1">
                <a:solidFill>
                  <a:schemeClr val="accent1"/>
                </a:solidFill>
              </a:rPr>
              <a:t>example</a:t>
            </a:r>
            <a:r>
              <a:rPr lang="tr-TR" sz="900" b="1" dirty="0">
                <a:solidFill>
                  <a:schemeClr val="accent1"/>
                </a:solidFill>
              </a:rPr>
              <a:t> ,</a:t>
            </a:r>
            <a:r>
              <a:rPr lang="tr-TR" sz="900" b="1" dirty="0" err="1">
                <a:solidFill>
                  <a:schemeClr val="accent1"/>
                </a:solidFill>
              </a:rPr>
              <a:t>students</a:t>
            </a:r>
            <a:r>
              <a:rPr lang="tr-TR" sz="900" b="1" dirty="0">
                <a:solidFill>
                  <a:schemeClr val="accent1"/>
                </a:solidFill>
              </a:rPr>
              <a:t> in a </a:t>
            </a:r>
            <a:r>
              <a:rPr lang="tr-TR" sz="900" b="1" dirty="0" err="1">
                <a:solidFill>
                  <a:schemeClr val="accent1"/>
                </a:solidFill>
              </a:rPr>
              <a:t>classroom</a:t>
            </a:r>
            <a:r>
              <a:rPr lang="tr-TR" sz="900" b="1" dirty="0">
                <a:solidFill>
                  <a:schemeClr val="accent1"/>
                </a:solidFill>
              </a:rPr>
              <a:t> are data , </a:t>
            </a:r>
            <a:r>
              <a:rPr lang="tr-TR" sz="900" b="1" dirty="0" err="1">
                <a:solidFill>
                  <a:schemeClr val="accent1"/>
                </a:solidFill>
              </a:rPr>
              <a:t>student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desks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correspond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to</a:t>
            </a:r>
            <a:r>
              <a:rPr lang="tr-TR" sz="900" b="1" dirty="0">
                <a:solidFill>
                  <a:schemeClr val="accent1"/>
                </a:solidFill>
              </a:rPr>
              <a:t> data </a:t>
            </a:r>
            <a:r>
              <a:rPr lang="tr-TR" sz="900" b="1" dirty="0" err="1">
                <a:solidFill>
                  <a:schemeClr val="accent1"/>
                </a:solidFill>
              </a:rPr>
              <a:t>structure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and</a:t>
            </a:r>
            <a:r>
              <a:rPr lang="tr-TR" sz="900" b="1" dirty="0">
                <a:solidFill>
                  <a:schemeClr val="accent1"/>
                </a:solidFill>
              </a:rPr>
              <a:t> the </a:t>
            </a:r>
            <a:endParaRPr lang="en-US" sz="900" b="1" dirty="0" smtClean="0">
              <a:solidFill>
                <a:schemeClr val="accent1"/>
              </a:solidFill>
            </a:endParaRPr>
          </a:p>
          <a:p>
            <a:r>
              <a:rPr lang="en-US" sz="900" b="1" dirty="0">
                <a:solidFill>
                  <a:schemeClr val="accent1"/>
                </a:solidFill>
              </a:rPr>
              <a:t> </a:t>
            </a:r>
            <a:r>
              <a:rPr lang="en-US" sz="900" b="1" dirty="0" smtClean="0">
                <a:solidFill>
                  <a:schemeClr val="accent1"/>
                </a:solidFill>
              </a:rPr>
              <a:t>    </a:t>
            </a:r>
            <a:r>
              <a:rPr lang="tr-TR" sz="900" b="1" dirty="0" err="1" smtClean="0">
                <a:solidFill>
                  <a:schemeClr val="accent1"/>
                </a:solidFill>
              </a:rPr>
              <a:t>placement</a:t>
            </a:r>
            <a:r>
              <a:rPr lang="tr-TR" sz="900" b="1" dirty="0" smtClean="0">
                <a:solidFill>
                  <a:schemeClr val="accent1"/>
                </a:solidFill>
              </a:rPr>
              <a:t> </a:t>
            </a:r>
            <a:r>
              <a:rPr lang="tr-TR" sz="900" b="1" dirty="0">
                <a:solidFill>
                  <a:schemeClr val="accent1"/>
                </a:solidFill>
              </a:rPr>
              <a:t>of </a:t>
            </a:r>
            <a:r>
              <a:rPr lang="tr-TR" sz="900" b="1" dirty="0" err="1">
                <a:solidFill>
                  <a:schemeClr val="accent1"/>
                </a:solidFill>
              </a:rPr>
              <a:t>desks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determine</a:t>
            </a:r>
            <a:r>
              <a:rPr lang="tr-TR" sz="900" b="1" dirty="0">
                <a:solidFill>
                  <a:schemeClr val="accent1"/>
                </a:solidFill>
              </a:rPr>
              <a:t> how </a:t>
            </a:r>
            <a:r>
              <a:rPr lang="tr-TR" sz="900" b="1" dirty="0" err="1">
                <a:solidFill>
                  <a:schemeClr val="accent1"/>
                </a:solidFill>
              </a:rPr>
              <a:t>students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will</a:t>
            </a:r>
            <a:r>
              <a:rPr lang="tr-TR" sz="900" b="1" dirty="0">
                <a:solidFill>
                  <a:schemeClr val="accent1"/>
                </a:solidFill>
              </a:rPr>
              <a:t> sit in a </a:t>
            </a:r>
            <a:r>
              <a:rPr lang="tr-TR" sz="900" b="1" dirty="0" err="1">
                <a:solidFill>
                  <a:schemeClr val="accent1"/>
                </a:solidFill>
              </a:rPr>
              <a:t>classroom</a:t>
            </a:r>
            <a:r>
              <a:rPr lang="tr-TR" sz="900" b="1" dirty="0">
                <a:solidFill>
                  <a:schemeClr val="accent1"/>
                </a:solidFill>
              </a:rPr>
              <a:t> .</a:t>
            </a:r>
          </a:p>
          <a:p>
            <a:r>
              <a:rPr lang="tr-TR" sz="900" b="1" dirty="0"/>
              <a:t>	örneğin, bir sınıftaki öğrenciler veridir, öğrenci sıraları veri yapısına karşılık gelir ve sıraların yerleşimi </a:t>
            </a:r>
            <a:endParaRPr lang="en-US" sz="900" b="1" dirty="0" smtClean="0"/>
          </a:p>
          <a:p>
            <a:r>
              <a:rPr lang="en-US" sz="900" b="1" dirty="0"/>
              <a:t>	</a:t>
            </a:r>
            <a:r>
              <a:rPr lang="tr-TR" sz="900" b="1" dirty="0" smtClean="0"/>
              <a:t>öğrencilerin </a:t>
            </a:r>
            <a:r>
              <a:rPr lang="tr-TR" sz="900" b="1" dirty="0"/>
              <a:t>bir sınıfta nasıl oturacaklarını </a:t>
            </a:r>
            <a:r>
              <a:rPr lang="tr-TR" sz="900" b="1" dirty="0" smtClean="0"/>
              <a:t>belirler</a:t>
            </a:r>
            <a:r>
              <a:rPr lang="tr-TR" sz="900" b="1" dirty="0"/>
              <a:t>.</a:t>
            </a:r>
          </a:p>
          <a:p>
            <a:r>
              <a:rPr lang="tr-TR" sz="900" b="1" dirty="0"/>
              <a:t>		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على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سبيل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المثال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الطلاب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في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الفصل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الدراسي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عبارة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عن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بيانات ،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وتتوافق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مكاتب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الطلاب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مع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بنية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البيانات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ويحدد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موضع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المكاتب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كيفية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جلوس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الطلاب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في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الفصل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الدراسي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endParaRPr lang="tr-TR" sz="900" b="1" dirty="0"/>
          </a:p>
          <a:p>
            <a:r>
              <a:rPr lang="tr-TR" sz="900" b="1" dirty="0">
                <a:solidFill>
                  <a:schemeClr val="accent1"/>
                </a:solidFill>
              </a:rPr>
              <a:t>25.However, a </a:t>
            </a:r>
            <a:r>
              <a:rPr lang="tr-TR" sz="900" b="1" dirty="0" err="1">
                <a:solidFill>
                  <a:schemeClr val="accent1"/>
                </a:solidFill>
              </a:rPr>
              <a:t>meaningful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positioning</a:t>
            </a:r>
            <a:r>
              <a:rPr lang="tr-TR" sz="900" b="1" dirty="0">
                <a:solidFill>
                  <a:schemeClr val="accent1"/>
                </a:solidFill>
              </a:rPr>
              <a:t> of </a:t>
            </a:r>
            <a:r>
              <a:rPr lang="tr-TR" sz="900" b="1" dirty="0" err="1">
                <a:solidFill>
                  <a:schemeClr val="accent1"/>
                </a:solidFill>
              </a:rPr>
              <a:t>student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desks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corresponds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to</a:t>
            </a:r>
            <a:r>
              <a:rPr lang="tr-TR" sz="900" b="1" dirty="0">
                <a:solidFill>
                  <a:schemeClr val="accent1"/>
                </a:solidFill>
              </a:rPr>
              <a:t> the data model.</a:t>
            </a:r>
          </a:p>
          <a:p>
            <a:r>
              <a:rPr lang="tr-TR" sz="900" b="1" dirty="0"/>
              <a:t>	Ancak öğrenci sıralarının anlamlı bir şekilde konumlandırılması veri modeline karşılık gelmektedir.</a:t>
            </a:r>
          </a:p>
          <a:p>
            <a:r>
              <a:rPr lang="tr-TR" sz="900" b="1" dirty="0"/>
              <a:t>		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ومع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ذلك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فإن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تحديد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موقع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مكاتب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الطلاب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بشكل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هادف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يتوافق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مع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نموذج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البيانات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endParaRPr lang="tr-TR" sz="900" b="1" dirty="0"/>
          </a:p>
          <a:p>
            <a:r>
              <a:rPr lang="tr-TR" sz="900" b="1" dirty="0">
                <a:solidFill>
                  <a:schemeClr val="accent1"/>
                </a:solidFill>
              </a:rPr>
              <a:t>26.for </a:t>
            </a:r>
            <a:r>
              <a:rPr lang="tr-TR" sz="900" b="1" dirty="0" err="1">
                <a:solidFill>
                  <a:schemeClr val="accent1"/>
                </a:solidFill>
              </a:rPr>
              <a:t>example</a:t>
            </a:r>
            <a:r>
              <a:rPr lang="tr-TR" sz="900" b="1" dirty="0">
                <a:solidFill>
                  <a:schemeClr val="accent1"/>
                </a:solidFill>
              </a:rPr>
              <a:t> , </a:t>
            </a:r>
            <a:r>
              <a:rPr lang="tr-TR" sz="900" b="1" dirty="0" err="1">
                <a:solidFill>
                  <a:schemeClr val="accent1"/>
                </a:solidFill>
              </a:rPr>
              <a:t>students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may</a:t>
            </a:r>
            <a:r>
              <a:rPr lang="tr-TR" sz="900" b="1" dirty="0">
                <a:solidFill>
                  <a:schemeClr val="accent1"/>
                </a:solidFill>
              </a:rPr>
              <a:t> be </a:t>
            </a:r>
            <a:r>
              <a:rPr lang="tr-TR" sz="900" b="1" dirty="0" err="1">
                <a:solidFill>
                  <a:schemeClr val="accent1"/>
                </a:solidFill>
              </a:rPr>
              <a:t>arranged</a:t>
            </a:r>
            <a:r>
              <a:rPr lang="tr-TR" sz="900" b="1" dirty="0">
                <a:solidFill>
                  <a:schemeClr val="accent1"/>
                </a:solidFill>
              </a:rPr>
              <a:t> in </a:t>
            </a:r>
            <a:r>
              <a:rPr lang="tr-TR" sz="900" b="1" dirty="0" err="1">
                <a:solidFill>
                  <a:schemeClr val="accent1"/>
                </a:solidFill>
              </a:rPr>
              <a:t>alphabetical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order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by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their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names</a:t>
            </a:r>
            <a:r>
              <a:rPr lang="tr-TR" sz="900" b="1" dirty="0">
                <a:solidFill>
                  <a:schemeClr val="accent1"/>
                </a:solidFill>
              </a:rPr>
              <a:t> as </a:t>
            </a:r>
            <a:r>
              <a:rPr lang="tr-TR" sz="900" b="1" dirty="0" err="1">
                <a:solidFill>
                  <a:schemeClr val="accent1"/>
                </a:solidFill>
              </a:rPr>
              <a:t>well</a:t>
            </a:r>
            <a:r>
              <a:rPr lang="tr-TR" sz="900" b="1" dirty="0">
                <a:solidFill>
                  <a:schemeClr val="accent1"/>
                </a:solidFill>
              </a:rPr>
              <a:t> as </a:t>
            </a:r>
            <a:r>
              <a:rPr lang="tr-TR" sz="900" b="1" dirty="0" err="1">
                <a:solidFill>
                  <a:schemeClr val="accent1"/>
                </a:solidFill>
              </a:rPr>
              <a:t>according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to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their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ages</a:t>
            </a:r>
            <a:r>
              <a:rPr lang="tr-TR" sz="900" b="1" dirty="0">
                <a:solidFill>
                  <a:schemeClr val="accent1"/>
                </a:solidFill>
              </a:rPr>
              <a:t> or </a:t>
            </a:r>
            <a:r>
              <a:rPr lang="tr-TR" sz="900" b="1" dirty="0" err="1">
                <a:solidFill>
                  <a:schemeClr val="accent1"/>
                </a:solidFill>
              </a:rPr>
              <a:t>heights</a:t>
            </a:r>
            <a:r>
              <a:rPr lang="tr-TR" sz="900" b="1" dirty="0">
                <a:solidFill>
                  <a:schemeClr val="accent1"/>
                </a:solidFill>
              </a:rPr>
              <a:t>;</a:t>
            </a:r>
          </a:p>
          <a:p>
            <a:r>
              <a:rPr lang="tr-TR" sz="900" b="1" dirty="0"/>
              <a:t>	örneğin, öğrenciler adlarına göre alfabetik olarak sıralanabileceği gibi yaşlarına veya boylarına göre de sıralanabilir;</a:t>
            </a:r>
          </a:p>
          <a:p>
            <a:r>
              <a:rPr lang="tr-TR" sz="900" b="1" dirty="0"/>
              <a:t>		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على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سبيل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المثال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يمكن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ترتيب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الطلاب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أبجديًا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حسب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أسمائهم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وكذلك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وفقًا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لأعمارهم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أو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ارتفاعاتهم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؛</a:t>
            </a:r>
          </a:p>
          <a:p>
            <a:r>
              <a:rPr lang="tr-TR" sz="900" b="1" dirty="0"/>
              <a:t>	</a:t>
            </a:r>
          </a:p>
          <a:p>
            <a:r>
              <a:rPr lang="tr-TR" sz="900" b="1" dirty="0">
                <a:solidFill>
                  <a:schemeClr val="accent1"/>
                </a:solidFill>
              </a:rPr>
              <a:t>27.such an </a:t>
            </a:r>
            <a:r>
              <a:rPr lang="tr-TR" sz="900" b="1" dirty="0" err="1">
                <a:solidFill>
                  <a:schemeClr val="accent1"/>
                </a:solidFill>
              </a:rPr>
              <a:t>arrangement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creates</a:t>
            </a:r>
            <a:r>
              <a:rPr lang="tr-TR" sz="900" b="1" dirty="0">
                <a:solidFill>
                  <a:schemeClr val="accent1"/>
                </a:solidFill>
              </a:rPr>
              <a:t> a data model an it </a:t>
            </a:r>
            <a:r>
              <a:rPr lang="tr-TR" sz="900" b="1" dirty="0" err="1">
                <a:solidFill>
                  <a:schemeClr val="accent1"/>
                </a:solidFill>
              </a:rPr>
              <a:t>facilitates</a:t>
            </a:r>
            <a:r>
              <a:rPr lang="tr-TR" sz="900" b="1" dirty="0">
                <a:solidFill>
                  <a:schemeClr val="accent1"/>
                </a:solidFill>
              </a:rPr>
              <a:t> </a:t>
            </a:r>
            <a:r>
              <a:rPr lang="tr-TR" sz="900" b="1" dirty="0" err="1">
                <a:solidFill>
                  <a:schemeClr val="accent1"/>
                </a:solidFill>
              </a:rPr>
              <a:t>processing</a:t>
            </a:r>
            <a:r>
              <a:rPr lang="tr-TR" sz="900" b="1" dirty="0">
                <a:solidFill>
                  <a:schemeClr val="accent1"/>
                </a:solidFill>
              </a:rPr>
              <a:t> of data.</a:t>
            </a:r>
          </a:p>
          <a:p>
            <a:r>
              <a:rPr lang="tr-TR" sz="900" b="1" dirty="0"/>
              <a:t>	böyle bir düzenleme bir veri modeli oluşturur ve verilerin işlenmesini kolaylaştırır.</a:t>
            </a:r>
          </a:p>
          <a:p>
            <a:r>
              <a:rPr lang="tr-TR" sz="900" b="1" dirty="0"/>
              <a:t>		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مثل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هذا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الترتيب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ينشئ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نموذج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بيانات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ويسهل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معالجة</a:t>
            </a:r>
            <a:r>
              <a:rPr lang="tr-TR" sz="9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900" b="1" dirty="0" err="1">
                <a:solidFill>
                  <a:schemeClr val="accent4">
                    <a:lumMod val="50000"/>
                  </a:schemeClr>
                </a:solidFill>
              </a:rPr>
              <a:t>البيانات</a:t>
            </a:r>
            <a:r>
              <a:rPr lang="tr-TR" sz="900" b="1" dirty="0"/>
              <a:t>.</a:t>
            </a:r>
            <a:endParaRPr lang="tr-TR" sz="900" b="1" dirty="0"/>
          </a:p>
        </p:txBody>
      </p:sp>
    </p:spTree>
    <p:extLst>
      <p:ext uri="{BB962C8B-B14F-4D97-AF65-F5344CB8AC3E}">
        <p14:creationId xmlns:p14="http://schemas.microsoft.com/office/powerpoint/2010/main" val="394549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96129" y="334744"/>
            <a:ext cx="676187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						        </a:t>
            </a:r>
            <a:r>
              <a:rPr lang="tr-TR" sz="1200" b="1" dirty="0" smtClean="0">
                <a:solidFill>
                  <a:schemeClr val="accent1"/>
                </a:solidFill>
              </a:rPr>
              <a:t>3.Sayafa</a:t>
            </a:r>
            <a:endParaRPr lang="tr-TR" sz="1200" b="1" dirty="0">
              <a:solidFill>
                <a:schemeClr val="accent1"/>
              </a:solidFill>
            </a:endParaRPr>
          </a:p>
          <a:p>
            <a:endParaRPr lang="tr-TR" sz="1200" b="1" dirty="0">
              <a:solidFill>
                <a:schemeClr val="accent1"/>
              </a:solidFill>
            </a:endParaRPr>
          </a:p>
          <a:p>
            <a:r>
              <a:rPr lang="tr-TR" sz="1200" b="1" dirty="0" err="1">
                <a:solidFill>
                  <a:schemeClr val="accent1"/>
                </a:solidFill>
              </a:rPr>
              <a:t>Boolean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Algebra</a:t>
            </a:r>
            <a:r>
              <a:rPr lang="tr-TR" sz="1200" b="1" dirty="0">
                <a:solidFill>
                  <a:schemeClr val="accent1"/>
                </a:solidFill>
              </a:rPr>
              <a:t>:</a:t>
            </a:r>
          </a:p>
          <a:p>
            <a:r>
              <a:rPr lang="tr-TR" sz="1200" b="1" dirty="0"/>
              <a:t>	</a:t>
            </a:r>
            <a:r>
              <a:rPr lang="tr-TR" sz="1200" b="1" dirty="0" err="1"/>
              <a:t>Boole</a:t>
            </a:r>
            <a:r>
              <a:rPr lang="tr-TR" sz="1200" b="1" dirty="0"/>
              <a:t> </a:t>
            </a:r>
            <a:r>
              <a:rPr lang="tr-TR" sz="1200" b="1" dirty="0" err="1"/>
              <a:t>Cebiri</a:t>
            </a:r>
            <a:endParaRPr lang="tr-TR" sz="1200" b="1" dirty="0"/>
          </a:p>
          <a:p>
            <a:r>
              <a:rPr lang="tr-TR" sz="1200" b="1" dirty="0"/>
              <a:t>		</a:t>
            </a:r>
            <a:r>
              <a:rPr lang="tr-TR" sz="1200" b="1" dirty="0" err="1"/>
              <a:t>الجبر</a:t>
            </a:r>
            <a:r>
              <a:rPr lang="tr-TR" sz="1200" b="1" dirty="0"/>
              <a:t> </a:t>
            </a:r>
            <a:r>
              <a:rPr lang="tr-TR" sz="1200" b="1" dirty="0" err="1"/>
              <a:t>المنطقي</a:t>
            </a:r>
            <a:r>
              <a:rPr lang="tr-TR" sz="1200" b="1" dirty="0"/>
              <a:t>	</a:t>
            </a: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1. </a:t>
            </a:r>
            <a:r>
              <a:rPr lang="tr-TR" sz="1200" b="1" dirty="0" err="1">
                <a:solidFill>
                  <a:schemeClr val="accent1"/>
                </a:solidFill>
              </a:rPr>
              <a:t>Objectives</a:t>
            </a:r>
            <a:r>
              <a:rPr lang="tr-TR" sz="1200" b="1" dirty="0">
                <a:solidFill>
                  <a:schemeClr val="accent1"/>
                </a:solidFill>
              </a:rPr>
              <a:t>: The </a:t>
            </a:r>
            <a:r>
              <a:rPr lang="tr-TR" sz="1200" b="1" dirty="0" err="1">
                <a:solidFill>
                  <a:schemeClr val="accent1"/>
                </a:solidFill>
              </a:rPr>
              <a:t>following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will</a:t>
            </a:r>
            <a:r>
              <a:rPr lang="tr-TR" sz="1200" b="1" dirty="0">
                <a:solidFill>
                  <a:schemeClr val="accent1"/>
                </a:solidFill>
              </a:rPr>
              <a:t> be </a:t>
            </a:r>
            <a:r>
              <a:rPr lang="tr-TR" sz="1200" b="1" dirty="0" err="1">
                <a:solidFill>
                  <a:schemeClr val="accent1"/>
                </a:solidFill>
              </a:rPr>
              <a:t>learned</a:t>
            </a:r>
            <a:r>
              <a:rPr lang="tr-TR" sz="1200" b="1" dirty="0">
                <a:solidFill>
                  <a:schemeClr val="accent1"/>
                </a:solidFill>
              </a:rPr>
              <a:t> in this </a:t>
            </a:r>
            <a:r>
              <a:rPr lang="tr-TR" sz="1200" b="1" dirty="0" err="1">
                <a:solidFill>
                  <a:schemeClr val="accent1"/>
                </a:solidFill>
              </a:rPr>
              <a:t>chapter</a:t>
            </a:r>
            <a:r>
              <a:rPr lang="tr-TR" sz="12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200" b="1" dirty="0"/>
              <a:t>	Hedefler: Bu bölümde aşağıdakiler öğrenilecektir.</a:t>
            </a:r>
          </a:p>
          <a:p>
            <a:r>
              <a:rPr lang="tr-TR" sz="1200" b="1" dirty="0"/>
              <a:t>		</a:t>
            </a:r>
            <a:r>
              <a:rPr lang="tr-TR" sz="1200" b="1" dirty="0" err="1"/>
              <a:t>الأهداف</a:t>
            </a:r>
            <a:r>
              <a:rPr lang="tr-TR" sz="1200" b="1" dirty="0"/>
              <a:t>: </a:t>
            </a:r>
            <a:r>
              <a:rPr lang="tr-TR" sz="1200" b="1" dirty="0" err="1"/>
              <a:t>سيتم</a:t>
            </a:r>
            <a:r>
              <a:rPr lang="tr-TR" sz="1200" b="1" dirty="0"/>
              <a:t> </a:t>
            </a:r>
            <a:r>
              <a:rPr lang="tr-TR" sz="1200" b="1" dirty="0" err="1"/>
              <a:t>تعلم</a:t>
            </a:r>
            <a:r>
              <a:rPr lang="tr-TR" sz="1200" b="1" dirty="0"/>
              <a:t> </a:t>
            </a:r>
            <a:r>
              <a:rPr lang="tr-TR" sz="1200" b="1" dirty="0" err="1"/>
              <a:t>ما</a:t>
            </a:r>
            <a:r>
              <a:rPr lang="tr-TR" sz="1200" b="1" dirty="0"/>
              <a:t> </a:t>
            </a:r>
            <a:r>
              <a:rPr lang="tr-TR" sz="1200" b="1" dirty="0" err="1"/>
              <a:t>يلي</a:t>
            </a:r>
            <a:r>
              <a:rPr lang="tr-TR" sz="1200" b="1" dirty="0"/>
              <a:t> في </a:t>
            </a:r>
            <a:r>
              <a:rPr lang="tr-TR" sz="1200" b="1" dirty="0" err="1"/>
              <a:t>هذا</a:t>
            </a:r>
            <a:r>
              <a:rPr lang="tr-TR" sz="1200" b="1" dirty="0"/>
              <a:t> </a:t>
            </a:r>
            <a:r>
              <a:rPr lang="tr-TR" sz="1200" b="1" dirty="0" err="1"/>
              <a:t>الفصل</a:t>
            </a:r>
            <a:r>
              <a:rPr lang="tr-TR" sz="1200" b="1" dirty="0"/>
              <a:t>.</a:t>
            </a:r>
          </a:p>
          <a:p>
            <a:endParaRPr lang="tr-TR" sz="1200" b="1" dirty="0"/>
          </a:p>
          <a:p>
            <a:r>
              <a:rPr lang="tr-TR" sz="1200" b="1" dirty="0"/>
              <a:t>2.</a:t>
            </a:r>
          </a:p>
          <a:p>
            <a:r>
              <a:rPr lang="tr-TR" sz="1200" b="1" dirty="0" err="1">
                <a:solidFill>
                  <a:schemeClr val="accent1"/>
                </a:solidFill>
              </a:rPr>
              <a:t>Boolean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algebra</a:t>
            </a:r>
            <a:r>
              <a:rPr lang="tr-TR" sz="1200" b="1" dirty="0"/>
              <a:t>		</a:t>
            </a:r>
            <a:r>
              <a:rPr lang="en-US" sz="1200" b="1" dirty="0" smtClean="0"/>
              <a:t>	</a:t>
            </a:r>
            <a:r>
              <a:rPr lang="tr-TR" sz="1200" b="1" dirty="0" err="1" smtClean="0"/>
              <a:t>Boole</a:t>
            </a:r>
            <a:r>
              <a:rPr lang="tr-TR" sz="1200" b="1" dirty="0" smtClean="0"/>
              <a:t> </a:t>
            </a:r>
            <a:r>
              <a:rPr lang="tr-TR" sz="1200" b="1" dirty="0" err="1"/>
              <a:t>cebiri</a:t>
            </a:r>
            <a:r>
              <a:rPr lang="tr-TR" sz="1200" b="1" dirty="0"/>
              <a:t>			</a:t>
            </a:r>
            <a:r>
              <a:rPr lang="en-US" sz="1200" b="1" dirty="0" smtClean="0"/>
              <a:t>		</a:t>
            </a:r>
            <a:r>
              <a:rPr lang="tr-TR" sz="1200" b="1" dirty="0" err="1" smtClean="0">
                <a:solidFill>
                  <a:schemeClr val="accent4">
                    <a:lumMod val="50000"/>
                  </a:schemeClr>
                </a:solidFill>
              </a:rPr>
              <a:t>الجبر</a:t>
            </a:r>
            <a:r>
              <a:rPr lang="tr-TR" sz="12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المنطقي</a:t>
            </a:r>
            <a:endParaRPr lang="tr-T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1200" b="1" dirty="0" err="1">
                <a:solidFill>
                  <a:schemeClr val="accent1"/>
                </a:solidFill>
              </a:rPr>
              <a:t>truth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tables</a:t>
            </a:r>
            <a:r>
              <a:rPr lang="tr-TR" sz="1200" b="1" dirty="0">
                <a:solidFill>
                  <a:schemeClr val="accent1"/>
                </a:solidFill>
              </a:rPr>
              <a:t>	</a:t>
            </a:r>
            <a:r>
              <a:rPr lang="tr-TR" sz="1200" b="1" dirty="0"/>
              <a:t>	</a:t>
            </a:r>
            <a:r>
              <a:rPr lang="en-US" sz="1200" b="1" dirty="0" smtClean="0"/>
              <a:t>		</a:t>
            </a:r>
            <a:r>
              <a:rPr lang="tr-TR" sz="1200" b="1" dirty="0" smtClean="0"/>
              <a:t>doğruluk </a:t>
            </a:r>
            <a:r>
              <a:rPr lang="tr-TR" sz="1200" b="1" dirty="0"/>
              <a:t>tabloları			</a:t>
            </a:r>
            <a:r>
              <a:rPr lang="en-US" sz="1200" b="1" dirty="0" smtClean="0"/>
              <a:t>	</a:t>
            </a:r>
            <a:r>
              <a:rPr lang="tr-TR" sz="1200" b="1" dirty="0" err="1" smtClean="0">
                <a:solidFill>
                  <a:schemeClr val="accent4">
                    <a:lumMod val="50000"/>
                  </a:schemeClr>
                </a:solidFill>
              </a:rPr>
              <a:t>جداول</a:t>
            </a:r>
            <a:r>
              <a:rPr lang="tr-TR" sz="12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الحقيقة</a:t>
            </a:r>
            <a:endParaRPr lang="tr-T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1200" b="1" dirty="0">
                <a:solidFill>
                  <a:schemeClr val="accent1"/>
                </a:solidFill>
              </a:rPr>
              <a:t>De </a:t>
            </a:r>
            <a:r>
              <a:rPr lang="tr-TR" sz="1200" b="1" dirty="0" err="1">
                <a:solidFill>
                  <a:schemeClr val="accent1"/>
                </a:solidFill>
              </a:rPr>
              <a:t>Morgan`s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laws</a:t>
            </a:r>
            <a:r>
              <a:rPr lang="tr-TR" sz="1200" b="1" dirty="0"/>
              <a:t>		</a:t>
            </a:r>
            <a:r>
              <a:rPr lang="en-US" sz="1200" b="1" dirty="0" smtClean="0"/>
              <a:t>	</a:t>
            </a:r>
            <a:r>
              <a:rPr lang="tr-TR" sz="1200" b="1" dirty="0" smtClean="0"/>
              <a:t>De </a:t>
            </a:r>
            <a:r>
              <a:rPr lang="tr-TR" sz="1200" b="1" dirty="0"/>
              <a:t>Morgan'ın yasaları		</a:t>
            </a:r>
            <a:r>
              <a:rPr lang="en-US" sz="1200" b="1" dirty="0" smtClean="0"/>
              <a:t>	</a:t>
            </a:r>
            <a:r>
              <a:rPr lang="tr-TR" sz="1200" b="1" dirty="0" err="1" smtClean="0">
                <a:solidFill>
                  <a:schemeClr val="accent4">
                    <a:lumMod val="50000"/>
                  </a:schemeClr>
                </a:solidFill>
              </a:rPr>
              <a:t>قوانين</a:t>
            </a:r>
            <a:r>
              <a:rPr lang="tr-TR" sz="12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دي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 smtClean="0">
                <a:solidFill>
                  <a:schemeClr val="accent4">
                    <a:lumMod val="50000"/>
                  </a:schemeClr>
                </a:solidFill>
              </a:rPr>
              <a:t>مورغان</a:t>
            </a:r>
            <a:endParaRPr lang="tr-T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1200" b="1" dirty="0" err="1">
                <a:solidFill>
                  <a:schemeClr val="accent1"/>
                </a:solidFill>
              </a:rPr>
              <a:t>Karnaugh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maps</a:t>
            </a:r>
            <a:r>
              <a:rPr lang="tr-TR" sz="1200" b="1" dirty="0"/>
              <a:t>		</a:t>
            </a:r>
            <a:r>
              <a:rPr lang="en-US" sz="1200" b="1" dirty="0" smtClean="0"/>
              <a:t>	</a:t>
            </a:r>
            <a:r>
              <a:rPr lang="tr-TR" sz="1200" b="1" dirty="0" err="1" smtClean="0"/>
              <a:t>Karnaugh</a:t>
            </a:r>
            <a:r>
              <a:rPr lang="tr-TR" sz="1200" b="1" dirty="0" smtClean="0"/>
              <a:t> </a:t>
            </a:r>
            <a:r>
              <a:rPr lang="tr-TR" sz="1200" b="1" dirty="0"/>
              <a:t>haritaları			</a:t>
            </a:r>
            <a:r>
              <a:rPr lang="en-US" sz="1200" b="1" dirty="0" smtClean="0"/>
              <a:t>	</a:t>
            </a:r>
            <a:r>
              <a:rPr lang="tr-TR" sz="1200" b="1" dirty="0" err="1" smtClean="0">
                <a:solidFill>
                  <a:schemeClr val="accent4">
                    <a:lumMod val="50000"/>
                  </a:schemeClr>
                </a:solidFill>
              </a:rPr>
              <a:t>خرائط</a:t>
            </a:r>
            <a:r>
              <a:rPr lang="tr-TR" sz="12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كارنو</a:t>
            </a:r>
            <a:endParaRPr lang="tr-T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1200" b="1" dirty="0" err="1">
                <a:solidFill>
                  <a:schemeClr val="accent1"/>
                </a:solidFill>
              </a:rPr>
              <a:t>distributive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rules</a:t>
            </a:r>
            <a:r>
              <a:rPr lang="tr-TR" sz="1200" b="1" dirty="0"/>
              <a:t>		</a:t>
            </a:r>
            <a:r>
              <a:rPr lang="en-US" sz="1200" b="1" dirty="0" smtClean="0"/>
              <a:t>	</a:t>
            </a:r>
            <a:r>
              <a:rPr lang="tr-TR" sz="1200" b="1" dirty="0" smtClean="0"/>
              <a:t>dağıtım </a:t>
            </a:r>
            <a:r>
              <a:rPr lang="tr-TR" sz="1200" b="1" dirty="0"/>
              <a:t>kuralları			</a:t>
            </a:r>
            <a:r>
              <a:rPr lang="en-US" sz="1200" b="1" dirty="0" smtClean="0"/>
              <a:t>	</a:t>
            </a:r>
            <a:r>
              <a:rPr lang="tr-TR" sz="1200" b="1" dirty="0" err="1" smtClean="0">
                <a:solidFill>
                  <a:schemeClr val="accent4">
                    <a:lumMod val="50000"/>
                  </a:schemeClr>
                </a:solidFill>
              </a:rPr>
              <a:t>قواعد</a:t>
            </a:r>
            <a:r>
              <a:rPr lang="tr-TR" sz="12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التوزيع</a:t>
            </a:r>
            <a:endParaRPr lang="tr-T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1200" b="1" dirty="0" err="1">
                <a:solidFill>
                  <a:schemeClr val="accent1"/>
                </a:solidFill>
              </a:rPr>
              <a:t>Boolean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algebra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theorems</a:t>
            </a:r>
            <a:r>
              <a:rPr lang="tr-TR" sz="1200" b="1" dirty="0"/>
              <a:t>	</a:t>
            </a:r>
            <a:r>
              <a:rPr lang="en-US" sz="1200" b="1" dirty="0" smtClean="0"/>
              <a:t>	</a:t>
            </a:r>
            <a:r>
              <a:rPr lang="tr-TR" sz="1200" b="1" dirty="0" err="1" smtClean="0"/>
              <a:t>Boole</a:t>
            </a:r>
            <a:r>
              <a:rPr lang="tr-TR" sz="1200" b="1" dirty="0" smtClean="0"/>
              <a:t> </a:t>
            </a:r>
            <a:r>
              <a:rPr lang="tr-TR" sz="1200" b="1" dirty="0"/>
              <a:t>cebir teoremleri			</a:t>
            </a:r>
            <a:r>
              <a:rPr lang="tr-TR" sz="1200" b="1" dirty="0" err="1" smtClean="0">
                <a:solidFill>
                  <a:schemeClr val="accent4">
                    <a:lumMod val="50000"/>
                  </a:schemeClr>
                </a:solidFill>
              </a:rPr>
              <a:t>نظريات</a:t>
            </a:r>
            <a:r>
              <a:rPr lang="tr-TR" sz="12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الجبر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المنطقي</a:t>
            </a:r>
            <a:endParaRPr lang="tr-T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1200" b="1" dirty="0" err="1">
                <a:solidFill>
                  <a:schemeClr val="accent1"/>
                </a:solidFill>
              </a:rPr>
              <a:t>logic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gates</a:t>
            </a:r>
            <a:r>
              <a:rPr lang="tr-TR" sz="1200" b="1" dirty="0">
                <a:solidFill>
                  <a:schemeClr val="accent1"/>
                </a:solidFill>
              </a:rPr>
              <a:t>: AND,OR,NOT</a:t>
            </a:r>
            <a:r>
              <a:rPr lang="tr-TR" sz="1200" b="1" dirty="0"/>
              <a:t>	</a:t>
            </a:r>
            <a:r>
              <a:rPr lang="en-US" sz="1200" b="1" dirty="0" smtClean="0"/>
              <a:t>	</a:t>
            </a:r>
            <a:r>
              <a:rPr lang="tr-TR" sz="1200" b="1" dirty="0" smtClean="0"/>
              <a:t>mantık </a:t>
            </a:r>
            <a:r>
              <a:rPr lang="tr-TR" sz="1200" b="1" dirty="0"/>
              <a:t>kapıları: </a:t>
            </a:r>
            <a:r>
              <a:rPr lang="tr-TR" sz="1200" b="1" dirty="0" smtClean="0"/>
              <a:t>AND,OR,NOT</a:t>
            </a:r>
            <a:r>
              <a:rPr lang="en-US" sz="1200" b="1" dirty="0" smtClean="0"/>
              <a:t>		</a:t>
            </a:r>
            <a:r>
              <a:rPr lang="tr-TR" sz="1200" b="1" dirty="0" err="1" smtClean="0">
                <a:solidFill>
                  <a:schemeClr val="accent4">
                    <a:lumMod val="50000"/>
                  </a:schemeClr>
                </a:solidFill>
              </a:rPr>
              <a:t>البوابات</a:t>
            </a:r>
            <a:r>
              <a:rPr lang="tr-TR" sz="12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 smtClean="0">
                <a:solidFill>
                  <a:schemeClr val="accent4">
                    <a:lumMod val="50000"/>
                  </a:schemeClr>
                </a:solidFill>
              </a:rPr>
              <a:t>المنطقية</a:t>
            </a:r>
            <a:r>
              <a:rPr lang="tr-TR" sz="1200" b="1" dirty="0" smtClean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و ،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أو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لا</a:t>
            </a:r>
            <a:endParaRPr lang="tr-T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1200" b="1" dirty="0" err="1">
                <a:solidFill>
                  <a:schemeClr val="accent1"/>
                </a:solidFill>
              </a:rPr>
              <a:t>simplification</a:t>
            </a:r>
            <a:r>
              <a:rPr lang="tr-TR" sz="1200" b="1" dirty="0">
                <a:solidFill>
                  <a:schemeClr val="accent1"/>
                </a:solidFill>
              </a:rPr>
              <a:t> of </a:t>
            </a:r>
            <a:r>
              <a:rPr lang="tr-TR" sz="1200" b="1" dirty="0" err="1">
                <a:solidFill>
                  <a:schemeClr val="accent1"/>
                </a:solidFill>
              </a:rPr>
              <a:t>expression</a:t>
            </a:r>
            <a:r>
              <a:rPr lang="tr-TR" sz="1200" b="1" dirty="0"/>
              <a:t>	</a:t>
            </a:r>
            <a:r>
              <a:rPr lang="en-US" sz="1200" b="1" dirty="0" smtClean="0"/>
              <a:t>	</a:t>
            </a:r>
            <a:r>
              <a:rPr lang="tr-TR" sz="1200" b="1" dirty="0" smtClean="0"/>
              <a:t>ifadenin </a:t>
            </a:r>
            <a:r>
              <a:rPr lang="tr-TR" sz="1200" b="1" dirty="0"/>
              <a:t>basitleştirilmesi	</a:t>
            </a:r>
            <a:r>
              <a:rPr lang="en-US" sz="1200" b="1" dirty="0" smtClean="0"/>
              <a:t>	</a:t>
            </a:r>
            <a:r>
              <a:rPr lang="tr-TR" sz="1200" b="1" dirty="0"/>
              <a:t>	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تبسيط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 smtClean="0">
                <a:solidFill>
                  <a:schemeClr val="accent4">
                    <a:lumMod val="50000"/>
                  </a:schemeClr>
                </a:solidFill>
              </a:rPr>
              <a:t>التعبير</a:t>
            </a:r>
            <a:r>
              <a:rPr lang="en-US" sz="1200" b="1" dirty="0" smtClean="0"/>
              <a:t>		</a:t>
            </a:r>
            <a:endParaRPr lang="tr-TR" sz="1200" b="1" dirty="0"/>
          </a:p>
          <a:p>
            <a:r>
              <a:rPr lang="tr-TR" sz="1200" b="1" dirty="0" err="1">
                <a:solidFill>
                  <a:schemeClr val="accent1"/>
                </a:solidFill>
              </a:rPr>
              <a:t>maxterm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and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minterm</a:t>
            </a:r>
            <a:r>
              <a:rPr lang="tr-TR" sz="1200" b="1" dirty="0"/>
              <a:t>	</a:t>
            </a:r>
            <a:r>
              <a:rPr lang="en-US" sz="1200" b="1" dirty="0" smtClean="0"/>
              <a:t>	</a:t>
            </a:r>
            <a:r>
              <a:rPr lang="tr-TR" sz="1200" b="1" dirty="0" err="1" smtClean="0"/>
              <a:t>maxterm</a:t>
            </a:r>
            <a:r>
              <a:rPr lang="tr-TR" sz="1200" b="1" dirty="0" smtClean="0"/>
              <a:t> </a:t>
            </a:r>
            <a:r>
              <a:rPr lang="tr-TR" sz="1200" b="1" dirty="0"/>
              <a:t>ve </a:t>
            </a:r>
            <a:r>
              <a:rPr lang="tr-TR" sz="1200" b="1" dirty="0" err="1"/>
              <a:t>minterm</a:t>
            </a:r>
            <a:r>
              <a:rPr lang="tr-TR" sz="1200" b="1" dirty="0"/>
              <a:t>		</a:t>
            </a:r>
            <a:r>
              <a:rPr lang="en-US" sz="1200" b="1" dirty="0" smtClean="0"/>
              <a:t>		</a:t>
            </a:r>
            <a:r>
              <a:rPr lang="tr-TR" sz="1200" b="1" dirty="0" err="1" smtClean="0">
                <a:solidFill>
                  <a:schemeClr val="accent4">
                    <a:lumMod val="50000"/>
                  </a:schemeClr>
                </a:solidFill>
              </a:rPr>
              <a:t>مصطلح</a:t>
            </a:r>
            <a:endParaRPr lang="tr-T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3.boolean </a:t>
            </a:r>
            <a:r>
              <a:rPr lang="tr-TR" sz="1200" b="1" dirty="0" err="1">
                <a:solidFill>
                  <a:schemeClr val="accent1"/>
                </a:solidFill>
              </a:rPr>
              <a:t>algebra</a:t>
            </a:r>
            <a:r>
              <a:rPr lang="tr-TR" sz="1200" b="1" dirty="0">
                <a:solidFill>
                  <a:schemeClr val="accent1"/>
                </a:solidFill>
              </a:rPr>
              <a:t>, </a:t>
            </a:r>
            <a:r>
              <a:rPr lang="tr-TR" sz="1200" b="1" dirty="0" err="1">
                <a:solidFill>
                  <a:schemeClr val="accent1"/>
                </a:solidFill>
              </a:rPr>
              <a:t>which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forms</a:t>
            </a:r>
            <a:r>
              <a:rPr lang="tr-TR" sz="1200" b="1" dirty="0">
                <a:solidFill>
                  <a:schemeClr val="accent1"/>
                </a:solidFill>
              </a:rPr>
              <a:t> the </a:t>
            </a:r>
            <a:r>
              <a:rPr lang="tr-TR" sz="1200" b="1" dirty="0" err="1">
                <a:solidFill>
                  <a:schemeClr val="accent1"/>
                </a:solidFill>
              </a:rPr>
              <a:t>mathematical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basis</a:t>
            </a:r>
            <a:r>
              <a:rPr lang="tr-TR" sz="1200" b="1" dirty="0">
                <a:solidFill>
                  <a:schemeClr val="accent1"/>
                </a:solidFill>
              </a:rPr>
              <a:t> of </a:t>
            </a:r>
            <a:r>
              <a:rPr lang="tr-TR" sz="1200" b="1" dirty="0" err="1">
                <a:solidFill>
                  <a:schemeClr val="accent1"/>
                </a:solidFill>
              </a:rPr>
              <a:t>digital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circuit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design</a:t>
            </a:r>
            <a:endParaRPr lang="tr-TR" sz="1200" b="1" dirty="0">
              <a:solidFill>
                <a:schemeClr val="accent1"/>
              </a:solidFill>
            </a:endParaRPr>
          </a:p>
          <a:p>
            <a:r>
              <a:rPr lang="tr-TR" sz="1200" b="1" dirty="0"/>
              <a:t>	sayısal devre tasarımının matematiksel temelini oluşturan </a:t>
            </a:r>
            <a:r>
              <a:rPr lang="tr-TR" sz="1200" b="1" dirty="0" err="1"/>
              <a:t>boole</a:t>
            </a:r>
            <a:r>
              <a:rPr lang="tr-TR" sz="1200" b="1" dirty="0"/>
              <a:t> cebri</a:t>
            </a:r>
          </a:p>
          <a:p>
            <a:r>
              <a:rPr lang="tr-TR" sz="1200" b="1" dirty="0"/>
              <a:t>		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الجبر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المنطقي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الذي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يشكل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الأساس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الرياضي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لتصميم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الدوائر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الرقمية</a:t>
            </a:r>
            <a:endParaRPr lang="tr-TR" sz="12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4. Is a </a:t>
            </a:r>
            <a:r>
              <a:rPr lang="tr-TR" sz="1200" b="1" dirty="0" err="1">
                <a:solidFill>
                  <a:schemeClr val="accent1"/>
                </a:solidFill>
              </a:rPr>
              <a:t>symbolic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mathematical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logic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system</a:t>
            </a:r>
            <a:r>
              <a:rPr lang="tr-TR" sz="1200" b="1" dirty="0">
                <a:solidFill>
                  <a:schemeClr val="accent1"/>
                </a:solidFill>
              </a:rPr>
              <a:t> that </a:t>
            </a:r>
            <a:r>
              <a:rPr lang="tr-TR" sz="1200" b="1" dirty="0" err="1">
                <a:solidFill>
                  <a:schemeClr val="accent1"/>
                </a:solidFill>
              </a:rPr>
              <a:t>depicts</a:t>
            </a:r>
            <a:r>
              <a:rPr lang="tr-TR" sz="1200" b="1" dirty="0">
                <a:solidFill>
                  <a:schemeClr val="accent1"/>
                </a:solidFill>
              </a:rPr>
              <a:t> the </a:t>
            </a:r>
            <a:r>
              <a:rPr lang="tr-TR" sz="1200" b="1" dirty="0" err="1">
                <a:solidFill>
                  <a:schemeClr val="accent1"/>
                </a:solidFill>
              </a:rPr>
              <a:t>relationships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between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propositions</a:t>
            </a:r>
            <a:r>
              <a:rPr lang="tr-TR" sz="1200" b="1" dirty="0">
                <a:solidFill>
                  <a:schemeClr val="accent1"/>
                </a:solidFill>
              </a:rPr>
              <a:t> or </a:t>
            </a:r>
            <a:r>
              <a:rPr lang="tr-TR" sz="1200" b="1" dirty="0" err="1">
                <a:solidFill>
                  <a:schemeClr val="accent1"/>
                </a:solidFill>
              </a:rPr>
              <a:t>objects</a:t>
            </a:r>
            <a:r>
              <a:rPr lang="tr-TR" sz="12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200" b="1" dirty="0"/>
              <a:t>	Önermeler veya nesneler arasındaki ilişkileri gösteren sembolik bir matematiksel mantık sistemidir.</a:t>
            </a:r>
          </a:p>
          <a:p>
            <a:r>
              <a:rPr lang="tr-TR" sz="1200" b="1" dirty="0"/>
              <a:t>		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هو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نظام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منطقي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رياضي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رمزي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يصور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العلاقات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بين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المقترحات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أو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الأشياء</a:t>
            </a:r>
            <a:r>
              <a:rPr lang="tr-TR" sz="1200" b="1" dirty="0"/>
              <a:t>.</a:t>
            </a: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5. </a:t>
            </a:r>
            <a:r>
              <a:rPr lang="tr-TR" sz="1200" b="1" dirty="0" err="1">
                <a:solidFill>
                  <a:schemeClr val="accent1"/>
                </a:solidFill>
              </a:rPr>
              <a:t>Logic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algebra</a:t>
            </a:r>
            <a:r>
              <a:rPr lang="tr-TR" sz="1200" b="1" dirty="0">
                <a:solidFill>
                  <a:schemeClr val="accent1"/>
                </a:solidFill>
              </a:rPr>
              <a:t>, </a:t>
            </a:r>
            <a:r>
              <a:rPr lang="tr-TR" sz="1200" b="1" dirty="0" err="1">
                <a:solidFill>
                  <a:schemeClr val="accent1"/>
                </a:solidFill>
              </a:rPr>
              <a:t>which</a:t>
            </a:r>
            <a:r>
              <a:rPr lang="tr-TR" sz="1200" b="1" dirty="0">
                <a:solidFill>
                  <a:schemeClr val="accent1"/>
                </a:solidFill>
              </a:rPr>
              <a:t> is </a:t>
            </a:r>
            <a:r>
              <a:rPr lang="tr-TR" sz="1200" b="1" dirty="0" err="1">
                <a:solidFill>
                  <a:schemeClr val="accent1"/>
                </a:solidFill>
              </a:rPr>
              <a:t>called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Boolean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algebra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today</a:t>
            </a:r>
            <a:r>
              <a:rPr lang="tr-TR" sz="1200" b="1" dirty="0">
                <a:solidFill>
                  <a:schemeClr val="accent1"/>
                </a:solidFill>
              </a:rPr>
              <a:t>, </a:t>
            </a:r>
            <a:r>
              <a:rPr lang="tr-TR" sz="1200" b="1" dirty="0" err="1">
                <a:solidFill>
                  <a:schemeClr val="accent1"/>
                </a:solidFill>
              </a:rPr>
              <a:t>was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presented</a:t>
            </a:r>
            <a:r>
              <a:rPr lang="tr-TR" sz="1200" b="1" dirty="0">
                <a:solidFill>
                  <a:schemeClr val="accent1"/>
                </a:solidFill>
              </a:rPr>
              <a:t> in a </a:t>
            </a:r>
            <a:r>
              <a:rPr lang="tr-TR" sz="1200" b="1" dirty="0" err="1">
                <a:solidFill>
                  <a:schemeClr val="accent1"/>
                </a:solidFill>
              </a:rPr>
              <a:t>systematic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way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by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mathematician</a:t>
            </a:r>
            <a:r>
              <a:rPr lang="tr-TR" sz="12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200" b="1" dirty="0"/>
              <a:t>	Günümüzde </a:t>
            </a:r>
            <a:r>
              <a:rPr lang="tr-TR" sz="1200" b="1" dirty="0" err="1"/>
              <a:t>Boole</a:t>
            </a:r>
            <a:r>
              <a:rPr lang="tr-TR" sz="1200" b="1" dirty="0"/>
              <a:t> </a:t>
            </a:r>
            <a:r>
              <a:rPr lang="tr-TR" sz="1200" b="1" dirty="0" err="1"/>
              <a:t>cebiri</a:t>
            </a:r>
            <a:r>
              <a:rPr lang="tr-TR" sz="1200" b="1" dirty="0"/>
              <a:t> olarak adlandırılan mantık </a:t>
            </a:r>
            <a:r>
              <a:rPr lang="tr-TR" sz="1200" b="1" dirty="0" err="1"/>
              <a:t>cebiri</a:t>
            </a:r>
            <a:r>
              <a:rPr lang="tr-TR" sz="1200" b="1" dirty="0"/>
              <a:t>, matematikçiler tarafından sistemli bir şekilde sunulmuştur.</a:t>
            </a:r>
          </a:p>
          <a:p>
            <a:r>
              <a:rPr lang="tr-TR" sz="1200" b="1" dirty="0"/>
              <a:t>		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تم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تقديم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الجبر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المنطقي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والذي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يسمى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الجبر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المنطقي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اليوم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بطريقة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منهجية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قبل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عالم</a:t>
            </a:r>
            <a:r>
              <a:rPr lang="tr-TR" sz="1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4">
                    <a:lumMod val="50000"/>
                  </a:schemeClr>
                </a:solidFill>
              </a:rPr>
              <a:t>الرياضيات</a:t>
            </a:r>
            <a:r>
              <a:rPr lang="tr-TR" sz="1200" b="1" dirty="0"/>
              <a:t>.</a:t>
            </a:r>
          </a:p>
          <a:p>
            <a:endParaRPr lang="tr-TR" sz="1200" b="1" dirty="0"/>
          </a:p>
        </p:txBody>
      </p:sp>
    </p:spTree>
    <p:extLst>
      <p:ext uri="{BB962C8B-B14F-4D97-AF65-F5344CB8AC3E}">
        <p14:creationId xmlns:p14="http://schemas.microsoft.com/office/powerpoint/2010/main" val="261631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38896" y="856526"/>
            <a:ext cx="6609146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>
                <a:solidFill>
                  <a:schemeClr val="accent1"/>
                </a:solidFill>
              </a:rPr>
              <a:t>6. </a:t>
            </a:r>
            <a:r>
              <a:rPr lang="tr-TR" sz="1200" b="1" dirty="0" err="1">
                <a:solidFill>
                  <a:schemeClr val="accent1"/>
                </a:solidFill>
              </a:rPr>
              <a:t>logician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and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academician</a:t>
            </a:r>
            <a:r>
              <a:rPr lang="tr-TR" sz="1200" b="1" dirty="0">
                <a:solidFill>
                  <a:schemeClr val="accent1"/>
                </a:solidFill>
              </a:rPr>
              <a:t> George </a:t>
            </a:r>
            <a:r>
              <a:rPr lang="tr-TR" sz="1200" b="1" dirty="0" err="1">
                <a:solidFill>
                  <a:schemeClr val="accent1"/>
                </a:solidFill>
              </a:rPr>
              <a:t>Boole</a:t>
            </a:r>
            <a:r>
              <a:rPr lang="tr-TR" sz="1200" b="1" dirty="0">
                <a:solidFill>
                  <a:schemeClr val="accent1"/>
                </a:solidFill>
              </a:rPr>
              <a:t> in 1854 </a:t>
            </a:r>
            <a:r>
              <a:rPr lang="tr-TR" sz="1200" b="1" dirty="0" err="1">
                <a:solidFill>
                  <a:schemeClr val="accent1"/>
                </a:solidFill>
              </a:rPr>
              <a:t>for</a:t>
            </a:r>
            <a:r>
              <a:rPr lang="tr-TR" sz="1200" b="1" dirty="0">
                <a:solidFill>
                  <a:schemeClr val="accent1"/>
                </a:solidFill>
              </a:rPr>
              <a:t> the </a:t>
            </a:r>
            <a:r>
              <a:rPr lang="tr-TR" sz="1200" b="1" dirty="0" err="1">
                <a:solidFill>
                  <a:schemeClr val="accent1"/>
                </a:solidFill>
              </a:rPr>
              <a:t>first</a:t>
            </a:r>
            <a:r>
              <a:rPr lang="tr-TR" sz="1200" b="1" dirty="0">
                <a:solidFill>
                  <a:schemeClr val="accent1"/>
                </a:solidFill>
              </a:rPr>
              <a:t> time an </a:t>
            </a:r>
            <a:r>
              <a:rPr lang="tr-TR" sz="1200" b="1" dirty="0" err="1">
                <a:solidFill>
                  <a:schemeClr val="accent1"/>
                </a:solidFill>
              </a:rPr>
              <a:t>then</a:t>
            </a:r>
            <a:r>
              <a:rPr lang="tr-TR" sz="12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200" b="1" dirty="0"/>
              <a:t>	mantıkçı ve akademisyen George </a:t>
            </a:r>
            <a:r>
              <a:rPr lang="tr-TR" sz="1200" b="1" dirty="0" err="1"/>
              <a:t>Boole</a:t>
            </a:r>
            <a:r>
              <a:rPr lang="tr-TR" sz="1200" b="1" dirty="0"/>
              <a:t> ilk kez 1854'te ve o zamanlar.</a:t>
            </a:r>
          </a:p>
          <a:p>
            <a:r>
              <a:rPr lang="tr-TR" sz="1200" b="1" dirty="0"/>
              <a:t>		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عالم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المنطق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والأكاديمي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جورج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بول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في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عام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1854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لأول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مرة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في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ذلك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الوقت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7. C.E. </a:t>
            </a:r>
            <a:r>
              <a:rPr lang="tr-TR" sz="1200" b="1" dirty="0" err="1">
                <a:solidFill>
                  <a:schemeClr val="accent1"/>
                </a:solidFill>
              </a:rPr>
              <a:t>shannon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developed</a:t>
            </a:r>
            <a:r>
              <a:rPr lang="tr-TR" sz="1200" b="1" dirty="0">
                <a:solidFill>
                  <a:schemeClr val="accent1"/>
                </a:solidFill>
              </a:rPr>
              <a:t> a </a:t>
            </a:r>
            <a:r>
              <a:rPr lang="tr-TR" sz="1200" b="1" dirty="0" err="1">
                <a:solidFill>
                  <a:schemeClr val="accent1"/>
                </a:solidFill>
              </a:rPr>
              <a:t>two-valued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boolean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algebra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called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key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algebra</a:t>
            </a:r>
            <a:r>
              <a:rPr lang="tr-TR" sz="1200" b="1" dirty="0">
                <a:solidFill>
                  <a:schemeClr val="accent1"/>
                </a:solidFill>
              </a:rPr>
              <a:t> in 1938.</a:t>
            </a:r>
          </a:p>
          <a:p>
            <a:r>
              <a:rPr lang="tr-TR" sz="1200" b="1" dirty="0"/>
              <a:t>	C.E. </a:t>
            </a:r>
            <a:r>
              <a:rPr lang="tr-TR" sz="1200" b="1" dirty="0" err="1"/>
              <a:t>Shannon</a:t>
            </a:r>
            <a:r>
              <a:rPr lang="tr-TR" sz="1200" b="1" dirty="0"/>
              <a:t>, 1938'de anahtar cebir adı verilen iki değerli bir </a:t>
            </a:r>
            <a:r>
              <a:rPr lang="tr-TR" sz="1200" b="1" dirty="0" err="1"/>
              <a:t>boole</a:t>
            </a:r>
            <a:r>
              <a:rPr lang="tr-TR" sz="1200" b="1" dirty="0"/>
              <a:t> </a:t>
            </a:r>
            <a:r>
              <a:rPr lang="tr-TR" sz="1200" b="1" dirty="0" err="1"/>
              <a:t>cebiri</a:t>
            </a:r>
            <a:r>
              <a:rPr lang="tr-TR" sz="1200" b="1" dirty="0"/>
              <a:t> geliştirdi.</a:t>
            </a:r>
          </a:p>
          <a:p>
            <a:r>
              <a:rPr lang="tr-TR" sz="1200" b="1" dirty="0"/>
              <a:t>		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طور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سي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إي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شانون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جبرا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منطقيا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ذا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قيمتين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يسمى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الجبر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الرئيسي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في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عام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1938.</a:t>
            </a: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8. </a:t>
            </a:r>
            <a:r>
              <a:rPr lang="tr-TR" sz="1200" b="1" dirty="0" err="1">
                <a:solidFill>
                  <a:schemeClr val="accent1"/>
                </a:solidFill>
              </a:rPr>
              <a:t>boolean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algebra</a:t>
            </a:r>
            <a:r>
              <a:rPr lang="tr-TR" sz="1200" b="1" dirty="0">
                <a:solidFill>
                  <a:schemeClr val="accent1"/>
                </a:solidFill>
              </a:rPr>
              <a:t>, </a:t>
            </a:r>
            <a:r>
              <a:rPr lang="tr-TR" sz="1200" b="1" dirty="0" err="1">
                <a:solidFill>
                  <a:schemeClr val="accent1"/>
                </a:solidFill>
              </a:rPr>
              <a:t>which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provided</a:t>
            </a:r>
            <a:r>
              <a:rPr lang="tr-TR" sz="1200" b="1" dirty="0">
                <a:solidFill>
                  <a:schemeClr val="accent1"/>
                </a:solidFill>
              </a:rPr>
              <a:t> the </a:t>
            </a:r>
            <a:r>
              <a:rPr lang="tr-TR" sz="1200" b="1" dirty="0" err="1">
                <a:solidFill>
                  <a:schemeClr val="accent1"/>
                </a:solidFill>
              </a:rPr>
              <a:t>essential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foundation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for</a:t>
            </a:r>
            <a:r>
              <a:rPr lang="tr-TR" sz="1200" b="1" dirty="0">
                <a:solidFill>
                  <a:schemeClr val="accent1"/>
                </a:solidFill>
              </a:rPr>
              <a:t> the </a:t>
            </a:r>
            <a:r>
              <a:rPr lang="tr-TR" sz="1200" b="1" dirty="0" err="1">
                <a:solidFill>
                  <a:schemeClr val="accent1"/>
                </a:solidFill>
              </a:rPr>
              <a:t>design</a:t>
            </a:r>
            <a:r>
              <a:rPr lang="tr-TR" sz="1200" b="1" dirty="0">
                <a:solidFill>
                  <a:schemeClr val="accent1"/>
                </a:solidFill>
              </a:rPr>
              <a:t> of </a:t>
            </a:r>
            <a:r>
              <a:rPr lang="tr-TR" sz="1200" b="1" dirty="0" err="1">
                <a:solidFill>
                  <a:schemeClr val="accent1"/>
                </a:solidFill>
              </a:rPr>
              <a:t>circuits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used</a:t>
            </a:r>
            <a:r>
              <a:rPr lang="tr-TR" sz="1200" b="1" dirty="0">
                <a:solidFill>
                  <a:schemeClr val="accent1"/>
                </a:solidFill>
              </a:rPr>
              <a:t> in </a:t>
            </a:r>
            <a:r>
              <a:rPr lang="tr-TR" sz="1200" b="1" dirty="0" err="1">
                <a:solidFill>
                  <a:schemeClr val="accent1"/>
                </a:solidFill>
              </a:rPr>
              <a:t>digital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computers</a:t>
            </a:r>
            <a:r>
              <a:rPr lang="tr-TR" sz="1200" b="1" dirty="0"/>
              <a:t>.</a:t>
            </a:r>
          </a:p>
          <a:p>
            <a:r>
              <a:rPr lang="tr-TR" sz="1200" b="1" dirty="0"/>
              <a:t>	sayısal bilgisayarlarda kullanılan devrelerin tasarımı için gerekli temeli sağlayan </a:t>
            </a:r>
            <a:r>
              <a:rPr lang="tr-TR" sz="1200" b="1" dirty="0" err="1"/>
              <a:t>boole</a:t>
            </a:r>
            <a:r>
              <a:rPr lang="tr-TR" sz="1200" b="1" dirty="0"/>
              <a:t> cebri.</a:t>
            </a:r>
          </a:p>
          <a:p>
            <a:r>
              <a:rPr lang="tr-TR" sz="1200" b="1" dirty="0"/>
              <a:t>		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الجبر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المنطقي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،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الذي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قدم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الأساس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الضروري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لتصميم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الدوائر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المستخدمة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في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أجهزة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الكمبيوتر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الرقمية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9. </a:t>
            </a:r>
            <a:r>
              <a:rPr lang="tr-TR" sz="1200" b="1" dirty="0" err="1">
                <a:solidFill>
                  <a:schemeClr val="accent1"/>
                </a:solidFill>
              </a:rPr>
              <a:t>applies</a:t>
            </a:r>
            <a:r>
              <a:rPr lang="tr-TR" sz="1200" b="1" dirty="0">
                <a:solidFill>
                  <a:schemeClr val="accent1"/>
                </a:solidFill>
              </a:rPr>
              <a:t> in </a:t>
            </a:r>
            <a:r>
              <a:rPr lang="tr-TR" sz="1200" b="1" dirty="0" err="1">
                <a:solidFill>
                  <a:schemeClr val="accent1"/>
                </a:solidFill>
              </a:rPr>
              <a:t>cases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where</a:t>
            </a:r>
            <a:r>
              <a:rPr lang="tr-TR" sz="1200" b="1" dirty="0">
                <a:solidFill>
                  <a:schemeClr val="accent1"/>
                </a:solidFill>
              </a:rPr>
              <a:t> the </a:t>
            </a:r>
            <a:r>
              <a:rPr lang="tr-TR" sz="1200" b="1" dirty="0" err="1">
                <a:solidFill>
                  <a:schemeClr val="accent1"/>
                </a:solidFill>
              </a:rPr>
              <a:t>truth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values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</a:p>
          <a:p>
            <a:r>
              <a:rPr lang="tr-TR" sz="1200" b="1" dirty="0"/>
              <a:t>	gerçeğin değer verdiği durumlarda geçerlidir</a:t>
            </a:r>
          </a:p>
          <a:p>
            <a:r>
              <a:rPr lang="tr-TR" sz="1200" b="1" dirty="0"/>
              <a:t>		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ينطبق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في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الحالات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التي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تكون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فيها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قيم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الحقيقة</a:t>
            </a:r>
            <a:endParaRPr lang="tr-T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- in </a:t>
            </a:r>
            <a:r>
              <a:rPr lang="tr-TR" sz="1200" b="1" dirty="0" err="1">
                <a:solidFill>
                  <a:schemeClr val="accent1"/>
                </a:solidFill>
              </a:rPr>
              <a:t>other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words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truth</a:t>
            </a:r>
            <a:r>
              <a:rPr lang="tr-TR" sz="1200" b="1" dirty="0">
                <a:solidFill>
                  <a:schemeClr val="accent1"/>
                </a:solidFill>
              </a:rPr>
              <a:t> or </a:t>
            </a:r>
            <a:r>
              <a:rPr lang="tr-TR" sz="1200" b="1" dirty="0" err="1">
                <a:solidFill>
                  <a:schemeClr val="accent1"/>
                </a:solidFill>
              </a:rPr>
              <a:t>falseness</a:t>
            </a:r>
            <a:r>
              <a:rPr lang="tr-TR" sz="1200" b="1" dirty="0">
                <a:solidFill>
                  <a:schemeClr val="accent1"/>
                </a:solidFill>
              </a:rPr>
              <a:t> of </a:t>
            </a:r>
            <a:r>
              <a:rPr lang="tr-TR" sz="1200" b="1" dirty="0" err="1">
                <a:solidFill>
                  <a:schemeClr val="accent1"/>
                </a:solidFill>
              </a:rPr>
              <a:t>logical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proposition</a:t>
            </a:r>
            <a:r>
              <a:rPr lang="tr-TR" sz="1200" b="1" dirty="0">
                <a:solidFill>
                  <a:schemeClr val="accent1"/>
                </a:solidFill>
              </a:rPr>
              <a:t> - are </a:t>
            </a:r>
            <a:r>
              <a:rPr lang="tr-TR" sz="1200" b="1" dirty="0" err="1">
                <a:solidFill>
                  <a:schemeClr val="accent1"/>
                </a:solidFill>
              </a:rPr>
              <a:t>used</a:t>
            </a:r>
            <a:r>
              <a:rPr lang="tr-TR" sz="1200" b="1" dirty="0">
                <a:solidFill>
                  <a:schemeClr val="accent1"/>
                </a:solidFill>
              </a:rPr>
              <a:t> as </a:t>
            </a:r>
            <a:r>
              <a:rPr lang="tr-TR" sz="1200" b="1" dirty="0" err="1">
                <a:solidFill>
                  <a:schemeClr val="accent1"/>
                </a:solidFill>
              </a:rPr>
              <a:t>variables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rather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than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numerical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quantities</a:t>
            </a:r>
            <a:r>
              <a:rPr lang="tr-TR" sz="1200" b="1" dirty="0">
                <a:solidFill>
                  <a:schemeClr val="accent1"/>
                </a:solidFill>
              </a:rPr>
              <a:t> as in </a:t>
            </a:r>
            <a:r>
              <a:rPr lang="tr-TR" sz="1200" b="1" dirty="0" err="1">
                <a:solidFill>
                  <a:schemeClr val="accent1"/>
                </a:solidFill>
              </a:rPr>
              <a:t>algebra</a:t>
            </a:r>
            <a:r>
              <a:rPr lang="tr-TR" sz="12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200" b="1" dirty="0"/>
              <a:t>	başka bir deyişle, mantıksal önermenin doğruluğu veya yanlışlığı - cebirde olduğu gibi sayısal niceliklerden ziyade değişkenler olarak kullanılır.</a:t>
            </a:r>
          </a:p>
          <a:p>
            <a:r>
              <a:rPr lang="tr-TR" sz="1200" b="1" dirty="0"/>
              <a:t>		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وبعبارة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أخرى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حقيقة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أو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زيف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الاقتراح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المنطقي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-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تستخدم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كمتغيرات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بدلا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من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الكميات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العددية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كما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هو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الحال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في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الجبر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10. this </a:t>
            </a:r>
            <a:r>
              <a:rPr lang="tr-TR" sz="1200" b="1" dirty="0" err="1">
                <a:solidFill>
                  <a:schemeClr val="accent1"/>
                </a:solidFill>
              </a:rPr>
              <a:t>feature</a:t>
            </a:r>
            <a:r>
              <a:rPr lang="tr-TR" sz="1200" b="1" dirty="0">
                <a:solidFill>
                  <a:schemeClr val="accent1"/>
                </a:solidFill>
              </a:rPr>
              <a:t>, </a:t>
            </a:r>
            <a:r>
              <a:rPr lang="tr-TR" sz="1200" b="1" dirty="0" err="1">
                <a:solidFill>
                  <a:schemeClr val="accent1"/>
                </a:solidFill>
              </a:rPr>
              <a:t>which</a:t>
            </a:r>
            <a:r>
              <a:rPr lang="tr-TR" sz="1200" b="1" dirty="0">
                <a:solidFill>
                  <a:schemeClr val="accent1"/>
                </a:solidFill>
              </a:rPr>
              <a:t> is an </a:t>
            </a:r>
            <a:r>
              <a:rPr lang="tr-TR" sz="1200" b="1" dirty="0" err="1">
                <a:solidFill>
                  <a:schemeClr val="accent1"/>
                </a:solidFill>
              </a:rPr>
              <a:t>important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advantage</a:t>
            </a:r>
            <a:r>
              <a:rPr lang="tr-TR" sz="1200" b="1" dirty="0">
                <a:solidFill>
                  <a:schemeClr val="accent1"/>
                </a:solidFill>
              </a:rPr>
              <a:t> of </a:t>
            </a:r>
            <a:r>
              <a:rPr lang="tr-TR" sz="1200" b="1" dirty="0" err="1">
                <a:solidFill>
                  <a:schemeClr val="accent1"/>
                </a:solidFill>
              </a:rPr>
              <a:t>Boolean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algebra</a:t>
            </a:r>
            <a:endParaRPr lang="tr-TR" sz="1200" b="1" dirty="0">
              <a:solidFill>
                <a:schemeClr val="accent1"/>
              </a:solidFill>
            </a:endParaRPr>
          </a:p>
          <a:p>
            <a:r>
              <a:rPr lang="tr-TR" sz="1200" b="1" dirty="0"/>
              <a:t>	</a:t>
            </a:r>
            <a:r>
              <a:rPr lang="tr-TR" sz="1200" b="1" dirty="0" err="1"/>
              <a:t>Boole</a:t>
            </a:r>
            <a:r>
              <a:rPr lang="tr-TR" sz="1200" b="1" dirty="0"/>
              <a:t> cebrinin önemli bir avantajı olan bu özellik</a:t>
            </a:r>
          </a:p>
          <a:p>
            <a:r>
              <a:rPr lang="tr-TR" sz="1200" b="1" dirty="0"/>
              <a:t>		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هذه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الميزة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،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وهي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ميزة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مهمة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للجبر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المنطقي</a:t>
            </a:r>
            <a:endParaRPr lang="tr-T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11. </a:t>
            </a:r>
            <a:r>
              <a:rPr lang="tr-TR" sz="1200" b="1" dirty="0" err="1">
                <a:solidFill>
                  <a:schemeClr val="accent1"/>
                </a:solidFill>
              </a:rPr>
              <a:t>allows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making</a:t>
            </a:r>
            <a:r>
              <a:rPr lang="tr-TR" sz="1200" b="1" dirty="0">
                <a:solidFill>
                  <a:schemeClr val="accent1"/>
                </a:solidFill>
              </a:rPr>
              <a:t> an </a:t>
            </a:r>
            <a:r>
              <a:rPr lang="tr-TR" sz="1200" b="1" dirty="0" err="1">
                <a:solidFill>
                  <a:schemeClr val="accent1"/>
                </a:solidFill>
              </a:rPr>
              <a:t>operation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by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using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propositions,the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truth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value</a:t>
            </a:r>
            <a:r>
              <a:rPr lang="tr-TR" sz="1200" b="1" dirty="0">
                <a:solidFill>
                  <a:schemeClr val="accent1"/>
                </a:solidFill>
              </a:rPr>
              <a:t> of </a:t>
            </a:r>
            <a:r>
              <a:rPr lang="tr-TR" sz="1200" b="1" dirty="0" err="1">
                <a:solidFill>
                  <a:schemeClr val="accent1"/>
                </a:solidFill>
              </a:rPr>
              <a:t>which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may</a:t>
            </a:r>
            <a:r>
              <a:rPr lang="tr-TR" sz="1200" b="1" dirty="0">
                <a:solidFill>
                  <a:schemeClr val="accent1"/>
                </a:solidFill>
              </a:rPr>
              <a:t> be 1 or 0 .</a:t>
            </a:r>
          </a:p>
          <a:p>
            <a:r>
              <a:rPr lang="tr-TR" sz="1200" b="1" dirty="0"/>
              <a:t>	doğruluk değeri 1 veya 0 olan önermeleri kullanarak işlem yapmayı sağlar.</a:t>
            </a:r>
          </a:p>
          <a:p>
            <a:r>
              <a:rPr lang="tr-TR" sz="1200" b="1" dirty="0"/>
              <a:t>	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يسمح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بإجراء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عملية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باستخدام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المقترحات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،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والتي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قد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تكون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قيمة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الحقيقة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1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أو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0.</a:t>
            </a: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12. </a:t>
            </a:r>
            <a:r>
              <a:rPr lang="tr-TR" sz="1200" b="1" dirty="0" err="1">
                <a:solidFill>
                  <a:schemeClr val="accent1"/>
                </a:solidFill>
              </a:rPr>
              <a:t>when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two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logical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propositions</a:t>
            </a:r>
            <a:r>
              <a:rPr lang="tr-TR" sz="1200" b="1" dirty="0">
                <a:solidFill>
                  <a:schemeClr val="accent1"/>
                </a:solidFill>
              </a:rPr>
              <a:t> are </a:t>
            </a:r>
            <a:r>
              <a:rPr lang="tr-TR" sz="1200" b="1" dirty="0" err="1">
                <a:solidFill>
                  <a:schemeClr val="accent1"/>
                </a:solidFill>
              </a:rPr>
              <a:t>connected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with</a:t>
            </a:r>
            <a:r>
              <a:rPr lang="tr-TR" sz="1200" b="1" dirty="0">
                <a:solidFill>
                  <a:schemeClr val="accent1"/>
                </a:solidFill>
              </a:rPr>
              <a:t> AND or </a:t>
            </a:r>
            <a:r>
              <a:rPr lang="tr-TR" sz="1200" b="1" dirty="0" err="1">
                <a:solidFill>
                  <a:schemeClr val="accent1"/>
                </a:solidFill>
              </a:rPr>
              <a:t>OR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logical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conjunction</a:t>
            </a:r>
            <a:r>
              <a:rPr lang="tr-TR" sz="1200" b="1" dirty="0">
                <a:solidFill>
                  <a:schemeClr val="accent1"/>
                </a:solidFill>
              </a:rPr>
              <a:t> .</a:t>
            </a:r>
          </a:p>
          <a:p>
            <a:r>
              <a:rPr lang="tr-TR" sz="1200" b="1" dirty="0"/>
              <a:t>	iki mantıksal önerme AND veya OR mantıksal bağlacı ile bağlandığında.</a:t>
            </a:r>
          </a:p>
          <a:p>
            <a:r>
              <a:rPr lang="tr-TR" sz="1200" b="1" dirty="0"/>
              <a:t>		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عندما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يرتبط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اقتراحان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منطقيان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ب AND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أو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OR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اقتران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منطقي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.</a:t>
            </a:r>
          </a:p>
          <a:p>
            <a:endParaRPr lang="tr-TR" sz="1200" b="1" dirty="0"/>
          </a:p>
          <a:p>
            <a:r>
              <a:rPr lang="tr-TR" sz="1200" b="1" dirty="0">
                <a:solidFill>
                  <a:schemeClr val="accent1"/>
                </a:solidFill>
              </a:rPr>
              <a:t>13. the </a:t>
            </a:r>
            <a:r>
              <a:rPr lang="tr-TR" sz="1200" b="1" dirty="0" err="1">
                <a:solidFill>
                  <a:schemeClr val="accent1"/>
                </a:solidFill>
              </a:rPr>
              <a:t>truth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value</a:t>
            </a:r>
            <a:r>
              <a:rPr lang="tr-TR" sz="1200" b="1" dirty="0">
                <a:solidFill>
                  <a:schemeClr val="accent1"/>
                </a:solidFill>
              </a:rPr>
              <a:t> of </a:t>
            </a:r>
            <a:r>
              <a:rPr lang="tr-TR" sz="1200" b="1" dirty="0" err="1">
                <a:solidFill>
                  <a:schemeClr val="accent1"/>
                </a:solidFill>
              </a:rPr>
              <a:t>compound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logical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proposition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depends</a:t>
            </a:r>
            <a:r>
              <a:rPr lang="tr-TR" sz="1200" b="1" dirty="0">
                <a:solidFill>
                  <a:schemeClr val="accent1"/>
                </a:solidFill>
              </a:rPr>
              <a:t> on the </a:t>
            </a:r>
            <a:r>
              <a:rPr lang="tr-TR" sz="1200" b="1" dirty="0" err="1">
                <a:solidFill>
                  <a:schemeClr val="accent1"/>
                </a:solidFill>
              </a:rPr>
              <a:t>truth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values</a:t>
            </a:r>
            <a:r>
              <a:rPr lang="tr-TR" sz="1200" b="1" dirty="0">
                <a:solidFill>
                  <a:schemeClr val="accent1"/>
                </a:solidFill>
              </a:rPr>
              <a:t> of </a:t>
            </a:r>
            <a:r>
              <a:rPr lang="tr-TR" sz="1200" b="1" dirty="0" err="1">
                <a:solidFill>
                  <a:schemeClr val="accent1"/>
                </a:solidFill>
              </a:rPr>
              <a:t>each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proposition</a:t>
            </a:r>
            <a:r>
              <a:rPr lang="tr-TR" sz="1200" b="1" dirty="0">
                <a:solidFill>
                  <a:schemeClr val="accent1"/>
                </a:solidFill>
              </a:rPr>
              <a:t> </a:t>
            </a:r>
            <a:r>
              <a:rPr lang="tr-TR" sz="1200" b="1" dirty="0" err="1">
                <a:solidFill>
                  <a:schemeClr val="accent1"/>
                </a:solidFill>
              </a:rPr>
              <a:t>and</a:t>
            </a:r>
            <a:r>
              <a:rPr lang="tr-TR" sz="1200" b="1" dirty="0">
                <a:solidFill>
                  <a:schemeClr val="accent1"/>
                </a:solidFill>
              </a:rPr>
              <a:t> the </a:t>
            </a:r>
            <a:r>
              <a:rPr lang="tr-TR" sz="1200" b="1" dirty="0" err="1">
                <a:solidFill>
                  <a:schemeClr val="accent1"/>
                </a:solidFill>
              </a:rPr>
              <a:t>type</a:t>
            </a:r>
            <a:r>
              <a:rPr lang="tr-TR" sz="1200" b="1" dirty="0">
                <a:solidFill>
                  <a:schemeClr val="accent1"/>
                </a:solidFill>
              </a:rPr>
              <a:t> of </a:t>
            </a:r>
            <a:r>
              <a:rPr lang="tr-TR" sz="1200" b="1" dirty="0" err="1">
                <a:solidFill>
                  <a:schemeClr val="accent1"/>
                </a:solidFill>
              </a:rPr>
              <a:t>conjunction</a:t>
            </a:r>
            <a:r>
              <a:rPr lang="tr-TR" sz="12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200" b="1" dirty="0"/>
              <a:t>	Bileşik mantıksal önermenin doğruluk değeri, her önermenin doğruluk değerlerine ve bağlacın türüne bağlıdır.</a:t>
            </a:r>
          </a:p>
          <a:p>
            <a:r>
              <a:rPr lang="tr-TR" sz="1200" b="1" dirty="0"/>
              <a:t>		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تعتمد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قيمة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الحقيقة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للاقتراح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المنطقي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المركب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على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قيم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الحقيقة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لكل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اقتراح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ونوع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200" b="1" dirty="0" err="1">
                <a:solidFill>
                  <a:schemeClr val="accent2">
                    <a:lumMod val="50000"/>
                  </a:schemeClr>
                </a:solidFill>
              </a:rPr>
              <a:t>الاقتران</a:t>
            </a:r>
            <a:r>
              <a:rPr lang="tr-TR" sz="1200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tr-TR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4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0" y="706828"/>
            <a:ext cx="6956385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							</a:t>
            </a:r>
            <a:r>
              <a:rPr lang="tr-TR" sz="1000" b="1" dirty="0" smtClean="0"/>
              <a:t>4.Sayfa</a:t>
            </a:r>
            <a:endParaRPr lang="tr-TR" sz="1000" b="1" dirty="0"/>
          </a:p>
          <a:p>
            <a:endParaRPr lang="tr-TR" sz="1000" b="1" dirty="0"/>
          </a:p>
          <a:p>
            <a:r>
              <a:rPr lang="tr-TR" sz="1000" b="1" dirty="0">
                <a:solidFill>
                  <a:schemeClr val="accent1"/>
                </a:solidFill>
              </a:rPr>
              <a:t>1. </a:t>
            </a:r>
            <a:r>
              <a:rPr lang="tr-TR" sz="1000" b="1" dirty="0" err="1">
                <a:solidFill>
                  <a:schemeClr val="accent1"/>
                </a:solidFill>
              </a:rPr>
              <a:t>In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classical</a:t>
            </a:r>
            <a:r>
              <a:rPr lang="tr-TR" sz="1000" b="1" dirty="0">
                <a:solidFill>
                  <a:schemeClr val="accent1"/>
                </a:solidFill>
              </a:rPr>
              <a:t> model, software </a:t>
            </a:r>
            <a:r>
              <a:rPr lang="tr-TR" sz="1000" b="1" dirty="0" err="1">
                <a:solidFill>
                  <a:schemeClr val="accent1"/>
                </a:solidFill>
              </a:rPr>
              <a:t>development</a:t>
            </a:r>
            <a:r>
              <a:rPr lang="tr-TR" sz="1000" b="1" dirty="0">
                <a:solidFill>
                  <a:schemeClr val="accent1"/>
                </a:solidFill>
              </a:rPr>
              <a:t> is </a:t>
            </a:r>
            <a:r>
              <a:rPr lang="tr-TR" sz="1000" b="1" dirty="0" err="1">
                <a:solidFill>
                  <a:schemeClr val="accent1"/>
                </a:solidFill>
              </a:rPr>
              <a:t>sequential</a:t>
            </a:r>
            <a:r>
              <a:rPr lang="tr-TR" sz="10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000" b="1" dirty="0"/>
              <a:t>	Klasik modelde yazılım geliştirme ardışıktır.</a:t>
            </a:r>
          </a:p>
          <a:p>
            <a:r>
              <a:rPr lang="tr-TR" sz="1000" b="1" dirty="0"/>
              <a:t>		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في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النموذج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الكلاسيكي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،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يكون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تطوير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البرمجيات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متسلسلا</a:t>
            </a:r>
            <a:endParaRPr lang="tr-TR" sz="10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tr-TR" sz="1000" b="1" dirty="0"/>
          </a:p>
          <a:p>
            <a:endParaRPr lang="tr-TR" sz="1000" b="1" dirty="0"/>
          </a:p>
          <a:p>
            <a:r>
              <a:rPr lang="tr-TR" sz="1000" b="1" dirty="0">
                <a:solidFill>
                  <a:schemeClr val="accent1"/>
                </a:solidFill>
              </a:rPr>
              <a:t>2.  Information </a:t>
            </a:r>
            <a:r>
              <a:rPr lang="tr-TR" sz="1000" b="1" dirty="0" err="1">
                <a:solidFill>
                  <a:schemeClr val="accent1"/>
                </a:solidFill>
              </a:rPr>
              <a:t>flow</a:t>
            </a:r>
            <a:r>
              <a:rPr lang="tr-TR" sz="1000" b="1" dirty="0">
                <a:solidFill>
                  <a:schemeClr val="accent1"/>
                </a:solidFill>
              </a:rPr>
              <a:t> is </a:t>
            </a:r>
            <a:r>
              <a:rPr lang="tr-TR" sz="1000" b="1" dirty="0" err="1">
                <a:solidFill>
                  <a:schemeClr val="accent1"/>
                </a:solidFill>
              </a:rPr>
              <a:t>only</a:t>
            </a:r>
            <a:r>
              <a:rPr lang="tr-TR" sz="1000" b="1" dirty="0">
                <a:solidFill>
                  <a:schemeClr val="accent1"/>
                </a:solidFill>
              </a:rPr>
              <a:t> in </a:t>
            </a:r>
            <a:r>
              <a:rPr lang="tr-TR" sz="1000" b="1" dirty="0" err="1">
                <a:solidFill>
                  <a:schemeClr val="accent1"/>
                </a:solidFill>
              </a:rPr>
              <a:t>one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direction</a:t>
            </a:r>
            <a:r>
              <a:rPr lang="tr-TR" sz="10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000" b="1" dirty="0"/>
              <a:t>	Bilgi akışı tek yönlüdür.</a:t>
            </a:r>
          </a:p>
          <a:p>
            <a:r>
              <a:rPr lang="tr-TR" sz="1000" b="1" dirty="0"/>
              <a:t>		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تدفق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المعلومات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هو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فقط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في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اتجاه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واحد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tr-TR" sz="1000" b="1" dirty="0"/>
          </a:p>
          <a:p>
            <a:r>
              <a:rPr lang="tr-TR" sz="1000" b="1" dirty="0">
                <a:solidFill>
                  <a:schemeClr val="accent1"/>
                </a:solidFill>
              </a:rPr>
              <a:t>3. </a:t>
            </a:r>
            <a:r>
              <a:rPr lang="tr-TR" sz="1000" b="1" dirty="0" err="1">
                <a:solidFill>
                  <a:schemeClr val="accent1"/>
                </a:solidFill>
              </a:rPr>
              <a:t>when</a:t>
            </a:r>
            <a:r>
              <a:rPr lang="tr-TR" sz="1000" b="1" dirty="0">
                <a:solidFill>
                  <a:schemeClr val="accent1"/>
                </a:solidFill>
              </a:rPr>
              <a:t> a problem </a:t>
            </a:r>
            <a:r>
              <a:rPr lang="tr-TR" sz="1000" b="1" dirty="0" err="1">
                <a:solidFill>
                  <a:schemeClr val="accent1"/>
                </a:solidFill>
              </a:rPr>
              <a:t>arises</a:t>
            </a:r>
            <a:r>
              <a:rPr lang="tr-TR" sz="1000" b="1" dirty="0">
                <a:solidFill>
                  <a:schemeClr val="accent1"/>
                </a:solidFill>
              </a:rPr>
              <a:t>, </a:t>
            </a:r>
            <a:r>
              <a:rPr lang="tr-TR" sz="1000" b="1" dirty="0" err="1">
                <a:solidFill>
                  <a:schemeClr val="accent1"/>
                </a:solidFill>
              </a:rPr>
              <a:t>local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solutions</a:t>
            </a:r>
            <a:r>
              <a:rPr lang="tr-TR" sz="1000" b="1" dirty="0">
                <a:solidFill>
                  <a:schemeClr val="accent1"/>
                </a:solidFill>
              </a:rPr>
              <a:t> are </a:t>
            </a:r>
            <a:r>
              <a:rPr lang="tr-TR" sz="1000" b="1" dirty="0" err="1">
                <a:solidFill>
                  <a:schemeClr val="accent1"/>
                </a:solidFill>
              </a:rPr>
              <a:t>produced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and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tried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to</a:t>
            </a:r>
            <a:r>
              <a:rPr lang="tr-TR" sz="1000" b="1" dirty="0">
                <a:solidFill>
                  <a:schemeClr val="accent1"/>
                </a:solidFill>
              </a:rPr>
              <a:t> be </a:t>
            </a:r>
            <a:r>
              <a:rPr lang="tr-TR" sz="1000" b="1" dirty="0" err="1">
                <a:solidFill>
                  <a:schemeClr val="accent1"/>
                </a:solidFill>
              </a:rPr>
              <a:t>implement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so</a:t>
            </a:r>
            <a:r>
              <a:rPr lang="tr-TR" sz="1000" b="1" dirty="0">
                <a:solidFill>
                  <a:schemeClr val="accent1"/>
                </a:solidFill>
              </a:rPr>
              <a:t> that problem </a:t>
            </a:r>
            <a:r>
              <a:rPr lang="tr-TR" sz="1000" b="1" dirty="0" err="1">
                <a:solidFill>
                  <a:schemeClr val="accent1"/>
                </a:solidFill>
              </a:rPr>
              <a:t>does</a:t>
            </a:r>
            <a:r>
              <a:rPr lang="tr-TR" sz="1000" b="1" dirty="0">
                <a:solidFill>
                  <a:schemeClr val="accent1"/>
                </a:solidFill>
              </a:rPr>
              <a:t> not </a:t>
            </a:r>
            <a:r>
              <a:rPr lang="tr-TR" sz="1000" b="1" dirty="0" err="1">
                <a:solidFill>
                  <a:schemeClr val="accent1"/>
                </a:solidFill>
              </a:rPr>
              <a:t>affect</a:t>
            </a:r>
            <a:r>
              <a:rPr lang="tr-TR" sz="1000" b="1" dirty="0">
                <a:solidFill>
                  <a:schemeClr val="accent1"/>
                </a:solidFill>
              </a:rPr>
              <a:t> the </a:t>
            </a:r>
            <a:r>
              <a:rPr lang="tr-TR" sz="1000" b="1" dirty="0" err="1">
                <a:solidFill>
                  <a:schemeClr val="accent1"/>
                </a:solidFill>
              </a:rPr>
              <a:t>previous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stages</a:t>
            </a:r>
            <a:r>
              <a:rPr lang="tr-TR" sz="10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000" b="1" dirty="0"/>
              <a:t>	Bir sorun ortaya çıktığında, sorunun önceki aşamaları etkilememesi için yerel çözümler üretilir ve uygulanmaya çalışılır.</a:t>
            </a:r>
          </a:p>
          <a:p>
            <a:r>
              <a:rPr lang="tr-TR" sz="1000" b="1" dirty="0"/>
              <a:t>		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عندما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تنشأ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مشكلة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،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يتم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إنتاج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الحلول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المحلية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ومحاولة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تنفيذها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حتى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لا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تؤثر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المشكلة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على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المراحل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السابقة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tr-TR" sz="1000" b="1" dirty="0"/>
          </a:p>
          <a:p>
            <a:r>
              <a:rPr lang="tr-TR" sz="1000" b="1" dirty="0">
                <a:solidFill>
                  <a:schemeClr val="accent1"/>
                </a:solidFill>
              </a:rPr>
              <a:t>4. </a:t>
            </a:r>
            <a:r>
              <a:rPr lang="tr-TR" sz="1000" b="1" dirty="0" err="1">
                <a:solidFill>
                  <a:schemeClr val="accent1"/>
                </a:solidFill>
              </a:rPr>
              <a:t>In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large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projects</a:t>
            </a:r>
            <a:r>
              <a:rPr lang="tr-TR" sz="1000" b="1" dirty="0">
                <a:solidFill>
                  <a:schemeClr val="accent1"/>
                </a:solidFill>
              </a:rPr>
              <a:t>, it is </a:t>
            </a:r>
            <a:r>
              <a:rPr lang="tr-TR" sz="1000" b="1" dirty="0" err="1">
                <a:solidFill>
                  <a:schemeClr val="accent1"/>
                </a:solidFill>
              </a:rPr>
              <a:t>only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possible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to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move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to</a:t>
            </a:r>
            <a:r>
              <a:rPr lang="tr-TR" sz="1000" b="1" dirty="0">
                <a:solidFill>
                  <a:schemeClr val="accent1"/>
                </a:solidFill>
              </a:rPr>
              <a:t> the </a:t>
            </a:r>
            <a:r>
              <a:rPr lang="tr-TR" sz="1000" b="1" dirty="0" err="1">
                <a:solidFill>
                  <a:schemeClr val="accent1"/>
                </a:solidFill>
              </a:rPr>
              <a:t>next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phase</a:t>
            </a:r>
            <a:r>
              <a:rPr lang="tr-TR" sz="1000" b="1" dirty="0">
                <a:solidFill>
                  <a:schemeClr val="accent1"/>
                </a:solidFill>
              </a:rPr>
              <a:t>, </a:t>
            </a:r>
            <a:r>
              <a:rPr lang="tr-TR" sz="1000" b="1" dirty="0" err="1">
                <a:solidFill>
                  <a:schemeClr val="accent1"/>
                </a:solidFill>
              </a:rPr>
              <a:t>and</a:t>
            </a:r>
            <a:r>
              <a:rPr lang="tr-TR" sz="1000" b="1" dirty="0">
                <a:solidFill>
                  <a:schemeClr val="accent1"/>
                </a:solidFill>
              </a:rPr>
              <a:t> this is </a:t>
            </a:r>
            <a:r>
              <a:rPr lang="tr-TR" sz="1000" b="1" dirty="0" err="1">
                <a:solidFill>
                  <a:schemeClr val="accent1"/>
                </a:solidFill>
              </a:rPr>
              <a:t>performed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formally</a:t>
            </a:r>
            <a:r>
              <a:rPr lang="tr-TR" sz="10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000" b="1" dirty="0"/>
              <a:t>	Büyük projelerde sadece bir sonraki aşamaya geçmek mümkündür ve bu resmi olarak gerçekleştirilir.</a:t>
            </a:r>
          </a:p>
          <a:p>
            <a:r>
              <a:rPr lang="tr-TR" sz="1000" b="1" dirty="0"/>
              <a:t>		</a:t>
            </a:r>
            <a:r>
              <a:rPr lang="ar-AE" sz="1000" b="1" dirty="0">
                <a:solidFill>
                  <a:schemeClr val="accent2">
                    <a:lumMod val="50000"/>
                  </a:schemeClr>
                </a:solidFill>
              </a:rPr>
              <a:t>في المشاريع الكبيرة ، من الممكن فقط الانتقال إلى المرحلة التالية ، ويتم ذلك بشكل رسمي.</a:t>
            </a:r>
            <a:endParaRPr lang="tr-TR" sz="10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000" b="1" dirty="0" smtClean="0"/>
          </a:p>
          <a:p>
            <a:r>
              <a:rPr lang="tr-TR" sz="1000" b="1" dirty="0" smtClean="0">
                <a:solidFill>
                  <a:schemeClr val="accent1"/>
                </a:solidFill>
              </a:rPr>
              <a:t>5</a:t>
            </a:r>
            <a:r>
              <a:rPr lang="tr-TR" sz="1000" b="1" dirty="0">
                <a:solidFill>
                  <a:schemeClr val="accent1"/>
                </a:solidFill>
              </a:rPr>
              <a:t>. </a:t>
            </a:r>
            <a:r>
              <a:rPr lang="tr-TR" sz="1000" b="1" dirty="0" err="1">
                <a:solidFill>
                  <a:schemeClr val="accent1"/>
                </a:solidFill>
              </a:rPr>
              <a:t>If</a:t>
            </a:r>
            <a:r>
              <a:rPr lang="tr-TR" sz="1000" b="1" dirty="0">
                <a:solidFill>
                  <a:schemeClr val="accent1"/>
                </a:solidFill>
              </a:rPr>
              <a:t> a problem </a:t>
            </a:r>
            <a:r>
              <a:rPr lang="tr-TR" sz="1000" b="1" dirty="0" err="1">
                <a:solidFill>
                  <a:schemeClr val="accent1"/>
                </a:solidFill>
              </a:rPr>
              <a:t>arises</a:t>
            </a:r>
            <a:r>
              <a:rPr lang="tr-TR" sz="1000" b="1" dirty="0">
                <a:solidFill>
                  <a:schemeClr val="accent1"/>
                </a:solidFill>
              </a:rPr>
              <a:t>, it </a:t>
            </a:r>
            <a:r>
              <a:rPr lang="tr-TR" sz="1000" b="1" dirty="0" err="1">
                <a:solidFill>
                  <a:schemeClr val="accent1"/>
                </a:solidFill>
              </a:rPr>
              <a:t>returns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to</a:t>
            </a:r>
            <a:r>
              <a:rPr lang="tr-TR" sz="1000" b="1" dirty="0">
                <a:solidFill>
                  <a:schemeClr val="accent1"/>
                </a:solidFill>
              </a:rPr>
              <a:t> the </a:t>
            </a:r>
            <a:r>
              <a:rPr lang="tr-TR" sz="1000" b="1" dirty="0" err="1">
                <a:solidFill>
                  <a:schemeClr val="accent1"/>
                </a:solidFill>
              </a:rPr>
              <a:t>previous</a:t>
            </a:r>
            <a:r>
              <a:rPr lang="tr-TR" sz="1000" b="1" dirty="0">
                <a:solidFill>
                  <a:schemeClr val="accent1"/>
                </a:solidFill>
              </a:rPr>
              <a:t> step </a:t>
            </a:r>
            <a:r>
              <a:rPr lang="tr-TR" sz="1000" b="1" dirty="0" err="1">
                <a:solidFill>
                  <a:schemeClr val="accent1"/>
                </a:solidFill>
              </a:rPr>
              <a:t>and</a:t>
            </a:r>
            <a:r>
              <a:rPr lang="tr-TR" sz="1000" b="1" dirty="0">
                <a:solidFill>
                  <a:schemeClr val="accent1"/>
                </a:solidFill>
              </a:rPr>
              <a:t> the </a:t>
            </a:r>
            <a:r>
              <a:rPr lang="tr-TR" sz="1000" b="1" dirty="0" err="1">
                <a:solidFill>
                  <a:schemeClr val="accent1"/>
                </a:solidFill>
              </a:rPr>
              <a:t>relevant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jobs</a:t>
            </a:r>
            <a:r>
              <a:rPr lang="tr-TR" sz="1000" b="1" dirty="0">
                <a:solidFill>
                  <a:schemeClr val="accent1"/>
                </a:solidFill>
              </a:rPr>
              <a:t> are </a:t>
            </a:r>
            <a:r>
              <a:rPr lang="tr-TR" sz="1000" b="1" dirty="0" err="1">
                <a:solidFill>
                  <a:schemeClr val="accent1"/>
                </a:solidFill>
              </a:rPr>
              <a:t>repeated</a:t>
            </a:r>
            <a:r>
              <a:rPr lang="tr-TR" sz="10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000" b="1" dirty="0"/>
              <a:t>	Eğer bir sorun çıkarsa bir önceki adıma dönülür ve ilgili işler tekrarlanır.</a:t>
            </a:r>
          </a:p>
          <a:p>
            <a:r>
              <a:rPr lang="tr-TR" sz="1000" b="1" dirty="0"/>
              <a:t>		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إذا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ظهرت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مشكلة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،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فإنها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تعود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إلى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الخطوة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السابقة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وتتكرر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الوظائف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ذات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الصلة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tr-TR" sz="1000" b="1" dirty="0"/>
          </a:p>
          <a:p>
            <a:r>
              <a:rPr lang="tr-TR" sz="1000" b="1" dirty="0">
                <a:solidFill>
                  <a:schemeClr val="accent1"/>
                </a:solidFill>
              </a:rPr>
              <a:t>6. </a:t>
            </a:r>
            <a:r>
              <a:rPr lang="tr-TR" sz="1000" b="1" dirty="0" err="1">
                <a:solidFill>
                  <a:schemeClr val="accent1"/>
                </a:solidFill>
              </a:rPr>
              <a:t>Participation</a:t>
            </a:r>
            <a:r>
              <a:rPr lang="tr-TR" sz="1000" b="1" dirty="0">
                <a:solidFill>
                  <a:schemeClr val="accent1"/>
                </a:solidFill>
              </a:rPr>
              <a:t> of </a:t>
            </a:r>
            <a:r>
              <a:rPr lang="tr-TR" sz="1000" b="1" dirty="0" err="1">
                <a:solidFill>
                  <a:schemeClr val="accent1"/>
                </a:solidFill>
              </a:rPr>
              <a:t>customer</a:t>
            </a:r>
            <a:r>
              <a:rPr lang="tr-TR" sz="1000" b="1" dirty="0">
                <a:solidFill>
                  <a:schemeClr val="accent1"/>
                </a:solidFill>
              </a:rPr>
              <a:t> in </a:t>
            </a:r>
            <a:r>
              <a:rPr lang="tr-TR" sz="1000" b="1" dirty="0" err="1">
                <a:solidFill>
                  <a:schemeClr val="accent1"/>
                </a:solidFill>
              </a:rPr>
              <a:t>each</a:t>
            </a:r>
            <a:r>
              <a:rPr lang="tr-TR" sz="1000" b="1" dirty="0">
                <a:solidFill>
                  <a:schemeClr val="accent1"/>
                </a:solidFill>
              </a:rPr>
              <a:t> stage as a </a:t>
            </a:r>
            <a:r>
              <a:rPr lang="tr-TR" sz="1000" b="1" dirty="0" err="1">
                <a:solidFill>
                  <a:schemeClr val="accent1"/>
                </a:solidFill>
              </a:rPr>
              <a:t>certifying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authority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gives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more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positive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results</a:t>
            </a:r>
            <a:r>
              <a:rPr lang="tr-TR" sz="1000" b="1" dirty="0">
                <a:solidFill>
                  <a:schemeClr val="accent1"/>
                </a:solidFill>
              </a:rPr>
              <a:t> in this model.</a:t>
            </a:r>
          </a:p>
          <a:p>
            <a:r>
              <a:rPr lang="tr-TR" sz="1000" b="1" dirty="0"/>
              <a:t>	Müşterinin her aşamaya bir sertifika yetkilisi olarak katılması bu modelde daha olumlu sonuçlar vermektedir.</a:t>
            </a:r>
          </a:p>
          <a:p>
            <a:r>
              <a:rPr lang="tr-TR" sz="1000" b="1" dirty="0"/>
              <a:t>		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مشاركة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العميل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في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كل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مرحلة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كسلطة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تصديق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تعطي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نتائج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أكثر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إيجابية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في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هذا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النموذج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tr-TR" sz="1000" b="1" dirty="0"/>
          </a:p>
          <a:p>
            <a:r>
              <a:rPr lang="tr-TR" sz="1000" b="1" dirty="0">
                <a:solidFill>
                  <a:schemeClr val="accent1"/>
                </a:solidFill>
              </a:rPr>
              <a:t>7. </a:t>
            </a:r>
            <a:r>
              <a:rPr lang="tr-TR" sz="1000" b="1" dirty="0" err="1">
                <a:solidFill>
                  <a:schemeClr val="accent1"/>
                </a:solidFill>
              </a:rPr>
              <a:t>However</a:t>
            </a:r>
            <a:r>
              <a:rPr lang="tr-TR" sz="1000" b="1" dirty="0">
                <a:solidFill>
                  <a:schemeClr val="accent1"/>
                </a:solidFill>
              </a:rPr>
              <a:t>, it </a:t>
            </a:r>
            <a:r>
              <a:rPr lang="tr-TR" sz="1000" b="1" dirty="0" err="1">
                <a:solidFill>
                  <a:schemeClr val="accent1"/>
                </a:solidFill>
              </a:rPr>
              <a:t>may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result</a:t>
            </a:r>
            <a:r>
              <a:rPr lang="tr-TR" sz="1000" b="1" dirty="0">
                <a:solidFill>
                  <a:schemeClr val="accent1"/>
                </a:solidFill>
              </a:rPr>
              <a:t> in </a:t>
            </a:r>
            <a:r>
              <a:rPr lang="tr-TR" sz="1000" b="1" dirty="0" err="1">
                <a:solidFill>
                  <a:schemeClr val="accent1"/>
                </a:solidFill>
              </a:rPr>
              <a:t>wrong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assumptions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about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development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period</a:t>
            </a:r>
            <a:r>
              <a:rPr lang="tr-TR" sz="1000" b="1" dirty="0"/>
              <a:t>.</a:t>
            </a:r>
          </a:p>
          <a:p>
            <a:r>
              <a:rPr lang="tr-TR" sz="1000" b="1" dirty="0"/>
              <a:t>	Ancak, geliştirme süreci hakkında yanlış varsayımlara yol açabilir.</a:t>
            </a:r>
          </a:p>
          <a:p>
            <a:r>
              <a:rPr lang="tr-TR" sz="1000" b="1" dirty="0"/>
              <a:t>		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ومع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ذلك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،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قد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يؤدي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إلى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افتراضات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خاطئة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حول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فترة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التطوير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tr-TR" sz="1000" b="1" dirty="0"/>
          </a:p>
          <a:p>
            <a:r>
              <a:rPr lang="tr-TR" sz="1000" b="1" dirty="0">
                <a:solidFill>
                  <a:schemeClr val="accent1"/>
                </a:solidFill>
              </a:rPr>
              <a:t>8. </a:t>
            </a:r>
            <a:r>
              <a:rPr lang="tr-TR" sz="1000" b="1" dirty="0" err="1">
                <a:solidFill>
                  <a:schemeClr val="accent1"/>
                </a:solidFill>
              </a:rPr>
              <a:t>if</a:t>
            </a:r>
            <a:r>
              <a:rPr lang="tr-TR" sz="1000" b="1" dirty="0">
                <a:solidFill>
                  <a:schemeClr val="accent1"/>
                </a:solidFill>
              </a:rPr>
              <a:t> the </a:t>
            </a:r>
            <a:r>
              <a:rPr lang="tr-TR" sz="1000" b="1" dirty="0" err="1">
                <a:solidFill>
                  <a:schemeClr val="accent1"/>
                </a:solidFill>
              </a:rPr>
              <a:t>subject</a:t>
            </a:r>
            <a:r>
              <a:rPr lang="tr-TR" sz="1000" b="1" dirty="0">
                <a:solidFill>
                  <a:schemeClr val="accent1"/>
                </a:solidFill>
              </a:rPr>
              <a:t> is </a:t>
            </a:r>
            <a:r>
              <a:rPr lang="tr-TR" sz="1000" b="1" dirty="0" err="1">
                <a:solidFill>
                  <a:schemeClr val="accent1"/>
                </a:solidFill>
              </a:rPr>
              <a:t>relatively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new</a:t>
            </a:r>
            <a:r>
              <a:rPr lang="tr-TR" sz="10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000" b="1" dirty="0"/>
              <a:t>	konu nispeten yeniyse.</a:t>
            </a:r>
          </a:p>
          <a:p>
            <a:r>
              <a:rPr lang="tr-TR" sz="1000" b="1" dirty="0"/>
              <a:t>		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إذا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كان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الموضوع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جديدا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نسبيا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tr-TR" sz="1000" b="1" dirty="0"/>
          </a:p>
          <a:p>
            <a:r>
              <a:rPr lang="tr-TR" sz="1000" b="1" dirty="0">
                <a:solidFill>
                  <a:schemeClr val="accent1"/>
                </a:solidFill>
              </a:rPr>
              <a:t>9. </a:t>
            </a:r>
            <a:r>
              <a:rPr lang="tr-TR" sz="1000" b="1" dirty="0" err="1">
                <a:solidFill>
                  <a:schemeClr val="accent1"/>
                </a:solidFill>
              </a:rPr>
              <a:t>Classical</a:t>
            </a:r>
            <a:r>
              <a:rPr lang="tr-TR" sz="1000" b="1" dirty="0">
                <a:solidFill>
                  <a:schemeClr val="accent1"/>
                </a:solidFill>
              </a:rPr>
              <a:t> model is a </a:t>
            </a:r>
            <a:r>
              <a:rPr lang="tr-TR" sz="1000" b="1" dirty="0" err="1">
                <a:solidFill>
                  <a:schemeClr val="accent1"/>
                </a:solidFill>
              </a:rPr>
              <a:t>suitable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method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for</a:t>
            </a:r>
            <a:r>
              <a:rPr lang="tr-TR" sz="1000" b="1" dirty="0">
                <a:solidFill>
                  <a:schemeClr val="accent1"/>
                </a:solidFill>
              </a:rPr>
              <a:t> the </a:t>
            </a:r>
            <a:r>
              <a:rPr lang="tr-TR" sz="1000" b="1" dirty="0" err="1">
                <a:solidFill>
                  <a:schemeClr val="accent1"/>
                </a:solidFill>
              </a:rPr>
              <a:t>projects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which</a:t>
            </a:r>
            <a:r>
              <a:rPr lang="tr-TR" sz="1000" b="1" dirty="0">
                <a:solidFill>
                  <a:schemeClr val="accent1"/>
                </a:solidFill>
              </a:rPr>
              <a:t> are </a:t>
            </a:r>
            <a:r>
              <a:rPr lang="tr-TR" sz="1000" b="1" dirty="0" err="1">
                <a:solidFill>
                  <a:schemeClr val="accent1"/>
                </a:solidFill>
              </a:rPr>
              <a:t>particularly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well-defined</a:t>
            </a:r>
            <a:r>
              <a:rPr lang="tr-TR" sz="1000" b="1" dirty="0"/>
              <a:t>.</a:t>
            </a:r>
          </a:p>
          <a:p>
            <a:r>
              <a:rPr lang="tr-TR" sz="1000" b="1" dirty="0"/>
              <a:t>	Klasik model, özellikle iyi tanımlanmış projeler için uygun bir yöntemdir.</a:t>
            </a:r>
          </a:p>
          <a:p>
            <a:r>
              <a:rPr lang="tr-TR" sz="1000" b="1" dirty="0"/>
              <a:t>		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النموذج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الكلاسيكي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هو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طريقة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مناسبة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للمشاريع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المحددة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جيدا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بشكل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خاص</a:t>
            </a:r>
            <a:endParaRPr lang="tr-TR" sz="10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tr-TR" sz="1000" b="1" dirty="0"/>
          </a:p>
          <a:p>
            <a:r>
              <a:rPr lang="tr-TR" sz="1000" b="1" dirty="0" smtClean="0">
                <a:solidFill>
                  <a:schemeClr val="accent1"/>
                </a:solidFill>
              </a:rPr>
              <a:t>10.  </a:t>
            </a:r>
            <a:r>
              <a:rPr lang="tr-TR" sz="1000" b="1" dirty="0" err="1" smtClean="0">
                <a:solidFill>
                  <a:schemeClr val="accent1"/>
                </a:solidFill>
              </a:rPr>
              <a:t>have</a:t>
            </a:r>
            <a:r>
              <a:rPr lang="tr-TR" sz="1000" b="1" dirty="0" smtClean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definite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requirements</a:t>
            </a:r>
            <a:r>
              <a:rPr lang="tr-TR" sz="1000" b="1" dirty="0">
                <a:solidFill>
                  <a:schemeClr val="accent1"/>
                </a:solidFill>
              </a:rPr>
              <a:t>, </a:t>
            </a:r>
            <a:r>
              <a:rPr lang="tr-TR" sz="1000" b="1" dirty="0" err="1">
                <a:solidFill>
                  <a:schemeClr val="accent1"/>
                </a:solidFill>
              </a:rPr>
              <a:t>and</a:t>
            </a:r>
            <a:r>
              <a:rPr lang="tr-TR" sz="1000" b="1" dirty="0">
                <a:solidFill>
                  <a:schemeClr val="accent1"/>
                </a:solidFill>
              </a:rPr>
              <a:t> are </a:t>
            </a:r>
            <a:r>
              <a:rPr lang="tr-TR" sz="1000" b="1" dirty="0" err="1">
                <a:solidFill>
                  <a:schemeClr val="accent1"/>
                </a:solidFill>
              </a:rPr>
              <a:t>unexpected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to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take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more</a:t>
            </a:r>
            <a:r>
              <a:rPr lang="tr-TR" sz="1000" b="1" dirty="0">
                <a:solidFill>
                  <a:schemeClr val="accent1"/>
                </a:solidFill>
              </a:rPr>
              <a:t> time </a:t>
            </a:r>
            <a:r>
              <a:rPr lang="tr-TR" sz="1000" b="1" dirty="0" err="1">
                <a:solidFill>
                  <a:schemeClr val="accent1"/>
                </a:solidFill>
              </a:rPr>
              <a:t>and</a:t>
            </a:r>
            <a:r>
              <a:rPr lang="tr-TR" sz="1000" b="1" dirty="0">
                <a:solidFill>
                  <a:schemeClr val="accent1"/>
                </a:solidFill>
              </a:rPr>
              <a:t> in </a:t>
            </a:r>
            <a:r>
              <a:rPr lang="tr-TR" sz="1000" b="1" dirty="0" err="1">
                <a:solidFill>
                  <a:schemeClr val="accent1"/>
                </a:solidFill>
              </a:rPr>
              <a:t>which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payments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smtClean="0">
                <a:solidFill>
                  <a:schemeClr val="accent1"/>
                </a:solidFill>
              </a:rPr>
              <a:t>are </a:t>
            </a:r>
            <a:r>
              <a:rPr lang="tr-TR" sz="1000" b="1" dirty="0" err="1">
                <a:solidFill>
                  <a:schemeClr val="accent1"/>
                </a:solidFill>
              </a:rPr>
              <a:t>made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according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to</a:t>
            </a:r>
            <a:r>
              <a:rPr lang="tr-TR" sz="1000" b="1" dirty="0">
                <a:solidFill>
                  <a:schemeClr val="accent1"/>
                </a:solidFill>
              </a:rPr>
              <a:t> a </a:t>
            </a:r>
            <a:r>
              <a:rPr lang="tr-TR" sz="1000" b="1" dirty="0" err="1">
                <a:solidFill>
                  <a:schemeClr val="accent1"/>
                </a:solidFill>
              </a:rPr>
              <a:t>fixed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price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and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progress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billing</a:t>
            </a:r>
            <a:r>
              <a:rPr lang="tr-TR" sz="10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000" b="1" dirty="0"/>
              <a:t>	belirli gereksinimleri olan, daha fazla zaman alması beklenmeyen, ödemelerin sabit bir fiyat ve </a:t>
            </a:r>
            <a:r>
              <a:rPr lang="tr-TR" sz="1000" b="1" dirty="0" err="1"/>
              <a:t>hakediş</a:t>
            </a:r>
            <a:r>
              <a:rPr lang="tr-TR" sz="1000" b="1" dirty="0"/>
              <a:t> faturasına göre yapıldığı.</a:t>
            </a:r>
          </a:p>
          <a:p>
            <a:r>
              <a:rPr lang="tr-TR" sz="1000" b="1" dirty="0"/>
              <a:t>		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لها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متطلبات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محددة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،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ومن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غير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المتوقع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أن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تستغرق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المزيد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من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الوقت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والتي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تتم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فيها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المدفوعات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وفقا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لسعر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ثابت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وفواتير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مرحلية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tr-TR" sz="1000" b="1" dirty="0"/>
          </a:p>
          <a:p>
            <a:endParaRPr lang="tr-TR" sz="1000" b="1" dirty="0"/>
          </a:p>
          <a:p>
            <a:r>
              <a:rPr lang="tr-TR" sz="1000" b="1" dirty="0">
                <a:solidFill>
                  <a:schemeClr val="accent1"/>
                </a:solidFill>
              </a:rPr>
              <a:t>11. "V" Model: </a:t>
            </a:r>
          </a:p>
          <a:p>
            <a:r>
              <a:rPr lang="tr-TR" sz="1000" b="1" dirty="0" smtClean="0">
                <a:solidFill>
                  <a:schemeClr val="accent1"/>
                </a:solidFill>
              </a:rPr>
              <a:t>"</a:t>
            </a:r>
            <a:r>
              <a:rPr lang="tr-TR" sz="1000" b="1" dirty="0" err="1" smtClean="0">
                <a:solidFill>
                  <a:schemeClr val="accent1"/>
                </a:solidFill>
              </a:rPr>
              <a:t>V"model</a:t>
            </a:r>
            <a:r>
              <a:rPr lang="tr-TR" sz="1000" b="1" dirty="0" smtClean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considers</a:t>
            </a:r>
            <a:r>
              <a:rPr lang="tr-TR" sz="1000" b="1" dirty="0">
                <a:solidFill>
                  <a:schemeClr val="accent1"/>
                </a:solidFill>
              </a:rPr>
              <a:t> the </a:t>
            </a:r>
            <a:r>
              <a:rPr lang="tr-TR" sz="1000" b="1" dirty="0" err="1">
                <a:solidFill>
                  <a:schemeClr val="accent1"/>
                </a:solidFill>
              </a:rPr>
              <a:t>development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process</a:t>
            </a:r>
            <a:r>
              <a:rPr lang="tr-TR" sz="1000" b="1" dirty="0">
                <a:solidFill>
                  <a:schemeClr val="accent1"/>
                </a:solidFill>
              </a:rPr>
              <a:t> on the </a:t>
            </a:r>
            <a:r>
              <a:rPr lang="tr-TR" sz="1000" b="1" dirty="0" err="1">
                <a:solidFill>
                  <a:schemeClr val="accent1"/>
                </a:solidFill>
              </a:rPr>
              <a:t>basis</a:t>
            </a:r>
            <a:r>
              <a:rPr lang="tr-TR" sz="1000" b="1" dirty="0">
                <a:solidFill>
                  <a:schemeClr val="accent1"/>
                </a:solidFill>
              </a:rPr>
              <a:t> of </a:t>
            </a:r>
            <a:r>
              <a:rPr lang="tr-TR" sz="1000" b="1" dirty="0" err="1">
                <a:solidFill>
                  <a:schemeClr val="accent1"/>
                </a:solidFill>
              </a:rPr>
              <a:t>system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concept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and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brings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to</a:t>
            </a:r>
            <a:r>
              <a:rPr lang="tr-TR" sz="1000" b="1" dirty="0">
                <a:solidFill>
                  <a:schemeClr val="accent1"/>
                </a:solidFill>
              </a:rPr>
              <a:t> the </a:t>
            </a:r>
            <a:r>
              <a:rPr lang="tr-TR" sz="1000" b="1" dirty="0" err="1">
                <a:solidFill>
                  <a:schemeClr val="accent1"/>
                </a:solidFill>
              </a:rPr>
              <a:t>fore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when</a:t>
            </a:r>
            <a:r>
              <a:rPr lang="tr-TR" sz="1000" b="1" dirty="0">
                <a:solidFill>
                  <a:schemeClr val="accent1"/>
                </a:solidFill>
              </a:rPr>
              <a:t> the </a:t>
            </a:r>
            <a:r>
              <a:rPr lang="tr-TR" sz="1000" b="1" dirty="0" err="1">
                <a:solidFill>
                  <a:schemeClr val="accent1"/>
                </a:solidFill>
              </a:rPr>
              <a:t>tests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will</a:t>
            </a:r>
            <a:r>
              <a:rPr lang="tr-TR" sz="1000" b="1" dirty="0">
                <a:solidFill>
                  <a:schemeClr val="accent1"/>
                </a:solidFill>
              </a:rPr>
              <a:t> be done.</a:t>
            </a:r>
          </a:p>
          <a:p>
            <a:r>
              <a:rPr lang="tr-TR" sz="1000" b="1" dirty="0"/>
              <a:t>	"V" modeli, geliştirme sürecini sistem konsepti bazında ele alır ve testlerin ne zaman yapılacağını ön plana çıkarır.</a:t>
            </a:r>
          </a:p>
          <a:p>
            <a:r>
              <a:rPr lang="tr-TR" sz="1000" b="1" dirty="0"/>
              <a:t>		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يأخذ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النموذج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"V" في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الاعتبار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عملية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التطوير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على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أساس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مفهوم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النظام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ويبرز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متى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سيتم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إجراء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2">
                    <a:lumMod val="50000"/>
                  </a:schemeClr>
                </a:solidFill>
              </a:rPr>
              <a:t>الاختبارات</a:t>
            </a:r>
            <a:r>
              <a:rPr lang="tr-TR" sz="1000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400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8357" y="346933"/>
            <a:ext cx="6809643" cy="7940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00" b="1" dirty="0">
                <a:solidFill>
                  <a:schemeClr val="accent1"/>
                </a:solidFill>
              </a:rPr>
              <a:t>13. As </a:t>
            </a:r>
            <a:r>
              <a:rPr lang="tr-TR" sz="1000" b="1" dirty="0" err="1">
                <a:solidFill>
                  <a:schemeClr val="accent1"/>
                </a:solidFill>
              </a:rPr>
              <a:t>seen</a:t>
            </a:r>
            <a:r>
              <a:rPr lang="tr-TR" sz="1000" b="1" dirty="0">
                <a:solidFill>
                  <a:schemeClr val="accent1"/>
                </a:solidFill>
              </a:rPr>
              <a:t> in </a:t>
            </a:r>
            <a:r>
              <a:rPr lang="tr-TR" sz="1000" b="1" dirty="0" err="1">
                <a:solidFill>
                  <a:schemeClr val="accent1"/>
                </a:solidFill>
              </a:rPr>
              <a:t>Figure</a:t>
            </a:r>
            <a:r>
              <a:rPr lang="tr-TR" sz="1000" b="1" dirty="0">
                <a:solidFill>
                  <a:schemeClr val="accent1"/>
                </a:solidFill>
              </a:rPr>
              <a:t> 9.4, </a:t>
            </a:r>
            <a:r>
              <a:rPr lang="tr-TR" sz="1000" b="1" dirty="0" err="1">
                <a:solidFill>
                  <a:schemeClr val="accent1"/>
                </a:solidFill>
              </a:rPr>
              <a:t>stages</a:t>
            </a:r>
            <a:r>
              <a:rPr lang="tr-TR" sz="1000" b="1" dirty="0">
                <a:solidFill>
                  <a:schemeClr val="accent1"/>
                </a:solidFill>
              </a:rPr>
              <a:t> on </a:t>
            </a:r>
            <a:r>
              <a:rPr lang="tr-TR" sz="1000" b="1" dirty="0" err="1">
                <a:solidFill>
                  <a:schemeClr val="accent1"/>
                </a:solidFill>
              </a:rPr>
              <a:t>both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sides</a:t>
            </a:r>
            <a:r>
              <a:rPr lang="tr-TR" sz="1000" b="1" dirty="0">
                <a:solidFill>
                  <a:schemeClr val="accent1"/>
                </a:solidFill>
              </a:rPr>
              <a:t> of "V" </a:t>
            </a:r>
            <a:r>
              <a:rPr lang="tr-TR" sz="1000" b="1" dirty="0" err="1">
                <a:solidFill>
                  <a:schemeClr val="accent1"/>
                </a:solidFill>
              </a:rPr>
              <a:t>shape</a:t>
            </a:r>
            <a:r>
              <a:rPr lang="tr-TR" sz="1000" b="1" dirty="0">
                <a:solidFill>
                  <a:schemeClr val="accent1"/>
                </a:solidFill>
              </a:rPr>
              <a:t> can </a:t>
            </a:r>
            <a:r>
              <a:rPr lang="tr-TR" sz="1000" b="1" dirty="0" err="1">
                <a:solidFill>
                  <a:schemeClr val="accent1"/>
                </a:solidFill>
              </a:rPr>
              <a:t>also</a:t>
            </a:r>
            <a:r>
              <a:rPr lang="tr-TR" sz="1000" b="1" dirty="0">
                <a:solidFill>
                  <a:schemeClr val="accent1"/>
                </a:solidFill>
              </a:rPr>
              <a:t> be </a:t>
            </a:r>
            <a:r>
              <a:rPr lang="tr-TR" sz="1000" b="1" dirty="0" err="1">
                <a:solidFill>
                  <a:schemeClr val="accent1"/>
                </a:solidFill>
              </a:rPr>
              <a:t>considered</a:t>
            </a:r>
            <a:r>
              <a:rPr lang="tr-TR" sz="1000" b="1" dirty="0">
                <a:solidFill>
                  <a:schemeClr val="accent1"/>
                </a:solidFill>
              </a:rPr>
              <a:t> as a test </a:t>
            </a:r>
            <a:r>
              <a:rPr lang="tr-TR" sz="1000" b="1" dirty="0" err="1">
                <a:solidFill>
                  <a:schemeClr val="accent1"/>
                </a:solidFill>
              </a:rPr>
              <a:t>level</a:t>
            </a:r>
            <a:r>
              <a:rPr lang="tr-TR" sz="1000" b="1" dirty="0">
                <a:solidFill>
                  <a:schemeClr val="accent1"/>
                </a:solidFill>
              </a:rPr>
              <a:t>. </a:t>
            </a:r>
          </a:p>
          <a:p>
            <a:r>
              <a:rPr lang="tr-TR" sz="1000" b="1" dirty="0"/>
              <a:t>	Şekil 9.4'te görüldüğü gibi, "V" şeklinin her iki yanındaki aşamalar da bir test seviyesi olarak kabul edilebilir.</a:t>
            </a:r>
          </a:p>
          <a:p>
            <a:r>
              <a:rPr lang="tr-TR" sz="1000" b="1" dirty="0"/>
              <a:t>		</a:t>
            </a:r>
            <a:r>
              <a:rPr lang="ar-AE" sz="1000" b="1" dirty="0">
                <a:solidFill>
                  <a:schemeClr val="accent4">
                    <a:lumMod val="50000"/>
                  </a:schemeClr>
                </a:solidFill>
              </a:rPr>
              <a:t>كما هو موضح في الشكل 9.4 ، يمكن أيضًا اعتبار المراحل على جانبي الشكل "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V" </a:t>
            </a:r>
            <a:r>
              <a:rPr lang="ar-AE" sz="1000" b="1" dirty="0">
                <a:solidFill>
                  <a:schemeClr val="accent4">
                    <a:lumMod val="50000"/>
                  </a:schemeClr>
                </a:solidFill>
              </a:rPr>
              <a:t>كمستوى اختبار.</a:t>
            </a:r>
            <a:endParaRPr lang="tr-TR" sz="10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1000" b="1" dirty="0" smtClean="0"/>
          </a:p>
          <a:p>
            <a:r>
              <a:rPr lang="tr-TR" sz="1000" b="1" dirty="0" smtClean="0">
                <a:solidFill>
                  <a:schemeClr val="accent1"/>
                </a:solidFill>
              </a:rPr>
              <a:t>14</a:t>
            </a:r>
            <a:r>
              <a:rPr lang="tr-TR" sz="1000" b="1" dirty="0">
                <a:solidFill>
                  <a:schemeClr val="accent1"/>
                </a:solidFill>
              </a:rPr>
              <a:t>. </a:t>
            </a:r>
            <a:r>
              <a:rPr lang="tr-TR" sz="1000" b="1" dirty="0" err="1">
                <a:solidFill>
                  <a:schemeClr val="accent1"/>
                </a:solidFill>
              </a:rPr>
              <a:t>Production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activities</a:t>
            </a:r>
            <a:r>
              <a:rPr lang="tr-TR" sz="1000" b="1" dirty="0">
                <a:solidFill>
                  <a:schemeClr val="accent1"/>
                </a:solidFill>
              </a:rPr>
              <a:t> are on the </a:t>
            </a:r>
            <a:r>
              <a:rPr lang="tr-TR" sz="1000" b="1" dirty="0" err="1">
                <a:solidFill>
                  <a:schemeClr val="accent1"/>
                </a:solidFill>
              </a:rPr>
              <a:t>left</a:t>
            </a:r>
            <a:r>
              <a:rPr lang="tr-TR" sz="1000" b="1" dirty="0">
                <a:solidFill>
                  <a:schemeClr val="accent1"/>
                </a:solidFill>
              </a:rPr>
              <a:t>, test </a:t>
            </a:r>
            <a:r>
              <a:rPr lang="tr-TR" sz="1000" b="1" dirty="0" err="1">
                <a:solidFill>
                  <a:schemeClr val="accent1"/>
                </a:solidFill>
              </a:rPr>
              <a:t>events</a:t>
            </a:r>
            <a:r>
              <a:rPr lang="tr-TR" sz="1000" b="1" dirty="0">
                <a:solidFill>
                  <a:schemeClr val="accent1"/>
                </a:solidFill>
              </a:rPr>
              <a:t> are on the </a:t>
            </a:r>
            <a:r>
              <a:rPr lang="tr-TR" sz="1000" b="1" dirty="0" err="1">
                <a:solidFill>
                  <a:schemeClr val="accent1"/>
                </a:solidFill>
              </a:rPr>
              <a:t>right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wing</a:t>
            </a:r>
            <a:r>
              <a:rPr lang="tr-TR" sz="1000" b="1" dirty="0"/>
              <a:t>.</a:t>
            </a:r>
          </a:p>
          <a:p>
            <a:r>
              <a:rPr lang="tr-TR" sz="1000" b="1" dirty="0"/>
              <a:t>	Üretim faaliyetleri solda, test etkinlikleri ise sağ kanatta yer alıyor.</a:t>
            </a:r>
          </a:p>
          <a:p>
            <a:r>
              <a:rPr lang="tr-TR" sz="1000" b="1" dirty="0"/>
              <a:t>		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أنشطة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الإنتاج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على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اليسار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،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وأحداث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الاختبار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على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الجناح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الأيمن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endParaRPr lang="tr-TR" sz="1000" b="1" dirty="0"/>
          </a:p>
          <a:p>
            <a:endParaRPr lang="tr-TR" sz="1000" b="1" dirty="0"/>
          </a:p>
          <a:p>
            <a:r>
              <a:rPr lang="tr-TR" sz="1000" b="1" dirty="0">
                <a:solidFill>
                  <a:schemeClr val="accent1"/>
                </a:solidFill>
              </a:rPr>
              <a:t>15.V-model is </a:t>
            </a:r>
            <a:r>
              <a:rPr lang="tr-TR" sz="1000" b="1" dirty="0" err="1">
                <a:solidFill>
                  <a:schemeClr val="accent1"/>
                </a:solidFill>
              </a:rPr>
              <a:t>shown</a:t>
            </a:r>
            <a:r>
              <a:rPr lang="tr-TR" sz="1000" b="1" dirty="0">
                <a:solidFill>
                  <a:schemeClr val="accent1"/>
                </a:solidFill>
              </a:rPr>
              <a:t> as "W" </a:t>
            </a:r>
            <a:r>
              <a:rPr lang="tr-TR" sz="1000" b="1" dirty="0" err="1">
                <a:solidFill>
                  <a:schemeClr val="accent1"/>
                </a:solidFill>
              </a:rPr>
              <a:t>to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show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intermediate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activities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and</a:t>
            </a:r>
            <a:r>
              <a:rPr lang="tr-TR" sz="1000" b="1" dirty="0">
                <a:solidFill>
                  <a:schemeClr val="accent1"/>
                </a:solidFill>
              </a:rPr>
              <a:t> test </a:t>
            </a:r>
            <a:r>
              <a:rPr lang="tr-TR" sz="1000" b="1" dirty="0" err="1">
                <a:solidFill>
                  <a:schemeClr val="accent1"/>
                </a:solidFill>
              </a:rPr>
              <a:t>phases</a:t>
            </a:r>
            <a:r>
              <a:rPr lang="tr-TR" sz="10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000" b="1" dirty="0"/>
              <a:t>	V modeli, ara etkinlikleri ve test aşamalarını göstermek için "W" olarak gösterilir.</a:t>
            </a:r>
          </a:p>
          <a:p>
            <a:r>
              <a:rPr lang="tr-TR" sz="1000" b="1" dirty="0"/>
              <a:t>		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يظهر</a:t>
            </a:r>
            <a:r>
              <a:rPr lang="tr-TR" sz="1000" b="1" dirty="0"/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الطراز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V ك "W"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لإظهار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الأنشطة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الوسيطة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ومراحل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الاختبار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endParaRPr lang="tr-TR" sz="1000" b="1" dirty="0"/>
          </a:p>
          <a:p>
            <a:endParaRPr lang="tr-TR" sz="1000" b="1" dirty="0"/>
          </a:p>
          <a:p>
            <a:r>
              <a:rPr lang="tr-TR" sz="1000" b="1" dirty="0">
                <a:solidFill>
                  <a:schemeClr val="accent1"/>
                </a:solidFill>
              </a:rPr>
              <a:t>16. </a:t>
            </a:r>
            <a:r>
              <a:rPr lang="tr-TR" sz="1000" b="1" dirty="0" err="1">
                <a:solidFill>
                  <a:schemeClr val="accent1"/>
                </a:solidFill>
              </a:rPr>
              <a:t>Code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review</a:t>
            </a:r>
            <a:r>
              <a:rPr lang="tr-TR" sz="1000" b="1" dirty="0">
                <a:solidFill>
                  <a:schemeClr val="accent1"/>
                </a:solidFill>
              </a:rPr>
              <a:t>:	</a:t>
            </a:r>
            <a:r>
              <a:rPr lang="tr-TR" sz="1000" b="1" dirty="0"/>
              <a:t>		</a:t>
            </a:r>
            <a:r>
              <a:rPr lang="en-US" sz="1000" b="1" dirty="0" smtClean="0"/>
              <a:t>	</a:t>
            </a:r>
            <a:r>
              <a:rPr lang="tr-TR" sz="1000" b="1" dirty="0" smtClean="0"/>
              <a:t>Kod </a:t>
            </a:r>
            <a:r>
              <a:rPr lang="tr-TR" sz="1000" b="1" dirty="0"/>
              <a:t>incelemesi			</a:t>
            </a:r>
            <a:r>
              <a:rPr lang="en-US" sz="1000" b="1" dirty="0" smtClean="0"/>
              <a:t>	</a:t>
            </a:r>
            <a:r>
              <a:rPr lang="tr-TR" sz="1000" b="1" dirty="0" err="1" smtClean="0">
                <a:solidFill>
                  <a:schemeClr val="accent4">
                    <a:lumMod val="50000"/>
                  </a:schemeClr>
                </a:solidFill>
              </a:rPr>
              <a:t>مراجعة</a:t>
            </a:r>
            <a:r>
              <a:rPr lang="tr-TR" sz="10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الكود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endParaRPr lang="tr-TR" sz="1000" b="1" dirty="0"/>
          </a:p>
          <a:p>
            <a:r>
              <a:rPr lang="tr-TR" sz="1000" b="1" dirty="0" err="1">
                <a:solidFill>
                  <a:schemeClr val="accent1"/>
                </a:solidFill>
              </a:rPr>
              <a:t>system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requirements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analysis</a:t>
            </a:r>
            <a:r>
              <a:rPr lang="tr-TR" sz="1000" b="1" dirty="0"/>
              <a:t>		sistem gereksinimleri </a:t>
            </a:r>
            <a:r>
              <a:rPr lang="tr-TR" sz="1000" b="1" dirty="0" smtClean="0"/>
              <a:t>analizi</a:t>
            </a:r>
            <a:r>
              <a:rPr lang="tr-TR" sz="1000" b="1" dirty="0"/>
              <a:t>	</a:t>
            </a:r>
            <a:r>
              <a:rPr lang="en-US" sz="1000" b="1" dirty="0" smtClean="0"/>
              <a:t>	</a:t>
            </a:r>
            <a:r>
              <a:rPr lang="tr-TR" sz="1000" b="1" dirty="0" err="1" smtClean="0">
                <a:solidFill>
                  <a:schemeClr val="accent4">
                    <a:lumMod val="50000"/>
                  </a:schemeClr>
                </a:solidFill>
              </a:rPr>
              <a:t>تحليل</a:t>
            </a:r>
            <a:r>
              <a:rPr lang="tr-TR" sz="10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متطلبات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النظام</a:t>
            </a:r>
            <a:endParaRPr lang="tr-TR" sz="10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1000" b="1" dirty="0" err="1">
                <a:solidFill>
                  <a:schemeClr val="accent1"/>
                </a:solidFill>
              </a:rPr>
              <a:t>System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design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/>
              <a:t>			</a:t>
            </a:r>
            <a:r>
              <a:rPr lang="en-US" sz="1000" b="1" dirty="0" smtClean="0"/>
              <a:t>	</a:t>
            </a:r>
            <a:r>
              <a:rPr lang="tr-TR" sz="1000" b="1" dirty="0" smtClean="0"/>
              <a:t>Sistem </a:t>
            </a:r>
            <a:r>
              <a:rPr lang="tr-TR" sz="1000" b="1" dirty="0"/>
              <a:t>tasarımı			</a:t>
            </a:r>
            <a:r>
              <a:rPr lang="en-US" sz="1000" b="1" dirty="0" smtClean="0"/>
              <a:t>	</a:t>
            </a:r>
            <a:r>
              <a:rPr lang="tr-TR" sz="1000" b="1" dirty="0" err="1" smtClean="0">
                <a:solidFill>
                  <a:schemeClr val="accent4">
                    <a:lumMod val="50000"/>
                  </a:schemeClr>
                </a:solidFill>
              </a:rPr>
              <a:t>تصميم</a:t>
            </a:r>
            <a:r>
              <a:rPr lang="tr-TR" sz="10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النظام</a:t>
            </a:r>
            <a:endParaRPr lang="tr-TR" sz="10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1000" b="1" dirty="0">
                <a:solidFill>
                  <a:schemeClr val="accent1"/>
                </a:solidFill>
              </a:rPr>
              <a:t>software </a:t>
            </a:r>
            <a:r>
              <a:rPr lang="tr-TR" sz="1000" b="1" dirty="0" err="1">
                <a:solidFill>
                  <a:schemeClr val="accent1"/>
                </a:solidFill>
              </a:rPr>
              <a:t>requirement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analysis</a:t>
            </a:r>
            <a:r>
              <a:rPr lang="tr-TR" sz="1000" b="1" dirty="0"/>
              <a:t>		yazılım gereksinim analizi		</a:t>
            </a:r>
            <a:r>
              <a:rPr lang="en-US" sz="1000" b="1" dirty="0" smtClean="0"/>
              <a:t>	</a:t>
            </a:r>
            <a:r>
              <a:rPr lang="tr-TR" sz="1000" b="1" dirty="0" err="1" smtClean="0">
                <a:solidFill>
                  <a:schemeClr val="accent4">
                    <a:lumMod val="50000"/>
                  </a:schemeClr>
                </a:solidFill>
              </a:rPr>
              <a:t>تحليل</a:t>
            </a:r>
            <a:r>
              <a:rPr lang="tr-TR" sz="10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متطلبات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البرمجيات</a:t>
            </a:r>
            <a:endParaRPr lang="tr-TR" sz="10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1000" b="1" dirty="0">
                <a:solidFill>
                  <a:schemeClr val="accent1"/>
                </a:solidFill>
              </a:rPr>
              <a:t>software </a:t>
            </a:r>
            <a:r>
              <a:rPr lang="tr-TR" sz="1000" b="1" dirty="0" err="1">
                <a:solidFill>
                  <a:schemeClr val="accent1"/>
                </a:solidFill>
              </a:rPr>
              <a:t>design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/>
              <a:t>			</a:t>
            </a:r>
            <a:r>
              <a:rPr lang="en-US" sz="1000" b="1" dirty="0" smtClean="0"/>
              <a:t>	</a:t>
            </a:r>
            <a:r>
              <a:rPr lang="tr-TR" sz="1000" b="1" dirty="0" smtClean="0"/>
              <a:t>yazılım </a:t>
            </a:r>
            <a:r>
              <a:rPr lang="tr-TR" sz="1000" b="1" dirty="0"/>
              <a:t>Tasarımı			</a:t>
            </a:r>
            <a:r>
              <a:rPr lang="en-US" sz="1000" b="1" dirty="0" smtClean="0"/>
              <a:t>	</a:t>
            </a:r>
            <a:r>
              <a:rPr lang="tr-TR" sz="1000" b="1" dirty="0" err="1" smtClean="0">
                <a:solidFill>
                  <a:schemeClr val="accent4">
                    <a:lumMod val="50000"/>
                  </a:schemeClr>
                </a:solidFill>
              </a:rPr>
              <a:t>تصميم</a:t>
            </a:r>
            <a:r>
              <a:rPr lang="tr-TR" sz="1000" b="1" dirty="0" smtClean="0"/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البرمجيات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r>
              <a:rPr lang="tr-TR" sz="1000" b="1" dirty="0">
                <a:solidFill>
                  <a:schemeClr val="accent1"/>
                </a:solidFill>
              </a:rPr>
              <a:t>software </a:t>
            </a:r>
            <a:r>
              <a:rPr lang="tr-TR" sz="1000" b="1" dirty="0" err="1">
                <a:solidFill>
                  <a:schemeClr val="accent1"/>
                </a:solidFill>
              </a:rPr>
              <a:t>implemention</a:t>
            </a:r>
            <a:r>
              <a:rPr lang="tr-TR" sz="1000" b="1" dirty="0"/>
              <a:t>		</a:t>
            </a:r>
            <a:r>
              <a:rPr lang="en-US" sz="1000" b="1" dirty="0" smtClean="0"/>
              <a:t>	</a:t>
            </a:r>
            <a:r>
              <a:rPr lang="tr-TR" sz="1000" b="1" dirty="0" smtClean="0"/>
              <a:t>yazılım </a:t>
            </a:r>
            <a:r>
              <a:rPr lang="tr-TR" sz="1000" b="1" dirty="0"/>
              <a:t>uygulaması		</a:t>
            </a:r>
            <a:r>
              <a:rPr lang="en-US" sz="1000" b="1" dirty="0" smtClean="0"/>
              <a:t>	</a:t>
            </a:r>
            <a:r>
              <a:rPr lang="tr-TR" sz="1000" b="1" dirty="0" err="1" smtClean="0">
                <a:solidFill>
                  <a:schemeClr val="accent4">
                    <a:lumMod val="50000"/>
                  </a:schemeClr>
                </a:solidFill>
              </a:rPr>
              <a:t>تنفيذ</a:t>
            </a:r>
            <a:r>
              <a:rPr lang="tr-TR" sz="10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البرمجيات</a:t>
            </a:r>
            <a:endParaRPr lang="tr-TR" sz="10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1000" b="1" dirty="0">
                <a:solidFill>
                  <a:schemeClr val="accent1"/>
                </a:solidFill>
              </a:rPr>
              <a:t>software </a:t>
            </a:r>
            <a:r>
              <a:rPr lang="tr-TR" sz="1000" b="1" dirty="0" err="1">
                <a:solidFill>
                  <a:schemeClr val="accent1"/>
                </a:solidFill>
              </a:rPr>
              <a:t>prodution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/>
              <a:t>			yazılım üretimi			</a:t>
            </a:r>
            <a:r>
              <a:rPr lang="en-US" sz="1000" b="1" dirty="0" smtClean="0"/>
              <a:t>	</a:t>
            </a:r>
            <a:r>
              <a:rPr lang="tr-TR" sz="1000" b="1" dirty="0" err="1" smtClean="0">
                <a:solidFill>
                  <a:schemeClr val="accent4">
                    <a:lumMod val="50000"/>
                  </a:schemeClr>
                </a:solidFill>
              </a:rPr>
              <a:t>إنتاج</a:t>
            </a:r>
            <a:r>
              <a:rPr lang="tr-TR" sz="10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البرمجيات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r>
              <a:rPr lang="tr-TR" sz="1000" b="1" dirty="0">
                <a:solidFill>
                  <a:schemeClr val="accent1"/>
                </a:solidFill>
              </a:rPr>
              <a:t>software </a:t>
            </a:r>
            <a:r>
              <a:rPr lang="tr-TR" sz="1000" b="1" dirty="0" err="1">
                <a:solidFill>
                  <a:schemeClr val="accent1"/>
                </a:solidFill>
              </a:rPr>
              <a:t>and</a:t>
            </a:r>
            <a:r>
              <a:rPr lang="tr-TR" sz="1000" b="1" dirty="0">
                <a:solidFill>
                  <a:schemeClr val="accent1"/>
                </a:solidFill>
              </a:rPr>
              <a:t> hardware </a:t>
            </a:r>
            <a:r>
              <a:rPr lang="tr-TR" sz="1000" b="1" dirty="0" err="1">
                <a:solidFill>
                  <a:schemeClr val="accent1"/>
                </a:solidFill>
              </a:rPr>
              <a:t>integration</a:t>
            </a:r>
            <a:r>
              <a:rPr lang="tr-TR" sz="1000" b="1" dirty="0"/>
              <a:t>	yazılım ve donanım </a:t>
            </a:r>
            <a:r>
              <a:rPr lang="tr-TR" sz="1000" b="1" dirty="0" smtClean="0"/>
              <a:t>entegrasyonu</a:t>
            </a:r>
            <a:r>
              <a:rPr lang="en-US" sz="1000" b="1" dirty="0" smtClean="0"/>
              <a:t>	</a:t>
            </a:r>
            <a:r>
              <a:rPr lang="tr-TR" sz="1000" b="1" dirty="0"/>
              <a:t>	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تكامل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البرامج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والأجهزة</a:t>
            </a:r>
            <a:endParaRPr lang="tr-TR" sz="10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1000" b="1" dirty="0" err="1">
                <a:solidFill>
                  <a:schemeClr val="accent1"/>
                </a:solidFill>
              </a:rPr>
              <a:t>system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production</a:t>
            </a:r>
            <a:r>
              <a:rPr lang="tr-TR" sz="1000" b="1" dirty="0"/>
              <a:t>			sistem üretimi			</a:t>
            </a:r>
            <a:r>
              <a:rPr lang="en-US" sz="1000" b="1" dirty="0" smtClean="0"/>
              <a:t>	</a:t>
            </a:r>
            <a:r>
              <a:rPr lang="tr-TR" sz="1000" b="1" dirty="0" err="1" smtClean="0">
                <a:solidFill>
                  <a:schemeClr val="accent4">
                    <a:lumMod val="50000"/>
                  </a:schemeClr>
                </a:solidFill>
              </a:rPr>
              <a:t>إنتاج</a:t>
            </a:r>
            <a:r>
              <a:rPr lang="tr-TR" sz="10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النظام</a:t>
            </a:r>
            <a:endParaRPr lang="tr-TR" sz="10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1000" b="1" dirty="0" err="1">
                <a:solidFill>
                  <a:schemeClr val="accent1"/>
                </a:solidFill>
              </a:rPr>
              <a:t>system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installation</a:t>
            </a:r>
            <a:r>
              <a:rPr lang="tr-TR" sz="1000" b="1" dirty="0"/>
              <a:t>			sistem kurulumu			</a:t>
            </a:r>
            <a:r>
              <a:rPr lang="en-US" sz="1000" b="1" dirty="0" smtClean="0"/>
              <a:t>	</a:t>
            </a:r>
            <a:r>
              <a:rPr lang="tr-TR" sz="1000" b="1" dirty="0" err="1" smtClean="0">
                <a:solidFill>
                  <a:schemeClr val="accent4">
                    <a:lumMod val="50000"/>
                  </a:schemeClr>
                </a:solidFill>
              </a:rPr>
              <a:t>تثبيت</a:t>
            </a:r>
            <a:r>
              <a:rPr lang="tr-TR" sz="10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النظام</a:t>
            </a:r>
            <a:endParaRPr lang="tr-TR" sz="10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tr-TR" sz="1000" b="1" dirty="0"/>
          </a:p>
          <a:p>
            <a:endParaRPr lang="tr-TR" sz="1000" b="1" dirty="0"/>
          </a:p>
          <a:p>
            <a:r>
              <a:rPr lang="tr-TR" sz="1000" b="1" dirty="0">
                <a:solidFill>
                  <a:schemeClr val="accent1"/>
                </a:solidFill>
              </a:rPr>
              <a:t>17. </a:t>
            </a:r>
            <a:r>
              <a:rPr lang="tr-TR" sz="1000" b="1" dirty="0" err="1">
                <a:solidFill>
                  <a:schemeClr val="accent1"/>
                </a:solidFill>
              </a:rPr>
              <a:t>Static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Review</a:t>
            </a:r>
            <a:r>
              <a:rPr lang="tr-TR" sz="1000" b="1" dirty="0">
                <a:solidFill>
                  <a:schemeClr val="accent1"/>
                </a:solidFill>
              </a:rPr>
              <a:t>:</a:t>
            </a:r>
            <a:r>
              <a:rPr lang="tr-TR" sz="1000" b="1" dirty="0"/>
              <a:t>			Statik İnceleme		</a:t>
            </a:r>
            <a:r>
              <a:rPr lang="en-US" sz="1000" b="1" dirty="0" smtClean="0"/>
              <a:t>	</a:t>
            </a:r>
            <a:r>
              <a:rPr lang="tr-TR" sz="1000" b="1" dirty="0"/>
              <a:t>	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مراجعة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 smtClean="0">
                <a:solidFill>
                  <a:schemeClr val="accent4">
                    <a:lumMod val="50000"/>
                  </a:schemeClr>
                </a:solidFill>
              </a:rPr>
              <a:t>ثابتة</a:t>
            </a:r>
            <a:r>
              <a:rPr lang="en-US" sz="1000" b="1" dirty="0" smtClean="0"/>
              <a:t>	</a:t>
            </a:r>
            <a:endParaRPr lang="tr-TR" sz="1000" b="1" dirty="0"/>
          </a:p>
          <a:p>
            <a:endParaRPr lang="tr-TR" sz="1000" b="1" dirty="0"/>
          </a:p>
          <a:p>
            <a:r>
              <a:rPr lang="tr-TR" sz="1000" b="1" dirty="0" err="1">
                <a:solidFill>
                  <a:schemeClr val="accent1"/>
                </a:solidFill>
              </a:rPr>
              <a:t>system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requirements</a:t>
            </a:r>
            <a:r>
              <a:rPr lang="tr-TR" sz="1000" b="1" dirty="0">
                <a:solidFill>
                  <a:schemeClr val="accent1"/>
                </a:solidFill>
              </a:rPr>
              <a:t> test </a:t>
            </a:r>
            <a:r>
              <a:rPr lang="tr-TR" sz="1000" b="1" dirty="0"/>
              <a:t>		sistem gereksinimleri testi		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اختبار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متطلبات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النظام</a:t>
            </a:r>
            <a:endParaRPr lang="tr-TR" sz="10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1000" b="1" dirty="0" err="1">
                <a:solidFill>
                  <a:schemeClr val="accent1"/>
                </a:solidFill>
              </a:rPr>
              <a:t>system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design</a:t>
            </a:r>
            <a:r>
              <a:rPr lang="tr-TR" sz="1000" b="1" dirty="0">
                <a:solidFill>
                  <a:schemeClr val="accent1"/>
                </a:solidFill>
              </a:rPr>
              <a:t> test </a:t>
            </a:r>
            <a:r>
              <a:rPr lang="tr-TR" sz="1000" b="1" dirty="0"/>
              <a:t>			sistem tasarım testi			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اختبار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تصميم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النظام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r>
              <a:rPr lang="tr-TR" sz="1000" b="1" dirty="0">
                <a:solidFill>
                  <a:schemeClr val="accent1"/>
                </a:solidFill>
              </a:rPr>
              <a:t>software </a:t>
            </a:r>
            <a:r>
              <a:rPr lang="tr-TR" sz="1000" b="1" dirty="0" err="1">
                <a:solidFill>
                  <a:schemeClr val="accent1"/>
                </a:solidFill>
              </a:rPr>
              <a:t>requirement</a:t>
            </a:r>
            <a:r>
              <a:rPr lang="tr-TR" sz="1000" b="1" dirty="0">
                <a:solidFill>
                  <a:schemeClr val="accent1"/>
                </a:solidFill>
              </a:rPr>
              <a:t> test</a:t>
            </a:r>
            <a:r>
              <a:rPr lang="tr-TR" sz="1000" b="1" dirty="0"/>
              <a:t>		yazılım gereksinim testi		</a:t>
            </a:r>
            <a:r>
              <a:rPr lang="en-US" sz="1000" b="1" dirty="0" smtClean="0"/>
              <a:t>	</a:t>
            </a:r>
            <a:r>
              <a:rPr lang="tr-TR" sz="1000" b="1" dirty="0" err="1" smtClean="0">
                <a:solidFill>
                  <a:schemeClr val="accent4">
                    <a:lumMod val="50000"/>
                  </a:schemeClr>
                </a:solidFill>
              </a:rPr>
              <a:t>اختبار</a:t>
            </a:r>
            <a:r>
              <a:rPr lang="tr-TR" sz="10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متطلبات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البرنامج</a:t>
            </a:r>
            <a:endParaRPr lang="tr-TR" sz="10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1000" b="1" dirty="0">
                <a:solidFill>
                  <a:schemeClr val="accent1"/>
                </a:solidFill>
              </a:rPr>
              <a:t>software </a:t>
            </a:r>
            <a:r>
              <a:rPr lang="tr-TR" sz="1000" b="1" dirty="0" err="1">
                <a:solidFill>
                  <a:schemeClr val="accent1"/>
                </a:solidFill>
              </a:rPr>
              <a:t>design</a:t>
            </a:r>
            <a:r>
              <a:rPr lang="tr-TR" sz="1000" b="1" dirty="0">
                <a:solidFill>
                  <a:schemeClr val="accent1"/>
                </a:solidFill>
              </a:rPr>
              <a:t> test</a:t>
            </a:r>
            <a:r>
              <a:rPr lang="tr-TR" sz="1000" b="1" dirty="0"/>
              <a:t>			yazılım tasarım testi			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اختبار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تصميم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البرمجيات</a:t>
            </a:r>
            <a:endParaRPr lang="tr-TR" sz="10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1000" b="1" dirty="0">
                <a:solidFill>
                  <a:schemeClr val="accent1"/>
                </a:solidFill>
              </a:rPr>
              <a:t>unit test </a:t>
            </a:r>
            <a:r>
              <a:rPr lang="tr-TR" sz="1000" b="1" dirty="0"/>
              <a:t>				ünite testi				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اختبار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الوحدة</a:t>
            </a:r>
            <a:endParaRPr lang="tr-TR" sz="10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1000" b="1" dirty="0">
                <a:solidFill>
                  <a:schemeClr val="accent1"/>
                </a:solidFill>
              </a:rPr>
              <a:t>software </a:t>
            </a:r>
            <a:r>
              <a:rPr lang="tr-TR" sz="1000" b="1" dirty="0" err="1">
                <a:solidFill>
                  <a:schemeClr val="accent1"/>
                </a:solidFill>
              </a:rPr>
              <a:t>integration</a:t>
            </a:r>
            <a:r>
              <a:rPr lang="tr-TR" sz="1000" b="1" dirty="0">
                <a:solidFill>
                  <a:schemeClr val="accent1"/>
                </a:solidFill>
              </a:rPr>
              <a:t> test </a:t>
            </a:r>
            <a:r>
              <a:rPr lang="tr-TR" sz="1000" b="1" dirty="0"/>
              <a:t>		</a:t>
            </a:r>
            <a:r>
              <a:rPr lang="en-US" sz="1000" b="1" dirty="0" smtClean="0"/>
              <a:t>	</a:t>
            </a:r>
            <a:r>
              <a:rPr lang="tr-TR" sz="1000" b="1" dirty="0" smtClean="0"/>
              <a:t>yazılım </a:t>
            </a:r>
            <a:r>
              <a:rPr lang="tr-TR" sz="1000" b="1" dirty="0"/>
              <a:t>entegrasyon testi		</a:t>
            </a:r>
            <a:r>
              <a:rPr lang="en-US" sz="1000" b="1" dirty="0" smtClean="0"/>
              <a:t>	</a:t>
            </a:r>
            <a:r>
              <a:rPr lang="tr-TR" sz="1000" b="1" dirty="0" err="1" smtClean="0">
                <a:solidFill>
                  <a:schemeClr val="accent4">
                    <a:lumMod val="50000"/>
                  </a:schemeClr>
                </a:solidFill>
              </a:rPr>
              <a:t>اختبار</a:t>
            </a:r>
            <a:r>
              <a:rPr lang="tr-TR" sz="10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تكامل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البرمجيات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000" b="1" dirty="0" smtClean="0"/>
              <a:t>	</a:t>
            </a:r>
            <a:endParaRPr lang="tr-TR" sz="1000" b="1" dirty="0"/>
          </a:p>
          <a:p>
            <a:r>
              <a:rPr lang="tr-TR" sz="1000" b="1" dirty="0" err="1">
                <a:solidFill>
                  <a:schemeClr val="accent1"/>
                </a:solidFill>
              </a:rPr>
              <a:t>system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integration</a:t>
            </a:r>
            <a:r>
              <a:rPr lang="tr-TR" sz="1000" b="1" dirty="0">
                <a:solidFill>
                  <a:schemeClr val="accent1"/>
                </a:solidFill>
              </a:rPr>
              <a:t> test </a:t>
            </a:r>
            <a:r>
              <a:rPr lang="tr-TR" sz="1000" b="1" dirty="0"/>
              <a:t>		</a:t>
            </a:r>
            <a:r>
              <a:rPr lang="en-US" sz="1000" b="1" dirty="0" smtClean="0"/>
              <a:t>	</a:t>
            </a:r>
            <a:r>
              <a:rPr lang="tr-TR" sz="1000" b="1" dirty="0" smtClean="0"/>
              <a:t>sistem </a:t>
            </a:r>
            <a:r>
              <a:rPr lang="tr-TR" sz="1000" b="1" dirty="0"/>
              <a:t>entegrasyon testi		</a:t>
            </a:r>
            <a:r>
              <a:rPr lang="en-US" sz="1000" b="1" dirty="0" smtClean="0"/>
              <a:t>	</a:t>
            </a:r>
            <a:r>
              <a:rPr lang="tr-TR" sz="1000" b="1" dirty="0" err="1" smtClean="0">
                <a:solidFill>
                  <a:schemeClr val="accent4">
                    <a:lumMod val="50000"/>
                  </a:schemeClr>
                </a:solidFill>
              </a:rPr>
              <a:t>اختبار</a:t>
            </a:r>
            <a:r>
              <a:rPr lang="tr-TR" sz="10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تكامل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النظام</a:t>
            </a:r>
            <a:endParaRPr lang="tr-TR" sz="10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1000" b="1" dirty="0" err="1">
                <a:solidFill>
                  <a:schemeClr val="accent1"/>
                </a:solidFill>
              </a:rPr>
              <a:t>system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qualty</a:t>
            </a:r>
            <a:r>
              <a:rPr lang="tr-TR" sz="1000" b="1" dirty="0">
                <a:solidFill>
                  <a:schemeClr val="accent1"/>
                </a:solidFill>
              </a:rPr>
              <a:t> test </a:t>
            </a:r>
            <a:r>
              <a:rPr lang="tr-TR" sz="1000" b="1" dirty="0"/>
              <a:t>			sistem kalite testi			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اختبار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جودة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النظام</a:t>
            </a:r>
            <a:endParaRPr lang="tr-TR" sz="10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1000" b="1" dirty="0" err="1">
                <a:solidFill>
                  <a:schemeClr val="accent1"/>
                </a:solidFill>
              </a:rPr>
              <a:t>acceptance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testing</a:t>
            </a:r>
            <a:r>
              <a:rPr lang="tr-TR" sz="1000" b="1" dirty="0"/>
              <a:t>			Kabul testleri			</a:t>
            </a:r>
            <a:r>
              <a:rPr lang="en-US" sz="1000" b="1" dirty="0" smtClean="0"/>
              <a:t>	</a:t>
            </a:r>
            <a:r>
              <a:rPr lang="tr-TR" sz="1000" b="1" dirty="0" err="1" smtClean="0">
                <a:solidFill>
                  <a:schemeClr val="accent4">
                    <a:lumMod val="50000"/>
                  </a:schemeClr>
                </a:solidFill>
              </a:rPr>
              <a:t>اختبار</a:t>
            </a:r>
            <a:r>
              <a:rPr lang="tr-TR" sz="10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القبول</a:t>
            </a:r>
            <a:endParaRPr lang="tr-TR" sz="10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tr-TR" sz="1000" b="1" dirty="0"/>
          </a:p>
          <a:p>
            <a:endParaRPr lang="tr-TR" sz="1000" b="1" dirty="0"/>
          </a:p>
          <a:p>
            <a:r>
              <a:rPr lang="tr-TR" sz="1000" b="1" dirty="0">
                <a:solidFill>
                  <a:schemeClr val="accent1"/>
                </a:solidFill>
              </a:rPr>
              <a:t>18. This model </a:t>
            </a:r>
            <a:r>
              <a:rPr lang="tr-TR" sz="1000" b="1" dirty="0" err="1">
                <a:solidFill>
                  <a:schemeClr val="accent1"/>
                </a:solidFill>
              </a:rPr>
              <a:t>shows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to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which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level</a:t>
            </a:r>
            <a:r>
              <a:rPr lang="tr-TR" sz="1000" b="1" dirty="0">
                <a:solidFill>
                  <a:schemeClr val="accent1"/>
                </a:solidFill>
              </a:rPr>
              <a:t> it is </a:t>
            </a:r>
            <a:r>
              <a:rPr lang="tr-TR" sz="1000" b="1" dirty="0" err="1">
                <a:solidFill>
                  <a:schemeClr val="accent1"/>
                </a:solidFill>
              </a:rPr>
              <a:t>necessary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to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go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back</a:t>
            </a:r>
            <a:r>
              <a:rPr lang="tr-TR" sz="1000" b="1" dirty="0">
                <a:solidFill>
                  <a:schemeClr val="accent1"/>
                </a:solidFill>
              </a:rPr>
              <a:t> in </a:t>
            </a:r>
            <a:r>
              <a:rPr lang="tr-TR" sz="1000" b="1" dirty="0" err="1">
                <a:solidFill>
                  <a:schemeClr val="accent1"/>
                </a:solidFill>
              </a:rPr>
              <a:t>order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to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correct</a:t>
            </a:r>
            <a:r>
              <a:rPr lang="tr-TR" sz="1000" b="1" dirty="0">
                <a:solidFill>
                  <a:schemeClr val="accent1"/>
                </a:solidFill>
              </a:rPr>
              <a:t> the </a:t>
            </a:r>
            <a:r>
              <a:rPr lang="tr-TR" sz="1000" b="1" dirty="0" err="1">
                <a:solidFill>
                  <a:schemeClr val="accent1"/>
                </a:solidFill>
              </a:rPr>
              <a:t>errors</a:t>
            </a:r>
            <a:r>
              <a:rPr lang="tr-TR" sz="10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000" b="1" dirty="0"/>
              <a:t>	Bu model hataların düzeltilmesi için hangi düzeye geri gidilmesi gerektiğini göstermektedir.</a:t>
            </a:r>
          </a:p>
          <a:p>
            <a:r>
              <a:rPr lang="tr-TR" sz="1000" b="1" dirty="0"/>
              <a:t>		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يوضح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هذا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النموذج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المستوى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الذي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الضروري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العودة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إليه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لتصحيح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الأخطاء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endParaRPr lang="tr-TR" sz="1000" b="1" dirty="0"/>
          </a:p>
          <a:p>
            <a:r>
              <a:rPr lang="tr-TR" sz="1000" b="1" dirty="0">
                <a:solidFill>
                  <a:schemeClr val="accent1"/>
                </a:solidFill>
              </a:rPr>
              <a:t>19.  </a:t>
            </a:r>
            <a:r>
              <a:rPr lang="tr-TR" sz="1000" b="1" dirty="0" err="1">
                <a:solidFill>
                  <a:schemeClr val="accent1"/>
                </a:solidFill>
              </a:rPr>
              <a:t>It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gives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better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results</a:t>
            </a:r>
            <a:r>
              <a:rPr lang="tr-TR" sz="1000" b="1" dirty="0">
                <a:solidFill>
                  <a:schemeClr val="accent1"/>
                </a:solidFill>
              </a:rPr>
              <a:t> in the </a:t>
            </a:r>
            <a:r>
              <a:rPr lang="tr-TR" sz="1000" b="1" dirty="0" err="1">
                <a:solidFill>
                  <a:schemeClr val="accent1"/>
                </a:solidFill>
              </a:rPr>
              <a:t>projects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which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have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well-defined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requirements</a:t>
            </a:r>
            <a:r>
              <a:rPr lang="tr-TR" sz="10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000" b="1" dirty="0"/>
              <a:t>	Gereksinimleri iyi tanımlanmış projelerde daha iyi sonuç verir.</a:t>
            </a:r>
          </a:p>
          <a:p>
            <a:r>
              <a:rPr lang="tr-TR" sz="1000" b="1" dirty="0"/>
              <a:t>		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يوضح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هذا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النموذج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المستوى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الذي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الضروري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العودة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إليه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لتصحيح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الأخطاء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endParaRPr lang="tr-TR" sz="1000" b="1" dirty="0"/>
          </a:p>
          <a:p>
            <a:r>
              <a:rPr lang="tr-TR" sz="1000" b="1" dirty="0">
                <a:solidFill>
                  <a:schemeClr val="accent1"/>
                </a:solidFill>
              </a:rPr>
              <a:t>20.  do not </a:t>
            </a:r>
            <a:r>
              <a:rPr lang="tr-TR" sz="1000" b="1" dirty="0" err="1">
                <a:solidFill>
                  <a:schemeClr val="accent1"/>
                </a:solidFill>
              </a:rPr>
              <a:t>have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much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uncertainties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and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progress</a:t>
            </a:r>
            <a:r>
              <a:rPr lang="tr-TR" sz="1000" b="1" dirty="0">
                <a:solidFill>
                  <a:schemeClr val="accent1"/>
                </a:solidFill>
              </a:rPr>
              <a:t> in </a:t>
            </a:r>
            <a:r>
              <a:rPr lang="tr-TR" sz="1000" b="1" dirty="0" err="1">
                <a:solidFill>
                  <a:schemeClr val="accent1"/>
                </a:solidFill>
              </a:rPr>
              <a:t>stages</a:t>
            </a:r>
            <a:r>
              <a:rPr lang="tr-TR" sz="10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000" b="1" dirty="0"/>
              <a:t>	çok fazla belirsizlik ve aşama </a:t>
            </a:r>
            <a:r>
              <a:rPr lang="tr-TR" sz="1000" b="1" dirty="0" err="1"/>
              <a:t>aşama</a:t>
            </a:r>
            <a:r>
              <a:rPr lang="tr-TR" sz="1000" b="1" dirty="0"/>
              <a:t> ilerleme yok.</a:t>
            </a:r>
          </a:p>
          <a:p>
            <a:r>
              <a:rPr lang="tr-TR" sz="1000" b="1" dirty="0"/>
              <a:t>		</a:t>
            </a:r>
            <a:r>
              <a:rPr lang="ar-AE" sz="1000" b="1" dirty="0">
                <a:solidFill>
                  <a:schemeClr val="accent4">
                    <a:lumMod val="50000"/>
                  </a:schemeClr>
                </a:solidFill>
              </a:rPr>
              <a:t>لم يكن لديك الكثير من عدم اليقين والتقدم على مراحل.</a:t>
            </a:r>
            <a:endParaRPr lang="tr-TR" sz="1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60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34112" y="325628"/>
            <a:ext cx="655320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						            </a:t>
            </a:r>
            <a:r>
              <a:rPr lang="tr-TR" sz="1000" b="1" dirty="0" smtClean="0"/>
              <a:t>5.Sayfa</a:t>
            </a:r>
            <a:endParaRPr lang="tr-TR" sz="1000" b="1" dirty="0"/>
          </a:p>
          <a:p>
            <a:endParaRPr lang="tr-TR" sz="1000" b="1" dirty="0"/>
          </a:p>
          <a:p>
            <a:r>
              <a:rPr lang="tr-TR" sz="1000" b="1" dirty="0" err="1">
                <a:solidFill>
                  <a:schemeClr val="accent1"/>
                </a:solidFill>
              </a:rPr>
              <a:t>Prototyping</a:t>
            </a:r>
            <a:r>
              <a:rPr lang="tr-TR" sz="1000" b="1" dirty="0"/>
              <a:t>	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النموذج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المبدئي</a:t>
            </a:r>
            <a:r>
              <a:rPr lang="tr-TR" sz="1000" b="1" dirty="0"/>
              <a:t>		</a:t>
            </a:r>
            <a:r>
              <a:rPr lang="tr-TR" sz="1000" b="1" dirty="0" err="1"/>
              <a:t>prototipleme</a:t>
            </a:r>
            <a:endParaRPr lang="tr-TR" sz="1000" b="1" dirty="0"/>
          </a:p>
          <a:p>
            <a:endParaRPr lang="tr-TR" sz="1000" b="1" dirty="0"/>
          </a:p>
          <a:p>
            <a:r>
              <a:rPr lang="tr-TR" sz="1000" b="1" dirty="0">
                <a:solidFill>
                  <a:schemeClr val="accent1"/>
                </a:solidFill>
              </a:rPr>
              <a:t>1.In </a:t>
            </a:r>
            <a:r>
              <a:rPr lang="tr-TR" sz="1000" b="1" dirty="0" err="1">
                <a:solidFill>
                  <a:schemeClr val="accent1"/>
                </a:solidFill>
              </a:rPr>
              <a:t>some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cases</a:t>
            </a:r>
            <a:r>
              <a:rPr lang="tr-TR" sz="1000" b="1" dirty="0">
                <a:solidFill>
                  <a:schemeClr val="accent1"/>
                </a:solidFill>
              </a:rPr>
              <a:t>, </a:t>
            </a:r>
            <a:r>
              <a:rPr lang="tr-TR" sz="1000" b="1" dirty="0" err="1">
                <a:solidFill>
                  <a:schemeClr val="accent1"/>
                </a:solidFill>
              </a:rPr>
              <a:t>customers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usually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tell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their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expectations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from</a:t>
            </a:r>
            <a:r>
              <a:rPr lang="tr-TR" sz="1000" b="1" dirty="0">
                <a:solidFill>
                  <a:schemeClr val="accent1"/>
                </a:solidFill>
              </a:rPr>
              <a:t> the software </a:t>
            </a:r>
            <a:r>
              <a:rPr lang="tr-TR" sz="1000" b="1" dirty="0" err="1">
                <a:solidFill>
                  <a:schemeClr val="accent1"/>
                </a:solidFill>
              </a:rPr>
              <a:t>product</a:t>
            </a:r>
            <a:r>
              <a:rPr lang="tr-TR" sz="1000" b="1" dirty="0">
                <a:solidFill>
                  <a:schemeClr val="accent1"/>
                </a:solidFill>
              </a:rPr>
              <a:t>, but </a:t>
            </a:r>
            <a:r>
              <a:rPr lang="tr-TR" sz="1000" b="1" dirty="0" err="1">
                <a:solidFill>
                  <a:schemeClr val="accent1"/>
                </a:solidFill>
              </a:rPr>
              <a:t>cannot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describe</a:t>
            </a:r>
            <a:r>
              <a:rPr lang="tr-TR" sz="1000" b="1" dirty="0">
                <a:solidFill>
                  <a:schemeClr val="accent1"/>
                </a:solidFill>
              </a:rPr>
              <a:t> the </a:t>
            </a:r>
            <a:r>
              <a:rPr lang="tr-TR" sz="1000" b="1" dirty="0" err="1">
                <a:solidFill>
                  <a:schemeClr val="accent1"/>
                </a:solidFill>
              </a:rPr>
              <a:t>detailed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input</a:t>
            </a:r>
            <a:r>
              <a:rPr lang="tr-TR" sz="1000" b="1" dirty="0">
                <a:solidFill>
                  <a:schemeClr val="accent1"/>
                </a:solidFill>
              </a:rPr>
              <a:t>, </a:t>
            </a:r>
            <a:r>
              <a:rPr lang="tr-TR" sz="1000" b="1" dirty="0" err="1">
                <a:solidFill>
                  <a:schemeClr val="accent1"/>
                </a:solidFill>
              </a:rPr>
              <a:t>processing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and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output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 smtClean="0">
                <a:solidFill>
                  <a:schemeClr val="accent1"/>
                </a:solidFill>
              </a:rPr>
              <a:t>requirements</a:t>
            </a:r>
            <a:r>
              <a:rPr lang="tr-TR" sz="10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000" b="1" dirty="0"/>
              <a:t>	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في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بعض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الحالات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يخبر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العميل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توقعاته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منتج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البرنامج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لكن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لا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يمكنه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وصف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المدخلات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المفصلة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المعالجة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و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متطلبات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المخرجات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r>
              <a:rPr lang="tr-TR" sz="1000" b="1" dirty="0"/>
              <a:t>		bazı hallerde, müşteriler genellikle yazılım üründen beklentileri söylüyor ancak çıkış detaylıları, işleme </a:t>
            </a:r>
            <a:r>
              <a:rPr lang="en-US" sz="1000" b="1" dirty="0" smtClean="0"/>
              <a:t>		</a:t>
            </a:r>
            <a:r>
              <a:rPr lang="tr-TR" sz="1000" b="1" dirty="0" smtClean="0"/>
              <a:t>ve </a:t>
            </a:r>
            <a:r>
              <a:rPr lang="tr-TR" sz="1000" b="1" dirty="0"/>
              <a:t>çıktı </a:t>
            </a:r>
            <a:r>
              <a:rPr lang="tr-TR" sz="1000" b="1" dirty="0" smtClean="0"/>
              <a:t>gereksinimler </a:t>
            </a:r>
            <a:r>
              <a:rPr lang="tr-TR" sz="1000" b="1" dirty="0"/>
              <a:t>tarif edemiyor.</a:t>
            </a:r>
          </a:p>
          <a:p>
            <a:endParaRPr lang="tr-TR" sz="1000" b="1" dirty="0"/>
          </a:p>
          <a:p>
            <a:endParaRPr lang="tr-TR" sz="1000" b="1" dirty="0"/>
          </a:p>
          <a:p>
            <a:r>
              <a:rPr lang="tr-TR" sz="1000" b="1" dirty="0">
                <a:solidFill>
                  <a:schemeClr val="accent1"/>
                </a:solidFill>
              </a:rPr>
              <a:t>2.On the </a:t>
            </a:r>
            <a:r>
              <a:rPr lang="tr-TR" sz="1000" b="1" dirty="0" err="1">
                <a:solidFill>
                  <a:schemeClr val="accent1"/>
                </a:solidFill>
              </a:rPr>
              <a:t>other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hand</a:t>
            </a:r>
            <a:r>
              <a:rPr lang="tr-TR" sz="1000" b="1" dirty="0">
                <a:solidFill>
                  <a:schemeClr val="accent1"/>
                </a:solidFill>
              </a:rPr>
              <a:t>, </a:t>
            </a:r>
            <a:r>
              <a:rPr lang="tr-TR" sz="1000" b="1" dirty="0" err="1">
                <a:solidFill>
                  <a:schemeClr val="accent1"/>
                </a:solidFill>
              </a:rPr>
              <a:t>developer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may</a:t>
            </a:r>
            <a:r>
              <a:rPr lang="tr-TR" sz="1000" b="1" dirty="0">
                <a:solidFill>
                  <a:schemeClr val="accent1"/>
                </a:solidFill>
              </a:rPr>
              <a:t> not be sure </a:t>
            </a:r>
            <a:r>
              <a:rPr lang="tr-TR" sz="1000" b="1" dirty="0" err="1">
                <a:solidFill>
                  <a:schemeClr val="accent1"/>
                </a:solidFill>
              </a:rPr>
              <a:t>about</a:t>
            </a:r>
            <a:r>
              <a:rPr lang="tr-TR" sz="1000" b="1" dirty="0">
                <a:solidFill>
                  <a:schemeClr val="accent1"/>
                </a:solidFill>
              </a:rPr>
              <a:t> the </a:t>
            </a:r>
            <a:r>
              <a:rPr lang="tr-TR" sz="1000" b="1" dirty="0" err="1">
                <a:solidFill>
                  <a:schemeClr val="accent1"/>
                </a:solidFill>
              </a:rPr>
              <a:t>architecture</a:t>
            </a:r>
            <a:r>
              <a:rPr lang="tr-TR" sz="1000" b="1" dirty="0">
                <a:solidFill>
                  <a:schemeClr val="accent1"/>
                </a:solidFill>
              </a:rPr>
              <a:t> or </a:t>
            </a:r>
            <a:r>
              <a:rPr lang="tr-TR" sz="1000" b="1" dirty="0" err="1">
                <a:solidFill>
                  <a:schemeClr val="accent1"/>
                </a:solidFill>
              </a:rPr>
              <a:t>operating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system</a:t>
            </a:r>
            <a:r>
              <a:rPr lang="tr-TR" sz="1000" b="1" dirty="0">
                <a:solidFill>
                  <a:schemeClr val="accent1"/>
                </a:solidFill>
              </a:rPr>
              <a:t> of the </a:t>
            </a:r>
            <a:r>
              <a:rPr lang="tr-TR" sz="1000" b="1" dirty="0" err="1">
                <a:solidFill>
                  <a:schemeClr val="accent1"/>
                </a:solidFill>
              </a:rPr>
              <a:t>selected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new</a:t>
            </a:r>
            <a:r>
              <a:rPr lang="tr-TR" sz="1000" b="1" dirty="0">
                <a:solidFill>
                  <a:schemeClr val="accent1"/>
                </a:solidFill>
              </a:rPr>
              <a:t> hardware as </a:t>
            </a:r>
            <a:r>
              <a:rPr lang="tr-TR" sz="1000" b="1" dirty="0" err="1">
                <a:solidFill>
                  <a:schemeClr val="accent1"/>
                </a:solidFill>
              </a:rPr>
              <a:t>well</a:t>
            </a:r>
            <a:r>
              <a:rPr lang="tr-TR" sz="1000" b="1" dirty="0">
                <a:solidFill>
                  <a:schemeClr val="accent1"/>
                </a:solidFill>
              </a:rPr>
              <a:t> as the </a:t>
            </a:r>
            <a:r>
              <a:rPr lang="tr-TR" sz="1000" b="1" dirty="0" err="1">
                <a:solidFill>
                  <a:schemeClr val="accent1"/>
                </a:solidFill>
              </a:rPr>
              <a:t>efficiency</a:t>
            </a:r>
            <a:r>
              <a:rPr lang="tr-TR" sz="1000" b="1" dirty="0">
                <a:solidFill>
                  <a:schemeClr val="accent1"/>
                </a:solidFill>
              </a:rPr>
              <a:t> of </a:t>
            </a:r>
            <a:r>
              <a:rPr lang="tr-TR" sz="1000" b="1" dirty="0" err="1">
                <a:solidFill>
                  <a:schemeClr val="accent1"/>
                </a:solidFill>
              </a:rPr>
              <a:t>algorithms</a:t>
            </a:r>
            <a:r>
              <a:rPr lang="tr-TR" sz="1000" b="1" dirty="0">
                <a:solidFill>
                  <a:schemeClr val="accent1"/>
                </a:solidFill>
              </a:rPr>
              <a:t> that </a:t>
            </a:r>
            <a:r>
              <a:rPr lang="tr-TR" sz="1000" b="1" dirty="0" err="1">
                <a:solidFill>
                  <a:schemeClr val="accent1"/>
                </a:solidFill>
              </a:rPr>
              <a:t>will</a:t>
            </a:r>
            <a:r>
              <a:rPr lang="tr-TR" sz="1000" b="1" dirty="0">
                <a:solidFill>
                  <a:schemeClr val="accent1"/>
                </a:solidFill>
              </a:rPr>
              <a:t> be </a:t>
            </a:r>
            <a:r>
              <a:rPr lang="tr-TR" sz="1000" b="1" dirty="0" err="1">
                <a:solidFill>
                  <a:schemeClr val="accent1"/>
                </a:solidFill>
              </a:rPr>
              <a:t>used</a:t>
            </a:r>
            <a:r>
              <a:rPr lang="tr-TR" sz="10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000" b="1" dirty="0"/>
              <a:t>	</a:t>
            </a:r>
            <a:r>
              <a:rPr lang="tr-TR" sz="1000" b="1" dirty="0" err="1"/>
              <a:t>بشكل</a:t>
            </a:r>
            <a:r>
              <a:rPr lang="tr-TR" sz="1000" b="1" dirty="0"/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اخر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المطور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قد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لا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يكون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متأكداً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بناء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أو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نظام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تشغيل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المعدات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المختارة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حديثاً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إضافة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إلى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كفاءة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الخوارزمية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التي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سوف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تستخدم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r>
              <a:rPr lang="tr-TR" sz="1000" b="1" dirty="0"/>
              <a:t>		bunu yanı sıra, geliştirici yeni seçilen donanımın mimarisi veya işletim sistemi yanı sıra kullanacak 		</a:t>
            </a:r>
            <a:r>
              <a:rPr lang="tr-TR" sz="1000" b="1" dirty="0" smtClean="0"/>
              <a:t>algoritmaların </a:t>
            </a:r>
            <a:r>
              <a:rPr lang="tr-TR" sz="1000" b="1" dirty="0"/>
              <a:t>verimliliğinden emin olmayabilir</a:t>
            </a:r>
          </a:p>
          <a:p>
            <a:endParaRPr lang="tr-TR" sz="1000" b="1" dirty="0"/>
          </a:p>
          <a:p>
            <a:r>
              <a:rPr lang="tr-TR" sz="1000" b="1" dirty="0">
                <a:solidFill>
                  <a:schemeClr val="accent1"/>
                </a:solidFill>
              </a:rPr>
              <a:t>3.In </a:t>
            </a:r>
            <a:r>
              <a:rPr lang="tr-TR" sz="1000" b="1" dirty="0" err="1">
                <a:solidFill>
                  <a:schemeClr val="accent1"/>
                </a:solidFill>
              </a:rPr>
              <a:t>such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ambiguous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cases</a:t>
            </a:r>
            <a:r>
              <a:rPr lang="tr-TR" sz="1000" b="1" dirty="0">
                <a:solidFill>
                  <a:schemeClr val="accent1"/>
                </a:solidFill>
              </a:rPr>
              <a:t>, </a:t>
            </a:r>
            <a:r>
              <a:rPr lang="tr-TR" sz="1000" b="1" dirty="0" err="1">
                <a:solidFill>
                  <a:schemeClr val="accent1"/>
                </a:solidFill>
              </a:rPr>
              <a:t>prototype</a:t>
            </a:r>
            <a:r>
              <a:rPr lang="tr-TR" sz="1000" b="1" dirty="0">
                <a:solidFill>
                  <a:schemeClr val="accent1"/>
                </a:solidFill>
              </a:rPr>
              <a:t> in </a:t>
            </a:r>
            <a:r>
              <a:rPr lang="tr-TR" sz="1000" b="1" dirty="0" err="1">
                <a:solidFill>
                  <a:schemeClr val="accent1"/>
                </a:solidFill>
              </a:rPr>
              <a:t>other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words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pre-product</a:t>
            </a:r>
            <a:r>
              <a:rPr lang="tr-TR" sz="1000" b="1" dirty="0">
                <a:solidFill>
                  <a:schemeClr val="accent1"/>
                </a:solidFill>
              </a:rPr>
              <a:t> or </a:t>
            </a:r>
            <a:r>
              <a:rPr lang="tr-TR" sz="1000" b="1" dirty="0" err="1">
                <a:solidFill>
                  <a:schemeClr val="accent1"/>
                </a:solidFill>
              </a:rPr>
              <a:t>example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approach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may</a:t>
            </a:r>
            <a:r>
              <a:rPr lang="tr-TR" sz="1000" b="1" dirty="0">
                <a:solidFill>
                  <a:schemeClr val="accent1"/>
                </a:solidFill>
              </a:rPr>
              <a:t> be the </a:t>
            </a:r>
            <a:r>
              <a:rPr lang="tr-TR" sz="1000" b="1" dirty="0" err="1">
                <a:solidFill>
                  <a:schemeClr val="accent1"/>
                </a:solidFill>
              </a:rPr>
              <a:t>best</a:t>
            </a:r>
            <a:r>
              <a:rPr lang="tr-TR" sz="1000" b="1" dirty="0">
                <a:solidFill>
                  <a:schemeClr val="accent1"/>
                </a:solidFill>
              </a:rPr>
              <a:t> software </a:t>
            </a:r>
            <a:r>
              <a:rPr lang="tr-TR" sz="1000" b="1" dirty="0" err="1">
                <a:solidFill>
                  <a:schemeClr val="accent1"/>
                </a:solidFill>
              </a:rPr>
              <a:t>development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method</a:t>
            </a:r>
            <a:r>
              <a:rPr lang="tr-TR" sz="10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000" b="1" dirty="0"/>
              <a:t>	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في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حالات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غامضة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كهذه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النموذج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المبدئي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بعبارة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أخرى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قبل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المنتج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أو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أسلوب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المثال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قد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يكون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أفضل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طريقة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في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تطوير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البرمجة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r>
              <a:rPr lang="tr-TR" sz="1000" b="1" dirty="0"/>
              <a:t>		bu belirsiz durumlarda, </a:t>
            </a:r>
            <a:r>
              <a:rPr lang="tr-TR" sz="1000" b="1" dirty="0" err="1"/>
              <a:t>prototipleme</a:t>
            </a:r>
            <a:r>
              <a:rPr lang="tr-TR" sz="1000" b="1" dirty="0"/>
              <a:t> başka bir ifadeyle ön ürün yada örnek yaklaşım en iyi yazılım </a:t>
            </a:r>
            <a:r>
              <a:rPr lang="en-US" sz="1000" b="1" dirty="0" smtClean="0"/>
              <a:t>		</a:t>
            </a:r>
            <a:r>
              <a:rPr lang="tr-TR" sz="1000" b="1" dirty="0" smtClean="0"/>
              <a:t>geliştirme yöntemi </a:t>
            </a:r>
            <a:r>
              <a:rPr lang="tr-TR" sz="1000" b="1" dirty="0"/>
              <a:t>olabilir.</a:t>
            </a:r>
          </a:p>
          <a:p>
            <a:endParaRPr lang="tr-TR" sz="1000" b="1" dirty="0"/>
          </a:p>
          <a:p>
            <a:r>
              <a:rPr lang="tr-TR" sz="1000" b="1" dirty="0">
                <a:solidFill>
                  <a:schemeClr val="accent1"/>
                </a:solidFill>
              </a:rPr>
              <a:t>4.In </a:t>
            </a:r>
            <a:r>
              <a:rPr lang="tr-TR" sz="1000" b="1" dirty="0" err="1">
                <a:solidFill>
                  <a:schemeClr val="accent1"/>
                </a:solidFill>
              </a:rPr>
              <a:t>prototyping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method</a:t>
            </a:r>
            <a:r>
              <a:rPr lang="tr-TR" sz="1000" b="1" dirty="0">
                <a:solidFill>
                  <a:schemeClr val="accent1"/>
                </a:solidFill>
              </a:rPr>
              <a:t>, the </a:t>
            </a:r>
            <a:r>
              <a:rPr lang="tr-TR" sz="1000" b="1" dirty="0" err="1">
                <a:solidFill>
                  <a:schemeClr val="accent1"/>
                </a:solidFill>
              </a:rPr>
              <a:t>developer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and</a:t>
            </a:r>
            <a:r>
              <a:rPr lang="tr-TR" sz="1000" b="1" dirty="0">
                <a:solidFill>
                  <a:schemeClr val="accent1"/>
                </a:solidFill>
              </a:rPr>
              <a:t> the </a:t>
            </a:r>
            <a:r>
              <a:rPr lang="tr-TR" sz="1000" b="1" dirty="0" err="1">
                <a:solidFill>
                  <a:schemeClr val="accent1"/>
                </a:solidFill>
              </a:rPr>
              <a:t>user</a:t>
            </a:r>
            <a:r>
              <a:rPr lang="tr-TR" sz="1000" b="1" dirty="0">
                <a:solidFill>
                  <a:schemeClr val="accent1"/>
                </a:solidFill>
              </a:rPr>
              <a:t> define the </a:t>
            </a:r>
            <a:r>
              <a:rPr lang="tr-TR" sz="1000" b="1" dirty="0" err="1">
                <a:solidFill>
                  <a:schemeClr val="accent1"/>
                </a:solidFill>
              </a:rPr>
              <a:t>system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requirements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together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and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determine</a:t>
            </a:r>
            <a:r>
              <a:rPr lang="tr-TR" sz="1000" b="1" dirty="0">
                <a:solidFill>
                  <a:schemeClr val="accent1"/>
                </a:solidFill>
              </a:rPr>
              <a:t> the </a:t>
            </a:r>
            <a:r>
              <a:rPr lang="tr-TR" sz="1000" b="1" dirty="0" err="1">
                <a:solidFill>
                  <a:schemeClr val="accent1"/>
                </a:solidFill>
              </a:rPr>
              <a:t>points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needed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further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consideration</a:t>
            </a:r>
            <a:r>
              <a:rPr lang="tr-TR" sz="10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000" b="1" dirty="0"/>
              <a:t>	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في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أسلوب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النموذج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المبدئي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المطور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والمستخدم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يعرِّفان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معاً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متطلبات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النظام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و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يحددان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النقاط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التي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تحتاج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المزيد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الإعتبار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r>
              <a:rPr lang="tr-TR" sz="1000" b="1" dirty="0"/>
              <a:t> 		</a:t>
            </a:r>
            <a:r>
              <a:rPr lang="tr-TR" sz="1000" b="1" dirty="0" err="1"/>
              <a:t>prototipleme</a:t>
            </a:r>
            <a:r>
              <a:rPr lang="tr-TR" sz="1000" b="1" dirty="0"/>
              <a:t> </a:t>
            </a:r>
            <a:r>
              <a:rPr lang="tr-TR" sz="1000" b="1" dirty="0" err="1"/>
              <a:t>metodunde</a:t>
            </a:r>
            <a:r>
              <a:rPr lang="tr-TR" sz="1000" b="1" dirty="0"/>
              <a:t>, geliştirici ve kullanıcı birlikte sistemin gereksinimin tanımlanır ve daha </a:t>
            </a:r>
            <a:r>
              <a:rPr lang="tr-TR" sz="1000" b="1" dirty="0" smtClean="0"/>
              <a:t>fazla </a:t>
            </a:r>
            <a:r>
              <a:rPr lang="en-US" sz="1000" b="1" dirty="0" smtClean="0"/>
              <a:t>		</a:t>
            </a:r>
            <a:r>
              <a:rPr lang="tr-TR" sz="1000" b="1" dirty="0" smtClean="0"/>
              <a:t>dikkate alınması </a:t>
            </a:r>
            <a:r>
              <a:rPr lang="tr-TR" sz="1000" b="1" dirty="0"/>
              <a:t>gereken noktaları belirlerler.</a:t>
            </a:r>
          </a:p>
          <a:p>
            <a:endParaRPr lang="tr-TR" sz="1000" b="1" dirty="0"/>
          </a:p>
          <a:p>
            <a:r>
              <a:rPr lang="tr-TR" sz="1000" b="1" dirty="0">
                <a:solidFill>
                  <a:schemeClr val="accent1"/>
                </a:solidFill>
              </a:rPr>
              <a:t>5.Then, the </a:t>
            </a:r>
            <a:r>
              <a:rPr lang="tr-TR" sz="1000" b="1" dirty="0" err="1">
                <a:solidFill>
                  <a:schemeClr val="accent1"/>
                </a:solidFill>
              </a:rPr>
              <a:t>design</a:t>
            </a:r>
            <a:r>
              <a:rPr lang="tr-TR" sz="1000" b="1" dirty="0">
                <a:solidFill>
                  <a:schemeClr val="accent1"/>
                </a:solidFill>
              </a:rPr>
              <a:t> is </a:t>
            </a:r>
            <a:r>
              <a:rPr lang="tr-TR" sz="1000" b="1" dirty="0" err="1">
                <a:solidFill>
                  <a:schemeClr val="accent1"/>
                </a:solidFill>
              </a:rPr>
              <a:t>completed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quickly.This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design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determines</a:t>
            </a:r>
            <a:r>
              <a:rPr lang="tr-TR" sz="1000" b="1" dirty="0">
                <a:solidFill>
                  <a:schemeClr val="accent1"/>
                </a:solidFill>
              </a:rPr>
              <a:t> the </a:t>
            </a:r>
            <a:r>
              <a:rPr lang="tr-TR" sz="1000" b="1" dirty="0" err="1">
                <a:solidFill>
                  <a:schemeClr val="accent1"/>
                </a:solidFill>
              </a:rPr>
              <a:t>user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interaction</a:t>
            </a:r>
            <a:r>
              <a:rPr lang="tr-TR" sz="1000" b="1" dirty="0">
                <a:solidFill>
                  <a:schemeClr val="accent1"/>
                </a:solidFill>
              </a:rPr>
              <a:t> or the </a:t>
            </a:r>
            <a:r>
              <a:rPr lang="tr-TR" sz="1000" b="1" dirty="0" err="1">
                <a:solidFill>
                  <a:schemeClr val="accent1"/>
                </a:solidFill>
              </a:rPr>
              <a:t>most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basic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function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and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then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prototype</a:t>
            </a:r>
            <a:r>
              <a:rPr lang="tr-TR" sz="1000" b="1" dirty="0">
                <a:solidFill>
                  <a:schemeClr val="accent1"/>
                </a:solidFill>
              </a:rPr>
              <a:t> is </a:t>
            </a:r>
            <a:r>
              <a:rPr lang="tr-TR" sz="1000" b="1" dirty="0" err="1">
                <a:solidFill>
                  <a:schemeClr val="accent1"/>
                </a:solidFill>
              </a:rPr>
              <a:t>produced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accordingly</a:t>
            </a:r>
            <a:r>
              <a:rPr lang="tr-TR" sz="1000" b="1" dirty="0"/>
              <a:t>.</a:t>
            </a:r>
          </a:p>
          <a:p>
            <a:r>
              <a:rPr lang="tr-TR" sz="1000" b="1" dirty="0"/>
              <a:t>	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ثم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التصميم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ينجز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بسرعة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هذا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التصميم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يحدد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تفاعل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المستخدم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أو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أبسط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مهمة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ومن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ثم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النموذج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المبدئي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ينتج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وفقًا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لذلك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r>
              <a:rPr lang="tr-TR" sz="1000" b="1" dirty="0"/>
              <a:t>		Sonra, tasarım </a:t>
            </a:r>
            <a:r>
              <a:rPr lang="tr-TR" sz="1000" b="1" dirty="0" err="1"/>
              <a:t>hızılıca</a:t>
            </a:r>
            <a:r>
              <a:rPr lang="tr-TR" sz="1000" b="1" dirty="0"/>
              <a:t> Tamamlanır. Bu </a:t>
            </a:r>
            <a:r>
              <a:rPr lang="tr-TR" sz="1000" b="1" dirty="0" err="1"/>
              <a:t>tasaım</a:t>
            </a:r>
            <a:r>
              <a:rPr lang="tr-TR" sz="1000" b="1" dirty="0"/>
              <a:t> Kullanıcı etkileşimi veya en temel işlevi belirlenir ondan </a:t>
            </a:r>
            <a:r>
              <a:rPr lang="en-US" sz="1000" b="1" dirty="0" smtClean="0"/>
              <a:t>		</a:t>
            </a:r>
            <a:r>
              <a:rPr lang="tr-TR" sz="1000" b="1" dirty="0" smtClean="0"/>
              <a:t>sonra prototip buna </a:t>
            </a:r>
            <a:r>
              <a:rPr lang="tr-TR" sz="1000" b="1" dirty="0"/>
              <a:t>göre üretilir.</a:t>
            </a:r>
          </a:p>
          <a:p>
            <a:endParaRPr lang="tr-TR" sz="1000" b="1" dirty="0"/>
          </a:p>
          <a:p>
            <a:r>
              <a:rPr lang="tr-TR" sz="1000" b="1" dirty="0">
                <a:solidFill>
                  <a:schemeClr val="accent1"/>
                </a:solidFill>
              </a:rPr>
              <a:t>6.This </a:t>
            </a:r>
            <a:r>
              <a:rPr lang="tr-TR" sz="1000" b="1" dirty="0" err="1">
                <a:solidFill>
                  <a:schemeClr val="accent1"/>
                </a:solidFill>
              </a:rPr>
              <a:t>prototype</a:t>
            </a:r>
            <a:r>
              <a:rPr lang="tr-TR" sz="1000" b="1" dirty="0">
                <a:solidFill>
                  <a:schemeClr val="accent1"/>
                </a:solidFill>
              </a:rPr>
              <a:t> is </a:t>
            </a:r>
            <a:r>
              <a:rPr lang="tr-TR" sz="1000" b="1" dirty="0" err="1">
                <a:solidFill>
                  <a:schemeClr val="accent1"/>
                </a:solidFill>
              </a:rPr>
              <a:t>tested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by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customers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and</a:t>
            </a:r>
            <a:r>
              <a:rPr lang="tr-TR" sz="1000" b="1" dirty="0">
                <a:solidFill>
                  <a:schemeClr val="accent1"/>
                </a:solidFill>
              </a:rPr>
              <a:t> the </a:t>
            </a:r>
            <a:r>
              <a:rPr lang="tr-TR" sz="1000" b="1" dirty="0" err="1">
                <a:solidFill>
                  <a:schemeClr val="accent1"/>
                </a:solidFill>
              </a:rPr>
              <a:t>requirements</a:t>
            </a:r>
            <a:r>
              <a:rPr lang="tr-TR" sz="1000" b="1" dirty="0">
                <a:solidFill>
                  <a:schemeClr val="accent1"/>
                </a:solidFill>
              </a:rPr>
              <a:t> are </a:t>
            </a:r>
            <a:r>
              <a:rPr lang="tr-TR" sz="1000" b="1" dirty="0" err="1">
                <a:solidFill>
                  <a:schemeClr val="accent1"/>
                </a:solidFill>
              </a:rPr>
              <a:t>reviewed</a:t>
            </a:r>
            <a:r>
              <a:rPr lang="tr-TR" sz="1000" b="1" dirty="0">
                <a:solidFill>
                  <a:schemeClr val="accent1"/>
                </a:solidFill>
              </a:rPr>
              <a:t>; </a:t>
            </a:r>
            <a:r>
              <a:rPr lang="tr-TR" sz="1000" b="1" dirty="0" err="1">
                <a:solidFill>
                  <a:schemeClr val="accent1"/>
                </a:solidFill>
              </a:rPr>
              <a:t>these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requirements</a:t>
            </a:r>
            <a:r>
              <a:rPr lang="tr-TR" sz="1000" b="1" dirty="0">
                <a:solidFill>
                  <a:schemeClr val="accent1"/>
                </a:solidFill>
              </a:rPr>
              <a:t> are </a:t>
            </a:r>
            <a:r>
              <a:rPr lang="tr-TR" sz="1000" b="1" dirty="0" err="1">
                <a:solidFill>
                  <a:schemeClr val="accent1"/>
                </a:solidFill>
              </a:rPr>
              <a:t>reflected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to</a:t>
            </a:r>
            <a:r>
              <a:rPr lang="tr-TR" sz="1000" b="1" dirty="0">
                <a:solidFill>
                  <a:schemeClr val="accent1"/>
                </a:solidFill>
              </a:rPr>
              <a:t> the </a:t>
            </a:r>
            <a:r>
              <a:rPr lang="tr-TR" sz="1000" b="1" dirty="0" err="1">
                <a:solidFill>
                  <a:schemeClr val="accent1"/>
                </a:solidFill>
              </a:rPr>
              <a:t>product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by</a:t>
            </a:r>
            <a:r>
              <a:rPr lang="tr-TR" sz="1000" b="1" dirty="0">
                <a:solidFill>
                  <a:schemeClr val="accent1"/>
                </a:solidFill>
              </a:rPr>
              <a:t> </a:t>
            </a:r>
            <a:r>
              <a:rPr lang="tr-TR" sz="1000" b="1" dirty="0" err="1">
                <a:solidFill>
                  <a:schemeClr val="accent1"/>
                </a:solidFill>
              </a:rPr>
              <a:t>developer</a:t>
            </a:r>
            <a:r>
              <a:rPr lang="tr-TR" sz="10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1000" b="1" dirty="0"/>
              <a:t>	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النموذج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المبدئي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يختبر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خلال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العملاء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ومن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ثم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تستعرض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المتطلبات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تلك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المتطلبات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تنعكس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على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المنتج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خلال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1000" b="1" dirty="0" err="1">
                <a:solidFill>
                  <a:schemeClr val="accent4">
                    <a:lumMod val="50000"/>
                  </a:schemeClr>
                </a:solidFill>
              </a:rPr>
              <a:t>المطور</a:t>
            </a:r>
            <a:r>
              <a:rPr lang="tr-TR" sz="10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r>
              <a:rPr lang="tr-TR" sz="1000" b="1" dirty="0"/>
              <a:t>		Bu </a:t>
            </a:r>
            <a:r>
              <a:rPr lang="tr-TR" sz="1000" b="1" dirty="0" err="1"/>
              <a:t>prototipleme</a:t>
            </a:r>
            <a:r>
              <a:rPr lang="tr-TR" sz="1000" b="1" dirty="0"/>
              <a:t> müşteriler </a:t>
            </a:r>
            <a:r>
              <a:rPr lang="tr-TR" sz="1000" b="1" dirty="0" err="1"/>
              <a:t>tarafindan</a:t>
            </a:r>
            <a:r>
              <a:rPr lang="tr-TR" sz="1000" b="1" dirty="0"/>
              <a:t> test edilir ve gereksinimler incelenir; bu gereksinimler geliştirici 		</a:t>
            </a:r>
            <a:r>
              <a:rPr lang="tr-TR" sz="1000" b="1" dirty="0" smtClean="0"/>
              <a:t>tarafından </a:t>
            </a:r>
            <a:r>
              <a:rPr lang="tr-TR" sz="1000" b="1" dirty="0"/>
              <a:t>ürüne yansıtılır.</a:t>
            </a:r>
          </a:p>
          <a:p>
            <a:endParaRPr lang="tr-TR" sz="1000" b="1" dirty="0"/>
          </a:p>
        </p:txBody>
      </p:sp>
    </p:spTree>
    <p:extLst>
      <p:ext uri="{BB962C8B-B14F-4D97-AF65-F5344CB8AC3E}">
        <p14:creationId xmlns:p14="http://schemas.microsoft.com/office/powerpoint/2010/main" val="235133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0" y="668983"/>
            <a:ext cx="68580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800" b="1" dirty="0">
                <a:solidFill>
                  <a:schemeClr val="accent1"/>
                </a:solidFill>
              </a:rPr>
              <a:t>7.Getting </a:t>
            </a:r>
            <a:r>
              <a:rPr lang="tr-TR" sz="800" b="1" dirty="0" err="1">
                <a:solidFill>
                  <a:schemeClr val="accent1"/>
                </a:solidFill>
              </a:rPr>
              <a:t>Requirements</a:t>
            </a:r>
            <a:endParaRPr lang="tr-TR" sz="800" b="1" dirty="0">
              <a:solidFill>
                <a:schemeClr val="accent1"/>
              </a:solidFill>
            </a:endParaRPr>
          </a:p>
          <a:p>
            <a:r>
              <a:rPr lang="tr-TR" sz="800" b="1" dirty="0"/>
              <a:t>	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الحصول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على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المتطلبات</a:t>
            </a:r>
            <a:endParaRPr lang="tr-TR" sz="8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800" b="1" dirty="0"/>
              <a:t>		Gereksinimleri Almak</a:t>
            </a:r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8.Quickly Design</a:t>
            </a:r>
          </a:p>
          <a:p>
            <a:r>
              <a:rPr lang="tr-TR" sz="800" b="1" dirty="0"/>
              <a:t>	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التصميم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بسرعة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r>
              <a:rPr lang="tr-TR" sz="800" b="1" dirty="0"/>
              <a:t>		Hızlı Tasarım</a:t>
            </a:r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9.Prototype Development</a:t>
            </a:r>
            <a:endParaRPr lang="tr-TR" sz="8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تطوير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النموذج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المبدئي</a:t>
            </a:r>
            <a:endParaRPr lang="tr-TR" sz="8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800" b="1" dirty="0"/>
              <a:t>		prototip geliştirme</a:t>
            </a:r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10.Testing </a:t>
            </a:r>
            <a:r>
              <a:rPr lang="tr-TR" sz="800" b="1" dirty="0" err="1">
                <a:solidFill>
                  <a:schemeClr val="accent1"/>
                </a:solidFill>
              </a:rPr>
              <a:t>by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Gumer</a:t>
            </a:r>
            <a:endParaRPr lang="tr-TR" sz="800" b="1" dirty="0">
              <a:solidFill>
                <a:schemeClr val="accent1"/>
              </a:solidFill>
            </a:endParaRPr>
          </a:p>
          <a:p>
            <a:r>
              <a:rPr lang="tr-TR" sz="800" b="1" dirty="0"/>
              <a:t>	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Gumer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اختبار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خلال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r>
              <a:rPr lang="tr-TR" sz="800" b="1" dirty="0"/>
              <a:t>		</a:t>
            </a:r>
            <a:r>
              <a:rPr lang="tr-TR" sz="800" b="1" dirty="0" err="1"/>
              <a:t>Gümer</a:t>
            </a:r>
            <a:r>
              <a:rPr lang="tr-TR" sz="800" b="1" dirty="0"/>
              <a:t> tarafından test etme</a:t>
            </a:r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11.improvement of </a:t>
            </a:r>
            <a:r>
              <a:rPr lang="tr-TR" sz="800" b="1" dirty="0" err="1">
                <a:solidFill>
                  <a:schemeClr val="accent1"/>
                </a:solidFill>
              </a:rPr>
              <a:t>Prototype</a:t>
            </a:r>
            <a:endParaRPr lang="tr-TR" sz="800" b="1" dirty="0">
              <a:solidFill>
                <a:schemeClr val="accent1"/>
              </a:solidFill>
            </a:endParaRPr>
          </a:p>
          <a:p>
            <a:r>
              <a:rPr lang="tr-TR" sz="800" b="1" dirty="0"/>
              <a:t>	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تحسين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النموذج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المبدئي</a:t>
            </a:r>
            <a:r>
              <a:rPr lang="tr-TR" sz="800" b="1" dirty="0"/>
              <a:t>	</a:t>
            </a:r>
          </a:p>
          <a:p>
            <a:r>
              <a:rPr lang="tr-TR" sz="800" b="1" dirty="0"/>
              <a:t>		Prototip iyileştirme</a:t>
            </a:r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12.Reference Product</a:t>
            </a:r>
          </a:p>
          <a:p>
            <a:r>
              <a:rPr lang="tr-TR" sz="800" b="1" dirty="0"/>
              <a:t>	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المنتج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المرجعي</a:t>
            </a:r>
            <a:endParaRPr lang="tr-TR" sz="8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800" b="1" dirty="0"/>
              <a:t>		Referans ürün</a:t>
            </a:r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13.Prototyping model</a:t>
            </a:r>
          </a:p>
          <a:p>
            <a:r>
              <a:rPr lang="tr-TR" sz="800" b="1" dirty="0"/>
              <a:t>	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نموذج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النموذج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المبدئي</a:t>
            </a:r>
            <a:endParaRPr lang="tr-TR" sz="8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800" b="1" dirty="0"/>
              <a:t>		Prototip modeli</a:t>
            </a:r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14.In </a:t>
            </a:r>
            <a:r>
              <a:rPr lang="tr-TR" sz="800" b="1" dirty="0" err="1">
                <a:solidFill>
                  <a:schemeClr val="accent1"/>
                </a:solidFill>
              </a:rPr>
              <a:t>many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research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and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development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projects</a:t>
            </a:r>
            <a:r>
              <a:rPr lang="tr-TR" sz="800" b="1" dirty="0">
                <a:solidFill>
                  <a:schemeClr val="accent1"/>
                </a:solidFill>
              </a:rPr>
              <a:t>, </a:t>
            </a:r>
            <a:r>
              <a:rPr lang="tr-TR" sz="800" b="1" dirty="0" err="1">
                <a:solidFill>
                  <a:schemeClr val="accent1"/>
                </a:solidFill>
              </a:rPr>
              <a:t>such</a:t>
            </a:r>
            <a:r>
              <a:rPr lang="tr-TR" sz="800" b="1" dirty="0">
                <a:solidFill>
                  <a:schemeClr val="accent1"/>
                </a:solidFill>
              </a:rPr>
              <a:t> a </a:t>
            </a:r>
            <a:r>
              <a:rPr lang="tr-TR" sz="800" b="1" dirty="0" err="1">
                <a:solidFill>
                  <a:schemeClr val="accent1"/>
                </a:solidFill>
              </a:rPr>
              <a:t>method</a:t>
            </a:r>
            <a:r>
              <a:rPr lang="tr-TR" sz="800" b="1" dirty="0">
                <a:solidFill>
                  <a:schemeClr val="accent1"/>
                </a:solidFill>
              </a:rPr>
              <a:t> is </a:t>
            </a:r>
            <a:r>
              <a:rPr lang="tr-TR" sz="800" b="1" dirty="0" err="1">
                <a:solidFill>
                  <a:schemeClr val="accent1"/>
                </a:solidFill>
              </a:rPr>
              <a:t>used</a:t>
            </a:r>
            <a:r>
              <a:rPr lang="tr-TR" sz="800" b="1" dirty="0"/>
              <a:t>. </a:t>
            </a:r>
          </a:p>
          <a:p>
            <a:r>
              <a:rPr lang="tr-TR" sz="800" b="1" dirty="0"/>
              <a:t>	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في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الكثير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البحوث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ومشاريع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التطوير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،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نموذج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كهذا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يستخدم</a:t>
            </a:r>
            <a:endParaRPr lang="tr-TR" sz="8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800" b="1" dirty="0"/>
              <a:t>		Birçok araştırmalarda ve geliştirme projelerinde böyle bir </a:t>
            </a:r>
            <a:r>
              <a:rPr lang="tr-TR" sz="800" b="1" dirty="0" err="1"/>
              <a:t>metod</a:t>
            </a:r>
            <a:r>
              <a:rPr lang="tr-TR" sz="800" b="1" dirty="0"/>
              <a:t> kullanılmaktadır</a:t>
            </a:r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15.However, in </a:t>
            </a:r>
            <a:r>
              <a:rPr lang="tr-TR" sz="800" b="1" dirty="0" err="1">
                <a:solidFill>
                  <a:schemeClr val="accent1"/>
                </a:solidFill>
              </a:rPr>
              <a:t>contracts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based</a:t>
            </a:r>
            <a:r>
              <a:rPr lang="tr-TR" sz="800" b="1" dirty="0">
                <a:solidFill>
                  <a:schemeClr val="accent1"/>
                </a:solidFill>
              </a:rPr>
              <a:t> on </a:t>
            </a:r>
            <a:r>
              <a:rPr lang="tr-TR" sz="800" b="1" dirty="0" err="1">
                <a:solidFill>
                  <a:schemeClr val="accent1"/>
                </a:solidFill>
              </a:rPr>
              <a:t>phase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points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and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fixed-price</a:t>
            </a:r>
            <a:r>
              <a:rPr lang="tr-TR" sz="800" b="1" dirty="0">
                <a:solidFill>
                  <a:schemeClr val="accent1"/>
                </a:solidFill>
              </a:rPr>
              <a:t>, this </a:t>
            </a:r>
            <a:r>
              <a:rPr lang="tr-TR" sz="800" b="1" dirty="0" err="1">
                <a:solidFill>
                  <a:schemeClr val="accent1"/>
                </a:solidFill>
              </a:rPr>
              <a:t>method</a:t>
            </a:r>
            <a:r>
              <a:rPr lang="tr-TR" sz="800" b="1" dirty="0">
                <a:solidFill>
                  <a:schemeClr val="accent1"/>
                </a:solidFill>
              </a:rPr>
              <a:t> is </a:t>
            </a:r>
            <a:r>
              <a:rPr lang="tr-TR" sz="800" b="1" dirty="0" err="1">
                <a:solidFill>
                  <a:schemeClr val="accent1"/>
                </a:solidFill>
              </a:rPr>
              <a:t>very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difficult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to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implement</a:t>
            </a:r>
            <a:r>
              <a:rPr lang="tr-TR" sz="800" b="1" dirty="0">
                <a:solidFill>
                  <a:schemeClr val="accent1"/>
                </a:solidFill>
              </a:rPr>
              <a:t>, since </a:t>
            </a:r>
            <a:r>
              <a:rPr lang="tr-TR" sz="800" b="1" dirty="0" err="1">
                <a:solidFill>
                  <a:schemeClr val="accent1"/>
                </a:solidFill>
              </a:rPr>
              <a:t>acceptance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principles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cannot</a:t>
            </a:r>
            <a:r>
              <a:rPr lang="tr-TR" sz="800" b="1" dirty="0">
                <a:solidFill>
                  <a:schemeClr val="accent1"/>
                </a:solidFill>
              </a:rPr>
              <a:t> be </a:t>
            </a:r>
            <a:r>
              <a:rPr lang="tr-TR" sz="800" b="1" dirty="0" err="1">
                <a:solidFill>
                  <a:schemeClr val="accent1"/>
                </a:solidFill>
              </a:rPr>
              <a:t>determined</a:t>
            </a:r>
            <a:r>
              <a:rPr lang="tr-TR" sz="8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800" b="1" dirty="0"/>
              <a:t>	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لكن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، في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التعاقدات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المبنية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على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نقاط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مرحلية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وأسعار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ثابتة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فهذا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النموذج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صعب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التنفيذ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،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حيث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أن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مبادئ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القبول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لا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يمكن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أن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تحدد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r>
              <a:rPr lang="tr-TR" sz="800" b="1" dirty="0"/>
              <a:t>		. Ancak, faz noktaları ve sabit fiyatlı dayalı olan sözleşmelerde, bu </a:t>
            </a:r>
            <a:r>
              <a:rPr lang="tr-TR" sz="800" b="1" dirty="0" err="1"/>
              <a:t>metod</a:t>
            </a:r>
            <a:r>
              <a:rPr lang="tr-TR" sz="800" b="1" dirty="0"/>
              <a:t> uygulanması zor, Kabul esasları belirlenemediği için.</a:t>
            </a:r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16.Spiral Model</a:t>
            </a:r>
          </a:p>
          <a:p>
            <a:r>
              <a:rPr lang="tr-TR" sz="800" b="1" dirty="0"/>
              <a:t>	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نموذج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لولبي</a:t>
            </a:r>
            <a:endParaRPr lang="tr-TR" sz="8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800" b="1" dirty="0"/>
              <a:t>		spiral modeli</a:t>
            </a:r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17.Spiral model has </a:t>
            </a:r>
            <a:r>
              <a:rPr lang="tr-TR" sz="800" b="1" dirty="0" err="1">
                <a:solidFill>
                  <a:schemeClr val="accent1"/>
                </a:solidFill>
              </a:rPr>
              <a:t>been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created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by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combining</a:t>
            </a:r>
            <a:r>
              <a:rPr lang="tr-TR" sz="800" b="1" dirty="0">
                <a:solidFill>
                  <a:schemeClr val="accent1"/>
                </a:solidFill>
              </a:rPr>
              <a:t> the </a:t>
            </a:r>
            <a:r>
              <a:rPr lang="tr-TR" sz="800" b="1" dirty="0" err="1">
                <a:solidFill>
                  <a:schemeClr val="accent1"/>
                </a:solidFill>
              </a:rPr>
              <a:t>best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aspects</a:t>
            </a:r>
            <a:r>
              <a:rPr lang="tr-TR" sz="800" b="1" dirty="0">
                <a:solidFill>
                  <a:schemeClr val="accent1"/>
                </a:solidFill>
              </a:rPr>
              <a:t> of </a:t>
            </a:r>
            <a:r>
              <a:rPr lang="tr-TR" sz="800" b="1" dirty="0" err="1">
                <a:solidFill>
                  <a:schemeClr val="accent1"/>
                </a:solidFill>
              </a:rPr>
              <a:t>both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classical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and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prototyping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methods</a:t>
            </a:r>
            <a:r>
              <a:rPr lang="tr-TR" sz="800" b="1" dirty="0">
                <a:solidFill>
                  <a:schemeClr val="accent1"/>
                </a:solidFill>
              </a:rPr>
              <a:t>. </a:t>
            </a:r>
          </a:p>
          <a:p>
            <a:r>
              <a:rPr lang="tr-TR" sz="800" b="1" dirty="0"/>
              <a:t>	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تم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إنشاء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النموذج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اللولبي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خلال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دمج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أفضل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نواحي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كلُّ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الأساليب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الكلاسيكية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و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البدائية</a:t>
            </a:r>
            <a:endParaRPr lang="tr-TR" sz="8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800" b="1" dirty="0"/>
              <a:t>		Spiral modeli klasik ve </a:t>
            </a:r>
            <a:r>
              <a:rPr lang="tr-TR" sz="800" b="1" dirty="0" err="1"/>
              <a:t>prototipleme</a:t>
            </a:r>
            <a:r>
              <a:rPr lang="tr-TR" sz="800" b="1" dirty="0"/>
              <a:t> metotlarının en iyi yönlerinden birleştirerek oluşturulmuş.</a:t>
            </a:r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18.Generally spiral model </a:t>
            </a:r>
            <a:r>
              <a:rPr lang="tr-TR" sz="800" b="1" dirty="0" err="1">
                <a:solidFill>
                  <a:schemeClr val="accent1"/>
                </a:solidFill>
              </a:rPr>
              <a:t>consists</a:t>
            </a:r>
            <a:r>
              <a:rPr lang="tr-TR" sz="800" b="1" dirty="0">
                <a:solidFill>
                  <a:schemeClr val="accent1"/>
                </a:solidFill>
              </a:rPr>
              <a:t> of </a:t>
            </a:r>
            <a:r>
              <a:rPr lang="tr-TR" sz="800" b="1" dirty="0" err="1">
                <a:solidFill>
                  <a:schemeClr val="accent1"/>
                </a:solidFill>
              </a:rPr>
              <a:t>sequential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four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stages</a:t>
            </a:r>
            <a:r>
              <a:rPr lang="tr-TR" sz="800" b="1" dirty="0">
                <a:solidFill>
                  <a:schemeClr val="accent1"/>
                </a:solidFill>
              </a:rPr>
              <a:t> as </a:t>
            </a:r>
            <a:r>
              <a:rPr lang="tr-TR" sz="800" b="1" dirty="0" err="1">
                <a:solidFill>
                  <a:schemeClr val="accent1"/>
                </a:solidFill>
              </a:rPr>
              <a:t>shown</a:t>
            </a:r>
            <a:r>
              <a:rPr lang="tr-TR" sz="800" b="1" dirty="0">
                <a:solidFill>
                  <a:schemeClr val="accent1"/>
                </a:solidFill>
              </a:rPr>
              <a:t> in </a:t>
            </a:r>
            <a:r>
              <a:rPr lang="tr-TR" sz="800" b="1" dirty="0" err="1">
                <a:solidFill>
                  <a:schemeClr val="accent1"/>
                </a:solidFill>
              </a:rPr>
              <a:t>Figure</a:t>
            </a:r>
            <a:r>
              <a:rPr lang="tr-TR" sz="800" b="1" dirty="0">
                <a:solidFill>
                  <a:schemeClr val="accent1"/>
                </a:solidFill>
              </a:rPr>
              <a:t> 9.6. </a:t>
            </a:r>
          </a:p>
          <a:p>
            <a:r>
              <a:rPr lang="tr-TR" sz="800" b="1" dirty="0"/>
              <a:t>	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عادة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يتكون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النموذج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اللولبي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أربع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مراحل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متسلسلة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كما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يظهر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في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الشكل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r>
              <a:rPr lang="tr-TR" sz="800" b="1" dirty="0"/>
              <a:t>		Genel olarak, spiral modeli 4 ardışık aşamalardan oluşur şekil 9.6’de gösterildiği gibi.</a:t>
            </a:r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19.These </a:t>
            </a:r>
            <a:r>
              <a:rPr lang="tr-TR" sz="800" b="1" dirty="0" err="1">
                <a:solidFill>
                  <a:schemeClr val="accent1"/>
                </a:solidFill>
              </a:rPr>
              <a:t>stages</a:t>
            </a:r>
            <a:r>
              <a:rPr lang="tr-TR" sz="800" b="1" dirty="0">
                <a:solidFill>
                  <a:schemeClr val="accent1"/>
                </a:solidFill>
              </a:rPr>
              <a:t> are </a:t>
            </a:r>
            <a:r>
              <a:rPr lang="tr-TR" sz="800" b="1" dirty="0" err="1">
                <a:solidFill>
                  <a:schemeClr val="accent1"/>
                </a:solidFill>
              </a:rPr>
              <a:t>respectively</a:t>
            </a:r>
            <a:r>
              <a:rPr lang="tr-TR" sz="800" b="1" dirty="0">
                <a:solidFill>
                  <a:schemeClr val="accent1"/>
                </a:solidFill>
              </a:rPr>
              <a:t>: </a:t>
            </a:r>
            <a:r>
              <a:rPr lang="tr-TR" sz="800" b="1" dirty="0" err="1">
                <a:solidFill>
                  <a:schemeClr val="accent1"/>
                </a:solidFill>
              </a:rPr>
              <a:t>planning</a:t>
            </a:r>
            <a:r>
              <a:rPr lang="tr-TR" sz="800" b="1" dirty="0">
                <a:solidFill>
                  <a:schemeClr val="accent1"/>
                </a:solidFill>
              </a:rPr>
              <a:t> stage </a:t>
            </a:r>
            <a:r>
              <a:rPr lang="tr-TR" sz="800" b="1" dirty="0" err="1">
                <a:solidFill>
                  <a:schemeClr val="accent1"/>
                </a:solidFill>
              </a:rPr>
              <a:t>where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objectives</a:t>
            </a:r>
            <a:r>
              <a:rPr lang="tr-TR" sz="800" b="1" dirty="0">
                <a:solidFill>
                  <a:schemeClr val="accent1"/>
                </a:solidFill>
              </a:rPr>
              <a:t> are </a:t>
            </a:r>
            <a:r>
              <a:rPr lang="tr-TR" sz="800" b="1" dirty="0" err="1">
                <a:solidFill>
                  <a:schemeClr val="accent1"/>
                </a:solidFill>
              </a:rPr>
              <a:t>determined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and</a:t>
            </a:r>
            <a:r>
              <a:rPr lang="tr-TR" sz="800" b="1" dirty="0">
                <a:solidFill>
                  <a:schemeClr val="accent1"/>
                </a:solidFill>
              </a:rPr>
              <a:t> the </a:t>
            </a:r>
            <a:r>
              <a:rPr lang="tr-TR" sz="800" b="1" dirty="0" err="1">
                <a:solidFill>
                  <a:schemeClr val="accent1"/>
                </a:solidFill>
              </a:rPr>
              <a:t>possible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options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and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constraints</a:t>
            </a:r>
            <a:r>
              <a:rPr lang="tr-TR" sz="800" b="1" dirty="0">
                <a:solidFill>
                  <a:schemeClr val="accent1"/>
                </a:solidFill>
              </a:rPr>
              <a:t> are </a:t>
            </a:r>
            <a:r>
              <a:rPr lang="tr-TR" sz="800" b="1" dirty="0" err="1">
                <a:solidFill>
                  <a:schemeClr val="accent1"/>
                </a:solidFill>
              </a:rPr>
              <a:t>evaluated</a:t>
            </a:r>
            <a:r>
              <a:rPr lang="tr-TR" sz="800" b="1" dirty="0">
                <a:solidFill>
                  <a:schemeClr val="accent1"/>
                </a:solidFill>
              </a:rPr>
              <a:t>; risk </a:t>
            </a:r>
            <a:r>
              <a:rPr lang="tr-TR" sz="800" b="1" dirty="0" err="1">
                <a:solidFill>
                  <a:schemeClr val="accent1"/>
                </a:solidFill>
              </a:rPr>
              <a:t>analysis</a:t>
            </a:r>
            <a:r>
              <a:rPr lang="tr-TR" sz="800" b="1" dirty="0">
                <a:solidFill>
                  <a:schemeClr val="accent1"/>
                </a:solidFill>
              </a:rPr>
              <a:t> stage </a:t>
            </a:r>
            <a:r>
              <a:rPr lang="tr-TR" sz="800" b="1" dirty="0" err="1">
                <a:solidFill>
                  <a:schemeClr val="accent1"/>
                </a:solidFill>
              </a:rPr>
              <a:t>where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risks</a:t>
            </a:r>
            <a:r>
              <a:rPr lang="tr-TR" sz="800" b="1" dirty="0">
                <a:solidFill>
                  <a:schemeClr val="accent1"/>
                </a:solidFill>
              </a:rPr>
              <a:t> are </a:t>
            </a:r>
            <a:r>
              <a:rPr lang="tr-TR" sz="800" b="1" dirty="0" err="1">
                <a:solidFill>
                  <a:schemeClr val="accent1"/>
                </a:solidFill>
              </a:rPr>
              <a:t>defined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and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possible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solution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methods</a:t>
            </a:r>
            <a:r>
              <a:rPr lang="tr-TR" sz="800" b="1" dirty="0">
                <a:solidFill>
                  <a:schemeClr val="accent1"/>
                </a:solidFill>
              </a:rPr>
              <a:t> are </a:t>
            </a:r>
            <a:r>
              <a:rPr lang="tr-TR" sz="800" b="1" dirty="0" err="1">
                <a:solidFill>
                  <a:schemeClr val="accent1"/>
                </a:solidFill>
              </a:rPr>
              <a:t>examined</a:t>
            </a:r>
            <a:r>
              <a:rPr lang="tr-TR" sz="800" b="1" dirty="0">
                <a:solidFill>
                  <a:schemeClr val="accent1"/>
                </a:solidFill>
              </a:rPr>
              <a:t>; </a:t>
            </a:r>
            <a:r>
              <a:rPr lang="tr-TR" sz="800" b="1" dirty="0" err="1">
                <a:solidFill>
                  <a:schemeClr val="accent1"/>
                </a:solidFill>
              </a:rPr>
              <a:t>engineering</a:t>
            </a:r>
            <a:r>
              <a:rPr lang="tr-TR" sz="800" b="1" dirty="0">
                <a:solidFill>
                  <a:schemeClr val="accent1"/>
                </a:solidFill>
              </a:rPr>
              <a:t> stage </a:t>
            </a:r>
            <a:r>
              <a:rPr lang="tr-TR" sz="800" b="1" dirty="0" err="1">
                <a:solidFill>
                  <a:schemeClr val="accent1"/>
                </a:solidFill>
              </a:rPr>
              <a:t>where</a:t>
            </a:r>
            <a:r>
              <a:rPr lang="tr-TR" sz="800" b="1" dirty="0">
                <a:solidFill>
                  <a:schemeClr val="accent1"/>
                </a:solidFill>
              </a:rPr>
              <a:t> the </a:t>
            </a:r>
            <a:r>
              <a:rPr lang="tr-TR" sz="800" b="1" dirty="0" err="1">
                <a:solidFill>
                  <a:schemeClr val="accent1"/>
                </a:solidFill>
              </a:rPr>
              <a:t>product</a:t>
            </a:r>
            <a:r>
              <a:rPr lang="tr-TR" sz="800" b="1" dirty="0">
                <a:solidFill>
                  <a:schemeClr val="accent1"/>
                </a:solidFill>
              </a:rPr>
              <a:t> is </a:t>
            </a:r>
            <a:r>
              <a:rPr lang="tr-TR" sz="800" b="1" dirty="0" err="1">
                <a:solidFill>
                  <a:schemeClr val="accent1"/>
                </a:solidFill>
              </a:rPr>
              <a:t>developed</a:t>
            </a:r>
            <a:r>
              <a:rPr lang="tr-TR" sz="800" b="1" dirty="0">
                <a:solidFill>
                  <a:schemeClr val="accent1"/>
                </a:solidFill>
              </a:rPr>
              <a:t>; </a:t>
            </a:r>
            <a:r>
              <a:rPr lang="tr-TR" sz="800" b="1" dirty="0" err="1">
                <a:solidFill>
                  <a:schemeClr val="accent1"/>
                </a:solidFill>
              </a:rPr>
              <a:t>and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finally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evaluation</a:t>
            </a:r>
            <a:r>
              <a:rPr lang="tr-TR" sz="800" b="1" dirty="0">
                <a:solidFill>
                  <a:schemeClr val="accent1"/>
                </a:solidFill>
              </a:rPr>
              <a:t> stage </a:t>
            </a:r>
            <a:r>
              <a:rPr lang="tr-TR" sz="800" b="1" dirty="0" err="1">
                <a:solidFill>
                  <a:schemeClr val="accent1"/>
                </a:solidFill>
              </a:rPr>
              <a:t>where</a:t>
            </a:r>
            <a:r>
              <a:rPr lang="tr-TR" sz="800" b="1" dirty="0">
                <a:solidFill>
                  <a:schemeClr val="accent1"/>
                </a:solidFill>
              </a:rPr>
              <a:t> the </a:t>
            </a:r>
            <a:r>
              <a:rPr lang="tr-TR" sz="800" b="1" dirty="0" err="1">
                <a:solidFill>
                  <a:schemeClr val="accent1"/>
                </a:solidFill>
              </a:rPr>
              <a:t>product</a:t>
            </a:r>
            <a:r>
              <a:rPr lang="tr-TR" sz="800" b="1" dirty="0">
                <a:solidFill>
                  <a:schemeClr val="accent1"/>
                </a:solidFill>
              </a:rPr>
              <a:t> is </a:t>
            </a:r>
            <a:r>
              <a:rPr lang="tr-TR" sz="800" b="1" dirty="0" err="1">
                <a:solidFill>
                  <a:schemeClr val="accent1"/>
                </a:solidFill>
              </a:rPr>
              <a:t>reviewed</a:t>
            </a:r>
            <a:r>
              <a:rPr lang="tr-TR" sz="800" b="1" dirty="0">
                <a:solidFill>
                  <a:schemeClr val="accent1"/>
                </a:solidFill>
              </a:rPr>
              <a:t> in the presence of </a:t>
            </a:r>
            <a:r>
              <a:rPr lang="tr-TR" sz="800" b="1" dirty="0" err="1">
                <a:solidFill>
                  <a:schemeClr val="accent1"/>
                </a:solidFill>
              </a:rPr>
              <a:t>customer</a:t>
            </a:r>
            <a:r>
              <a:rPr lang="tr-TR" sz="800" b="1" dirty="0">
                <a:solidFill>
                  <a:schemeClr val="accent1"/>
                </a:solidFill>
              </a:rPr>
              <a:t>.</a:t>
            </a:r>
          </a:p>
          <a:p>
            <a:r>
              <a:rPr lang="tr-TR" sz="800" b="1" dirty="0"/>
              <a:t>	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هذه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المراحل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على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التوالي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: ‏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مرحلة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التخطيط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حيث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الأهداف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تكون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محددة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و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الخيارات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والقيود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الممكنة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تكون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مقدرة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، ‏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مرحلة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تحليل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المخاطر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حيث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المخاطر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تكون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معرَّفة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‏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وأساليب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الحلول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الممكنة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تكون </a:t>
            </a:r>
            <a:r>
              <a:rPr lang="en-US" sz="800" b="1" dirty="0" smtClean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tr-TR" sz="800" b="1" dirty="0" err="1" smtClean="0">
                <a:solidFill>
                  <a:schemeClr val="accent4">
                    <a:lumMod val="50000"/>
                  </a:schemeClr>
                </a:solidFill>
              </a:rPr>
              <a:t>مفحوصة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، ‏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مرحلة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 smtClean="0">
                <a:solidFill>
                  <a:schemeClr val="accent4">
                    <a:lumMod val="50000"/>
                  </a:schemeClr>
                </a:solidFill>
              </a:rPr>
              <a:t>الهندسة</a:t>
            </a:r>
            <a:r>
              <a:rPr lang="tr-TR" sz="8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حيث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المنتج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يكون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مطوراً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‏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وأخيراً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مرحلة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التقييم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حيث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المنتج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يعرض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في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حضور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العميل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r>
              <a:rPr lang="tr-TR" sz="800" b="1" dirty="0"/>
              <a:t>	Bu aşamalar sırasıyla: hedefler belirlendiği ve olası seçenekler ve kısıtlamalar değerlendirildiği planlama aşaması; riskler belirlendiği ve olası 	çözüm </a:t>
            </a:r>
            <a:r>
              <a:rPr lang="en-US" sz="800" b="1" dirty="0" smtClean="0"/>
              <a:t>	</a:t>
            </a:r>
            <a:r>
              <a:rPr lang="tr-TR" sz="800" b="1" dirty="0" smtClean="0"/>
              <a:t>metotları </a:t>
            </a:r>
            <a:r>
              <a:rPr lang="tr-TR" sz="800" b="1" dirty="0"/>
              <a:t>incelendiği risk analizi aşaması; ürün geliştirildiği mühendislik </a:t>
            </a:r>
            <a:r>
              <a:rPr lang="tr-TR" sz="800" b="1" dirty="0" err="1"/>
              <a:t>aşıması</a:t>
            </a:r>
            <a:r>
              <a:rPr lang="tr-TR" sz="800" b="1" dirty="0"/>
              <a:t>; ve son olarak ürün müşteri huzurunda gözden 	geçirildiği </a:t>
            </a:r>
            <a:r>
              <a:rPr lang="en-US" sz="800" b="1" dirty="0" smtClean="0"/>
              <a:t>	</a:t>
            </a:r>
            <a:r>
              <a:rPr lang="tr-TR" sz="800" b="1" dirty="0" smtClean="0"/>
              <a:t>değerlendirme </a:t>
            </a:r>
            <a:r>
              <a:rPr lang="tr-TR" sz="800" b="1" dirty="0"/>
              <a:t>aşaması. </a:t>
            </a:r>
          </a:p>
          <a:p>
            <a:endParaRPr lang="tr-TR" sz="800" b="1" dirty="0"/>
          </a:p>
          <a:p>
            <a:endParaRPr lang="tr-TR" sz="800" b="1" dirty="0"/>
          </a:p>
          <a:p>
            <a:endParaRPr lang="tr-TR" sz="800" b="1" dirty="0"/>
          </a:p>
          <a:p>
            <a:r>
              <a:rPr lang="tr-TR" sz="800" b="1" dirty="0">
                <a:solidFill>
                  <a:schemeClr val="accent1"/>
                </a:solidFill>
              </a:rPr>
              <a:t>20. </a:t>
            </a:r>
            <a:r>
              <a:rPr lang="tr-TR" sz="800" b="1" dirty="0" err="1">
                <a:solidFill>
                  <a:schemeClr val="accent1"/>
                </a:solidFill>
              </a:rPr>
              <a:t>These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stages</a:t>
            </a:r>
            <a:r>
              <a:rPr lang="tr-TR" sz="800" b="1" dirty="0">
                <a:solidFill>
                  <a:schemeClr val="accent1"/>
                </a:solidFill>
              </a:rPr>
              <a:t> start </a:t>
            </a:r>
            <a:r>
              <a:rPr lang="tr-TR" sz="800" b="1" dirty="0" err="1">
                <a:solidFill>
                  <a:schemeClr val="accent1"/>
                </a:solidFill>
              </a:rPr>
              <a:t>from</a:t>
            </a:r>
            <a:r>
              <a:rPr lang="tr-TR" sz="800" b="1" dirty="0">
                <a:solidFill>
                  <a:schemeClr val="accent1"/>
                </a:solidFill>
              </a:rPr>
              <a:t> the smallest </a:t>
            </a:r>
            <a:r>
              <a:rPr lang="tr-TR" sz="800" b="1" dirty="0" err="1">
                <a:solidFill>
                  <a:schemeClr val="accent1"/>
                </a:solidFill>
              </a:rPr>
              <a:t>and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continue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until</a:t>
            </a:r>
            <a:r>
              <a:rPr lang="tr-TR" sz="800" b="1" dirty="0">
                <a:solidFill>
                  <a:schemeClr val="accent1"/>
                </a:solidFill>
              </a:rPr>
              <a:t> the </a:t>
            </a:r>
            <a:r>
              <a:rPr lang="tr-TR" sz="800" b="1" dirty="0" err="1">
                <a:solidFill>
                  <a:schemeClr val="accent1"/>
                </a:solidFill>
              </a:rPr>
              <a:t>completion</a:t>
            </a:r>
            <a:r>
              <a:rPr lang="tr-TR" sz="800" b="1" dirty="0">
                <a:solidFill>
                  <a:schemeClr val="accent1"/>
                </a:solidFill>
              </a:rPr>
              <a:t> of the </a:t>
            </a:r>
            <a:r>
              <a:rPr lang="tr-TR" sz="800" b="1" dirty="0" err="1">
                <a:solidFill>
                  <a:schemeClr val="accent1"/>
                </a:solidFill>
              </a:rPr>
              <a:t>product</a:t>
            </a:r>
            <a:r>
              <a:rPr lang="tr-TR" sz="800" b="1" dirty="0">
                <a:solidFill>
                  <a:schemeClr val="accent1"/>
                </a:solidFill>
              </a:rPr>
              <a:t> as a </a:t>
            </a:r>
            <a:r>
              <a:rPr lang="tr-TR" sz="800" b="1" dirty="0" err="1">
                <a:solidFill>
                  <a:schemeClr val="accent1"/>
                </a:solidFill>
              </a:rPr>
              <a:t>repeated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cycle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and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accordingly</a:t>
            </a:r>
            <a:r>
              <a:rPr lang="tr-TR" sz="800" b="1" dirty="0">
                <a:solidFill>
                  <a:schemeClr val="accent1"/>
                </a:solidFill>
              </a:rPr>
              <a:t> </a:t>
            </a:r>
            <a:r>
              <a:rPr lang="tr-TR" sz="800" b="1" dirty="0" err="1">
                <a:solidFill>
                  <a:schemeClr val="accent1"/>
                </a:solidFill>
              </a:rPr>
              <a:t>named</a:t>
            </a:r>
            <a:r>
              <a:rPr lang="tr-TR" sz="800" b="1" dirty="0">
                <a:solidFill>
                  <a:schemeClr val="accent1"/>
                </a:solidFill>
              </a:rPr>
              <a:t> a spiral model</a:t>
            </a:r>
          </a:p>
          <a:p>
            <a:r>
              <a:rPr lang="tr-TR" sz="800" b="1" dirty="0"/>
              <a:t>	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تلك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الخطوات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‏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تبدأ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من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الأصغر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وتستمر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حتى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اكتمال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المنتج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كدورة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متكررة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‏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وفقاً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لذلك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سمّيت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بالنموذج</a:t>
            </a:r>
            <a:r>
              <a:rPr lang="tr-TR" sz="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sz="800" b="1" dirty="0" err="1">
                <a:solidFill>
                  <a:schemeClr val="accent4">
                    <a:lumMod val="50000"/>
                  </a:schemeClr>
                </a:solidFill>
              </a:rPr>
              <a:t>اللولبي</a:t>
            </a:r>
            <a:endParaRPr lang="tr-TR" sz="8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tr-TR" sz="800" b="1" dirty="0"/>
              <a:t>		Bu aşamalar en küçükten başlanır ürünün tamamlanmasına kadar devam eder tekrarlanan bir döngü olarak ve buna göre spiral 		</a:t>
            </a:r>
            <a:r>
              <a:rPr lang="en-US" sz="800" b="1" dirty="0" smtClean="0"/>
              <a:t>	</a:t>
            </a:r>
            <a:r>
              <a:rPr lang="tr-TR" sz="800" b="1" dirty="0" smtClean="0"/>
              <a:t>model </a:t>
            </a:r>
            <a:r>
              <a:rPr lang="tr-TR" sz="800" b="1" dirty="0"/>
              <a:t>olarak adlandırılır.</a:t>
            </a:r>
            <a:endParaRPr lang="tr-TR" sz="800" b="1" dirty="0"/>
          </a:p>
        </p:txBody>
      </p:sp>
    </p:spTree>
    <p:extLst>
      <p:ext uri="{BB962C8B-B14F-4D97-AF65-F5344CB8AC3E}">
        <p14:creationId xmlns:p14="http://schemas.microsoft.com/office/powerpoint/2010/main" val="361352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8082</Words>
  <Application>Microsoft Office PowerPoint</Application>
  <PresentationFormat>A4 Kağıt (210x297 mm)</PresentationFormat>
  <Paragraphs>771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AsusTuf</dc:creator>
  <cp:lastModifiedBy>AsusTuf</cp:lastModifiedBy>
  <cp:revision>13</cp:revision>
  <dcterms:created xsi:type="dcterms:W3CDTF">2023-08-20T10:53:20Z</dcterms:created>
  <dcterms:modified xsi:type="dcterms:W3CDTF">2023-08-20T13:27:56Z</dcterms:modified>
</cp:coreProperties>
</file>