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F950B996-3536-48F8-A2A8-1DACAD6BCD2F}" type="datetimeFigureOut">
              <a:rPr lang="tr-TR" smtClean="0"/>
              <a:t>8.03.2020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203375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950B996-3536-48F8-A2A8-1DACAD6BCD2F}" type="datetimeFigureOut">
              <a:rPr lang="tr-TR" smtClean="0"/>
              <a:t>8.03.2020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132760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950B996-3536-48F8-A2A8-1DACAD6BCD2F}" type="datetimeFigureOut">
              <a:rPr lang="tr-TR" smtClean="0"/>
              <a:t>8.03.2020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44879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950B996-3536-48F8-A2A8-1DACAD6BCD2F}" type="datetimeFigureOut">
              <a:rPr lang="tr-TR" smtClean="0"/>
              <a:t>8.03.2020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157299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50B996-3536-48F8-A2A8-1DACAD6BCD2F}" type="datetimeFigureOut">
              <a:rPr lang="tr-TR" smtClean="0"/>
              <a:t>8.03.2020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237479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F950B996-3536-48F8-A2A8-1DACAD6BCD2F}" type="datetimeFigureOut">
              <a:rPr lang="tr-TR" smtClean="0"/>
              <a:t>8.03.2020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294831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F950B996-3536-48F8-A2A8-1DACAD6BCD2F}" type="datetimeFigureOut">
              <a:rPr lang="tr-TR" smtClean="0"/>
              <a:t>8.03.2020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357415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F950B996-3536-48F8-A2A8-1DACAD6BCD2F}" type="datetimeFigureOut">
              <a:rPr lang="tr-TR" smtClean="0"/>
              <a:t>8.03.2020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322010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0B996-3536-48F8-A2A8-1DACAD6BCD2F}" type="datetimeFigureOut">
              <a:rPr lang="tr-TR" smtClean="0"/>
              <a:t>8.03.2020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265934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50B996-3536-48F8-A2A8-1DACAD6BCD2F}" type="datetimeFigureOut">
              <a:rPr lang="tr-TR" smtClean="0"/>
              <a:t>8.03.2020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174525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50B996-3536-48F8-A2A8-1DACAD6BCD2F}" type="datetimeFigureOut">
              <a:rPr lang="tr-TR" smtClean="0"/>
              <a:t>8.03.2020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28E8E9-C349-4DE3-9CBB-0E15EA456D76}" type="slidenum">
              <a:rPr lang="tr-TR" smtClean="0"/>
              <a:t>‹#›</a:t>
            </a:fld>
            <a:endParaRPr lang="tr-TR"/>
          </a:p>
        </p:txBody>
      </p:sp>
    </p:spTree>
    <p:extLst>
      <p:ext uri="{BB962C8B-B14F-4D97-AF65-F5344CB8AC3E}">
        <p14:creationId xmlns:p14="http://schemas.microsoft.com/office/powerpoint/2010/main" val="373834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0B996-3536-48F8-A2A8-1DACAD6BCD2F}" type="datetimeFigureOut">
              <a:rPr lang="tr-TR" smtClean="0"/>
              <a:t>8.03.2020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8E8E9-C349-4DE3-9CBB-0E15EA456D76}" type="slidenum">
              <a:rPr lang="tr-TR" smtClean="0"/>
              <a:t>‹#›</a:t>
            </a:fld>
            <a:endParaRPr lang="tr-TR"/>
          </a:p>
        </p:txBody>
      </p:sp>
    </p:spTree>
    <p:extLst>
      <p:ext uri="{BB962C8B-B14F-4D97-AF65-F5344CB8AC3E}">
        <p14:creationId xmlns:p14="http://schemas.microsoft.com/office/powerpoint/2010/main" val="221854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ranslate.googleusercontent.com/translate_c?depth=1&amp;hl=tr&amp;rurl=translate.google.com&amp;sl=auto&amp;sp=nmt4&amp;tl=tr&amp;u=http://www.omg.org/spec/UML/&amp;usg=ALkJrhgb_MKrnlZBBLHe1Ps2kURdtc6Pe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ml-diagrams.org/profile-extension.html" TargetMode="External"/><Relationship Id="rId2" Type="http://schemas.openxmlformats.org/officeDocument/2006/relationships/hyperlink" Target="https://www.uml-diagrams.org/profile-metaclass.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ranslate.googleusercontent.com/translate_c?depth=1&amp;hl=tr&amp;rurl=translate.google.com&amp;sl=auto&amp;sp=nmt4&amp;tl=tr&amp;u=https://en.wikipedia.org/wiki/James_Rumbaugh&amp;usg=ALkJrhigAc8tyLgZWSns52JxV__McZCISQ" TargetMode="External"/><Relationship Id="rId2" Type="http://schemas.openxmlformats.org/officeDocument/2006/relationships/hyperlink" Target="https://translate.googleusercontent.com/translate_c?depth=1&amp;hl=tr&amp;rurl=translate.google.com&amp;sl=auto&amp;sp=nmt4&amp;tl=tr&amp;u=https://en.wikipedia.org/wiki/Object-modeling_technique&amp;usg=ALkJrhg-w5AK8WbIcphIl_GSvZnPfagQcw"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depth=1&amp;hl=tr&amp;rurl=translate.google.com&amp;sl=auto&amp;sp=nmt4&amp;tl=tr&amp;u=https://en.wikipedia.org/wiki/Ivar_Jacobson&amp;usg=ALkJrhhn5GnehR13hcdEDaqQCeFFkqmlDw" TargetMode="External"/><Relationship Id="rId5" Type="http://schemas.openxmlformats.org/officeDocument/2006/relationships/hyperlink" Target="https://translate.googleusercontent.com/translate_c?depth=1&amp;hl=tr&amp;rurl=translate.google.com&amp;sl=auto&amp;sp=nmt4&amp;tl=tr&amp;u=https://en.wikipedia.org/wiki/Ada_(programming_language)&amp;usg=ALkJrhjGnIjHdKg2kIXwVBGo7Vn905_CtA" TargetMode="External"/><Relationship Id="rId4" Type="http://schemas.openxmlformats.org/officeDocument/2006/relationships/hyperlink" Target="https://translate.googleusercontent.com/translate_c?depth=1&amp;hl=tr&amp;rurl=translate.google.com&amp;sl=auto&amp;sp=nmt4&amp;tl=tr&amp;u=https://en.wikipedia.org/wiki/Grady_Booch&amp;usg=ALkJrhgcqhBwC4D8f19xNx41enX-9peDM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visual-paradigm.com/guide/uml-unified-modeling-language/what-is-uml/#profile-diagram" TargetMode="External"/><Relationship Id="rId3" Type="http://schemas.openxmlformats.org/officeDocument/2006/relationships/hyperlink" Target="https://www.visual-paradigm.com/guide/uml-unified-modeling-language/what-is-uml/#component-diagram" TargetMode="External"/><Relationship Id="rId7" Type="http://schemas.openxmlformats.org/officeDocument/2006/relationships/hyperlink" Target="https://www.visual-paradigm.com/guide/uml-unified-modeling-language/what-is-uml/#composite-structure-diagram" TargetMode="External"/><Relationship Id="rId2" Type="http://schemas.openxmlformats.org/officeDocument/2006/relationships/hyperlink" Target="https://www.visual-paradigm.com/guide/uml-unified-modeling-language/what-is-uml/#class-diagram" TargetMode="External"/><Relationship Id="rId1" Type="http://schemas.openxmlformats.org/officeDocument/2006/relationships/slideLayout" Target="../slideLayouts/slideLayout2.xml"/><Relationship Id="rId6" Type="http://schemas.openxmlformats.org/officeDocument/2006/relationships/hyperlink" Target="https://www.visual-paradigm.com/guide/uml-unified-modeling-language/what-is-uml/#package-diagram" TargetMode="External"/><Relationship Id="rId5" Type="http://schemas.openxmlformats.org/officeDocument/2006/relationships/hyperlink" Target="https://www.visual-paradigm.com/guide/uml-unified-modeling-language/what-is-uml/#object-diagram" TargetMode="External"/><Relationship Id="rId4" Type="http://schemas.openxmlformats.org/officeDocument/2006/relationships/hyperlink" Target="https://www.visual-paradigm.com/guide/uml-unified-modeling-language/what-is-uml/#deployment-diagra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visual-paradigm.com/guide/uml-unified-modeling-language/what-is-uml/#timing-diagram" TargetMode="External"/><Relationship Id="rId3" Type="http://schemas.openxmlformats.org/officeDocument/2006/relationships/hyperlink" Target="https://www.visual-paradigm.com/guide/uml-unified-modeling-language/what-is-uml/#activity-diagram" TargetMode="External"/><Relationship Id="rId7" Type="http://schemas.openxmlformats.org/officeDocument/2006/relationships/hyperlink" Target="https://www.visual-paradigm.com/guide/uml-unified-modeling-language/what-is-uml/#interaction-overview-diagram" TargetMode="External"/><Relationship Id="rId2" Type="http://schemas.openxmlformats.org/officeDocument/2006/relationships/hyperlink" Target="https://www.visual-paradigm.com/guide/uml-unified-modeling-language/what-is-uml/#use-case-diagram" TargetMode="External"/><Relationship Id="rId1" Type="http://schemas.openxmlformats.org/officeDocument/2006/relationships/slideLayout" Target="../slideLayouts/slideLayout2.xml"/><Relationship Id="rId6" Type="http://schemas.openxmlformats.org/officeDocument/2006/relationships/hyperlink" Target="https://www.visual-paradigm.com/guide/uml-unified-modeling-language/what-is-uml/#communication-diagram" TargetMode="External"/><Relationship Id="rId5" Type="http://schemas.openxmlformats.org/officeDocument/2006/relationships/hyperlink" Target="https://www.visual-paradigm.com/guide/uml-unified-modeling-language/what-is-uml/#sequence-diagram" TargetMode="External"/><Relationship Id="rId4" Type="http://schemas.openxmlformats.org/officeDocument/2006/relationships/hyperlink" Target="https://www.visual-paradigm.com/guide/uml-unified-modeling-language/what-is-uml/#state-machine-dia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r-TR" dirty="0"/>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6575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4680" y="663993"/>
            <a:ext cx="10755354" cy="4902617"/>
          </a:xfrm>
          <a:prstGeom prst="rect">
            <a:avLst/>
          </a:prstGeom>
        </p:spPr>
      </p:pic>
    </p:spTree>
    <p:extLst>
      <p:ext uri="{BB962C8B-B14F-4D97-AF65-F5344CB8AC3E}">
        <p14:creationId xmlns:p14="http://schemas.microsoft.com/office/powerpoint/2010/main" val="16184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 </a:t>
            </a:r>
            <a:r>
              <a:rPr lang="en-US" b="1" dirty="0" err="1" smtClean="0"/>
              <a:t>Nedir</a:t>
            </a:r>
            <a:r>
              <a:rPr lang="en-US" b="1" dirty="0" smtClean="0"/>
              <a:t>?</a:t>
            </a:r>
            <a:br>
              <a:rPr lang="en-US" b="1" dirty="0" smtClean="0"/>
            </a:br>
            <a:endParaRPr lang="tr-TR" dirty="0"/>
          </a:p>
        </p:txBody>
      </p:sp>
      <p:sp>
        <p:nvSpPr>
          <p:cNvPr id="3" name="Content Placeholder 2"/>
          <p:cNvSpPr>
            <a:spLocks noGrp="1"/>
          </p:cNvSpPr>
          <p:nvPr>
            <p:ph idx="1"/>
          </p:nvPr>
        </p:nvSpPr>
        <p:spPr/>
        <p:txBody>
          <a:bodyPr>
            <a:normAutofit/>
          </a:bodyPr>
          <a:lstStyle/>
          <a:p>
            <a:r>
              <a:rPr lang="tr-TR" dirty="0" smtClean="0"/>
              <a:t>Sınıf diyagramı, neredeyse tüm nesne yönelimli yöntemlerle çalışan merkezi bir modelleme tekniğidir. Bu şema, sistemdeki nesne türlerini ve aralarında var olan çeşitli statik ilişkileri açıklar.</a:t>
            </a:r>
            <a:r>
              <a:rPr lang="en-US" dirty="0"/>
              <a:t>&lt;</a:t>
            </a:r>
            <a:r>
              <a:rPr lang="tr-TR" dirty="0" smtClean="0"/>
              <a:t>Önemli olan üç temel ilişki türü vardır: </a:t>
            </a:r>
          </a:p>
          <a:p>
            <a:pPr lvl="1"/>
            <a:r>
              <a:rPr lang="tr-TR" b="1" dirty="0" smtClean="0"/>
              <a:t>İlişki</a:t>
            </a:r>
            <a:r>
              <a:rPr lang="tr-TR" dirty="0" smtClean="0"/>
              <a:t> - tür örnekleri arasındaki ilişkileri temsil eder (bir kişi bir şirket için çalışır, bir şirketin birkaç ofisi vardır. </a:t>
            </a:r>
          </a:p>
          <a:p>
            <a:pPr lvl="1"/>
            <a:r>
              <a:rPr lang="tr-TR" b="1" dirty="0" smtClean="0"/>
              <a:t>Kalıtım</a:t>
            </a:r>
            <a:r>
              <a:rPr lang="tr-TR" dirty="0" smtClean="0"/>
              <a:t> -OO tasarımında kalıtım ile hemen bir ilişkisi vardır. </a:t>
            </a:r>
          </a:p>
          <a:p>
            <a:pPr lvl="1"/>
            <a:r>
              <a:rPr lang="tr-TR" b="1" dirty="0" smtClean="0"/>
              <a:t>Toplama</a:t>
            </a:r>
            <a:r>
              <a:rPr lang="tr-TR" dirty="0" smtClean="0"/>
              <a:t> - Toplama, nesne yönelimli tasarımda bir nesne kompozisyonu biçimi. </a:t>
            </a:r>
          </a:p>
          <a:p>
            <a:endParaRPr lang="tr-TR" dirty="0"/>
          </a:p>
        </p:txBody>
      </p:sp>
    </p:spTree>
    <p:extLst>
      <p:ext uri="{BB962C8B-B14F-4D97-AF65-F5344CB8AC3E}">
        <p14:creationId xmlns:p14="http://schemas.microsoft.com/office/powerpoint/2010/main" val="396579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98" y="660931"/>
            <a:ext cx="11674639" cy="5338816"/>
          </a:xfrm>
          <a:prstGeom prst="rect">
            <a:avLst/>
          </a:prstGeom>
        </p:spPr>
      </p:pic>
    </p:spTree>
    <p:extLst>
      <p:ext uri="{BB962C8B-B14F-4D97-AF65-F5344CB8AC3E}">
        <p14:creationId xmlns:p14="http://schemas.microsoft.com/office/powerpoint/2010/main" val="44605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Component </a:t>
            </a:r>
            <a:r>
              <a:rPr lang="tr-TR" b="1" dirty="0" err="1" smtClean="0"/>
              <a:t>Diagram</a:t>
            </a:r>
            <a:r>
              <a:rPr lang="en-US" b="1" dirty="0" smtClean="0"/>
              <a:t> </a:t>
            </a:r>
            <a:r>
              <a:rPr lang="en-US" b="1" dirty="0" err="1" smtClean="0"/>
              <a:t>Nedir</a:t>
            </a:r>
            <a:r>
              <a:rPr lang="tr-TR" b="1" dirty="0" smtClean="0"/>
              <a:t>?</a:t>
            </a:r>
            <a:endParaRPr lang="tr-TR" dirty="0"/>
          </a:p>
        </p:txBody>
      </p:sp>
      <p:sp>
        <p:nvSpPr>
          <p:cNvPr id="3" name="Content Placeholder 2"/>
          <p:cNvSpPr>
            <a:spLocks noGrp="1"/>
          </p:cNvSpPr>
          <p:nvPr>
            <p:ph idx="1"/>
          </p:nvPr>
        </p:nvSpPr>
        <p:spPr/>
        <p:txBody>
          <a:bodyPr/>
          <a:lstStyle/>
          <a:p>
            <a:pPr algn="just"/>
            <a:r>
              <a:rPr lang="en-US" dirty="0" err="1" smtClean="0"/>
              <a:t>UML’de</a:t>
            </a:r>
            <a:r>
              <a:rPr lang="tr-TR" dirty="0" smtClean="0"/>
              <a:t>, bir bileşen diyagramı, bileşenlerin daha büyük bileşenler veya yazılım sistemleri oluşturmak için nasıl birbirine bağlandığını gösterir. Yazılım bileşenlerinin mimarilerini ve aralarındaki bağımlılıkları gösterir. Çalışma zamanı bileşenleri, çalıştırılabilir bileşenler de dahil olmak üzere bu yazılım bileşenleri kaynak kodu bileşenleri.</a:t>
            </a:r>
            <a:endParaRPr lang="tr-TR" dirty="0"/>
          </a:p>
        </p:txBody>
      </p:sp>
    </p:spTree>
    <p:extLst>
      <p:ext uri="{BB962C8B-B14F-4D97-AF65-F5344CB8AC3E}">
        <p14:creationId xmlns:p14="http://schemas.microsoft.com/office/powerpoint/2010/main" val="7233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2633" y="573004"/>
            <a:ext cx="11080081" cy="5282364"/>
          </a:xfrm>
          <a:prstGeom prst="rect">
            <a:avLst/>
          </a:prstGeom>
        </p:spPr>
      </p:pic>
    </p:spTree>
    <p:extLst>
      <p:ext uri="{BB962C8B-B14F-4D97-AF65-F5344CB8AC3E}">
        <p14:creationId xmlns:p14="http://schemas.microsoft.com/office/powerpoint/2010/main" val="20505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Deployment </a:t>
            </a:r>
            <a:r>
              <a:rPr lang="tr-TR" b="1" dirty="0" err="1" smtClean="0"/>
              <a:t>Diagram</a:t>
            </a:r>
            <a:r>
              <a:rPr lang="en-US" b="1" dirty="0" smtClean="0"/>
              <a:t> </a:t>
            </a:r>
            <a:r>
              <a:rPr lang="en-US" b="1" dirty="0" err="1" smtClean="0"/>
              <a:t>Nedir</a:t>
            </a:r>
            <a:r>
              <a:rPr lang="tr-TR" b="1" dirty="0" smtClean="0"/>
              <a:t>?</a:t>
            </a:r>
            <a:endParaRPr lang="tr-TR" dirty="0"/>
          </a:p>
        </p:txBody>
      </p:sp>
      <p:sp>
        <p:nvSpPr>
          <p:cNvPr id="3" name="Content Placeholder 2"/>
          <p:cNvSpPr>
            <a:spLocks noGrp="1"/>
          </p:cNvSpPr>
          <p:nvPr>
            <p:ph idx="1"/>
          </p:nvPr>
        </p:nvSpPr>
        <p:spPr/>
        <p:txBody>
          <a:bodyPr/>
          <a:lstStyle/>
          <a:p>
            <a:pPr algn="just"/>
            <a:r>
              <a:rPr lang="tr-TR" dirty="0" smtClean="0"/>
              <a:t>Dağıtım Şeması, Nesneye Dayalı bir yazılım sisteminin fiziksel yönünün modellenmesine yardımcı olur. Sistem mimarisini yazılım hedeflerinin dağıtım hedeflerine yerleştirilmesi (dağıtımı) olarak gösteren bir yapı diyagramıdır. </a:t>
            </a:r>
            <a:r>
              <a:rPr lang="tr-TR" dirty="0" err="1" smtClean="0"/>
              <a:t>Artefaktlar</a:t>
            </a:r>
            <a:r>
              <a:rPr lang="tr-TR" dirty="0" smtClean="0"/>
              <a:t>, fiziksel dünyada, bir geliştirme sürecinin sonucu olan somut unsurları temsil eder. Çalışma zamanı yapılandırmasını statik bir görünümde modeller ve bir uygulamadaki yapıların dağılımını görselleştirir. Çoğu durumda, donanım yapılandırmalarının, üzerinde yaşayan yazılım bileşenleriyle birlikte modellenmesini içerir.</a:t>
            </a:r>
            <a:endParaRPr lang="tr-TR" dirty="0"/>
          </a:p>
        </p:txBody>
      </p:sp>
    </p:spTree>
    <p:extLst>
      <p:ext uri="{BB962C8B-B14F-4D97-AF65-F5344CB8AC3E}">
        <p14:creationId xmlns:p14="http://schemas.microsoft.com/office/powerpoint/2010/main" val="289641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5756" y="167440"/>
            <a:ext cx="10244138" cy="6469982"/>
          </a:xfrm>
          <a:prstGeom prst="rect">
            <a:avLst/>
          </a:prstGeom>
        </p:spPr>
      </p:pic>
    </p:spTree>
    <p:extLst>
      <p:ext uri="{BB962C8B-B14F-4D97-AF65-F5344CB8AC3E}">
        <p14:creationId xmlns:p14="http://schemas.microsoft.com/office/powerpoint/2010/main" val="395738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Object </a:t>
            </a:r>
            <a:r>
              <a:rPr lang="tr-TR" b="1" dirty="0" err="1" smtClean="0"/>
              <a:t>Diagram</a:t>
            </a:r>
            <a:r>
              <a:rPr lang="tr-TR" b="1" dirty="0" smtClean="0"/>
              <a:t>?</a:t>
            </a:r>
            <a:endParaRPr lang="tr-TR" dirty="0"/>
          </a:p>
        </p:txBody>
      </p:sp>
      <p:sp>
        <p:nvSpPr>
          <p:cNvPr id="3" name="Content Placeholder 2"/>
          <p:cNvSpPr>
            <a:spLocks noGrp="1"/>
          </p:cNvSpPr>
          <p:nvPr>
            <p:ph idx="1"/>
          </p:nvPr>
        </p:nvSpPr>
        <p:spPr/>
        <p:txBody>
          <a:bodyPr/>
          <a:lstStyle/>
          <a:p>
            <a:pPr algn="just"/>
            <a:r>
              <a:rPr lang="tr-TR" dirty="0" smtClean="0"/>
              <a:t>Nesne diyagramı, nesneler ve veri</a:t>
            </a:r>
            <a:r>
              <a:rPr lang="en-US" dirty="0" err="1" smtClean="0"/>
              <a:t>lerin</a:t>
            </a:r>
            <a:r>
              <a:rPr lang="tr-TR" dirty="0" smtClean="0"/>
              <a:t> </a:t>
            </a:r>
            <a:r>
              <a:rPr lang="en-US" dirty="0" err="1" smtClean="0"/>
              <a:t>bir</a:t>
            </a:r>
            <a:r>
              <a:rPr lang="tr-TR" dirty="0" smtClean="0"/>
              <a:t> </a:t>
            </a:r>
            <a:r>
              <a:rPr lang="tr-TR" dirty="0" err="1" smtClean="0"/>
              <a:t>graf</a:t>
            </a:r>
            <a:r>
              <a:rPr lang="en-US" dirty="0" err="1" smtClean="0"/>
              <a:t>ıdır</a:t>
            </a:r>
            <a:r>
              <a:rPr lang="tr-TR" dirty="0" smtClean="0"/>
              <a:t>. Statik nesne diyagramı, sınıf diyagramının bir örneğidir; zaman içinde bir sistemin ayrıntılı durumunun anlık görüntüsünü gösterir. Fark, bir sınıf diyagramının sınıflardan ve ilişkilerinden oluşan soyut bir modeli temsil etmesidir. Bununla birlikte, bir nesne diyagramı belirli bir anda doğada somut olan bir örneği temsil eder. Nesne diyagramlarının kullanımı, veri yapısı örneklerini göstermek için oldukça sınırlıdır.</a:t>
            </a:r>
            <a:endParaRPr lang="tr-TR" dirty="0"/>
          </a:p>
        </p:txBody>
      </p:sp>
    </p:spTree>
    <p:extLst>
      <p:ext uri="{BB962C8B-B14F-4D97-AF65-F5344CB8AC3E}">
        <p14:creationId xmlns:p14="http://schemas.microsoft.com/office/powerpoint/2010/main" val="34922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Class Diagram vs Object Diagram</a:t>
            </a:r>
            <a:endParaRPr lang="tr-TR" dirty="0"/>
          </a:p>
        </p:txBody>
      </p:sp>
      <p:sp>
        <p:nvSpPr>
          <p:cNvPr id="3" name="Content Placeholder 2"/>
          <p:cNvSpPr>
            <a:spLocks noGrp="1"/>
          </p:cNvSpPr>
          <p:nvPr>
            <p:ph idx="1"/>
          </p:nvPr>
        </p:nvSpPr>
        <p:spPr/>
        <p:txBody>
          <a:bodyPr>
            <a:normAutofit lnSpcReduction="10000"/>
          </a:bodyPr>
          <a:lstStyle/>
          <a:p>
            <a:r>
              <a:rPr lang="tr-TR" dirty="0" smtClean="0"/>
              <a:t>Bazı insanlar, UML Sınıf Diyagramı ile UML Nesne Diyagramı arasındaki farkı anlamakta zorlanabilir, çünkü ikisi de adlandırılmış "dikdörtgen bloklar" dan oluşur</a:t>
            </a:r>
            <a:r>
              <a:rPr lang="en-US" dirty="0" smtClean="0"/>
              <a:t> </a:t>
            </a:r>
            <a:r>
              <a:rPr lang="en-US" dirty="0" err="1" smtClean="0"/>
              <a:t>ve</a:t>
            </a:r>
            <a:r>
              <a:rPr lang="en-US" dirty="0" smtClean="0"/>
              <a:t> </a:t>
            </a:r>
            <a:r>
              <a:rPr lang="en-US" dirty="0" err="1" smtClean="0"/>
              <a:t>bu</a:t>
            </a:r>
            <a:r>
              <a:rPr lang="en-US" dirty="0" smtClean="0"/>
              <a:t> </a:t>
            </a:r>
            <a:r>
              <a:rPr lang="en-US" dirty="0" err="1" smtClean="0"/>
              <a:t>blockların</a:t>
            </a:r>
            <a:r>
              <a:rPr lang="en-US" dirty="0" smtClean="0"/>
              <a:t> </a:t>
            </a:r>
            <a:r>
              <a:rPr lang="en-US" dirty="0" err="1" smtClean="0"/>
              <a:t>içlerindeki</a:t>
            </a:r>
            <a:r>
              <a:rPr lang="en-US" dirty="0" smtClean="0"/>
              <a:t> </a:t>
            </a:r>
            <a:r>
              <a:rPr lang="en-US" dirty="0" err="1" smtClean="0"/>
              <a:t>özellikler</a:t>
            </a:r>
            <a:r>
              <a:rPr lang="en-US" dirty="0" smtClean="0"/>
              <a:t> </a:t>
            </a:r>
            <a:r>
              <a:rPr lang="en-US" dirty="0" err="1" smtClean="0"/>
              <a:t>olup</a:t>
            </a:r>
            <a:r>
              <a:rPr lang="en-US" dirty="0" smtClean="0"/>
              <a:t> </a:t>
            </a:r>
            <a:r>
              <a:rPr lang="en-US" dirty="0" err="1" smtClean="0"/>
              <a:t>ve</a:t>
            </a:r>
            <a:r>
              <a:rPr lang="en-US" dirty="0" smtClean="0"/>
              <a:t> </a:t>
            </a:r>
            <a:r>
              <a:rPr lang="en-US" dirty="0" err="1" smtClean="0"/>
              <a:t>aralarındada</a:t>
            </a:r>
            <a:r>
              <a:rPr lang="en-US" dirty="0" smtClean="0"/>
              <a:t> </a:t>
            </a:r>
            <a:r>
              <a:rPr lang="en-US" dirty="0" err="1" smtClean="0"/>
              <a:t>çeşitli</a:t>
            </a:r>
            <a:r>
              <a:rPr lang="en-US" dirty="0" smtClean="0"/>
              <a:t> </a:t>
            </a:r>
            <a:r>
              <a:rPr lang="en-US" dirty="0" err="1" smtClean="0"/>
              <a:t>bağlantılar</a:t>
            </a:r>
            <a:r>
              <a:rPr lang="en-US" dirty="0" smtClean="0"/>
              <a:t> </a:t>
            </a:r>
            <a:r>
              <a:rPr lang="en-US" dirty="0" err="1" smtClean="0"/>
              <a:t>vardır</a:t>
            </a:r>
            <a:r>
              <a:rPr lang="tr-TR" dirty="0" smtClean="0"/>
              <a:t>. Bazı insanlar aynı olduklarını bile düşünebilirler çünkü UML aracında hem Sınıf Diyagramı hem de Nesne Diyagramı için gösterimleri aynı diyagram düzenleyicisine yerleştirir - Sınıf Diyagramı. </a:t>
            </a:r>
          </a:p>
          <a:p>
            <a:r>
              <a:rPr lang="tr-TR" dirty="0" smtClean="0"/>
              <a:t>Ama aslında, Sınıf Diyagramı ve Nesne Diyagramı bir kod tabanının iki farklı yönünü temsil eder. Bu makalede, size bu iki UML diyagramı, ne oldukları, farklılıkları neler ve her birinin ne zaman kullanılacağı hakkında bazı fikirler sunacağız. </a:t>
            </a:r>
          </a:p>
          <a:p>
            <a:endParaRPr lang="tr-TR" dirty="0"/>
          </a:p>
        </p:txBody>
      </p:sp>
    </p:spTree>
    <p:extLst>
      <p:ext uri="{BB962C8B-B14F-4D97-AF65-F5344CB8AC3E}">
        <p14:creationId xmlns:p14="http://schemas.microsoft.com/office/powerpoint/2010/main" val="426382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Relationship between Class Diagram and Object Diagram</a:t>
            </a:r>
            <a:endParaRPr lang="tr-TR" dirty="0"/>
          </a:p>
        </p:txBody>
      </p:sp>
      <p:sp>
        <p:nvSpPr>
          <p:cNvPr id="3" name="Content Placeholder 2"/>
          <p:cNvSpPr>
            <a:spLocks noGrp="1"/>
          </p:cNvSpPr>
          <p:nvPr>
            <p:ph idx="1"/>
          </p:nvPr>
        </p:nvSpPr>
        <p:spPr/>
        <p:txBody>
          <a:bodyPr>
            <a:normAutofit fontScale="85000" lnSpcReduction="20000"/>
          </a:bodyPr>
          <a:lstStyle/>
          <a:p>
            <a:r>
              <a:rPr lang="en-US" dirty="0" smtClean="0"/>
              <a:t>You create "classes" when you are programming. For example, in an online banking system you may create classes like 'User', 'Account', 'Transaction', etc. In a classroom management system you may create classes like 'Teacher', 'Student', 'Assignment', etc. In each class, there are attributes and operations that represent the characteristic and behavior of the class. Class Diagram is a UML diagram where you can visualize those classes, along with their attributes, operations and the inter-relationship.</a:t>
            </a:r>
          </a:p>
          <a:p>
            <a:r>
              <a:rPr lang="en-US" dirty="0" smtClean="0"/>
              <a:t>UML Object Diagram shows how object instances in your system are interacting with each other at a particular state. It also represents the data values of those objects at that state. In other words, a UML Object Diagram can be seen as a representation of how classes (drawn in UML Class Diagram) are utilized at a particular state.</a:t>
            </a:r>
          </a:p>
          <a:p>
            <a:r>
              <a:rPr lang="en-US" dirty="0" smtClean="0"/>
              <a:t>If you are not a fan of those definition stuff, take a look at the following UML diagram examples. I believe that you will understand their differences in seconds.</a:t>
            </a:r>
          </a:p>
          <a:p>
            <a:endParaRPr lang="tr-TR" dirty="0"/>
          </a:p>
        </p:txBody>
      </p:sp>
    </p:spTree>
    <p:extLst>
      <p:ext uri="{BB962C8B-B14F-4D97-AF65-F5344CB8AC3E}">
        <p14:creationId xmlns:p14="http://schemas.microsoft.com/office/powerpoint/2010/main" val="427255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Modelling Language-UML </a:t>
            </a:r>
            <a:r>
              <a:rPr lang="en-US" dirty="0" err="1" smtClean="0"/>
              <a:t>Nedir</a:t>
            </a:r>
            <a:r>
              <a:rPr lang="en-US" dirty="0" smtClean="0"/>
              <a:t>?</a:t>
            </a:r>
            <a:endParaRPr lang="tr-TR" dirty="0"/>
          </a:p>
        </p:txBody>
      </p:sp>
      <p:sp>
        <p:nvSpPr>
          <p:cNvPr id="3" name="Content Placeholder 2"/>
          <p:cNvSpPr>
            <a:spLocks noGrp="1"/>
          </p:cNvSpPr>
          <p:nvPr>
            <p:ph idx="1"/>
          </p:nvPr>
        </p:nvSpPr>
        <p:spPr/>
        <p:txBody>
          <a:bodyPr>
            <a:normAutofit fontScale="92500" lnSpcReduction="20000"/>
          </a:bodyPr>
          <a:lstStyle/>
          <a:p>
            <a:pPr algn="just"/>
            <a:r>
              <a:rPr lang="en-US" dirty="0" smtClean="0"/>
              <a:t>B</a:t>
            </a:r>
            <a:r>
              <a:rPr lang="tr-TR" dirty="0" err="1" smtClean="0"/>
              <a:t>irleşik</a:t>
            </a:r>
            <a:r>
              <a:rPr lang="tr-TR" dirty="0" smtClean="0"/>
              <a:t> Modelleme Dili'nin kısaltması olan </a:t>
            </a:r>
            <a:r>
              <a:rPr lang="tr-TR" dirty="0" smtClean="0">
                <a:hlinkClick r:id="rId2"/>
              </a:rPr>
              <a:t>UML</a:t>
            </a:r>
            <a:r>
              <a:rPr lang="tr-TR" dirty="0" smtClean="0"/>
              <a:t> , sistem ve yazılım geliştiricilerine, yazılım sistemlerinin eserlerinin yanı sıra iş modellemesi ve tanımlamaları için sistem ve yazılım geliştiricilerine yardımcı olmak üzere geliştirilmiş entegre bir dizi diyagramdan oluşan standartlaştırılmış bir modelleme dilidir. diğer yazılım dışı sistemler. UML, büyük ve karmaşık sistemlerin modellenmesinde başarılı olduğu kanıtlanmış en iyi mühendislik uygulamalarının bir koleksiyonunu temsil eder. UML, nesne yönelimli yazılım geliştirmenin ve yazılım geliştirme sürecinin çok önemli bir parçasıdır. UML, yazılım projelerinin tasarımını ifade etmek için çoğunlukla grafiksel gösterimleri kullanır. </a:t>
            </a:r>
            <a:r>
              <a:rPr lang="tr-TR" dirty="0" err="1" smtClean="0"/>
              <a:t>UML'yi</a:t>
            </a:r>
            <a:r>
              <a:rPr lang="tr-TR" dirty="0" smtClean="0"/>
              <a:t> kullanmak proje ekiplerinin iletişim kurmasına, potansiyel tasarımları keşfetmesine ve yazılımın mimari tasarımını doğrulamasına yardımcı olur. Bu yazıda UML örnekleri ile birlikte UML nedir, </a:t>
            </a:r>
            <a:r>
              <a:rPr lang="tr-TR" dirty="0" err="1" smtClean="0"/>
              <a:t>UML'nin</a:t>
            </a:r>
            <a:r>
              <a:rPr lang="tr-TR" dirty="0" smtClean="0"/>
              <a:t> geçmişi ve her bir UML diyagramı türünün açıklaması hakkında ayrıntılı </a:t>
            </a:r>
            <a:r>
              <a:rPr lang="en-US" dirty="0" err="1" smtClean="0"/>
              <a:t>bilgiler</a:t>
            </a:r>
            <a:r>
              <a:rPr lang="tr-TR" dirty="0" smtClean="0"/>
              <a:t> ver</a:t>
            </a:r>
            <a:r>
              <a:rPr lang="en-US" dirty="0" err="1" smtClean="0"/>
              <a:t>ilecektir</a:t>
            </a:r>
            <a:r>
              <a:rPr lang="en-US" dirty="0" smtClean="0"/>
              <a:t>.</a:t>
            </a:r>
            <a:endParaRPr lang="tr-TR" dirty="0"/>
          </a:p>
        </p:txBody>
      </p:sp>
    </p:spTree>
    <p:extLst>
      <p:ext uri="{BB962C8B-B14F-4D97-AF65-F5344CB8AC3E}">
        <p14:creationId xmlns:p14="http://schemas.microsoft.com/office/powerpoint/2010/main" val="84797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Class </a:t>
            </a:r>
            <a:r>
              <a:rPr lang="tr-TR" b="1" dirty="0" err="1" smtClean="0"/>
              <a:t>Diagram</a:t>
            </a:r>
            <a:r>
              <a:rPr lang="tr-TR" b="1" dirty="0" smtClean="0"/>
              <a:t> </a:t>
            </a:r>
            <a:r>
              <a:rPr lang="tr-TR" b="1" dirty="0" err="1" smtClean="0"/>
              <a:t>Example</a:t>
            </a:r>
            <a:endParaRPr lang="tr-TR" b="1" dirty="0"/>
          </a:p>
        </p:txBody>
      </p:sp>
      <p:sp>
        <p:nvSpPr>
          <p:cNvPr id="3" name="Content Placeholder 2"/>
          <p:cNvSpPr>
            <a:spLocks noGrp="1"/>
          </p:cNvSpPr>
          <p:nvPr>
            <p:ph idx="1"/>
          </p:nvPr>
        </p:nvSpPr>
        <p:spPr>
          <a:xfrm>
            <a:off x="838200" y="1825625"/>
            <a:ext cx="10515600" cy="1612167"/>
          </a:xfrm>
        </p:spPr>
        <p:txBody>
          <a:bodyPr>
            <a:normAutofit lnSpcReduction="10000"/>
          </a:bodyPr>
          <a:lstStyle/>
          <a:p>
            <a:r>
              <a:rPr lang="en-US" dirty="0" smtClean="0"/>
              <a:t>The following Class Diagram example represents two classes - User and Attachment. A user can upload multiple attachment so the two classes are connected with an association, with 0..* as multiplicity on the Attachment side.</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58" y="3572729"/>
            <a:ext cx="7052169" cy="1605940"/>
          </a:xfrm>
          <a:prstGeom prst="rect">
            <a:avLst/>
          </a:prstGeom>
        </p:spPr>
      </p:pic>
    </p:spTree>
    <p:extLst>
      <p:ext uri="{BB962C8B-B14F-4D97-AF65-F5344CB8AC3E}">
        <p14:creationId xmlns:p14="http://schemas.microsoft.com/office/powerpoint/2010/main" val="364898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Object </a:t>
            </a:r>
            <a:r>
              <a:rPr lang="tr-TR" b="1" dirty="0" err="1" smtClean="0"/>
              <a:t>Diagram</a:t>
            </a:r>
            <a:r>
              <a:rPr lang="tr-TR" b="1" dirty="0" smtClean="0"/>
              <a:t> </a:t>
            </a:r>
            <a:r>
              <a:rPr lang="tr-TR" b="1" dirty="0" err="1" smtClean="0"/>
              <a:t>Example</a:t>
            </a:r>
            <a:endParaRPr lang="tr-TR" dirty="0"/>
          </a:p>
        </p:txBody>
      </p:sp>
      <p:sp>
        <p:nvSpPr>
          <p:cNvPr id="3" name="Content Placeholder 2"/>
          <p:cNvSpPr>
            <a:spLocks noGrp="1"/>
          </p:cNvSpPr>
          <p:nvPr>
            <p:ph idx="1"/>
          </p:nvPr>
        </p:nvSpPr>
        <p:spPr>
          <a:xfrm>
            <a:off x="838200" y="1825625"/>
            <a:ext cx="10515600" cy="2060575"/>
          </a:xfrm>
        </p:spPr>
        <p:txBody>
          <a:bodyPr/>
          <a:lstStyle/>
          <a:p>
            <a:r>
              <a:rPr lang="en-US" dirty="0" smtClean="0"/>
              <a:t>The following Object Diagram example shows you how the object instances of User and Attachment class "look like" at the moment Peter (i.e. the user) is trying to upload two attachments. So there are two Instance Specification for the two attachment objects to be uploaded.</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800" y="3556237"/>
            <a:ext cx="4443237" cy="2926774"/>
          </a:xfrm>
          <a:prstGeom prst="rect">
            <a:avLst/>
          </a:prstGeom>
        </p:spPr>
      </p:pic>
    </p:spTree>
    <p:extLst>
      <p:ext uri="{BB962C8B-B14F-4D97-AF65-F5344CB8AC3E}">
        <p14:creationId xmlns:p14="http://schemas.microsoft.com/office/powerpoint/2010/main" val="357507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Package Diagram?</a:t>
            </a:r>
            <a:endParaRPr lang="tr-TR" dirty="0"/>
          </a:p>
        </p:txBody>
      </p:sp>
      <p:sp>
        <p:nvSpPr>
          <p:cNvPr id="3" name="Content Placeholder 2"/>
          <p:cNvSpPr>
            <a:spLocks noGrp="1"/>
          </p:cNvSpPr>
          <p:nvPr>
            <p:ph idx="1"/>
          </p:nvPr>
        </p:nvSpPr>
        <p:spPr>
          <a:xfrm>
            <a:off x="838200" y="1825625"/>
            <a:ext cx="10515600" cy="1638544"/>
          </a:xfrm>
        </p:spPr>
        <p:txBody>
          <a:bodyPr/>
          <a:lstStyle/>
          <a:p>
            <a:r>
              <a:rPr lang="tr-TR" dirty="0" err="1" smtClean="0"/>
              <a:t>Package</a:t>
            </a:r>
            <a:r>
              <a:rPr lang="tr-TR" dirty="0" smtClean="0"/>
              <a:t> </a:t>
            </a:r>
            <a:r>
              <a:rPr lang="tr-TR" dirty="0" err="1" smtClean="0"/>
              <a:t>diagram</a:t>
            </a:r>
            <a:r>
              <a:rPr lang="tr-TR" dirty="0" smtClean="0"/>
              <a:t> is UML </a:t>
            </a:r>
            <a:r>
              <a:rPr lang="tr-TR" dirty="0" err="1" smtClean="0"/>
              <a:t>structure</a:t>
            </a:r>
            <a:r>
              <a:rPr lang="tr-TR" dirty="0" smtClean="0"/>
              <a:t> </a:t>
            </a:r>
            <a:r>
              <a:rPr lang="tr-TR" dirty="0" err="1" smtClean="0"/>
              <a:t>diagram</a:t>
            </a:r>
            <a:r>
              <a:rPr lang="tr-TR" dirty="0" smtClean="0"/>
              <a:t> </a:t>
            </a:r>
            <a:r>
              <a:rPr lang="tr-TR" dirty="0" err="1" smtClean="0"/>
              <a:t>which</a:t>
            </a:r>
            <a:r>
              <a:rPr lang="tr-TR" dirty="0" smtClean="0"/>
              <a:t> </a:t>
            </a:r>
            <a:r>
              <a:rPr lang="tr-TR" dirty="0" err="1" smtClean="0"/>
              <a:t>shows</a:t>
            </a:r>
            <a:r>
              <a:rPr lang="tr-TR" dirty="0" smtClean="0"/>
              <a:t> </a:t>
            </a:r>
            <a:r>
              <a:rPr lang="tr-TR" dirty="0" err="1" smtClean="0"/>
              <a:t>packages</a:t>
            </a:r>
            <a:r>
              <a:rPr lang="tr-TR" dirty="0" smtClean="0"/>
              <a:t> </a:t>
            </a:r>
            <a:r>
              <a:rPr lang="tr-TR" dirty="0" err="1" smtClean="0"/>
              <a:t>and</a:t>
            </a:r>
            <a:r>
              <a:rPr lang="tr-TR" dirty="0" smtClean="0"/>
              <a:t> </a:t>
            </a:r>
            <a:r>
              <a:rPr lang="tr-TR" dirty="0" err="1" smtClean="0"/>
              <a:t>dependencies</a:t>
            </a:r>
            <a:r>
              <a:rPr lang="tr-TR" dirty="0" smtClean="0"/>
              <a:t> </a:t>
            </a:r>
            <a:r>
              <a:rPr lang="tr-TR" dirty="0" err="1" smtClean="0"/>
              <a:t>between</a:t>
            </a:r>
            <a:r>
              <a:rPr lang="tr-TR" dirty="0" smtClean="0"/>
              <a:t> </a:t>
            </a:r>
            <a:r>
              <a:rPr lang="tr-TR" dirty="0" err="1" smtClean="0"/>
              <a:t>the</a:t>
            </a:r>
            <a:r>
              <a:rPr lang="tr-TR" dirty="0" smtClean="0"/>
              <a:t> </a:t>
            </a:r>
            <a:r>
              <a:rPr lang="tr-TR" dirty="0" err="1" smtClean="0"/>
              <a:t>packages</a:t>
            </a:r>
            <a:r>
              <a:rPr lang="tr-TR" dirty="0" smtClean="0"/>
              <a:t>. Model </a:t>
            </a:r>
            <a:r>
              <a:rPr lang="tr-TR" dirty="0" err="1" smtClean="0"/>
              <a:t>diagrams</a:t>
            </a:r>
            <a:r>
              <a:rPr lang="tr-TR" dirty="0" smtClean="0"/>
              <a:t> </a:t>
            </a:r>
            <a:r>
              <a:rPr lang="tr-TR" dirty="0" err="1" smtClean="0"/>
              <a:t>allow</a:t>
            </a:r>
            <a:r>
              <a:rPr lang="tr-TR" dirty="0" smtClean="0"/>
              <a:t> </a:t>
            </a:r>
            <a:r>
              <a:rPr lang="tr-TR" dirty="0" err="1" smtClean="0"/>
              <a:t>to</a:t>
            </a:r>
            <a:r>
              <a:rPr lang="tr-TR" dirty="0" smtClean="0"/>
              <a:t> </a:t>
            </a:r>
            <a:r>
              <a:rPr lang="tr-TR" dirty="0" err="1" smtClean="0"/>
              <a:t>show</a:t>
            </a:r>
            <a:r>
              <a:rPr lang="tr-TR" dirty="0" smtClean="0"/>
              <a:t> </a:t>
            </a:r>
            <a:r>
              <a:rPr lang="tr-TR" dirty="0" err="1" smtClean="0"/>
              <a:t>different</a:t>
            </a:r>
            <a:r>
              <a:rPr lang="tr-TR" dirty="0" smtClean="0"/>
              <a:t> </a:t>
            </a:r>
            <a:r>
              <a:rPr lang="tr-TR" dirty="0" err="1" smtClean="0"/>
              <a:t>views</a:t>
            </a:r>
            <a:r>
              <a:rPr lang="tr-TR" dirty="0" smtClean="0"/>
              <a:t> of a </a:t>
            </a:r>
            <a:r>
              <a:rPr lang="tr-TR" dirty="0" err="1" smtClean="0"/>
              <a:t>system</a:t>
            </a:r>
            <a:r>
              <a:rPr lang="tr-TR" dirty="0" smtClean="0"/>
              <a:t>, </a:t>
            </a:r>
            <a:r>
              <a:rPr lang="tr-TR" dirty="0" err="1" smtClean="0"/>
              <a:t>for</a:t>
            </a:r>
            <a:r>
              <a:rPr lang="tr-TR" dirty="0" smtClean="0"/>
              <a:t> </a:t>
            </a:r>
            <a:r>
              <a:rPr lang="tr-TR" dirty="0" err="1" smtClean="0"/>
              <a:t>example</a:t>
            </a:r>
            <a:r>
              <a:rPr lang="tr-TR" dirty="0" smtClean="0"/>
              <a:t>, as </a:t>
            </a:r>
            <a:r>
              <a:rPr lang="tr-TR" dirty="0" err="1" smtClean="0"/>
              <a:t>multi-layered</a:t>
            </a:r>
            <a:r>
              <a:rPr lang="tr-TR" dirty="0" smtClean="0"/>
              <a:t> (aka </a:t>
            </a:r>
            <a:r>
              <a:rPr lang="tr-TR" dirty="0" err="1" smtClean="0"/>
              <a:t>multi-tiered</a:t>
            </a:r>
            <a:r>
              <a:rPr lang="tr-TR" dirty="0" smtClean="0"/>
              <a:t>) </a:t>
            </a:r>
            <a:r>
              <a:rPr lang="tr-TR" dirty="0" err="1" smtClean="0"/>
              <a:t>application</a:t>
            </a:r>
            <a:r>
              <a:rPr lang="tr-TR" dirty="0" smtClean="0"/>
              <a:t> - </a:t>
            </a:r>
            <a:r>
              <a:rPr lang="tr-TR" dirty="0" err="1" smtClean="0"/>
              <a:t>multi-layered</a:t>
            </a:r>
            <a:r>
              <a:rPr lang="tr-TR" dirty="0" smtClean="0"/>
              <a:t> </a:t>
            </a:r>
            <a:r>
              <a:rPr lang="tr-TR" dirty="0" err="1" smtClean="0"/>
              <a:t>application</a:t>
            </a:r>
            <a:r>
              <a:rPr lang="tr-TR" dirty="0" smtClean="0"/>
              <a:t> model.</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556" y="3599106"/>
            <a:ext cx="6681820" cy="2696592"/>
          </a:xfrm>
          <a:prstGeom prst="rect">
            <a:avLst/>
          </a:prstGeom>
        </p:spPr>
      </p:pic>
    </p:spTree>
    <p:extLst>
      <p:ext uri="{BB962C8B-B14F-4D97-AF65-F5344CB8AC3E}">
        <p14:creationId xmlns:p14="http://schemas.microsoft.com/office/powerpoint/2010/main" val="3803040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 Diagram?</a:t>
            </a:r>
            <a:endParaRPr lang="tr-TR" dirty="0"/>
          </a:p>
        </p:txBody>
      </p:sp>
      <p:sp>
        <p:nvSpPr>
          <p:cNvPr id="3" name="Content Placeholder 2"/>
          <p:cNvSpPr>
            <a:spLocks noGrp="1"/>
          </p:cNvSpPr>
          <p:nvPr>
            <p:ph idx="1"/>
          </p:nvPr>
        </p:nvSpPr>
        <p:spPr>
          <a:xfrm>
            <a:off x="838200" y="1825625"/>
            <a:ext cx="10515600" cy="1603375"/>
          </a:xfrm>
        </p:spPr>
        <p:txBody>
          <a:bodyPr>
            <a:normAutofit lnSpcReduction="10000"/>
          </a:bodyPr>
          <a:lstStyle/>
          <a:p>
            <a:r>
              <a:rPr lang="tr-TR" dirty="0" err="1" smtClean="0"/>
              <a:t>Package</a:t>
            </a:r>
            <a:r>
              <a:rPr lang="tr-TR" dirty="0" smtClean="0"/>
              <a:t> </a:t>
            </a:r>
            <a:r>
              <a:rPr lang="tr-TR" dirty="0" err="1" smtClean="0"/>
              <a:t>diagram</a:t>
            </a:r>
            <a:r>
              <a:rPr lang="tr-TR" dirty="0" smtClean="0"/>
              <a:t> is UML </a:t>
            </a:r>
            <a:r>
              <a:rPr lang="tr-TR" dirty="0" err="1" smtClean="0"/>
              <a:t>structure</a:t>
            </a:r>
            <a:r>
              <a:rPr lang="tr-TR" dirty="0" smtClean="0"/>
              <a:t> </a:t>
            </a:r>
            <a:r>
              <a:rPr lang="tr-TR" dirty="0" err="1" smtClean="0"/>
              <a:t>diagram</a:t>
            </a:r>
            <a:r>
              <a:rPr lang="tr-TR" dirty="0" smtClean="0"/>
              <a:t> </a:t>
            </a:r>
            <a:r>
              <a:rPr lang="tr-TR" dirty="0" err="1" smtClean="0"/>
              <a:t>which</a:t>
            </a:r>
            <a:r>
              <a:rPr lang="tr-TR" dirty="0" smtClean="0"/>
              <a:t> </a:t>
            </a:r>
            <a:r>
              <a:rPr lang="tr-TR" dirty="0" err="1" smtClean="0"/>
              <a:t>shows</a:t>
            </a:r>
            <a:r>
              <a:rPr lang="tr-TR" dirty="0" smtClean="0"/>
              <a:t> </a:t>
            </a:r>
            <a:r>
              <a:rPr lang="tr-TR" dirty="0" err="1" smtClean="0"/>
              <a:t>packages</a:t>
            </a:r>
            <a:r>
              <a:rPr lang="tr-TR" dirty="0" smtClean="0"/>
              <a:t> </a:t>
            </a:r>
            <a:r>
              <a:rPr lang="tr-TR" dirty="0" err="1" smtClean="0"/>
              <a:t>and</a:t>
            </a:r>
            <a:r>
              <a:rPr lang="tr-TR" dirty="0" smtClean="0"/>
              <a:t> </a:t>
            </a:r>
            <a:r>
              <a:rPr lang="tr-TR" dirty="0" err="1" smtClean="0"/>
              <a:t>dependencies</a:t>
            </a:r>
            <a:r>
              <a:rPr lang="tr-TR" dirty="0" smtClean="0"/>
              <a:t> </a:t>
            </a:r>
            <a:r>
              <a:rPr lang="tr-TR" dirty="0" err="1" smtClean="0"/>
              <a:t>between</a:t>
            </a:r>
            <a:r>
              <a:rPr lang="tr-TR" dirty="0" smtClean="0"/>
              <a:t> </a:t>
            </a:r>
            <a:r>
              <a:rPr lang="tr-TR" dirty="0" err="1" smtClean="0"/>
              <a:t>the</a:t>
            </a:r>
            <a:r>
              <a:rPr lang="tr-TR" dirty="0" smtClean="0"/>
              <a:t> </a:t>
            </a:r>
            <a:r>
              <a:rPr lang="tr-TR" dirty="0" err="1" smtClean="0"/>
              <a:t>packages</a:t>
            </a:r>
            <a:r>
              <a:rPr lang="tr-TR" dirty="0" smtClean="0"/>
              <a:t>. Model </a:t>
            </a:r>
            <a:r>
              <a:rPr lang="tr-TR" dirty="0" err="1" smtClean="0"/>
              <a:t>diagrams</a:t>
            </a:r>
            <a:r>
              <a:rPr lang="tr-TR" dirty="0" smtClean="0"/>
              <a:t> </a:t>
            </a:r>
            <a:r>
              <a:rPr lang="tr-TR" dirty="0" err="1" smtClean="0"/>
              <a:t>allow</a:t>
            </a:r>
            <a:r>
              <a:rPr lang="tr-TR" dirty="0" smtClean="0"/>
              <a:t> </a:t>
            </a:r>
            <a:r>
              <a:rPr lang="tr-TR" dirty="0" err="1" smtClean="0"/>
              <a:t>to</a:t>
            </a:r>
            <a:r>
              <a:rPr lang="tr-TR" dirty="0" smtClean="0"/>
              <a:t> </a:t>
            </a:r>
            <a:r>
              <a:rPr lang="tr-TR" dirty="0" err="1" smtClean="0"/>
              <a:t>show</a:t>
            </a:r>
            <a:r>
              <a:rPr lang="tr-TR" dirty="0" smtClean="0"/>
              <a:t> </a:t>
            </a:r>
            <a:r>
              <a:rPr lang="tr-TR" dirty="0" err="1" smtClean="0"/>
              <a:t>different</a:t>
            </a:r>
            <a:r>
              <a:rPr lang="tr-TR" dirty="0" smtClean="0"/>
              <a:t> </a:t>
            </a:r>
            <a:r>
              <a:rPr lang="tr-TR" dirty="0" err="1" smtClean="0"/>
              <a:t>views</a:t>
            </a:r>
            <a:r>
              <a:rPr lang="tr-TR" dirty="0" smtClean="0"/>
              <a:t> of a </a:t>
            </a:r>
            <a:r>
              <a:rPr lang="tr-TR" dirty="0" err="1" smtClean="0"/>
              <a:t>system</a:t>
            </a:r>
            <a:r>
              <a:rPr lang="tr-TR" dirty="0" smtClean="0"/>
              <a:t>, </a:t>
            </a:r>
            <a:r>
              <a:rPr lang="tr-TR" dirty="0" err="1" smtClean="0"/>
              <a:t>for</a:t>
            </a:r>
            <a:r>
              <a:rPr lang="tr-TR" dirty="0" smtClean="0"/>
              <a:t> </a:t>
            </a:r>
            <a:r>
              <a:rPr lang="tr-TR" dirty="0" err="1" smtClean="0"/>
              <a:t>example</a:t>
            </a:r>
            <a:r>
              <a:rPr lang="tr-TR" dirty="0" smtClean="0"/>
              <a:t>, as </a:t>
            </a:r>
            <a:r>
              <a:rPr lang="tr-TR" dirty="0" err="1" smtClean="0"/>
              <a:t>multi-layered</a:t>
            </a:r>
            <a:r>
              <a:rPr lang="tr-TR" dirty="0" smtClean="0"/>
              <a:t> (aka </a:t>
            </a:r>
            <a:r>
              <a:rPr lang="tr-TR" dirty="0" err="1" smtClean="0"/>
              <a:t>multi-tiered</a:t>
            </a:r>
            <a:r>
              <a:rPr lang="tr-TR" dirty="0" smtClean="0"/>
              <a:t>) </a:t>
            </a:r>
            <a:r>
              <a:rPr lang="tr-TR" dirty="0" err="1" smtClean="0"/>
              <a:t>application</a:t>
            </a:r>
            <a:r>
              <a:rPr lang="tr-TR" dirty="0" smtClean="0"/>
              <a:t> - </a:t>
            </a:r>
            <a:r>
              <a:rPr lang="tr-TR" dirty="0" err="1" smtClean="0"/>
              <a:t>multi-layered</a:t>
            </a:r>
            <a:r>
              <a:rPr lang="tr-TR" dirty="0" smtClean="0"/>
              <a:t> </a:t>
            </a:r>
            <a:r>
              <a:rPr lang="tr-TR" dirty="0" err="1" smtClean="0"/>
              <a:t>application</a:t>
            </a:r>
            <a:r>
              <a:rPr lang="tr-TR" dirty="0" smtClean="0"/>
              <a:t> model.</a:t>
            </a:r>
            <a:endParaRPr lang="tr-TR" dirty="0"/>
          </a:p>
        </p:txBody>
      </p:sp>
      <p:pic>
        <p:nvPicPr>
          <p:cNvPr id="4" name="Picture 3"/>
          <p:cNvPicPr>
            <a:picLocks noChangeAspect="1"/>
          </p:cNvPicPr>
          <p:nvPr/>
        </p:nvPicPr>
        <p:blipFill>
          <a:blip r:embed="rId2"/>
          <a:stretch>
            <a:fillRect/>
          </a:stretch>
        </p:blipFill>
        <p:spPr>
          <a:xfrm>
            <a:off x="3429000" y="3563937"/>
            <a:ext cx="5334000" cy="2152650"/>
          </a:xfrm>
          <a:prstGeom prst="rect">
            <a:avLst/>
          </a:prstGeom>
        </p:spPr>
      </p:pic>
    </p:spTree>
    <p:extLst>
      <p:ext uri="{BB962C8B-B14F-4D97-AF65-F5344CB8AC3E}">
        <p14:creationId xmlns:p14="http://schemas.microsoft.com/office/powerpoint/2010/main" val="333483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Composite Structure Diagram?</a:t>
            </a:r>
            <a:endParaRPr lang="tr-TR" dirty="0"/>
          </a:p>
        </p:txBody>
      </p:sp>
      <p:sp>
        <p:nvSpPr>
          <p:cNvPr id="3" name="Content Placeholder 2"/>
          <p:cNvSpPr>
            <a:spLocks noGrp="1"/>
          </p:cNvSpPr>
          <p:nvPr>
            <p:ph idx="1"/>
          </p:nvPr>
        </p:nvSpPr>
        <p:spPr>
          <a:xfrm>
            <a:off x="838200" y="1825625"/>
            <a:ext cx="10515600" cy="3344252"/>
          </a:xfrm>
        </p:spPr>
        <p:txBody>
          <a:bodyPr>
            <a:normAutofit fontScale="85000" lnSpcReduction="20000"/>
          </a:bodyPr>
          <a:lstStyle/>
          <a:p>
            <a:r>
              <a:rPr lang="en-US" dirty="0" smtClean="0"/>
              <a:t>Composite Structure Diagram is one of the new artifacts added to UML 2.0. A composite structure diagram is similar to a class diagram and is a kind of component diagram mainly used in modeling a system at micro point-of-view, but it depicts individual parts instead of whole classes. It is a type of static structure diagram that shows the internal structure of a class and the collaborations that this structure makes possible. </a:t>
            </a:r>
          </a:p>
          <a:p>
            <a:r>
              <a:rPr lang="en-US" dirty="0" smtClean="0"/>
              <a:t>This diagram can include internal parts, ports through which the parts interact with each other or through which instances of the class interact with the parts and with the outside world, and connectors between parts or ports. A composite structure is a set of interconnected elements that collaborate at runtime to achieve some purpose. Each element has some defined role in the collaboration.</a:t>
            </a:r>
          </a:p>
          <a:p>
            <a:endParaRPr lang="tr-TR" dirty="0"/>
          </a:p>
        </p:txBody>
      </p:sp>
      <p:pic>
        <p:nvPicPr>
          <p:cNvPr id="4" name="Picture 3"/>
          <p:cNvPicPr>
            <a:picLocks noChangeAspect="1"/>
          </p:cNvPicPr>
          <p:nvPr/>
        </p:nvPicPr>
        <p:blipFill>
          <a:blip r:embed="rId2"/>
          <a:stretch>
            <a:fillRect/>
          </a:stretch>
        </p:blipFill>
        <p:spPr>
          <a:xfrm>
            <a:off x="4641972" y="5061439"/>
            <a:ext cx="4086225" cy="1219200"/>
          </a:xfrm>
          <a:prstGeom prst="rect">
            <a:avLst/>
          </a:prstGeom>
        </p:spPr>
      </p:pic>
    </p:spTree>
    <p:extLst>
      <p:ext uri="{BB962C8B-B14F-4D97-AF65-F5344CB8AC3E}">
        <p14:creationId xmlns:p14="http://schemas.microsoft.com/office/powerpoint/2010/main" val="849213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Profile Diagram?</a:t>
            </a:r>
            <a:endParaRPr lang="tr-TR" dirty="0"/>
          </a:p>
        </p:txBody>
      </p:sp>
      <p:sp>
        <p:nvSpPr>
          <p:cNvPr id="3" name="Content Placeholder 2"/>
          <p:cNvSpPr>
            <a:spLocks noGrp="1"/>
          </p:cNvSpPr>
          <p:nvPr>
            <p:ph idx="1"/>
          </p:nvPr>
        </p:nvSpPr>
        <p:spPr>
          <a:xfrm>
            <a:off x="838199" y="1825624"/>
            <a:ext cx="6283569" cy="4522421"/>
          </a:xfrm>
        </p:spPr>
        <p:txBody>
          <a:bodyPr>
            <a:normAutofit fontScale="62500" lnSpcReduction="20000"/>
          </a:bodyPr>
          <a:lstStyle/>
          <a:p>
            <a:pPr algn="just"/>
            <a:r>
              <a:rPr lang="en-US" dirty="0" smtClean="0"/>
              <a:t>A profile diagram enables you to create domain and platform specific stereotypes and define the relationships between them. You can create stereotypes by drawing stereotype shapes and relate them with composition or generalization through the resource-centric interface. You can also define and visualize tagged values of stereotypes.</a:t>
            </a:r>
          </a:p>
          <a:p>
            <a:r>
              <a:rPr lang="en-US" b="1" dirty="0" smtClean="0"/>
              <a:t>Stereotype</a:t>
            </a:r>
            <a:r>
              <a:rPr lang="en-US" dirty="0" smtClean="0"/>
              <a:t> is a </a:t>
            </a:r>
            <a:r>
              <a:rPr lang="en-US" b="1" dirty="0" smtClean="0"/>
              <a:t>profile class</a:t>
            </a:r>
            <a:r>
              <a:rPr lang="en-US" dirty="0" smtClean="0"/>
              <a:t> which defines how an existing </a:t>
            </a:r>
            <a:r>
              <a:rPr lang="en-US" dirty="0" err="1" smtClean="0">
                <a:hlinkClick r:id="rId2"/>
              </a:rPr>
              <a:t>metaclass</a:t>
            </a:r>
            <a:r>
              <a:rPr lang="en-US" dirty="0" smtClean="0"/>
              <a:t> may be </a:t>
            </a:r>
            <a:r>
              <a:rPr lang="en-US" dirty="0" smtClean="0">
                <a:hlinkClick r:id="rId3"/>
              </a:rPr>
              <a:t>extended</a:t>
            </a:r>
            <a:r>
              <a:rPr lang="en-US" dirty="0" smtClean="0"/>
              <a:t> as part of a profile. It enables the use of a platform or domain specific terminology or notation in place of, or in addition to, the ones used for the extended </a:t>
            </a:r>
            <a:r>
              <a:rPr lang="en-US" dirty="0" err="1" smtClean="0"/>
              <a:t>metaclass</a:t>
            </a:r>
            <a:r>
              <a:rPr lang="en-US" dirty="0" smtClean="0"/>
              <a:t>. </a:t>
            </a:r>
          </a:p>
          <a:p>
            <a:r>
              <a:rPr lang="en-US" dirty="0" smtClean="0"/>
              <a:t>A stereotype cannot be used by itself, but must always be used with one of the </a:t>
            </a:r>
            <a:r>
              <a:rPr lang="en-US" dirty="0" err="1" smtClean="0"/>
              <a:t>metaclasses</a:t>
            </a:r>
            <a:r>
              <a:rPr lang="en-US" dirty="0" smtClean="0"/>
              <a:t> it </a:t>
            </a:r>
            <a:r>
              <a:rPr lang="en-US" dirty="0" smtClean="0">
                <a:hlinkClick r:id="rId3"/>
              </a:rPr>
              <a:t>extends</a:t>
            </a:r>
            <a:r>
              <a:rPr lang="en-US" dirty="0" smtClean="0"/>
              <a:t>. Stereotype cannot be extended by another stereotype. </a:t>
            </a:r>
          </a:p>
          <a:p>
            <a:r>
              <a:rPr lang="en-US" dirty="0" smtClean="0"/>
              <a:t>A stereotype uses the same notation as a class, with the keyword </a:t>
            </a:r>
            <a:r>
              <a:rPr lang="en-US" b="1" dirty="0" smtClean="0"/>
              <a:t>«stereotype»</a:t>
            </a:r>
            <a:r>
              <a:rPr lang="en-US" dirty="0" smtClean="0"/>
              <a:t> shown before or above the name of the stereotype. Stereotype names should not clash with keyword names for the extended model element. </a:t>
            </a:r>
          </a:p>
          <a:p>
            <a:pPr algn="just"/>
            <a:endParaRPr lang="en-US" dirty="0"/>
          </a:p>
        </p:txBody>
      </p:sp>
      <p:pic>
        <p:nvPicPr>
          <p:cNvPr id="4" name="Picture 3"/>
          <p:cNvPicPr>
            <a:picLocks noChangeAspect="1"/>
          </p:cNvPicPr>
          <p:nvPr/>
        </p:nvPicPr>
        <p:blipFill>
          <a:blip r:embed="rId4"/>
          <a:stretch>
            <a:fillRect/>
          </a:stretch>
        </p:blipFill>
        <p:spPr>
          <a:xfrm>
            <a:off x="7208959" y="1825625"/>
            <a:ext cx="4667250" cy="3333750"/>
          </a:xfrm>
          <a:prstGeom prst="rect">
            <a:avLst/>
          </a:prstGeom>
        </p:spPr>
      </p:pic>
    </p:spTree>
    <p:extLst>
      <p:ext uri="{BB962C8B-B14F-4D97-AF65-F5344CB8AC3E}">
        <p14:creationId xmlns:p14="http://schemas.microsoft.com/office/powerpoint/2010/main" val="3038942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Use Case Diagram?</a:t>
            </a:r>
            <a:endParaRPr lang="tr-TR" dirty="0"/>
          </a:p>
        </p:txBody>
      </p:sp>
      <p:sp>
        <p:nvSpPr>
          <p:cNvPr id="3" name="Content Placeholder 2"/>
          <p:cNvSpPr>
            <a:spLocks noGrp="1"/>
          </p:cNvSpPr>
          <p:nvPr>
            <p:ph idx="1"/>
          </p:nvPr>
        </p:nvSpPr>
        <p:spPr/>
        <p:txBody>
          <a:bodyPr>
            <a:normAutofit fontScale="92500" lnSpcReduction="20000"/>
          </a:bodyPr>
          <a:lstStyle/>
          <a:p>
            <a:r>
              <a:rPr lang="en-US" dirty="0" smtClean="0"/>
              <a:t>A use-case model describes a system's functional requirements in terms of use cases. It is a model of the system's intended functionality (use cases) and its environment (actors). Use cases enable you to relate what you need from a system to how the system delivers on those needs. </a:t>
            </a:r>
          </a:p>
          <a:p>
            <a:r>
              <a:rPr lang="en-US" dirty="0" smtClean="0"/>
              <a:t>Think of a use-case model as a menu, much like the menu you'd find in a restaurant. By looking at the menu, you know what's available to you, the individual dishes as well as their prices. You also know what kind of cuisine the restaurant serves: Italian, Mexican, Chinese, and so on. By looking at the menu, you get an overall impression of the dining experience that awaits you in that restaurant. The menu, in effect, "models" the restaurant's behavior. </a:t>
            </a:r>
          </a:p>
          <a:p>
            <a:r>
              <a:rPr lang="en-US" dirty="0" smtClean="0"/>
              <a:t>Because it is a very powerful planning instrument, the use-case model is generally used in all phases of the development cycle by all team members.</a:t>
            </a:r>
          </a:p>
          <a:p>
            <a:endParaRPr lang="tr-TR" dirty="0"/>
          </a:p>
        </p:txBody>
      </p:sp>
    </p:spTree>
    <p:extLst>
      <p:ext uri="{BB962C8B-B14F-4D97-AF65-F5344CB8AC3E}">
        <p14:creationId xmlns:p14="http://schemas.microsoft.com/office/powerpoint/2010/main" val="359659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0271" y="806754"/>
            <a:ext cx="9639677" cy="5620422"/>
          </a:xfrm>
          <a:prstGeom prst="rect">
            <a:avLst/>
          </a:prstGeom>
        </p:spPr>
      </p:pic>
    </p:spTree>
    <p:extLst>
      <p:ext uri="{BB962C8B-B14F-4D97-AF65-F5344CB8AC3E}">
        <p14:creationId xmlns:p14="http://schemas.microsoft.com/office/powerpoint/2010/main" val="345537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Activity Diagram?</a:t>
            </a:r>
            <a:endParaRPr lang="tr-TR" dirty="0"/>
          </a:p>
        </p:txBody>
      </p:sp>
      <p:sp>
        <p:nvSpPr>
          <p:cNvPr id="3" name="Content Placeholder 2"/>
          <p:cNvSpPr>
            <a:spLocks noGrp="1"/>
          </p:cNvSpPr>
          <p:nvPr>
            <p:ph idx="1"/>
          </p:nvPr>
        </p:nvSpPr>
        <p:spPr>
          <a:xfrm>
            <a:off x="838200" y="1825625"/>
            <a:ext cx="10971682" cy="4496044"/>
          </a:xfrm>
        </p:spPr>
        <p:txBody>
          <a:bodyPr>
            <a:normAutofit/>
          </a:bodyPr>
          <a:lstStyle/>
          <a:p>
            <a:r>
              <a:rPr lang="en-US" dirty="0" smtClean="0"/>
              <a:t>Activity diagrams are graphical representations of workflows of stepwise activities and actions with support for choice, iteration and concurrency. It describes the flow of control of the target system, such as the exploring complex business rules and operations, describing the use case also the business process. In the Unified Modeling Language, activity diagrams are intended to model both computational and organizational processes (i.e. workflows).</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770" y="4143614"/>
            <a:ext cx="5412015" cy="2714385"/>
          </a:xfrm>
          <a:prstGeom prst="rect">
            <a:avLst/>
          </a:prstGeom>
        </p:spPr>
      </p:pic>
    </p:spTree>
    <p:extLst>
      <p:ext uri="{BB962C8B-B14F-4D97-AF65-F5344CB8AC3E}">
        <p14:creationId xmlns:p14="http://schemas.microsoft.com/office/powerpoint/2010/main" val="298983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State Machine Diagram?</a:t>
            </a:r>
            <a:br>
              <a:rPr lang="en-US" b="1" dirty="0" smtClean="0"/>
            </a:br>
            <a:endParaRPr lang="tr-TR" b="1" dirty="0"/>
          </a:p>
        </p:txBody>
      </p:sp>
      <p:sp>
        <p:nvSpPr>
          <p:cNvPr id="3" name="Content Placeholder 2"/>
          <p:cNvSpPr>
            <a:spLocks noGrp="1"/>
          </p:cNvSpPr>
          <p:nvPr>
            <p:ph idx="1"/>
          </p:nvPr>
        </p:nvSpPr>
        <p:spPr>
          <a:xfrm>
            <a:off x="838200" y="1825624"/>
            <a:ext cx="6002215" cy="4531213"/>
          </a:xfrm>
        </p:spPr>
        <p:txBody>
          <a:bodyPr>
            <a:normAutofit/>
          </a:bodyPr>
          <a:lstStyle/>
          <a:p>
            <a:pPr algn="just"/>
            <a:r>
              <a:rPr lang="en-US" dirty="0" smtClean="0"/>
              <a:t>A state diagram is a type of diagram used in UML to describe the behavior of systems which is based on the concept of state diagrams by David </a:t>
            </a:r>
            <a:r>
              <a:rPr lang="en-US" dirty="0" err="1" smtClean="0"/>
              <a:t>Harel</a:t>
            </a:r>
            <a:r>
              <a:rPr lang="en-US" dirty="0" smtClean="0"/>
              <a:t>. State diagrams depict the permitted states and transitions as well as the events that effect these transitions. It helps to visualize the entire lifecycle of objects and thus help to provide a better understanding of state-based systems.</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415" y="2010697"/>
            <a:ext cx="5019048" cy="3047619"/>
          </a:xfrm>
          <a:prstGeom prst="rect">
            <a:avLst/>
          </a:prstGeom>
        </p:spPr>
      </p:pic>
    </p:spTree>
    <p:extLst>
      <p:ext uri="{BB962C8B-B14F-4D97-AF65-F5344CB8AC3E}">
        <p14:creationId xmlns:p14="http://schemas.microsoft.com/office/powerpoint/2010/main" val="142257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UML'nin</a:t>
            </a:r>
            <a:r>
              <a:rPr lang="tr-TR" dirty="0" smtClean="0"/>
              <a:t> Kökeni</a:t>
            </a:r>
            <a:endParaRPr lang="tr-TR" dirty="0"/>
          </a:p>
        </p:txBody>
      </p:sp>
      <p:sp>
        <p:nvSpPr>
          <p:cNvPr id="3" name="Content Placeholder 2"/>
          <p:cNvSpPr>
            <a:spLocks noGrp="1"/>
          </p:cNvSpPr>
          <p:nvPr>
            <p:ph idx="1"/>
          </p:nvPr>
        </p:nvSpPr>
        <p:spPr/>
        <p:txBody>
          <a:bodyPr/>
          <a:lstStyle/>
          <a:p>
            <a:pPr algn="just"/>
            <a:r>
              <a:rPr lang="tr-TR" dirty="0" err="1" smtClean="0"/>
              <a:t>UML'nin</a:t>
            </a:r>
            <a:r>
              <a:rPr lang="tr-TR" dirty="0" smtClean="0"/>
              <a:t> amacı, tüm nesne yönelimli yöntemler tarafından kullanılabilecek standart bir gösterim sağlamak ve </a:t>
            </a:r>
            <a:r>
              <a:rPr lang="en-US" dirty="0" err="1" smtClean="0"/>
              <a:t>öncül</a:t>
            </a:r>
            <a:r>
              <a:rPr lang="en-US" dirty="0" smtClean="0"/>
              <a:t> </a:t>
            </a:r>
            <a:r>
              <a:rPr lang="tr-TR" dirty="0" smtClean="0"/>
              <a:t>gösterimlerin en iyi öğelerini seçmek ve entegre etmektir. UML, çok çeşitli uygulamalar için tasarlanmıştır. Bu nedenle, çok çeşitli sistem ve faaliyetler (</a:t>
            </a:r>
            <a:r>
              <a:rPr lang="tr-TR" dirty="0" err="1" smtClean="0"/>
              <a:t>örn</a:t>
            </a:r>
            <a:r>
              <a:rPr lang="tr-TR" dirty="0" smtClean="0"/>
              <a:t>. Dağıtılmış sistemler, analiz, sistem tasarımı ve dağıtımı) için yapılar sağlar.</a:t>
            </a:r>
            <a:endParaRPr lang="tr-TR" dirty="0"/>
          </a:p>
        </p:txBody>
      </p:sp>
    </p:spTree>
    <p:extLst>
      <p:ext uri="{BB962C8B-B14F-4D97-AF65-F5344CB8AC3E}">
        <p14:creationId xmlns:p14="http://schemas.microsoft.com/office/powerpoint/2010/main" val="3679846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Sequence Diagram?</a:t>
            </a:r>
            <a:endParaRPr lang="tr-TR" dirty="0"/>
          </a:p>
        </p:txBody>
      </p:sp>
      <p:sp>
        <p:nvSpPr>
          <p:cNvPr id="3" name="Content Placeholder 2"/>
          <p:cNvSpPr>
            <a:spLocks noGrp="1"/>
          </p:cNvSpPr>
          <p:nvPr>
            <p:ph idx="1"/>
          </p:nvPr>
        </p:nvSpPr>
        <p:spPr/>
        <p:txBody>
          <a:bodyPr/>
          <a:lstStyle/>
          <a:p>
            <a:r>
              <a:rPr lang="en-US" dirty="0" smtClean="0"/>
              <a:t>The Sequence Diagram models the collaboration of objects based on a time sequence. It shows how the objects interact with others in a particular scenario of a use case. With the advanced visual modeling capability, you can create complex sequence diagram in few clicks. Besides, some modeling tool such as Visual Paradigm can generate sequence diagram from the flow of events which you have defined in the use case description.</a:t>
            </a:r>
            <a:endParaRPr lang="tr-TR" dirty="0"/>
          </a:p>
        </p:txBody>
      </p:sp>
    </p:spTree>
    <p:extLst>
      <p:ext uri="{BB962C8B-B14F-4D97-AF65-F5344CB8AC3E}">
        <p14:creationId xmlns:p14="http://schemas.microsoft.com/office/powerpoint/2010/main" val="3657552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333" y="419476"/>
            <a:ext cx="7533333" cy="6019048"/>
          </a:xfrm>
          <a:prstGeom prst="rect">
            <a:avLst/>
          </a:prstGeom>
        </p:spPr>
      </p:pic>
    </p:spTree>
    <p:extLst>
      <p:ext uri="{BB962C8B-B14F-4D97-AF65-F5344CB8AC3E}">
        <p14:creationId xmlns:p14="http://schemas.microsoft.com/office/powerpoint/2010/main" val="341075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Communication Diagram?</a:t>
            </a:r>
            <a:endParaRPr lang="tr-TR" dirty="0"/>
          </a:p>
        </p:txBody>
      </p:sp>
      <p:sp>
        <p:nvSpPr>
          <p:cNvPr id="3" name="Content Placeholder 2"/>
          <p:cNvSpPr>
            <a:spLocks noGrp="1"/>
          </p:cNvSpPr>
          <p:nvPr>
            <p:ph idx="1"/>
          </p:nvPr>
        </p:nvSpPr>
        <p:spPr>
          <a:xfrm>
            <a:off x="70338" y="1690688"/>
            <a:ext cx="6321670" cy="4909283"/>
          </a:xfrm>
        </p:spPr>
        <p:txBody>
          <a:bodyPr>
            <a:normAutofit/>
          </a:bodyPr>
          <a:lstStyle/>
          <a:p>
            <a:pPr algn="just"/>
            <a:r>
              <a:rPr lang="en-US" dirty="0" smtClean="0"/>
              <a:t>Similar to Sequence Diagram, the Communication Diagram is also used to model the dynamic behavior of the use case. When compare to Sequence Diagram, the Communication Diagram is more focused on showing the collaboration of objects rather than the time sequence. They are actually semantically equivalent, so some of the modeling tool such as, Visual Paradigm allows you to generate it from one to the other.</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1423619"/>
            <a:ext cx="5606562" cy="3876190"/>
          </a:xfrm>
          <a:prstGeom prst="rect">
            <a:avLst/>
          </a:prstGeom>
        </p:spPr>
      </p:pic>
    </p:spTree>
    <p:extLst>
      <p:ext uri="{BB962C8B-B14F-4D97-AF65-F5344CB8AC3E}">
        <p14:creationId xmlns:p14="http://schemas.microsoft.com/office/powerpoint/2010/main" val="42383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Interaction Overview Diagram?</a:t>
            </a:r>
            <a:endParaRPr lang="tr-TR" dirty="0"/>
          </a:p>
        </p:txBody>
      </p:sp>
      <p:sp>
        <p:nvSpPr>
          <p:cNvPr id="3" name="Content Placeholder 2"/>
          <p:cNvSpPr>
            <a:spLocks noGrp="1"/>
          </p:cNvSpPr>
          <p:nvPr>
            <p:ph idx="1"/>
          </p:nvPr>
        </p:nvSpPr>
        <p:spPr>
          <a:xfrm>
            <a:off x="838200" y="1825625"/>
            <a:ext cx="10515600" cy="2799129"/>
          </a:xfrm>
        </p:spPr>
        <p:txBody>
          <a:bodyPr/>
          <a:lstStyle/>
          <a:p>
            <a:pPr algn="just"/>
            <a:r>
              <a:rPr lang="en-US" dirty="0" smtClean="0"/>
              <a:t>The Interaction Overview Diagram focuses on the overview of the flow of control of the interactions. It is a variant of the Activity Diagram where the nodes are the interactions or interaction occurrences. The Interaction Overview Diagram describes the interactions where messages and lifelines are hidden. You can link up the "real" diagrams and achieve high degree navigability between diagrams inside the Interaction Overview Diagram.</a:t>
            </a:r>
            <a:endParaRPr lang="tr-TR" dirty="0"/>
          </a:p>
        </p:txBody>
      </p:sp>
    </p:spTree>
    <p:extLst>
      <p:ext uri="{BB962C8B-B14F-4D97-AF65-F5344CB8AC3E}">
        <p14:creationId xmlns:p14="http://schemas.microsoft.com/office/powerpoint/2010/main" val="2737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327" y="1825625"/>
            <a:ext cx="8005345" cy="4351338"/>
          </a:xfrm>
        </p:spPr>
      </p:pic>
    </p:spTree>
    <p:extLst>
      <p:ext uri="{BB962C8B-B14F-4D97-AF65-F5344CB8AC3E}">
        <p14:creationId xmlns:p14="http://schemas.microsoft.com/office/powerpoint/2010/main" val="199661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55000" lnSpcReduction="20000"/>
          </a:bodyPr>
          <a:lstStyle/>
          <a:p>
            <a:r>
              <a:rPr lang="tr-TR" dirty="0" smtClean="0"/>
              <a:t>UML, </a:t>
            </a:r>
            <a:r>
              <a:rPr lang="tr-TR" dirty="0" err="1" smtClean="0"/>
              <a:t>OMT'nin</a:t>
            </a:r>
            <a:r>
              <a:rPr lang="tr-TR" dirty="0" smtClean="0"/>
              <a:t> birleşmesinden kaynaklanan bir gösterimdir. </a:t>
            </a:r>
          </a:p>
          <a:p>
            <a:pPr lvl="1"/>
            <a:r>
              <a:rPr lang="tr-TR" dirty="0" smtClean="0">
                <a:hlinkClick r:id="rId2"/>
              </a:rPr>
              <a:t>Nesne Modelleme Tekniği OMT</a:t>
            </a:r>
            <a:r>
              <a:rPr lang="tr-TR" dirty="0" smtClean="0"/>
              <a:t> [ </a:t>
            </a:r>
            <a:r>
              <a:rPr lang="tr-TR" dirty="0" smtClean="0">
                <a:hlinkClick r:id="rId3"/>
              </a:rPr>
              <a:t>James </a:t>
            </a:r>
            <a:r>
              <a:rPr lang="tr-TR" dirty="0" err="1" smtClean="0">
                <a:hlinkClick r:id="rId3"/>
              </a:rPr>
              <a:t>Rumbaugh</a:t>
            </a:r>
            <a:r>
              <a:rPr lang="tr-TR" dirty="0" smtClean="0"/>
              <a:t> 1991] - analiz ve veri yoğun bilgi sistemleri için en iyisiydi. </a:t>
            </a:r>
          </a:p>
          <a:p>
            <a:pPr lvl="1"/>
            <a:r>
              <a:rPr lang="tr-TR" dirty="0" err="1" smtClean="0"/>
              <a:t>Booch</a:t>
            </a:r>
            <a:r>
              <a:rPr lang="tr-TR" dirty="0" smtClean="0"/>
              <a:t> [ </a:t>
            </a:r>
            <a:r>
              <a:rPr lang="tr-TR" dirty="0" err="1" smtClean="0">
                <a:hlinkClick r:id="rId4"/>
              </a:rPr>
              <a:t>Grady</a:t>
            </a:r>
            <a:r>
              <a:rPr lang="tr-TR" dirty="0" smtClean="0">
                <a:hlinkClick r:id="rId4"/>
              </a:rPr>
              <a:t> </a:t>
            </a:r>
            <a:r>
              <a:rPr lang="tr-TR" dirty="0" err="1" smtClean="0">
                <a:hlinkClick r:id="rId4"/>
              </a:rPr>
              <a:t>Booch</a:t>
            </a:r>
            <a:r>
              <a:rPr lang="tr-TR" dirty="0" smtClean="0"/>
              <a:t> 1994] - tasarım ve uygulama için mükemmeldi. </a:t>
            </a:r>
            <a:r>
              <a:rPr lang="tr-TR" dirty="0" err="1" smtClean="0"/>
              <a:t>Grady</a:t>
            </a:r>
            <a:r>
              <a:rPr lang="tr-TR" dirty="0" smtClean="0"/>
              <a:t> </a:t>
            </a:r>
            <a:r>
              <a:rPr lang="tr-TR" dirty="0" err="1" smtClean="0"/>
              <a:t>Booch</a:t>
            </a:r>
            <a:r>
              <a:rPr lang="tr-TR" dirty="0" smtClean="0"/>
              <a:t>, </a:t>
            </a:r>
            <a:r>
              <a:rPr lang="tr-TR" dirty="0" smtClean="0">
                <a:hlinkClick r:id="rId5"/>
              </a:rPr>
              <a:t>Ada</a:t>
            </a:r>
            <a:r>
              <a:rPr lang="tr-TR" dirty="0" smtClean="0"/>
              <a:t> dili ile yoğun bir şekilde çalışmış ve dile yönelik Nesne Tabanlı tekniklerin geliştirilmesinde önemli bir oyuncu olmuştur. </a:t>
            </a:r>
            <a:r>
              <a:rPr lang="tr-TR" dirty="0" err="1" smtClean="0"/>
              <a:t>Booch</a:t>
            </a:r>
            <a:r>
              <a:rPr lang="tr-TR" dirty="0" smtClean="0"/>
              <a:t> yöntemi güçlü olmasına rağmen, gösterim daha az iyi karşılandı (birçok bulut şekli modellerine egemen oldu - çok düzenli değil) </a:t>
            </a:r>
          </a:p>
          <a:p>
            <a:pPr lvl="1"/>
            <a:r>
              <a:rPr lang="tr-TR" dirty="0" smtClean="0"/>
              <a:t>OOSE (Nesneye Dayalı Yazılım Mühendisliği [ </a:t>
            </a:r>
            <a:r>
              <a:rPr lang="tr-TR" dirty="0" err="1" smtClean="0">
                <a:hlinkClick r:id="rId6"/>
              </a:rPr>
              <a:t>Ivar</a:t>
            </a:r>
            <a:r>
              <a:rPr lang="tr-TR" dirty="0" smtClean="0">
                <a:hlinkClick r:id="rId6"/>
              </a:rPr>
              <a:t> </a:t>
            </a:r>
            <a:r>
              <a:rPr lang="tr-TR" dirty="0" err="1" smtClean="0">
                <a:hlinkClick r:id="rId6"/>
              </a:rPr>
              <a:t>Jacobson</a:t>
            </a:r>
            <a:r>
              <a:rPr lang="tr-TR" dirty="0" smtClean="0"/>
              <a:t> 1992])) - Kullanım Durumları olarak bilinen bir modele sahiptir. Kullanım Durumları, tüm sistemin (</a:t>
            </a:r>
            <a:r>
              <a:rPr lang="tr-TR" dirty="0" err="1" smtClean="0"/>
              <a:t>OO'nun</a:t>
            </a:r>
            <a:r>
              <a:rPr lang="tr-TR" dirty="0" smtClean="0"/>
              <a:t> geleneksel olarak zayıf olduğu bir alan) davranışını anlamak için güçlü bir tekniktir. </a:t>
            </a:r>
          </a:p>
          <a:p>
            <a:r>
              <a:rPr lang="tr-TR" dirty="0" smtClean="0"/>
              <a:t>1994 yılında, </a:t>
            </a:r>
            <a:r>
              <a:rPr lang="tr-TR" dirty="0" err="1" smtClean="0"/>
              <a:t>OMT'nin</a:t>
            </a:r>
            <a:r>
              <a:rPr lang="tr-TR" dirty="0" smtClean="0"/>
              <a:t> yaratıcısı </a:t>
            </a:r>
            <a:r>
              <a:rPr lang="tr-TR" dirty="0" err="1" smtClean="0"/>
              <a:t>Jim</a:t>
            </a:r>
            <a:r>
              <a:rPr lang="tr-TR" dirty="0" smtClean="0"/>
              <a:t> </a:t>
            </a:r>
            <a:r>
              <a:rPr lang="tr-TR" dirty="0" err="1" smtClean="0"/>
              <a:t>Rumbaugh</a:t>
            </a:r>
            <a:r>
              <a:rPr lang="tr-TR" dirty="0" smtClean="0"/>
              <a:t>, General </a:t>
            </a:r>
            <a:r>
              <a:rPr lang="tr-TR" dirty="0" err="1" smtClean="0"/>
              <a:t>Electric'ten</a:t>
            </a:r>
            <a:r>
              <a:rPr lang="tr-TR" dirty="0" smtClean="0"/>
              <a:t> ayrıldığında ve </a:t>
            </a:r>
            <a:r>
              <a:rPr lang="tr-TR" dirty="0" err="1" smtClean="0"/>
              <a:t>Rational</a:t>
            </a:r>
            <a:r>
              <a:rPr lang="tr-TR" dirty="0" smtClean="0"/>
              <a:t> </a:t>
            </a:r>
            <a:r>
              <a:rPr lang="tr-TR" dirty="0" err="1" smtClean="0"/>
              <a:t>Corp'ta</a:t>
            </a:r>
            <a:r>
              <a:rPr lang="tr-TR" dirty="0" smtClean="0"/>
              <a:t> </a:t>
            </a:r>
            <a:r>
              <a:rPr lang="tr-TR" dirty="0" err="1" smtClean="0"/>
              <a:t>Grady</a:t>
            </a:r>
            <a:r>
              <a:rPr lang="tr-TR" dirty="0" smtClean="0"/>
              <a:t> </a:t>
            </a:r>
            <a:r>
              <a:rPr lang="tr-TR" dirty="0" err="1" smtClean="0"/>
              <a:t>Booch'a</a:t>
            </a:r>
            <a:r>
              <a:rPr lang="tr-TR" dirty="0" smtClean="0"/>
              <a:t> katıldığında yazılım dünyasını sersemletti. Ortaklığın amacı, fikirlerini tek bir birleştirilmiş yöntemde (çalışma başlığı) yöntem gerçekten de "Birleştirilmiş Yöntem" idi). </a:t>
            </a:r>
          </a:p>
          <a:p>
            <a:r>
              <a:rPr lang="tr-TR" dirty="0" smtClean="0"/>
              <a:t>1995 yılına gelindiğinde, </a:t>
            </a:r>
            <a:r>
              <a:rPr lang="tr-TR" dirty="0" err="1" smtClean="0"/>
              <a:t>OOSE'nin</a:t>
            </a:r>
            <a:r>
              <a:rPr lang="tr-TR" dirty="0" smtClean="0"/>
              <a:t> yaratıcısı </a:t>
            </a:r>
            <a:r>
              <a:rPr lang="tr-TR" dirty="0" err="1" smtClean="0"/>
              <a:t>Ivar</a:t>
            </a:r>
            <a:r>
              <a:rPr lang="tr-TR" dirty="0" smtClean="0"/>
              <a:t> </a:t>
            </a:r>
            <a:r>
              <a:rPr lang="tr-TR" dirty="0" err="1" smtClean="0"/>
              <a:t>Jacobson</a:t>
            </a:r>
            <a:r>
              <a:rPr lang="tr-TR" dirty="0" smtClean="0"/>
              <a:t> da </a:t>
            </a:r>
            <a:r>
              <a:rPr lang="tr-TR" dirty="0" err="1" smtClean="0"/>
              <a:t>Rational'e</a:t>
            </a:r>
            <a:r>
              <a:rPr lang="tr-TR" dirty="0" smtClean="0"/>
              <a:t> katılmıştı ve fikirleri (özellikle "Kullanım Vakaları" kavramı) artık Birleşik Birleştirilmiş Modelleme Dili olarak adlandırılan yeni Birleşik Yönteme beslendi. </a:t>
            </a:r>
            <a:r>
              <a:rPr lang="tr-TR" dirty="0" err="1" smtClean="0"/>
              <a:t>Rumbaugh</a:t>
            </a:r>
            <a:r>
              <a:rPr lang="tr-TR" dirty="0" smtClean="0"/>
              <a:t>, </a:t>
            </a:r>
            <a:r>
              <a:rPr lang="tr-TR" dirty="0" err="1" smtClean="0"/>
              <a:t>Booch</a:t>
            </a:r>
            <a:r>
              <a:rPr lang="tr-TR" dirty="0" smtClean="0"/>
              <a:t> ve </a:t>
            </a:r>
            <a:r>
              <a:rPr lang="tr-TR" dirty="0" err="1" smtClean="0"/>
              <a:t>Jacobson</a:t>
            </a:r>
            <a:r>
              <a:rPr lang="tr-TR" dirty="0" smtClean="0"/>
              <a:t> ekibi sevgiyle "Üç </a:t>
            </a:r>
            <a:r>
              <a:rPr lang="tr-TR" dirty="0" err="1" smtClean="0"/>
              <a:t>Amigos</a:t>
            </a:r>
            <a:r>
              <a:rPr lang="tr-TR" dirty="0" smtClean="0"/>
              <a:t>" olarak biliniyor </a:t>
            </a:r>
          </a:p>
          <a:p>
            <a:r>
              <a:rPr lang="tr-TR" dirty="0" smtClean="0"/>
              <a:t>UML ayrıca diğer nesne yönelimli gösterimlerden de etkilenmiştir: </a:t>
            </a:r>
          </a:p>
          <a:p>
            <a:r>
              <a:rPr lang="tr-TR" dirty="0" err="1" smtClean="0"/>
              <a:t>Mellor</a:t>
            </a:r>
            <a:r>
              <a:rPr lang="tr-TR" dirty="0" smtClean="0"/>
              <a:t> ve </a:t>
            </a:r>
            <a:r>
              <a:rPr lang="tr-TR" dirty="0" err="1" smtClean="0"/>
              <a:t>Shlaer</a:t>
            </a:r>
            <a:r>
              <a:rPr lang="tr-TR" dirty="0" smtClean="0"/>
              <a:t> [1998] </a:t>
            </a:r>
          </a:p>
          <a:p>
            <a:r>
              <a:rPr lang="tr-TR" dirty="0" err="1" smtClean="0"/>
              <a:t>Coad</a:t>
            </a:r>
            <a:r>
              <a:rPr lang="tr-TR" dirty="0" smtClean="0"/>
              <a:t> ve </a:t>
            </a:r>
            <a:r>
              <a:rPr lang="tr-TR" dirty="0" err="1" smtClean="0"/>
              <a:t>Yourdon</a:t>
            </a:r>
            <a:r>
              <a:rPr lang="tr-TR" dirty="0" smtClean="0"/>
              <a:t> [1995] </a:t>
            </a:r>
          </a:p>
          <a:p>
            <a:r>
              <a:rPr lang="tr-TR" dirty="0" err="1" smtClean="0"/>
              <a:t>Wirfs-Brock</a:t>
            </a:r>
            <a:r>
              <a:rPr lang="tr-TR" dirty="0" smtClean="0"/>
              <a:t> [1990] </a:t>
            </a:r>
          </a:p>
          <a:p>
            <a:r>
              <a:rPr lang="tr-TR" dirty="0" smtClean="0"/>
              <a:t>Martin ve </a:t>
            </a:r>
            <a:r>
              <a:rPr lang="tr-TR" dirty="0" err="1" smtClean="0"/>
              <a:t>Odell</a:t>
            </a:r>
            <a:r>
              <a:rPr lang="tr-TR" dirty="0" smtClean="0"/>
              <a:t> [1992] </a:t>
            </a:r>
          </a:p>
          <a:p>
            <a:endParaRPr lang="tr-TR" dirty="0"/>
          </a:p>
        </p:txBody>
      </p:sp>
    </p:spTree>
    <p:extLst>
      <p:ext uri="{BB962C8B-B14F-4D97-AF65-F5344CB8AC3E}">
        <p14:creationId xmlns:p14="http://schemas.microsoft.com/office/powerpoint/2010/main" val="229538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UML - Genel Bakış</a:t>
            </a:r>
            <a:endParaRPr lang="tr-TR" dirty="0"/>
          </a:p>
        </p:txBody>
      </p:sp>
      <p:sp>
        <p:nvSpPr>
          <p:cNvPr id="3" name="Content Placeholder 2"/>
          <p:cNvSpPr>
            <a:spLocks noGrp="1"/>
          </p:cNvSpPr>
          <p:nvPr>
            <p:ph idx="1"/>
          </p:nvPr>
        </p:nvSpPr>
        <p:spPr/>
        <p:txBody>
          <a:bodyPr>
            <a:normAutofit lnSpcReduction="10000"/>
          </a:bodyPr>
          <a:lstStyle/>
          <a:p>
            <a:r>
              <a:rPr lang="tr-TR" dirty="0" smtClean="0"/>
              <a:t>UML teorisine bakmaya başlamadan önce, </a:t>
            </a:r>
            <a:r>
              <a:rPr lang="tr-TR" dirty="0" err="1" smtClean="0"/>
              <a:t>UML'nin</a:t>
            </a:r>
            <a:r>
              <a:rPr lang="tr-TR" dirty="0" smtClean="0"/>
              <a:t> bazı temel kavramlarını çok kısa bir şekilde ele alacağız.</a:t>
            </a:r>
          </a:p>
          <a:p>
            <a:endParaRPr lang="tr-TR" dirty="0" smtClean="0"/>
          </a:p>
          <a:p>
            <a:r>
              <a:rPr lang="tr-TR" dirty="0" smtClean="0"/>
              <a:t>UML hakkında ilk dikkat edilmesi gereken şey, alışacak çok farklı diyagramların (modellerin) olmasıdır. Bunun nedeni, bir sisteme birçok farklı açıdan bakmanın mümkün olmasıdır. Bir yazılım geliştirmede rol oynayan birçok paydaş olacaktır.</a:t>
            </a:r>
          </a:p>
          <a:p>
            <a:endParaRPr lang="tr-TR" dirty="0" smtClean="0"/>
          </a:p>
          <a:p>
            <a:r>
              <a:rPr lang="tr-TR" dirty="0" smtClean="0"/>
              <a:t>Örneğin:</a:t>
            </a:r>
            <a:r>
              <a:rPr lang="en-US" dirty="0" smtClean="0"/>
              <a:t> </a:t>
            </a:r>
            <a:r>
              <a:rPr lang="tr-TR" dirty="0" smtClean="0"/>
              <a:t>Analistler</a:t>
            </a:r>
            <a:r>
              <a:rPr lang="en-US" dirty="0" smtClean="0"/>
              <a:t>,</a:t>
            </a:r>
            <a:r>
              <a:rPr lang="tr-TR" dirty="0" smtClean="0"/>
              <a:t>    tasarımcılar</a:t>
            </a:r>
            <a:r>
              <a:rPr lang="en-US" dirty="0" smtClean="0"/>
              <a:t>,</a:t>
            </a:r>
            <a:r>
              <a:rPr lang="tr-TR" dirty="0" smtClean="0"/>
              <a:t>    </a:t>
            </a:r>
            <a:r>
              <a:rPr lang="en-US" dirty="0" err="1" smtClean="0"/>
              <a:t>kodlayıcılar</a:t>
            </a:r>
            <a:r>
              <a:rPr lang="en-US" dirty="0" smtClean="0"/>
              <a:t>,</a:t>
            </a:r>
            <a:r>
              <a:rPr lang="tr-TR" dirty="0" smtClean="0"/>
              <a:t>    </a:t>
            </a:r>
            <a:r>
              <a:rPr lang="en-US" dirty="0" smtClean="0"/>
              <a:t>t</a:t>
            </a:r>
            <a:r>
              <a:rPr lang="tr-TR" dirty="0" err="1" smtClean="0"/>
              <a:t>est</a:t>
            </a:r>
            <a:r>
              <a:rPr lang="en-US" dirty="0" err="1" smtClean="0"/>
              <a:t>erlar</a:t>
            </a:r>
            <a:r>
              <a:rPr lang="en-US" dirty="0" smtClean="0"/>
              <a:t>,</a:t>
            </a:r>
            <a:r>
              <a:rPr lang="tr-TR" dirty="0" smtClean="0"/>
              <a:t>    QA</a:t>
            </a:r>
            <a:r>
              <a:rPr lang="en-US" dirty="0" smtClean="0"/>
              <a:t>,</a:t>
            </a:r>
            <a:r>
              <a:rPr lang="tr-TR" dirty="0" smtClean="0"/>
              <a:t>    Müşteri</a:t>
            </a:r>
            <a:r>
              <a:rPr lang="en-US" dirty="0" smtClean="0"/>
              <a:t>,</a:t>
            </a:r>
            <a:r>
              <a:rPr lang="tr-TR" dirty="0" smtClean="0"/>
              <a:t>   Teknik Yazarlar </a:t>
            </a:r>
            <a:endParaRPr lang="tr-TR" dirty="0"/>
          </a:p>
        </p:txBody>
      </p:sp>
    </p:spTree>
    <p:extLst>
      <p:ext uri="{BB962C8B-B14F-4D97-AF65-F5344CB8AC3E}">
        <p14:creationId xmlns:p14="http://schemas.microsoft.com/office/powerpoint/2010/main" val="327759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Bu insanların hepsi sistemin farklı yönleriyle ilgileniyor ve her biri farklı bir ayrıntı düzeyine ihtiyaç duyuyor. Örneğin, bir </a:t>
            </a:r>
            <a:r>
              <a:rPr lang="tr-TR" dirty="0" err="1" smtClean="0"/>
              <a:t>kodlayıcının</a:t>
            </a:r>
            <a:r>
              <a:rPr lang="tr-TR" dirty="0" smtClean="0"/>
              <a:t> sistemin tasarımını anlaması ve tasarımı düşük seviyeli bir koda dönüştürebilmesi gerekir. Aksine, bir teknik yazar sistemin bir bütün olarak davranışıyla ilgilenir ve ürünün nasıl çalıştığını anlaması gerekir. UML, tüm paydaşların en az bir UML diyagramından yararlanabileceği kadar etkileyici bir dil sağlamaya çalışır.</a:t>
            </a:r>
            <a:endParaRPr lang="tr-TR" dirty="0"/>
          </a:p>
        </p:txBody>
      </p:sp>
    </p:spTree>
    <p:extLst>
      <p:ext uri="{BB962C8B-B14F-4D97-AF65-F5344CB8AC3E}">
        <p14:creationId xmlns:p14="http://schemas.microsoft.com/office/powerpoint/2010/main" val="96736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a:t>
            </a:r>
            <a:r>
              <a:rPr lang="en-US" dirty="0" err="1" smtClean="0"/>
              <a:t>Türleri</a:t>
            </a:r>
            <a:endParaRPr lang="tr-TR" dirty="0"/>
          </a:p>
        </p:txBody>
      </p:sp>
      <p:sp>
        <p:nvSpPr>
          <p:cNvPr id="3" name="Content Placeholder 2"/>
          <p:cNvSpPr>
            <a:spLocks noGrp="1"/>
          </p:cNvSpPr>
          <p:nvPr>
            <p:ph idx="1"/>
          </p:nvPr>
        </p:nvSpPr>
        <p:spPr/>
        <p:txBody>
          <a:bodyPr/>
          <a:lstStyle/>
          <a:p>
            <a:r>
              <a:rPr lang="en-US" dirty="0" err="1" smtClean="0"/>
              <a:t>Diagramlar</a:t>
            </a:r>
            <a:r>
              <a:rPr lang="en-US" dirty="0" smtClean="0"/>
              <a:t> Structure </a:t>
            </a:r>
            <a:r>
              <a:rPr lang="en-US" dirty="0" err="1" smtClean="0"/>
              <a:t>ve</a:t>
            </a:r>
            <a:r>
              <a:rPr lang="en-US" dirty="0" smtClean="0"/>
              <a:t> </a:t>
            </a:r>
            <a:r>
              <a:rPr lang="en-US" dirty="0" err="1" smtClean="0"/>
              <a:t>Behaviour</a:t>
            </a:r>
            <a:r>
              <a:rPr lang="en-US" dirty="0" smtClean="0"/>
              <a:t> </a:t>
            </a:r>
            <a:r>
              <a:rPr lang="en-US" dirty="0" err="1" smtClean="0"/>
              <a:t>diagramları</a:t>
            </a:r>
            <a:r>
              <a:rPr lang="en-US" dirty="0" smtClean="0"/>
              <a:t> </a:t>
            </a:r>
            <a:r>
              <a:rPr lang="en-US" dirty="0" err="1" smtClean="0"/>
              <a:t>olmak</a:t>
            </a:r>
            <a:r>
              <a:rPr lang="en-US" dirty="0" smtClean="0"/>
              <a:t> </a:t>
            </a:r>
            <a:r>
              <a:rPr lang="en-US" dirty="0" err="1" smtClean="0"/>
              <a:t>üzere</a:t>
            </a:r>
            <a:r>
              <a:rPr lang="en-US" dirty="0" smtClean="0"/>
              <a:t> </a:t>
            </a:r>
            <a:r>
              <a:rPr lang="en-US" dirty="0" err="1" smtClean="0"/>
              <a:t>ikiye</a:t>
            </a:r>
            <a:r>
              <a:rPr lang="en-US" dirty="0" smtClean="0"/>
              <a:t> </a:t>
            </a:r>
            <a:r>
              <a:rPr lang="en-US" dirty="0" err="1" smtClean="0"/>
              <a:t>ayrılır</a:t>
            </a:r>
            <a:r>
              <a:rPr lang="en-US" dirty="0" smtClean="0"/>
              <a:t>.</a:t>
            </a:r>
          </a:p>
        </p:txBody>
      </p:sp>
    </p:spTree>
    <p:extLst>
      <p:ext uri="{BB962C8B-B14F-4D97-AF65-F5344CB8AC3E}">
        <p14:creationId xmlns:p14="http://schemas.microsoft.com/office/powerpoint/2010/main" val="217305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Diagram</a:t>
            </a:r>
            <a:r>
              <a:rPr lang="tr-TR" dirty="0" smtClean="0"/>
              <a:t> </a:t>
            </a:r>
            <a:r>
              <a:rPr lang="en-US" dirty="0" err="1" smtClean="0"/>
              <a:t>Türleri</a:t>
            </a:r>
            <a:endParaRPr lang="tr-TR" dirty="0"/>
          </a:p>
        </p:txBody>
      </p:sp>
      <p:sp>
        <p:nvSpPr>
          <p:cNvPr id="5" name="Rectangle 4"/>
          <p:cNvSpPr/>
          <p:nvPr/>
        </p:nvSpPr>
        <p:spPr>
          <a:xfrm>
            <a:off x="1219200" y="2012285"/>
            <a:ext cx="8181474" cy="3108543"/>
          </a:xfrm>
          <a:prstGeom prst="rect">
            <a:avLst/>
          </a:prstGeom>
        </p:spPr>
        <p:txBody>
          <a:bodyPr wrap="square">
            <a:spAutoFit/>
          </a:bodyPr>
          <a:lstStyle/>
          <a:p>
            <a:r>
              <a:rPr lang="pt-BR" sz="2800" dirty="0" smtClean="0">
                <a:hlinkClick r:id="rId2"/>
              </a:rPr>
              <a:t>Class Diagram</a:t>
            </a:r>
            <a:endParaRPr lang="pt-BR" sz="2800" dirty="0" smtClean="0"/>
          </a:p>
          <a:p>
            <a:r>
              <a:rPr lang="pt-BR" sz="2800" dirty="0" smtClean="0">
                <a:hlinkClick r:id="rId3"/>
              </a:rPr>
              <a:t>Component Diagram</a:t>
            </a:r>
            <a:endParaRPr lang="pt-BR" sz="2800" dirty="0" smtClean="0"/>
          </a:p>
          <a:p>
            <a:r>
              <a:rPr lang="pt-BR" sz="2800" dirty="0" smtClean="0">
                <a:hlinkClick r:id="rId4"/>
              </a:rPr>
              <a:t>Deployment Diagram</a:t>
            </a:r>
            <a:endParaRPr lang="pt-BR" sz="2800" dirty="0" smtClean="0"/>
          </a:p>
          <a:p>
            <a:r>
              <a:rPr lang="pt-BR" sz="2800" dirty="0" smtClean="0">
                <a:hlinkClick r:id="rId5"/>
              </a:rPr>
              <a:t>Object Diagram</a:t>
            </a:r>
            <a:endParaRPr lang="pt-BR" sz="2800" dirty="0" smtClean="0"/>
          </a:p>
          <a:p>
            <a:r>
              <a:rPr lang="pt-BR" sz="2800" dirty="0" smtClean="0">
                <a:hlinkClick r:id="rId6"/>
              </a:rPr>
              <a:t>Package Diagram</a:t>
            </a:r>
            <a:endParaRPr lang="pt-BR" sz="2800" dirty="0" smtClean="0"/>
          </a:p>
          <a:p>
            <a:r>
              <a:rPr lang="pt-BR" sz="2800" dirty="0" smtClean="0">
                <a:hlinkClick r:id="rId7"/>
              </a:rPr>
              <a:t>Composite Structure Diagram</a:t>
            </a:r>
            <a:endParaRPr lang="pt-BR" sz="2800" dirty="0" smtClean="0"/>
          </a:p>
          <a:p>
            <a:r>
              <a:rPr lang="pt-BR" sz="2800" dirty="0" smtClean="0">
                <a:hlinkClick r:id="rId8"/>
              </a:rPr>
              <a:t>Profile Diagram</a:t>
            </a:r>
            <a:endParaRPr lang="pt-BR" sz="2800" dirty="0" smtClean="0"/>
          </a:p>
        </p:txBody>
      </p:sp>
    </p:spTree>
    <p:extLst>
      <p:ext uri="{BB962C8B-B14F-4D97-AF65-F5344CB8AC3E}">
        <p14:creationId xmlns:p14="http://schemas.microsoft.com/office/powerpoint/2010/main" val="391940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Behaviour</a:t>
            </a:r>
            <a:r>
              <a:rPr lang="en-US" dirty="0" smtClean="0"/>
              <a:t> Diagram </a:t>
            </a:r>
            <a:r>
              <a:rPr lang="en-US" dirty="0" err="1" smtClean="0"/>
              <a:t>Türleri</a:t>
            </a:r>
            <a:endParaRPr lang="tr-TR" dirty="0"/>
          </a:p>
        </p:txBody>
      </p:sp>
      <p:sp>
        <p:nvSpPr>
          <p:cNvPr id="3" name="Content Placeholder 2"/>
          <p:cNvSpPr>
            <a:spLocks noGrp="1"/>
          </p:cNvSpPr>
          <p:nvPr>
            <p:ph idx="1"/>
          </p:nvPr>
        </p:nvSpPr>
        <p:spPr/>
        <p:txBody>
          <a:bodyPr/>
          <a:lstStyle/>
          <a:p>
            <a:r>
              <a:rPr lang="tr-TR" dirty="0" err="1" smtClean="0">
                <a:hlinkClick r:id="rId2"/>
              </a:rPr>
              <a:t>Use</a:t>
            </a:r>
            <a:r>
              <a:rPr lang="tr-TR" dirty="0" smtClean="0">
                <a:hlinkClick r:id="rId2"/>
              </a:rPr>
              <a:t> Case </a:t>
            </a:r>
            <a:r>
              <a:rPr lang="tr-TR" dirty="0" err="1" smtClean="0">
                <a:hlinkClick r:id="rId2"/>
              </a:rPr>
              <a:t>Diagram</a:t>
            </a:r>
            <a:endParaRPr lang="tr-TR" dirty="0" smtClean="0"/>
          </a:p>
          <a:p>
            <a:r>
              <a:rPr lang="tr-TR" dirty="0" smtClean="0">
                <a:hlinkClick r:id="rId3"/>
              </a:rPr>
              <a:t>Activity </a:t>
            </a:r>
            <a:r>
              <a:rPr lang="tr-TR" dirty="0" err="1" smtClean="0">
                <a:hlinkClick r:id="rId3"/>
              </a:rPr>
              <a:t>Diagram</a:t>
            </a:r>
            <a:endParaRPr lang="tr-TR" dirty="0" smtClean="0"/>
          </a:p>
          <a:p>
            <a:r>
              <a:rPr lang="tr-TR" dirty="0" err="1" smtClean="0">
                <a:hlinkClick r:id="rId4"/>
              </a:rPr>
              <a:t>State</a:t>
            </a:r>
            <a:r>
              <a:rPr lang="tr-TR" dirty="0" smtClean="0">
                <a:hlinkClick r:id="rId4"/>
              </a:rPr>
              <a:t> Machine </a:t>
            </a:r>
            <a:r>
              <a:rPr lang="tr-TR" dirty="0" err="1" smtClean="0">
                <a:hlinkClick r:id="rId4"/>
              </a:rPr>
              <a:t>Diagram</a:t>
            </a:r>
            <a:endParaRPr lang="tr-TR" dirty="0" smtClean="0"/>
          </a:p>
          <a:p>
            <a:r>
              <a:rPr lang="tr-TR" dirty="0" err="1" smtClean="0">
                <a:hlinkClick r:id="rId5"/>
              </a:rPr>
              <a:t>Sequence</a:t>
            </a:r>
            <a:r>
              <a:rPr lang="tr-TR" dirty="0" smtClean="0">
                <a:hlinkClick r:id="rId5"/>
              </a:rPr>
              <a:t> </a:t>
            </a:r>
            <a:r>
              <a:rPr lang="tr-TR" dirty="0" err="1" smtClean="0">
                <a:hlinkClick r:id="rId5"/>
              </a:rPr>
              <a:t>Diagram</a:t>
            </a:r>
            <a:endParaRPr lang="tr-TR" dirty="0" smtClean="0"/>
          </a:p>
          <a:p>
            <a:r>
              <a:rPr lang="tr-TR" dirty="0" err="1" smtClean="0">
                <a:hlinkClick r:id="rId6"/>
              </a:rPr>
              <a:t>Communication</a:t>
            </a:r>
            <a:r>
              <a:rPr lang="tr-TR" dirty="0" smtClean="0">
                <a:hlinkClick r:id="rId6"/>
              </a:rPr>
              <a:t> </a:t>
            </a:r>
            <a:r>
              <a:rPr lang="tr-TR" dirty="0" err="1" smtClean="0">
                <a:hlinkClick r:id="rId6"/>
              </a:rPr>
              <a:t>Diagram</a:t>
            </a:r>
            <a:endParaRPr lang="tr-TR" dirty="0" smtClean="0"/>
          </a:p>
          <a:p>
            <a:r>
              <a:rPr lang="tr-TR" dirty="0" err="1" smtClean="0">
                <a:hlinkClick r:id="rId7"/>
              </a:rPr>
              <a:t>Interaction</a:t>
            </a:r>
            <a:r>
              <a:rPr lang="tr-TR" dirty="0" smtClean="0">
                <a:hlinkClick r:id="rId7"/>
              </a:rPr>
              <a:t> </a:t>
            </a:r>
            <a:r>
              <a:rPr lang="tr-TR" dirty="0" err="1" smtClean="0">
                <a:hlinkClick r:id="rId7"/>
              </a:rPr>
              <a:t>Overview</a:t>
            </a:r>
            <a:r>
              <a:rPr lang="tr-TR" dirty="0" smtClean="0">
                <a:hlinkClick r:id="rId7"/>
              </a:rPr>
              <a:t> </a:t>
            </a:r>
            <a:r>
              <a:rPr lang="tr-TR" dirty="0" err="1" smtClean="0">
                <a:hlinkClick r:id="rId7"/>
              </a:rPr>
              <a:t>Diagram</a:t>
            </a:r>
            <a:endParaRPr lang="tr-TR" dirty="0" smtClean="0"/>
          </a:p>
          <a:p>
            <a:r>
              <a:rPr lang="tr-TR" dirty="0" err="1" smtClean="0">
                <a:hlinkClick r:id="rId8"/>
              </a:rPr>
              <a:t>Timing</a:t>
            </a:r>
            <a:r>
              <a:rPr lang="tr-TR" dirty="0" smtClean="0">
                <a:hlinkClick r:id="rId8"/>
              </a:rPr>
              <a:t> </a:t>
            </a:r>
            <a:r>
              <a:rPr lang="tr-TR" dirty="0" err="1" smtClean="0">
                <a:hlinkClick r:id="rId8"/>
              </a:rPr>
              <a:t>Diagram</a:t>
            </a:r>
            <a:endParaRPr lang="tr-TR" dirty="0" smtClean="0"/>
          </a:p>
          <a:p>
            <a:endParaRPr lang="tr-TR" dirty="0"/>
          </a:p>
        </p:txBody>
      </p:sp>
    </p:spTree>
    <p:extLst>
      <p:ext uri="{BB962C8B-B14F-4D97-AF65-F5344CB8AC3E}">
        <p14:creationId xmlns:p14="http://schemas.microsoft.com/office/powerpoint/2010/main" val="369386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2329</Words>
  <Application>Microsoft Office PowerPoint</Application>
  <PresentationFormat>Widescreen</PresentationFormat>
  <Paragraphs>88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Unified Modelling Language-UML Nedir?</vt:lpstr>
      <vt:lpstr>UML'nin Kökeni</vt:lpstr>
      <vt:lpstr>PowerPoint Presentation</vt:lpstr>
      <vt:lpstr>UML - Genel Bakış</vt:lpstr>
      <vt:lpstr>PowerPoint Presentation</vt:lpstr>
      <vt:lpstr>Diagram Türleri</vt:lpstr>
      <vt:lpstr>Structure Diagram Türleri</vt:lpstr>
      <vt:lpstr>Behaviour Diagram Türleri</vt:lpstr>
      <vt:lpstr>PowerPoint Presentation</vt:lpstr>
      <vt:lpstr>Class Diagram Nedir? </vt:lpstr>
      <vt:lpstr>PowerPoint Presentation</vt:lpstr>
      <vt:lpstr>Component Diagram Nedir?</vt:lpstr>
      <vt:lpstr>PowerPoint Presentation</vt:lpstr>
      <vt:lpstr>Deployment Diagram Nedir?</vt:lpstr>
      <vt:lpstr>PowerPoint Presentation</vt:lpstr>
      <vt:lpstr>Object Diagram?</vt:lpstr>
      <vt:lpstr>Class Diagram vs Object Diagram</vt:lpstr>
      <vt:lpstr>Relationship between Class Diagram and Object Diagram</vt:lpstr>
      <vt:lpstr>Class Diagram Example</vt:lpstr>
      <vt:lpstr>Object Diagram Example</vt:lpstr>
      <vt:lpstr>What is a Package Diagram?</vt:lpstr>
      <vt:lpstr>What is a Package Diagram?</vt:lpstr>
      <vt:lpstr>What is a Composite Structure Diagram?</vt:lpstr>
      <vt:lpstr>What is a Profile Diagram?</vt:lpstr>
      <vt:lpstr>What is a Use Case Diagram?</vt:lpstr>
      <vt:lpstr>PowerPoint Presentation</vt:lpstr>
      <vt:lpstr>What is an Activity Diagram?</vt:lpstr>
      <vt:lpstr>What is a State Machine Diagram? </vt:lpstr>
      <vt:lpstr>What is a Sequence Diagram?</vt:lpstr>
      <vt:lpstr>PowerPoint Presentation</vt:lpstr>
      <vt:lpstr>What is a Communication Diagram?</vt:lpstr>
      <vt:lpstr>What is Interaction Overview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Mec</dc:creator>
  <cp:lastModifiedBy>Mec</cp:lastModifiedBy>
  <cp:revision>8</cp:revision>
  <dcterms:created xsi:type="dcterms:W3CDTF">2020-03-07T22:04:47Z</dcterms:created>
  <dcterms:modified xsi:type="dcterms:W3CDTF">2020-03-08T20:46:23Z</dcterms:modified>
</cp:coreProperties>
</file>