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47F1C-A7CA-4D1C-82B3-B986CBF10C2B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304-FE38-47D9-8C3D-7F81C690CD2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01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19882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085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41599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0982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51611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9129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33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330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0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94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216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0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00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4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76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6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32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36727-1230-47CA-94D0-E6923DFA2C45}" type="datetimeFigureOut">
              <a:rPr lang="tr-TR" smtClean="0"/>
              <a:t>12.05.2023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0477-E225-430D-93F6-7C155DEFDE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199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Yazılım Değişimi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97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Geliştirme Süreci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2" y="1690688"/>
            <a:ext cx="11429075" cy="34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4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İmplementasyon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Değiştir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17" y="2482994"/>
            <a:ext cx="9338611" cy="17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1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İmplementasyon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Değiştir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Sistemdeki revizyonların tasarlandığı, uygulandığı ve test edildiği geliştirme sürecinin tekrarı.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Kritik bir fark, değişiklik uygulamasının ilk aşamasının, özellikle de değişiklik uygulamasından orijinal sistem geliştiricileri sorumlu değilse, programın anlaşılmasını içerebilmesidir.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Programı anlama aşamasında, programın nasıl yapılandırıldığını, nasıl işlevsellik sağladığını ve önerilen değişikliğin programı nasıl etkileyebileceğini anlamanız gerekir.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1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Acil Değişiklik Talepleri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mühendisliği sürecinin tüm aşamalarından geçmeden acil değişikliklerin uygulanması gerekebilir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Normal çalışmanın devam etmesini sağlamak için ciddi bir sistem arızasının onarılması gerekiyorsa;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ortamındaki değişikliklerin (örneğin bir işletim sistemi yükseltmesi) beklenmeyen etkileri varsa;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Çok hızlı yanıt gerektiren iş değişiklikleri varsa (örneğin, rakip bir ürünün piyasaya sürülmesi).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0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Acil Onarım Süreci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02" y="2583440"/>
            <a:ext cx="9704186" cy="150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Çevik Yöntemler ve Gelişim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Çevik yöntemler artımlı gelişime dayalıdır, bu nedenle geliştirmeden gelişime geçiş sorunsuzdur.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Gelişim, basitçe, sık sistem sürümlerine dayanan geliştirme sürecinin bir devamıdır.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Otomatik regresyon testi, bir sistemde değişiklik yapıldığında özellikle değerlidir.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Değişiklikler ek kullanıcı hikayeleri olarak ifade edilebilir.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Devir Sorunları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680" y="1600201"/>
            <a:ext cx="8823960" cy="452596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Geliştirme ekibinin çevik bir yaklaşım kullandığı ancak gelişim ekibinin çevik yöntemlere aşina olmadığı ve plan tabanlı bir yaklaşımı tercih ettiği durumlarda.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Gelişim ekibi, gelişimi desteklemek için ayrıntılı dokümantasyon bekleyebilir ve bu, çevik süreçlerde üretilmez.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Geliştirme için plana dayalı bir yaklaşımın kullanıldığı, ancak gelişim ekibinin çevik yöntemlerini kullanmayı tercih ettiği durumlarda.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Gelişim ekibinin otomatik testler geliştirmeye sıfırdan başlaması gerekebilir ve sistemdeki kod, çevik geliştirmede beklendiği gibi yeniden düzenlenmemiş ve basitleştirilmemiş olabilir.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5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Program gelişim dinamikleri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, sistem değişikliği süreçlerinin incelenmesidir.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Birkaç büyük ampirik çalışmadan sonra,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Lehman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Belady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, gelişim geçirirken tüm sistemlere uygulanan bir dizi 'yasa' olduğunu öne sürdüler.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Kanunlar yerine mantıklı gözlemler var. Büyük kuruluşlar tarafından geliştirilen büyük sistemlere uygulanabilir.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Bunların diğer yazılım sistemi türleri için geçerli olup olmadığı açık değildir.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Gelişim Dinamikleri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74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Ortam değiştiği için sistem geliştirilirken sistem gereksinimlerinin değişmesi muhtemeldir. Bu nedenle, teslim edilen bir sistem gereksinimlerini karşılamayacaktır!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Sistemler çevreleriyle sıkı sıkıya bağlıdır. Bir sistem bir ortama kurulduğunda, o ortamı ve dolayısıyla sistem gereksinimlerini değiştirir.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ortamda yararlı kalmaları için sistemler DEĞİŞTİRİLMELİDİR.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Değişim Kaçınılmaz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484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Lehman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Yasaları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238357"/>
          <a:ext cx="9144000" cy="5601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303">
                <a:tc>
                  <a:txBody>
                    <a:bodyPr/>
                    <a:lstStyle/>
                    <a:p>
                      <a:r>
                        <a:rPr lang="tr-TR" sz="2400" b="1" noProof="0" dirty="0">
                          <a:effectLst/>
                        </a:rPr>
                        <a:t>Yasa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b="1" noProof="0">
                          <a:effectLst/>
                        </a:rPr>
                        <a:t>Açıklama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178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Devam eden değişim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Gerçek dünya ortamında kullanılan bir program mutlaka değişmeli veya bu ortamda giderek daha az kullanışlı hale </a:t>
                      </a:r>
                      <a:r>
                        <a:rPr lang="en-US" sz="2400" noProof="0" dirty="0" err="1" smtClean="0">
                          <a:effectLst/>
                        </a:rPr>
                        <a:t>gelecektir</a:t>
                      </a:r>
                      <a:r>
                        <a:rPr lang="tr-TR" sz="2400" noProof="0" dirty="0" smtClean="0">
                          <a:effectLst/>
                        </a:rPr>
                        <a:t>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178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Artan karmaşıklık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Gelişen bir program değiştikçe, yapısı daha karmaşık hale gelme eğilimindedir. Yapının korunmasına ve basitleştirilmesine ekstra kaynaklar ayrılmalıdır.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178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Büyük program gelişimi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Program gelişimi, kendi kendini düzenleyen bir süreçtir. Boyut, sürümler arasındaki süre ve bildirilen hataların sayısı gibi sistem öznitelikleri, her sistem sürümü için yaklaşık olarak değişmez.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3178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Örgütsel istikrar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Bir programın ömrü boyunca, geliştirme hızı yaklaşık olarak sabittir ve sistem geliştirmeye ayrılan kaynaklardan bağımsızdır.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56120" y="6475175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Bölüm 1’de </a:t>
            </a:r>
            <a:r>
              <a:rPr lang="tr-TR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İşlenecek </a:t>
            </a: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onular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Gelişim süreçleri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sistemleri için süreçleri değiştirin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gelişim dinamikleri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gelişimini anlamak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bakımı</a:t>
            </a:r>
          </a:p>
          <a:p>
            <a:pPr marL="742950" lvl="1" indent="-285750" algn="just"/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Operasyonel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yazılım sistemlerinde değişiklik yapmak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Eski sistem yönetimi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değişikliği hakkında kararlar almak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8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Lehman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Yasaları</a:t>
            </a:r>
            <a:endParaRPr lang="tr-TR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180606"/>
          <a:ext cx="9144000" cy="541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4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516">
                <a:tc>
                  <a:txBody>
                    <a:bodyPr/>
                    <a:lstStyle/>
                    <a:p>
                      <a:r>
                        <a:rPr lang="tr-TR" sz="2400" b="1" noProof="0" dirty="0">
                          <a:effectLst/>
                        </a:rPr>
                        <a:t>Yasa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b="1" noProof="0">
                          <a:effectLst/>
                        </a:rPr>
                        <a:t>Açıklama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340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Aşinalığın korunması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Bir sistemin ömrü boyunca, her sürümdeki artımlı değişiklik yaklaşık olarak sabittir.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340"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Devam eden büyüme</a:t>
                      </a:r>
                      <a:endParaRPr lang="tr-TR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Sistemlerin sunduğu işlevsellik, kullanıcı memnuniyetini korumak için sürekli olarak artmalıdır.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340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Düşen kalite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İşletim ortamlarındaki değişiklikleri yansıtacak şekilde değiştirilmedikleri sürece sistemlerin kalitesi düşecektir.</a:t>
                      </a:r>
                      <a:endParaRPr lang="tr-TR" sz="24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8967">
                <a:tc>
                  <a:txBody>
                    <a:bodyPr/>
                    <a:lstStyle/>
                    <a:p>
                      <a:r>
                        <a:rPr lang="tr-TR" sz="2400" noProof="0">
                          <a:effectLst/>
                        </a:rPr>
                        <a:t>Geri bildirim sistemi</a:t>
                      </a:r>
                      <a:endParaRPr lang="tr-TR" sz="24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400" noProof="0" dirty="0">
                          <a:effectLst/>
                        </a:rPr>
                        <a:t>Gelişim süreçleri, çok ajanlı, çok döngülü geri bildirim sistemlerini içerir ve önemli ürün iyileştirmesi elde etmek için bunları geri bildirim sistemleri olarak ele almanız gerekir.</a:t>
                      </a:r>
                      <a:endParaRPr lang="tr-TR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37120" y="6540183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5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Lehman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Yasalarının Uygulanabilirliği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Lehman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yasaları, büyük kuruluşlar tarafından geliştirilen büyük, özel sistemlere genel olarak uygulanabilir görünmektedir.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2000'li yılların başında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Lehman'ın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FEAST projesi üzerinde çalışmasıyla onaylandı.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Nasıl değiştirilmeleri gerektiği açık değil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Küçültülmüş yazılım ürünleri;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Önemli sayıda COTS bileşeni içeren sistemler;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Küçük kuruluşlar;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Orta ölçekli sistemler.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0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Bölüm 1’in Anahtar </a:t>
            </a: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oktaları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897636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geliştirme ve gelişim, spiral bir model kullanılarak temsil edilebilen entegre, yinelemeli bir süreç olarak düşünülebilir.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Özel sistemler için, yazılım bakım maliyetleri genellikle yazılım geliştirme maliyetlerini aşar.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geliştirme süreci, değişiklik talepleri tarafından yönlendirilir ve değişiklik etki analizi, sürüm planlaması ve değişiklik uygulamasını içerir.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Lehman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yasaları, değişimin sürekli olduğu nosyonu gibi, </a:t>
            </a:r>
            <a:r>
              <a:rPr lang="tr-TR" b="0" i="0" noProof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 gelişimi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üzerine uzun dönemli çalışmalardan elde edilen bir dizi kavrayışı tanımlar.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6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Ders 9 - Yazılımın Gelişimi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Bölüm 2</a:t>
            </a:r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68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Kullanıldıktan sonra bir programı değiştirme.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Terim çoğunlukla özel yazılımı değiştirmek için kullanılır. Genel yazılım ürünlerinin yeni sürümler oluşturmak için geliştiği söyleniyor.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Bakım normalde sistemin mimarisinde büyük değişiklikler içermez.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Değişiklikler, mevcut bileşenleri değiştirerek ve sisteme yeni bileşenler ekleyerek gerçekleştirilir.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Bakımı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5778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552658"/>
            <a:ext cx="8229600" cy="4525963"/>
          </a:xfrm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hatalarını onarmak için bakım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sistemi,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karşılaşılan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eksiklikleri düzeltecek şekilde değiştirmek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yazılımın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gereksinimlerini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karşılamak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85750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Yazılımı farklı bir işletim ortamına uyarlamak için bakım</a:t>
            </a:r>
          </a:p>
          <a:p>
            <a:pPr marL="742950" lvl="1" indent="-285750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sistemi, ilk uygulamasından farklı bir ortamda (bilgisayar, işletim sistemi vb.)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ç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alışacak şekilde değiştirme.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işlevsellik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eklemek veya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işlevselliğini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değiştirmek için bakım</a:t>
            </a:r>
          </a:p>
          <a:p>
            <a:pPr marL="742950" lvl="1" indent="-285750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Yeni gereksinimleri karşılamak için sistemi değiştirmek.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Bakım Türleri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6918960" y="6494146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210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Bakım 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Efor Dağılımı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71" y="1360487"/>
            <a:ext cx="5357979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8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Genellikle geliştirme maliyetlerinden daha yüksektir (uygulamaya bağlı olarak 2 * ila 100 *).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Hem teknik hem de teknik olmayan faktörlerden etkilenir.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sürdürüldükçe artar. Bakım, yazılım yapısını bozduğundan daha fazla bakımı zorlaştırır.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Yaşlanan yazılımların yüksek destek maliyetleri olabilir (örneğin eski diller, derleyiciler vb.).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Bakım Maliyetleri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663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Şekil 9.9 Geliştirme ve Bakım Maliyetleri</a:t>
            </a:r>
          </a:p>
        </p:txBody>
      </p:sp>
      <p:pic>
        <p:nvPicPr>
          <p:cNvPr id="4" name="Content Placeholder 3" descr="9.9 DevMaintCost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7580" b="-17580"/>
              <a:stretch>
                <a:fillRect/>
              </a:stretch>
            </p:blipFill>
          </mc:Choice>
          <mc:Fallback>
            <p:blipFill>
              <a:blip r:embed="rId3"/>
              <a:srcRect t="-17580" b="-17580"/>
              <a:stretch>
                <a:fillRect/>
              </a:stretch>
            </p:blipFill>
          </mc:Fallback>
        </mc:AlternateContent>
        <p:spPr>
          <a:xfrm>
            <a:off x="2816373" y="1932016"/>
            <a:ext cx="6578846" cy="361811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1932016"/>
            <a:ext cx="9144000" cy="39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07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30680" y="1530351"/>
            <a:ext cx="8884920" cy="4359275"/>
          </a:xfrm>
          <a:noFill/>
          <a:ln/>
        </p:spPr>
        <p:txBody>
          <a:bodyPr vert="horz" lIns="90840" tIns="44623" rIns="90840" bIns="44623" rtlCol="0"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Takım istikrarı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süre aynı personel </a:t>
            </a:r>
            <a:r>
              <a:rPr lang="en-US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ile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birlikte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</a:t>
            </a:r>
            <a:r>
              <a:rPr lang="en-US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noProof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yapılırsa</a:t>
            </a:r>
            <a:r>
              <a:rPr lang="tr-TR" b="0" i="0" noProof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maliyetleri azalır.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Sözleşmeden doğan sorumluluk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Bir sistemin geliştiricilerinin bakım için sözleşmeye dayalı bir sorumluluğu olmayabilir, bu nedenle gelecekteki değişiklikler için tasarlama konusunda herhangi bir teşvik yoktur.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Personel becerileri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Bakım personeli genellikle deneyimsizdir ve sınırlı alan bilgisine sahiptir.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 yaşı ve yapısı</a:t>
            </a:r>
          </a:p>
          <a:p>
            <a:pPr marL="742950" lvl="1" indent="-285750" algn="just"/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Programlar yaşlandıkça yapıları bozulur ve anlaşılması ve değiştirilmesi zorlaşır.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Bakım Maliyeti Faktörleri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409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Yazılımın Değişimi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değişikliği kaçınılmazdır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kullanıldığında yeni gereksinimler ortaya çıkar;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İş ortamı değişir;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Hataların onarılması gerekir;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Sisteme yeni bilgisayar ve ekipman eklenebilir;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Sistemin performansı veya güvenilirliğinin iyileştirilmesi gerekebilir.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Tüm kuruluşlar için temel bir sorun, mevcut yazılım sistemlerinde değişiklik yapmak ve yönetmektir.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5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Bakım Tahmini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Bakım tahmini, sistemin hangi parçalarının sorunlara neden olabileceğinin ve bakım maliyetlerinin yüksek olabileceğinin değerlendirilmesiyle ilgilidir.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Değişikliğin kabulü, değişiklikten etkilenen bileşenlerin sürdürülebilirliğine bağlıdır;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Değişikliklerin uygulanması sistemin kalitesini düşürür ve sürdürülebilirliğini azaltır;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Bakım maliyetleri, değişikliklerin sayısına bağlıdır ve değişim maliyetleri, bakım yapılabilirliğe bağlıdır.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71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Bakım Tahmini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75" y="1538288"/>
            <a:ext cx="8830402" cy="44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84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Tahmini Değiştir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Değişikliklerin sayısını tahmin etmek, bir sistem ile çevresi arasındaki ilişkilerin anlaşılmasını gerektirir.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Sıkıca bağlı sistemler, ortam her değiştiğinde değişiklik gerektirir.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 ilişkiyi etkileyen faktörler şunlardır: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arayüzlerinin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sayısı ve karmaşıklığı;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Doğası gereği değişken olan sistem gereksinimlerinin sayısı;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Sistemin kullanıldığı iş süreçleri.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26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Karmaşıklık Ölçümleri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Sürdürülebilirlik tahminleri, sistem bileşenlerinin karmaşıklığı değerlendirilerek yapılabilir.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Çalışmalar, çoğu bakım çabasının nispeten az sayıda sistem bileşeni üzerinde harcandığını göstermiştir.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Karmaşıklık şunlara bağlıdır: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Kontrol yapılarının karmaşıklığı;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Veri yapılarının karmaşıklığı;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Nesne, yöntem (prosedür) ve modül boyutu.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02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Süreç Ölçütleri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Sürdürülebilirliği değerlendirmek için süreç ölçütleri kullanılabilir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Düzeltici bakım taleplerinin sayısı;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Etki analizi için gereken ortalama süre;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değişiklik talebini uygulamak için geçen ortalama süre;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Bekleyen değişiklik taleplerinin sayısı.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Bunlardan herhangi biri veya tümü artıyorsa, bu, sürdürülebilirlikte bir düşüşe işaret edebilir.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590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Yeniden Mühendisliği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Eski bir sistemin bir bölümünü veya tamamını işlevselliğini değiştirmeden yeniden yapılandırma veya yeniden yazma.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Daha büyük bir sistemin tüm alt sistemleri olmasa da bazılarının sık bakım gerektirdiği durumlarda uygulanabilir.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mühendislik, bakımını kolaylaştırmak için çaba eklemeyi içerir. Sistem yeniden yapılandırılabilir ve yeniden belgelendirilebilir.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45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Yapılandırmanın Avantajları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Azaltılmış risk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Yeni yazılım geliştirmede yüksek risk vardır. Geliştirme sorunları, personel sorunları ve özellik sorunları olabilir.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Düşük maliyet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mühendisliğin maliyeti genellikle yeni yazılım geliştirme maliyetlerinden önemli ölçüde daha düşüktür.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38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Yapılandırma Süreci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401473"/>
            <a:ext cx="103917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66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Yapılandırma Süreci Faaliyetleri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Kaynak kod çevirisi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Kodu yeni bir dile dönüştürün.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Tersine mühendislik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Programı anlamak için analiz edin;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yapısı iyileştirme</a:t>
            </a:r>
          </a:p>
          <a:p>
            <a:pPr marL="742950" lvl="1" indent="-285750" algn="just"/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Anlaşılabilirlik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için otomatik olarak yeniden yapılandırın;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modülerleştirme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yapısını yeniden düzenleyin;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Veri yeniden yapılandırması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verilerini temizleyin ve yeniden yapılandırın.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05800" y="5693570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9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Yeniden 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Yapılandırma Yaklaşımları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19" y="2081212"/>
            <a:ext cx="9077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9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Gelişimin Önemi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Kuruluşların yazılım sistemlerine büyük yatırımları vardır - bunlar kritik ticari varlıklardır.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 varlıkların işletme açısından değerini korumak için değiştirilmeleri ve güncellenmeleri gerekir.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Büyük şirketlerde yazılım bütçesinin çoğu, yeni yazılım geliştirmek yerine mevcut yazılımları değiştirmeye ve geliştirmeye ayrılmıştır.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83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Maliyet Faktörlerinin Yeniden Yapılandırılması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yapılandırılacak yazılımın kalitesi.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yapılandırma için mevcut alet desteği.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Gerekli olan veri dönüşümünün kapsamı.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yapılandırma için uzman personelin mevcudiyeti.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Bu, artık yaygın olarak kullanılmayan teknolojiye dayalı eski sistemlerde bir sorun olabilir.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60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Düzenleme Yoluyla Önleyici Bakım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680" y="1600201"/>
            <a:ext cx="883920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düzenleme, değişim yoluyla bozulmayı yavaşlatmak için bir programda iyileştirmeler yapma sürecidir.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düzenlemeyi, gelecekteki değişimin sorunlarını azaltan 'önleyici bakım' olarak düşünebilirsiniz.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düzenleme, yapısını iyileştirmek, karmaşıklığını azaltmak veya anlaşılmasını kolaylaştırmak için bir programı değiştirmeyi içerir.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programı yeniden düzenlediğinizde, işlevsellik eklememeli, bunun yerine program geliştirmeye odaklanmalısınız.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73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Düzenleme ve Yeniden Yapılandırma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mühendislik, bir sisteme bir süre bakım yapıldıktan ve bakım maliyetleri arttıktan sonra gerçekleşir.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akımı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aha kolay yeni bir sistem oluşturmak için eski bir sistemi işlemek ve yeniden yapılandırmak için otomatik araçlar kullanırsınız.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Yeniden düzenleme, geliştirme ve geliştirme süreci boyunca sürekli bir iyileştirme sürecidir. Bir sistemi sürdürmenin maliyetlerini ve zorluklarını artıran yapı ve kod bozulmasının önüne geçilmesi amaçlanmıştır.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9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Kodunda 'Kötü Kokular'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40" y="1600201"/>
            <a:ext cx="873252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Yinelenen kod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Aynı veya çok benzer kod, bir programın farklı yerlerinde bulunabilir. Bu, gerektiği gibi çağrılan tek bir yöntem veya işlev olarak kaldırılabilir ve uygulanabilir.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Uzun yöntemler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yöntem çok uzunsa, bir dizi daha kısa yöntem olarak yeniden tasarlanmalıdır.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Anahtar (büyük / küçük harf) ifadeleri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Bunlar genellikle, anahtarın bir değerin türüne bağlı olduğu yinelemeyi içerir. Switch ifadeleri bir programın etrafına dağılmış olabilir. Nesne yönelimli dillerde, aynı şeyi elde etmek için genellikle çok biçimlilik kullanabilirsiniz.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696200" y="6400800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0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 Kodunda 'Kötü Kokular'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Veri kümeleme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Veri kümeleri, aynı veri öğeleri grubu (sınıflardaki alanlar, yöntemlerdeki parametreler) bir programın birkaç yerinde yeniden meydana geldiğinde meydana gelir. Bunlar genellikle tüm verileri kapsayan bir nesne ile değiştirilebilir.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Spekülatif genellik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Bu, geliştiriciler gelecekte gerekli olması durumunda bir programa genelliği dahil ettiğinde ortaya çıkar. Bu genellikle basitçe kaldırılabilir.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4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Eski Sistem Yönetimi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Eski sistemlere güvenen kuruluşlar, bu sistemleri geliştirmek için bir strateji seçmelidir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 tamamen parçalayın ve iş süreçlerini artık gerekli olmayacak şekilde değiştirin;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Sistemin bakımını yapmaya devam edin;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Sürdürülebilirliğini artırmak için sistemi yeniden mühendislik yoluyla dönüştürün;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 yeni bir sistemle değiştirin.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Seçilen strateji, sistem kalitesine ve iş değerine bağlı olmalıdır.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86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Eski </a:t>
            </a:r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Değerlendirmesine Bir Örnek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352956"/>
            <a:ext cx="7118206" cy="45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6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Eski Sistem Kategorileri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0680" y="1600201"/>
            <a:ext cx="882396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Düşük kalite, düşük işletme değeri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 sistemler hurdaya çıkarılmalıdır.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Düşük kaliteli, yüksek işletme değeri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Bunlar önemli bir iş katkısı sağlar ancak bakımı pahalıdır. Uygun bir sistem mevcutsa yeniden tasarlanmalı veya değiştirilmelidir.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Yüksek kaliteli, düşük işletme değeri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COTS ile değiştirin, tamamen hurdaya ayırın veya bakımını yapın.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Yüksek kaliteli, yüksek iş değeri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Normal sistem bakımını kullanarak çalışmaya devam edin.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077200" y="5960111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79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İş Değeri Değerlendirmesi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Değerlendirme farklı bakış açılarını hesaba katmalıdır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son kullanıcıları;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Ticari Müşteriler;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Çizgi yöneticileri;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BT yöneticileri;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Üst düzey yöneticiler.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Farklı paydaşlarla görüşün ve sonuçları harmanlayın.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64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İşletme Değeri Değerlendirmesindeki Sorunlar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240" y="1325044"/>
            <a:ext cx="8884920" cy="452596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Sistemin kullanımı</a:t>
            </a:r>
          </a:p>
          <a:p>
            <a:pPr marL="742950" lvl="1" indent="-285750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Sistemler yalnızca ara sıra veya az sayıda kişi tarafından kullanılıyorsa, düşük bir ticari değere sahip olabilirler.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Desteklenen iş süreçleri</a:t>
            </a:r>
          </a:p>
          <a:p>
            <a:pPr marL="742950" lvl="1" indent="-285750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sistem, verimsiz iş süreçlerinin kullanılmasını zorlarsa düşük bir iş değerine sahip olabilir.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güvenilirliği</a:t>
            </a:r>
          </a:p>
          <a:p>
            <a:pPr marL="742950" lvl="1" indent="-285750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sistem güvenilir değilse ve sorunlar ticari müşterileri doğrudan etkiliyorsa, sistemin iş değeri düşüktür.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çıktıları</a:t>
            </a:r>
          </a:p>
          <a:p>
            <a:pPr marL="742950" lvl="1" indent="-285750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İş, sistem çıktılarına bağlıysa, sistemin yüksek bir iş değeri vardır.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826632" y="5842357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2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Sarmal Bir Gelişim ve Değişim Modeli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17" y="1423987"/>
            <a:ext cx="7490547" cy="48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9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Kalite Değerlendirmesi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İş süreci değerlendirmesi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İş süreci, işletmenin mevcut hedeflerini ne kadar iyi destekliyor?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Çevre değerlendirmesi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Sistemin ortamı ne kadar etkili ve bakımı ne kadar pahalı?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Uygulama değerlendirmesi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Uygulama yazılım sisteminin kalitesi nedir?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97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İş Süreci Değerlendirmesi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6880" y="1600201"/>
            <a:ext cx="879348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Bakış açısına dayalı bir yaklaşım kullanın ve sistem paydaşlarından yanıtlar alın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Tanımlanmış bir süreç modeli var mı ve takip ediliyor mu?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Kuruluşun farklı bölümleri aynı işlev için farklı süreçler kullanıyor mu?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Süreç nasıl uyarlandı?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Diğer iş süreçleriyle ilişkiler nelerdir ve bunlar gerekli midir?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Süreç, eski uygulama yazılımı tarafından etkin bir şekilde destekleniyor mu?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Örnek - bir seyahat sipariş sistemi, web tabanlı siparişin yaygın kullanımı nedeniyle düşük bir iş değerine sahip olabilir.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315200" y="6509386"/>
            <a:ext cx="2895600" cy="365125"/>
          </a:xfrm>
        </p:spPr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66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Çevre Değerlendirmesinde Kullanılan Faktörler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710814"/>
          <a:ext cx="9144000" cy="4582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723">
                <a:tc>
                  <a:txBody>
                    <a:bodyPr/>
                    <a:lstStyle/>
                    <a:p>
                      <a:r>
                        <a:rPr lang="tr-TR" sz="2200" b="1" noProof="0">
                          <a:effectLst/>
                        </a:rPr>
                        <a:t>Faktör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b="1" noProof="0">
                          <a:effectLst/>
                        </a:rPr>
                        <a:t>Sorular</a:t>
                      </a:r>
                      <a:endParaRPr lang="tr-TR" sz="2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028"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Tedarikçi istikrarı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Tedarikçi hala var mı? Tedarikçi finansal olarak istikrarlı mı ve varlığını sürdürme ihtimali var mı? Tedarikçi artık iş yapmıyorsa, sistemlerin bakımını başkası yapıyor mu?</a:t>
                      </a:r>
                      <a:endParaRPr lang="tr-TR" sz="2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362"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Başarısızlık oranı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Donanımda yüksek oranda rapor edilmiş arıza var mı? Destek yazılımı çöküyor ve sistemi yeniden başlatmaya zorluyor mu?</a:t>
                      </a:r>
                      <a:endParaRPr lang="tr-TR" sz="2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1694"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Yaş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Donanım ve yazılım kaç yaşında? Donanım ve destek yazılımı ne kadar eski olursa, o kadar eski olacaktır. Hala düzgün çalışabilir ancak daha modern bir sisteme geçmenin önemli ekonomik ve ticari faydaları olabilir.</a:t>
                      </a:r>
                      <a:endParaRPr lang="tr-TR" sz="22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362">
                <a:tc>
                  <a:txBody>
                    <a:bodyPr/>
                    <a:lstStyle/>
                    <a:p>
                      <a:r>
                        <a:rPr lang="tr-TR" sz="2200" noProof="0">
                          <a:effectLst/>
                        </a:rPr>
                        <a:t>Verim</a:t>
                      </a:r>
                      <a:endParaRPr lang="tr-TR" sz="22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200" noProof="0" dirty="0">
                          <a:effectLst/>
                        </a:rPr>
                        <a:t>Sistemin performansı yeterli mi? Performans sorunlarının sistem kullanıcıları üzerinde önemli bir etkisi var mı?</a:t>
                      </a:r>
                      <a:endParaRPr lang="tr-TR" sz="22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137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Çevre Değerlendirmesinde Kullanılan Faktörler</a:t>
            </a:r>
            <a:endParaRPr lang="tr-TR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877887"/>
          <a:ext cx="9144000" cy="4227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439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Faktör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Sorular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5340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Destek gereksinimleri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Donanım ve yazılım için hangi yerel destek gerekiyor? Bu destekle ilgili yüksek maliyetler varsa, sistem değiştirmeyi düşünmeye değer olabilir.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190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Bakım maliyetleri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Donanım bakım ve destek yazılım lisanslarının maliyetleri nelerdir? Eski donanımlar, modern sistemlere göre daha yüksek bakım maliyetlerine sahip olabilir. Destek yazılımının yıllık lisans maliyetleri yüksek olabilir.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340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Birlikte çalışabilirlik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Sistemin diğer sistemlere bağlanmasında sorunlar var mı? Derleyiciler, örneğin, işletim sisteminin güncel sürümleriyle kullanılabilir mi? Donanım </a:t>
                      </a:r>
                      <a:r>
                        <a:rPr lang="en-US" sz="2000" noProof="0" dirty="0" err="1" smtClean="0">
                          <a:effectLst/>
                        </a:rPr>
                        <a:t>emulasyonu</a:t>
                      </a:r>
                      <a:r>
                        <a:rPr lang="tr-TR" sz="2000" noProof="0" dirty="0" smtClean="0">
                          <a:effectLst/>
                        </a:rPr>
                        <a:t> </a:t>
                      </a:r>
                      <a:r>
                        <a:rPr lang="tr-TR" sz="2000" noProof="0" dirty="0">
                          <a:effectLst/>
                        </a:rPr>
                        <a:t>gerekli mi?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024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9538"/>
            <a:ext cx="7406640" cy="1143000"/>
          </a:xfrm>
        </p:spPr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Uygulama Değerlendirmesinde Kullanılan Faktörler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917289"/>
          <a:ext cx="9144001" cy="441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127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Faktör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Sorular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41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Anlaşılabilirlik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Mevcut sistemin kaynak kodunu anlamak ne kadar zor? Kullanılan kontrol yapıları ne kadar karmaşık? Değişkenlerin işlevlerini yansıtan anlamlı isimleri var mı?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876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Dokümantasyon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Hangi sistem belgeleri mevcut? Dokümantasyon eksiksiz, tutarlı ve güncel mi?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41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Veri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 için açık bir veri modeli var mı? Veriler dosyalar arasında ne ölçüde çoğaltılır? Sistem tarafından kullanılan veriler güncel ve tutarlı mı?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876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Verim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Uygulamanın performansı yeterli mi? Performans sorunlarının sistem kullanıcıları üzerinde önemli bir etkisi var mı?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81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Uygulama Değerlendirmesinde Kullanılan Faktörler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576589"/>
          <a:ext cx="9144000" cy="47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07"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Faktör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b="1" noProof="0">
                          <a:effectLst/>
                        </a:rPr>
                        <a:t>Sorular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5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Programlama dili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Sistemi geliştirmek için kullanılan programlama dili için modern derleyiciler mevcut mu? Yeni sistem geliştirme için programlama dili hala kullanılıyor mu?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6468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Konfigürasyon yönetimi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Sistemin tüm parçalarının tüm sürümleri bir konfigürasyon yönetim sistemi tarafından yönetiliyor mu? Mevcut sistemde kullanılan bileşenlerin sürümlerinin açık bir açıklaması var mı?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5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Test verisi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Sistem için test verileri mevcut mu? Sisteme yeni özellikler eklendiğinde gerçekleştirilen regresyon testlerinin bir kaydı var mı?</a:t>
                      </a:r>
                      <a:endParaRPr lang="tr-TR" sz="2000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6557">
                <a:tc>
                  <a:txBody>
                    <a:bodyPr/>
                    <a:lstStyle/>
                    <a:p>
                      <a:r>
                        <a:rPr lang="tr-TR" sz="2000" noProof="0">
                          <a:effectLst/>
                        </a:rPr>
                        <a:t>Personel becerileri</a:t>
                      </a:r>
                      <a:endParaRPr lang="tr-TR" sz="2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noProof="0" dirty="0">
                          <a:effectLst/>
                        </a:rPr>
                        <a:t>Uygulamayı sürdürme becerisine sahip insanlar var mı? Sistemde tecrübesi olan insanlar var mı?</a:t>
                      </a:r>
                      <a:endParaRPr lang="tr-TR" sz="2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36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Ölçümü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Uygulama</a:t>
            </a:r>
            <a:r>
              <a:rPr lang="tr-TR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sisteminin kalitesinin bir değerlendirmesini yapmak için nicel veri toplayabilirsiniz.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değişikliği isteklerinin sayısı;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tarafından kullanılan farklı kullanıcı </a:t>
            </a:r>
            <a:r>
              <a:rPr lang="tr-TR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arayüzlerinin</a:t>
            </a: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sayısı;</a:t>
            </a:r>
          </a:p>
          <a:p>
            <a:pPr marL="742950" lvl="1" indent="-285750" algn="just"/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Sistem tarafından kullanılan veri hacmi.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43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Bölüm 2’nin Anahtar Noktaları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tür yazılım bakımı vardır: hata düzeltme, yazılımı yeni bir ortamda çalışacak şekilde değiştirme ve yeni veya değiştirilmiş gereksinimleri uygulama.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Yazılım yeniden mühendisliği, yazılımın anlaşılmasını ve değiştirilmesini kolaylaştırmak için yeniden yapılandırma ve yeniden belgeleme ile ilgilidir.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Yeniden düzenleme, işlevselliği koruyan program değişiklikleri yapma, önleyici bir bakım biçimidir.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b="0" i="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Eski bir sistemin iş değeri ve uygulamanın kalitesi, bir sistemin değiştirilmesi, dönüştürülmesi veya sürdürülmesi gerekip gerekmediğine karar vermeye yardımcı olmak için değerlendirilmelidir.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9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Gelişim ve Servis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94" y="2111520"/>
            <a:ext cx="10128106" cy="247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Gelişim ve Servis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120" y="1600201"/>
            <a:ext cx="877824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Gelişim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Bir yazılım sisteminin yaşam döngüsünde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operasyonel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kullanımda olduğu ve sistemde yeni gereksinimler önerilip uygulandıkça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evrildiği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 aşama.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Servis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Bu aşamada, yazılım yararlı olmaya devam eder, ancak yapılan değişiklikler, onu çalışır durumda tutmak için gerekli olanlardır, yani hata düzeltmeleri ve yazılım ortamındaki değişiklikleri yansıtacak değişiklikler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yapılır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. Yeni işlev eklenmez.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Aşamalı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Kullanımdan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Çıkma</a:t>
            </a:r>
            <a:endParaRPr lang="tr-T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yine de kullanılabilir ancak üzerinde başka bir değişiklik yapılmaz.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5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Gelişim Süreçleri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Yazılım gelişim süreçleri şunlara bağlıdır: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Bakımı yapılan yazılımın türü;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Kullanılan geliştirme süreçleri;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İlgili kişilerin becerileri ve deneyimleri.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Değişim önerileri, sistem gelişiminin itici gücüdür.</a:t>
            </a:r>
          </a:p>
          <a:p>
            <a:pPr marL="742950" lvl="1" indent="-285750" algn="just"/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Değişiklikten etkilenen bileşenlerle bağlantılı olmalı, böylece değişikliğin maliyetinin ve etkisinin tahmin edilmesine izin verilmelidir.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</a:rPr>
              <a:t>Değişiklik tanımlama ve gelişim, sistem ömrü boyunca devam eder.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Tanımlama ve Gelişim Süreçlerini Değiştirin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35F24-F0A4-DB4E-AAD6-0E2C6B4C46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9 -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Gelişimi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655" y="1406669"/>
            <a:ext cx="6996291" cy="43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2489</Words>
  <Application>Microsoft Office PowerPoint</Application>
  <PresentationFormat>Geniş ekran</PresentationFormat>
  <Paragraphs>424</Paragraphs>
  <Slides>57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Times New Roman</vt:lpstr>
      <vt:lpstr>Office Teması</vt:lpstr>
      <vt:lpstr>Yazılım Değişimi</vt:lpstr>
      <vt:lpstr>Bölüm 1’de İşlenecek Konular</vt:lpstr>
      <vt:lpstr>Yazılımın Değişimi</vt:lpstr>
      <vt:lpstr>Gelişimin Önemi</vt:lpstr>
      <vt:lpstr>Sarmal Bir Gelişim ve Değişim Modeli</vt:lpstr>
      <vt:lpstr>Gelişim ve Servis</vt:lpstr>
      <vt:lpstr>Gelişim ve Servis</vt:lpstr>
      <vt:lpstr>Gelişim Süreçleri</vt:lpstr>
      <vt:lpstr>Tanımlama ve Gelişim Süreçlerini Değiştirin</vt:lpstr>
      <vt:lpstr>Yazılım Geliştirme Süreci</vt:lpstr>
      <vt:lpstr>İmplementasyon Değiştir</vt:lpstr>
      <vt:lpstr>İmplementasyon Değiştir</vt:lpstr>
      <vt:lpstr>Acil Değişiklik Talepleri</vt:lpstr>
      <vt:lpstr>Acil Onarım Süreci</vt:lpstr>
      <vt:lpstr>Çevik Yöntemler ve Gelişim</vt:lpstr>
      <vt:lpstr>Devir Sorunları</vt:lpstr>
      <vt:lpstr>Program Gelişim Dinamikleri</vt:lpstr>
      <vt:lpstr>Değişim Kaçınılmaz</vt:lpstr>
      <vt:lpstr>Lehman Yasaları</vt:lpstr>
      <vt:lpstr>Lehman Yasaları</vt:lpstr>
      <vt:lpstr>Lehman Yasalarının Uygulanabilirliği</vt:lpstr>
      <vt:lpstr>Bölüm 1’in Anahtar Noktaları</vt:lpstr>
      <vt:lpstr>Ders 9 - Yazılımın Gelişimi</vt:lpstr>
      <vt:lpstr>Yazılım Bakımı</vt:lpstr>
      <vt:lpstr>Bakım Türleri</vt:lpstr>
      <vt:lpstr>Bakım Efor Dağılımı</vt:lpstr>
      <vt:lpstr>Bakım Maliyetleri</vt:lpstr>
      <vt:lpstr>Şekil 9.9 Geliştirme ve Bakım Maliyetleri</vt:lpstr>
      <vt:lpstr>Bakım Maliyeti Faktörleri</vt:lpstr>
      <vt:lpstr>Bakım Tahmini</vt:lpstr>
      <vt:lpstr>Bakım Tahmini</vt:lpstr>
      <vt:lpstr>Tahmini Değiştir</vt:lpstr>
      <vt:lpstr>Karmaşıklık Ölçümleri</vt:lpstr>
      <vt:lpstr>Süreç Ölçütleri</vt:lpstr>
      <vt:lpstr>Sistem Yeniden Mühendisliği</vt:lpstr>
      <vt:lpstr>Yeniden Yapılandırmanın Avantajları</vt:lpstr>
      <vt:lpstr>Yeniden Yapılandırma Süreci</vt:lpstr>
      <vt:lpstr>Yeniden Yapılandırma Süreci Faaliyetleri</vt:lpstr>
      <vt:lpstr>Yeniden Yapılandırma Yaklaşımları</vt:lpstr>
      <vt:lpstr>Maliyet Faktörlerinin Yeniden Yapılandırılması</vt:lpstr>
      <vt:lpstr>Yeniden Düzenleme Yoluyla Önleyici Bakım</vt:lpstr>
      <vt:lpstr>Yeniden Düzenleme ve Yeniden Yapılandırma</vt:lpstr>
      <vt:lpstr>Program Kodunda 'Kötü Kokular'</vt:lpstr>
      <vt:lpstr>Program Kodunda 'Kötü Kokular'</vt:lpstr>
      <vt:lpstr>Eski Sistem Yönetimi</vt:lpstr>
      <vt:lpstr>Eski Sistem Değerlendirmesine Bir Örnek</vt:lpstr>
      <vt:lpstr>Eski Sistem Kategorileri</vt:lpstr>
      <vt:lpstr>İş Değeri Değerlendirmesi</vt:lpstr>
      <vt:lpstr>İşletme Değeri Değerlendirmesindeki Sorunlar</vt:lpstr>
      <vt:lpstr>Sistem Kalite Değerlendirmesi</vt:lpstr>
      <vt:lpstr>İş Süreci Değerlendirmesi</vt:lpstr>
      <vt:lpstr>Çevre Değerlendirmesinde Kullanılan Faktörler</vt:lpstr>
      <vt:lpstr>Çevre Değerlendirmesinde Kullanılan Faktörler</vt:lpstr>
      <vt:lpstr>Uygulama Değerlendirmesinde Kullanılan Faktörler</vt:lpstr>
      <vt:lpstr>Uygulama Değerlendirmesinde Kullanılan Faktörler</vt:lpstr>
      <vt:lpstr>Sistem Ölçümü</vt:lpstr>
      <vt:lpstr>Bölüm 2’nin Anahtar Noktaları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Değişimi</dc:title>
  <dc:creator>Feyza-PC</dc:creator>
  <cp:lastModifiedBy>Feyza-PC</cp:lastModifiedBy>
  <cp:revision>6</cp:revision>
  <dcterms:created xsi:type="dcterms:W3CDTF">2023-05-12T05:51:35Z</dcterms:created>
  <dcterms:modified xsi:type="dcterms:W3CDTF">2023-05-12T11:27:10Z</dcterms:modified>
</cp:coreProperties>
</file>