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05A41-0FF2-4B93-845A-6A9985712CEB}" type="datetimeFigureOut">
              <a:rPr lang="tr-TR" smtClean="0"/>
              <a:t>2.06.2023</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DC68DA-23F0-47E8-881C-FA3C2B643EFF}" type="slidenum">
              <a:rPr lang="tr-TR" smtClean="0"/>
              <a:t>‹#›</a:t>
            </a:fld>
            <a:endParaRPr lang="tr-TR"/>
          </a:p>
        </p:txBody>
      </p:sp>
    </p:spTree>
    <p:extLst>
      <p:ext uri="{BB962C8B-B14F-4D97-AF65-F5344CB8AC3E}">
        <p14:creationId xmlns:p14="http://schemas.microsoft.com/office/powerpoint/2010/main" val="27292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0492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3260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39475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01351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1684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0340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885825" y="4648200"/>
            <a:ext cx="4870450" cy="4119563"/>
          </a:xfrm>
          <a:ln/>
        </p:spPr>
        <p:txBody>
          <a:bodyPr/>
          <a:lstStyle/>
          <a:p>
            <a:endParaRPr lang="en-US"/>
          </a:p>
        </p:txBody>
      </p:sp>
      <p:sp>
        <p:nvSpPr>
          <p:cNvPr id="17411" name="Rectangle 3"/>
          <p:cNvSpPr>
            <a:spLocks noGrp="1" noRot="1" noChangeAspect="1" noChangeArrowheads="1" noTextEdit="1"/>
          </p:cNvSpPr>
          <p:nvPr>
            <p:ph type="sldImg"/>
          </p:nvPr>
        </p:nvSpPr>
        <p:spPr>
          <a:xfrm>
            <a:off x="269875" y="849313"/>
            <a:ext cx="6102350" cy="3433762"/>
          </a:xfrm>
          <a:ln cap="flat"/>
        </p:spPr>
      </p:sp>
    </p:spTree>
    <p:extLst>
      <p:ext uri="{BB962C8B-B14F-4D97-AF65-F5344CB8AC3E}">
        <p14:creationId xmlns:p14="http://schemas.microsoft.com/office/powerpoint/2010/main" val="4172057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85825" y="4648200"/>
            <a:ext cx="4870450" cy="4119563"/>
          </a:xfrm>
          <a:ln/>
        </p:spPr>
        <p:txBody>
          <a:bodyPr/>
          <a:lstStyle/>
          <a:p>
            <a:endParaRPr lang="en-US"/>
          </a:p>
        </p:txBody>
      </p:sp>
      <p:sp>
        <p:nvSpPr>
          <p:cNvPr id="23555" name="Rectangle 3"/>
          <p:cNvSpPr>
            <a:spLocks noGrp="1" noRot="1" noChangeAspect="1" noChangeArrowheads="1" noTextEdit="1"/>
          </p:cNvSpPr>
          <p:nvPr>
            <p:ph type="sldImg"/>
          </p:nvPr>
        </p:nvSpPr>
        <p:spPr>
          <a:xfrm>
            <a:off x="269875" y="849313"/>
            <a:ext cx="6102350" cy="3433762"/>
          </a:xfrm>
          <a:ln cap="flat"/>
        </p:spPr>
      </p:sp>
    </p:spTree>
    <p:extLst>
      <p:ext uri="{BB962C8B-B14F-4D97-AF65-F5344CB8AC3E}">
        <p14:creationId xmlns:p14="http://schemas.microsoft.com/office/powerpoint/2010/main" val="5689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885825" y="4648200"/>
            <a:ext cx="4870450" cy="4119563"/>
          </a:xfrm>
          <a:ln/>
        </p:spPr>
        <p:txBody>
          <a:bodyPr/>
          <a:lstStyle/>
          <a:p>
            <a:endParaRPr lang="en-US"/>
          </a:p>
        </p:txBody>
      </p:sp>
      <p:sp>
        <p:nvSpPr>
          <p:cNvPr id="25603" name="Rectangle 3"/>
          <p:cNvSpPr>
            <a:spLocks noGrp="1" noRot="1" noChangeAspect="1" noChangeArrowheads="1" noTextEdit="1"/>
          </p:cNvSpPr>
          <p:nvPr>
            <p:ph type="sldImg"/>
          </p:nvPr>
        </p:nvSpPr>
        <p:spPr>
          <a:xfrm>
            <a:off x="269875" y="849313"/>
            <a:ext cx="6102350" cy="3433762"/>
          </a:xfrm>
          <a:ln cap="flat"/>
        </p:spPr>
      </p:sp>
    </p:spTree>
    <p:extLst>
      <p:ext uri="{BB962C8B-B14F-4D97-AF65-F5344CB8AC3E}">
        <p14:creationId xmlns:p14="http://schemas.microsoft.com/office/powerpoint/2010/main" val="209146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2456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7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a:ln/>
        </p:spPr>
      </p:sp>
      <p:sp>
        <p:nvSpPr>
          <p:cNvPr id="645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4686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68793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4316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9228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6950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Grp="1" noRot="1" noChangeAspect="1" noChangeArrowheads="1" noTextEdit="1"/>
          </p:cNvSpPr>
          <p:nvPr>
            <p:ph type="sldImg"/>
          </p:nvPr>
        </p:nvSpPr>
        <p:spPr>
          <a:ln/>
        </p:spPr>
      </p:sp>
      <p:sp>
        <p:nvSpPr>
          <p:cNvPr id="7885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6801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770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434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ln/>
        </p:spPr>
      </p:sp>
      <p:sp>
        <p:nvSpPr>
          <p:cNvPr id="614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835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Rot="1" noChangeAspect="1" noChangeArrowheads="1" noTextEdit="1"/>
          </p:cNvSpPr>
          <p:nvPr>
            <p:ph type="sldImg"/>
          </p:nvPr>
        </p:nvSpPr>
        <p:spPr>
          <a:ln/>
        </p:spPr>
      </p:sp>
      <p:sp>
        <p:nvSpPr>
          <p:cNvPr id="60419"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36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ln/>
        </p:spPr>
      </p:sp>
      <p:sp>
        <p:nvSpPr>
          <p:cNvPr id="5734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259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484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90EA3E17-AFAF-460E-9AD8-111E29B67501}" type="datetimeFigureOut">
              <a:rPr lang="tr-TR" smtClean="0"/>
              <a:t>2.06.2023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41B7995-F4D7-4F28-B239-BA6958DA3F10}" type="slidenum">
              <a:rPr lang="tr-TR" smtClean="0"/>
              <a:t>‹#›</a:t>
            </a:fld>
            <a:endParaRPr lang="tr-TR"/>
          </a:p>
        </p:txBody>
      </p:sp>
    </p:spTree>
    <p:extLst>
      <p:ext uri="{BB962C8B-B14F-4D97-AF65-F5344CB8AC3E}">
        <p14:creationId xmlns:p14="http://schemas.microsoft.com/office/powerpoint/2010/main" val="348320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0EA3E17-AFAF-460E-9AD8-111E29B67501}" type="datetimeFigureOut">
              <a:rPr lang="tr-TR" smtClean="0"/>
              <a:t>2.06.2023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41B7995-F4D7-4F28-B239-BA6958DA3F10}" type="slidenum">
              <a:rPr lang="tr-TR" smtClean="0"/>
              <a:t>‹#›</a:t>
            </a:fld>
            <a:endParaRPr lang="tr-TR"/>
          </a:p>
        </p:txBody>
      </p:sp>
    </p:spTree>
    <p:extLst>
      <p:ext uri="{BB962C8B-B14F-4D97-AF65-F5344CB8AC3E}">
        <p14:creationId xmlns:p14="http://schemas.microsoft.com/office/powerpoint/2010/main" val="400520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0EA3E17-AFAF-460E-9AD8-111E29B67501}" type="datetimeFigureOut">
              <a:rPr lang="tr-TR" smtClean="0"/>
              <a:t>2.06.2023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41B7995-F4D7-4F28-B239-BA6958DA3F10}" type="slidenum">
              <a:rPr lang="tr-TR" smtClean="0"/>
              <a:t>‹#›</a:t>
            </a:fld>
            <a:endParaRPr lang="tr-TR"/>
          </a:p>
        </p:txBody>
      </p:sp>
    </p:spTree>
    <p:extLst>
      <p:ext uri="{BB962C8B-B14F-4D97-AF65-F5344CB8AC3E}">
        <p14:creationId xmlns:p14="http://schemas.microsoft.com/office/powerpoint/2010/main" val="303208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0EA3E17-AFAF-460E-9AD8-111E29B67501}" type="datetimeFigureOut">
              <a:rPr lang="tr-TR" smtClean="0"/>
              <a:t>2.06.2023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41B7995-F4D7-4F28-B239-BA6958DA3F10}" type="slidenum">
              <a:rPr lang="tr-TR" smtClean="0"/>
              <a:t>‹#›</a:t>
            </a:fld>
            <a:endParaRPr lang="tr-TR"/>
          </a:p>
        </p:txBody>
      </p:sp>
    </p:spTree>
    <p:extLst>
      <p:ext uri="{BB962C8B-B14F-4D97-AF65-F5344CB8AC3E}">
        <p14:creationId xmlns:p14="http://schemas.microsoft.com/office/powerpoint/2010/main" val="406509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0EA3E17-AFAF-460E-9AD8-111E29B67501}" type="datetimeFigureOut">
              <a:rPr lang="tr-TR" smtClean="0"/>
              <a:t>2.06.2023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41B7995-F4D7-4F28-B239-BA6958DA3F10}" type="slidenum">
              <a:rPr lang="tr-TR" smtClean="0"/>
              <a:t>‹#›</a:t>
            </a:fld>
            <a:endParaRPr lang="tr-TR"/>
          </a:p>
        </p:txBody>
      </p:sp>
    </p:spTree>
    <p:extLst>
      <p:ext uri="{BB962C8B-B14F-4D97-AF65-F5344CB8AC3E}">
        <p14:creationId xmlns:p14="http://schemas.microsoft.com/office/powerpoint/2010/main" val="261611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0EA3E17-AFAF-460E-9AD8-111E29B67501}" type="datetimeFigureOut">
              <a:rPr lang="tr-TR" smtClean="0"/>
              <a:t>2.06.2023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41B7995-F4D7-4F28-B239-BA6958DA3F10}" type="slidenum">
              <a:rPr lang="tr-TR" smtClean="0"/>
              <a:t>‹#›</a:t>
            </a:fld>
            <a:endParaRPr lang="tr-TR"/>
          </a:p>
        </p:txBody>
      </p:sp>
    </p:spTree>
    <p:extLst>
      <p:ext uri="{BB962C8B-B14F-4D97-AF65-F5344CB8AC3E}">
        <p14:creationId xmlns:p14="http://schemas.microsoft.com/office/powerpoint/2010/main" val="353945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0EA3E17-AFAF-460E-9AD8-111E29B67501}" type="datetimeFigureOut">
              <a:rPr lang="tr-TR" smtClean="0"/>
              <a:t>2.06.2023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941B7995-F4D7-4F28-B239-BA6958DA3F10}" type="slidenum">
              <a:rPr lang="tr-TR" smtClean="0"/>
              <a:t>‹#›</a:t>
            </a:fld>
            <a:endParaRPr lang="tr-TR"/>
          </a:p>
        </p:txBody>
      </p:sp>
    </p:spTree>
    <p:extLst>
      <p:ext uri="{BB962C8B-B14F-4D97-AF65-F5344CB8AC3E}">
        <p14:creationId xmlns:p14="http://schemas.microsoft.com/office/powerpoint/2010/main" val="192276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0EA3E17-AFAF-460E-9AD8-111E29B67501}" type="datetimeFigureOut">
              <a:rPr lang="tr-TR" smtClean="0"/>
              <a:t>2.06.2023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941B7995-F4D7-4F28-B239-BA6958DA3F10}" type="slidenum">
              <a:rPr lang="tr-TR" smtClean="0"/>
              <a:t>‹#›</a:t>
            </a:fld>
            <a:endParaRPr lang="tr-TR"/>
          </a:p>
        </p:txBody>
      </p:sp>
    </p:spTree>
    <p:extLst>
      <p:ext uri="{BB962C8B-B14F-4D97-AF65-F5344CB8AC3E}">
        <p14:creationId xmlns:p14="http://schemas.microsoft.com/office/powerpoint/2010/main" val="111554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0EA3E17-AFAF-460E-9AD8-111E29B67501}" type="datetimeFigureOut">
              <a:rPr lang="tr-TR" smtClean="0"/>
              <a:t>2.06.2023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941B7995-F4D7-4F28-B239-BA6958DA3F10}" type="slidenum">
              <a:rPr lang="tr-TR" smtClean="0"/>
              <a:t>‹#›</a:t>
            </a:fld>
            <a:endParaRPr lang="tr-TR"/>
          </a:p>
        </p:txBody>
      </p:sp>
    </p:spTree>
    <p:extLst>
      <p:ext uri="{BB962C8B-B14F-4D97-AF65-F5344CB8AC3E}">
        <p14:creationId xmlns:p14="http://schemas.microsoft.com/office/powerpoint/2010/main" val="107605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0EA3E17-AFAF-460E-9AD8-111E29B67501}" type="datetimeFigureOut">
              <a:rPr lang="tr-TR" smtClean="0"/>
              <a:t>2.06.2023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41B7995-F4D7-4F28-B239-BA6958DA3F10}" type="slidenum">
              <a:rPr lang="tr-TR" smtClean="0"/>
              <a:t>‹#›</a:t>
            </a:fld>
            <a:endParaRPr lang="tr-TR"/>
          </a:p>
        </p:txBody>
      </p:sp>
    </p:spTree>
    <p:extLst>
      <p:ext uri="{BB962C8B-B14F-4D97-AF65-F5344CB8AC3E}">
        <p14:creationId xmlns:p14="http://schemas.microsoft.com/office/powerpoint/2010/main" val="215050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0EA3E17-AFAF-460E-9AD8-111E29B67501}" type="datetimeFigureOut">
              <a:rPr lang="tr-TR" smtClean="0"/>
              <a:t>2.06.2023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941B7995-F4D7-4F28-B239-BA6958DA3F10}" type="slidenum">
              <a:rPr lang="tr-TR" smtClean="0"/>
              <a:t>‹#›</a:t>
            </a:fld>
            <a:endParaRPr lang="tr-TR"/>
          </a:p>
        </p:txBody>
      </p:sp>
    </p:spTree>
    <p:extLst>
      <p:ext uri="{BB962C8B-B14F-4D97-AF65-F5344CB8AC3E}">
        <p14:creationId xmlns:p14="http://schemas.microsoft.com/office/powerpoint/2010/main" val="306774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A3E17-AFAF-460E-9AD8-111E29B67501}" type="datetimeFigureOut">
              <a:rPr lang="tr-TR" smtClean="0"/>
              <a:t>2.06.2023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B7995-F4D7-4F28-B239-BA6958DA3F10}" type="slidenum">
              <a:rPr lang="tr-TR" smtClean="0"/>
              <a:t>‹#›</a:t>
            </a:fld>
            <a:endParaRPr lang="tr-TR"/>
          </a:p>
        </p:txBody>
      </p:sp>
    </p:spTree>
    <p:extLst>
      <p:ext uri="{BB962C8B-B14F-4D97-AF65-F5344CB8AC3E}">
        <p14:creationId xmlns:p14="http://schemas.microsoft.com/office/powerpoint/2010/main" val="2865598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solidFill>
                  <a:srgbClr val="000000"/>
                </a:solidFill>
                <a:latin typeface="Times New Roman" panose="02020603050405020304" pitchFamily="18" charset="0"/>
              </a:rPr>
              <a:t>Güvenlik ve </a:t>
            </a:r>
            <a:r>
              <a:rPr lang="tr-TR" dirty="0" err="1" smtClean="0">
                <a:solidFill>
                  <a:srgbClr val="000000"/>
                </a:solidFill>
                <a:latin typeface="Times New Roman" panose="02020603050405020304" pitchFamily="18" charset="0"/>
              </a:rPr>
              <a:t>Güvenilebilirlik</a:t>
            </a:r>
            <a:endParaRPr lang="tr-TR" dirty="0"/>
          </a:p>
        </p:txBody>
      </p:sp>
    </p:spTree>
    <p:extLst>
      <p:ext uri="{BB962C8B-B14F-4D97-AF65-F5344CB8AC3E}">
        <p14:creationId xmlns:p14="http://schemas.microsoft.com/office/powerpoint/2010/main" val="2612200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nchor="ctr"/>
          <a:lstStyle/>
          <a:p>
            <a:pPr algn="l"/>
            <a:r>
              <a:rPr lang="tr-TR" sz="3200" b="1" dirty="0">
                <a:solidFill>
                  <a:srgbClr val="000000"/>
                </a:solidFill>
                <a:latin typeface="Times New Roman" panose="02020603050405020304" pitchFamily="18" charset="0"/>
              </a:rPr>
              <a:t>Sürdürülebilirlik</a:t>
            </a:r>
          </a:p>
        </p:txBody>
      </p:sp>
      <p:sp>
        <p:nvSpPr>
          <p:cNvPr id="28675" name="Rectangle 3"/>
          <p:cNvSpPr>
            <a:spLocks noGrp="1" noChangeArrowheads="1"/>
          </p:cNvSpPr>
          <p:nvPr>
            <p:ph idx="1"/>
          </p:nvPr>
        </p:nvSpPr>
        <p:spPr>
          <a:xfrm>
            <a:off x="1631504" y="1600201"/>
            <a:ext cx="8579296"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Bir arıza tespit edildikten sonra sistemi tamir etmenin kolaylığıyla ilgilenen veya sistemi yeni özellikler içerecek şekilde değiştiren bir sistem özelliği.</a:t>
            </a:r>
          </a:p>
          <a:p>
            <a:pPr algn="just">
              <a:buFont typeface="Arial" panose="020B0604020202020204" pitchFamily="34" charset="0"/>
              <a:buChar char="•"/>
            </a:pPr>
            <a:r>
              <a:rPr lang="tr-TR" dirty="0" err="1">
                <a:solidFill>
                  <a:srgbClr val="000000"/>
                </a:solidFill>
                <a:latin typeface="Times New Roman" panose="02020603050405020304" pitchFamily="18" charset="0"/>
              </a:rPr>
              <a:t>Onarılabilirlik</a:t>
            </a:r>
            <a:r>
              <a:rPr lang="tr-TR" dirty="0">
                <a:solidFill>
                  <a:srgbClr val="000000"/>
                </a:solidFill>
                <a:latin typeface="Times New Roman" panose="02020603050405020304" pitchFamily="18" charset="0"/>
              </a:rPr>
              <a:t> - sistemi tekrar hizmete sokmak için kısa vadeli perspektif; Sürdürülebilirlik - uzun vadeli perspektif.</a:t>
            </a:r>
          </a:p>
          <a:p>
            <a:pPr algn="just">
              <a:buFont typeface="Arial" panose="020B0604020202020204" pitchFamily="34" charset="0"/>
              <a:buChar char="•"/>
            </a:pPr>
            <a:r>
              <a:rPr lang="tr-TR" dirty="0">
                <a:solidFill>
                  <a:srgbClr val="000000"/>
                </a:solidFill>
                <a:latin typeface="Times New Roman" panose="02020603050405020304" pitchFamily="18" charset="0"/>
              </a:rPr>
              <a:t>Bakım sorunları nedeniyle arızalar genellikle bir sisteme girdiğinden kritik sistemler için çok önemlidir. Bir sistemin bakımı yapılabiliyorsa, bu arızaların ortaya çıkması veya tespit edilmemesi olasılığı daha düşüktür.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402173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Beka Kabiliyeti</a:t>
            </a:r>
          </a:p>
        </p:txBody>
      </p:sp>
      <p:sp>
        <p:nvSpPr>
          <p:cNvPr id="71683" name="Rectangle 3"/>
          <p:cNvSpPr>
            <a:spLocks noGrp="1" noChangeArrowheads="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Bir sistemin kasıtlı veya kazara saldırı karşısında kullanıcılara hizmetlerini sunmaya devam etme yeteneği</a:t>
            </a:r>
          </a:p>
          <a:p>
            <a:pPr algn="just">
              <a:buFont typeface="Arial" panose="020B0604020202020204" pitchFamily="34" charset="0"/>
              <a:buChar char="•"/>
            </a:pPr>
            <a:r>
              <a:rPr lang="tr-TR" dirty="0">
                <a:solidFill>
                  <a:srgbClr val="000000"/>
                </a:solidFill>
                <a:latin typeface="Times New Roman" panose="02020603050405020304" pitchFamily="18" charset="0"/>
              </a:rPr>
              <a:t>Bu, güvenliği </a:t>
            </a:r>
            <a:r>
              <a:rPr lang="en-US" dirty="0" err="1">
                <a:solidFill>
                  <a:srgbClr val="000000"/>
                </a:solidFill>
                <a:latin typeface="Times New Roman" panose="02020603050405020304" pitchFamily="18" charset="0"/>
              </a:rPr>
              <a:t>daha</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çok</a:t>
            </a:r>
            <a:r>
              <a:rPr lang="en-US"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tehlikeye</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maruz</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kalan</a:t>
            </a:r>
            <a:r>
              <a:rPr lang="en-US"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dağıtılmış sistemler için giderek daha önemli bir özelliktir</a:t>
            </a:r>
          </a:p>
          <a:p>
            <a:pPr algn="just">
              <a:buFont typeface="Arial" panose="020B0604020202020204" pitchFamily="34" charset="0"/>
              <a:buChar char="•"/>
            </a:pPr>
            <a:r>
              <a:rPr lang="tr-TR" dirty="0">
                <a:solidFill>
                  <a:srgbClr val="000000"/>
                </a:solidFill>
                <a:latin typeface="Times New Roman" panose="02020603050405020304" pitchFamily="18" charset="0"/>
              </a:rPr>
              <a:t>Sürdürülebilirlik, esneklik kavramını kapsar - bir sistemin bileşen arızalarına rağmen çalışmaya devam etme yeteneği</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398328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Hata Toleransı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Daha genel bir kullanılabilirlik özelliğinin parçasıdır ve kullanıcı hatalarının ne ölçüde önlendiğini, tespit edildiğini veya </a:t>
            </a:r>
            <a:r>
              <a:rPr lang="tr-TR" dirty="0" err="1">
                <a:solidFill>
                  <a:srgbClr val="000000"/>
                </a:solidFill>
                <a:latin typeface="Times New Roman" panose="02020603050405020304" pitchFamily="18" charset="0"/>
              </a:rPr>
              <a:t>tolere</a:t>
            </a:r>
            <a:r>
              <a:rPr lang="tr-TR" dirty="0">
                <a:solidFill>
                  <a:srgbClr val="000000"/>
                </a:solidFill>
                <a:latin typeface="Times New Roman" panose="02020603050405020304" pitchFamily="18" charset="0"/>
              </a:rPr>
              <a:t> edildiğini yansıtır.</a:t>
            </a:r>
          </a:p>
          <a:p>
            <a:pPr algn="just">
              <a:buFont typeface="Arial" panose="020B0604020202020204" pitchFamily="34" charset="0"/>
              <a:buChar char="•"/>
            </a:pPr>
            <a:r>
              <a:rPr lang="tr-TR" dirty="0">
                <a:solidFill>
                  <a:srgbClr val="000000"/>
                </a:solidFill>
                <a:latin typeface="Times New Roman" panose="02020603050405020304" pitchFamily="18" charset="0"/>
              </a:rPr>
              <a:t>Kullanıcı hataları mümkün olduğunca otomatik olarak tespit edilip düzeltilmeli, sisteme aktarılmamalı ve arızalara neden olmamalıdır.</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Tree>
    <p:extLst>
      <p:ext uri="{BB962C8B-B14F-4D97-AF65-F5344CB8AC3E}">
        <p14:creationId xmlns:p14="http://schemas.microsoft.com/office/powerpoint/2010/main" val="350665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tr-TR" sz="3200" b="1" dirty="0">
                <a:solidFill>
                  <a:srgbClr val="000000"/>
                </a:solidFill>
                <a:latin typeface="Times New Roman" panose="02020603050405020304" pitchFamily="18" charset="0"/>
              </a:rPr>
              <a:t>Güvenilebilirlik Özniteliği Bağımlılıkları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Güvenli sistem işletimi, sistemin mevcut olmasına ve güvenilir şekilde çalışmasına bağlıdır.</a:t>
            </a:r>
          </a:p>
          <a:p>
            <a:pPr algn="just">
              <a:buFont typeface="Arial" panose="020B0604020202020204" pitchFamily="34" charset="0"/>
              <a:buChar char="•"/>
            </a:pPr>
            <a:r>
              <a:rPr lang="tr-TR" dirty="0">
                <a:solidFill>
                  <a:srgbClr val="000000"/>
                </a:solidFill>
                <a:latin typeface="Times New Roman" panose="02020603050405020304" pitchFamily="18" charset="0"/>
              </a:rPr>
              <a:t>Bir sistem, verileri harici bir saldırı nedeniyle bozulmuş olduğu için güvenilmez olabilir.</a:t>
            </a:r>
          </a:p>
          <a:p>
            <a:pPr algn="just">
              <a:buFont typeface="Arial" panose="020B0604020202020204" pitchFamily="34" charset="0"/>
              <a:buChar char="•"/>
            </a:pPr>
            <a:r>
              <a:rPr lang="tr-TR" dirty="0">
                <a:solidFill>
                  <a:srgbClr val="000000"/>
                </a:solidFill>
                <a:latin typeface="Times New Roman" panose="02020603050405020304" pitchFamily="18" charset="0"/>
              </a:rPr>
              <a:t>Bir sisteme yapılan hizmet reddi saldırıları, sistemi kullanılamaz hale getirmeyi amaçlar.</a:t>
            </a:r>
          </a:p>
          <a:p>
            <a:pPr algn="just">
              <a:buFont typeface="Arial" panose="020B0604020202020204" pitchFamily="34" charset="0"/>
              <a:buChar char="•"/>
            </a:pPr>
            <a:r>
              <a:rPr lang="tr-TR" dirty="0">
                <a:solidFill>
                  <a:srgbClr val="000000"/>
                </a:solidFill>
                <a:latin typeface="Times New Roman" panose="02020603050405020304" pitchFamily="18" charset="0"/>
              </a:rPr>
              <a:t>Bir sisteme virüs bulaşmışsa, onun güvenilirliğinden veya güvenliğinden emin olamazsınız.</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Tree>
    <p:extLst>
      <p:ext uri="{BB962C8B-B14F-4D97-AF65-F5344CB8AC3E}">
        <p14:creationId xmlns:p14="http://schemas.microsoft.com/office/powerpoint/2010/main" val="206628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tr-TR" sz="3200" b="1" dirty="0">
                <a:solidFill>
                  <a:srgbClr val="000000"/>
                </a:solidFill>
                <a:latin typeface="Times New Roman" panose="02020603050405020304" pitchFamily="18" charset="0"/>
              </a:rPr>
              <a:t>Güvenilebilirlik Başarısı</a:t>
            </a:r>
          </a:p>
        </p:txBody>
      </p:sp>
      <p:sp>
        <p:nvSpPr>
          <p:cNvPr id="3" name="Content Placeholder 2"/>
          <p:cNvSpPr>
            <a:spLocks noGrp="1"/>
          </p:cNvSpPr>
          <p:nvPr>
            <p:ph idx="1"/>
          </p:nvPr>
        </p:nvSpPr>
        <p:spPr>
          <a:xfrm>
            <a:off x="1631504" y="1600201"/>
            <a:ext cx="8856984"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Sistemi geliştirirken yanlışlıkla hataların ortaya çıkmasını önleyin.</a:t>
            </a:r>
          </a:p>
          <a:p>
            <a:pPr algn="just">
              <a:buFont typeface="Arial" panose="020B0604020202020204" pitchFamily="34" charset="0"/>
              <a:buChar char="•"/>
            </a:pPr>
            <a:r>
              <a:rPr lang="tr-TR" dirty="0">
                <a:solidFill>
                  <a:srgbClr val="000000"/>
                </a:solidFill>
                <a:latin typeface="Times New Roman" panose="02020603050405020304" pitchFamily="18" charset="0"/>
              </a:rPr>
              <a:t>Sistemdeki kalıntı hataları keşfetmede etkili olan V &amp; V süreçlerini tasarlayın.</a:t>
            </a:r>
          </a:p>
          <a:p>
            <a:pPr algn="just">
              <a:buFont typeface="Arial" panose="020B0604020202020204" pitchFamily="34" charset="0"/>
              <a:buChar char="•"/>
            </a:pPr>
            <a:r>
              <a:rPr lang="tr-TR" dirty="0">
                <a:solidFill>
                  <a:srgbClr val="000000"/>
                </a:solidFill>
                <a:latin typeface="Times New Roman" panose="02020603050405020304" pitchFamily="18" charset="0"/>
              </a:rPr>
              <a:t>Dış saldırılara karşı koruma sağlayan koruma mekanizmaları tasarlayın.</a:t>
            </a:r>
          </a:p>
          <a:p>
            <a:pPr algn="just">
              <a:buFont typeface="Arial" panose="020B0604020202020204" pitchFamily="34" charset="0"/>
              <a:buChar char="•"/>
            </a:pPr>
            <a:r>
              <a:rPr lang="tr-TR" dirty="0">
                <a:solidFill>
                  <a:srgbClr val="000000"/>
                </a:solidFill>
                <a:latin typeface="Times New Roman" panose="02020603050405020304" pitchFamily="18" charset="0"/>
              </a:rPr>
              <a:t>Sistemi işletim ortamı için doğru şekilde yapılandırın.</a:t>
            </a:r>
          </a:p>
          <a:p>
            <a:pPr algn="just">
              <a:buFont typeface="Arial" panose="020B0604020202020204" pitchFamily="34" charset="0"/>
              <a:buChar char="•"/>
            </a:pPr>
            <a:r>
              <a:rPr lang="tr-TR" dirty="0">
                <a:solidFill>
                  <a:srgbClr val="000000"/>
                </a:solidFill>
                <a:latin typeface="Times New Roman" panose="02020603050405020304" pitchFamily="18" charset="0"/>
              </a:rPr>
              <a:t>Bir arızadan sonra normal sistem hizmetinin geri yüklenmesine yardımcı olmak için kurtarma mekanizmaları ekleyin.</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Tree>
    <p:extLst>
      <p:ext uri="{BB962C8B-B14F-4D97-AF65-F5344CB8AC3E}">
        <p14:creationId xmlns:p14="http://schemas.microsoft.com/office/powerpoint/2010/main" val="82677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lgn="just"/>
            <a:r>
              <a:rPr lang="tr-TR" sz="3200" b="1" dirty="0">
                <a:solidFill>
                  <a:srgbClr val="000000"/>
                </a:solidFill>
                <a:latin typeface="Times New Roman" panose="02020603050405020304" pitchFamily="18" charset="0"/>
              </a:rPr>
              <a:t>Güvenilebilirlik Maliyetleri</a:t>
            </a:r>
          </a:p>
        </p:txBody>
      </p:sp>
      <p:sp>
        <p:nvSpPr>
          <p:cNvPr id="72707" name="Rectangle 3"/>
          <p:cNvSpPr>
            <a:spLocks noGrp="1" noChangeArrowheads="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Güvenilebilirlik maliyetleri, artan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üvenilebilirlik</a:t>
            </a:r>
            <a:r>
              <a:rPr lang="tr-TR" dirty="0">
                <a:solidFill>
                  <a:srgbClr val="000000"/>
                </a:solidFill>
                <a:latin typeface="Times New Roman" panose="02020603050405020304" pitchFamily="18" charset="0"/>
              </a:rPr>
              <a:t> seviyeleri gerekeceğinden katlanarak artma eğilimindedir.</a:t>
            </a:r>
          </a:p>
          <a:p>
            <a:pPr algn="just">
              <a:buFont typeface="Arial" panose="020B0604020202020204" pitchFamily="34" charset="0"/>
              <a:buChar char="•"/>
            </a:pPr>
            <a:r>
              <a:rPr lang="tr-TR" dirty="0">
                <a:solidFill>
                  <a:srgbClr val="000000"/>
                </a:solidFill>
                <a:latin typeface="Times New Roman" panose="02020603050405020304" pitchFamily="18" charset="0"/>
              </a:rPr>
              <a:t>Bunun iki nedeni var</a:t>
            </a:r>
          </a:p>
          <a:p>
            <a:pPr marL="742950" lvl="1" indent="-285750" algn="just"/>
            <a:r>
              <a:rPr lang="tr-TR" dirty="0">
                <a:solidFill>
                  <a:srgbClr val="000000"/>
                </a:solidFill>
                <a:latin typeface="Times New Roman" panose="02020603050405020304" pitchFamily="18" charset="0"/>
              </a:rPr>
              <a:t>Daha yüksek düzeyde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üvenilebilirlik</a:t>
            </a:r>
            <a:r>
              <a:rPr lang="tr-TR" dirty="0">
                <a:solidFill>
                  <a:srgbClr val="000000"/>
                </a:solidFill>
                <a:latin typeface="Times New Roman" panose="02020603050405020304" pitchFamily="18" charset="0"/>
              </a:rPr>
              <a:t> elde etmek için gerekli olan daha pahalı geliştirme tekniklerinin ve donanımların kullanılması.</a:t>
            </a:r>
          </a:p>
          <a:p>
            <a:pPr marL="742950" lvl="1" indent="-285750" algn="just"/>
            <a:r>
              <a:rPr lang="tr-TR" dirty="0">
                <a:solidFill>
                  <a:srgbClr val="000000"/>
                </a:solidFill>
                <a:latin typeface="Times New Roman" panose="02020603050405020304" pitchFamily="18" charset="0"/>
              </a:rPr>
              <a:t>Sistem istemcisini ve düzenleyicileri gerekli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üvenilebilirlik</a:t>
            </a:r>
            <a:r>
              <a:rPr lang="tr-TR" dirty="0">
                <a:solidFill>
                  <a:srgbClr val="000000"/>
                </a:solidFill>
                <a:latin typeface="Times New Roman" panose="02020603050405020304" pitchFamily="18" charset="0"/>
              </a:rPr>
              <a:t> düzeylerine ulaşıldığına ikna etmek için gerekli olan artırılmış test ve sistem doğrulaması.</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15</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1448500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Maliyet / Güvenilebilirlik Eğrisi</a:t>
            </a:r>
          </a:p>
        </p:txBody>
      </p:sp>
      <p:pic>
        <p:nvPicPr>
          <p:cNvPr id="4" name="Content Placeholder 3" descr="11.2 CostDependabilityCurv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7570" r="-27570"/>
              <a:stretch>
                <a:fillRect/>
              </a:stretch>
            </p:blipFill>
          </mc:Choice>
          <mc:Fallback>
            <p:blipFill>
              <a:blip r:embed="rId3"/>
              <a:srcRect l="-27570" r="-27570"/>
              <a:stretch>
                <a:fillRect/>
              </a:stretch>
            </p:blipFill>
          </mc:Fallback>
        </mc:AlternateContent>
        <p:spPr>
          <a:xfrm>
            <a:off x="2587559" y="1989226"/>
            <a:ext cx="6972690" cy="3834711"/>
          </a:xfrm>
        </p:spPr>
      </p:pic>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6" name="Footer Placeholder 5"/>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pic>
        <p:nvPicPr>
          <p:cNvPr id="3" name="Resim 2"/>
          <p:cNvPicPr>
            <a:picLocks noChangeAspect="1"/>
          </p:cNvPicPr>
          <p:nvPr/>
        </p:nvPicPr>
        <p:blipFill>
          <a:blip r:embed="rId4"/>
          <a:stretch>
            <a:fillRect/>
          </a:stretch>
        </p:blipFill>
        <p:spPr>
          <a:xfrm>
            <a:off x="3503712" y="1734487"/>
            <a:ext cx="5112568" cy="4387044"/>
          </a:xfrm>
          <a:prstGeom prst="rect">
            <a:avLst/>
          </a:prstGeom>
        </p:spPr>
      </p:pic>
    </p:spTree>
    <p:extLst>
      <p:ext uri="{BB962C8B-B14F-4D97-AF65-F5344CB8AC3E}">
        <p14:creationId xmlns:p14="http://schemas.microsoft.com/office/powerpoint/2010/main" val="1581430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vert="horz" lIns="90840" tIns="44623" rIns="90840" bIns="44623" rtlCol="0" anchor="ctr">
            <a:normAutofit/>
          </a:bodyPr>
          <a:lstStyle/>
          <a:p>
            <a:pPr algn="l"/>
            <a:r>
              <a:rPr lang="tr-TR" sz="3200" b="1" dirty="0">
                <a:solidFill>
                  <a:srgbClr val="000000"/>
                </a:solidFill>
                <a:latin typeface="Times New Roman" panose="02020603050405020304" pitchFamily="18" charset="0"/>
              </a:rPr>
              <a:t>Güvenilebilirlik Ekonomisi</a:t>
            </a:r>
          </a:p>
        </p:txBody>
      </p:sp>
      <p:sp>
        <p:nvSpPr>
          <p:cNvPr id="15363" name="Rectangle 3"/>
          <p:cNvSpPr>
            <a:spLocks noGrp="1" noChangeArrowheads="1"/>
          </p:cNvSpPr>
          <p:nvPr>
            <p:ph idx="1"/>
          </p:nvPr>
        </p:nvSpPr>
        <p:spPr>
          <a:noFill/>
          <a:ln/>
        </p:spPr>
        <p:txBody>
          <a:bodyPr vert="horz" lIns="90840" tIns="44623" rIns="90840" bIns="44623"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Güvenilebilirlik başarısının çok yüksek maliyetleri nedeniyle, güvenilir olmayan sistemleri kabul etmek ve arıza maliyetlerini ödemek daha uygun maliyetli olabilir.</a:t>
            </a:r>
          </a:p>
          <a:p>
            <a:pPr algn="just">
              <a:buFont typeface="Arial" panose="020B0604020202020204" pitchFamily="34" charset="0"/>
              <a:buChar char="•"/>
            </a:pPr>
            <a:r>
              <a:rPr lang="tr-TR" dirty="0">
                <a:solidFill>
                  <a:srgbClr val="000000"/>
                </a:solidFill>
                <a:latin typeface="Times New Roman" panose="02020603050405020304" pitchFamily="18" charset="0"/>
              </a:rPr>
              <a:t>Ancak bu, sosyal ve politik faktörlere bağlıdır. Güvenilemeyen ürünler için itibar, gelecekteki işlerini kaybedebilir</a:t>
            </a:r>
          </a:p>
          <a:p>
            <a:pPr algn="just">
              <a:buFont typeface="Arial" panose="020B0604020202020204" pitchFamily="34" charset="0"/>
              <a:buChar char="•"/>
            </a:pPr>
            <a:r>
              <a:rPr lang="tr-TR" dirty="0">
                <a:solidFill>
                  <a:srgbClr val="000000"/>
                </a:solidFill>
                <a:latin typeface="Times New Roman" panose="02020603050405020304" pitchFamily="18" charset="0"/>
              </a:rPr>
              <a:t>Sistem türüne bağlıdır - </a:t>
            </a:r>
            <a:r>
              <a:rPr lang="en-US" dirty="0" err="1">
                <a:solidFill>
                  <a:srgbClr val="000000"/>
                </a:solidFill>
                <a:latin typeface="Times New Roman" panose="02020603050405020304" pitchFamily="18" charset="0"/>
              </a:rPr>
              <a:t>bazı</a:t>
            </a:r>
            <a:r>
              <a:rPr lang="tr-TR" dirty="0">
                <a:solidFill>
                  <a:srgbClr val="000000"/>
                </a:solidFill>
                <a:latin typeface="Times New Roman" panose="02020603050405020304" pitchFamily="18" charset="0"/>
              </a:rPr>
              <a:t> iş sistemleri için mütevazı düzeyde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üvenilebilirlik</a:t>
            </a:r>
            <a:r>
              <a:rPr lang="tr-TR" dirty="0">
                <a:solidFill>
                  <a:srgbClr val="000000"/>
                </a:solidFill>
                <a:latin typeface="Times New Roman" panose="02020603050405020304" pitchFamily="18" charset="0"/>
              </a:rPr>
              <a:t> yeterli olabilir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260585044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just"/>
            <a:r>
              <a:rPr lang="tr-TR" sz="3200" b="1" dirty="0">
                <a:solidFill>
                  <a:srgbClr val="000000"/>
                </a:solidFill>
                <a:latin typeface="Times New Roman" panose="02020603050405020304" pitchFamily="18" charset="0"/>
              </a:rPr>
              <a:t>Kullanılabilirlik </a:t>
            </a:r>
            <a:r>
              <a:rPr lang="en-US" sz="3200" b="1" dirty="0">
                <a:solidFill>
                  <a:srgbClr val="000000"/>
                </a:solidFill>
                <a:latin typeface="Times New Roman" panose="02020603050405020304" pitchFamily="18" charset="0"/>
              </a:rPr>
              <a:t>v</a:t>
            </a:r>
            <a:r>
              <a:rPr lang="tr-TR" sz="3200" b="1" dirty="0">
                <a:solidFill>
                  <a:srgbClr val="000000"/>
                </a:solidFill>
                <a:latin typeface="Times New Roman" panose="02020603050405020304" pitchFamily="18" charset="0"/>
              </a:rPr>
              <a:t>e Güvenilebilirlik</a:t>
            </a:r>
          </a:p>
        </p:txBody>
      </p:sp>
      <p:sp>
        <p:nvSpPr>
          <p:cNvPr id="30723" name="Rectangle 3"/>
          <p:cNvSpPr>
            <a:spLocks noGrp="1" noChangeArrowheads="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Güvenilebilirlik</a:t>
            </a:r>
          </a:p>
          <a:p>
            <a:pPr marL="742950" lvl="1" indent="-285750" algn="just"/>
            <a:r>
              <a:rPr lang="tr-TR" dirty="0">
                <a:solidFill>
                  <a:srgbClr val="000000"/>
                </a:solidFill>
                <a:latin typeface="Times New Roman" panose="02020603050405020304" pitchFamily="18" charset="0"/>
              </a:rPr>
              <a:t>Belirli bir ortamda belirli bir amaç için belirli bir süre boyunca arızasız sistem çalışması olasılığı</a:t>
            </a:r>
          </a:p>
          <a:p>
            <a:pPr algn="just">
              <a:buFont typeface="Arial" panose="020B0604020202020204" pitchFamily="34" charset="0"/>
              <a:buChar char="•"/>
            </a:pPr>
            <a:r>
              <a:rPr lang="tr-TR" dirty="0">
                <a:solidFill>
                  <a:srgbClr val="000000"/>
                </a:solidFill>
                <a:latin typeface="Times New Roman" panose="02020603050405020304" pitchFamily="18" charset="0"/>
              </a:rPr>
              <a:t>Kullanılabilirlik</a:t>
            </a:r>
          </a:p>
          <a:p>
            <a:pPr marL="742950" lvl="1" indent="-285750" algn="just"/>
            <a:r>
              <a:rPr lang="tr-TR" dirty="0">
                <a:solidFill>
                  <a:srgbClr val="000000"/>
                </a:solidFill>
                <a:latin typeface="Times New Roman" panose="02020603050405020304" pitchFamily="18" charset="0"/>
              </a:rPr>
              <a:t>Bir sistemin herhangi bir zamanda </a:t>
            </a:r>
            <a:r>
              <a:rPr lang="tr-TR" dirty="0" err="1">
                <a:solidFill>
                  <a:srgbClr val="000000"/>
                </a:solidFill>
                <a:latin typeface="Times New Roman" panose="02020603050405020304" pitchFamily="18" charset="0"/>
              </a:rPr>
              <a:t>operasyonel</a:t>
            </a:r>
            <a:r>
              <a:rPr lang="tr-TR" dirty="0">
                <a:solidFill>
                  <a:srgbClr val="000000"/>
                </a:solidFill>
                <a:latin typeface="Times New Roman" panose="02020603050405020304" pitchFamily="18" charset="0"/>
              </a:rPr>
              <a:t> olma ve talep edilen hizmetleri sunma olasılığı</a:t>
            </a:r>
          </a:p>
          <a:p>
            <a:pPr algn="just">
              <a:buFont typeface="Arial" panose="020B0604020202020204" pitchFamily="34" charset="0"/>
              <a:buChar char="•"/>
            </a:pPr>
            <a:r>
              <a:rPr lang="tr-TR" dirty="0">
                <a:solidFill>
                  <a:srgbClr val="000000"/>
                </a:solidFill>
                <a:latin typeface="Times New Roman" panose="02020603050405020304" pitchFamily="18" charset="0"/>
              </a:rPr>
              <a:t>Bu özelliklerin her ikisi de nicel olarak ifade edilebilir, örneğin 0</a:t>
            </a:r>
            <a:r>
              <a:rPr lang="en-US" dirty="0">
                <a:solidFill>
                  <a:srgbClr val="000000"/>
                </a:solidFill>
                <a:latin typeface="Times New Roman" panose="02020603050405020304" pitchFamily="18" charset="0"/>
              </a:rPr>
              <a:t>,</a:t>
            </a:r>
            <a:r>
              <a:rPr lang="tr-TR" dirty="0">
                <a:solidFill>
                  <a:srgbClr val="000000"/>
                </a:solidFill>
                <a:latin typeface="Times New Roman" panose="02020603050405020304" pitchFamily="18" charset="0"/>
              </a:rPr>
              <a:t>999 kullanılabilirlik, sistemin</a:t>
            </a:r>
            <a:r>
              <a:rPr lang="en-US"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%99</a:t>
            </a:r>
            <a:r>
              <a:rPr lang="en-US" dirty="0">
                <a:solidFill>
                  <a:srgbClr val="000000"/>
                </a:solidFill>
                <a:latin typeface="Times New Roman" panose="02020603050405020304" pitchFamily="18" charset="0"/>
              </a:rPr>
              <a:t>,</a:t>
            </a:r>
            <a:r>
              <a:rPr lang="tr-TR" dirty="0">
                <a:solidFill>
                  <a:srgbClr val="000000"/>
                </a:solidFill>
                <a:latin typeface="Times New Roman" panose="02020603050405020304" pitchFamily="18" charset="0"/>
              </a:rPr>
              <a:t>9</a:t>
            </a:r>
            <a:r>
              <a:rPr lang="en-US" dirty="0">
                <a:solidFill>
                  <a:srgbClr val="000000"/>
                </a:solidFill>
                <a:latin typeface="Times New Roman" panose="02020603050405020304" pitchFamily="18" charset="0"/>
              </a:rPr>
              <a:t> zaman</a:t>
            </a:r>
            <a:r>
              <a:rPr lang="tr-TR" dirty="0">
                <a:solidFill>
                  <a:srgbClr val="000000"/>
                </a:solidFill>
                <a:latin typeface="Times New Roman" panose="02020603050405020304" pitchFamily="18" charset="0"/>
              </a:rPr>
              <a:t> çalışır durumda olduğu anlamına gelir.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18</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1193029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Kullanılabilirlik </a:t>
            </a:r>
            <a:r>
              <a:rPr lang="en-US" sz="3200" b="1" dirty="0">
                <a:solidFill>
                  <a:srgbClr val="000000"/>
                </a:solidFill>
                <a:latin typeface="Times New Roman" panose="02020603050405020304" pitchFamily="18" charset="0"/>
              </a:rPr>
              <a:t>v</a:t>
            </a:r>
            <a:r>
              <a:rPr lang="tr-TR" sz="3200" b="1" dirty="0">
                <a:solidFill>
                  <a:srgbClr val="000000"/>
                </a:solidFill>
                <a:latin typeface="Times New Roman" panose="02020603050405020304" pitchFamily="18" charset="0"/>
              </a:rPr>
              <a:t>e Güvenilebilirlik</a:t>
            </a:r>
          </a:p>
        </p:txBody>
      </p:sp>
      <p:sp>
        <p:nvSpPr>
          <p:cNvPr id="31747" name="Rectangle 3"/>
          <p:cNvSpPr>
            <a:spLocks noGrp="1" noChangeArrowheads="1"/>
          </p:cNvSpPr>
          <p:nvPr>
            <p:ph idx="1"/>
          </p:nvPr>
        </p:nvSpPr>
        <p:spPr>
          <a:xfrm>
            <a:off x="1524000" y="1402305"/>
            <a:ext cx="8964488" cy="4525963"/>
          </a:xfrm>
        </p:spPr>
        <p:txBody>
          <a:bodyPr>
            <a:normAutofit fontScale="92500" lnSpcReduction="10000"/>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Bazen sistem güvenilirliği kapsamında sistem kullanılabilirliğini hesaba katmak mümkündür</a:t>
            </a:r>
          </a:p>
          <a:p>
            <a:pPr marL="742950" lvl="1" indent="-285750" algn="just"/>
            <a:r>
              <a:rPr lang="tr-TR" b="0" i="0" noProof="0" dirty="0">
                <a:solidFill>
                  <a:srgbClr val="000000"/>
                </a:solidFill>
                <a:effectLst/>
                <a:latin typeface="Times New Roman" panose="02020603050405020304" pitchFamily="18" charset="0"/>
              </a:rPr>
              <a:t>Açıkçası, bir sistem mevcut değilse, belirtilen sistem hizmetlerini sunmuyor demektir.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Bununla birlikte, bulunması gereken düşük güvenilirliğe sahip sistemlere sahip olmak mümkündür.</a:t>
            </a:r>
          </a:p>
          <a:p>
            <a:pPr marL="742950" lvl="1" indent="-285750" algn="just"/>
            <a:r>
              <a:rPr lang="tr-TR" b="0" i="0" noProof="0" dirty="0">
                <a:solidFill>
                  <a:srgbClr val="000000"/>
                </a:solidFill>
                <a:effectLst/>
                <a:latin typeface="Times New Roman" panose="02020603050405020304" pitchFamily="18" charset="0"/>
              </a:rPr>
              <a:t>Sistem arızaları hızlı bir şekilde onarılabildiği ve verilere zarar vermediği sürece, bazı sistem arızaları sorun olmayabilir.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 nedenle kullanılabilirlik, sistemin hizmetlerini sunup sunamayacağını yansıtan ayrı bir özellik olarak en iyi şekilde değerlendirilir.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arızaları onarmak için hizmet dışı bırakılması gerekiyorsa, kullanılabilirlik onarım süresini hesaba katar.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19</a:t>
            </a:fld>
            <a:endParaRPr lang="en-US"/>
          </a:p>
        </p:txBody>
      </p:sp>
      <p:sp>
        <p:nvSpPr>
          <p:cNvPr id="5" name="Footer Placeholder 4"/>
          <p:cNvSpPr>
            <a:spLocks noGrp="1"/>
          </p:cNvSpPr>
          <p:nvPr>
            <p:ph type="ftr" sz="quarter" idx="11"/>
          </p:nvPr>
        </p:nvSpPr>
        <p:spPr>
          <a:xfrm>
            <a:off x="7281664" y="6480510"/>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373611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Bölüm 1’de </a:t>
            </a:r>
            <a:r>
              <a:rPr lang="tr-TR" sz="3200" b="1" smtClean="0">
                <a:solidFill>
                  <a:srgbClr val="000000"/>
                </a:solidFill>
                <a:latin typeface="Times New Roman" panose="02020603050405020304" pitchFamily="18" charset="0"/>
              </a:rPr>
              <a:t>İşlenece </a:t>
            </a:r>
            <a:r>
              <a:rPr lang="tr-TR" sz="3200" b="1" dirty="0">
                <a:solidFill>
                  <a:srgbClr val="000000"/>
                </a:solidFill>
                <a:latin typeface="Times New Roman" panose="02020603050405020304" pitchFamily="18" charset="0"/>
              </a:rPr>
              <a:t>Konular</a:t>
            </a:r>
          </a:p>
        </p:txBody>
      </p:sp>
      <p:sp>
        <p:nvSpPr>
          <p:cNvPr id="97283" name="Rectangle 1027"/>
          <p:cNvSpPr>
            <a:spLocks noGrp="1" noChangeArrowheads="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Güvenilebilirlik özellikleri</a:t>
            </a:r>
          </a:p>
          <a:p>
            <a:pPr marL="742950" lvl="1" indent="-285750" algn="just"/>
            <a:r>
              <a:rPr lang="tr-TR" dirty="0">
                <a:solidFill>
                  <a:srgbClr val="000000"/>
                </a:solidFill>
                <a:latin typeface="Times New Roman" panose="02020603050405020304" pitchFamily="18" charset="0"/>
              </a:rPr>
              <a:t>Güvenilirliğe yol açan sistem özellikleri.</a:t>
            </a:r>
          </a:p>
          <a:p>
            <a:pPr algn="just">
              <a:buFont typeface="Arial" panose="020B0604020202020204" pitchFamily="34" charset="0"/>
              <a:buChar char="•"/>
            </a:pPr>
            <a:r>
              <a:rPr lang="tr-TR" dirty="0">
                <a:solidFill>
                  <a:srgbClr val="000000"/>
                </a:solidFill>
                <a:latin typeface="Times New Roman" panose="02020603050405020304" pitchFamily="18" charset="0"/>
              </a:rPr>
              <a:t>Kullanılabilirlik ve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üvenilebilirlik</a:t>
            </a:r>
            <a:endParaRPr lang="tr-TR" dirty="0">
              <a:solidFill>
                <a:srgbClr val="000000"/>
              </a:solidFill>
              <a:latin typeface="Times New Roman" panose="02020603050405020304" pitchFamily="18" charset="0"/>
            </a:endParaRPr>
          </a:p>
          <a:p>
            <a:pPr marL="742950" lvl="1" indent="-285750" algn="just"/>
            <a:r>
              <a:rPr lang="tr-TR" dirty="0">
                <a:solidFill>
                  <a:srgbClr val="000000"/>
                </a:solidFill>
                <a:latin typeface="Times New Roman" panose="02020603050405020304" pitchFamily="18" charset="0"/>
              </a:rPr>
              <a:t>Hizmet sunmak ve beklendiği gibi çalışmak için sistemler mevcut olmalıdır.</a:t>
            </a:r>
          </a:p>
          <a:p>
            <a:pPr algn="just">
              <a:buFont typeface="Arial" panose="020B0604020202020204" pitchFamily="34" charset="0"/>
              <a:buChar char="•"/>
            </a:pPr>
            <a:r>
              <a:rPr lang="tr-TR" dirty="0">
                <a:solidFill>
                  <a:srgbClr val="000000"/>
                </a:solidFill>
                <a:latin typeface="Times New Roman" panose="02020603050405020304" pitchFamily="18" charset="0"/>
              </a:rPr>
              <a:t>Emniyet</a:t>
            </a:r>
          </a:p>
          <a:p>
            <a:pPr marL="742950" lvl="1" indent="-285750" algn="just"/>
            <a:r>
              <a:rPr lang="tr-TR" dirty="0">
                <a:solidFill>
                  <a:srgbClr val="000000"/>
                </a:solidFill>
                <a:latin typeface="Times New Roman" panose="02020603050405020304" pitchFamily="18" charset="0"/>
              </a:rPr>
              <a:t>Sistemler güvenli olmayan bir şekilde davranmamalıdır.</a:t>
            </a:r>
          </a:p>
          <a:p>
            <a:pPr algn="just">
              <a:buFont typeface="Arial" panose="020B0604020202020204" pitchFamily="34" charset="0"/>
              <a:buChar char="•"/>
            </a:pPr>
            <a:r>
              <a:rPr lang="tr-TR" dirty="0">
                <a:solidFill>
                  <a:srgbClr val="000000"/>
                </a:solidFill>
                <a:latin typeface="Times New Roman" panose="02020603050405020304" pitchFamily="18" charset="0"/>
              </a:rPr>
              <a:t>Güvenlik</a:t>
            </a:r>
          </a:p>
          <a:p>
            <a:pPr marL="742950" lvl="1" indent="-285750" algn="just"/>
            <a:r>
              <a:rPr lang="tr-TR" dirty="0">
                <a:solidFill>
                  <a:srgbClr val="000000"/>
                </a:solidFill>
                <a:latin typeface="Times New Roman" panose="02020603050405020304" pitchFamily="18" charset="0"/>
              </a:rPr>
              <a:t>Sistemler kendilerini ve verilerini dış müdahalelerden korumalıdır.</a:t>
            </a:r>
          </a:p>
        </p:txBody>
      </p:sp>
    </p:spTree>
    <p:extLst>
      <p:ext uri="{BB962C8B-B14F-4D97-AF65-F5344CB8AC3E}">
        <p14:creationId xmlns:p14="http://schemas.microsoft.com/office/powerpoint/2010/main" val="2073417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Güvenilebilirlik Algıları</a:t>
            </a:r>
          </a:p>
        </p:txBody>
      </p:sp>
      <p:sp>
        <p:nvSpPr>
          <p:cNvPr id="38915" name="Rectangle 3"/>
          <p:cNvSpPr>
            <a:spLocks noGrp="1" noChangeArrowheads="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Güvenilirliğin resmi tanımı, her zaman kullanıcının bir sistemin güvenilirliğine ilişkin algısını yansıtmaz.</a:t>
            </a:r>
          </a:p>
          <a:p>
            <a:pPr marL="742950" lvl="1" indent="-285750" algn="just"/>
            <a:r>
              <a:rPr lang="tr-TR" dirty="0">
                <a:solidFill>
                  <a:srgbClr val="000000"/>
                </a:solidFill>
                <a:latin typeface="Times New Roman" panose="02020603050405020304" pitchFamily="18" charset="0"/>
              </a:rPr>
              <a:t>Bir sistemin kullanılacağı ortam hakkında yapılan varsayımlar yanlış olabilir</a:t>
            </a:r>
          </a:p>
          <a:p>
            <a:pPr lvl="2" algn="just"/>
            <a:r>
              <a:rPr lang="tr-TR" dirty="0">
                <a:solidFill>
                  <a:srgbClr val="000000"/>
                </a:solidFill>
                <a:latin typeface="Times New Roman" panose="02020603050405020304" pitchFamily="18" charset="0"/>
              </a:rPr>
              <a:t>Bir sistemin ofis ortamında kullanılması, aynı sistemin üniversite ortamında kullanımından oldukça farklı olabilir.</a:t>
            </a:r>
          </a:p>
          <a:p>
            <a:pPr marL="742950" lvl="1" indent="-285750" algn="just"/>
            <a:r>
              <a:rPr lang="tr-TR" dirty="0">
                <a:solidFill>
                  <a:srgbClr val="000000"/>
                </a:solidFill>
                <a:latin typeface="Times New Roman" panose="02020603050405020304" pitchFamily="18" charset="0"/>
              </a:rPr>
              <a:t>Sistem arızalarının sonuçları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üvenilebilirlik</a:t>
            </a:r>
            <a:r>
              <a:rPr lang="tr-TR" dirty="0">
                <a:solidFill>
                  <a:srgbClr val="000000"/>
                </a:solidFill>
                <a:latin typeface="Times New Roman" panose="02020603050405020304" pitchFamily="18" charset="0"/>
              </a:rPr>
              <a:t> algısını etkiler</a:t>
            </a:r>
          </a:p>
          <a:p>
            <a:pPr lvl="2" algn="just"/>
            <a:r>
              <a:rPr lang="tr-TR" dirty="0">
                <a:solidFill>
                  <a:srgbClr val="000000"/>
                </a:solidFill>
                <a:latin typeface="Times New Roman" panose="02020603050405020304" pitchFamily="18" charset="0"/>
              </a:rPr>
              <a:t>Bir arabadaki güvenilmez ön cam silecekleri kuru bir iklimde önemsiz olabilir</a:t>
            </a:r>
          </a:p>
          <a:p>
            <a:pPr lvl="2" algn="just"/>
            <a:r>
              <a:rPr lang="tr-TR" dirty="0">
                <a:solidFill>
                  <a:srgbClr val="000000"/>
                </a:solidFill>
                <a:latin typeface="Times New Roman" panose="02020603050405020304" pitchFamily="18" charset="0"/>
              </a:rPr>
              <a:t>Ciddi sonuçları olan arızalara (bir arabadaki motor arızası gibi) kullanıcılar tarafından rahatsız edici arızalardan daha fazla ağırlık verilir.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20</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698878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Güvenilebilirlik </a:t>
            </a:r>
            <a:r>
              <a:rPr lang="en-US" sz="3200" b="1" dirty="0">
                <a:solidFill>
                  <a:srgbClr val="000000"/>
                </a:solidFill>
                <a:latin typeface="Times New Roman" panose="02020603050405020304" pitchFamily="18" charset="0"/>
              </a:rPr>
              <a:t>v</a:t>
            </a:r>
            <a:r>
              <a:rPr lang="tr-TR" sz="3200" b="1" dirty="0">
                <a:solidFill>
                  <a:srgbClr val="000000"/>
                </a:solidFill>
                <a:latin typeface="Times New Roman" panose="02020603050405020304" pitchFamily="18" charset="0"/>
              </a:rPr>
              <a:t>e Özellikler</a:t>
            </a:r>
          </a:p>
        </p:txBody>
      </p:sp>
      <p:sp>
        <p:nvSpPr>
          <p:cNvPr id="3" name="Content Placeholder 2"/>
          <p:cNvSpPr>
            <a:spLocks noGrp="1"/>
          </p:cNvSpPr>
          <p:nvPr>
            <p:ph idx="1"/>
          </p:nvPr>
        </p:nvSpPr>
        <p:spPr>
          <a:xfrm>
            <a:off x="1981200" y="1484785"/>
            <a:ext cx="8229600" cy="4525963"/>
          </a:xfrm>
        </p:spPr>
        <p:txBody>
          <a:bodyPr>
            <a:normAutofit lnSpcReduction="10000"/>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Güvenilebilirlik, yalnızca bir sistem </a:t>
            </a:r>
            <a:r>
              <a:rPr lang="tr-TR" dirty="0" err="1">
                <a:solidFill>
                  <a:srgbClr val="000000"/>
                </a:solidFill>
                <a:latin typeface="Times New Roman" panose="02020603050405020304" pitchFamily="18" charset="0"/>
              </a:rPr>
              <a:t>spesifikasyonuna</a:t>
            </a:r>
            <a:r>
              <a:rPr lang="tr-TR" dirty="0">
                <a:solidFill>
                  <a:srgbClr val="000000"/>
                </a:solidFill>
                <a:latin typeface="Times New Roman" panose="02020603050405020304" pitchFamily="18" charset="0"/>
              </a:rPr>
              <a:t> göre resmi olarak tanımlanabilir, yani bir arıza, </a:t>
            </a:r>
            <a:r>
              <a:rPr lang="tr-TR" dirty="0" err="1">
                <a:solidFill>
                  <a:srgbClr val="000000"/>
                </a:solidFill>
                <a:latin typeface="Times New Roman" panose="02020603050405020304" pitchFamily="18" charset="0"/>
              </a:rPr>
              <a:t>spesifikasyondan</a:t>
            </a:r>
            <a:r>
              <a:rPr lang="tr-TR" dirty="0">
                <a:solidFill>
                  <a:srgbClr val="000000"/>
                </a:solidFill>
                <a:latin typeface="Times New Roman" panose="02020603050405020304" pitchFamily="18" charset="0"/>
              </a:rPr>
              <a:t> sapmadır.</a:t>
            </a:r>
          </a:p>
          <a:p>
            <a:pPr algn="just">
              <a:buFont typeface="Arial" panose="020B0604020202020204" pitchFamily="34" charset="0"/>
              <a:buChar char="•"/>
            </a:pPr>
            <a:r>
              <a:rPr lang="tr-TR" dirty="0">
                <a:solidFill>
                  <a:srgbClr val="000000"/>
                </a:solidFill>
                <a:latin typeface="Times New Roman" panose="02020603050405020304" pitchFamily="18" charset="0"/>
              </a:rPr>
              <a:t>Bununla birlikte, birçok </a:t>
            </a:r>
            <a:r>
              <a:rPr lang="en-US" dirty="0" err="1">
                <a:solidFill>
                  <a:srgbClr val="000000"/>
                </a:solidFill>
                <a:latin typeface="Times New Roman" panose="02020603050405020304" pitchFamily="18" charset="0"/>
              </a:rPr>
              <a:t>özellik</a:t>
            </a:r>
            <a:r>
              <a:rPr lang="tr-TR" dirty="0">
                <a:solidFill>
                  <a:srgbClr val="000000"/>
                </a:solidFill>
                <a:latin typeface="Times New Roman" panose="02020603050405020304" pitchFamily="18" charset="0"/>
              </a:rPr>
              <a:t> eksik veya yanlıştır - bu nedenle, </a:t>
            </a:r>
            <a:r>
              <a:rPr lang="en-US" dirty="0" err="1">
                <a:solidFill>
                  <a:srgbClr val="000000"/>
                </a:solidFill>
                <a:latin typeface="Times New Roman" panose="02020603050405020304" pitchFamily="18" charset="0"/>
              </a:rPr>
              <a:t>özelliğe</a:t>
            </a:r>
            <a:r>
              <a:rPr lang="tr-TR" dirty="0">
                <a:solidFill>
                  <a:srgbClr val="000000"/>
                </a:solidFill>
                <a:latin typeface="Times New Roman" panose="02020603050405020304" pitchFamily="18" charset="0"/>
              </a:rPr>
              <a:t> uyan bir sistem, sistem kullanıcılarının bakış açısından 'başarısız olabilir'.</a:t>
            </a:r>
          </a:p>
          <a:p>
            <a:pPr algn="just">
              <a:buFont typeface="Arial" panose="020B0604020202020204" pitchFamily="34" charset="0"/>
              <a:buChar char="•"/>
            </a:pPr>
            <a:r>
              <a:rPr lang="tr-TR" dirty="0">
                <a:solidFill>
                  <a:srgbClr val="000000"/>
                </a:solidFill>
                <a:latin typeface="Times New Roman" panose="02020603050405020304" pitchFamily="18" charset="0"/>
              </a:rPr>
              <a:t>Ayrıca, kullanıcılar </a:t>
            </a:r>
            <a:r>
              <a:rPr lang="tr-TR" dirty="0" err="1">
                <a:solidFill>
                  <a:srgbClr val="000000"/>
                </a:solidFill>
                <a:latin typeface="Times New Roman" panose="02020603050405020304" pitchFamily="18" charset="0"/>
              </a:rPr>
              <a:t>spesifikasyonları</a:t>
            </a:r>
            <a:r>
              <a:rPr lang="tr-TR" dirty="0">
                <a:solidFill>
                  <a:srgbClr val="000000"/>
                </a:solidFill>
                <a:latin typeface="Times New Roman" panose="02020603050405020304" pitchFamily="18" charset="0"/>
              </a:rPr>
              <a:t> okumazlar, bu nedenle sistemin nasıl davranması gerektiğini bilmiyorlar.</a:t>
            </a:r>
          </a:p>
          <a:p>
            <a:pPr algn="just">
              <a:buFont typeface="Arial" panose="020B0604020202020204" pitchFamily="34" charset="0"/>
              <a:buChar char="•"/>
            </a:pPr>
            <a:r>
              <a:rPr lang="tr-TR" dirty="0">
                <a:solidFill>
                  <a:srgbClr val="000000"/>
                </a:solidFill>
                <a:latin typeface="Times New Roman" panose="02020603050405020304" pitchFamily="18" charset="0"/>
              </a:rPr>
              <a:t>Bu nedenle algılanan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üvenilebilirlik</a:t>
            </a:r>
            <a:r>
              <a:rPr lang="tr-TR" dirty="0">
                <a:solidFill>
                  <a:srgbClr val="000000"/>
                </a:solidFill>
                <a:latin typeface="Times New Roman" panose="02020603050405020304" pitchFamily="18" charset="0"/>
              </a:rPr>
              <a:t> uygulamada daha önemlidir.</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Tree>
    <p:extLst>
      <p:ext uri="{BB962C8B-B14F-4D97-AF65-F5344CB8AC3E}">
        <p14:creationId xmlns:p14="http://schemas.microsoft.com/office/powerpoint/2010/main" val="280398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Kullanılabilirlik Algısı</a:t>
            </a:r>
          </a:p>
        </p:txBody>
      </p:sp>
      <p:sp>
        <p:nvSpPr>
          <p:cNvPr id="3" name="Content Placeholder 2"/>
          <p:cNvSpPr>
            <a:spLocks noGrp="1"/>
          </p:cNvSpPr>
          <p:nvPr>
            <p:ph idx="1"/>
          </p:nvPr>
        </p:nvSpPr>
        <p:spPr>
          <a:xfrm>
            <a:off x="1703512" y="1600201"/>
            <a:ext cx="8507288"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Kullanılabilirlik genellikle sistemin hizmetleri sunmak için uygun olduğu sürenin yüzdesi olarak ifade edilir, örneğin %99,95.</a:t>
            </a:r>
          </a:p>
          <a:p>
            <a:pPr algn="just">
              <a:buFont typeface="Arial" panose="020B0604020202020204" pitchFamily="34" charset="0"/>
              <a:buChar char="•"/>
            </a:pPr>
            <a:r>
              <a:rPr lang="tr-TR" dirty="0">
                <a:solidFill>
                  <a:srgbClr val="000000"/>
                </a:solidFill>
                <a:latin typeface="Times New Roman" panose="02020603050405020304" pitchFamily="18" charset="0"/>
              </a:rPr>
              <a:t>Ancak, bu iki faktörü hesaba katmaz:</a:t>
            </a:r>
          </a:p>
          <a:p>
            <a:pPr marL="742950" lvl="1" indent="-285750" algn="just"/>
            <a:r>
              <a:rPr lang="tr-TR" dirty="0">
                <a:solidFill>
                  <a:srgbClr val="000000"/>
                </a:solidFill>
                <a:latin typeface="Times New Roman" panose="02020603050405020304" pitchFamily="18" charset="0"/>
              </a:rPr>
              <a:t>Hizmet kesintisinden etkilenen kullanıcıların sayısı. Gecenin ortasında hizmet kaybı, çoğu sistem için en yoğun kullanım dönemlerinde hizmet kaybından daha az önemlidir.</a:t>
            </a:r>
          </a:p>
          <a:p>
            <a:pPr marL="742950" lvl="1" indent="-285750" algn="just"/>
            <a:r>
              <a:rPr lang="tr-TR" dirty="0">
                <a:solidFill>
                  <a:srgbClr val="000000"/>
                </a:solidFill>
                <a:latin typeface="Times New Roman" panose="02020603050405020304" pitchFamily="18" charset="0"/>
              </a:rPr>
              <a:t>Kesintinin uzunluğu. Kesinti ne kadar uzun olursa, aksama o kadar fazla olur. Birkaç kısa kesintinin, 1 uzun kesintiden daha az rahatsız edici </a:t>
            </a:r>
            <a:r>
              <a:rPr lang="en-US" dirty="0" err="1">
                <a:solidFill>
                  <a:srgbClr val="000000"/>
                </a:solidFill>
                <a:latin typeface="Times New Roman" panose="02020603050405020304" pitchFamily="18" charset="0"/>
              </a:rPr>
              <a:t>olması</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olasıdır</a:t>
            </a:r>
            <a:r>
              <a:rPr lang="tr-TR" dirty="0">
                <a:solidFill>
                  <a:srgbClr val="000000"/>
                </a:solidFill>
                <a:latin typeface="Times New Roman" panose="02020603050405020304" pitchFamily="18" charset="0"/>
              </a:rPr>
              <a:t>. Uzun onarım süreleri özel bir sorundur.</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Tree>
    <p:extLst>
      <p:ext uri="{BB962C8B-B14F-4D97-AF65-F5344CB8AC3E}">
        <p14:creationId xmlns:p14="http://schemas.microsoft.com/office/powerpoint/2010/main" val="3001522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lIns="90487" tIns="44450" rIns="90487" bIns="44450" rtlCol="0" anchor="ctr">
            <a:normAutofit/>
          </a:bodyPr>
          <a:lstStyle/>
          <a:p>
            <a:pPr algn="l"/>
            <a:r>
              <a:rPr lang="tr-TR" sz="3200" b="1" dirty="0">
                <a:solidFill>
                  <a:srgbClr val="000000"/>
                </a:solidFill>
                <a:latin typeface="Times New Roman" panose="02020603050405020304" pitchFamily="18" charset="0"/>
              </a:rPr>
              <a:t>Bölüm 1’in Anahtar Noktaları</a:t>
            </a:r>
          </a:p>
        </p:txBody>
      </p:sp>
      <p:sp>
        <p:nvSpPr>
          <p:cNvPr id="7171" name="Rectangle 3"/>
          <p:cNvSpPr>
            <a:spLocks noGrp="1" noChangeArrowheads="1"/>
          </p:cNvSpPr>
          <p:nvPr>
            <p:ph idx="1"/>
          </p:nvPr>
        </p:nvSpPr>
        <p:spPr>
          <a:noFill/>
          <a:ln/>
        </p:spPr>
        <p:txBody>
          <a:bodyPr vert="horz" lIns="90487" tIns="44450" rIns="90487" bIns="44450"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Bir sistemdeki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üvenilebilirlik</a:t>
            </a:r>
            <a:r>
              <a:rPr lang="tr-TR" dirty="0">
                <a:solidFill>
                  <a:srgbClr val="000000"/>
                </a:solidFill>
                <a:latin typeface="Times New Roman" panose="02020603050405020304" pitchFamily="18" charset="0"/>
              </a:rPr>
              <a:t>, kullanıcının o sisteme olan güvenini yansıtır.</a:t>
            </a:r>
          </a:p>
          <a:p>
            <a:pPr algn="just">
              <a:buFont typeface="Arial" panose="020B0604020202020204" pitchFamily="34" charset="0"/>
              <a:buChar char="•"/>
            </a:pPr>
            <a:r>
              <a:rPr lang="tr-TR" dirty="0">
                <a:solidFill>
                  <a:srgbClr val="000000"/>
                </a:solidFill>
                <a:latin typeface="Times New Roman" panose="02020603050405020304" pitchFamily="18" charset="0"/>
              </a:rPr>
              <a:t>Güvenilebilirlik, bir dizi ilgili "işlevsel olmayan" sistem özelliğini (kullanılabilirlik,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üvenilebilirlik</a:t>
            </a:r>
            <a:r>
              <a:rPr lang="tr-TR" dirty="0">
                <a:solidFill>
                  <a:srgbClr val="000000"/>
                </a:solidFill>
                <a:latin typeface="Times New Roman" panose="02020603050405020304" pitchFamily="18" charset="0"/>
              </a:rPr>
              <a:t>, emniyet ve güvenlik) tanımlamak için kullanılan bir terimdir.</a:t>
            </a:r>
          </a:p>
          <a:p>
            <a:pPr algn="just">
              <a:buFont typeface="Arial" panose="020B0604020202020204" pitchFamily="34" charset="0"/>
              <a:buChar char="•"/>
            </a:pPr>
            <a:r>
              <a:rPr lang="tr-TR" dirty="0">
                <a:solidFill>
                  <a:srgbClr val="000000"/>
                </a:solidFill>
                <a:latin typeface="Times New Roman" panose="02020603050405020304" pitchFamily="18" charset="0"/>
              </a:rPr>
              <a:t>Bir sistemin kullanılabilirliği, talep edildiğinde hizmetlerin sunulması için mevcut olma olasılığıdır.</a:t>
            </a:r>
          </a:p>
          <a:p>
            <a:pPr algn="just">
              <a:buFont typeface="Arial" panose="020B0604020202020204" pitchFamily="34" charset="0"/>
              <a:buChar char="•"/>
            </a:pPr>
            <a:r>
              <a:rPr lang="tr-TR" dirty="0">
                <a:solidFill>
                  <a:srgbClr val="000000"/>
                </a:solidFill>
                <a:latin typeface="Times New Roman" panose="02020603050405020304" pitchFamily="18" charset="0"/>
              </a:rPr>
              <a:t>Bir sistemin güvenilirliği, sistem hizmetlerinin belirtilen şekilde teslim edilme olasılığıdır.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23</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326378800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tr-TR" sz="4000" b="1" dirty="0">
                <a:solidFill>
                  <a:srgbClr val="000000"/>
                </a:solidFill>
                <a:latin typeface="Times New Roman" panose="02020603050405020304" pitchFamily="18" charset="0"/>
              </a:rPr>
              <a:t>Ders 11 - Güvenlik ve Güvenilebilirlik</a:t>
            </a:r>
          </a:p>
        </p:txBody>
      </p:sp>
      <p:sp>
        <p:nvSpPr>
          <p:cNvPr id="8195" name="Rectangle 3"/>
          <p:cNvSpPr>
            <a:spLocks noGrp="1" noChangeArrowheads="1"/>
          </p:cNvSpPr>
          <p:nvPr>
            <p:ph type="subTitle" idx="1"/>
          </p:nvPr>
        </p:nvSpPr>
        <p:spPr/>
        <p:txBody>
          <a:bodyPr/>
          <a:lstStyle/>
          <a:p>
            <a:r>
              <a:rPr lang="tr-TR" sz="2800" b="1" dirty="0">
                <a:solidFill>
                  <a:srgbClr val="000000"/>
                </a:solidFill>
                <a:latin typeface="Times New Roman" panose="02020603050405020304" pitchFamily="18" charset="0"/>
              </a:rPr>
              <a:t>Bölüm 2</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24</a:t>
            </a:fld>
            <a:endParaRPr lang="en-US"/>
          </a:p>
        </p:txBody>
      </p:sp>
      <p:sp>
        <p:nvSpPr>
          <p:cNvPr id="6" name="Footer Placeholder 5"/>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497264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Güvenilebilirlik Terminolojisi</a:t>
            </a:r>
          </a:p>
        </p:txBody>
      </p:sp>
      <p:graphicFrame>
        <p:nvGraphicFramePr>
          <p:cNvPr id="4" name="Content Placeholder 3"/>
          <p:cNvGraphicFramePr>
            <a:graphicFrameLocks noGrp="1"/>
          </p:cNvGraphicFramePr>
          <p:nvPr>
            <p:ph idx="1"/>
            <p:extLst/>
          </p:nvPr>
        </p:nvGraphicFramePr>
        <p:xfrm>
          <a:off x="1524000" y="1312638"/>
          <a:ext cx="8856984" cy="5430813"/>
        </p:xfrm>
        <a:graphic>
          <a:graphicData uri="http://schemas.openxmlformats.org/drawingml/2006/table">
            <a:tbl>
              <a:tblPr firstRow="1" bandRow="1">
                <a:tableStyleId>{5C22544A-7EE6-4342-B048-85BDC9FD1C3A}</a:tableStyleId>
              </a:tblPr>
              <a:tblGrid>
                <a:gridCol w="1849158">
                  <a:extLst>
                    <a:ext uri="{9D8B030D-6E8A-4147-A177-3AD203B41FA5}">
                      <a16:colId xmlns:a16="http://schemas.microsoft.com/office/drawing/2014/main" val="20000"/>
                    </a:ext>
                  </a:extLst>
                </a:gridCol>
                <a:gridCol w="7007826">
                  <a:extLst>
                    <a:ext uri="{9D8B030D-6E8A-4147-A177-3AD203B41FA5}">
                      <a16:colId xmlns:a16="http://schemas.microsoft.com/office/drawing/2014/main" val="20001"/>
                    </a:ext>
                  </a:extLst>
                </a:gridCol>
              </a:tblGrid>
              <a:tr h="493053">
                <a:tc>
                  <a:txBody>
                    <a:bodyPr/>
                    <a:lstStyle/>
                    <a:p>
                      <a:r>
                        <a:rPr lang="en-US" sz="2000" b="1" noProof="0" dirty="0" err="1" smtClean="0">
                          <a:effectLst/>
                        </a:rPr>
                        <a:t>Terim</a:t>
                      </a:r>
                      <a:endParaRPr lang="tr-TR" sz="2000" noProof="0" dirty="0"/>
                    </a:p>
                  </a:txBody>
                  <a:tcPr anchor="ctr"/>
                </a:tc>
                <a:tc>
                  <a:txBody>
                    <a:bodyPr/>
                    <a:lstStyle/>
                    <a:p>
                      <a:r>
                        <a:rPr lang="tr-TR" sz="2000" b="1" noProof="0" dirty="0">
                          <a:effectLst/>
                        </a:rPr>
                        <a:t>Açıklama</a:t>
                      </a:r>
                      <a:endParaRPr lang="tr-TR" sz="2000" noProof="0" dirty="0"/>
                    </a:p>
                  </a:txBody>
                  <a:tcPr anchor="ctr"/>
                </a:tc>
                <a:extLst>
                  <a:ext uri="{0D108BD9-81ED-4DB2-BD59-A6C34878D82A}">
                    <a16:rowId xmlns:a16="http://schemas.microsoft.com/office/drawing/2014/main" val="10000"/>
                  </a:ext>
                </a:extLst>
              </a:tr>
              <a:tr h="1418372">
                <a:tc>
                  <a:txBody>
                    <a:bodyPr/>
                    <a:lstStyle/>
                    <a:p>
                      <a:r>
                        <a:rPr lang="tr-TR" sz="2000" noProof="0">
                          <a:effectLst/>
                        </a:rPr>
                        <a:t>İnsan hatası veya</a:t>
                      </a:r>
                      <a:endParaRPr lang="tr-TR" sz="2000" noProof="0"/>
                    </a:p>
                    <a:p>
                      <a:r>
                        <a:rPr lang="tr-TR" sz="2000" noProof="0">
                          <a:effectLst/>
                        </a:rPr>
                        <a:t>hata</a:t>
                      </a:r>
                      <a:endParaRPr lang="tr-TR" sz="2000" noProof="0"/>
                    </a:p>
                  </a:txBody>
                  <a:tcPr anchor="ctr"/>
                </a:tc>
                <a:tc>
                  <a:txBody>
                    <a:bodyPr/>
                    <a:lstStyle/>
                    <a:p>
                      <a:r>
                        <a:rPr lang="tr-TR" sz="2000" noProof="0">
                          <a:effectLst/>
                        </a:rPr>
                        <a:t>Hataların bir sisteme girmesiyle sonuçlanan insan davranışı. Örneğin, vahşi hava durumu sisteminde, bir programcı bir sonraki aktarım için zamanı hesaplamanın yolunun mevcut saate 1 saat eklemek olduğuna karar verebilir. Bu, iletim zamanının 23.00 ile gece yarısı arasında olduğu durumlar dışında çalışır (24 saatlik düzende gece yarısı 00.00'dır).</a:t>
                      </a:r>
                      <a:endParaRPr lang="tr-TR" sz="2000" noProof="0"/>
                    </a:p>
                  </a:txBody>
                  <a:tcPr anchor="ctr"/>
                </a:tc>
                <a:extLst>
                  <a:ext uri="{0D108BD9-81ED-4DB2-BD59-A6C34878D82A}">
                    <a16:rowId xmlns:a16="http://schemas.microsoft.com/office/drawing/2014/main" val="10001"/>
                  </a:ext>
                </a:extLst>
              </a:tr>
              <a:tr h="851023">
                <a:tc>
                  <a:txBody>
                    <a:bodyPr/>
                    <a:lstStyle/>
                    <a:p>
                      <a:r>
                        <a:rPr lang="tr-TR" sz="2000" noProof="0">
                          <a:effectLst/>
                        </a:rPr>
                        <a:t>Sistem hatası</a:t>
                      </a:r>
                      <a:endParaRPr lang="tr-TR" sz="2000" noProof="0"/>
                    </a:p>
                  </a:txBody>
                  <a:tcPr anchor="ctr"/>
                </a:tc>
                <a:tc>
                  <a:txBody>
                    <a:bodyPr/>
                    <a:lstStyle/>
                    <a:p>
                      <a:r>
                        <a:rPr lang="tr-TR" sz="2000" noProof="0" dirty="0">
                          <a:effectLst/>
                        </a:rPr>
                        <a:t>Sistem hatasına yol açabilen bir yazılım sisteminin özelliği. Arıza, kodun, saatin 23.00'den büyük veya buna eşit olup olmadığına bakılmaksızın, son iletim zamanına 1 saat eklenmesidir.</a:t>
                      </a:r>
                      <a:endParaRPr lang="tr-TR" sz="2000" noProof="0" dirty="0"/>
                    </a:p>
                  </a:txBody>
                  <a:tcPr anchor="ctr"/>
                </a:tc>
                <a:extLst>
                  <a:ext uri="{0D108BD9-81ED-4DB2-BD59-A6C34878D82A}">
                    <a16:rowId xmlns:a16="http://schemas.microsoft.com/office/drawing/2014/main" val="10002"/>
                  </a:ext>
                </a:extLst>
              </a:tr>
              <a:tr h="851023">
                <a:tc>
                  <a:txBody>
                    <a:bodyPr/>
                    <a:lstStyle/>
                    <a:p>
                      <a:r>
                        <a:rPr lang="tr-TR" sz="2000" noProof="0" dirty="0">
                          <a:effectLst/>
                        </a:rPr>
                        <a:t>Sistem hatası</a:t>
                      </a:r>
                      <a:endParaRPr lang="tr-TR" sz="2000" noProof="0" dirty="0"/>
                    </a:p>
                  </a:txBody>
                  <a:tcPr anchor="ctr"/>
                </a:tc>
                <a:tc>
                  <a:txBody>
                    <a:bodyPr/>
                    <a:lstStyle/>
                    <a:p>
                      <a:r>
                        <a:rPr lang="tr-TR" sz="2000" noProof="0">
                          <a:effectLst/>
                        </a:rPr>
                        <a:t>Sistem kullanıcıları tarafından beklenmeyen sistem davranışına yol açabilecek hatalı bir sistem durumu. Hatalı kod yürütüldüğünde iletim süresi değeri yanlış ayarlanmış (00.XX yerine 24.XX'e).</a:t>
                      </a:r>
                      <a:endParaRPr lang="tr-TR" sz="2000" noProof="0"/>
                    </a:p>
                  </a:txBody>
                  <a:tcPr anchor="ctr"/>
                </a:tc>
                <a:extLst>
                  <a:ext uri="{0D108BD9-81ED-4DB2-BD59-A6C34878D82A}">
                    <a16:rowId xmlns:a16="http://schemas.microsoft.com/office/drawing/2014/main" val="10003"/>
                  </a:ext>
                </a:extLst>
              </a:tr>
              <a:tr h="851023">
                <a:tc>
                  <a:txBody>
                    <a:bodyPr/>
                    <a:lstStyle/>
                    <a:p>
                      <a:r>
                        <a:rPr lang="tr-TR" sz="2000" noProof="0">
                          <a:effectLst/>
                        </a:rPr>
                        <a:t>Sistem hatası</a:t>
                      </a:r>
                      <a:endParaRPr lang="tr-TR" sz="2000" noProof="0"/>
                    </a:p>
                  </a:txBody>
                  <a:tcPr anchor="ctr"/>
                </a:tc>
                <a:tc>
                  <a:txBody>
                    <a:bodyPr/>
                    <a:lstStyle/>
                    <a:p>
                      <a:r>
                        <a:rPr lang="tr-TR" sz="2000" noProof="0" dirty="0">
                          <a:effectLst/>
                        </a:rPr>
                        <a:t>Sistemin, kullanıcılarının beklediği gibi bir hizmeti sunmadığı bir zamanda meydana gelen bir olay. Zaman geçersiz olduğu için hava durumu verisi gönderilmez.</a:t>
                      </a:r>
                      <a:endParaRPr lang="tr-TR" sz="2000" noProof="0" dirty="0"/>
                    </a:p>
                  </a:txBody>
                  <a:tcPr anchor="ct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25</a:t>
            </a:fld>
            <a:endParaRPr lang="en-US"/>
          </a:p>
        </p:txBody>
      </p:sp>
      <p:sp>
        <p:nvSpPr>
          <p:cNvPr id="6" name="Footer Placeholder 5"/>
          <p:cNvSpPr>
            <a:spLocks noGrp="1"/>
          </p:cNvSpPr>
          <p:nvPr>
            <p:ph type="ftr" sz="quarter" idx="11"/>
          </p:nvPr>
        </p:nvSpPr>
        <p:spPr>
          <a:xfrm>
            <a:off x="7315200" y="6367338"/>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454536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a:r>
              <a:rPr lang="en-US" sz="3200" b="1" dirty="0" err="1">
                <a:solidFill>
                  <a:srgbClr val="000000"/>
                </a:solidFill>
                <a:latin typeface="Times New Roman" panose="02020603050405020304" pitchFamily="18" charset="0"/>
              </a:rPr>
              <a:t>Hatalar</a:t>
            </a:r>
            <a:r>
              <a:rPr lang="tr-TR" sz="3200" b="1" dirty="0">
                <a:solidFill>
                  <a:srgbClr val="000000"/>
                </a:solidFill>
                <a:latin typeface="Times New Roman" panose="02020603050405020304" pitchFamily="18" charset="0"/>
              </a:rPr>
              <a:t> ve Arızalar</a:t>
            </a:r>
          </a:p>
        </p:txBody>
      </p:sp>
      <p:sp>
        <p:nvSpPr>
          <p:cNvPr id="33795" name="Rectangle 3"/>
          <p:cNvSpPr>
            <a:spLocks noGrp="1" noChangeArrowheads="1"/>
          </p:cNvSpPr>
          <p:nvPr>
            <p:ph idx="1"/>
          </p:nvPr>
        </p:nvSpPr>
        <p:spPr>
          <a:xfrm>
            <a:off x="1524000" y="1442228"/>
            <a:ext cx="9036496" cy="4525963"/>
          </a:xfrm>
        </p:spPr>
        <p:txBody>
          <a:bodyPr/>
          <a:lstStyle/>
          <a:p>
            <a:pPr algn="just">
              <a:buFont typeface="Arial" panose="020B0604020202020204" pitchFamily="34" charset="0"/>
              <a:buChar char="•"/>
            </a:pPr>
            <a:r>
              <a:rPr lang="en-US" dirty="0" err="1">
                <a:solidFill>
                  <a:srgbClr val="000000"/>
                </a:solidFill>
                <a:latin typeface="Times New Roman" panose="02020603050405020304" pitchFamily="18" charset="0"/>
              </a:rPr>
              <a:t>Başarısızlıklar</a:t>
            </a:r>
            <a:r>
              <a:rPr lang="tr-TR" dirty="0">
                <a:solidFill>
                  <a:srgbClr val="000000"/>
                </a:solidFill>
                <a:latin typeface="Times New Roman" panose="02020603050405020304" pitchFamily="18" charset="0"/>
              </a:rPr>
              <a:t> genellikle sistemdeki hatalardan kaynaklanan sistem hatalarının bir sonucudur.</a:t>
            </a:r>
          </a:p>
          <a:p>
            <a:pPr algn="just">
              <a:buFont typeface="Arial" panose="020B0604020202020204" pitchFamily="34" charset="0"/>
              <a:buChar char="•"/>
            </a:pPr>
            <a:r>
              <a:rPr lang="tr-TR" dirty="0">
                <a:solidFill>
                  <a:srgbClr val="000000"/>
                </a:solidFill>
                <a:latin typeface="Times New Roman" panose="02020603050405020304" pitchFamily="18" charset="0"/>
              </a:rPr>
              <a:t>Bununla birlikte, hatalar mutlaka sistem hatalarına yol açmaz</a:t>
            </a:r>
          </a:p>
          <a:p>
            <a:pPr marL="742950" lvl="1" indent="-285750" algn="just"/>
            <a:r>
              <a:rPr lang="tr-TR" dirty="0">
                <a:solidFill>
                  <a:srgbClr val="000000"/>
                </a:solidFill>
                <a:latin typeface="Times New Roman" panose="02020603050405020304" pitchFamily="18" charset="0"/>
              </a:rPr>
              <a:t>Arızadan kaynaklanan hatalı sistem durumu geçici olabilir ve bir hata ortaya çıkmadan önce 'düzeltilebilir'.</a:t>
            </a:r>
          </a:p>
          <a:p>
            <a:pPr marL="742950" lvl="1" indent="-285750" algn="just"/>
            <a:r>
              <a:rPr lang="tr-TR" dirty="0">
                <a:solidFill>
                  <a:srgbClr val="000000"/>
                </a:solidFill>
                <a:latin typeface="Times New Roman" panose="02020603050405020304" pitchFamily="18" charset="0"/>
              </a:rPr>
              <a:t>Hatalı kod asla yürütülemez.</a:t>
            </a:r>
          </a:p>
          <a:p>
            <a:pPr algn="just">
              <a:buFont typeface="Arial" panose="020B0604020202020204" pitchFamily="34" charset="0"/>
              <a:buChar char="•"/>
            </a:pPr>
            <a:r>
              <a:rPr lang="tr-TR" dirty="0">
                <a:solidFill>
                  <a:srgbClr val="000000"/>
                </a:solidFill>
                <a:latin typeface="Times New Roman" panose="02020603050405020304" pitchFamily="18" charset="0"/>
              </a:rPr>
              <a:t>Hatalar mutlaka sistem arızalarına yol açmaz</a:t>
            </a:r>
          </a:p>
          <a:p>
            <a:pPr marL="742950" lvl="1" indent="-285750" algn="just"/>
            <a:r>
              <a:rPr lang="tr-TR" dirty="0">
                <a:solidFill>
                  <a:srgbClr val="000000"/>
                </a:solidFill>
                <a:latin typeface="Times New Roman" panose="02020603050405020304" pitchFamily="18" charset="0"/>
              </a:rPr>
              <a:t>Hata, yerleşik hata algılama ve kurtarma ile düzeltilebilir</a:t>
            </a:r>
          </a:p>
          <a:p>
            <a:pPr marL="742950" lvl="1" indent="-285750" algn="just"/>
            <a:r>
              <a:rPr lang="tr-TR" dirty="0">
                <a:solidFill>
                  <a:srgbClr val="000000"/>
                </a:solidFill>
                <a:latin typeface="Times New Roman" panose="02020603050405020304" pitchFamily="18" charset="0"/>
              </a:rPr>
              <a:t>Arızaya karşı yerleşik koruma tesisleri ile korunabilir. Bunlar, örneğin, sistem kaynaklarını sistem hatalarından koruyabilir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26</a:t>
            </a:fld>
            <a:endParaRPr lang="en-US"/>
          </a:p>
        </p:txBody>
      </p:sp>
      <p:sp>
        <p:nvSpPr>
          <p:cNvPr id="5" name="Footer Placeholder 4"/>
          <p:cNvSpPr>
            <a:spLocks noGrp="1"/>
          </p:cNvSpPr>
          <p:nvPr>
            <p:ph type="ftr" sz="quarter" idx="11"/>
          </p:nvPr>
        </p:nvSpPr>
        <p:spPr>
          <a:xfrm>
            <a:off x="4648200" y="6492876"/>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2065785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Giriş / Çıkış Eşlemesi Olarak Bir Sistem</a:t>
            </a:r>
          </a:p>
        </p:txBody>
      </p:sp>
      <p:pic>
        <p:nvPicPr>
          <p:cNvPr id="4" name="Content Placeholder 3" descr="11.4 IOMapp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8446" r="-18446"/>
              <a:stretch>
                <a:fillRect/>
              </a:stretch>
            </p:blipFill>
          </mc:Choice>
          <mc:Fallback>
            <p:blipFill>
              <a:blip r:embed="rId3"/>
              <a:srcRect l="-18446" r="-18446"/>
              <a:stretch>
                <a:fillRect/>
              </a:stretch>
            </p:blipFill>
          </mc:Fallback>
        </mc:AlternateContent>
        <p:spPr>
          <a:xfrm>
            <a:off x="2850696" y="1920575"/>
            <a:ext cx="6702226" cy="3685966"/>
          </a:xfrm>
        </p:spPr>
      </p:pic>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6" name="Footer Placeholder 5"/>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pic>
        <p:nvPicPr>
          <p:cNvPr id="3" name="Resim 2"/>
          <p:cNvPicPr>
            <a:picLocks noChangeAspect="1"/>
          </p:cNvPicPr>
          <p:nvPr/>
        </p:nvPicPr>
        <p:blipFill>
          <a:blip r:embed="rId4"/>
          <a:stretch>
            <a:fillRect/>
          </a:stretch>
        </p:blipFill>
        <p:spPr>
          <a:xfrm>
            <a:off x="2280217" y="1630002"/>
            <a:ext cx="7843185" cy="4726349"/>
          </a:xfrm>
          <a:prstGeom prst="rect">
            <a:avLst/>
          </a:prstGeom>
        </p:spPr>
      </p:pic>
    </p:spTree>
    <p:extLst>
      <p:ext uri="{BB962C8B-B14F-4D97-AF65-F5344CB8AC3E}">
        <p14:creationId xmlns:p14="http://schemas.microsoft.com/office/powerpoint/2010/main" val="2516189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Yazılım Kullanım Kalıpları</a:t>
            </a:r>
          </a:p>
        </p:txBody>
      </p:sp>
      <p:pic>
        <p:nvPicPr>
          <p:cNvPr id="4" name="Content Placeholder 3" descr="11.5 UsagePattern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1853" r="-21853"/>
              <a:stretch>
                <a:fillRect/>
              </a:stretch>
            </p:blipFill>
          </mc:Choice>
          <mc:Fallback>
            <p:blipFill>
              <a:blip r:embed="rId3"/>
              <a:srcRect l="-21853" r="-21853"/>
              <a:stretch>
                <a:fillRect/>
              </a:stretch>
            </p:blipFill>
          </mc:Fallback>
        </mc:AlternateContent>
        <p:spPr>
          <a:xfrm>
            <a:off x="2839255" y="2034994"/>
            <a:ext cx="6189862" cy="3404186"/>
          </a:xfrm>
        </p:spPr>
      </p:pic>
      <p:sp>
        <p:nvSpPr>
          <p:cNvPr id="5" name="Slide Number Placeholder 4"/>
          <p:cNvSpPr>
            <a:spLocks noGrp="1"/>
          </p:cNvSpPr>
          <p:nvPr>
            <p:ph type="sldNum" sz="quarter" idx="12"/>
          </p:nvPr>
        </p:nvSpPr>
        <p:spPr/>
        <p:txBody>
          <a:bodyPr/>
          <a:lstStyle/>
          <a:p>
            <a:fld id="{745CE82A-87C3-2841-AAF3-37DF1E34DC62}" type="slidenum">
              <a:rPr lang="en-US" smtClean="0"/>
              <a:pPr/>
              <a:t>28</a:t>
            </a:fld>
            <a:endParaRPr lang="en-US"/>
          </a:p>
        </p:txBody>
      </p:sp>
      <p:sp>
        <p:nvSpPr>
          <p:cNvPr id="6" name="Footer Placeholder 5"/>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pic>
        <p:nvPicPr>
          <p:cNvPr id="3" name="Resim 2"/>
          <p:cNvPicPr>
            <a:picLocks noChangeAspect="1"/>
          </p:cNvPicPr>
          <p:nvPr/>
        </p:nvPicPr>
        <p:blipFill>
          <a:blip r:embed="rId4"/>
          <a:stretch>
            <a:fillRect/>
          </a:stretch>
        </p:blipFill>
        <p:spPr>
          <a:xfrm>
            <a:off x="2967038" y="1577182"/>
            <a:ext cx="6257925" cy="4619625"/>
          </a:xfrm>
          <a:prstGeom prst="rect">
            <a:avLst/>
          </a:prstGeom>
        </p:spPr>
      </p:pic>
    </p:spTree>
    <p:extLst>
      <p:ext uri="{BB962C8B-B14F-4D97-AF65-F5344CB8AC3E}">
        <p14:creationId xmlns:p14="http://schemas.microsoft.com/office/powerpoint/2010/main" val="2647200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Kullanımda Güvenilebilirlik</a:t>
            </a:r>
          </a:p>
        </p:txBody>
      </p:sp>
      <p:sp>
        <p:nvSpPr>
          <p:cNvPr id="46083" name="Rectangle 3"/>
          <p:cNvSpPr>
            <a:spLocks noGrp="1" noChangeArrowheads="1"/>
          </p:cNvSpPr>
          <p:nvPr>
            <p:ph idx="1"/>
          </p:nvPr>
        </p:nvSpPr>
        <p:spPr>
          <a:xfrm>
            <a:off x="1703512" y="1600201"/>
            <a:ext cx="8712968" cy="4525963"/>
          </a:xfrm>
        </p:spPr>
        <p:txBody>
          <a:bodyPr>
            <a:normAutofit fontScale="92500" lnSpcReduction="10000"/>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sistemdeki </a:t>
            </a:r>
            <a:r>
              <a:rPr lang="tr-TR" b="0" i="0" noProof="0" dirty="0" smtClean="0">
                <a:solidFill>
                  <a:srgbClr val="000000"/>
                </a:solidFill>
                <a:effectLst/>
                <a:latin typeface="Times New Roman" panose="02020603050405020304" pitchFamily="18" charset="0"/>
              </a:rPr>
              <a:t>hataların</a:t>
            </a:r>
            <a:r>
              <a:rPr lang="en-US" b="0" i="0" noProof="0" dirty="0" smtClean="0">
                <a:solidFill>
                  <a:srgbClr val="000000"/>
                </a:solidFill>
                <a:effectLst/>
                <a:latin typeface="Times New Roman" panose="02020603050405020304" pitchFamily="18" charset="0"/>
              </a:rPr>
              <a:t> </a:t>
            </a:r>
            <a:r>
              <a:rPr lang="tr-TR" b="0" i="0" noProof="0" dirty="0" smtClean="0">
                <a:solidFill>
                  <a:srgbClr val="000000"/>
                </a:solidFill>
                <a:effectLst/>
                <a:latin typeface="Times New Roman" panose="02020603050405020304" pitchFamily="18" charset="0"/>
              </a:rPr>
              <a:t>%</a:t>
            </a:r>
            <a:r>
              <a:rPr lang="tr-TR" b="0" i="0" noProof="0" dirty="0" err="1" smtClean="0">
                <a:solidFill>
                  <a:srgbClr val="000000"/>
                </a:solidFill>
                <a:effectLst/>
                <a:latin typeface="Times New Roman" panose="02020603050405020304" pitchFamily="18" charset="0"/>
              </a:rPr>
              <a:t>X'inin</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giderilmesi, </a:t>
            </a:r>
            <a:r>
              <a:rPr lang="tr-TR" b="0" i="0" noProof="0" dirty="0" smtClean="0">
                <a:solidFill>
                  <a:srgbClr val="000000"/>
                </a:solidFill>
                <a:effectLst/>
                <a:latin typeface="Times New Roman" panose="02020603050405020304" pitchFamily="18" charset="0"/>
              </a:rPr>
              <a:t>güvenilirliği</a:t>
            </a:r>
            <a:r>
              <a:rPr lang="en-US" b="0" i="0" noProof="0" dirty="0" smtClean="0">
                <a:solidFill>
                  <a:srgbClr val="000000"/>
                </a:solidFill>
                <a:effectLst/>
                <a:latin typeface="Times New Roman" panose="02020603050405020304" pitchFamily="18" charset="0"/>
              </a:rPr>
              <a:t> </a:t>
            </a:r>
            <a:r>
              <a:rPr lang="tr-TR" b="0" i="0" noProof="0" dirty="0" smtClean="0">
                <a:solidFill>
                  <a:srgbClr val="000000"/>
                </a:solidFill>
                <a:effectLst/>
                <a:latin typeface="Times New Roman" panose="02020603050405020304" pitchFamily="18" charset="0"/>
              </a:rPr>
              <a:t>%X </a:t>
            </a:r>
            <a:r>
              <a:rPr lang="tr-TR" b="0" i="0" noProof="0" dirty="0">
                <a:solidFill>
                  <a:srgbClr val="000000"/>
                </a:solidFill>
                <a:effectLst/>
                <a:latin typeface="Times New Roman" panose="02020603050405020304" pitchFamily="18" charset="0"/>
              </a:rPr>
              <a:t>oranında artırmayacaktır. IBM'de yapılan bir araştırma, ürün </a:t>
            </a:r>
            <a:r>
              <a:rPr lang="tr-TR" b="0" i="0" noProof="0" dirty="0" smtClean="0">
                <a:solidFill>
                  <a:srgbClr val="000000"/>
                </a:solidFill>
                <a:effectLst/>
                <a:latin typeface="Times New Roman" panose="02020603050405020304" pitchFamily="18" charset="0"/>
              </a:rPr>
              <a:t>kusurlarının</a:t>
            </a:r>
            <a:r>
              <a:rPr lang="en-US" b="0" i="0" noProof="0" dirty="0" smtClean="0">
                <a:solidFill>
                  <a:srgbClr val="000000"/>
                </a:solidFill>
                <a:effectLst/>
                <a:latin typeface="Times New Roman" panose="02020603050405020304" pitchFamily="18" charset="0"/>
              </a:rPr>
              <a:t> </a:t>
            </a:r>
            <a:r>
              <a:rPr lang="tr-TR" b="0" i="0" noProof="0" dirty="0" smtClean="0">
                <a:solidFill>
                  <a:srgbClr val="000000"/>
                </a:solidFill>
                <a:effectLst/>
                <a:latin typeface="Times New Roman" panose="02020603050405020304" pitchFamily="18" charset="0"/>
              </a:rPr>
              <a:t>%60'ının </a:t>
            </a:r>
            <a:r>
              <a:rPr lang="tr-TR" b="0" i="0" noProof="0" dirty="0">
                <a:solidFill>
                  <a:srgbClr val="000000"/>
                </a:solidFill>
                <a:effectLst/>
                <a:latin typeface="Times New Roman" panose="02020603050405020304" pitchFamily="18" charset="0"/>
              </a:rPr>
              <a:t>giderilmesinin </a:t>
            </a:r>
            <a:r>
              <a:rPr lang="en-US" b="0" i="0" noProof="0" dirty="0" smtClean="0">
                <a:solidFill>
                  <a:srgbClr val="000000"/>
                </a:solidFill>
                <a:effectLst/>
                <a:latin typeface="Times New Roman" panose="02020603050405020304" pitchFamily="18" charset="0"/>
              </a:rPr>
              <a:t>g</a:t>
            </a:r>
            <a:r>
              <a:rPr lang="tr-TR" b="0" i="0" noProof="0" dirty="0" err="1" smtClean="0">
                <a:solidFill>
                  <a:srgbClr val="000000"/>
                </a:solidFill>
                <a:effectLst/>
                <a:latin typeface="Times New Roman" panose="02020603050405020304" pitchFamily="18" charset="0"/>
              </a:rPr>
              <a:t>üvenilebilirlikte</a:t>
            </a:r>
            <a:r>
              <a:rPr lang="en-US"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%3'lük bir iyileşme sağladığını gösterdi.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Program kusurları, kodun nadiren yürütülen bölümlerinde olabilir, bu nedenle kullanıcılar tarafından asla karşılaşılmayabilir. Bunların ortadan kaldırılması, algılanan güvenilirliği etkilemez.</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Kullanıcılar, kendileri için başarısız olabilecek sistem özelliklerinden kaçınmak için davranışlarını uyarlar.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Bilinen hataları olan bir program, bu nedenle, kullanıcıları tarafından yine de güvenilir olarak algılanabilir.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29</a:t>
            </a:fld>
            <a:endParaRPr lang="en-US"/>
          </a:p>
        </p:txBody>
      </p:sp>
      <p:sp>
        <p:nvSpPr>
          <p:cNvPr id="5" name="Footer Placeholder 4"/>
          <p:cNvSpPr>
            <a:spLocks noGrp="1"/>
          </p:cNvSpPr>
          <p:nvPr>
            <p:ph type="ftr" sz="quarter" idx="11"/>
          </p:nvPr>
        </p:nvSpPr>
        <p:spPr>
          <a:xfrm>
            <a:off x="4648200" y="6492876"/>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204402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Sistem Güvenilirliği</a:t>
            </a:r>
          </a:p>
        </p:txBody>
      </p:sp>
      <p:sp>
        <p:nvSpPr>
          <p:cNvPr id="26627" name="Rectangle 3"/>
          <p:cNvSpPr>
            <a:spLocks noGrp="1" noChangeArrowheads="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Birçok bilgisayar tabanlı sistem için en önemli sistem özelliği sistemin güvenilirliğidir.</a:t>
            </a:r>
          </a:p>
          <a:p>
            <a:pPr algn="just">
              <a:buFont typeface="Arial" panose="020B0604020202020204" pitchFamily="34" charset="0"/>
              <a:buChar char="•"/>
            </a:pPr>
            <a:r>
              <a:rPr lang="tr-TR" dirty="0">
                <a:solidFill>
                  <a:srgbClr val="000000"/>
                </a:solidFill>
                <a:latin typeface="Times New Roman" panose="02020603050405020304" pitchFamily="18" charset="0"/>
              </a:rPr>
              <a:t>Bir sistemin güvenilirliği, kullanıcının o sisteme olan güven derecesini yansıtır. Kullanıcının beklediği gibi çalışacağına ve normal kullanımda 'başarısız olmayacağına' dair kullanıcının güveninin derecesini yansıtır.</a:t>
            </a:r>
          </a:p>
          <a:p>
            <a:pPr algn="just">
              <a:buFont typeface="Arial" panose="020B0604020202020204" pitchFamily="34" charset="0"/>
              <a:buChar char="•"/>
            </a:pPr>
            <a:r>
              <a:rPr lang="tr-TR" dirty="0">
                <a:solidFill>
                  <a:srgbClr val="000000"/>
                </a:solidFill>
                <a:latin typeface="Times New Roman" panose="02020603050405020304" pitchFamily="18" charset="0"/>
              </a:rPr>
              <a:t>Güvenilebilirlik, güvenilirlik, kullanılabilirlik ve güvenlik gibi ilgili sistem özelliklerini kapsar. Bunların hepsi birbirine bağlıdır.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1806245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Güvenilebilirlik Başarısı</a:t>
            </a:r>
          </a:p>
        </p:txBody>
      </p:sp>
      <p:sp>
        <p:nvSpPr>
          <p:cNvPr id="34819" name="Rectangle 3"/>
          <p:cNvSpPr>
            <a:spLocks noGrp="1" noChangeArrowheads="1"/>
          </p:cNvSpPr>
          <p:nvPr>
            <p:ph idx="1"/>
          </p:nvPr>
        </p:nvSpPr>
        <p:spPr>
          <a:xfrm>
            <a:off x="1703512" y="1442228"/>
            <a:ext cx="8507288" cy="4525963"/>
          </a:xfrm>
        </p:spPr>
        <p:txBody>
          <a:bodyPr>
            <a:normAutofit lnSpcReduction="10000"/>
          </a:bodyPr>
          <a:lstStyle/>
          <a:p>
            <a:pPr algn="just">
              <a:buFont typeface="Arial" panose="020B0604020202020204" pitchFamily="34" charset="0"/>
              <a:buChar char="•"/>
            </a:pPr>
            <a:r>
              <a:rPr lang="tr-TR" dirty="0">
                <a:solidFill>
                  <a:srgbClr val="000000"/>
                </a:solidFill>
                <a:latin typeface="Times New Roman" panose="02020603050405020304" pitchFamily="18" charset="0"/>
              </a:rPr>
              <a:t>Hata önleme</a:t>
            </a:r>
          </a:p>
          <a:p>
            <a:pPr marL="742950" lvl="1" indent="-285750" algn="just"/>
            <a:r>
              <a:rPr lang="tr-TR" dirty="0">
                <a:solidFill>
                  <a:srgbClr val="000000"/>
                </a:solidFill>
                <a:latin typeface="Times New Roman" panose="02020603050405020304" pitchFamily="18" charset="0"/>
              </a:rPr>
              <a:t>Sistem hatalarının ortaya çıkmasına neden olmadan önce hata olasılığını en aza indiren veya hataları tuzağa düşüren geliştirme teknikleri kullanılır.</a:t>
            </a:r>
          </a:p>
          <a:p>
            <a:pPr algn="just">
              <a:buFont typeface="Arial" panose="020B0604020202020204" pitchFamily="34" charset="0"/>
              <a:buChar char="•"/>
            </a:pPr>
            <a:r>
              <a:rPr lang="tr-TR" dirty="0">
                <a:solidFill>
                  <a:srgbClr val="000000"/>
                </a:solidFill>
                <a:latin typeface="Times New Roman" panose="02020603050405020304" pitchFamily="18" charset="0"/>
              </a:rPr>
              <a:t>Arıza tespiti ve giderilmesi</a:t>
            </a:r>
          </a:p>
          <a:p>
            <a:pPr marL="742950" lvl="1" indent="-285750" algn="just"/>
            <a:r>
              <a:rPr lang="tr-TR" dirty="0">
                <a:solidFill>
                  <a:srgbClr val="000000"/>
                </a:solidFill>
                <a:latin typeface="Times New Roman" panose="02020603050405020304" pitchFamily="18" charset="0"/>
              </a:rPr>
              <a:t>Sistem hizmete girmeden önce hataları tespit etme ve düzeltme olasılığını artıran doğrulama ve doğrulama teknikleri kullanılmaktadır.</a:t>
            </a:r>
          </a:p>
          <a:p>
            <a:pPr algn="just">
              <a:buFont typeface="Arial" panose="020B0604020202020204" pitchFamily="34" charset="0"/>
              <a:buChar char="•"/>
            </a:pPr>
            <a:r>
              <a:rPr lang="tr-TR" dirty="0">
                <a:solidFill>
                  <a:srgbClr val="000000"/>
                </a:solidFill>
                <a:latin typeface="Times New Roman" panose="02020603050405020304" pitchFamily="18" charset="0"/>
              </a:rPr>
              <a:t>Hata toleransı</a:t>
            </a:r>
          </a:p>
          <a:p>
            <a:pPr marL="742950" lvl="1" indent="-285750" algn="just"/>
            <a:r>
              <a:rPr lang="tr-TR" dirty="0">
                <a:solidFill>
                  <a:srgbClr val="000000"/>
                </a:solidFill>
                <a:latin typeface="Times New Roman" panose="02020603050405020304" pitchFamily="18" charset="0"/>
              </a:rPr>
              <a:t>Sistem </a:t>
            </a:r>
            <a:r>
              <a:rPr lang="en-US" dirty="0" err="1">
                <a:solidFill>
                  <a:srgbClr val="000000"/>
                </a:solidFill>
                <a:latin typeface="Times New Roman" panose="02020603050405020304" pitchFamily="18" charset="0"/>
              </a:rPr>
              <a:t>kusurlarının</a:t>
            </a:r>
            <a:r>
              <a:rPr lang="tr-TR" dirty="0">
                <a:solidFill>
                  <a:srgbClr val="000000"/>
                </a:solidFill>
                <a:latin typeface="Times New Roman" panose="02020603050405020304" pitchFamily="18" charset="0"/>
              </a:rPr>
              <a:t> sistem hatalarına neden olmamasını ve / veya sistem hatalarının sistem arızalarına yol açmamasını sağlamak için çalışma zamanı teknikleri kullanılır.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a:xfrm>
            <a:off x="4648200" y="6525345"/>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3118561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Emniyet</a:t>
            </a:r>
          </a:p>
        </p:txBody>
      </p:sp>
      <p:sp>
        <p:nvSpPr>
          <p:cNvPr id="39939" name="Rectangle 3"/>
          <p:cNvSpPr>
            <a:spLocks noGrp="1" noChangeArrowheads="1"/>
          </p:cNvSpPr>
          <p:nvPr>
            <p:ph idx="1"/>
          </p:nvPr>
        </p:nvSpPr>
        <p:spPr>
          <a:xfrm>
            <a:off x="1703512" y="1600201"/>
            <a:ext cx="8784976" cy="4525963"/>
          </a:xfrm>
        </p:spPr>
        <p:txBody>
          <a:bodyPr>
            <a:normAutofit lnSpcReduction="10000"/>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Güvenlik, sistemin insan yaralanmasına veya ölümüne neden olma tehlikesi olmadan ve sistemin çevresine zarar vermeden normal veya anormal şekilde çalışma yeteneğini yansıtan bir sistem özelliğidir.</a:t>
            </a:r>
          </a:p>
          <a:p>
            <a:pPr algn="just">
              <a:buFont typeface="Arial" panose="020B0604020202020204" pitchFamily="34" charset="0"/>
              <a:buChar char="•"/>
            </a:pPr>
            <a:r>
              <a:rPr lang="tr-TR" dirty="0">
                <a:solidFill>
                  <a:srgbClr val="000000"/>
                </a:solidFill>
                <a:latin typeface="Times New Roman" panose="02020603050405020304" pitchFamily="18" charset="0"/>
              </a:rPr>
              <a:t>Yazılım güvenliğini, arızası kritik öneme sahip çoğu cihaz artık yazılım tabanlı kontrol sistemlerini içerdiği için dikkate almak önemlidir.</a:t>
            </a:r>
          </a:p>
          <a:p>
            <a:pPr algn="just">
              <a:buFont typeface="Arial" panose="020B0604020202020204" pitchFamily="34" charset="0"/>
              <a:buChar char="•"/>
            </a:pPr>
            <a:r>
              <a:rPr lang="tr-TR" dirty="0">
                <a:solidFill>
                  <a:srgbClr val="000000"/>
                </a:solidFill>
                <a:latin typeface="Times New Roman" panose="02020603050405020304" pitchFamily="18" charset="0"/>
              </a:rPr>
              <a:t>Güvenlik gereksinimleri genellikle özel gereksinimlerdir, yani gerekli sistem hizmetlerini belirtmek yerine istenmeyen durumları hariç tutarlar. Bunlar işlevsel güvenlik gereksinimleri oluşturur.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a:xfrm>
            <a:off x="6944816" y="6356351"/>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995644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vert="horz" lIns="90487" tIns="44450" rIns="90487" bIns="44450" rtlCol="0" anchor="ctr">
            <a:normAutofit/>
          </a:bodyPr>
          <a:lstStyle/>
          <a:p>
            <a:pPr algn="l"/>
            <a:r>
              <a:rPr lang="tr-TR" sz="3200" b="1" dirty="0">
                <a:solidFill>
                  <a:srgbClr val="000000"/>
                </a:solidFill>
                <a:latin typeface="Times New Roman" panose="02020603050405020304" pitchFamily="18" charset="0"/>
              </a:rPr>
              <a:t>Güvenlik Kritikliği</a:t>
            </a:r>
          </a:p>
        </p:txBody>
      </p:sp>
      <p:sp>
        <p:nvSpPr>
          <p:cNvPr id="16386" name="Rectangle 2"/>
          <p:cNvSpPr>
            <a:spLocks noGrp="1" noChangeArrowheads="1"/>
          </p:cNvSpPr>
          <p:nvPr>
            <p:ph idx="1"/>
          </p:nvPr>
        </p:nvSpPr>
        <p:spPr>
          <a:noFill/>
          <a:ln/>
        </p:spPr>
        <p:txBody>
          <a:bodyPr vert="horz" lIns="90487" tIns="44450" rIns="90487" bIns="44450"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Birincil güvenlik açısından kritik sistemler</a:t>
            </a:r>
          </a:p>
          <a:p>
            <a:pPr marL="742950" lvl="1" indent="-285750" algn="just"/>
            <a:r>
              <a:rPr lang="tr-TR" dirty="0">
                <a:solidFill>
                  <a:srgbClr val="000000"/>
                </a:solidFill>
                <a:latin typeface="Times New Roman" panose="02020603050405020304" pitchFamily="18" charset="0"/>
              </a:rPr>
              <a:t>Arızası, ilgili donanımın arızalanmasına neden olabilen ve insanları doğrudan tehdit edebilen gömülü yazılım sistemleri. Örnek, insülin pompası kontrol sistemidir.</a:t>
            </a:r>
          </a:p>
          <a:p>
            <a:pPr algn="just">
              <a:buFont typeface="Arial" panose="020B0604020202020204" pitchFamily="34" charset="0"/>
              <a:buChar char="•"/>
            </a:pPr>
            <a:r>
              <a:rPr lang="tr-TR" dirty="0">
                <a:solidFill>
                  <a:srgbClr val="000000"/>
                </a:solidFill>
                <a:latin typeface="Times New Roman" panose="02020603050405020304" pitchFamily="18" charset="0"/>
              </a:rPr>
              <a:t>İkincil güvenlik açısından kritik sistemler</a:t>
            </a:r>
          </a:p>
          <a:p>
            <a:pPr marL="742950" lvl="1" indent="-285750" algn="just"/>
            <a:r>
              <a:rPr lang="tr-TR" dirty="0">
                <a:solidFill>
                  <a:srgbClr val="000000"/>
                </a:solidFill>
                <a:latin typeface="Times New Roman" panose="02020603050405020304" pitchFamily="18" charset="0"/>
              </a:rPr>
              <a:t>Arızası diğer (</a:t>
            </a:r>
            <a:r>
              <a:rPr lang="tr-TR" dirty="0" err="1">
                <a:solidFill>
                  <a:srgbClr val="000000"/>
                </a:solidFill>
                <a:latin typeface="Times New Roman" panose="02020603050405020304" pitchFamily="18" charset="0"/>
              </a:rPr>
              <a:t>sosyo</a:t>
            </a:r>
            <a:r>
              <a:rPr lang="tr-TR" dirty="0">
                <a:solidFill>
                  <a:srgbClr val="000000"/>
                </a:solidFill>
                <a:latin typeface="Times New Roman" panose="02020603050405020304" pitchFamily="18" charset="0"/>
              </a:rPr>
              <a:t>-teknik) sistemlerde arızalara neden olan ve daha sonra güvenlik sonuçları doğurabilecek sistemler. Örneğin, </a:t>
            </a:r>
            <a:r>
              <a:rPr lang="en-US" dirty="0">
                <a:solidFill>
                  <a:srgbClr val="000000"/>
                </a:solidFill>
                <a:latin typeface="Times New Roman" panose="02020603050405020304" pitchFamily="18" charset="0"/>
              </a:rPr>
              <a:t>AK-HYS</a:t>
            </a:r>
            <a:r>
              <a:rPr lang="tr-TR" dirty="0">
                <a:solidFill>
                  <a:srgbClr val="000000"/>
                </a:solidFill>
                <a:latin typeface="Times New Roman" panose="02020603050405020304" pitchFamily="18" charset="0"/>
              </a:rPr>
              <a:t> güvenlik açısından kritiktir çünkü başarısızlık, uygun olmayan tedavinin reçete edilmesine neden olabilir.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32</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121074642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vert="horz" lIns="90487" tIns="44450" rIns="90487" bIns="44450" rtlCol="0" anchor="ctr">
            <a:normAutofit/>
          </a:bodyPr>
          <a:lstStyle/>
          <a:p>
            <a:pPr algn="l"/>
            <a:r>
              <a:rPr lang="tr-TR" sz="3200" b="1" dirty="0">
                <a:solidFill>
                  <a:srgbClr val="000000"/>
                </a:solidFill>
                <a:latin typeface="Times New Roman" panose="02020603050405020304" pitchFamily="18" charset="0"/>
              </a:rPr>
              <a:t>Güvenlik ve Güvenilebilirlik</a:t>
            </a:r>
          </a:p>
        </p:txBody>
      </p:sp>
      <p:sp>
        <p:nvSpPr>
          <p:cNvPr id="22530" name="Rectangle 2"/>
          <p:cNvSpPr>
            <a:spLocks noGrp="1" noChangeArrowheads="1"/>
          </p:cNvSpPr>
          <p:nvPr>
            <p:ph idx="1"/>
          </p:nvPr>
        </p:nvSpPr>
        <p:spPr>
          <a:noFill/>
          <a:ln/>
        </p:spPr>
        <p:txBody>
          <a:bodyPr vert="horz" lIns="90487" tIns="44450" rIns="90487" bIns="44450"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Güvenlik ve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üvenilebilirlik</a:t>
            </a:r>
            <a:r>
              <a:rPr lang="tr-TR" dirty="0">
                <a:solidFill>
                  <a:srgbClr val="000000"/>
                </a:solidFill>
                <a:latin typeface="Times New Roman" panose="02020603050405020304" pitchFamily="18" charset="0"/>
              </a:rPr>
              <a:t> birbiriyle ilişkilidir ancak farklıdır</a:t>
            </a:r>
          </a:p>
          <a:p>
            <a:pPr marL="742950" lvl="1" indent="-285750" algn="just"/>
            <a:r>
              <a:rPr lang="tr-TR" dirty="0">
                <a:solidFill>
                  <a:srgbClr val="000000"/>
                </a:solidFill>
                <a:latin typeface="Times New Roman" panose="02020603050405020304" pitchFamily="18" charset="0"/>
              </a:rPr>
              <a:t>Genel olarak,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üvenilebilirlik</a:t>
            </a:r>
            <a:r>
              <a:rPr lang="tr-TR" dirty="0">
                <a:solidFill>
                  <a:srgbClr val="000000"/>
                </a:solidFill>
                <a:latin typeface="Times New Roman" panose="02020603050405020304" pitchFamily="18" charset="0"/>
              </a:rPr>
              <a:t> ve kullanılabilirlik gereklidir ancak sistem güvenliği için yeterli koşullar değildir</a:t>
            </a:r>
          </a:p>
          <a:p>
            <a:pPr algn="just">
              <a:buFont typeface="Arial" panose="020B0604020202020204" pitchFamily="34" charset="0"/>
              <a:buChar char="•"/>
            </a:pPr>
            <a:r>
              <a:rPr lang="tr-TR" dirty="0">
                <a:solidFill>
                  <a:srgbClr val="000000"/>
                </a:solidFill>
                <a:latin typeface="Times New Roman" panose="02020603050405020304" pitchFamily="18" charset="0"/>
              </a:rPr>
              <a:t>Güvenilebilirlik, belirli bir </a:t>
            </a:r>
            <a:r>
              <a:rPr lang="tr-TR" dirty="0" err="1">
                <a:solidFill>
                  <a:srgbClr val="000000"/>
                </a:solidFill>
                <a:latin typeface="Times New Roman" panose="02020603050405020304" pitchFamily="18" charset="0"/>
              </a:rPr>
              <a:t>spesifikasyona</a:t>
            </a:r>
            <a:r>
              <a:rPr lang="tr-TR" dirty="0">
                <a:solidFill>
                  <a:srgbClr val="000000"/>
                </a:solidFill>
                <a:latin typeface="Times New Roman" panose="02020603050405020304" pitchFamily="18" charset="0"/>
              </a:rPr>
              <a:t> uygunluk ve hizmet sunumu ile ilgilidir.</a:t>
            </a:r>
          </a:p>
          <a:p>
            <a:pPr algn="just">
              <a:buFont typeface="Arial" panose="020B0604020202020204" pitchFamily="34" charset="0"/>
              <a:buChar char="•"/>
            </a:pPr>
            <a:r>
              <a:rPr lang="tr-TR" dirty="0">
                <a:solidFill>
                  <a:srgbClr val="000000"/>
                </a:solidFill>
                <a:latin typeface="Times New Roman" panose="02020603050405020304" pitchFamily="18" charset="0"/>
              </a:rPr>
              <a:t>Güvenlik, </a:t>
            </a:r>
            <a:r>
              <a:rPr lang="tr-TR" dirty="0" err="1">
                <a:solidFill>
                  <a:srgbClr val="000000"/>
                </a:solidFill>
                <a:latin typeface="Times New Roman" panose="02020603050405020304" pitchFamily="18" charset="0"/>
              </a:rPr>
              <a:t>spesifikasyonuna</a:t>
            </a:r>
            <a:r>
              <a:rPr lang="tr-TR" dirty="0">
                <a:solidFill>
                  <a:srgbClr val="000000"/>
                </a:solidFill>
                <a:latin typeface="Times New Roman" panose="02020603050405020304" pitchFamily="18" charset="0"/>
              </a:rPr>
              <a:t> uyup uymadığına bakılmaksızın sistemin hasara neden olmamasını sağlamakla ilgilidir.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33</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374007969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1752601" y="609600"/>
            <a:ext cx="8247063" cy="687388"/>
          </a:xfrm>
          <a:noFill/>
          <a:ln/>
        </p:spPr>
        <p:txBody>
          <a:bodyPr vert="horz" lIns="90487" tIns="44450" rIns="90487" bIns="44450" rtlCol="0" anchor="ctr">
            <a:normAutofit/>
          </a:bodyPr>
          <a:lstStyle/>
          <a:p>
            <a:pPr algn="l"/>
            <a:r>
              <a:rPr lang="tr-TR" sz="3200" b="1" dirty="0">
                <a:solidFill>
                  <a:srgbClr val="000000"/>
                </a:solidFill>
                <a:latin typeface="Times New Roman" panose="02020603050405020304" pitchFamily="18" charset="0"/>
              </a:rPr>
              <a:t>Güvenli Olmayan Güvenilir Sistemler</a:t>
            </a:r>
          </a:p>
        </p:txBody>
      </p:sp>
      <p:sp>
        <p:nvSpPr>
          <p:cNvPr id="24578" name="Rectangle 2"/>
          <p:cNvSpPr>
            <a:spLocks noGrp="1" noChangeArrowheads="1"/>
          </p:cNvSpPr>
          <p:nvPr>
            <p:ph idx="1"/>
          </p:nvPr>
        </p:nvSpPr>
        <p:spPr>
          <a:xfrm>
            <a:off x="1752600" y="1600201"/>
            <a:ext cx="8458200" cy="4525963"/>
          </a:xfrm>
          <a:noFill/>
          <a:ln/>
        </p:spPr>
        <p:txBody>
          <a:bodyPr vert="horz" lIns="90487" tIns="44450" rIns="90487" bIns="44450"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Bir sistemde uzun yıllar tespit edilemeyen ve nadiren ortaya çıkan uykuda arızalar olabilir.</a:t>
            </a:r>
          </a:p>
          <a:p>
            <a:pPr algn="just">
              <a:buFont typeface="Arial" panose="020B0604020202020204" pitchFamily="34" charset="0"/>
              <a:buChar char="•"/>
            </a:pPr>
            <a:r>
              <a:rPr lang="tr-TR" dirty="0">
                <a:solidFill>
                  <a:srgbClr val="000000"/>
                </a:solidFill>
                <a:latin typeface="Times New Roman" panose="02020603050405020304" pitchFamily="18" charset="0"/>
              </a:rPr>
              <a:t>Teknik özellik hataları</a:t>
            </a:r>
          </a:p>
          <a:p>
            <a:pPr marL="742950" lvl="1" indent="-285750" algn="just"/>
            <a:r>
              <a:rPr lang="tr-TR" dirty="0">
                <a:solidFill>
                  <a:srgbClr val="000000"/>
                </a:solidFill>
                <a:latin typeface="Times New Roman" panose="02020603050405020304" pitchFamily="18" charset="0"/>
              </a:rPr>
              <a:t>Sistem </a:t>
            </a:r>
            <a:r>
              <a:rPr lang="tr-TR" dirty="0" err="1">
                <a:solidFill>
                  <a:srgbClr val="000000"/>
                </a:solidFill>
                <a:latin typeface="Times New Roman" panose="02020603050405020304" pitchFamily="18" charset="0"/>
              </a:rPr>
              <a:t>spesifikasyonu</a:t>
            </a:r>
            <a:r>
              <a:rPr lang="tr-TR" dirty="0">
                <a:solidFill>
                  <a:srgbClr val="000000"/>
                </a:solidFill>
                <a:latin typeface="Times New Roman" panose="02020603050405020304" pitchFamily="18" charset="0"/>
              </a:rPr>
              <a:t> yanlışsa, sistem belirtildiği gibi davranabilir ancak yine de bir kazaya neden olabilir.</a:t>
            </a:r>
          </a:p>
          <a:p>
            <a:pPr algn="just">
              <a:buFont typeface="Arial" panose="020B0604020202020204" pitchFamily="34" charset="0"/>
              <a:buChar char="•"/>
            </a:pPr>
            <a:r>
              <a:rPr lang="tr-TR" dirty="0">
                <a:solidFill>
                  <a:srgbClr val="000000"/>
                </a:solidFill>
                <a:latin typeface="Times New Roman" panose="02020603050405020304" pitchFamily="18" charset="0"/>
              </a:rPr>
              <a:t>Sahte girdiler oluşturan donanım arızaları</a:t>
            </a:r>
          </a:p>
          <a:p>
            <a:pPr marL="742950" lvl="1" indent="-285750" algn="just"/>
            <a:r>
              <a:rPr lang="tr-TR" dirty="0" err="1">
                <a:solidFill>
                  <a:srgbClr val="000000"/>
                </a:solidFill>
                <a:latin typeface="Times New Roman" panose="02020603050405020304" pitchFamily="18" charset="0"/>
              </a:rPr>
              <a:t>Spesifikasyonda</a:t>
            </a:r>
            <a:r>
              <a:rPr lang="tr-TR" dirty="0">
                <a:solidFill>
                  <a:srgbClr val="000000"/>
                </a:solidFill>
                <a:latin typeface="Times New Roman" panose="02020603050405020304" pitchFamily="18" charset="0"/>
              </a:rPr>
              <a:t> tahmin etmek zor.</a:t>
            </a:r>
          </a:p>
          <a:p>
            <a:pPr algn="just">
              <a:buFont typeface="Arial" panose="020B0604020202020204" pitchFamily="34" charset="0"/>
              <a:buChar char="•"/>
            </a:pPr>
            <a:r>
              <a:rPr lang="tr-TR" dirty="0">
                <a:solidFill>
                  <a:srgbClr val="000000"/>
                </a:solidFill>
                <a:latin typeface="Times New Roman" panose="02020603050405020304" pitchFamily="18" charset="0"/>
              </a:rPr>
              <a:t>Bağlama duyarlı komutlar, yani doğru komutu yanlış zamanda vermek</a:t>
            </a:r>
          </a:p>
          <a:p>
            <a:pPr marL="742950" lvl="1" indent="-285750" algn="just"/>
            <a:r>
              <a:rPr lang="tr-TR" dirty="0">
                <a:solidFill>
                  <a:srgbClr val="000000"/>
                </a:solidFill>
                <a:latin typeface="Times New Roman" panose="02020603050405020304" pitchFamily="18" charset="0"/>
              </a:rPr>
              <a:t>Genellikle operatör hatasının sonucudur.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34</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584846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54572"/>
            <a:ext cx="7293232" cy="494109"/>
          </a:xfrm>
        </p:spPr>
        <p:txBody>
          <a:bodyPr>
            <a:normAutofit fontScale="90000"/>
          </a:bodyPr>
          <a:lstStyle/>
          <a:p>
            <a:pPr algn="l"/>
            <a:r>
              <a:rPr lang="tr-TR" sz="3200" b="1" dirty="0">
                <a:solidFill>
                  <a:srgbClr val="000000"/>
                </a:solidFill>
                <a:latin typeface="Times New Roman" panose="02020603050405020304" pitchFamily="18" charset="0"/>
              </a:rPr>
              <a:t>Güvenlik Terminolojisi</a:t>
            </a:r>
          </a:p>
        </p:txBody>
      </p:sp>
      <p:graphicFrame>
        <p:nvGraphicFramePr>
          <p:cNvPr id="4" name="Content Placeholder 3"/>
          <p:cNvGraphicFramePr>
            <a:graphicFrameLocks noGrp="1"/>
          </p:cNvGraphicFramePr>
          <p:nvPr>
            <p:ph idx="1"/>
            <p:extLst/>
          </p:nvPr>
        </p:nvGraphicFramePr>
        <p:xfrm>
          <a:off x="1524000" y="598762"/>
          <a:ext cx="9144000" cy="6202679"/>
        </p:xfrm>
        <a:graphic>
          <a:graphicData uri="http://schemas.openxmlformats.org/drawingml/2006/table">
            <a:tbl>
              <a:tblPr firstRow="1" bandRow="1">
                <a:tableStyleId>{5C22544A-7EE6-4342-B048-85BDC9FD1C3A}</a:tableStyleId>
              </a:tblPr>
              <a:tblGrid>
                <a:gridCol w="1043608">
                  <a:extLst>
                    <a:ext uri="{9D8B030D-6E8A-4147-A177-3AD203B41FA5}">
                      <a16:colId xmlns:a16="http://schemas.microsoft.com/office/drawing/2014/main" val="20000"/>
                    </a:ext>
                  </a:extLst>
                </a:gridCol>
                <a:gridCol w="8100392">
                  <a:extLst>
                    <a:ext uri="{9D8B030D-6E8A-4147-A177-3AD203B41FA5}">
                      <a16:colId xmlns:a16="http://schemas.microsoft.com/office/drawing/2014/main" val="20001"/>
                    </a:ext>
                  </a:extLst>
                </a:gridCol>
              </a:tblGrid>
              <a:tr h="317629">
                <a:tc>
                  <a:txBody>
                    <a:bodyPr/>
                    <a:lstStyle/>
                    <a:p>
                      <a:r>
                        <a:rPr lang="en-US" b="1" noProof="0" dirty="0" err="1" smtClean="0">
                          <a:effectLst/>
                        </a:rPr>
                        <a:t>Terim</a:t>
                      </a:r>
                      <a:endParaRPr lang="tr-TR" noProof="0" dirty="0"/>
                    </a:p>
                  </a:txBody>
                  <a:tcPr anchor="ctr"/>
                </a:tc>
                <a:tc>
                  <a:txBody>
                    <a:bodyPr/>
                    <a:lstStyle/>
                    <a:p>
                      <a:r>
                        <a:rPr lang="tr-TR" b="1" noProof="0">
                          <a:effectLst/>
                        </a:rPr>
                        <a:t>Tanım</a:t>
                      </a:r>
                      <a:endParaRPr lang="tr-TR" noProof="0"/>
                    </a:p>
                  </a:txBody>
                  <a:tcPr anchor="ctr"/>
                </a:tc>
                <a:extLst>
                  <a:ext uri="{0D108BD9-81ED-4DB2-BD59-A6C34878D82A}">
                    <a16:rowId xmlns:a16="http://schemas.microsoft.com/office/drawing/2014/main" val="10000"/>
                  </a:ext>
                </a:extLst>
              </a:tr>
              <a:tr h="750276">
                <a:tc>
                  <a:txBody>
                    <a:bodyPr/>
                    <a:lstStyle/>
                    <a:p>
                      <a:r>
                        <a:rPr lang="tr-TR" sz="1700" noProof="0">
                          <a:effectLst/>
                        </a:rPr>
                        <a:t>Kaza (veya aksilik)</a:t>
                      </a:r>
                      <a:endParaRPr lang="tr-TR" sz="1700" noProof="0"/>
                    </a:p>
                  </a:txBody>
                  <a:tcPr anchor="ctr"/>
                </a:tc>
                <a:tc>
                  <a:txBody>
                    <a:bodyPr/>
                    <a:lstStyle/>
                    <a:p>
                      <a:r>
                        <a:rPr lang="tr-TR" sz="1700" noProof="0">
                          <a:effectLst/>
                        </a:rPr>
                        <a:t>İnsan ölümü veya yaralanması, mülke veya çevreye zararla sonuçlanan planlanmamış bir olay veya olaylar dizisi. Aşırı dozda insülin, bir kaza örneğidir.</a:t>
                      </a:r>
                      <a:endParaRPr lang="tr-TR" sz="1700" noProof="0"/>
                    </a:p>
                  </a:txBody>
                  <a:tcPr anchor="ctr"/>
                </a:tc>
                <a:extLst>
                  <a:ext uri="{0D108BD9-81ED-4DB2-BD59-A6C34878D82A}">
                    <a16:rowId xmlns:a16="http://schemas.microsoft.com/office/drawing/2014/main" val="10001"/>
                  </a:ext>
                </a:extLst>
              </a:tr>
              <a:tr h="525193">
                <a:tc>
                  <a:txBody>
                    <a:bodyPr/>
                    <a:lstStyle/>
                    <a:p>
                      <a:r>
                        <a:rPr lang="tr-TR" sz="1700" noProof="0">
                          <a:effectLst/>
                        </a:rPr>
                        <a:t>Tehlike</a:t>
                      </a:r>
                      <a:endParaRPr lang="tr-TR" sz="1700" noProof="0"/>
                    </a:p>
                  </a:txBody>
                  <a:tcPr anchor="ctr"/>
                </a:tc>
                <a:tc>
                  <a:txBody>
                    <a:bodyPr/>
                    <a:lstStyle/>
                    <a:p>
                      <a:r>
                        <a:rPr lang="tr-TR" sz="1700" noProof="0">
                          <a:effectLst/>
                        </a:rPr>
                        <a:t>Bir kazaya neden olma veya katkıda bulunma potansiyeli olan bir durum. Kan şekerini ölçen sensör arızası, tehlikeye bir örnektir.</a:t>
                      </a:r>
                      <a:endParaRPr lang="tr-TR" sz="1700" noProof="0"/>
                    </a:p>
                  </a:txBody>
                  <a:tcPr anchor="ctr"/>
                </a:tc>
                <a:extLst>
                  <a:ext uri="{0D108BD9-81ED-4DB2-BD59-A6C34878D82A}">
                    <a16:rowId xmlns:a16="http://schemas.microsoft.com/office/drawing/2014/main" val="10002"/>
                  </a:ext>
                </a:extLst>
              </a:tr>
              <a:tr h="975359">
                <a:tc>
                  <a:txBody>
                    <a:bodyPr/>
                    <a:lstStyle/>
                    <a:p>
                      <a:r>
                        <a:rPr lang="tr-TR" sz="1700" noProof="0">
                          <a:effectLst/>
                        </a:rPr>
                        <a:t>Hasar</a:t>
                      </a:r>
                      <a:endParaRPr lang="tr-TR" sz="1700" noProof="0"/>
                    </a:p>
                  </a:txBody>
                  <a:tcPr anchor="ctr"/>
                </a:tc>
                <a:tc>
                  <a:txBody>
                    <a:bodyPr/>
                    <a:lstStyle/>
                    <a:p>
                      <a:r>
                        <a:rPr lang="tr-TR" sz="1700" noProof="0">
                          <a:effectLst/>
                        </a:rPr>
                        <a:t>Bir aksilikten kaynaklanan kaybın bir ölçüsü. Hasar, bir kaza sonucu birçok insanın ölmesinden küçük yaralanma veya mal hasarına kadar değişebilir. Aşırı dozda insülinden kaynaklanan hasar, ciddi yaralanma veya insülin pompası kullanıcısının ölümü olabilir.</a:t>
                      </a:r>
                      <a:endParaRPr lang="tr-TR" sz="1700" noProof="0"/>
                    </a:p>
                  </a:txBody>
                  <a:tcPr anchor="ctr"/>
                </a:tc>
                <a:extLst>
                  <a:ext uri="{0D108BD9-81ED-4DB2-BD59-A6C34878D82A}">
                    <a16:rowId xmlns:a16="http://schemas.microsoft.com/office/drawing/2014/main" val="10003"/>
                  </a:ext>
                </a:extLst>
              </a:tr>
              <a:tr h="975359">
                <a:tc>
                  <a:txBody>
                    <a:bodyPr/>
                    <a:lstStyle/>
                    <a:p>
                      <a:r>
                        <a:rPr lang="tr-TR" sz="1700" noProof="0">
                          <a:effectLst/>
                        </a:rPr>
                        <a:t>Tehlike şiddeti</a:t>
                      </a:r>
                      <a:endParaRPr lang="tr-TR" sz="1700" noProof="0"/>
                    </a:p>
                  </a:txBody>
                  <a:tcPr anchor="ctr"/>
                </a:tc>
                <a:tc>
                  <a:txBody>
                    <a:bodyPr/>
                    <a:lstStyle/>
                    <a:p>
                      <a:r>
                        <a:rPr lang="tr-TR" sz="1700" noProof="0" dirty="0">
                          <a:effectLst/>
                        </a:rPr>
                        <a:t>Belirli bir tehlikeden kaynaklanabilecek olası en kötü hasarın bir değerlendirmesi. Tehlike şiddeti, birçok insanın öldüğü felaketten, yalnızca küçük hasarların meydana geldiği </a:t>
                      </a:r>
                      <a:r>
                        <a:rPr lang="en-US" sz="1700" noProof="0" dirty="0" err="1" smtClean="0">
                          <a:effectLst/>
                        </a:rPr>
                        <a:t>hasarlara</a:t>
                      </a:r>
                      <a:r>
                        <a:rPr lang="tr-TR" sz="1700" noProof="0" dirty="0" smtClean="0">
                          <a:effectLst/>
                        </a:rPr>
                        <a:t> </a:t>
                      </a:r>
                      <a:r>
                        <a:rPr lang="tr-TR" sz="1700" noProof="0" dirty="0">
                          <a:effectLst/>
                        </a:rPr>
                        <a:t>kadar değişebilir. Bireysel bir ölüm bir olasılık olduğunda, makul bir tehlike şiddeti değerlendirmesi 'çok yüksektir'.</a:t>
                      </a:r>
                      <a:endParaRPr lang="tr-TR" sz="1700" noProof="0" dirty="0"/>
                    </a:p>
                  </a:txBody>
                  <a:tcPr anchor="ctr"/>
                </a:tc>
                <a:extLst>
                  <a:ext uri="{0D108BD9-81ED-4DB2-BD59-A6C34878D82A}">
                    <a16:rowId xmlns:a16="http://schemas.microsoft.com/office/drawing/2014/main" val="10004"/>
                  </a:ext>
                </a:extLst>
              </a:tr>
              <a:tr h="1200442">
                <a:tc>
                  <a:txBody>
                    <a:bodyPr/>
                    <a:lstStyle/>
                    <a:p>
                      <a:r>
                        <a:rPr lang="tr-TR" sz="1700" noProof="0">
                          <a:effectLst/>
                        </a:rPr>
                        <a:t>Tehlike olasılığı</a:t>
                      </a:r>
                      <a:endParaRPr lang="tr-TR" sz="1700" noProof="0"/>
                    </a:p>
                  </a:txBody>
                  <a:tcPr anchor="ctr"/>
                </a:tc>
                <a:tc>
                  <a:txBody>
                    <a:bodyPr/>
                    <a:lstStyle/>
                    <a:p>
                      <a:r>
                        <a:rPr lang="tr-TR" sz="1700" noProof="0">
                          <a:effectLst/>
                        </a:rPr>
                        <a:t>Bir tehlike oluşturan olayların gerçekleşme olasılığı. Olasılık değerleri keyfi olma eğilimindedir, ancak ' olası'dan (bir tehlikenin meydana gelme olasılığının 1 / 100'ü)' mantıksız'a (tehlikenin meydana gelebileceği akla gelebilecek hiçbir durum olası değildir) değişir . İnsülin pompasında aşırı dozla sonuçlanan bir sensör arızası olasılığı muhtemelen düşüktür.</a:t>
                      </a:r>
                      <a:endParaRPr lang="tr-TR" sz="1700" noProof="0"/>
                    </a:p>
                  </a:txBody>
                  <a:tcPr anchor="ctr"/>
                </a:tc>
                <a:extLst>
                  <a:ext uri="{0D108BD9-81ED-4DB2-BD59-A6C34878D82A}">
                    <a16:rowId xmlns:a16="http://schemas.microsoft.com/office/drawing/2014/main" val="10005"/>
                  </a:ext>
                </a:extLst>
              </a:tr>
              <a:tr h="750276">
                <a:tc>
                  <a:txBody>
                    <a:bodyPr/>
                    <a:lstStyle/>
                    <a:p>
                      <a:r>
                        <a:rPr lang="tr-TR" sz="1700" noProof="0">
                          <a:effectLst/>
                        </a:rPr>
                        <a:t>Risk</a:t>
                      </a:r>
                      <a:endParaRPr lang="tr-TR" sz="1700" noProof="0"/>
                    </a:p>
                  </a:txBody>
                  <a:tcPr anchor="ctr"/>
                </a:tc>
                <a:tc>
                  <a:txBody>
                    <a:bodyPr/>
                    <a:lstStyle/>
                    <a:p>
                      <a:r>
                        <a:rPr lang="tr-TR" sz="1700" noProof="0" dirty="0">
                          <a:effectLst/>
                        </a:rPr>
                        <a:t>Bu, sistemin bir kazaya neden olma olasılığının bir ölçüsüdür. Risk, tehlike olasılığı, tehlikenin ciddiyeti ve tehlikenin bir kazaya yol açma olasılığı dikkate alınarak değerlendirilir. İnsülin doz aşımı riski muhtemelen orta ila düşüktür.</a:t>
                      </a:r>
                      <a:endParaRPr lang="tr-TR" sz="1700" noProof="0" dirty="0"/>
                    </a:p>
                  </a:txBody>
                  <a:tcPr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35</a:t>
            </a:fld>
            <a:endParaRPr lang="en-US"/>
          </a:p>
        </p:txBody>
      </p:sp>
      <p:sp>
        <p:nvSpPr>
          <p:cNvPr id="6" name="Footer Placeholder 5"/>
          <p:cNvSpPr>
            <a:spLocks noGrp="1"/>
          </p:cNvSpPr>
          <p:nvPr>
            <p:ph type="ftr" sz="quarter" idx="11"/>
          </p:nvPr>
        </p:nvSpPr>
        <p:spPr>
          <a:xfrm>
            <a:off x="6248400" y="119063"/>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3478687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Güvenlik Başarısı</a:t>
            </a:r>
          </a:p>
        </p:txBody>
      </p:sp>
      <p:sp>
        <p:nvSpPr>
          <p:cNvPr id="40963" name="Rectangle 3"/>
          <p:cNvSpPr>
            <a:spLocks noGrp="1" noChangeArrowheads="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Tehlikeden kaçınma</a:t>
            </a:r>
          </a:p>
          <a:p>
            <a:pPr marL="742950" lvl="1" indent="-285750" algn="just"/>
            <a:r>
              <a:rPr lang="tr-TR" dirty="0">
                <a:solidFill>
                  <a:srgbClr val="000000"/>
                </a:solidFill>
                <a:latin typeface="Times New Roman" panose="02020603050405020304" pitchFamily="18" charset="0"/>
              </a:rPr>
              <a:t>Sistem, bazı tehlike sınıflarının ortaya çıkamayacağı şekilde tasarlanmıştır.</a:t>
            </a:r>
          </a:p>
          <a:p>
            <a:pPr algn="just">
              <a:buFont typeface="Arial" panose="020B0604020202020204" pitchFamily="34" charset="0"/>
              <a:buChar char="•"/>
            </a:pPr>
            <a:r>
              <a:rPr lang="tr-TR" dirty="0">
                <a:solidFill>
                  <a:srgbClr val="000000"/>
                </a:solidFill>
                <a:latin typeface="Times New Roman" panose="02020603050405020304" pitchFamily="18" charset="0"/>
              </a:rPr>
              <a:t>Tehlike tespiti ve giderilmesi</a:t>
            </a:r>
          </a:p>
          <a:p>
            <a:pPr marL="742950" lvl="1" indent="-285750" algn="just"/>
            <a:r>
              <a:rPr lang="tr-TR" dirty="0">
                <a:solidFill>
                  <a:srgbClr val="000000"/>
                </a:solidFill>
                <a:latin typeface="Times New Roman" panose="02020603050405020304" pitchFamily="18" charset="0"/>
              </a:rPr>
              <a:t>Sistem, bir kazayla sonuçlanmadan önce tehlikelerin tespit edilip ortadan kaldırılması için tasarlanmıştır.</a:t>
            </a:r>
          </a:p>
          <a:p>
            <a:pPr algn="just">
              <a:buFont typeface="Arial" panose="020B0604020202020204" pitchFamily="34" charset="0"/>
              <a:buChar char="•"/>
            </a:pPr>
            <a:r>
              <a:rPr lang="tr-TR" dirty="0">
                <a:solidFill>
                  <a:srgbClr val="000000"/>
                </a:solidFill>
                <a:latin typeface="Times New Roman" panose="02020603050405020304" pitchFamily="18" charset="0"/>
              </a:rPr>
              <a:t>Hasar sınırlaması</a:t>
            </a:r>
          </a:p>
          <a:p>
            <a:pPr marL="742950" lvl="1" indent="-285750" algn="just"/>
            <a:r>
              <a:rPr lang="tr-TR" dirty="0">
                <a:solidFill>
                  <a:srgbClr val="000000"/>
                </a:solidFill>
                <a:latin typeface="Times New Roman" panose="02020603050405020304" pitchFamily="18" charset="0"/>
              </a:rPr>
              <a:t>Sistem, bir kazadan kaynaklanabilecek hasarı en aza indiren koruma özellikleri içerir.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701380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Normal Kazalar</a:t>
            </a:r>
          </a:p>
        </p:txBody>
      </p:sp>
      <p:sp>
        <p:nvSpPr>
          <p:cNvPr id="41987" name="Rectangle 3"/>
          <p:cNvSpPr>
            <a:spLocks noGrp="1" noChangeArrowheads="1"/>
          </p:cNvSpPr>
          <p:nvPr>
            <p:ph idx="1"/>
          </p:nvPr>
        </p:nvSpPr>
        <p:spPr>
          <a:xfrm>
            <a:off x="1631504" y="1600201"/>
            <a:ext cx="8856984"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Karmaşık sistemlerdeki kazaların nadiren tek bir nedeni vardır, çünkü bu sistemler tek bir arıza noktasına dayanıklı olacak şekilde tasarlanmıştır.</a:t>
            </a:r>
          </a:p>
          <a:p>
            <a:pPr marL="742950" lvl="1" indent="-285750" algn="just"/>
            <a:r>
              <a:rPr lang="tr-TR" dirty="0">
                <a:solidFill>
                  <a:srgbClr val="000000"/>
                </a:solidFill>
                <a:latin typeface="Times New Roman" panose="02020603050405020304" pitchFamily="18" charset="0"/>
              </a:rPr>
              <a:t>Tek bir arıza noktası kazaya neden olmayacak şekilde sistemleri tasarlamak, güvenli sistem tasarımının temel ilkesidir.</a:t>
            </a:r>
          </a:p>
          <a:p>
            <a:pPr algn="just">
              <a:buFont typeface="Arial" panose="020B0604020202020204" pitchFamily="34" charset="0"/>
              <a:buChar char="•"/>
            </a:pPr>
            <a:r>
              <a:rPr lang="tr-TR" dirty="0">
                <a:solidFill>
                  <a:srgbClr val="000000"/>
                </a:solidFill>
                <a:latin typeface="Times New Roman" panose="02020603050405020304" pitchFamily="18" charset="0"/>
              </a:rPr>
              <a:t>Hemen hemen tüm kazalar, tek tek arızalardan ziyade arıza kombinasyonlarının bir sonucudur.</a:t>
            </a:r>
          </a:p>
          <a:p>
            <a:pPr algn="just">
              <a:buFont typeface="Arial" panose="020B0604020202020204" pitchFamily="34" charset="0"/>
              <a:buChar char="•"/>
            </a:pPr>
            <a:r>
              <a:rPr lang="tr-TR" dirty="0">
                <a:solidFill>
                  <a:srgbClr val="000000"/>
                </a:solidFill>
                <a:latin typeface="Times New Roman" panose="02020603050405020304" pitchFamily="18" charset="0"/>
              </a:rPr>
              <a:t>Muhtemelen, özellikle yazılım kontrollü sistemlerde tüm problem kombinasyonlarını tahmin etmek imkansızdır, bu nedenle tam güvenliğe ulaşmak imkansızdır. Kazalar kaçınılmazdır.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2843247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Yazılım Güvenliği Avantajları</a:t>
            </a:r>
          </a:p>
        </p:txBody>
      </p:sp>
      <p:sp>
        <p:nvSpPr>
          <p:cNvPr id="3" name="Content Placeholder 2"/>
          <p:cNvSpPr>
            <a:spLocks noGrp="1"/>
          </p:cNvSpPr>
          <p:nvPr>
            <p:ph idx="1"/>
          </p:nvPr>
        </p:nvSpPr>
        <p:spPr>
          <a:xfrm>
            <a:off x="1703512" y="1600201"/>
            <a:ext cx="8507288"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Yazılım hataları güvenlik açısından kritik olabilse de, yazılım kontrol sistemlerinin kullanımı sistem güvenliğinin artmasına katkıda bulunur</a:t>
            </a:r>
          </a:p>
          <a:p>
            <a:pPr marL="742950" lvl="1" indent="-285750" algn="just"/>
            <a:r>
              <a:rPr lang="tr-TR" dirty="0">
                <a:solidFill>
                  <a:srgbClr val="000000"/>
                </a:solidFill>
                <a:latin typeface="Times New Roman" panose="02020603050405020304" pitchFamily="18" charset="0"/>
              </a:rPr>
              <a:t>Yazılım izleme ve kontrolü, elektromekanik güvenlik sistemleri kullanılarak mümkün olandan daha geniş bir koşul yelpazesinin izlenmesine ve kontrol edilmesine olanak tanır.</a:t>
            </a:r>
          </a:p>
          <a:p>
            <a:pPr marL="742950" lvl="1" indent="-285750" algn="just"/>
            <a:r>
              <a:rPr lang="tr-TR" dirty="0">
                <a:solidFill>
                  <a:srgbClr val="000000"/>
                </a:solidFill>
                <a:latin typeface="Times New Roman" panose="02020603050405020304" pitchFamily="18" charset="0"/>
              </a:rPr>
              <a:t>Yazılım kontrolü, insanların tehlikeli ortamlarda geçirdiği zamanı azaltan güvenlik stratejilerinin benimsenmesine olanak tanır.</a:t>
            </a:r>
          </a:p>
          <a:p>
            <a:pPr marL="742950" lvl="1" indent="-285750" algn="just"/>
            <a:r>
              <a:rPr lang="tr-TR" dirty="0">
                <a:solidFill>
                  <a:srgbClr val="000000"/>
                </a:solidFill>
                <a:latin typeface="Times New Roman" panose="02020603050405020304" pitchFamily="18" charset="0"/>
              </a:rPr>
              <a:t>Yazılım, güvenlik açısından kritik operatör hatalarını algılayabilir ve düzeltebilir.</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Tree>
    <p:extLst>
      <p:ext uri="{BB962C8B-B14F-4D97-AF65-F5344CB8AC3E}">
        <p14:creationId xmlns:p14="http://schemas.microsoft.com/office/powerpoint/2010/main" val="1125058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Güvenlik</a:t>
            </a:r>
          </a:p>
        </p:txBody>
      </p:sp>
      <p:sp>
        <p:nvSpPr>
          <p:cNvPr id="43011" name="Rectangle 3"/>
          <p:cNvSpPr>
            <a:spLocks noGrp="1" noChangeArrowheads="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Bir sistemin güvenliği, sistemin kendisini yanlışlıkla veya kasıtlı harici saldırılardan koruma yeteneğini yansıtan bir sistem özelliğidir.</a:t>
            </a:r>
          </a:p>
          <a:p>
            <a:pPr algn="just">
              <a:buFont typeface="Arial" panose="020B0604020202020204" pitchFamily="34" charset="0"/>
              <a:buChar char="•"/>
            </a:pPr>
            <a:r>
              <a:rPr lang="tr-TR" dirty="0">
                <a:solidFill>
                  <a:srgbClr val="000000"/>
                </a:solidFill>
                <a:latin typeface="Times New Roman" panose="02020603050405020304" pitchFamily="18" charset="0"/>
              </a:rPr>
              <a:t>Çoğu sistem ağa bağlı olduğundan, sisteme İnternet üzerinden dışarıdan erişimin mümkün olması için güvenlik önemlidir.</a:t>
            </a:r>
          </a:p>
          <a:p>
            <a:pPr algn="just">
              <a:buFont typeface="Arial" panose="020B0604020202020204" pitchFamily="34" charset="0"/>
              <a:buChar char="•"/>
            </a:pPr>
            <a:r>
              <a:rPr lang="tr-TR" dirty="0">
                <a:solidFill>
                  <a:srgbClr val="000000"/>
                </a:solidFill>
                <a:latin typeface="Times New Roman" panose="02020603050405020304" pitchFamily="18" charset="0"/>
              </a:rPr>
              <a:t>Güvenlik, kullanılabilirlik,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üvenilebilirlik</a:t>
            </a:r>
            <a:r>
              <a:rPr lang="tr-TR" dirty="0">
                <a:solidFill>
                  <a:srgbClr val="000000"/>
                </a:solidFill>
                <a:latin typeface="Times New Roman" panose="02020603050405020304" pitchFamily="18" charset="0"/>
              </a:rPr>
              <a:t> ve güvenlik için temel bir ön koşuldur.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39</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240909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Güvenilirliğin Önemi</a:t>
            </a:r>
          </a:p>
        </p:txBody>
      </p:sp>
      <p:sp>
        <p:nvSpPr>
          <p:cNvPr id="88067" name="Rectangle 3"/>
          <p:cNvSpPr>
            <a:spLocks noGrp="1" noChangeArrowheads="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Sistem arızalarının, başarısızlıktan etkilenen çok sayıda insanda yaygın etkileri olabilir.</a:t>
            </a:r>
          </a:p>
          <a:p>
            <a:pPr algn="just">
              <a:buFont typeface="Arial" panose="020B0604020202020204" pitchFamily="34" charset="0"/>
              <a:buChar char="•"/>
            </a:pPr>
            <a:r>
              <a:rPr lang="tr-TR" dirty="0">
                <a:solidFill>
                  <a:srgbClr val="000000"/>
                </a:solidFill>
                <a:latin typeface="Times New Roman" panose="02020603050405020304" pitchFamily="18" charset="0"/>
              </a:rPr>
              <a:t>Güvenilir olmayan ve güvenilmez, </a:t>
            </a:r>
            <a:r>
              <a:rPr lang="en-US" dirty="0" err="1">
                <a:solidFill>
                  <a:srgbClr val="000000"/>
                </a:solidFill>
                <a:latin typeface="Times New Roman" panose="02020603050405020304" pitchFamily="18" charset="0"/>
              </a:rPr>
              <a:t>güvenli</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olmayan</a:t>
            </a:r>
            <a:r>
              <a:rPr lang="tr-TR" dirty="0">
                <a:solidFill>
                  <a:srgbClr val="000000"/>
                </a:solidFill>
                <a:latin typeface="Times New Roman" panose="02020603050405020304" pitchFamily="18" charset="0"/>
              </a:rPr>
              <a:t> veya emniyetsiz sistemler kullanıcıları tarafından reddedilebilir.</a:t>
            </a:r>
          </a:p>
          <a:p>
            <a:pPr algn="just">
              <a:buFont typeface="Arial" panose="020B0604020202020204" pitchFamily="34" charset="0"/>
              <a:buChar char="•"/>
            </a:pPr>
            <a:r>
              <a:rPr lang="tr-TR" dirty="0">
                <a:solidFill>
                  <a:srgbClr val="000000"/>
                </a:solidFill>
                <a:latin typeface="Times New Roman" panose="02020603050405020304" pitchFamily="18" charset="0"/>
              </a:rPr>
              <a:t>Arıza ekonomik kayıplara veya fiziksel hasara yol açarsa, sistem arızasının maliyetleri çok yüksek olabilir.</a:t>
            </a:r>
          </a:p>
          <a:p>
            <a:pPr algn="just">
              <a:buFont typeface="Arial" panose="020B0604020202020204" pitchFamily="34" charset="0"/>
              <a:buChar char="•"/>
            </a:pPr>
            <a:r>
              <a:rPr lang="tr-TR" dirty="0">
                <a:solidFill>
                  <a:srgbClr val="000000"/>
                </a:solidFill>
                <a:latin typeface="Times New Roman" panose="02020603050405020304" pitchFamily="18" charset="0"/>
              </a:rPr>
              <a:t>Güvenilir olmayan sistemler, yüksek bir kurtarma maliyeti ile bilgi kaybına neden olabilir.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4232032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Temel Güvenlik</a:t>
            </a:r>
          </a:p>
        </p:txBody>
      </p:sp>
      <p:sp>
        <p:nvSpPr>
          <p:cNvPr id="74755" name="Rectangle 3"/>
          <p:cNvSpPr>
            <a:spLocks noGrp="1" noChangeArrowheads="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Bir sistem ağ bağlantılı bir sistemse ve güvensizse, güvenilirliği ve güvenliği hakkındaki ifadeler güvenilmezdir.</a:t>
            </a:r>
          </a:p>
          <a:p>
            <a:pPr algn="just">
              <a:buFont typeface="Arial" panose="020B0604020202020204" pitchFamily="34" charset="0"/>
              <a:buChar char="•"/>
            </a:pPr>
            <a:r>
              <a:rPr lang="tr-TR" dirty="0">
                <a:solidFill>
                  <a:srgbClr val="000000"/>
                </a:solidFill>
                <a:latin typeface="Times New Roman" panose="02020603050405020304" pitchFamily="18" charset="0"/>
              </a:rPr>
              <a:t>Bu ifadeler, yürütme sistemine ve geliştirilen sistemin aynı olmasına bağlıdır. Ancak, izinsiz giriş, yürütme sistemini ve / veya verilerini değiştirebilir.</a:t>
            </a:r>
          </a:p>
          <a:p>
            <a:pPr algn="just">
              <a:buFont typeface="Arial" panose="020B0604020202020204" pitchFamily="34" charset="0"/>
              <a:buChar char="•"/>
            </a:pPr>
            <a:r>
              <a:rPr lang="tr-TR" dirty="0">
                <a:solidFill>
                  <a:srgbClr val="000000"/>
                </a:solidFill>
                <a:latin typeface="Times New Roman" panose="02020603050405020304" pitchFamily="18" charset="0"/>
              </a:rPr>
              <a:t>Bu nedenle,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üvenilebilirlik</a:t>
            </a:r>
            <a:r>
              <a:rPr lang="tr-TR" dirty="0">
                <a:solidFill>
                  <a:srgbClr val="000000"/>
                </a:solidFill>
                <a:latin typeface="Times New Roman" panose="02020603050405020304" pitchFamily="18" charset="0"/>
              </a:rPr>
              <a:t> ve güvenlik güvencesi artık geçerli değildir.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40</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2235949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Güvenlik Terminolojisi</a:t>
            </a:r>
          </a:p>
        </p:txBody>
      </p:sp>
      <p:graphicFrame>
        <p:nvGraphicFramePr>
          <p:cNvPr id="4" name="Content Placeholder 3"/>
          <p:cNvGraphicFramePr>
            <a:graphicFrameLocks noGrp="1"/>
          </p:cNvGraphicFramePr>
          <p:nvPr>
            <p:ph idx="1"/>
            <p:extLst/>
          </p:nvPr>
        </p:nvGraphicFramePr>
        <p:xfrm>
          <a:off x="1631504" y="1556793"/>
          <a:ext cx="8856984" cy="4895370"/>
        </p:xfrm>
        <a:graphic>
          <a:graphicData uri="http://schemas.openxmlformats.org/drawingml/2006/table">
            <a:tbl>
              <a:tblPr firstRow="1" bandRow="1">
                <a:tableStyleId>{5C22544A-7EE6-4342-B048-85BDC9FD1C3A}</a:tableStyleId>
              </a:tblPr>
              <a:tblGrid>
                <a:gridCol w="1863701">
                  <a:extLst>
                    <a:ext uri="{9D8B030D-6E8A-4147-A177-3AD203B41FA5}">
                      <a16:colId xmlns:a16="http://schemas.microsoft.com/office/drawing/2014/main" val="20000"/>
                    </a:ext>
                  </a:extLst>
                </a:gridCol>
                <a:gridCol w="6993283">
                  <a:extLst>
                    <a:ext uri="{9D8B030D-6E8A-4147-A177-3AD203B41FA5}">
                      <a16:colId xmlns:a16="http://schemas.microsoft.com/office/drawing/2014/main" val="20001"/>
                    </a:ext>
                  </a:extLst>
                </a:gridCol>
              </a:tblGrid>
              <a:tr h="435239">
                <a:tc>
                  <a:txBody>
                    <a:bodyPr/>
                    <a:lstStyle/>
                    <a:p>
                      <a:r>
                        <a:rPr lang="en-US" b="1" noProof="0" dirty="0" err="1" smtClean="0">
                          <a:effectLst/>
                        </a:rPr>
                        <a:t>Terim</a:t>
                      </a:r>
                      <a:endParaRPr lang="tr-TR" noProof="0" dirty="0"/>
                    </a:p>
                  </a:txBody>
                  <a:tcPr anchor="ctr"/>
                </a:tc>
                <a:tc>
                  <a:txBody>
                    <a:bodyPr/>
                    <a:lstStyle/>
                    <a:p>
                      <a:r>
                        <a:rPr lang="tr-TR" b="1" noProof="0">
                          <a:effectLst/>
                        </a:rPr>
                        <a:t>Tanım</a:t>
                      </a:r>
                      <a:endParaRPr lang="tr-TR" noProof="0"/>
                    </a:p>
                  </a:txBody>
                  <a:tcPr anchor="ctr"/>
                </a:tc>
                <a:extLst>
                  <a:ext uri="{0D108BD9-81ED-4DB2-BD59-A6C34878D82A}">
                    <a16:rowId xmlns:a16="http://schemas.microsoft.com/office/drawing/2014/main" val="10000"/>
                  </a:ext>
                </a:extLst>
              </a:tr>
              <a:tr h="715462">
                <a:tc>
                  <a:txBody>
                    <a:bodyPr/>
                    <a:lstStyle/>
                    <a:p>
                      <a:r>
                        <a:rPr lang="tr-TR" noProof="0">
                          <a:effectLst/>
                        </a:rPr>
                        <a:t>Varlık</a:t>
                      </a:r>
                      <a:endParaRPr lang="tr-TR" noProof="0"/>
                    </a:p>
                  </a:txBody>
                  <a:tcPr anchor="ctr"/>
                </a:tc>
                <a:tc>
                  <a:txBody>
                    <a:bodyPr/>
                    <a:lstStyle/>
                    <a:p>
                      <a:r>
                        <a:rPr lang="tr-TR" noProof="0">
                          <a:effectLst/>
                        </a:rPr>
                        <a:t>Korunması gereken değerli bir şey. Varlık, yazılım sisteminin kendisi veya bu sistem tarafından kullanılan veriler olabilir.</a:t>
                      </a:r>
                      <a:endParaRPr lang="tr-TR" noProof="0"/>
                    </a:p>
                  </a:txBody>
                  <a:tcPr anchor="ctr"/>
                </a:tc>
                <a:extLst>
                  <a:ext uri="{0D108BD9-81ED-4DB2-BD59-A6C34878D82A}">
                    <a16:rowId xmlns:a16="http://schemas.microsoft.com/office/drawing/2014/main" val="10001"/>
                  </a:ext>
                </a:extLst>
              </a:tr>
              <a:tr h="965874">
                <a:tc>
                  <a:txBody>
                    <a:bodyPr/>
                    <a:lstStyle/>
                    <a:p>
                      <a:r>
                        <a:rPr lang="tr-TR" noProof="0">
                          <a:effectLst/>
                        </a:rPr>
                        <a:t>Maruziyet</a:t>
                      </a:r>
                      <a:endParaRPr lang="tr-TR" noProof="0"/>
                    </a:p>
                  </a:txBody>
                  <a:tcPr anchor="ctr"/>
                </a:tc>
                <a:tc>
                  <a:txBody>
                    <a:bodyPr/>
                    <a:lstStyle/>
                    <a:p>
                      <a:r>
                        <a:rPr lang="tr-TR" noProof="0">
                          <a:effectLst/>
                        </a:rPr>
                        <a:t>Bir bilgi işlem sisteminde olası kayıp veya zarar. Bu, veri kaybı veya hasarı olabilir veya bir güvenlik ihlalinden sonra kurtarma gerekiyorsa zaman ve çaba kaybı olabilir.</a:t>
                      </a:r>
                      <a:endParaRPr lang="tr-TR" noProof="0"/>
                    </a:p>
                  </a:txBody>
                  <a:tcPr anchor="ctr"/>
                </a:tc>
                <a:extLst>
                  <a:ext uri="{0D108BD9-81ED-4DB2-BD59-A6C34878D82A}">
                    <a16:rowId xmlns:a16="http://schemas.microsoft.com/office/drawing/2014/main" val="10002"/>
                  </a:ext>
                </a:extLst>
              </a:tr>
              <a:tr h="608142">
                <a:tc>
                  <a:txBody>
                    <a:bodyPr/>
                    <a:lstStyle/>
                    <a:p>
                      <a:r>
                        <a:rPr lang="tr-TR" noProof="0">
                          <a:effectLst/>
                        </a:rPr>
                        <a:t>Güvenlik Açığı</a:t>
                      </a:r>
                      <a:endParaRPr lang="tr-TR" noProof="0"/>
                    </a:p>
                  </a:txBody>
                  <a:tcPr anchor="ctr"/>
                </a:tc>
                <a:tc>
                  <a:txBody>
                    <a:bodyPr/>
                    <a:lstStyle/>
                    <a:p>
                      <a:r>
                        <a:rPr lang="tr-TR" noProof="0" dirty="0">
                          <a:effectLst/>
                        </a:rPr>
                        <a:t>Kayba veya zarara neden olmak için </a:t>
                      </a:r>
                      <a:r>
                        <a:rPr lang="en-US" noProof="0" dirty="0" err="1" smtClean="0">
                          <a:effectLst/>
                        </a:rPr>
                        <a:t>suistima</a:t>
                      </a:r>
                      <a:r>
                        <a:rPr lang="en-US" baseline="0" noProof="0" dirty="0" err="1" smtClean="0">
                          <a:effectLst/>
                        </a:rPr>
                        <a:t>l</a:t>
                      </a:r>
                      <a:r>
                        <a:rPr lang="en-US" baseline="0" noProof="0" dirty="0" smtClean="0">
                          <a:effectLst/>
                        </a:rPr>
                        <a:t> </a:t>
                      </a:r>
                      <a:r>
                        <a:rPr lang="en-US" baseline="0" noProof="0" dirty="0" err="1" smtClean="0">
                          <a:effectLst/>
                        </a:rPr>
                        <a:t>edilebilen</a:t>
                      </a:r>
                      <a:r>
                        <a:rPr lang="tr-TR" noProof="0" dirty="0" smtClean="0">
                          <a:effectLst/>
                        </a:rPr>
                        <a:t> </a:t>
                      </a:r>
                      <a:r>
                        <a:rPr lang="tr-TR" noProof="0" dirty="0">
                          <a:effectLst/>
                        </a:rPr>
                        <a:t>bilgisayar tabanlı bir sistemdeki zayıflık.</a:t>
                      </a:r>
                      <a:endParaRPr lang="tr-TR" noProof="0" dirty="0"/>
                    </a:p>
                  </a:txBody>
                  <a:tcPr anchor="ctr"/>
                </a:tc>
                <a:extLst>
                  <a:ext uri="{0D108BD9-81ED-4DB2-BD59-A6C34878D82A}">
                    <a16:rowId xmlns:a16="http://schemas.microsoft.com/office/drawing/2014/main" val="10003"/>
                  </a:ext>
                </a:extLst>
              </a:tr>
              <a:tr h="608142">
                <a:tc>
                  <a:txBody>
                    <a:bodyPr/>
                    <a:lstStyle/>
                    <a:p>
                      <a:r>
                        <a:rPr lang="tr-TR" noProof="0">
                          <a:effectLst/>
                        </a:rPr>
                        <a:t>Saldırı</a:t>
                      </a:r>
                      <a:endParaRPr lang="tr-TR" noProof="0"/>
                    </a:p>
                  </a:txBody>
                  <a:tcPr anchor="ctr"/>
                </a:tc>
                <a:tc>
                  <a:txBody>
                    <a:bodyPr/>
                    <a:lstStyle/>
                    <a:p>
                      <a:r>
                        <a:rPr lang="tr-TR" noProof="0">
                          <a:effectLst/>
                        </a:rPr>
                        <a:t>Bir sistemin güvenlik açığından yararlanma. Genellikle bu, sistemin dışındandır ve kasıtlı bir hasara neden olma girişimidir.</a:t>
                      </a:r>
                      <a:endParaRPr lang="tr-TR" noProof="0"/>
                    </a:p>
                  </a:txBody>
                  <a:tcPr anchor="ctr"/>
                </a:tc>
                <a:extLst>
                  <a:ext uri="{0D108BD9-81ED-4DB2-BD59-A6C34878D82A}">
                    <a16:rowId xmlns:a16="http://schemas.microsoft.com/office/drawing/2014/main" val="10004"/>
                  </a:ext>
                </a:extLst>
              </a:tr>
              <a:tr h="608142">
                <a:tc>
                  <a:txBody>
                    <a:bodyPr/>
                    <a:lstStyle/>
                    <a:p>
                      <a:r>
                        <a:rPr lang="tr-TR" noProof="0">
                          <a:effectLst/>
                        </a:rPr>
                        <a:t>Tehditler</a:t>
                      </a:r>
                      <a:endParaRPr lang="tr-TR" noProof="0"/>
                    </a:p>
                  </a:txBody>
                  <a:tcPr anchor="ctr"/>
                </a:tc>
                <a:tc>
                  <a:txBody>
                    <a:bodyPr/>
                    <a:lstStyle/>
                    <a:p>
                      <a:r>
                        <a:rPr lang="tr-TR" noProof="0">
                          <a:effectLst/>
                        </a:rPr>
                        <a:t>Kayba veya zarara neden olma potansiyeli olan durumlar. Bunları bir saldırıya maruz kalan bir sistem güvenlik açığı olarak düşünebilirsiniz.</a:t>
                      </a:r>
                      <a:endParaRPr lang="tr-TR" noProof="0"/>
                    </a:p>
                  </a:txBody>
                  <a:tcPr anchor="ctr"/>
                </a:tc>
                <a:extLst>
                  <a:ext uri="{0D108BD9-81ED-4DB2-BD59-A6C34878D82A}">
                    <a16:rowId xmlns:a16="http://schemas.microsoft.com/office/drawing/2014/main" val="10005"/>
                  </a:ext>
                </a:extLst>
              </a:tr>
              <a:tr h="858555">
                <a:tc>
                  <a:txBody>
                    <a:bodyPr/>
                    <a:lstStyle/>
                    <a:p>
                      <a:r>
                        <a:rPr lang="tr-TR" noProof="0">
                          <a:effectLst/>
                        </a:rPr>
                        <a:t>Kontrol</a:t>
                      </a:r>
                      <a:endParaRPr lang="tr-TR" noProof="0"/>
                    </a:p>
                  </a:txBody>
                  <a:tcPr anchor="ctr"/>
                </a:tc>
                <a:tc>
                  <a:txBody>
                    <a:bodyPr/>
                    <a:lstStyle/>
                    <a:p>
                      <a:r>
                        <a:rPr lang="tr-TR" noProof="0" dirty="0">
                          <a:effectLst/>
                        </a:rPr>
                        <a:t>Bir sistemin güvenlik açığını azaltan koruyucu bir önlem. Şifreleme, zayıf bir erişim kontrol sisteminin güvenlik açığını azaltan bir kontrol örneğidir.</a:t>
                      </a:r>
                      <a:endParaRPr lang="tr-TR" noProof="0" dirty="0"/>
                    </a:p>
                  </a:txBody>
                  <a:tcPr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41</a:t>
            </a:fld>
            <a:endParaRPr lang="en-US"/>
          </a:p>
        </p:txBody>
      </p:sp>
      <p:sp>
        <p:nvSpPr>
          <p:cNvPr id="6" name="Footer Placeholder 5"/>
          <p:cNvSpPr>
            <a:spLocks noGrp="1"/>
          </p:cNvSpPr>
          <p:nvPr>
            <p:ph type="ftr" sz="quarter" idx="11"/>
          </p:nvPr>
        </p:nvSpPr>
        <p:spPr>
          <a:xfrm>
            <a:off x="4648200" y="6400800"/>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1546295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108415"/>
            <a:ext cx="7293232" cy="1143000"/>
          </a:xfrm>
        </p:spPr>
        <p:txBody>
          <a:bodyPr/>
          <a:lstStyle/>
          <a:p>
            <a:pPr algn="l"/>
            <a:r>
              <a:rPr lang="tr-TR" sz="3200" b="1" dirty="0">
                <a:solidFill>
                  <a:srgbClr val="000000"/>
                </a:solidFill>
                <a:latin typeface="Times New Roman" panose="02020603050405020304" pitchFamily="18" charset="0"/>
              </a:rPr>
              <a:t>Güvenlik Terminolojisi Örnekleri (</a:t>
            </a:r>
            <a:r>
              <a:rPr lang="en-US" sz="3200" dirty="0">
                <a:solidFill>
                  <a:srgbClr val="000000"/>
                </a:solidFill>
                <a:latin typeface="Times New Roman" panose="02020603050405020304" pitchFamily="18" charset="0"/>
              </a:rPr>
              <a:t>AS-HYS</a:t>
            </a:r>
            <a:r>
              <a:rPr lang="tr-TR" sz="3200" b="1" dirty="0">
                <a:solidFill>
                  <a:srgbClr val="000000"/>
                </a:solidFill>
                <a:latin typeface="Times New Roman" panose="02020603050405020304" pitchFamily="18" charset="0"/>
              </a:rPr>
              <a:t>)</a:t>
            </a:r>
          </a:p>
        </p:txBody>
      </p:sp>
      <p:graphicFrame>
        <p:nvGraphicFramePr>
          <p:cNvPr id="4" name="Content Placeholder 3"/>
          <p:cNvGraphicFramePr>
            <a:graphicFrameLocks noGrp="1"/>
          </p:cNvGraphicFramePr>
          <p:nvPr>
            <p:ph idx="1"/>
            <p:extLst/>
          </p:nvPr>
        </p:nvGraphicFramePr>
        <p:xfrm>
          <a:off x="1526541" y="1630168"/>
          <a:ext cx="9144000" cy="5085243"/>
        </p:xfrm>
        <a:graphic>
          <a:graphicData uri="http://schemas.openxmlformats.org/drawingml/2006/table">
            <a:tbl>
              <a:tblPr firstRow="1" bandRow="1">
                <a:tableStyleId>{5C22544A-7EE6-4342-B048-85BDC9FD1C3A}</a:tableStyleId>
              </a:tblPr>
              <a:tblGrid>
                <a:gridCol w="1979712">
                  <a:extLst>
                    <a:ext uri="{9D8B030D-6E8A-4147-A177-3AD203B41FA5}">
                      <a16:colId xmlns:a16="http://schemas.microsoft.com/office/drawing/2014/main" val="20000"/>
                    </a:ext>
                  </a:extLst>
                </a:gridCol>
                <a:gridCol w="7164288">
                  <a:extLst>
                    <a:ext uri="{9D8B030D-6E8A-4147-A177-3AD203B41FA5}">
                      <a16:colId xmlns:a16="http://schemas.microsoft.com/office/drawing/2014/main" val="20001"/>
                    </a:ext>
                  </a:extLst>
                </a:gridCol>
              </a:tblGrid>
              <a:tr h="486158">
                <a:tc>
                  <a:txBody>
                    <a:bodyPr/>
                    <a:lstStyle/>
                    <a:p>
                      <a:r>
                        <a:rPr lang="en-US" sz="2100" b="1" noProof="0" dirty="0" err="1" smtClean="0">
                          <a:effectLst/>
                        </a:rPr>
                        <a:t>Terim</a:t>
                      </a:r>
                      <a:endParaRPr lang="tr-TR" sz="2100" noProof="0" dirty="0"/>
                    </a:p>
                  </a:txBody>
                  <a:tcPr anchor="ctr"/>
                </a:tc>
                <a:tc>
                  <a:txBody>
                    <a:bodyPr/>
                    <a:lstStyle/>
                    <a:p>
                      <a:r>
                        <a:rPr lang="tr-TR" sz="2100" b="1" noProof="0">
                          <a:effectLst/>
                        </a:rPr>
                        <a:t>Misal</a:t>
                      </a:r>
                      <a:endParaRPr lang="tr-TR" sz="2100" noProof="0"/>
                    </a:p>
                  </a:txBody>
                  <a:tcPr anchor="ctr"/>
                </a:tc>
                <a:extLst>
                  <a:ext uri="{0D108BD9-81ED-4DB2-BD59-A6C34878D82A}">
                    <a16:rowId xmlns:a16="http://schemas.microsoft.com/office/drawing/2014/main" val="10000"/>
                  </a:ext>
                </a:extLst>
              </a:tr>
              <a:tr h="519456">
                <a:tc>
                  <a:txBody>
                    <a:bodyPr/>
                    <a:lstStyle/>
                    <a:p>
                      <a:r>
                        <a:rPr lang="tr-TR" sz="2100" noProof="0">
                          <a:effectLst/>
                        </a:rPr>
                        <a:t>Varlık</a:t>
                      </a:r>
                      <a:endParaRPr lang="tr-TR" sz="2100" noProof="0"/>
                    </a:p>
                  </a:txBody>
                  <a:tcPr anchor="ctr"/>
                </a:tc>
                <a:tc>
                  <a:txBody>
                    <a:bodyPr/>
                    <a:lstStyle/>
                    <a:p>
                      <a:r>
                        <a:rPr lang="tr-TR" sz="2100" noProof="0">
                          <a:effectLst/>
                        </a:rPr>
                        <a:t>Tedavi gören veya almış her hastanın kayıtları.</a:t>
                      </a:r>
                      <a:endParaRPr lang="tr-TR" sz="2100" noProof="0"/>
                    </a:p>
                  </a:txBody>
                  <a:tcPr anchor="ctr"/>
                </a:tc>
                <a:extLst>
                  <a:ext uri="{0D108BD9-81ED-4DB2-BD59-A6C34878D82A}">
                    <a16:rowId xmlns:a16="http://schemas.microsoft.com/office/drawing/2014/main" val="10001"/>
                  </a:ext>
                </a:extLst>
              </a:tr>
              <a:tr h="1078871">
                <a:tc>
                  <a:txBody>
                    <a:bodyPr/>
                    <a:lstStyle/>
                    <a:p>
                      <a:r>
                        <a:rPr lang="tr-TR" sz="2100" noProof="0">
                          <a:effectLst/>
                        </a:rPr>
                        <a:t>Maruziyet</a:t>
                      </a:r>
                      <a:endParaRPr lang="tr-TR" sz="2100" noProof="0"/>
                    </a:p>
                  </a:txBody>
                  <a:tcPr anchor="ctr"/>
                </a:tc>
                <a:tc>
                  <a:txBody>
                    <a:bodyPr/>
                    <a:lstStyle/>
                    <a:p>
                      <a:r>
                        <a:rPr lang="tr-TR" sz="2100" noProof="0">
                          <a:effectLst/>
                        </a:rPr>
                        <a:t>Verilerini korumak için kliniğe güvenmedikleri için tedavi istemeyen gelecekteki hastaların potansiyel mali kaybı. Spor yıldızının yasal işleminden kaynaklanan mali kayıp. İtibar kaybı.</a:t>
                      </a:r>
                      <a:endParaRPr lang="tr-TR" sz="2100" noProof="0"/>
                    </a:p>
                  </a:txBody>
                  <a:tcPr anchor="ctr"/>
                </a:tc>
                <a:extLst>
                  <a:ext uri="{0D108BD9-81ED-4DB2-BD59-A6C34878D82A}">
                    <a16:rowId xmlns:a16="http://schemas.microsoft.com/office/drawing/2014/main" val="10002"/>
                  </a:ext>
                </a:extLst>
              </a:tr>
              <a:tr h="679289">
                <a:tc>
                  <a:txBody>
                    <a:bodyPr/>
                    <a:lstStyle/>
                    <a:p>
                      <a:r>
                        <a:rPr lang="tr-TR" sz="2100" noProof="0">
                          <a:effectLst/>
                        </a:rPr>
                        <a:t>Güvenlik Açığı</a:t>
                      </a:r>
                      <a:endParaRPr lang="tr-TR" sz="2100" noProof="0"/>
                    </a:p>
                  </a:txBody>
                  <a:tcPr anchor="ctr"/>
                </a:tc>
                <a:tc>
                  <a:txBody>
                    <a:bodyPr/>
                    <a:lstStyle/>
                    <a:p>
                      <a:r>
                        <a:rPr lang="tr-TR" sz="2100" noProof="0">
                          <a:effectLst/>
                        </a:rPr>
                        <a:t>Kullanıcıların tahmin edilebilir şifreler belirlemesini kolaylaştıran zayıf bir şifre sistemi. Adlarla aynı olan kullanıcı kimlikleri.</a:t>
                      </a:r>
                      <a:endParaRPr lang="tr-TR" sz="2100" noProof="0"/>
                    </a:p>
                  </a:txBody>
                  <a:tcPr anchor="ctr"/>
                </a:tc>
                <a:extLst>
                  <a:ext uri="{0D108BD9-81ED-4DB2-BD59-A6C34878D82A}">
                    <a16:rowId xmlns:a16="http://schemas.microsoft.com/office/drawing/2014/main" val="10003"/>
                  </a:ext>
                </a:extLst>
              </a:tr>
              <a:tr h="486158">
                <a:tc>
                  <a:txBody>
                    <a:bodyPr/>
                    <a:lstStyle/>
                    <a:p>
                      <a:r>
                        <a:rPr lang="tr-TR" sz="2100" noProof="0">
                          <a:effectLst/>
                        </a:rPr>
                        <a:t>Saldırı</a:t>
                      </a:r>
                      <a:endParaRPr lang="tr-TR" sz="2100" noProof="0"/>
                    </a:p>
                  </a:txBody>
                  <a:tcPr anchor="ctr"/>
                </a:tc>
                <a:tc>
                  <a:txBody>
                    <a:bodyPr/>
                    <a:lstStyle/>
                    <a:p>
                      <a:r>
                        <a:rPr lang="tr-TR" sz="2100" noProof="0">
                          <a:effectLst/>
                        </a:rPr>
                        <a:t>Yetkili bir kullanıcının kimliğine bürünme.</a:t>
                      </a:r>
                      <a:endParaRPr lang="tr-TR" sz="2100" noProof="0"/>
                    </a:p>
                  </a:txBody>
                  <a:tcPr anchor="ctr"/>
                </a:tc>
                <a:extLst>
                  <a:ext uri="{0D108BD9-81ED-4DB2-BD59-A6C34878D82A}">
                    <a16:rowId xmlns:a16="http://schemas.microsoft.com/office/drawing/2014/main" val="10004"/>
                  </a:ext>
                </a:extLst>
              </a:tr>
              <a:tr h="679289">
                <a:tc>
                  <a:txBody>
                    <a:bodyPr/>
                    <a:lstStyle/>
                    <a:p>
                      <a:r>
                        <a:rPr lang="tr-TR" sz="2100" noProof="0">
                          <a:effectLst/>
                        </a:rPr>
                        <a:t>Tehdit</a:t>
                      </a:r>
                      <a:endParaRPr lang="tr-TR" sz="2100" noProof="0"/>
                    </a:p>
                  </a:txBody>
                  <a:tcPr anchor="ctr"/>
                </a:tc>
                <a:tc>
                  <a:txBody>
                    <a:bodyPr/>
                    <a:lstStyle/>
                    <a:p>
                      <a:r>
                        <a:rPr lang="tr-TR" sz="2100" noProof="0">
                          <a:effectLst/>
                        </a:rPr>
                        <a:t>Yetkisiz bir kullanıcı, yetkili bir kullanıcının kimlik bilgilerini (oturum açma adı ve şifresi) tahmin ederek sisteme erişecektir.</a:t>
                      </a:r>
                      <a:endParaRPr lang="tr-TR" sz="2100" noProof="0"/>
                    </a:p>
                  </a:txBody>
                  <a:tcPr anchor="ctr"/>
                </a:tc>
                <a:extLst>
                  <a:ext uri="{0D108BD9-81ED-4DB2-BD59-A6C34878D82A}">
                    <a16:rowId xmlns:a16="http://schemas.microsoft.com/office/drawing/2014/main" val="10005"/>
                  </a:ext>
                </a:extLst>
              </a:tr>
              <a:tr h="679289">
                <a:tc>
                  <a:txBody>
                    <a:bodyPr/>
                    <a:lstStyle/>
                    <a:p>
                      <a:r>
                        <a:rPr lang="tr-TR" sz="2100" noProof="0">
                          <a:effectLst/>
                        </a:rPr>
                        <a:t>Kontrol</a:t>
                      </a:r>
                      <a:endParaRPr lang="tr-TR" sz="2100" noProof="0"/>
                    </a:p>
                  </a:txBody>
                  <a:tcPr anchor="ctr"/>
                </a:tc>
                <a:tc>
                  <a:txBody>
                    <a:bodyPr/>
                    <a:lstStyle/>
                    <a:p>
                      <a:r>
                        <a:rPr lang="tr-TR" sz="2100" noProof="0" dirty="0">
                          <a:effectLst/>
                        </a:rPr>
                        <a:t>Normalde bir sözlüğe dahil edilen doğru adlar veya sözcükler olan kullanıcı parolalarına izin vermeyen bir parola kontrol sistemi.</a:t>
                      </a:r>
                      <a:endParaRPr lang="tr-TR" sz="2100" noProof="0" dirty="0"/>
                    </a:p>
                  </a:txBody>
                  <a:tcPr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42</a:t>
            </a:fld>
            <a:endParaRPr lang="en-US"/>
          </a:p>
        </p:txBody>
      </p:sp>
      <p:sp>
        <p:nvSpPr>
          <p:cNvPr id="6" name="Footer Placeholder 5"/>
          <p:cNvSpPr>
            <a:spLocks noGrp="1"/>
          </p:cNvSpPr>
          <p:nvPr>
            <p:ph type="ftr" sz="quarter" idx="11"/>
          </p:nvPr>
        </p:nvSpPr>
        <p:spPr>
          <a:xfrm>
            <a:off x="5879976" y="846139"/>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341030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Tehdit Sınıfları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Sistemin ve verilerinin gizliliğine yönelik tehditler</a:t>
            </a:r>
          </a:p>
          <a:p>
            <a:pPr marL="742950" lvl="1" indent="-285750" algn="just"/>
            <a:r>
              <a:rPr lang="tr-TR" dirty="0">
                <a:solidFill>
                  <a:srgbClr val="000000"/>
                </a:solidFill>
                <a:latin typeface="Times New Roman" panose="02020603050405020304" pitchFamily="18" charset="0"/>
              </a:rPr>
              <a:t>Bu bilgilere erişim yetkisi olmayan kişilere veya programlara bilgileri ifşa edebilir.</a:t>
            </a:r>
          </a:p>
          <a:p>
            <a:pPr algn="just">
              <a:buFont typeface="Arial" panose="020B0604020202020204" pitchFamily="34" charset="0"/>
              <a:buChar char="•"/>
            </a:pPr>
            <a:r>
              <a:rPr lang="tr-TR" dirty="0">
                <a:solidFill>
                  <a:srgbClr val="000000"/>
                </a:solidFill>
                <a:latin typeface="Times New Roman" panose="02020603050405020304" pitchFamily="18" charset="0"/>
              </a:rPr>
              <a:t>Sistemin ve verilerinin bütünlüğüne yönelik tehditler</a:t>
            </a:r>
          </a:p>
          <a:p>
            <a:pPr marL="742950" lvl="1" indent="-285750" algn="just"/>
            <a:r>
              <a:rPr lang="tr-TR" dirty="0">
                <a:solidFill>
                  <a:srgbClr val="000000"/>
                </a:solidFill>
                <a:latin typeface="Times New Roman" panose="02020603050405020304" pitchFamily="18" charset="0"/>
              </a:rPr>
              <a:t>Yazılıma veya verilere zarar verebilir veya bozabilir.</a:t>
            </a:r>
          </a:p>
          <a:p>
            <a:pPr algn="just">
              <a:buFont typeface="Arial" panose="020B0604020202020204" pitchFamily="34" charset="0"/>
              <a:buChar char="•"/>
            </a:pPr>
            <a:r>
              <a:rPr lang="tr-TR" dirty="0">
                <a:solidFill>
                  <a:srgbClr val="000000"/>
                </a:solidFill>
                <a:latin typeface="Times New Roman" panose="02020603050405020304" pitchFamily="18" charset="0"/>
              </a:rPr>
              <a:t>Sistemin ve verilerinin kullanılabilirliğine yönelik tehditler</a:t>
            </a:r>
          </a:p>
          <a:p>
            <a:pPr marL="742950" lvl="1" indent="-285750" algn="just"/>
            <a:r>
              <a:rPr lang="tr-TR" dirty="0">
                <a:solidFill>
                  <a:srgbClr val="000000"/>
                </a:solidFill>
                <a:latin typeface="Times New Roman" panose="02020603050405020304" pitchFamily="18" charset="0"/>
              </a:rPr>
              <a:t>Yetkili kullanıcılar için sisteme ve verilere erişimi kısıtlayabilir.</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43</a:t>
            </a:fld>
            <a:endParaRPr lang="en-US"/>
          </a:p>
        </p:txBody>
      </p:sp>
    </p:spTree>
    <p:extLst>
      <p:ext uri="{BB962C8B-B14F-4D97-AF65-F5344CB8AC3E}">
        <p14:creationId xmlns:p14="http://schemas.microsoft.com/office/powerpoint/2010/main" val="321658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Güvensizlikten Kaynaklanan Hasar</a:t>
            </a:r>
          </a:p>
        </p:txBody>
      </p:sp>
      <p:sp>
        <p:nvSpPr>
          <p:cNvPr id="37891" name="Rectangle 3"/>
          <p:cNvSpPr>
            <a:spLocks noGrp="1" noChangeArrowheads="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Hizmet reddi</a:t>
            </a:r>
          </a:p>
          <a:p>
            <a:pPr marL="742950" lvl="1" indent="-285750" algn="just"/>
            <a:r>
              <a:rPr lang="tr-TR" dirty="0">
                <a:solidFill>
                  <a:srgbClr val="000000"/>
                </a:solidFill>
                <a:latin typeface="Times New Roman" panose="02020603050405020304" pitchFamily="18" charset="0"/>
              </a:rPr>
              <a:t>Sistem, normal hizmetlerin kullanılamadığı veya hizmet sunumunun önemli ölçüde azaldığı bir duruma zorlanır.</a:t>
            </a:r>
          </a:p>
          <a:p>
            <a:pPr algn="just">
              <a:buFont typeface="Arial" panose="020B0604020202020204" pitchFamily="34" charset="0"/>
              <a:buChar char="•"/>
            </a:pPr>
            <a:r>
              <a:rPr lang="tr-TR" dirty="0">
                <a:solidFill>
                  <a:srgbClr val="000000"/>
                </a:solidFill>
                <a:latin typeface="Times New Roman" panose="02020603050405020304" pitchFamily="18" charset="0"/>
              </a:rPr>
              <a:t>Programların veya verilerin bozulması</a:t>
            </a:r>
          </a:p>
          <a:p>
            <a:pPr marL="742950" lvl="1" indent="-285750" algn="just"/>
            <a:r>
              <a:rPr lang="tr-TR" dirty="0">
                <a:solidFill>
                  <a:srgbClr val="000000"/>
                </a:solidFill>
                <a:latin typeface="Times New Roman" panose="02020603050405020304" pitchFamily="18" charset="0"/>
              </a:rPr>
              <a:t>Sistemdeki programlar veya veriler yetkisiz bir şekilde değiştirilebilir.</a:t>
            </a:r>
          </a:p>
          <a:p>
            <a:pPr algn="just">
              <a:buFont typeface="Arial" panose="020B0604020202020204" pitchFamily="34" charset="0"/>
              <a:buChar char="•"/>
            </a:pPr>
            <a:r>
              <a:rPr lang="tr-TR" dirty="0">
                <a:solidFill>
                  <a:srgbClr val="000000"/>
                </a:solidFill>
                <a:latin typeface="Times New Roman" panose="02020603050405020304" pitchFamily="18" charset="0"/>
              </a:rPr>
              <a:t>Gizli bilgilerin ifşa edilmesi</a:t>
            </a:r>
          </a:p>
          <a:p>
            <a:pPr marL="742950" lvl="1" indent="-285750" algn="just"/>
            <a:r>
              <a:rPr lang="tr-TR" dirty="0">
                <a:solidFill>
                  <a:srgbClr val="000000"/>
                </a:solidFill>
                <a:latin typeface="Times New Roman" panose="02020603050405020304" pitchFamily="18" charset="0"/>
              </a:rPr>
              <a:t>Sistem tarafından yönetilen bilgiler, bu bilgileri okuma veya kullanma yetkisi olmayan kişilere maruz kalabilir.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44</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1756672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algn="l"/>
            <a:r>
              <a:rPr lang="tr-TR" sz="3200" b="1" dirty="0">
                <a:solidFill>
                  <a:srgbClr val="000000"/>
                </a:solidFill>
                <a:latin typeface="Times New Roman" panose="02020603050405020304" pitchFamily="18" charset="0"/>
              </a:rPr>
              <a:t>Güvenlik Güvencesi</a:t>
            </a:r>
          </a:p>
        </p:txBody>
      </p:sp>
      <p:sp>
        <p:nvSpPr>
          <p:cNvPr id="36867" name="Rectangle 3"/>
          <p:cNvSpPr>
            <a:spLocks noGrp="1" noChangeArrowheads="1"/>
          </p:cNvSpPr>
          <p:nvPr>
            <p:ph idx="1"/>
          </p:nvPr>
        </p:nvSpPr>
        <p:spPr>
          <a:xfrm>
            <a:off x="1981200" y="1624013"/>
            <a:ext cx="8388424" cy="4525963"/>
          </a:xfrm>
        </p:spPr>
        <p:txBody>
          <a:bodyPr>
            <a:normAutofit lnSpcReduction="10000"/>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Güvenlik açığından kaçınma</a:t>
            </a:r>
          </a:p>
          <a:p>
            <a:pPr marL="742950" lvl="1" indent="-285750" algn="just"/>
            <a:r>
              <a:rPr lang="tr-TR" b="0" i="0" noProof="0" dirty="0">
                <a:solidFill>
                  <a:srgbClr val="000000"/>
                </a:solidFill>
                <a:effectLst/>
                <a:latin typeface="Times New Roman" panose="02020603050405020304" pitchFamily="18" charset="0"/>
              </a:rPr>
              <a:t>Sistem, güvenlik açıkları oluşmayacak şekilde tasarlanmıştır. Örneğin, harici ağ bağlantısı yoksa harici saldırı imkansızdır.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Saldırı tespiti ve yok etme</a:t>
            </a:r>
          </a:p>
          <a:p>
            <a:pPr marL="742950" lvl="1" indent="-285750" algn="just"/>
            <a:r>
              <a:rPr lang="tr-TR" b="0" i="0" noProof="0" dirty="0">
                <a:solidFill>
                  <a:srgbClr val="000000"/>
                </a:solidFill>
                <a:effectLst/>
                <a:latin typeface="Times New Roman" panose="02020603050405020304" pitchFamily="18" charset="0"/>
              </a:rPr>
              <a:t>Sistem, güvenlik açıklarına yönelik saldırılar </a:t>
            </a:r>
            <a:r>
              <a:rPr lang="tr-TR" b="0" i="0" noProof="0" dirty="0" smtClean="0">
                <a:solidFill>
                  <a:srgbClr val="000000"/>
                </a:solidFill>
                <a:effectLst/>
                <a:latin typeface="Times New Roman" panose="02020603050405020304" pitchFamily="18" charset="0"/>
              </a:rPr>
              <a:t>açığa </a:t>
            </a:r>
            <a:r>
              <a:rPr lang="tr-TR" b="0" i="0" noProof="0" dirty="0">
                <a:solidFill>
                  <a:srgbClr val="000000"/>
                </a:solidFill>
                <a:effectLst/>
                <a:latin typeface="Times New Roman" panose="02020603050405020304" pitchFamily="18" charset="0"/>
              </a:rPr>
              <a:t>çıkmadan önce tespit edilecek ve etkisiz hale getirilecek şekilde tasarlanmıştır. Örneğin, virüs denetleyicileri, bir sisteme bulaşmadan önce virüsleri bulur ve temizler.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Maruz kalma sınırlaması ve kurtarma</a:t>
            </a:r>
          </a:p>
          <a:p>
            <a:pPr marL="742950" lvl="1" indent="-285750" algn="just"/>
            <a:r>
              <a:rPr lang="tr-TR" b="0" i="0" noProof="0" dirty="0">
                <a:solidFill>
                  <a:srgbClr val="000000"/>
                </a:solidFill>
                <a:effectLst/>
                <a:latin typeface="Times New Roman" panose="02020603050405020304" pitchFamily="18" charset="0"/>
              </a:rPr>
              <a:t>Sistem, başarılı bir saldırının olumsuz sonuçlarını en aza indirecek şekilde tasarlanmıştır. Örneğin, bir yedekleme politikası, hasarlı bilgilerin geri yüklenmesine izin verir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45</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1065931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Bölüm 2’nin Anahtar Noktaları</a:t>
            </a:r>
          </a:p>
        </p:txBody>
      </p:sp>
      <p:sp>
        <p:nvSpPr>
          <p:cNvPr id="47107" name="Rectangle 3"/>
          <p:cNvSpPr>
            <a:spLocks noGrp="1" noChangeArrowheads="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Güvenilebilirlik, </a:t>
            </a:r>
            <a:r>
              <a:rPr lang="tr-TR" dirty="0" err="1">
                <a:solidFill>
                  <a:srgbClr val="000000"/>
                </a:solidFill>
                <a:latin typeface="Times New Roman" panose="02020603050405020304" pitchFamily="18" charset="0"/>
              </a:rPr>
              <a:t>operasyonel</a:t>
            </a:r>
            <a:r>
              <a:rPr lang="tr-TR" dirty="0">
                <a:solidFill>
                  <a:srgbClr val="000000"/>
                </a:solidFill>
                <a:latin typeface="Times New Roman" panose="02020603050405020304" pitchFamily="18" charset="0"/>
              </a:rPr>
              <a:t> kullanımda meydana gelen bir hata olasılığı ile ilgilidir. Hatalı olduğu bilinen bir sistem güvenilir olabilir.</a:t>
            </a:r>
          </a:p>
          <a:p>
            <a:pPr algn="just">
              <a:buFont typeface="Arial" panose="020B0604020202020204" pitchFamily="34" charset="0"/>
              <a:buChar char="•"/>
            </a:pPr>
            <a:r>
              <a:rPr lang="tr-TR" dirty="0">
                <a:solidFill>
                  <a:srgbClr val="000000"/>
                </a:solidFill>
                <a:latin typeface="Times New Roman" panose="02020603050405020304" pitchFamily="18" charset="0"/>
              </a:rPr>
              <a:t>Güvenlik, sistemin insanları veya çevreyi tehdit etmeden çalışma yeteneğini yansıtan bir sistem özelliğidir.</a:t>
            </a:r>
          </a:p>
          <a:p>
            <a:pPr algn="just">
              <a:buFont typeface="Arial" panose="020B0604020202020204" pitchFamily="34" charset="0"/>
              <a:buChar char="•"/>
            </a:pPr>
            <a:r>
              <a:rPr lang="tr-TR" dirty="0">
                <a:solidFill>
                  <a:srgbClr val="000000"/>
                </a:solidFill>
                <a:latin typeface="Times New Roman" panose="02020603050405020304" pitchFamily="18" charset="0"/>
              </a:rPr>
              <a:t>Güvenlik, sistemin kendisini dış saldırılardan koruma yeteneğini yansıtan bir sistem özelliğidir.</a:t>
            </a:r>
          </a:p>
          <a:p>
            <a:pPr algn="just">
              <a:buFont typeface="Arial" panose="020B0604020202020204" pitchFamily="34" charset="0"/>
              <a:buChar char="•"/>
            </a:pPr>
            <a:r>
              <a:rPr lang="tr-TR" dirty="0">
                <a:solidFill>
                  <a:srgbClr val="000000"/>
                </a:solidFill>
                <a:latin typeface="Times New Roman" panose="02020603050405020304" pitchFamily="18" charset="0"/>
              </a:rPr>
              <a:t>Bir sistem güvenli değilse, kod veya veriler bozulabileceği için </a:t>
            </a:r>
            <a:r>
              <a:rPr lang="en-US">
                <a:solidFill>
                  <a:srgbClr val="000000"/>
                </a:solidFill>
                <a:latin typeface="Times New Roman" panose="02020603050405020304" pitchFamily="18" charset="0"/>
              </a:rPr>
              <a:t>g</a:t>
            </a:r>
            <a:r>
              <a:rPr lang="tr-TR">
                <a:solidFill>
                  <a:srgbClr val="000000"/>
                </a:solidFill>
                <a:latin typeface="Times New Roman" panose="02020603050405020304" pitchFamily="18" charset="0"/>
              </a:rPr>
              <a:t>üvenilebilirlik</a:t>
            </a:r>
            <a:r>
              <a:rPr lang="tr-TR" dirty="0">
                <a:solidFill>
                  <a:srgbClr val="000000"/>
                </a:solidFill>
                <a:latin typeface="Times New Roman" panose="02020603050405020304" pitchFamily="18" charset="0"/>
              </a:rPr>
              <a:t> tehlikeye girer.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46</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81415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Başarısızlık Nedenleri</a:t>
            </a:r>
          </a:p>
        </p:txBody>
      </p:sp>
      <p:sp>
        <p:nvSpPr>
          <p:cNvPr id="99331" name="Rectangle 1027"/>
          <p:cNvSpPr>
            <a:spLocks noGrp="1" noChangeArrowheads="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Donanım arızası</a:t>
            </a:r>
          </a:p>
          <a:p>
            <a:pPr marL="742950" lvl="1" indent="-285750" algn="just"/>
            <a:r>
              <a:rPr lang="tr-TR" dirty="0">
                <a:solidFill>
                  <a:srgbClr val="000000"/>
                </a:solidFill>
                <a:latin typeface="Times New Roman" panose="02020603050405020304" pitchFamily="18" charset="0"/>
              </a:rPr>
              <a:t>Donanım, tasarım ve üretim hataları nedeniyle veya bileşenlerin doğal ömürlerinin sonuna ulaşması nedeniyle başarısız oluyor.</a:t>
            </a:r>
          </a:p>
          <a:p>
            <a:pPr algn="just">
              <a:buFont typeface="Arial" panose="020B0604020202020204" pitchFamily="34" charset="0"/>
              <a:buChar char="•"/>
            </a:pPr>
            <a:r>
              <a:rPr lang="tr-TR" dirty="0">
                <a:solidFill>
                  <a:srgbClr val="000000"/>
                </a:solidFill>
                <a:latin typeface="Times New Roman" panose="02020603050405020304" pitchFamily="18" charset="0"/>
              </a:rPr>
              <a:t>Yazılım hatası</a:t>
            </a:r>
          </a:p>
          <a:p>
            <a:pPr marL="742950" lvl="1" indent="-285750" algn="just"/>
            <a:r>
              <a:rPr lang="tr-TR" dirty="0">
                <a:solidFill>
                  <a:srgbClr val="000000"/>
                </a:solidFill>
                <a:latin typeface="Times New Roman" panose="02020603050405020304" pitchFamily="18" charset="0"/>
              </a:rPr>
              <a:t>Yazılım, teknik özellikleri, tasarımı veya uygulamasındaki hatalar nedeniyle başarısız oluyor.</a:t>
            </a:r>
          </a:p>
          <a:p>
            <a:pPr algn="just">
              <a:buFont typeface="Arial" panose="020B0604020202020204" pitchFamily="34" charset="0"/>
              <a:buChar char="•"/>
            </a:pPr>
            <a:r>
              <a:rPr lang="tr-TR" dirty="0" err="1">
                <a:solidFill>
                  <a:srgbClr val="000000"/>
                </a:solidFill>
                <a:latin typeface="Times New Roman" panose="02020603050405020304" pitchFamily="18" charset="0"/>
              </a:rPr>
              <a:t>Operasyonel</a:t>
            </a:r>
            <a:r>
              <a:rPr lang="tr-TR" dirty="0">
                <a:solidFill>
                  <a:srgbClr val="000000"/>
                </a:solidFill>
                <a:latin typeface="Times New Roman" panose="02020603050405020304" pitchFamily="18" charset="0"/>
              </a:rPr>
              <a:t> arıza</a:t>
            </a:r>
          </a:p>
          <a:p>
            <a:pPr marL="742950" lvl="1" indent="-285750" algn="just"/>
            <a:r>
              <a:rPr lang="tr-TR" dirty="0">
                <a:solidFill>
                  <a:srgbClr val="000000"/>
                </a:solidFill>
                <a:latin typeface="Times New Roman" panose="02020603050405020304" pitchFamily="18" charset="0"/>
              </a:rPr>
              <a:t>İnsan operatörleri hata yapar. Şimdi belki de </a:t>
            </a:r>
            <a:r>
              <a:rPr lang="tr-TR" dirty="0" err="1">
                <a:solidFill>
                  <a:srgbClr val="000000"/>
                </a:solidFill>
                <a:latin typeface="Times New Roman" panose="02020603050405020304" pitchFamily="18" charset="0"/>
              </a:rPr>
              <a:t>sosyo</a:t>
            </a:r>
            <a:r>
              <a:rPr lang="tr-TR" dirty="0">
                <a:solidFill>
                  <a:srgbClr val="000000"/>
                </a:solidFill>
                <a:latin typeface="Times New Roman" panose="02020603050405020304" pitchFamily="18" charset="0"/>
              </a:rPr>
              <a:t>-teknik sistemlerdeki sistem arızalarının en büyük tek nedeni.</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192929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Temel Güvenilebilirlik Özellikleri</a:t>
            </a:r>
          </a:p>
        </p:txBody>
      </p:sp>
      <p:pic>
        <p:nvPicPr>
          <p:cNvPr id="4" name="Content Placeholder 3" descr="11.1 DependabilityProp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7015" b="-17015"/>
              <a:stretch>
                <a:fillRect/>
              </a:stretch>
            </p:blipFill>
          </mc:Choice>
          <mc:Fallback>
            <p:blipFill>
              <a:blip r:embed="rId3"/>
              <a:srcRect t="-17015" b="-17015"/>
              <a:stretch>
                <a:fillRect/>
              </a:stretch>
            </p:blipFill>
          </mc:Fallback>
        </mc:AlternateContent>
        <p:spPr>
          <a:xfrm>
            <a:off x="1828801" y="1447800"/>
            <a:ext cx="8451865" cy="4648200"/>
          </a:xfrm>
        </p:spPr>
      </p:pic>
      <p:sp>
        <p:nvSpPr>
          <p:cNvPr id="5" name="Slide Number Placeholder 4"/>
          <p:cNvSpPr>
            <a:spLocks noGrp="1"/>
          </p:cNvSpPr>
          <p:nvPr>
            <p:ph type="sldNum" sz="quarter" idx="12"/>
          </p:nvPr>
        </p:nvSpPr>
        <p:spPr/>
        <p:txBody>
          <a:bodyPr/>
          <a:lstStyle/>
          <a:p>
            <a:fld id="{745CE82A-87C3-2841-AAF3-37DF1E34DC62}" type="slidenum">
              <a:rPr lang="en-US" smtClean="0"/>
              <a:pPr/>
              <a:t>6</a:t>
            </a:fld>
            <a:endParaRPr lang="en-US"/>
          </a:p>
        </p:txBody>
      </p:sp>
      <p:sp>
        <p:nvSpPr>
          <p:cNvPr id="6" name="Footer Placeholder 5"/>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pic>
        <p:nvPicPr>
          <p:cNvPr id="3" name="Resim 2"/>
          <p:cNvPicPr>
            <a:picLocks noChangeAspect="1"/>
          </p:cNvPicPr>
          <p:nvPr/>
        </p:nvPicPr>
        <p:blipFill>
          <a:blip r:embed="rId4"/>
          <a:stretch>
            <a:fillRect/>
          </a:stretch>
        </p:blipFill>
        <p:spPr>
          <a:xfrm>
            <a:off x="1524000" y="1931321"/>
            <a:ext cx="9144000" cy="3678071"/>
          </a:xfrm>
          <a:prstGeom prst="rect">
            <a:avLst/>
          </a:prstGeom>
        </p:spPr>
      </p:pic>
    </p:spTree>
    <p:extLst>
      <p:ext uri="{BB962C8B-B14F-4D97-AF65-F5344CB8AC3E}">
        <p14:creationId xmlns:p14="http://schemas.microsoft.com/office/powerpoint/2010/main" val="2763955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Temel Özellikler</a:t>
            </a:r>
          </a:p>
        </p:txBody>
      </p:sp>
      <p:sp>
        <p:nvSpPr>
          <p:cNvPr id="3" name="Content Placeholder 2"/>
          <p:cNvSpPr>
            <a:spLocks noGrp="1"/>
          </p:cNvSpPr>
          <p:nvPr>
            <p:ph idx="1"/>
          </p:nvPr>
        </p:nvSpPr>
        <p:spPr/>
        <p:txBody>
          <a:bodyPr>
            <a:normAutofit fontScale="92500"/>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Kullanılabilirlik</a:t>
            </a:r>
          </a:p>
          <a:p>
            <a:pPr marL="742950" lvl="1" indent="-285750" algn="just"/>
            <a:r>
              <a:rPr lang="tr-TR" b="0" i="0" noProof="0" dirty="0">
                <a:solidFill>
                  <a:srgbClr val="000000"/>
                </a:solidFill>
                <a:effectLst/>
                <a:latin typeface="Times New Roman" panose="02020603050405020304" pitchFamily="18" charset="0"/>
              </a:rPr>
              <a:t>Sistemin çalışır durumda olma ve kullanıcılara yararlı hizmetler sunma olasılığı.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Güvenilebilirlik</a:t>
            </a:r>
          </a:p>
          <a:p>
            <a:pPr marL="742950" lvl="1" indent="-285750" algn="just"/>
            <a:r>
              <a:rPr lang="tr-TR" b="0" i="0" noProof="0" dirty="0">
                <a:solidFill>
                  <a:srgbClr val="000000"/>
                </a:solidFill>
                <a:effectLst/>
                <a:latin typeface="Times New Roman" panose="02020603050405020304" pitchFamily="18" charset="0"/>
              </a:rPr>
              <a:t>Sistemin, kullanıcıların beklediği gibi hizmetleri doğru bir şekilde sunma olasılığı.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Emniyet</a:t>
            </a:r>
          </a:p>
          <a:p>
            <a:pPr marL="742950" lvl="1" indent="-285750" algn="just"/>
            <a:r>
              <a:rPr lang="tr-TR" b="0" i="0" noProof="0" dirty="0">
                <a:solidFill>
                  <a:srgbClr val="000000"/>
                </a:solidFill>
                <a:effectLst/>
                <a:latin typeface="Times New Roman" panose="02020603050405020304" pitchFamily="18" charset="0"/>
              </a:rPr>
              <a:t>Sistemin insanlara veya çevresine zarar vermesinin ne kadar muhtemel olduğuna dair bir yargı.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Güvenlik</a:t>
            </a:r>
          </a:p>
          <a:p>
            <a:pPr marL="742950" lvl="1" indent="-285750" algn="just"/>
            <a:r>
              <a:rPr lang="tr-TR" b="0" i="0" noProof="0" dirty="0">
                <a:solidFill>
                  <a:srgbClr val="000000"/>
                </a:solidFill>
                <a:effectLst/>
                <a:latin typeface="Times New Roman" panose="02020603050405020304" pitchFamily="18" charset="0"/>
              </a:rPr>
              <a:t>Sistemin kazara veya kasıtlı müdahalelere ne kadar direnebileceğine dair bir yargı.</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312566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Diğer Güvenilebilirlik Özellikleri</a:t>
            </a:r>
          </a:p>
        </p:txBody>
      </p:sp>
      <p:sp>
        <p:nvSpPr>
          <p:cNvPr id="93187" name="Rectangle 3"/>
          <p:cNvSpPr>
            <a:spLocks noGrp="1" noChangeArrowheads="1"/>
          </p:cNvSpPr>
          <p:nvPr>
            <p:ph idx="1"/>
          </p:nvPr>
        </p:nvSpPr>
        <p:spPr/>
        <p:txBody>
          <a:bodyPr/>
          <a:lstStyle/>
          <a:p>
            <a:pPr algn="just">
              <a:buFont typeface="Arial" panose="020B0604020202020204" pitchFamily="34" charset="0"/>
              <a:buChar char="•"/>
            </a:pPr>
            <a:r>
              <a:rPr lang="tr-TR" b="0" i="0" noProof="0" dirty="0" err="1">
                <a:solidFill>
                  <a:srgbClr val="000000"/>
                </a:solidFill>
                <a:effectLst/>
                <a:latin typeface="Times New Roman" panose="02020603050405020304" pitchFamily="18" charset="0"/>
              </a:rPr>
              <a:t>Onarılabilirlik</a:t>
            </a:r>
            <a:endParaRPr lang="tr-TR" b="0" i="0" noProof="0" dirty="0">
              <a:solidFill>
                <a:srgbClr val="000000"/>
              </a:solidFill>
              <a:effectLst/>
              <a:latin typeface="Times New Roman" panose="02020603050405020304" pitchFamily="18" charset="0"/>
            </a:endParaRPr>
          </a:p>
          <a:p>
            <a:pPr marL="742950" lvl="1" indent="-285750" algn="just"/>
            <a:r>
              <a:rPr lang="tr-TR" b="0" i="0" noProof="0" dirty="0">
                <a:solidFill>
                  <a:srgbClr val="000000"/>
                </a:solidFill>
                <a:effectLst/>
                <a:latin typeface="Times New Roman" panose="02020603050405020304" pitchFamily="18" charset="0"/>
              </a:rPr>
              <a:t>Bir arıza durumunda sistemin ne ölçüde tamir edilebileceğini yansıtır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Sürdürülebilirlik</a:t>
            </a:r>
          </a:p>
          <a:p>
            <a:pPr marL="742950" lvl="1" indent="-285750" algn="just"/>
            <a:r>
              <a:rPr lang="tr-TR" b="0" i="0" noProof="0" dirty="0">
                <a:solidFill>
                  <a:srgbClr val="000000"/>
                </a:solidFill>
                <a:effectLst/>
                <a:latin typeface="Times New Roman" panose="02020603050405020304" pitchFamily="18" charset="0"/>
              </a:rPr>
              <a:t>Sistemin yeni gereksinimlere ne ölçüde uyarlanabileceğini yansıtır;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Beka Kabiliyeti</a:t>
            </a:r>
          </a:p>
          <a:p>
            <a:pPr marL="742950" lvl="1" indent="-285750" algn="just"/>
            <a:r>
              <a:rPr lang="tr-TR" b="0" i="0" noProof="0" dirty="0">
                <a:solidFill>
                  <a:srgbClr val="000000"/>
                </a:solidFill>
                <a:effectLst/>
                <a:latin typeface="Times New Roman" panose="02020603050405020304" pitchFamily="18" charset="0"/>
              </a:rPr>
              <a:t>Düşmanca saldırı altındayken sistemin ne ölçüde hizmet sunabileceğini yansıtır;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Hata toleransı</a:t>
            </a:r>
          </a:p>
          <a:p>
            <a:pPr marL="742950" lvl="1" indent="-285750" algn="just"/>
            <a:r>
              <a:rPr lang="tr-TR" b="0" i="0" noProof="0" dirty="0">
                <a:solidFill>
                  <a:srgbClr val="000000"/>
                </a:solidFill>
                <a:effectLst/>
                <a:latin typeface="Times New Roman" panose="02020603050405020304" pitchFamily="18" charset="0"/>
              </a:rPr>
              <a:t>Kullanıcı girişi hatalarının ne ölçüde önlenebileceğini ve </a:t>
            </a:r>
            <a:r>
              <a:rPr lang="tr-TR" b="0" i="0" noProof="0" dirty="0" err="1">
                <a:solidFill>
                  <a:srgbClr val="000000"/>
                </a:solidFill>
                <a:effectLst/>
                <a:latin typeface="Times New Roman" panose="02020603050405020304" pitchFamily="18" charset="0"/>
              </a:rPr>
              <a:t>tolere</a:t>
            </a:r>
            <a:r>
              <a:rPr lang="tr-TR" b="0" i="0" noProof="0" dirty="0">
                <a:solidFill>
                  <a:srgbClr val="000000"/>
                </a:solidFill>
                <a:effectLst/>
                <a:latin typeface="Times New Roman" panose="02020603050405020304" pitchFamily="18" charset="0"/>
              </a:rPr>
              <a:t> edilebileceğini yansıtır.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extLst>
      <p:ext uri="{BB962C8B-B14F-4D97-AF65-F5344CB8AC3E}">
        <p14:creationId xmlns:p14="http://schemas.microsoft.com/office/powerpoint/2010/main" val="848361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err="1">
                <a:solidFill>
                  <a:srgbClr val="000000"/>
                </a:solidFill>
                <a:latin typeface="Times New Roman" panose="02020603050405020304" pitchFamily="18" charset="0"/>
              </a:rPr>
              <a:t>Onarılabilirlik</a:t>
            </a:r>
            <a:endParaRPr lang="tr-TR" sz="3200" b="1" dirty="0">
              <a:solidFill>
                <a:srgbClr val="000000"/>
              </a:solidFill>
              <a:latin typeface="Times New Roman" panose="02020603050405020304" pitchFamily="18" charset="0"/>
            </a:endParaRPr>
          </a:p>
        </p:txBody>
      </p:sp>
      <p:sp>
        <p:nvSpPr>
          <p:cNvPr id="3" name="Content Placeholder 2"/>
          <p:cNvSpPr>
            <a:spLocks noGrp="1"/>
          </p:cNvSpPr>
          <p:nvPr>
            <p:ph idx="1"/>
          </p:nvPr>
        </p:nvSpPr>
        <p:spPr>
          <a:xfrm>
            <a:off x="1775520" y="1600201"/>
            <a:ext cx="8435280"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Sistem hızlı bir şekilde onarılabilirse, sistem arızasından kaynaklanan kesinti en aza indirilebilir.</a:t>
            </a:r>
          </a:p>
          <a:p>
            <a:pPr algn="just">
              <a:buFont typeface="Arial" panose="020B0604020202020204" pitchFamily="34" charset="0"/>
              <a:buChar char="•"/>
            </a:pPr>
            <a:r>
              <a:rPr lang="tr-TR" dirty="0">
                <a:solidFill>
                  <a:srgbClr val="000000"/>
                </a:solidFill>
                <a:latin typeface="Times New Roman" panose="02020603050405020304" pitchFamily="18" charset="0"/>
              </a:rPr>
              <a:t>Bu, sorun teşhisi, arızalı bileşenlere erişim ve sorunları gidermek için değişiklikler yapılmasını gerektirir.</a:t>
            </a:r>
          </a:p>
          <a:p>
            <a:pPr algn="just">
              <a:buFont typeface="Arial" panose="020B0604020202020204" pitchFamily="34" charset="0"/>
              <a:buChar char="•"/>
            </a:pPr>
            <a:r>
              <a:rPr lang="tr-TR" dirty="0" err="1">
                <a:solidFill>
                  <a:srgbClr val="000000"/>
                </a:solidFill>
                <a:latin typeface="Times New Roman" panose="02020603050405020304" pitchFamily="18" charset="0"/>
              </a:rPr>
              <a:t>Onarılabilirlik</a:t>
            </a:r>
            <a:r>
              <a:rPr lang="tr-TR" dirty="0">
                <a:solidFill>
                  <a:srgbClr val="000000"/>
                </a:solidFill>
                <a:latin typeface="Times New Roman" panose="02020603050405020304" pitchFamily="18" charset="0"/>
              </a:rPr>
              <a:t>, bir sistem arızasına yol açan arızaları düzeltmek için yazılımı tamir etmenin ne kadar kolay olduğuna dair bir hükümdür.</a:t>
            </a:r>
          </a:p>
          <a:p>
            <a:pPr algn="just">
              <a:buFont typeface="Arial" panose="020B0604020202020204" pitchFamily="34" charset="0"/>
              <a:buChar char="•"/>
            </a:pPr>
            <a:r>
              <a:rPr lang="tr-TR" dirty="0" err="1">
                <a:solidFill>
                  <a:srgbClr val="000000"/>
                </a:solidFill>
                <a:latin typeface="Times New Roman" panose="02020603050405020304" pitchFamily="18" charset="0"/>
              </a:rPr>
              <a:t>Onarılabilirlik</a:t>
            </a:r>
            <a:r>
              <a:rPr lang="tr-TR" dirty="0">
                <a:solidFill>
                  <a:srgbClr val="000000"/>
                </a:solidFill>
                <a:latin typeface="Times New Roman" panose="02020603050405020304" pitchFamily="18" charset="0"/>
              </a:rPr>
              <a:t>, işletim ortamından etkilenir, bu nedenle sistem dağıtımından önce değerlendirilmesi zordur.</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9</a:t>
            </a:fld>
            <a:endParaRPr lang="en-US"/>
          </a:p>
        </p:txBody>
      </p:sp>
    </p:spTree>
    <p:extLst>
      <p:ext uri="{BB962C8B-B14F-4D97-AF65-F5344CB8AC3E}">
        <p14:creationId xmlns:p14="http://schemas.microsoft.com/office/powerpoint/2010/main" val="274372612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2441</Words>
  <Application>Microsoft Office PowerPoint</Application>
  <PresentationFormat>Geniş ekran</PresentationFormat>
  <Paragraphs>359</Paragraphs>
  <Slides>46</Slides>
  <Notes>23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46</vt:i4>
      </vt:variant>
    </vt:vector>
  </HeadingPairs>
  <TitlesOfParts>
    <vt:vector size="51" baseType="lpstr">
      <vt:lpstr>Arial</vt:lpstr>
      <vt:lpstr>Calibri</vt:lpstr>
      <vt:lpstr>Calibri Light</vt:lpstr>
      <vt:lpstr>Times New Roman</vt:lpstr>
      <vt:lpstr>Office Teması</vt:lpstr>
      <vt:lpstr>Güvenlik ve Güvenilebilirlik</vt:lpstr>
      <vt:lpstr>Bölüm 1’de İşlenece Konular</vt:lpstr>
      <vt:lpstr>Sistem Güvenilirliği</vt:lpstr>
      <vt:lpstr>Güvenilirliğin Önemi</vt:lpstr>
      <vt:lpstr>Başarısızlık Nedenleri</vt:lpstr>
      <vt:lpstr>Temel Güvenilebilirlik Özellikleri</vt:lpstr>
      <vt:lpstr>Temel Özellikler</vt:lpstr>
      <vt:lpstr>Diğer Güvenilebilirlik Özellikleri</vt:lpstr>
      <vt:lpstr>Onarılabilirlik</vt:lpstr>
      <vt:lpstr>Sürdürülebilirlik</vt:lpstr>
      <vt:lpstr>Beka Kabiliyeti</vt:lpstr>
      <vt:lpstr>Hata Toleransı</vt:lpstr>
      <vt:lpstr>Güvenilebilirlik Özniteliği Bağımlılıkları</vt:lpstr>
      <vt:lpstr>Güvenilebilirlik Başarısı</vt:lpstr>
      <vt:lpstr>Güvenilebilirlik Maliyetleri</vt:lpstr>
      <vt:lpstr>Maliyet / Güvenilebilirlik Eğrisi</vt:lpstr>
      <vt:lpstr>Güvenilebilirlik Ekonomisi</vt:lpstr>
      <vt:lpstr>Kullanılabilirlik ve Güvenilebilirlik</vt:lpstr>
      <vt:lpstr>Kullanılabilirlik ve Güvenilebilirlik</vt:lpstr>
      <vt:lpstr>Güvenilebilirlik Algıları</vt:lpstr>
      <vt:lpstr>Güvenilebilirlik ve Özellikler</vt:lpstr>
      <vt:lpstr>Kullanılabilirlik Algısı</vt:lpstr>
      <vt:lpstr>Bölüm 1’in Anahtar Noktaları</vt:lpstr>
      <vt:lpstr>Ders 11 - Güvenlik ve Güvenilebilirlik</vt:lpstr>
      <vt:lpstr>Güvenilebilirlik Terminolojisi</vt:lpstr>
      <vt:lpstr>Hatalar ve Arızalar</vt:lpstr>
      <vt:lpstr>Giriş / Çıkış Eşlemesi Olarak Bir Sistem</vt:lpstr>
      <vt:lpstr>Yazılım Kullanım Kalıpları</vt:lpstr>
      <vt:lpstr>Kullanımda Güvenilebilirlik</vt:lpstr>
      <vt:lpstr>Güvenilebilirlik Başarısı</vt:lpstr>
      <vt:lpstr>Emniyet</vt:lpstr>
      <vt:lpstr>Güvenlik Kritikliği</vt:lpstr>
      <vt:lpstr>Güvenlik ve Güvenilebilirlik</vt:lpstr>
      <vt:lpstr>Güvenli Olmayan Güvenilir Sistemler</vt:lpstr>
      <vt:lpstr>Güvenlik Terminolojisi</vt:lpstr>
      <vt:lpstr>Güvenlik Başarısı</vt:lpstr>
      <vt:lpstr>Normal Kazalar</vt:lpstr>
      <vt:lpstr>Yazılım Güvenliği Avantajları</vt:lpstr>
      <vt:lpstr>Güvenlik</vt:lpstr>
      <vt:lpstr>Temel Güvenlik</vt:lpstr>
      <vt:lpstr>Güvenlik Terminolojisi</vt:lpstr>
      <vt:lpstr>Güvenlik Terminolojisi Örnekleri (AS-HYS)</vt:lpstr>
      <vt:lpstr>Tehdit Sınıfları</vt:lpstr>
      <vt:lpstr>Güvensizlikten Kaynaklanan Hasar</vt:lpstr>
      <vt:lpstr>Güvenlik Güvencesi</vt:lpstr>
      <vt:lpstr>Bölüm 2’nin Anahtar Noktaları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Güvenlik ve Güvenilebilirlik</dc:title>
  <dc:creator>Feyza-PC</dc:creator>
  <cp:lastModifiedBy>Feyza-PC</cp:lastModifiedBy>
  <cp:revision>3</cp:revision>
  <dcterms:created xsi:type="dcterms:W3CDTF">2023-06-02T08:02:24Z</dcterms:created>
  <dcterms:modified xsi:type="dcterms:W3CDTF">2023-06-02T08:13:11Z</dcterms:modified>
</cp:coreProperties>
</file>