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709C-4B26-4E22-9A95-A05C750D1337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C2CC9-8578-44E8-9D43-2CAC15043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85788" y="800100"/>
            <a:ext cx="56864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756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85788" y="800100"/>
            <a:ext cx="56864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855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3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85788" y="800100"/>
            <a:ext cx="56864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234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273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5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7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7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4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7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5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0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6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D6F-CFF2-4B08-92D8-31EDC38E6BFD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8402-786D-4EBC-BE1A-0D1D561B06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96291" y="1662690"/>
            <a:ext cx="9144000" cy="23876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Güvenilebilirlik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ve Güvenlik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Özellikleri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71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Pompası Riskleri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1661160" y="1600201"/>
            <a:ext cx="88087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aşırı doz (servis hatası).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düşük dozu (servis hatası).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Bitmiş pil (elektrik) nedeniyle elektrik kesintisi.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Diğer tıbbi ekipmanlarla (elektrik) elektriksel parazit.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Zayıf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sensör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aktüatör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teması (fiziksel).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Makinenin parçaları vücutta kırılıyor (fiziksel).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Makinenin girişinden kaynaklanan enfeksiyon (biyolojik).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Malzemelere veya insüline alerjik reaksiyon (biyolojik).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Tehlike Değerlendirmesi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630680" y="1600201"/>
            <a:ext cx="85801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Süreç, bir riskin ortaya çıkma olasılığını ve bir kaza veya olayın meydana gelmesi durumunda ortaya çıkabilecek olası sonuçları anlamakla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Riskler şu şekilde kategorize edilebilir:</a:t>
            </a:r>
          </a:p>
          <a:p>
            <a:pPr marL="742950" lvl="1" indent="-285750" algn="just"/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Dayanılmaz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 Asla ortaya çıkmamalı veya bir kazaya neden olmamalıdır</a:t>
            </a:r>
          </a:p>
          <a:p>
            <a:pPr marL="742950" lvl="1" indent="-285750" algn="just"/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Makul ölçüde pratik olduğu kadar düşük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MÖPOKD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).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Maliyet ve program kısıtlamaları göz önüne alındığında risk olasılığını en aza indirmelidir</a:t>
            </a:r>
          </a:p>
          <a:p>
            <a:pPr marL="742950" lvl="1" indent="-285750" algn="just"/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Kabul edilebilir.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Riskin sonuçları kabul edilebilirdir ve tehlike olasılığını azaltmak için hiçbir ekstra maliyet yapılmamalıdır.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0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 Üçgeni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48" y="1218970"/>
            <a:ext cx="7442252" cy="55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Riskin Sosyal Olarak Kabul Edilebilirliği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riskin kabul edilebilirliği insani, sosyal ve politik hususlar tarafından belirlenir.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Çoğu toplumda, bölgeler arasındaki sınırlar zamanla yukarı doğru itilir, yani toplum riski kabul etmeye daha az isteklidir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Örneğin, kirliliği temizlemenin maliyeti, onu önlemenin maliyetinden daha az olabilir, ancak bu sosyal olarak kabul edilebilir olmayabilir.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değerlendirmesi özneldir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Riskler olası, olası değil vb.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larak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tanımlanır. Bu, değerlendirmeyi kimin yaptığına bağlıdır.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69365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17" y="-103642"/>
            <a:ext cx="8229600" cy="1143000"/>
          </a:xfrm>
        </p:spPr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Pompası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çin Risk Sınıflandırması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1" y="825158"/>
          <a:ext cx="9167685" cy="558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322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Tanımlanmış tehlike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Tehlike olasılığı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Kaza şiddeti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Tahmini risk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Kabul edilebilirlik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1. İnsülin aşırı doz hesaplaması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Tahammül edilemez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2. İnsülin düşük doz hesaplaması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Kabul edilebilir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3. Donanım izleme sisteminin arızalanması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Orta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9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4. Elektrik kesintisi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Kabul edilebilir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5. Makine yanlış takılmış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Yüksek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Tahammül edilemez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6. Hastada makine kırılmaları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7. Makine enfeksiyona neden oluyor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8. Elektriksel </a:t>
                      </a:r>
                      <a:r>
                        <a:rPr lang="en-US" sz="2000" noProof="0" dirty="0" err="1" smtClean="0">
                          <a:effectLst/>
                        </a:rPr>
                        <a:t>parazit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9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9. Alerjik reaksiyon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Kabul edilebilir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9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Tehlike Değerlendirmesi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olasılığını ve risk şiddetini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Normalde bunu tam olarak yapmak mümkün değildir, bu nedenle 'olası değil', 'nadir', 'çok yüksek' gibi göreceli değerler kullanılır.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Amaç, ortaya çıkması muhtemel veya yüksek ciddiyeti olan riskleri dışlamak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Tehlike Analizi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Belirli bir sistemdeki risklerin temel nedenlerini keşfetmeyle ilgilenir.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Teknikler çoğunlukla güvenlik açısından kritik sistemlerden türetilmiştir ve</a:t>
            </a:r>
          </a:p>
          <a:p>
            <a:pPr marL="742950" lvl="1" indent="-285750" algn="just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Endüktif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aşağıdan yukarıya teknikler. Önerilen bir sistem arızasıyla başlayın ve bu arızadan kaynaklanabilecek tehlikeleri değerlendirin;</a:t>
            </a:r>
          </a:p>
          <a:p>
            <a:pPr marL="742950" lvl="1" indent="-285750" algn="just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Tümdengelimli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yukarıdan aşağıya teknikler. Bir tehlike ile başlayın ve bunun nedenlerinin ne olabileceğini belirleyin.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Hata Ağacı Analizi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Tümdengelimli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yukarıdan aşağıya bir teknik.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Riski veya tehlikeyi ağacın köküne koyun ve bu tehlikeye yol açabilecek sistem durumlarını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Uygun olduğu durumlarda, bunları 've' veya 'veya' koşullarıyla ilişkilendirin.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Hedef, sistem arızasının tekil nedenlerinin sayısını en aza indirmek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5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3" y="503670"/>
            <a:ext cx="5174673" cy="1422111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Hatası Ağacına Bir Örnek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19" y="281997"/>
            <a:ext cx="5507908" cy="58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Hata Ağacı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Yanlış insülin dozunun verilmesine yol açabilecek üç olası durum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Kan şekeri seviyesinin yanlış ölçümü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Teslimat sisteminin başarısızlığı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Yanlış zamanda verilen doz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Hata ağacının analizi ile, yazılımla ilgili bu tehlikelerin temel nedenleri şunlardır: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Algoritma hatası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Aritmetik hata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 </a:t>
            </a:r>
            <a:r>
              <a:rPr lang="tr-TR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İşlenecek Konular</a:t>
            </a:r>
            <a:endParaRPr lang="tr-TR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Risk odaklı özellikler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spesifikasyonu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belirtimi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güvenilirliği özelliği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 Azaltma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sürecin amacı, risklerin nasıl yönetilmesi gerektiğini belirleyen ve kazaların / olayların ortaya çıkmamasını sağlayan güvenilirlik gereksinimlerini belirlemektir.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azaltma stratejileri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Riskten kaçınma;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tespiti ve ortadan kaldırılması;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Hasar sınırlaması.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6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Strateji Kullanımı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Normalde, kritik sistemlerde, risk azaltma stratejilerinin bir karışımı kullanılır.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kimyasal tesis kontrol sisteminde, sistem reaktördeki aşırı basıncı tespit etmek ve düzeltmek için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sensörler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içerecektir.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Bununla birlikte, tehlikeli derecede yüksek basınç algılandığında bir tahliye vanası açan bağımsız bir koruma sistemi de içerecektir.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Pompası - Yazılım Riskleri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Aritmetik hata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hesaplama, bir değişkenin değerinin taşmasına veya yetersiz kalmasına neden olur;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Belki her aritmetik hata türü için bir istisna işleyicisi içerebilir.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Algoritmik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hata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Verilecek dozu önceki dozla veya güvenli maksimum dozlarla karşılaştırın. Çok yüksekse dozu azaltın.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8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Gereksinimleri Örnekleri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0470" y="1351446"/>
            <a:ext cx="9019040" cy="526297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SR1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Sistem, bir sistem kullanıcısı için belirtilen maksimum dozdan daha fazla olan tek bir doz insülin vermeyecektir.</a:t>
            </a:r>
          </a:p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SR2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Sistem, bir sistem kullanıcısı için belirtilen maksimum günlük dozdan daha fazla olan günlük kümülatif bir insülin dozu vermeyecektir.</a:t>
            </a:r>
          </a:p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SR3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Sistem, saatte en az dört kez çalıştırılacak bir donanım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control /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doğrulama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olanağı içerecektir.</a:t>
            </a:r>
          </a:p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SR4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Sistem, Tablo 3'te tanımlanan tüm istisnalar için bir istisna işleyicisi 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içermelidir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.</a:t>
            </a:r>
          </a:p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SR5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Herhangi bir donanım veya yazılım anormalliği tespit edildiğinde sesli alarm 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çalacak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ve Tablo 4'te tanımlandığı gibi bir teşhis mesajı görüntülenecektir.</a:t>
            </a:r>
          </a:p>
          <a:p>
            <a:pPr algn="just"/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SR6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: Bir alarm durumunda, kullanıcı sistemi sıfırlayıp alarmı temizleyene kadar insülin iletimi askıya alınacaktır.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16040" y="6492876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9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1’in Anahtar Noktaları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analizi, güvenlik ve güvenilirlik gereksinimlerinin belirlenmesinde önemli bir faaliyettir. Kazalara veya olaylara neden olabilecek risklerin tanımlanmasını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sistemin güvenlik gereksinimlerini anlamak için tehlike odaklı bir yaklaşım kullanılabilir. Potansiyel tehlikeleri belirler ve kök nedenlerini keşfetmek için bunları (hata ağacı analizi gibi yöntemleri kullanarak) ayrıştırırsınız.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Tehlikelerin ve kazaların ortaya çıkmamasını sağlamak veya bu imkansızsa, sistem arızasının neden olduğu hasarı sınırlamak için güvenlik gereksinimleri dahil edilmelidir.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3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Ders 12 - Güvenilirlik ve Güvenlik Özellikleri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4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Güvenilirliği Özelliği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ölçülebilir bir sistem özelliğidir, bu nedenle işlevsel olmayan güvenilirlik gereksinimleri nicel olarak belirtilebilir. Bunlar, sistemin normal kullanımı sırasında kabul edilebilir arıza sayısını veya sistemin mevcut olması gereken zamanı tanımlar.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İşlevsel güvenilirlik gereksinimleri, yazılımdaki hataları önleyen, algılayan veya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tolere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eden sistem ve yazılım işlevlerini tanımlar ve böylece bu hataların sistem arızasına yol açmamasını sağlar.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Donanım hatası veya operatör hatasıyla başa çıkmak için yazılım güvenilirliği gereksinimleri de dahil edilebilir.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0639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Şartname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160" y="1341121"/>
            <a:ext cx="880872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tanımlaması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Ekonomik kayıplara yol açabilecek sistem arızası türlerini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analizi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Farklı yazılım hatası türlerinin maliyetlerini ve sonuçlarını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ayrışımı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arızasının temel nedenlerini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azaltma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Kabul edilebilir arıza seviyelerini tanımlayan nicel gereksinimler dahil olmak üzere güvenilirlik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spesifikasyonları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oluşturun.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32551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9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Arızası Türleri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73160" y="1447136"/>
          <a:ext cx="9065342" cy="491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942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Başarısızlık türü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Açıklama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79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Hizmet kaybı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 kullanılamıyor ve hizmetlerini kullanıcılara sunamıyor. Kritik olmayan hizmetlerdeki bir arızanın sonuçlarının kritik hizmet arızasının sonuçlarından daha az olduğu durumlarda, bunu kritik hizmetlerin kaybına ve kritik olmayan hizmetlerin kaybına ayırabilirsiniz.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63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Hatalı hizmet teslimi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 kullanıcılara doğru bir hizmet sunmuyor. Yine bu, kritik ve kritik olmayan hizmetlerin sunumundaki küçük ve büyük hatalar veya hatalar açısından belirtilebilir.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63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/ veri bozulması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Sistemin arızalanması, sistemin kendisine veya verilerine zarar verir. Bu genellikle, ancak zorunlu olarak diğer arıza türleri ile bağlantılı olacaktır.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Ölçütleri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ölçütleri, sistem güvenilirliğinin ölçü birimleridir.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güvenilirliği,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operasyonel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arızaların sayısı sayılarak ve uygun olduğu durumlarda, bunlar sistem üzerinde yapılan talepler ve sistemin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operasyonel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olduğu süre ile ilişkilendirilerek ölçülür.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Kritik sistemlerin güvenilirliğini değerlendirmek için uzun vadeli bir ölçüm programı gereklidir.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Metrikler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Talep üzerine arıza olasılığı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Arızaların gerçekleşme oranı / Ortalama arızaya kadar geçen süre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Kullanılabilirlik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3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Güvenilebilirlik Gereksinimleri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Hata kontrol ve kurtarma olanaklarını ve sistem arızalarına karşı korumayı tanımlamak için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işlevsel gereksinimler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gerekli güvenilirliğini ve kullanılabilirliğini tanımlayan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işlevsel olmayan gereksinimler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</a:rPr>
              <a:t>Ortaya çıkmaması gereken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durumları ve koşulları tanımlayan gereksinimler hariçtir.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2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Talep Üzerine Arıza Olasılığı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TÜAO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tr-TR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Bu, bir servis talebi yapıldığında sistemin başarısız olma olasılığıdır. Servis talepleri aralıklı ve nispeten seyrek olduğunda kullanışlıdır.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Hizmetlerin ara sıra talep edildiği ve hizmetin teslim edilmemesi durumunda ciddi sonuçların olduğu koruma sistemleri için uygundur.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İstisna yönetimi bileşenlerine sahip birçok güvenlik açısından kritik sistemle ilgilidir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kimya tesisinde acil kapatma sistemi.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50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Arıza Oluşma Oranı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AOO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tr-TR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Sistemde arıza oluşma oranını yansıtır.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0,002'lik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AOO,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1000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zaman biriminde 2 arızanın muhtemel olduğu anlamına gelir,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1000 saatlik çalışma başına 2 arıza.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kısa sürede çok sayıda benzer isteği işlemek zorunda olduğu sistemler için geçerlidir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Kredi kartı işlem sistemi, havayolu rezervasyon sistemi.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AOO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Karşılıklı Ortalama Başarısız Olma Süresidir 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KOBOS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tr-TR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Uzun işlemlerin olduğu sistemler için geçerlidir, yani sistem işlemenin uzun sürdüğü yerler (örneğin CAD sistemleri). MTTF, beklenen işlem uzunluğundan daha uzun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12623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Kullanılabilirlik</a:t>
            </a:r>
            <a:endParaRPr lang="tr-TR" sz="32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kullanıma hazır olduğu sürenin ölçüsü.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Onarım ve yeniden başlatma zamanını hesaba katar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998'in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kullanılabilirliği, yazılımın 1000 zaman biriminden 998'i için kullanılabilir olduğu anlamına gelir.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Kesintisiz, sürekli çalışan sistemler için geçerlidir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telefon anahtarlama sistemleri, demiryolu sinyalizasyon sistemleri.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Kullanılabilirlik Belirtimi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22323" y="1482216"/>
          <a:ext cx="8967019" cy="504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52"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Kullanılabilirlik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869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Sistem, </a:t>
                      </a:r>
                      <a:r>
                        <a:rPr lang="tr-TR" sz="2400" noProof="0" dirty="0" smtClean="0">
                          <a:effectLst/>
                        </a:rPr>
                        <a:t>zamanın</a:t>
                      </a:r>
                      <a:r>
                        <a:rPr lang="en-US" sz="2400" noProof="0" dirty="0" smtClean="0">
                          <a:effectLst/>
                        </a:rPr>
                        <a:t> </a:t>
                      </a:r>
                      <a:r>
                        <a:rPr lang="tr-TR" sz="2400" noProof="0" dirty="0" smtClean="0">
                          <a:effectLst/>
                        </a:rPr>
                        <a:t>%90'ı </a:t>
                      </a:r>
                      <a:r>
                        <a:rPr lang="tr-TR" sz="2400" noProof="0" dirty="0">
                          <a:effectLst/>
                        </a:rPr>
                        <a:t>için kullanılabilir. Bu, 24 saatlik bir süre içinde (1.440 dakika) sistemin 144 dakika süreyle kullanılamayacağı anlamına gelir.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536"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0,99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24 saatlik bir süre içinde, sistem 14,4 dakika süreyle kullanılamaz.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36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Sistem, 24 saatlik bir süre içinde 84 saniye süreyle kullanılamaz.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03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9999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 24 saatlik bir süre içinde 8,4 saniye süreyle kullanılamaz. Kabaca haftada bir dakika.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6468895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3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Başarısızlık Sonuçları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Güvenilirliği belirtirken, önemli olan sadece sistem arızalarının sayısı değil, aynı zamanda bu arızaların sonuçlarıdır.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Ciddi sonuçları olan arızalar, onarım ve kurtarmanın basit olduğu durumlara göre açıkça daha zarar vericidir.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nedenle bazı durumlarda, farklı arıza türleri için farklı güvenilirlik özellikleri tanımlanabilir.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3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926" y="306389"/>
            <a:ext cx="8169275" cy="917575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Güvenilirliğin Aşırı Spesifikasyonu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840" tIns="44623" rIns="90840" bIns="44623" rtlCol="0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Güvenilirliğin aşırı belirtilmesi, yüksek düzeyde güvenilirliğin belirlendiği bir durumdur, ancak bunu başarmak uygun maliyetli değildir.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Çoğu durumda, hataların meydana gelmesini önlemek yerine kabul etmek ve bunlarla başa çıkmak daha ucuzdur.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Aşırı spesifikasyonu önlemek için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arıza türleri için güvenilirlik gereksinimlerini belirtin. Küçük hatalar kabul edilebilir.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hizmetler için gereksinimleri ayrı ayrı belirtin. Kritik hizmetler, en yüksek güvenilirlik gereksinimlerine sahip olmalıdır.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Yüksek güvenilirliğin gerçekten gerekli olup olmadığına veya güvenilirlik hedeflerine başka bir yolla ulaşılıp ulaşılamayacağına karar verin.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085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</a:t>
            </a:r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Spesifikasyonuna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Giden Adımlar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001000" cy="4495800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Her bir alt sistem için olası sistem arızalarının sonuçlarını analiz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arızası analizinden, arızaları uygun sınıflara ayırın.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Tanımlanan her bir başarısızlık sınıfı için, uygun bir ölçüt kullanarak güvenilirliği belirleyin. Farklı güvenilirlik gereksinimleri için farklı ölçütler kullanılabilir.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Kritik arıza olasılığını azaltmak için işlevsel güvenilirlik gereksinimlerini belirleyin.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965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İnsülin Pompası Özellikleri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Başarısızlık olasılığı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(TÜAO)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en uygun ölçüdür.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Makinenin yeniden kalibrasyonu gibi kullanıcı eylemleriyle onarılabilen geçici arızalar. Nispeten düşük bir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TÜAO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değeri kabul edilebilir (örneğin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002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) - her 500 talepte bir arıza meydana gelebilir.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Kalıcı arızalar, yazılımın üretici tarafından yeniden yüklenmesini gerektirir. Bu, yılda bir defadan fazla olmamalıdır. Bu durum için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TÜAO 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00002'den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az olmalıdır.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746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İşlevsel Güvenilirlik Gereksinimleri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arızaya yol açmadan önce yanlış verilerin tespit edilmesini sağlamak için kontrolleri tanımlayan gereksinimleri kontrol etmek.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arıza meydana geldikten sonra sistemin kurtarılmasına yardımcı olmak için düzenlenmiş kurtarma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Dahil edilecek sistemin yedek özelliklerini belirten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yedeklilik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Kullanılacak geliştirme sürecini belirleyen güvenilirlik için süreç gereksinimleri de dahil edilebilir.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83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AS-HYS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İçin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şlevsel Güvenilirlik Gereksinimlerine Örnekler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504334"/>
            <a:ext cx="9144000" cy="483209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RR1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: Tüm operatör 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girişleri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örneğin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ilaç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dozu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için önceden tanımlanmış bir aralık tanımlanacak ve sistem, tüm operatör girişlerinin bu önceden tanımlanmış aralığa girdiğini kontrol etmelidir. (Kontrol etme)</a:t>
            </a:r>
          </a:p>
          <a:p>
            <a:pPr algn="just"/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RR2: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Hasta veri tabanının kopyaları, aynı binada bulunmayan iki ayrı sunucuda saklanacaktır. (Kurtarma, </a:t>
            </a:r>
            <a:r>
              <a:rPr lang="tr-T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artıklık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RR3: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N-versiyonu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örneğin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sistemin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farklı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versiyonu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programlama, frenleme kontrol sistemini uygulamak için kullanılacaktır. (</a:t>
            </a:r>
            <a:r>
              <a:rPr lang="tr-T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Yedeklilik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RR4: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 Sistem, Ada'nın güvenli bir alt kümesinde uygulanmalı ve statik analiz kullanılarak kontrol edilmelidir. (Süreç)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 Odaklı Özellikler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Kritik sistem özellikleri risk odaklı olmalıdır.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yaklaşım, emniyet ve güvenlik açısından kritik sistemlerde yaygın olarak kullanılmaktadır.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Spesifikasyon sürecinin amacı, sistemin karşı karşıya olduğu riskleri (emniyet, güvenlik vb.)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nlamak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 bu riskleri azaltan gereksinimleri tanımlamak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67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677" y="1403249"/>
            <a:ext cx="8876714" cy="4525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spesifikasyonunun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güvenlik gereksinimleri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spesifikasyonuyla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ortak bir yönü vardır - her iki durumda da endişeniz kötü bir şey olmasını önlemektir.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Dört büyük fark</a:t>
            </a:r>
          </a:p>
          <a:p>
            <a:pPr marL="742950" lvl="1" indent="-285750" algn="just"/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Emniyet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sorunları tesadüfi - yazılım düşmanca bir ortamda çalışmıyor. Güvenlik açısından, saldırganların sistem zayıflıkları hakkında bilgi sahibi olduğunu varsaymalısınız.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arızaları meydana geldiğinde, başarısızlığa neden olan temel nedeni veya zayıflığı arayabilirsiniz. Başarısızlık kasıtlı bir saldırıdan kaynaklandığında, saldırgan başarısızlığın nedenini gizleyebilir.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 kapatmak, güvenlikle ilgili bir arızayı önleyebilir. Kapanmaya neden olmak bir saldırının amacı olabilir.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Emniyetle ilgili olaylar zeki bir düşman tarafından oluşturulmaz. Bir saldırgan, zayıflıkları keşfetmek için zaman içinde savunmaları araştırabilir.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40759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50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Gereksinimi Türleri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Kimlik doğrulama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Yetkilendirme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Bağışıklık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Bütünlük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tespiti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Reddetmeme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Gizlilik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denetimi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bakımı güvenlik gereksinimleri.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5927286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7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Gereksinimleri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çin Ön Risk Değerlendirme Süreci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81" y="1417638"/>
            <a:ext cx="9018639" cy="47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6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Riski Değerlendirmesi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Varlık kimliği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Korunması gereken temel sistem varlıklarını (veya hizmetleri) tanımlayın.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Varlık değeri değerlendirmesi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Tanımlanan varlıkların değerini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Maruz kalma değerlendirmesi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Her bir varlıkla ilişkili potansiyel kayıpları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Tehdit tanımlama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varlıklarına yönelik en olası tehditleri belirleyin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6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Riski Değerlendirmesi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948" y="1600201"/>
            <a:ext cx="8489852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Saldırı değerlendirmesi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Tehditleri, sisteme yönelik olası saldırılara ve bunların gerçekleşme yollarına ayırın.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Kontrol kimliği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varlığı korumak için uygulanabilecek kontrolleri önerin.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Fizibilite değerlendirmesi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Kontrollerin teknik fizibilitesini ve maliyetini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gereksinimleri tanımı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güvenlik gereksinimlerini tanımlayın. Bunlar altyapı veya uygulama sistem gereksinimleri olabilir.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768" y="186080"/>
            <a:ext cx="7293232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AS-HYS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çin Ön Risk Değerlendirme Raporunda Varlık Analizi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319319"/>
          <a:ext cx="9144000" cy="530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94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Varlık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 dirty="0">
                          <a:effectLst/>
                        </a:rPr>
                        <a:t>Değer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Maruziyet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4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Bilgi sistemi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Kliniklerin iptal edilmesi gerekebileceğinden mali kayıp. Sistemi geri yükleme maliyetleri. Tedavi reçete edilemezse olası hastaya zarar verir.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64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Hasta veritabanı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Kliniklerin iptal edilmesi gerekebileceğinden mali kayıp. Sistemi geri yükleme maliyetleri. Tedavi reçete edilemezse olası hastaya zarar verir.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05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Bireysel bir hasta kaydı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Normalde düşük olmasına rağmen belirli yüksek profilli hastalar için yüksek olabilir.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Düşük doğrudan kayıplar ancak olası itibar kaybı.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6553298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80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Ön Risk Değerlendirme Raporunda Tehdit Ve Kontrol Analizi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417638"/>
          <a:ext cx="9144000" cy="534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6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Tehdit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Olasılık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Kontrol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Fizibilite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6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Yetkisiz kullanıcı, sistem yöneticisi olarak erişim kazanır ve sistemi kullanılamaz hale getirir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yönetimine yalnızca fiziksel olarak güvenli olan belirli konumlardan izin verin.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 uygulama maliyeti, ancak anahtar dağıtımına ve acil bir durumda anahtarların mevcut olmasını sağlamak için özen gösterilmelidir.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65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Yetkisiz kullanıcı, sistem kullanıcısı olarak erişim kazanır ve gizli bilgilere erişir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Tüm kullanıcıların bir biyometrik mekanizma kullanarak kendi kimliklerini doğrulamasını isteyin.</a:t>
                      </a:r>
                      <a:endParaRPr lang="tr-TR" sz="2000" noProof="0"/>
                    </a:p>
                    <a:p>
                      <a:r>
                        <a:rPr lang="tr-TR" sz="2000" noProof="0">
                          <a:effectLst/>
                        </a:rPr>
                        <a:t>Sistem kullanımını izlemek için hasta bilgilerindeki tüm değişiklikleri günlüğe kaydedin.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Teknik olarak uygulanabilir ancak yüksek maliyetli çözüm. Olası kullanıcı direnci.</a:t>
                      </a:r>
                      <a:endParaRPr lang="tr-TR" sz="2000" noProof="0" dirty="0"/>
                    </a:p>
                    <a:p>
                      <a:r>
                        <a:rPr lang="tr-TR" sz="2000" noProof="0" dirty="0">
                          <a:effectLst/>
                        </a:rPr>
                        <a:t>Uygulaması basit ve şeffaftır ve ayrıca </a:t>
                      </a:r>
                      <a:r>
                        <a:rPr lang="tr-TR" sz="2000" noProof="0" dirty="0" err="1" smtClean="0">
                          <a:effectLst/>
                        </a:rPr>
                        <a:t>kurtarm</a:t>
                      </a:r>
                      <a:r>
                        <a:rPr lang="en-US" sz="2000" noProof="0" dirty="0" err="1" smtClean="0">
                          <a:effectLst/>
                        </a:rPr>
                        <a:t>ayı</a:t>
                      </a: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r>
                        <a:rPr lang="en-US" sz="2000" noProof="0" dirty="0" err="1" smtClean="0">
                          <a:effectLst/>
                        </a:rPr>
                        <a:t>destekler</a:t>
                      </a:r>
                      <a:r>
                        <a:rPr lang="en-US" sz="2000" noProof="0" dirty="0" smtClean="0">
                          <a:effectLst/>
                        </a:rPr>
                        <a:t>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79698" y="6399804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8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Politikası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organizasyonel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güvenlik politikası tüm sistemler için geçerlidir ve neye izin verilip verilmemesi gerektiğini belirler.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Örneğin, bir askeri politika şöyle olabilir: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Okuyucular, yalnızca sınıflandırması okuyucuların inceleme düzeyiyle aynı veya altında olan belgeleri inceleyebilir.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güvenlik politikası, bir güvenlik sistemi tarafından sürdürülmesi gereken koşulları belirler ve böylece sistem güvenlik gereksinimlerinin belirlenmesine yardımcı olur.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62494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1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AS-HYS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çin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812" y="1600201"/>
            <a:ext cx="8517988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Hasta bilgileri, bir klinik seansının başlangıcında, klinik personel tarafından kullanılan sistem istemcisinde güvenli bir alana indirilecektir.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istemcisindeki tüm hasta bilgileri şifrelenecektir.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Hasta bilgileri, bir klinik oturumu bittikten ve istemci bilgisayardan silindikten sonra veri tabanına yüklenecektir.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veritabanında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yapılan tüm değişikliklerin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veritabanı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sunucusundan ayrı bir bilgisayardaki günlük kaydı tutulmalıdır.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35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Şartname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belirtim, 'biçimsel yöntemler' olarak bilinen daha genel bir teknikler koleksiyonunun parçasıdır.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Bunların tümü, yazılımın matematiksel temsiline ve analizine dayanmaktadır.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yöntemler şunları içerir: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şartname;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Spesifikasyon analizi ve ispat;</a:t>
            </a:r>
          </a:p>
          <a:p>
            <a:pPr marL="742950" lvl="1" indent="-285750" algn="just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Dönüşümsel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gelişme;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doğrulama.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526" y="368300"/>
            <a:ext cx="7942263" cy="687388"/>
          </a:xfrm>
          <a:noFill/>
          <a:ln/>
        </p:spPr>
        <p:txBody>
          <a:bodyPr vert="horz" lIns="86362" tIns="42424" rIns="86362" bIns="42424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 Bazlı Analizin Aşamaları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86362" tIns="42424" rIns="86362" bIns="42424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tanımlaması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Ortaya çıkabilecek olası riskleri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analizi ve sınıflandırma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Her bir riskin ciddiyetini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ayrışımı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Potansiyel temel nedenlerini keşfetmek için riskleri ayrıştırın.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azaltma değerlendirmesi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tasarlanırken her bir riskin nasıl ortadan kaldırılması veya azaltılması gerektiğini tanımlayın.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293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Resmi Yöntemlerin Kullanımı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yöntemlerin temel faydaları, sistemlerdeki hata sayısını azaltmaktır.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Sonuç olarak, temel uygulama alanları kritik sistem mühendisliğidir. Bu alanda resmi yöntemlerin kullanıldığı birkaç başarılı proje olmuştur.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alanda, resmi yöntemlerin kullanımı büyük olasılıkla maliyet etkin olacaktır çünkü yüksek sistem hatası maliyetlerinden kaçınılmalıdır.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4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63526"/>
            <a:ext cx="8551863" cy="1108075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Sürecindeki Şartname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Spesifikasyon ve tasarım ayrılmaz bir şekilde iç içe geçmiştir.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şartname ve şartname sürecini yapılandırmak için mimari tasarım esastır.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belirtimler, kesin olarak tanımlanmış kelime dağarcığı, sözdizimi ve anlambilim ile matematiksel bir gösterimle ifade edilir.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1822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 Tabanlı Bir Yazılım Sürecinde Resmi Şartname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85" y="1671866"/>
            <a:ext cx="9232030" cy="30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7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Resmi </a:t>
            </a:r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Spesifikasyonun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Faydaları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bir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geliştirmek, sistem gereksinimlerinin ayrıntılı olarak analiz edilmesini gerektirir. Bu, gereksinimlerdeki sorunları, tutarsızlıkları ve eksiklikleri tespit etmeye yardımcı olur.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 resmi bir dilde ifade edildiğinden, tutarsızlıkları ve eksiklikleri keşfetmek için otomatik olarak analiz edilebilir.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yöntemi gibi resmi bir yöntem kullanırsanız, resmi belirtimi 'doğru' bir programa dönüştürebilirsiniz.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spesifikasyonuna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göre resmi olarak doğrulanırsa, program test maliyetleri düşebilir.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7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Resmi Yöntemlerin Kabulü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yöntemler, pratik yazılım geliştirme üzerinde sınırlı etkiye sahiptir: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Sorun sahipleri resmi bir şartnameyi anlayamazlar ve bu nedenle, gereksinimlerinin doğru bir şekilde temsil edilip edilmediğini değerlendiremezler.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bir şartname geliştirmenin maliyetlerini değerlendirmek kolaydır, ancak faydaları değerlendirmek daha zordur. Yöneticiler bu nedenle resmi yöntemlere yatırım yapma konusunda isteksiz olabilirler.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mühendisleri bu yaklaşıma aşina değiller ve bu nedenle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resmi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metot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kullanımını önermeye isteksizler.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yöntemlerin büyük sistemlere ölçeklendirilmesi hala zordur.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belirtim,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Agile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geliştirme yöntemleriyle gerçekten uyumlu değildir.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12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2’nin Anahtar Noktaları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gereksinimleri nicel olarak tanımlanabilir. Talep üzerine arıza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olasılığını,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arızanın meydana gelme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oranını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ve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kullanılabilirliği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Bir sistem saldırganı bir sistem saldırısı planlamak için sistem güvenlik açıkları bilgisini kullandığından ve başarısız saldırılardan gelen güvenlik açıkları hakkında bilgi edindiğinden, güvenlik gereksinimlerinin belirlenmesi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emniyet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gereksinimlerinden daha zordur.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gereksinimlerini belirlemek için, korunacak varlıkları tanımlamalı ve bu varlıkları korumak için güvenlik tekniklerinin ve teknolojisinin nasıl kullanılması gerektiğini tanımlamalısınız.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Biçimsel yazılım geliştirme yöntemleri, matematiksel bir model olarak ifade edilen bir sistem </a:t>
            </a:r>
            <a:r>
              <a:rPr lang="tr-T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spesifikasyonuna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dayanır. Biçimsel yöntemlerin kullanımı, kritik bir sistem </a:t>
            </a:r>
            <a:r>
              <a:rPr lang="tr-T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spesifikasyonundaki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belirsizliği önler.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Risk Odaklı Özellikler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79" y="1647825"/>
            <a:ext cx="902084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Aşamalı Risk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 risk analizi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ortamından gelen riskleri belirler. Amaç, başlangıçta bir dizi sistem güvenliği ve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güvenilebilirlik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gereksinimleri geliştirmektir.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analizi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ve geliştirme sırasında ortaya çıkan riskleri, örneğin sistem yapımı için kullanılan teknolojilerle ilişkili riskleri tanımlar. Bu risklere karşı koruma sağlamak için gereksinimler genişletilmiştir.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risk analizi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kullanıcı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arayüzü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operatör hatalarıyla ilişkili riskler. Bunlarla başa çıkmak için daha fazla koruma gereksinimleri eklenebilir.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Güvenlik Spesifikasyonu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Amaç, sistem arızalarının yaralanmaya, ölüme veya çevresel zarara neden olmamasını sağlayan koruma gereksinimlerini belirlemektir.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tanımlama = Tehlike tanımlama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analizi = Tehlike değerlendirmesi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ayrışımı = Tehlike analizi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Risk azaltma = güvenlik gereksinimleri spesifikasyonu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4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Tehlike Tanımlama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 tehdit edebilecek tehlikeleri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Tehlike tanımlaması, farklı tehlike türlerine dayalı olabilir: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Fiziksel riskler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Elektriksel tehlikeler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Biyolojik tehlikeler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Servis arızası tehlikeleri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2506</Words>
  <Application>Microsoft Office PowerPoint</Application>
  <PresentationFormat>Geniş ekran</PresentationFormat>
  <Paragraphs>476</Paragraphs>
  <Slides>55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Office Teması</vt:lpstr>
      <vt:lpstr>Güvenilebilirlik ve Güvenlik Özellikleri</vt:lpstr>
      <vt:lpstr>Bölüm 1 İşlenecek Konular</vt:lpstr>
      <vt:lpstr>Güvenilebilirlik Gereksinimleri</vt:lpstr>
      <vt:lpstr>Risk Odaklı Özellikler</vt:lpstr>
      <vt:lpstr>Risk Bazlı Analizin Aşamaları</vt:lpstr>
      <vt:lpstr>Risk Odaklı Özellikler</vt:lpstr>
      <vt:lpstr>Aşamalı Risk Analizi</vt:lpstr>
      <vt:lpstr>Güvenlik Spesifikasyonu</vt:lpstr>
      <vt:lpstr>Tehlike Tanımlama</vt:lpstr>
      <vt:lpstr>İnsülin Pompası Riskleri</vt:lpstr>
      <vt:lpstr>Tehlike Değerlendirmesi</vt:lpstr>
      <vt:lpstr>Risk Üçgeni</vt:lpstr>
      <vt:lpstr>Riskin Sosyal Olarak Kabul Edilebilirliği</vt:lpstr>
      <vt:lpstr>İnsülin Pompası İçin Risk Sınıflandırması</vt:lpstr>
      <vt:lpstr>Tehlike Değerlendirmesi</vt:lpstr>
      <vt:lpstr>Tehlike Analizi</vt:lpstr>
      <vt:lpstr>Hata Ağacı Analizi</vt:lpstr>
      <vt:lpstr>Yazılım Hatası Ağacına Bir Örnek</vt:lpstr>
      <vt:lpstr>Hata Ağacı Analizi</vt:lpstr>
      <vt:lpstr>Risk Azaltma</vt:lpstr>
      <vt:lpstr>Strateji Kullanımı</vt:lpstr>
      <vt:lpstr>İnsülin Pompası - Yazılım Riskleri</vt:lpstr>
      <vt:lpstr>Güvenlik Gereksinimleri Örnekleri</vt:lpstr>
      <vt:lpstr>Bölüm 1’in Anahtar Noktaları</vt:lpstr>
      <vt:lpstr>Ders 12 - Güvenilirlik ve Güvenlik Özellikleri</vt:lpstr>
      <vt:lpstr>Sistem Güvenilirliği Özelliği</vt:lpstr>
      <vt:lpstr>Güvenilirlik Şartname Süreci</vt:lpstr>
      <vt:lpstr>Sistem Arızası Türleri</vt:lpstr>
      <vt:lpstr>Güvenilirlik Ölçütleri</vt:lpstr>
      <vt:lpstr>Talep Üzerine Arıza Olasılığı (TÜAO)</vt:lpstr>
      <vt:lpstr>Arıza Oluşma Oranı (AOO)</vt:lpstr>
      <vt:lpstr>Kullanılabilirlik</vt:lpstr>
      <vt:lpstr>Kullanılabilirlik Belirtimi</vt:lpstr>
      <vt:lpstr>Başarısızlık Sonuçları</vt:lpstr>
      <vt:lpstr>Güvenilirliğin Aşırı Spesifikasyonu</vt:lpstr>
      <vt:lpstr>Güvenilirlik Spesifikasyonuna Giden Adımlar</vt:lpstr>
      <vt:lpstr>İnsülin Pompası Özellikleri</vt:lpstr>
      <vt:lpstr>İşlevsel Güvenilirlik Gereksinimleri</vt:lpstr>
      <vt:lpstr>AS-HYS İçin İşlevsel Güvenilirlik Gereksinimlerine Örnekler</vt:lpstr>
      <vt:lpstr>Güvenlik Özellikleri</vt:lpstr>
      <vt:lpstr>Güvenlik Gereksinimi Türleri</vt:lpstr>
      <vt:lpstr>Güvenlik Gereksinimleri İçin Ön Risk Değerlendirme Süreci</vt:lpstr>
      <vt:lpstr>Güvenlik Riski Değerlendirmesi</vt:lpstr>
      <vt:lpstr>Güvenlik Riski Değerlendirmesi</vt:lpstr>
      <vt:lpstr>AS-HYS İçin Ön Risk Değerlendirme Raporunda Varlık Analizi</vt:lpstr>
      <vt:lpstr>Ön Risk Değerlendirme Raporunda Tehdit Ve Kontrol Analizi</vt:lpstr>
      <vt:lpstr>Güvenlik Politikası</vt:lpstr>
      <vt:lpstr>AS-HYS İçin Güvenlik Gereksinimleri</vt:lpstr>
      <vt:lpstr>Biçimsel Şartname</vt:lpstr>
      <vt:lpstr>Resmi Yöntemlerin Kullanımı</vt:lpstr>
      <vt:lpstr>Yazılım Sürecindeki Şartname</vt:lpstr>
      <vt:lpstr>Plan Tabanlı Bir Yazılım Sürecinde Resmi Şartname</vt:lpstr>
      <vt:lpstr>Resmi Spesifikasyonun Faydaları</vt:lpstr>
      <vt:lpstr>Resmi Yöntemlerin Kabulü</vt:lpstr>
      <vt:lpstr>Bölüm 2’nin Anahtar Noktaları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Güvenilebilirlik ve Güvenlik Özellikleri</dc:title>
  <dc:creator>Feyza-PC</dc:creator>
  <cp:lastModifiedBy>Feyza-PC</cp:lastModifiedBy>
  <cp:revision>5</cp:revision>
  <dcterms:created xsi:type="dcterms:W3CDTF">2023-06-09T06:22:10Z</dcterms:created>
  <dcterms:modified xsi:type="dcterms:W3CDTF">2023-06-09T07:08:38Z</dcterms:modified>
</cp:coreProperties>
</file>