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308"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F72A2F10-3D00-4FE8-8A5B-92F46B24B548}" type="datetimeFigureOut">
              <a:rPr lang="tr-TR" smtClean="0"/>
              <a:t>24.03.2023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FDB1C72-8A17-4EFB-995D-91F2519AC617}" type="slidenum">
              <a:rPr lang="tr-TR" smtClean="0"/>
              <a:t>‹#›</a:t>
            </a:fld>
            <a:endParaRPr lang="tr-TR"/>
          </a:p>
        </p:txBody>
      </p:sp>
    </p:spTree>
    <p:extLst>
      <p:ext uri="{BB962C8B-B14F-4D97-AF65-F5344CB8AC3E}">
        <p14:creationId xmlns:p14="http://schemas.microsoft.com/office/powerpoint/2010/main" val="773973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A2F10-3D00-4FE8-8A5B-92F46B24B548}" type="datetimeFigureOut">
              <a:rPr lang="tr-TR" smtClean="0"/>
              <a:t>24.03.2023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FDB1C72-8A17-4EFB-995D-91F2519AC617}" type="slidenum">
              <a:rPr lang="tr-TR" smtClean="0"/>
              <a:t>‹#›</a:t>
            </a:fld>
            <a:endParaRPr lang="tr-TR"/>
          </a:p>
        </p:txBody>
      </p:sp>
    </p:spTree>
    <p:extLst>
      <p:ext uri="{BB962C8B-B14F-4D97-AF65-F5344CB8AC3E}">
        <p14:creationId xmlns:p14="http://schemas.microsoft.com/office/powerpoint/2010/main" val="390601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A2F10-3D00-4FE8-8A5B-92F46B24B548}" type="datetimeFigureOut">
              <a:rPr lang="tr-TR" smtClean="0"/>
              <a:t>24.03.2023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FDB1C72-8A17-4EFB-995D-91F2519AC617}" type="slidenum">
              <a:rPr lang="tr-TR" smtClean="0"/>
              <a:t>‹#›</a:t>
            </a:fld>
            <a:endParaRPr lang="tr-TR"/>
          </a:p>
        </p:txBody>
      </p:sp>
    </p:spTree>
    <p:extLst>
      <p:ext uri="{BB962C8B-B14F-4D97-AF65-F5344CB8AC3E}">
        <p14:creationId xmlns:p14="http://schemas.microsoft.com/office/powerpoint/2010/main" val="3805697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A2F10-3D00-4FE8-8A5B-92F46B24B548}" type="datetimeFigureOut">
              <a:rPr lang="tr-TR" smtClean="0"/>
              <a:t>24.03.2023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FDB1C72-8A17-4EFB-995D-91F2519AC617}" type="slidenum">
              <a:rPr lang="tr-TR" smtClean="0"/>
              <a:t>‹#›</a:t>
            </a:fld>
            <a:endParaRPr lang="tr-TR"/>
          </a:p>
        </p:txBody>
      </p:sp>
    </p:spTree>
    <p:extLst>
      <p:ext uri="{BB962C8B-B14F-4D97-AF65-F5344CB8AC3E}">
        <p14:creationId xmlns:p14="http://schemas.microsoft.com/office/powerpoint/2010/main" val="99530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F72A2F10-3D00-4FE8-8A5B-92F46B24B548}" type="datetimeFigureOut">
              <a:rPr lang="tr-TR" smtClean="0"/>
              <a:t>24.03.2023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FDB1C72-8A17-4EFB-995D-91F2519AC617}" type="slidenum">
              <a:rPr lang="tr-TR" smtClean="0"/>
              <a:t>‹#›</a:t>
            </a:fld>
            <a:endParaRPr lang="tr-TR"/>
          </a:p>
        </p:txBody>
      </p:sp>
    </p:spTree>
    <p:extLst>
      <p:ext uri="{BB962C8B-B14F-4D97-AF65-F5344CB8AC3E}">
        <p14:creationId xmlns:p14="http://schemas.microsoft.com/office/powerpoint/2010/main" val="356501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72A2F10-3D00-4FE8-8A5B-92F46B24B548}" type="datetimeFigureOut">
              <a:rPr lang="tr-TR" smtClean="0"/>
              <a:t>24.03.2023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FDB1C72-8A17-4EFB-995D-91F2519AC617}" type="slidenum">
              <a:rPr lang="tr-TR" smtClean="0"/>
              <a:t>‹#›</a:t>
            </a:fld>
            <a:endParaRPr lang="tr-TR"/>
          </a:p>
        </p:txBody>
      </p:sp>
    </p:spTree>
    <p:extLst>
      <p:ext uri="{BB962C8B-B14F-4D97-AF65-F5344CB8AC3E}">
        <p14:creationId xmlns:p14="http://schemas.microsoft.com/office/powerpoint/2010/main" val="409378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72A2F10-3D00-4FE8-8A5B-92F46B24B548}" type="datetimeFigureOut">
              <a:rPr lang="tr-TR" smtClean="0"/>
              <a:t>24.03.2023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FDB1C72-8A17-4EFB-995D-91F2519AC617}" type="slidenum">
              <a:rPr lang="tr-TR" smtClean="0"/>
              <a:t>‹#›</a:t>
            </a:fld>
            <a:endParaRPr lang="tr-TR"/>
          </a:p>
        </p:txBody>
      </p:sp>
    </p:spTree>
    <p:extLst>
      <p:ext uri="{BB962C8B-B14F-4D97-AF65-F5344CB8AC3E}">
        <p14:creationId xmlns:p14="http://schemas.microsoft.com/office/powerpoint/2010/main" val="364941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72A2F10-3D00-4FE8-8A5B-92F46B24B548}" type="datetimeFigureOut">
              <a:rPr lang="tr-TR" smtClean="0"/>
              <a:t>24.03.2023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FDB1C72-8A17-4EFB-995D-91F2519AC617}" type="slidenum">
              <a:rPr lang="tr-TR" smtClean="0"/>
              <a:t>‹#›</a:t>
            </a:fld>
            <a:endParaRPr lang="tr-TR"/>
          </a:p>
        </p:txBody>
      </p:sp>
    </p:spTree>
    <p:extLst>
      <p:ext uri="{BB962C8B-B14F-4D97-AF65-F5344CB8AC3E}">
        <p14:creationId xmlns:p14="http://schemas.microsoft.com/office/powerpoint/2010/main" val="231097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72A2F10-3D00-4FE8-8A5B-92F46B24B548}" type="datetimeFigureOut">
              <a:rPr lang="tr-TR" smtClean="0"/>
              <a:t>24.03.2023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FDB1C72-8A17-4EFB-995D-91F2519AC617}" type="slidenum">
              <a:rPr lang="tr-TR" smtClean="0"/>
              <a:t>‹#›</a:t>
            </a:fld>
            <a:endParaRPr lang="tr-TR"/>
          </a:p>
        </p:txBody>
      </p:sp>
    </p:spTree>
    <p:extLst>
      <p:ext uri="{BB962C8B-B14F-4D97-AF65-F5344CB8AC3E}">
        <p14:creationId xmlns:p14="http://schemas.microsoft.com/office/powerpoint/2010/main" val="3631423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72A2F10-3D00-4FE8-8A5B-92F46B24B548}" type="datetimeFigureOut">
              <a:rPr lang="tr-TR" smtClean="0"/>
              <a:t>24.03.2023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FDB1C72-8A17-4EFB-995D-91F2519AC617}" type="slidenum">
              <a:rPr lang="tr-TR" smtClean="0"/>
              <a:t>‹#›</a:t>
            </a:fld>
            <a:endParaRPr lang="tr-TR"/>
          </a:p>
        </p:txBody>
      </p:sp>
    </p:spTree>
    <p:extLst>
      <p:ext uri="{BB962C8B-B14F-4D97-AF65-F5344CB8AC3E}">
        <p14:creationId xmlns:p14="http://schemas.microsoft.com/office/powerpoint/2010/main" val="56022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F72A2F10-3D00-4FE8-8A5B-92F46B24B548}" type="datetimeFigureOut">
              <a:rPr lang="tr-TR" smtClean="0"/>
              <a:t>24.03.2023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FDB1C72-8A17-4EFB-995D-91F2519AC617}" type="slidenum">
              <a:rPr lang="tr-TR" smtClean="0"/>
              <a:t>‹#›</a:t>
            </a:fld>
            <a:endParaRPr lang="tr-TR"/>
          </a:p>
        </p:txBody>
      </p:sp>
    </p:spTree>
    <p:extLst>
      <p:ext uri="{BB962C8B-B14F-4D97-AF65-F5344CB8AC3E}">
        <p14:creationId xmlns:p14="http://schemas.microsoft.com/office/powerpoint/2010/main" val="1367801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A2F10-3D00-4FE8-8A5B-92F46B24B548}" type="datetimeFigureOut">
              <a:rPr lang="tr-TR" smtClean="0"/>
              <a:t>24.03.2023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B1C72-8A17-4EFB-995D-91F2519AC617}" type="slidenum">
              <a:rPr lang="tr-TR" smtClean="0"/>
              <a:t>‹#›</a:t>
            </a:fld>
            <a:endParaRPr lang="tr-TR"/>
          </a:p>
        </p:txBody>
      </p:sp>
    </p:spTree>
    <p:extLst>
      <p:ext uri="{BB962C8B-B14F-4D97-AF65-F5344CB8AC3E}">
        <p14:creationId xmlns:p14="http://schemas.microsoft.com/office/powerpoint/2010/main" val="1245603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spc="-5" dirty="0">
                <a:latin typeface="Times New Roman"/>
                <a:cs typeface="Times New Roman"/>
              </a:rPr>
              <a:t>Çevik Yazılım </a:t>
            </a:r>
            <a:r>
              <a:rPr lang="tr-TR" spc="-5" dirty="0" smtClean="0">
                <a:latin typeface="Times New Roman"/>
                <a:cs typeface="Times New Roman"/>
              </a:rPr>
              <a:t>Geliştirme</a:t>
            </a:r>
            <a:endParaRPr lang="tr-TR" dirty="0"/>
          </a:p>
        </p:txBody>
      </p:sp>
    </p:spTree>
    <p:extLst>
      <p:ext uri="{BB962C8B-B14F-4D97-AF65-F5344CB8AC3E}">
        <p14:creationId xmlns:p14="http://schemas.microsoft.com/office/powerpoint/2010/main" val="3395396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Plan Odaklı Ve Çevik Özellikler</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pic>
        <p:nvPicPr>
          <p:cNvPr id="3" name="Resim 2"/>
          <p:cNvPicPr>
            <a:picLocks noChangeAspect="1"/>
          </p:cNvPicPr>
          <p:nvPr/>
        </p:nvPicPr>
        <p:blipFill>
          <a:blip r:embed="rId2"/>
          <a:stretch>
            <a:fillRect/>
          </a:stretch>
        </p:blipFill>
        <p:spPr>
          <a:xfrm>
            <a:off x="2916165" y="1327062"/>
            <a:ext cx="6359669" cy="4907915"/>
          </a:xfrm>
          <a:prstGeom prst="rect">
            <a:avLst/>
          </a:prstGeom>
        </p:spPr>
      </p:pic>
    </p:spTree>
    <p:extLst>
      <p:ext uri="{BB962C8B-B14F-4D97-AF65-F5344CB8AC3E}">
        <p14:creationId xmlns:p14="http://schemas.microsoft.com/office/powerpoint/2010/main" val="873790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Teknik, </a:t>
            </a:r>
            <a:r>
              <a:rPr lang="tr-TR" sz="2800" dirty="0">
                <a:solidFill>
                  <a:srgbClr val="000000"/>
                </a:solidFill>
                <a:latin typeface="Times New Roman" panose="02020603050405020304" pitchFamily="18" charset="0"/>
              </a:rPr>
              <a:t>İ</a:t>
            </a:r>
            <a:r>
              <a:rPr lang="tr-TR" sz="2800" b="1" dirty="0">
                <a:solidFill>
                  <a:srgbClr val="000000"/>
                </a:solidFill>
                <a:latin typeface="Times New Roman" panose="02020603050405020304" pitchFamily="18" charset="0"/>
              </a:rPr>
              <a:t>nsani, </a:t>
            </a:r>
            <a:r>
              <a:rPr lang="tr-TR" sz="2800" b="1" dirty="0" err="1">
                <a:solidFill>
                  <a:srgbClr val="000000"/>
                </a:solidFill>
                <a:latin typeface="Times New Roman" panose="02020603050405020304" pitchFamily="18" charset="0"/>
              </a:rPr>
              <a:t>Organizasyonel</a:t>
            </a:r>
            <a:r>
              <a:rPr lang="tr-TR" sz="2800" b="1" dirty="0">
                <a:solidFill>
                  <a:srgbClr val="000000"/>
                </a:solidFill>
                <a:latin typeface="Times New Roman" panose="02020603050405020304" pitchFamily="18" charset="0"/>
              </a:rPr>
              <a:t> Sorunlar</a:t>
            </a:r>
          </a:p>
        </p:txBody>
      </p:sp>
      <p:sp>
        <p:nvSpPr>
          <p:cNvPr id="3" name="Content Placeholder 2"/>
          <p:cNvSpPr>
            <a:spLocks noGrp="1"/>
          </p:cNvSpPr>
          <p:nvPr>
            <p:ph idx="1"/>
          </p:nvPr>
        </p:nvSpPr>
        <p:spPr>
          <a:xfrm>
            <a:off x="1066800" y="1544783"/>
            <a:ext cx="9850582" cy="4525963"/>
          </a:xfrm>
        </p:spPr>
        <p:txBody>
          <a:bodyPr>
            <a:normAutofit lnSpcReduction="10000"/>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Çoğu proje, plan odaklı ve çevik süreçlerin unsurlarını içerir. Dengeye karar vermek şunlara bağlıdır:</a:t>
            </a:r>
          </a:p>
          <a:p>
            <a:pPr marL="742950" lvl="1" indent="-285750" algn="just"/>
            <a:r>
              <a:rPr lang="tr-TR" b="0" i="0" noProof="0" dirty="0" smtClean="0">
                <a:solidFill>
                  <a:srgbClr val="000000"/>
                </a:solidFill>
                <a:effectLst/>
                <a:latin typeface="Times New Roman" panose="02020603050405020304" pitchFamily="18" charset="0"/>
              </a:rPr>
              <a:t>Uygulamaya geçmeden önce çok detaylı bir şartname ve tasarıma sahip olmak önemli mi? Öyleyse, muhtemelen plan odaklı bir yaklaşım kullanmanız gerekir.</a:t>
            </a:r>
          </a:p>
          <a:p>
            <a:pPr marL="742950" lvl="1" indent="-285750" algn="just"/>
            <a:r>
              <a:rPr lang="tr-TR" b="0" i="0" noProof="0" dirty="0" smtClean="0">
                <a:solidFill>
                  <a:srgbClr val="000000"/>
                </a:solidFill>
                <a:effectLst/>
                <a:latin typeface="Times New Roman" panose="02020603050405020304" pitchFamily="18" charset="0"/>
              </a:rPr>
              <a:t>Yazılımı müşterilere teslim ettiğiniz ve onlardan hızlı geri bildirim aldığınız aşamalı bir teslimat stratejisi gerçekçi mi? Öyleyse, çevik yöntemler kullanmayı düşünün.</a:t>
            </a:r>
          </a:p>
          <a:p>
            <a:pPr marL="742950" lvl="1" indent="-285750" algn="just"/>
            <a:r>
              <a:rPr lang="tr-TR" b="0" i="0" noProof="0" dirty="0" smtClean="0">
                <a:solidFill>
                  <a:srgbClr val="000000"/>
                </a:solidFill>
                <a:effectLst/>
                <a:latin typeface="Times New Roman" panose="02020603050405020304" pitchFamily="18" charset="0"/>
              </a:rPr>
              <a:t>Geliştirilmekte olan sistem ne kadar büyük? Çevik yöntemler, sistem, gayri resmi olarak iletişim kurabilen küçük bir ekiple geliştirilebildiğinde en etkilidir. Bu, daha büyük geliştirme ekipleri gerektiren büyük sistemler için mümkün olmayabilir, bu nedenle plan odaklı bir yaklaşımın kullanılması gerekebilir.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319835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b="1" dirty="0">
                <a:solidFill>
                  <a:srgbClr val="000000"/>
                </a:solidFill>
                <a:latin typeface="Times New Roman" panose="02020603050405020304" pitchFamily="18" charset="0"/>
              </a:rPr>
              <a:t>Teknik, İnsani, </a:t>
            </a:r>
            <a:r>
              <a:rPr lang="tr-TR" sz="2800" b="1" dirty="0" err="1">
                <a:solidFill>
                  <a:srgbClr val="000000"/>
                </a:solidFill>
                <a:latin typeface="Times New Roman" panose="02020603050405020304" pitchFamily="18" charset="0"/>
              </a:rPr>
              <a:t>Organizasyonel</a:t>
            </a:r>
            <a:r>
              <a:rPr lang="tr-TR" sz="2800" b="1" dirty="0">
                <a:solidFill>
                  <a:srgbClr val="000000"/>
                </a:solidFill>
                <a:latin typeface="Times New Roman" panose="02020603050405020304" pitchFamily="18" charset="0"/>
              </a:rPr>
              <a:t> Sorunlar</a:t>
            </a:r>
            <a:endParaRPr lang="tr-TR" sz="2800" dirty="0"/>
          </a:p>
        </p:txBody>
      </p:sp>
      <p:sp>
        <p:nvSpPr>
          <p:cNvPr id="3" name="Content Placeholder 2"/>
          <p:cNvSpPr>
            <a:spLocks noGrp="1"/>
          </p:cNvSpPr>
          <p:nvPr>
            <p:ph idx="1"/>
          </p:nvPr>
        </p:nvSpPr>
        <p:spPr>
          <a:xfrm>
            <a:off x="838201" y="1417639"/>
            <a:ext cx="9613900" cy="4708525"/>
          </a:xfrm>
        </p:spPr>
        <p:txBody>
          <a:bodyPr>
            <a:normAutofit fontScale="92500" lnSpcReduction="10000"/>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Ne tür bir sistem geliştiriliyor?</a:t>
            </a:r>
          </a:p>
          <a:p>
            <a:pPr marL="742950" lvl="1" indent="-285750" algn="just"/>
            <a:r>
              <a:rPr lang="tr-TR" b="0" i="0" noProof="0" dirty="0">
                <a:solidFill>
                  <a:srgbClr val="000000"/>
                </a:solidFill>
                <a:effectLst/>
                <a:latin typeface="Times New Roman" panose="02020603050405020304" pitchFamily="18" charset="0"/>
              </a:rPr>
              <a:t>Uygulamadan önce çok fazla analiz gerektiren sistemler için plan odaklı yaklaşımlar gerekli olabilir (örneğin, karmaşık zamanlama gereksinimleri olan gerçek zamanlı sistem).</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Beklenen sistem ömrü nedir?</a:t>
            </a:r>
          </a:p>
          <a:p>
            <a:pPr marL="742950" lvl="1" indent="-285750" algn="just"/>
            <a:r>
              <a:rPr lang="tr-TR" b="0" i="0" noProof="0" dirty="0">
                <a:solidFill>
                  <a:srgbClr val="000000"/>
                </a:solidFill>
                <a:effectLst/>
                <a:latin typeface="Times New Roman" panose="02020603050405020304" pitchFamily="18" charset="0"/>
              </a:rPr>
              <a:t>Uzun ömürlü sistemler, sistem geliştiricilerinin orijinal niyetlerini destek ekibine iletmek için daha fazla tasarım dokümantasyonu gerektirebilir.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geliştirmeyi desteklemek için hangi teknolojiler mevcuttur?</a:t>
            </a:r>
          </a:p>
          <a:p>
            <a:pPr marL="742950" lvl="1" indent="-285750" algn="just"/>
            <a:r>
              <a:rPr lang="tr-TR" b="0" i="0" noProof="0" dirty="0">
                <a:solidFill>
                  <a:srgbClr val="000000"/>
                </a:solidFill>
                <a:effectLst/>
                <a:latin typeface="Times New Roman" panose="02020603050405020304" pitchFamily="18" charset="0"/>
              </a:rPr>
              <a:t>Çevik yöntemler, gelişen bir tasarımı takip etmek için iyi araçlara dayanır.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Geliştirme ekibi nasıl organize edilir?</a:t>
            </a:r>
          </a:p>
          <a:p>
            <a:pPr marL="742950" lvl="1" indent="-285750" algn="just"/>
            <a:r>
              <a:rPr lang="tr-TR" b="0" i="0" noProof="0" dirty="0">
                <a:solidFill>
                  <a:srgbClr val="000000"/>
                </a:solidFill>
                <a:effectLst/>
                <a:latin typeface="Times New Roman" panose="02020603050405020304" pitchFamily="18" charset="0"/>
              </a:rPr>
              <a:t>Geliştirme ekibi dağıtılıyorsa veya geliştirmenin bir parçası dış kaynak kullanılıyorsa, geliştirme ekipleri arasında iletişim kurmak için tasarım belgeleri geliştirmeniz gerekebilir.</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5" name="Footer Placeholder 4"/>
          <p:cNvSpPr>
            <a:spLocks noGrp="1"/>
          </p:cNvSpPr>
          <p:nvPr>
            <p:ph type="ftr" sz="quarter" idx="11"/>
          </p:nvPr>
        </p:nvSpPr>
        <p:spPr>
          <a:xfrm>
            <a:off x="7251970" y="6492876"/>
            <a:ext cx="2895600" cy="365125"/>
          </a:xfrm>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2453804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b="1" dirty="0">
                <a:solidFill>
                  <a:srgbClr val="000000"/>
                </a:solidFill>
                <a:latin typeface="Times New Roman" panose="02020603050405020304" pitchFamily="18" charset="0"/>
              </a:rPr>
              <a:t>Teknik, İnsani, </a:t>
            </a:r>
            <a:r>
              <a:rPr lang="tr-TR" sz="2800" b="1" dirty="0" err="1">
                <a:solidFill>
                  <a:srgbClr val="000000"/>
                </a:solidFill>
                <a:latin typeface="Times New Roman" panose="02020603050405020304" pitchFamily="18" charset="0"/>
              </a:rPr>
              <a:t>Organizasyonel</a:t>
            </a:r>
            <a:r>
              <a:rPr lang="tr-TR" sz="2800" b="1" dirty="0">
                <a:solidFill>
                  <a:srgbClr val="000000"/>
                </a:solidFill>
                <a:latin typeface="Times New Roman" panose="02020603050405020304" pitchFamily="18" charset="0"/>
              </a:rPr>
              <a:t> Sorunlar</a:t>
            </a:r>
            <a:endParaRPr lang="tr-TR" sz="2800" dirty="0"/>
          </a:p>
        </p:txBody>
      </p:sp>
      <p:sp>
        <p:nvSpPr>
          <p:cNvPr id="3" name="Content Placeholder 2"/>
          <p:cNvSpPr>
            <a:spLocks noGrp="1"/>
          </p:cNvSpPr>
          <p:nvPr>
            <p:ph idx="1"/>
          </p:nvPr>
        </p:nvSpPr>
        <p:spPr/>
        <p:txBody>
          <a:bodyPr>
            <a:normAutofit fontScale="92500"/>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Sistem gelişimini etkileyebilecek kültürel veya kurumsal sorunlar var mı?</a:t>
            </a:r>
          </a:p>
          <a:p>
            <a:pPr marL="742950" lvl="1" indent="-285750" algn="just"/>
            <a:r>
              <a:rPr lang="tr-TR" b="0" i="0" noProof="0" dirty="0" smtClean="0">
                <a:solidFill>
                  <a:srgbClr val="000000"/>
                </a:solidFill>
                <a:effectLst/>
                <a:latin typeface="Times New Roman" panose="02020603050405020304" pitchFamily="18" charset="0"/>
              </a:rPr>
              <a:t>Geleneksel mühendislik organizasyonları, mühendislikte norm olduğu için plan tabanlı bir geliştirme kültürüne sahiptir.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Geliştirme ekibindeki tasarımcılar ve programcılar ne kadar iyi?</a:t>
            </a:r>
          </a:p>
          <a:p>
            <a:pPr marL="742950" lvl="1" indent="-285750" algn="just"/>
            <a:r>
              <a:rPr lang="tr-TR" b="0" i="0" noProof="0" dirty="0" smtClean="0">
                <a:solidFill>
                  <a:srgbClr val="000000"/>
                </a:solidFill>
                <a:effectLst/>
                <a:latin typeface="Times New Roman" panose="02020603050405020304" pitchFamily="18" charset="0"/>
              </a:rPr>
              <a:t>Bazen çevik yöntemlerin, programcıların ayrıntılı bir tasarımı koda dönüştürdüğü plan tabanlı yaklaşımlardan daha yüksek beceri seviyeleri gerektirdiği tartışılır.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Sistem harici düzenlemeye tabi midir?</a:t>
            </a:r>
          </a:p>
          <a:p>
            <a:pPr marL="742950" lvl="1" indent="-285750" algn="just"/>
            <a:r>
              <a:rPr lang="tr-TR" b="0" i="0" noProof="0" dirty="0" smtClean="0">
                <a:solidFill>
                  <a:srgbClr val="000000"/>
                </a:solidFill>
                <a:effectLst/>
                <a:latin typeface="Times New Roman" panose="02020603050405020304" pitchFamily="18" charset="0"/>
              </a:rPr>
              <a:t>Bir sistemin harici bir düzenleyici tarafından onaylanması gerekiyorsa (</a:t>
            </a:r>
            <a:r>
              <a:rPr lang="tr-TR" b="0" i="0" noProof="0" dirty="0" err="1" smtClean="0">
                <a:solidFill>
                  <a:srgbClr val="000000"/>
                </a:solidFill>
                <a:effectLst/>
                <a:latin typeface="Times New Roman" panose="02020603050405020304" pitchFamily="18" charset="0"/>
              </a:rPr>
              <a:t>örn</a:t>
            </a:r>
            <a:r>
              <a:rPr lang="tr-TR" b="0" i="0" noProof="0" dirty="0" smtClean="0">
                <a:solidFill>
                  <a:srgbClr val="000000"/>
                </a:solidFill>
                <a:effectLst/>
                <a:latin typeface="Times New Roman" panose="02020603050405020304" pitchFamily="18" charset="0"/>
              </a:rPr>
              <a:t>. FAA, bir uçağın işletimi için kritik olan yazılımı onaylar), o zaman muhtemelen sistem güvenlik durumunun bir parçası olarak ayrıntılı belgeler üretmeniz istenecektir.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a:xfrm>
            <a:off x="6856378" y="6492876"/>
            <a:ext cx="2895600" cy="365125"/>
          </a:xfrm>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Tree>
    <p:extLst>
      <p:ext uri="{BB962C8B-B14F-4D97-AF65-F5344CB8AC3E}">
        <p14:creationId xmlns:p14="http://schemas.microsoft.com/office/powerpoint/2010/main" val="223725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tr-TR" sz="2800" dirty="0">
                <a:solidFill>
                  <a:srgbClr val="000000"/>
                </a:solidFill>
                <a:latin typeface="Times New Roman" panose="02020603050405020304" pitchFamily="18" charset="0"/>
              </a:rPr>
              <a:t>Ekstrem Programlama</a:t>
            </a:r>
          </a:p>
        </p:txBody>
      </p:sp>
      <p:sp>
        <p:nvSpPr>
          <p:cNvPr id="1168387"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Belki de en çok bilinen ve en çok kullanılan çevik yöntem.</a:t>
            </a:r>
          </a:p>
          <a:p>
            <a:pPr algn="just">
              <a:buFont typeface="Arial" panose="020B0604020202020204" pitchFamily="34" charset="0"/>
              <a:buChar char="•"/>
            </a:pPr>
            <a:r>
              <a:rPr lang="tr-TR" noProof="0" dirty="0" smtClean="0">
                <a:solidFill>
                  <a:srgbClr val="000000"/>
                </a:solidFill>
                <a:latin typeface="Times New Roman" panose="02020603050405020304" pitchFamily="18" charset="0"/>
              </a:rPr>
              <a:t>Ekstrem Programlama </a:t>
            </a:r>
            <a:r>
              <a:rPr lang="tr-TR" b="0" i="0" noProof="0" dirty="0" smtClean="0">
                <a:solidFill>
                  <a:srgbClr val="000000"/>
                </a:solidFill>
                <a:effectLst/>
                <a:latin typeface="Times New Roman" panose="02020603050405020304" pitchFamily="18" charset="0"/>
              </a:rPr>
              <a:t>(Extreme Programming - XP), yinelemeli geliştirmeye "</a:t>
            </a:r>
            <a:r>
              <a:rPr lang="tr-TR" noProof="0" dirty="0" smtClean="0">
                <a:solidFill>
                  <a:srgbClr val="000000"/>
                </a:solidFill>
                <a:latin typeface="Times New Roman" panose="02020603050405020304" pitchFamily="18" charset="0"/>
              </a:rPr>
              <a:t>ekstrem</a:t>
            </a:r>
            <a:r>
              <a:rPr lang="tr-TR" b="0" i="0" noProof="0" dirty="0" smtClean="0">
                <a:solidFill>
                  <a:srgbClr val="000000"/>
                </a:solidFill>
                <a:effectLst/>
                <a:latin typeface="Times New Roman" panose="02020603050405020304" pitchFamily="18" charset="0"/>
              </a:rPr>
              <a:t>" bir yaklaşım getirir.</a:t>
            </a:r>
          </a:p>
          <a:p>
            <a:pPr marL="742950" lvl="1" indent="-285750" algn="just"/>
            <a:r>
              <a:rPr lang="tr-TR" b="0" i="0" noProof="0" dirty="0" smtClean="0">
                <a:solidFill>
                  <a:srgbClr val="000000"/>
                </a:solidFill>
                <a:effectLst/>
                <a:latin typeface="Times New Roman" panose="02020603050405020304" pitchFamily="18" charset="0"/>
              </a:rPr>
              <a:t>Yeni sürümler günde birkaç kez oluşturulabilir;</a:t>
            </a:r>
          </a:p>
          <a:p>
            <a:pPr marL="742950" lvl="1" indent="-285750" algn="just"/>
            <a:r>
              <a:rPr lang="en-US" b="0" i="0" noProof="0" dirty="0" err="1" smtClean="0">
                <a:solidFill>
                  <a:srgbClr val="000000"/>
                </a:solidFill>
                <a:effectLst/>
                <a:latin typeface="Times New Roman" panose="02020603050405020304" pitchFamily="18" charset="0"/>
              </a:rPr>
              <a:t>Ürün</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sürümleri</a:t>
            </a:r>
            <a:r>
              <a:rPr lang="en-US" b="0" i="0" noProof="0" dirty="0" smtClean="0">
                <a:solidFill>
                  <a:srgbClr val="000000"/>
                </a:solidFill>
                <a:effectLst/>
                <a:latin typeface="Times New Roman" panose="02020603050405020304" pitchFamily="18" charset="0"/>
              </a:rPr>
              <a:t> </a:t>
            </a:r>
            <a:r>
              <a:rPr lang="tr-TR" b="0" i="0" noProof="0" dirty="0" smtClean="0">
                <a:solidFill>
                  <a:srgbClr val="000000"/>
                </a:solidFill>
                <a:effectLst/>
                <a:latin typeface="Times New Roman" panose="02020603050405020304" pitchFamily="18" charset="0"/>
              </a:rPr>
              <a:t>her 2 haftada bir müşterilere teslim edilir;</a:t>
            </a:r>
          </a:p>
          <a:p>
            <a:pPr marL="742950" lvl="1" indent="-285750" algn="just"/>
            <a:r>
              <a:rPr lang="tr-TR" b="0" i="0" noProof="0" dirty="0" smtClean="0">
                <a:solidFill>
                  <a:srgbClr val="000000"/>
                </a:solidFill>
                <a:effectLst/>
                <a:latin typeface="Times New Roman" panose="02020603050405020304" pitchFamily="18" charset="0"/>
              </a:rPr>
              <a:t>Tüm testler her derleme için çalıştırılmalıdır ve yapı yalnızca testler başarıyla çalıştırılırsa kabul edilir.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174386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pPr algn="l"/>
            <a:r>
              <a:rPr lang="tr-TR" sz="2800" b="1" dirty="0">
                <a:solidFill>
                  <a:srgbClr val="000000"/>
                </a:solidFill>
                <a:latin typeface="Times New Roman" panose="02020603050405020304" pitchFamily="18" charset="0"/>
              </a:rPr>
              <a:t>Ekstrem Programlama Ve Çevik </a:t>
            </a:r>
            <a:r>
              <a:rPr lang="en-US" sz="2800" dirty="0" err="1">
                <a:solidFill>
                  <a:srgbClr val="000000"/>
                </a:solidFill>
                <a:latin typeface="Times New Roman" panose="02020603050405020304" pitchFamily="18" charset="0"/>
              </a:rPr>
              <a:t>İ</a:t>
            </a:r>
            <a:r>
              <a:rPr lang="tr-TR" sz="2800" b="1" dirty="0" err="1">
                <a:solidFill>
                  <a:srgbClr val="000000"/>
                </a:solidFill>
                <a:latin typeface="Times New Roman" panose="02020603050405020304" pitchFamily="18" charset="0"/>
              </a:rPr>
              <a:t>lkeler</a:t>
            </a:r>
            <a:endParaRPr lang="tr-TR" sz="2800" b="1" dirty="0">
              <a:solidFill>
                <a:srgbClr val="000000"/>
              </a:solidFill>
              <a:latin typeface="Times New Roman" panose="02020603050405020304" pitchFamily="18" charset="0"/>
            </a:endParaRPr>
          </a:p>
        </p:txBody>
      </p:sp>
      <p:sp>
        <p:nvSpPr>
          <p:cNvPr id="1169411"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Artımlı geliştirme, küçük, sık sistem sürümleriyle desteklenir.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Müşteri katılımı, ekiple tam zamanlı müşteri etkileşimi anlamına gelir.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İnsanlar ikili programlama, kolektif mülkiyet ve uzun çalışma saatlerinden kaçınan bir süreç yoluyla işlem yapmazlar.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Düzenli sistem sürümleri aracılığıyla desteklenen değişiklik.</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Kodun sürekli yeniden düzenlenmesi yoluyla basitliği korumak.</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3861797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Ekstrem Programlama Sürüm Döngüsü</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pic>
        <p:nvPicPr>
          <p:cNvPr id="3" name="Resim 2"/>
          <p:cNvPicPr>
            <a:picLocks noChangeAspect="1"/>
          </p:cNvPicPr>
          <p:nvPr/>
        </p:nvPicPr>
        <p:blipFill>
          <a:blip r:embed="rId2"/>
          <a:stretch>
            <a:fillRect/>
          </a:stretch>
        </p:blipFill>
        <p:spPr>
          <a:xfrm>
            <a:off x="1354715" y="1690688"/>
            <a:ext cx="9999085" cy="4148788"/>
          </a:xfrm>
          <a:prstGeom prst="rect">
            <a:avLst/>
          </a:prstGeom>
        </p:spPr>
      </p:pic>
    </p:spTree>
    <p:extLst>
      <p:ext uri="{BB962C8B-B14F-4D97-AF65-F5344CB8AC3E}">
        <p14:creationId xmlns:p14="http://schemas.microsoft.com/office/powerpoint/2010/main" val="1521662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Ekstrem Programlama Uygulamaları (a)</a:t>
            </a:r>
          </a:p>
        </p:txBody>
      </p:sp>
      <p:graphicFrame>
        <p:nvGraphicFramePr>
          <p:cNvPr id="4" name="Table 3"/>
          <p:cNvGraphicFramePr>
            <a:graphicFrameLocks noGrp="1"/>
          </p:cNvGraphicFramePr>
          <p:nvPr>
            <p:extLst/>
          </p:nvPr>
        </p:nvGraphicFramePr>
        <p:xfrm>
          <a:off x="1885436" y="1220155"/>
          <a:ext cx="8325364" cy="5359049"/>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r>
                        <a:rPr lang="tr-TR" b="1" noProof="0" dirty="0" smtClean="0">
                          <a:effectLst/>
                        </a:rPr>
                        <a:t>İlke veya Uygulama</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r>
                        <a:rPr lang="tr-TR" b="1" noProof="0" dirty="0" smtClean="0">
                          <a:effectLst/>
                        </a:rPr>
                        <a:t>Açıklama</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r>
                        <a:rPr lang="tr-TR" noProof="0" dirty="0" smtClean="0">
                          <a:effectLst/>
                        </a:rPr>
                        <a:t>Artımlı planlama:</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Gereksinimler hikaye kartlarına kaydedilir ve bir güncellemeye/sürüme dahil edilecek hikayeler, mevcut zamana ve göreceli önceliklerine göre belirlenir. Geliştiriciler bu hikayeleri geliştirme '</a:t>
                      </a:r>
                      <a:r>
                        <a:rPr lang="tr-TR" noProof="0" dirty="0" err="1" smtClean="0">
                          <a:effectLst/>
                        </a:rPr>
                        <a:t>Görevleri'ne</a:t>
                      </a:r>
                      <a:r>
                        <a:rPr lang="tr-TR" noProof="0" dirty="0" smtClean="0">
                          <a:effectLst/>
                        </a:rPr>
                        <a:t> böler. Şekil 3.5 ve 3.6'ya bakın.</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r>
                        <a:rPr lang="tr-TR" noProof="0" dirty="0" smtClean="0">
                          <a:effectLst/>
                        </a:rPr>
                        <a:t>Küçük sürümler: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noProof="0" dirty="0" smtClean="0">
                          <a:effectLst/>
                        </a:rPr>
                        <a:t>İlk olarak iş değeri sağlayan minimal kullanışlı işlevsellik seti geliştirilir. Sistemin sürümleri sıktır ve ilk sürüme aşamalı olarak işlevsellik ekler.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r>
                        <a:rPr lang="tr-TR" noProof="0" dirty="0" smtClean="0">
                          <a:effectLst/>
                        </a:rPr>
                        <a:t>Basit tasarım:</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Mevcut gereksinimleri karşılamak için yeterli tasarım gerçekleştirilir daha fazlası değil.</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r>
                        <a:rPr lang="tr-TR" noProof="0" dirty="0" smtClean="0">
                          <a:effectLst/>
                        </a:rPr>
                        <a:t>Önce test geliştirme:</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noProof="0" dirty="0" smtClean="0">
                          <a:effectLst/>
                        </a:rPr>
                        <a:t>Otomatik bir birim testi </a:t>
                      </a:r>
                      <a:r>
                        <a:rPr lang="tr-TR" noProof="0" dirty="0" err="1" smtClean="0">
                          <a:effectLst/>
                        </a:rPr>
                        <a:t>framework’u</a:t>
                      </a:r>
                      <a:r>
                        <a:rPr lang="tr-TR" noProof="0" dirty="0" smtClean="0">
                          <a:effectLst/>
                        </a:rPr>
                        <a:t>, bu işlevselliğin kendisi uygulanmadan geliştirilmeden önce</a:t>
                      </a:r>
                      <a:r>
                        <a:rPr lang="tr-TR" baseline="0" noProof="0" dirty="0" smtClean="0">
                          <a:effectLst/>
                        </a:rPr>
                        <a:t> işlevsellik testini yazmak için kullanılır</a:t>
                      </a:r>
                      <a:r>
                        <a:rPr lang="tr-TR" noProof="0" dirty="0" smtClean="0">
                          <a:effectLst/>
                        </a:rPr>
                        <a:t>.</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r>
                        <a:rPr lang="tr-TR" noProof="0" dirty="0" smtClean="0">
                          <a:effectLst/>
                        </a:rPr>
                        <a:t>Yeniden düzenleme:</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Tüm geliştiricilerin, mümkün olan kod iyileştirmeleri bulunur bulunmaz kodu sürekli olarak yeniden düzenlemeleri beklenir. Bu, kodu basit ve sürdürülebilir tutar.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6" name="Footer Placeholder 5"/>
          <p:cNvSpPr>
            <a:spLocks noGrp="1"/>
          </p:cNvSpPr>
          <p:nvPr>
            <p:ph type="ftr" sz="quarter" idx="11"/>
          </p:nvPr>
        </p:nvSpPr>
        <p:spPr>
          <a:xfrm>
            <a:off x="7615136" y="6538913"/>
            <a:ext cx="2895600" cy="365125"/>
          </a:xfrm>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477407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tr-TR" sz="2400" b="1" dirty="0">
                <a:solidFill>
                  <a:srgbClr val="000000"/>
                </a:solidFill>
                <a:latin typeface="Times New Roman" panose="02020603050405020304" pitchFamily="18" charset="0"/>
              </a:rPr>
              <a:t>Ekstrem Programlama Uygulamaları (b)</a:t>
            </a:r>
            <a:endParaRPr lang="tr-TR" noProof="0" dirty="0"/>
          </a:p>
        </p:txBody>
      </p:sp>
      <p:graphicFrame>
        <p:nvGraphicFramePr>
          <p:cNvPr id="4" name="Table 3"/>
          <p:cNvGraphicFramePr>
            <a:graphicFrameLocks noGrp="1"/>
          </p:cNvGraphicFramePr>
          <p:nvPr>
            <p:extLst/>
          </p:nvPr>
        </p:nvGraphicFramePr>
        <p:xfrm>
          <a:off x="1981200" y="1528176"/>
          <a:ext cx="8217271" cy="503647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r>
                        <a:rPr lang="tr-TR" noProof="0" dirty="0" smtClean="0">
                          <a:effectLst/>
                        </a:rPr>
                        <a:t>Çiftler </a:t>
                      </a:r>
                      <a:r>
                        <a:rPr lang="en-US" noProof="0" dirty="0" smtClean="0">
                          <a:effectLst/>
                        </a:rPr>
                        <a:t>P</a:t>
                      </a:r>
                      <a:r>
                        <a:rPr lang="tr-TR" noProof="0" dirty="0" err="1" smtClean="0">
                          <a:effectLst/>
                        </a:rPr>
                        <a:t>rogramı</a:t>
                      </a:r>
                      <a:r>
                        <a:rPr lang="tr-TR" noProof="0" dirty="0" smtClean="0">
                          <a:effectLst/>
                        </a:rPr>
                        <a:t>:</a:t>
                      </a:r>
                      <a:endParaRPr lang="tr-TR" noProof="0" dirty="0"/>
                    </a:p>
                  </a:txBody>
                  <a:tcPr anchor="ctr"/>
                </a:tc>
                <a:tc>
                  <a:txBody>
                    <a:bodyPr/>
                    <a:lstStyle/>
                    <a:p>
                      <a:r>
                        <a:rPr lang="tr-TR" noProof="0" dirty="0" smtClean="0">
                          <a:effectLst/>
                        </a:rPr>
                        <a:t>Geliştiriciler çiftler halinde çalışır, birbirlerinin çalışmalarını kontrol eder ve her zaman iyi bir iş çıkarmak için destek sağlar.</a:t>
                      </a:r>
                      <a:endParaRPr lang="tr-TR" noProof="0" dirty="0"/>
                    </a:p>
                  </a:txBody>
                  <a:tcPr anchor="ctr"/>
                </a:tc>
                <a:extLst>
                  <a:ext uri="{0D108BD9-81ED-4DB2-BD59-A6C34878D82A}">
                    <a16:rowId xmlns:a16="http://schemas.microsoft.com/office/drawing/2014/main" val="10000"/>
                  </a:ext>
                </a:extLst>
              </a:tr>
              <a:tr h="830234">
                <a:tc>
                  <a:txBody>
                    <a:bodyPr/>
                    <a:lstStyle/>
                    <a:p>
                      <a:r>
                        <a:rPr lang="tr-TR" noProof="0" dirty="0" smtClean="0">
                          <a:effectLst/>
                        </a:rPr>
                        <a:t>Toplu mülkiyet:</a:t>
                      </a:r>
                      <a:endParaRPr lang="tr-TR" noProof="0" dirty="0"/>
                    </a:p>
                  </a:txBody>
                  <a:tcPr anchor="ctr"/>
                </a:tc>
                <a:tc>
                  <a:txBody>
                    <a:bodyPr/>
                    <a:lstStyle/>
                    <a:p>
                      <a:r>
                        <a:rPr lang="tr-TR" noProof="0" dirty="0" smtClean="0">
                          <a:effectLst/>
                        </a:rPr>
                        <a:t>Geliştirici çiftleri sistemin tüm alanlarında çalışır, böylece hiçbir uzmanlık adası gelişmez ve tüm geliştiriciler tüm kodun sorumluluğunu alır. Herkes her şeyi değiştirebilir.</a:t>
                      </a:r>
                      <a:endParaRPr lang="tr-TR" noProof="0" dirty="0"/>
                    </a:p>
                  </a:txBody>
                  <a:tcPr anchor="ctr"/>
                </a:tc>
                <a:extLst>
                  <a:ext uri="{0D108BD9-81ED-4DB2-BD59-A6C34878D82A}">
                    <a16:rowId xmlns:a16="http://schemas.microsoft.com/office/drawing/2014/main" val="10001"/>
                  </a:ext>
                </a:extLst>
              </a:tr>
              <a:tr h="830234">
                <a:tc>
                  <a:txBody>
                    <a:bodyPr/>
                    <a:lstStyle/>
                    <a:p>
                      <a:r>
                        <a:rPr lang="tr-TR" noProof="0" dirty="0" smtClean="0">
                          <a:effectLst/>
                        </a:rPr>
                        <a:t>Sürekli entegrasyon:</a:t>
                      </a:r>
                      <a:endParaRPr lang="tr-TR" noProof="0" dirty="0"/>
                    </a:p>
                  </a:txBody>
                  <a:tcPr anchor="ctr"/>
                </a:tc>
                <a:tc>
                  <a:txBody>
                    <a:bodyPr/>
                    <a:lstStyle/>
                    <a:p>
                      <a:r>
                        <a:rPr lang="tr-TR" noProof="0" dirty="0" smtClean="0">
                          <a:effectLst/>
                        </a:rPr>
                        <a:t>Bir görev üzerindeki çalışma tamamlanır tamamlanmaz tüm sisteme entegre edilir. Bu tür bir entegrasyondan sonra, sistemdeki tüm birim testleri geçmelidir.</a:t>
                      </a:r>
                      <a:endParaRPr lang="tr-TR" noProof="0" dirty="0"/>
                    </a:p>
                  </a:txBody>
                  <a:tcPr anchor="ctr"/>
                </a:tc>
                <a:extLst>
                  <a:ext uri="{0D108BD9-81ED-4DB2-BD59-A6C34878D82A}">
                    <a16:rowId xmlns:a16="http://schemas.microsoft.com/office/drawing/2014/main" val="10002"/>
                  </a:ext>
                </a:extLst>
              </a:tr>
              <a:tr h="830234">
                <a:tc>
                  <a:txBody>
                    <a:bodyPr/>
                    <a:lstStyle/>
                    <a:p>
                      <a:r>
                        <a:rPr lang="tr-TR" noProof="0" dirty="0" smtClean="0">
                          <a:effectLst/>
                        </a:rPr>
                        <a:t>Sürdürülebilir hız:</a:t>
                      </a:r>
                      <a:endParaRPr lang="tr-TR" noProof="0" dirty="0"/>
                    </a:p>
                  </a:txBody>
                  <a:tcPr anchor="ctr"/>
                </a:tc>
                <a:tc>
                  <a:txBody>
                    <a:bodyPr/>
                    <a:lstStyle/>
                    <a:p>
                      <a:r>
                        <a:rPr lang="tr-TR" noProof="0" dirty="0" smtClean="0">
                          <a:effectLst/>
                        </a:rPr>
                        <a:t>Net etki genellikle kod kalitesini ve orta vadeli üretkenliği düşürdüğü için büyük miktarlarda fazla mesai kabul edilemez.</a:t>
                      </a:r>
                      <a:endParaRPr lang="tr-TR" noProof="0" dirty="0"/>
                    </a:p>
                  </a:txBody>
                  <a:tcPr anchor="ctr"/>
                </a:tc>
                <a:extLst>
                  <a:ext uri="{0D108BD9-81ED-4DB2-BD59-A6C34878D82A}">
                    <a16:rowId xmlns:a16="http://schemas.microsoft.com/office/drawing/2014/main" val="10003"/>
                  </a:ext>
                </a:extLst>
              </a:tr>
              <a:tr h="1283088">
                <a:tc>
                  <a:txBody>
                    <a:bodyPr/>
                    <a:lstStyle/>
                    <a:p>
                      <a:r>
                        <a:rPr lang="tr-TR" noProof="0" dirty="0" smtClean="0">
                          <a:effectLst/>
                        </a:rPr>
                        <a:t>Yerinde müşteri:</a:t>
                      </a:r>
                      <a:endParaRPr lang="tr-TR" noProof="0" dirty="0"/>
                    </a:p>
                  </a:txBody>
                  <a:tcPr anchor="ctr"/>
                </a:tc>
                <a:tc>
                  <a:txBody>
                    <a:bodyPr/>
                    <a:lstStyle/>
                    <a:p>
                      <a:r>
                        <a:rPr lang="tr-TR" noProof="0" dirty="0" smtClean="0">
                          <a:effectLst/>
                        </a:rPr>
                        <a:t>Sistemin son kullanıcısının (müşteri) bir temsilcisi, XP ekibinin kullanımı için tam zamanlı hazır bulunmalıdır. Ekstrem bir programlama sürecinde, müşteri geliştirme ekibinin bir üyesidir ve uygulama için ekibe sistem gereksinimlerini getirmekten sorumludur.</a:t>
                      </a:r>
                      <a:endParaRPr lang="tr-TR" noProof="0" dirty="0"/>
                    </a:p>
                  </a:txBody>
                  <a:tcPr anchor="ct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Footer Placeholder 5"/>
          <p:cNvSpPr>
            <a:spLocks noGrp="1"/>
          </p:cNvSpPr>
          <p:nvPr>
            <p:ph type="ftr" sz="quarter" idx="11"/>
          </p:nvPr>
        </p:nvSpPr>
        <p:spPr>
          <a:xfrm>
            <a:off x="6096000" y="6564651"/>
            <a:ext cx="2895600" cy="365125"/>
          </a:xfrm>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289982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pPr algn="l"/>
            <a:r>
              <a:rPr lang="tr-TR" sz="2800" b="1" dirty="0">
                <a:solidFill>
                  <a:srgbClr val="000000"/>
                </a:solidFill>
                <a:latin typeface="Times New Roman" panose="02020603050405020304" pitchFamily="18" charset="0"/>
              </a:rPr>
              <a:t>Gereksinim Senaryoları</a:t>
            </a:r>
          </a:p>
        </p:txBody>
      </p:sp>
      <p:sp>
        <p:nvSpPr>
          <p:cNvPr id="1170435"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XP'de, bir müşteri veya kullanıcı XP ekibinin bir parçasıdır ve gereksinimlerle ilgili kararlar vermekten sorumludur.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Kullanıcı gereksinimleri, senaryolar veya kullanıcı hikayeleri olarak ifade edilir.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Bunlar kartlara yazılır ve geliştirme ekibi bunları uygulama görevlerine böler. Bu görevler, zamanlama ve maliyet tahminlerinin temelidir.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Müşteri, önceliklerine ve program tahminlerine göre sonraki sürüme eklenecek hikayeleri seçer.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4066219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Hızlı Yazılım Geliştirme</a:t>
            </a:r>
          </a:p>
        </p:txBody>
      </p:sp>
      <p:sp>
        <p:nvSpPr>
          <p:cNvPr id="3" name="Content Placeholder 2"/>
          <p:cNvSpPr>
            <a:spLocks noGrp="1"/>
          </p:cNvSpPr>
          <p:nvPr>
            <p:ph idx="1"/>
          </p:nvPr>
        </p:nvSpPr>
        <p:spPr>
          <a:xfrm>
            <a:off x="609599" y="1600201"/>
            <a:ext cx="10584873" cy="4525963"/>
          </a:xfrm>
        </p:spPr>
        <p:txBody>
          <a:bodyPr>
            <a:normAutofit/>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Hızlı geliştirme ve teslimat, artık çoğu zaman yazılım sistemleri için en önemli gereksinimdir:</a:t>
            </a:r>
          </a:p>
          <a:p>
            <a:pPr marL="742950" lvl="1" indent="-285750" algn="just"/>
            <a:r>
              <a:rPr lang="tr-TR" b="0" i="0" noProof="0" dirty="0">
                <a:solidFill>
                  <a:srgbClr val="000000"/>
                </a:solidFill>
                <a:effectLst/>
                <a:latin typeface="Times New Roman" panose="02020603050405020304" pitchFamily="18" charset="0"/>
              </a:rPr>
              <a:t>İşletmeler hızla değişen bir gereksinimle çalışır ve bir dizi kararlı yazılım gereksinimi üretmek pratik olarak imkansızdır.</a:t>
            </a:r>
          </a:p>
          <a:p>
            <a:pPr marL="742950" lvl="1" indent="-285750" algn="just"/>
            <a:r>
              <a:rPr lang="tr-TR" b="0" i="0" noProof="0" dirty="0">
                <a:solidFill>
                  <a:srgbClr val="000000"/>
                </a:solidFill>
                <a:effectLst/>
                <a:latin typeface="Times New Roman" panose="02020603050405020304" pitchFamily="18" charset="0"/>
              </a:rPr>
              <a:t>Yazılım, değişen iş ihtiyaçlarını yansıtacak şekilde hızla gelişmelidir.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Hızlı yazılım geliştirme:</a:t>
            </a:r>
          </a:p>
          <a:p>
            <a:pPr marL="742950" lvl="1" indent="-285750" algn="just"/>
            <a:r>
              <a:rPr lang="tr-TR" b="0" i="0" noProof="0" dirty="0">
                <a:solidFill>
                  <a:srgbClr val="000000"/>
                </a:solidFill>
                <a:effectLst/>
                <a:latin typeface="Times New Roman" panose="02020603050405020304" pitchFamily="18" charset="0"/>
              </a:rPr>
              <a:t>Şartname, tasarım ve uygulama birbiriyle ilişkilidir.</a:t>
            </a:r>
          </a:p>
          <a:p>
            <a:pPr marL="742950" lvl="1" indent="-285750" algn="just"/>
            <a:r>
              <a:rPr lang="tr-TR" b="0" i="0" noProof="0" dirty="0">
                <a:solidFill>
                  <a:srgbClr val="000000"/>
                </a:solidFill>
                <a:effectLst/>
                <a:latin typeface="Times New Roman" panose="02020603050405020304" pitchFamily="18" charset="0"/>
              </a:rPr>
              <a:t>Sistem, sürüm değerlendirmesine dahil olan paydaşlarla bir dizi sürüm olarak geliştirilmiştir.</a:t>
            </a:r>
          </a:p>
          <a:p>
            <a:pPr marL="742950" lvl="1" indent="-285750" algn="just"/>
            <a:r>
              <a:rPr lang="tr-TR" b="0" i="0" noProof="0" dirty="0">
                <a:solidFill>
                  <a:srgbClr val="000000"/>
                </a:solidFill>
                <a:effectLst/>
                <a:latin typeface="Times New Roman" panose="02020603050405020304" pitchFamily="18" charset="0"/>
              </a:rPr>
              <a:t>Kullanıcı </a:t>
            </a:r>
            <a:r>
              <a:rPr lang="tr-TR" b="0" i="0" noProof="0" dirty="0" err="1">
                <a:solidFill>
                  <a:srgbClr val="000000"/>
                </a:solidFill>
                <a:effectLst/>
                <a:latin typeface="Times New Roman" panose="02020603050405020304" pitchFamily="18" charset="0"/>
              </a:rPr>
              <a:t>arayüzleri</a:t>
            </a:r>
            <a:r>
              <a:rPr lang="tr-TR" b="0" i="0" noProof="0" dirty="0">
                <a:solidFill>
                  <a:srgbClr val="000000"/>
                </a:solidFill>
                <a:effectLst/>
                <a:latin typeface="Times New Roman" panose="02020603050405020304" pitchFamily="18" charset="0"/>
              </a:rPr>
              <a:t> genellikle bir IDE ve grafik araç seti kullanılarak geliştirilir.</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2448261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Bir 'Reçeteli </a:t>
            </a:r>
            <a:r>
              <a:rPr lang="en-US" sz="2800" b="1" dirty="0">
                <a:solidFill>
                  <a:srgbClr val="000000"/>
                </a:solidFill>
                <a:latin typeface="Times New Roman" panose="02020603050405020304" pitchFamily="18" charset="0"/>
              </a:rPr>
              <a:t>İ</a:t>
            </a:r>
            <a:r>
              <a:rPr lang="tr-TR" sz="2800" b="1" dirty="0" err="1">
                <a:solidFill>
                  <a:srgbClr val="000000"/>
                </a:solidFill>
                <a:latin typeface="Times New Roman" panose="02020603050405020304" pitchFamily="18" charset="0"/>
              </a:rPr>
              <a:t>laç</a:t>
            </a:r>
            <a:r>
              <a:rPr lang="tr-TR" sz="2800" b="1" dirty="0">
                <a:solidFill>
                  <a:srgbClr val="000000"/>
                </a:solidFill>
                <a:latin typeface="Times New Roman" panose="02020603050405020304" pitchFamily="18" charset="0"/>
              </a:rPr>
              <a:t>' Hikayesi</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
        <p:nvSpPr>
          <p:cNvPr id="6" name="Footer Placeholder 5"/>
          <p:cNvSpPr>
            <a:spLocks noGrp="1"/>
          </p:cNvSpPr>
          <p:nvPr>
            <p:ph type="ftr" sz="quarter" idx="11"/>
          </p:nvPr>
        </p:nvSpPr>
        <p:spPr>
          <a:xfrm>
            <a:off x="4794115" y="6516520"/>
            <a:ext cx="2895600" cy="365125"/>
          </a:xfrm>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pic>
        <p:nvPicPr>
          <p:cNvPr id="3" name="Resim 2"/>
          <p:cNvPicPr>
            <a:picLocks noChangeAspect="1"/>
          </p:cNvPicPr>
          <p:nvPr/>
        </p:nvPicPr>
        <p:blipFill>
          <a:blip r:embed="rId2"/>
          <a:stretch>
            <a:fillRect/>
          </a:stretch>
        </p:blipFill>
        <p:spPr>
          <a:xfrm>
            <a:off x="2964873" y="1337135"/>
            <a:ext cx="6352167" cy="5019215"/>
          </a:xfrm>
          <a:prstGeom prst="rect">
            <a:avLst/>
          </a:prstGeom>
        </p:spPr>
      </p:pic>
    </p:spTree>
    <p:extLst>
      <p:ext uri="{BB962C8B-B14F-4D97-AF65-F5344CB8AC3E}">
        <p14:creationId xmlns:p14="http://schemas.microsoft.com/office/powerpoint/2010/main" val="172983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Bir 'Reçeteli </a:t>
            </a:r>
            <a:r>
              <a:rPr lang="en-US" sz="2800" dirty="0" err="1">
                <a:solidFill>
                  <a:srgbClr val="000000"/>
                </a:solidFill>
                <a:latin typeface="Times New Roman" panose="02020603050405020304" pitchFamily="18" charset="0"/>
              </a:rPr>
              <a:t>İ</a:t>
            </a:r>
            <a:r>
              <a:rPr lang="tr-TR" sz="2800" b="1" dirty="0" err="1">
                <a:solidFill>
                  <a:srgbClr val="000000"/>
                </a:solidFill>
                <a:latin typeface="Times New Roman" panose="02020603050405020304" pitchFamily="18" charset="0"/>
              </a:rPr>
              <a:t>laç</a:t>
            </a:r>
            <a:r>
              <a:rPr lang="tr-TR" sz="2800" b="1" dirty="0">
                <a:solidFill>
                  <a:srgbClr val="000000"/>
                </a:solidFill>
                <a:latin typeface="Times New Roman" panose="02020603050405020304" pitchFamily="18" charset="0"/>
              </a:rPr>
              <a:t>' Hikayesi</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3" name="TextBox 2">
            <a:extLst>
              <a:ext uri="{FF2B5EF4-FFF2-40B4-BE49-F238E27FC236}">
                <a16:creationId xmlns:a16="http://schemas.microsoft.com/office/drawing/2014/main" id="{A0A5043E-3D2D-4B1F-9A9D-B6A006992F39}"/>
              </a:ext>
            </a:extLst>
          </p:cNvPr>
          <p:cNvSpPr txBox="1"/>
          <p:nvPr/>
        </p:nvSpPr>
        <p:spPr>
          <a:xfrm>
            <a:off x="1605429" y="1601261"/>
            <a:ext cx="8897201" cy="3754874"/>
          </a:xfrm>
          <a:prstGeom prst="rect">
            <a:avLst/>
          </a:prstGeom>
          <a:noFill/>
        </p:spPr>
        <p:txBody>
          <a:bodyPr wrap="square" rtlCol="0">
            <a:spAutoFit/>
          </a:bodyPr>
          <a:lstStyle/>
          <a:p>
            <a:pPr algn="just"/>
            <a:r>
              <a:rPr lang="tr-TR" sz="1400" dirty="0"/>
              <a:t>Kate, bir kliniğe giden bir hastaya ilaç yazmak isteyen bir doktordur. Hasta kaydı zaten bilgisayarında görüntülendiğinden, ilaç tedavisi alanına tıklar ve mevcut ilacı, "yeni ilacı" veya "formüler" i seçebilir.</a:t>
            </a:r>
          </a:p>
          <a:p>
            <a:pPr algn="just"/>
            <a:endParaRPr lang="tr-TR" sz="1400" dirty="0"/>
          </a:p>
          <a:p>
            <a:pPr algn="just"/>
            <a:r>
              <a:rPr lang="tr-TR" sz="1400" dirty="0"/>
              <a:t>"Mevcut ilacı" seçerse, sistem ondan dozu kontrol etmesini ister. Dozu değiştirmek isterse, dozu girer ve ardından reçeteyi onaylar.</a:t>
            </a:r>
          </a:p>
          <a:p>
            <a:pPr algn="just"/>
            <a:endParaRPr lang="tr-TR" sz="1400" dirty="0"/>
          </a:p>
          <a:p>
            <a:pPr algn="just"/>
            <a:r>
              <a:rPr lang="tr-TR" sz="1400" dirty="0"/>
              <a:t>"Yeni ilaç" ı seçerse, sistem hangi ilacı reçete edeceğini bildiğini varsayar. İlaç adının ilk birkaç harfini yazar. Sistem, bu harflerle başlayarak olası ilaçların bir listesini görüntüler. Gerekli ilacı seçer ve sistem kendisinden seçilen ilacın doğru olup olmadığını kontrol etmesini isteyerek yanıt verir. Dozu girer ve ardından reçeteyi onaylar.</a:t>
            </a:r>
          </a:p>
          <a:p>
            <a:pPr algn="just"/>
            <a:endParaRPr lang="tr-TR" sz="1400" dirty="0"/>
          </a:p>
          <a:p>
            <a:pPr algn="just"/>
            <a:r>
              <a:rPr lang="tr-TR" sz="1400" dirty="0"/>
              <a:t>"Formüler" i seçerse, sistem onaylanmış formüler için bir arama kutusu görüntüler. Daha sonra gerekli ilacı arayabilir. Bir ilaç seçer ve ilacın doğru olup olmadığını kontrol etmesi istenir. Dozu girer ve ardından reçeteyi onaylar.</a:t>
            </a:r>
          </a:p>
          <a:p>
            <a:pPr algn="just"/>
            <a:endParaRPr lang="tr-TR" sz="1400" dirty="0"/>
          </a:p>
          <a:p>
            <a:pPr algn="just"/>
            <a:r>
              <a:rPr lang="tr-TR" sz="1400" dirty="0"/>
              <a:t>Sistem her zaman dozun onaylanmış aralıkta olup olmadığını kontrol eder. Değilse, </a:t>
            </a:r>
            <a:r>
              <a:rPr lang="tr-TR" sz="1400" dirty="0" err="1"/>
              <a:t>Kate'den</a:t>
            </a:r>
            <a:r>
              <a:rPr lang="tr-TR" sz="1400" dirty="0"/>
              <a:t> dozu değiştirmesi istenir.</a:t>
            </a:r>
          </a:p>
          <a:p>
            <a:pPr algn="just"/>
            <a:endParaRPr lang="tr-TR" sz="1400" dirty="0"/>
          </a:p>
          <a:p>
            <a:pPr algn="just"/>
            <a:r>
              <a:rPr lang="tr-TR" sz="1400" dirty="0"/>
              <a:t>Kate reçeteyi onayladıktan sonra kontrol için </a:t>
            </a:r>
            <a:r>
              <a:rPr lang="en-US" sz="1400" dirty="0" err="1"/>
              <a:t>reçeteyi</a:t>
            </a:r>
            <a:r>
              <a:rPr lang="en-US" sz="1400" dirty="0"/>
              <a:t> </a:t>
            </a:r>
            <a:r>
              <a:rPr lang="en-US" sz="1400" dirty="0" err="1"/>
              <a:t>görecektir</a:t>
            </a:r>
            <a:r>
              <a:rPr lang="tr-TR" sz="1400" dirty="0"/>
              <a:t>. Ya "Tamam" ı veya "Değiştir" i tıklar. "Tamam" ı tıklarsa, reçete denetim </a:t>
            </a:r>
            <a:r>
              <a:rPr lang="tr-TR" sz="1400" dirty="0" err="1"/>
              <a:t>veritabanına</a:t>
            </a:r>
            <a:r>
              <a:rPr lang="tr-TR" sz="1400" dirty="0"/>
              <a:t> kaydedilir. "Değiştir" i tıklarsa, "İlaç reçetesi yazma" sürecine yeniden </a:t>
            </a:r>
            <a:r>
              <a:rPr lang="en-US" sz="1400" dirty="0" err="1"/>
              <a:t>başlar</a:t>
            </a:r>
            <a:r>
              <a:rPr lang="tr-TR" sz="1400" dirty="0"/>
              <a:t>.</a:t>
            </a:r>
          </a:p>
        </p:txBody>
      </p:sp>
    </p:spTree>
    <p:extLst>
      <p:ext uri="{BB962C8B-B14F-4D97-AF65-F5344CB8AC3E}">
        <p14:creationId xmlns:p14="http://schemas.microsoft.com/office/powerpoint/2010/main" val="1537779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İlaç </a:t>
            </a:r>
            <a:r>
              <a:rPr lang="tr-TR" sz="2800" b="1" dirty="0" err="1">
                <a:solidFill>
                  <a:srgbClr val="000000"/>
                </a:solidFill>
                <a:latin typeface="Times New Roman" panose="02020603050405020304" pitchFamily="18" charset="0"/>
              </a:rPr>
              <a:t>Reçetelemek</a:t>
            </a:r>
            <a:r>
              <a:rPr lang="tr-TR" sz="2800" b="1" dirty="0">
                <a:solidFill>
                  <a:srgbClr val="000000"/>
                </a:solidFill>
                <a:latin typeface="Times New Roman" panose="02020603050405020304" pitchFamily="18" charset="0"/>
              </a:rPr>
              <a:t> </a:t>
            </a:r>
            <a:r>
              <a:rPr lang="en-US" sz="2800" dirty="0" err="1">
                <a:solidFill>
                  <a:srgbClr val="000000"/>
                </a:solidFill>
                <a:latin typeface="Times New Roman" panose="02020603050405020304" pitchFamily="18" charset="0"/>
              </a:rPr>
              <a:t>İ</a:t>
            </a:r>
            <a:r>
              <a:rPr lang="tr-TR" sz="2800" b="1" dirty="0" err="1">
                <a:solidFill>
                  <a:srgbClr val="000000"/>
                </a:solidFill>
                <a:latin typeface="Times New Roman" panose="02020603050405020304" pitchFamily="18" charset="0"/>
              </a:rPr>
              <a:t>çin</a:t>
            </a:r>
            <a:r>
              <a:rPr lang="tr-TR" sz="2800" b="1" dirty="0">
                <a:solidFill>
                  <a:srgbClr val="000000"/>
                </a:solidFill>
                <a:latin typeface="Times New Roman" panose="02020603050405020304" pitchFamily="18" charset="0"/>
              </a:rPr>
              <a:t> Görev Kartı Örnekleri</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pic>
        <p:nvPicPr>
          <p:cNvPr id="3" name="Resim 2"/>
          <p:cNvPicPr>
            <a:picLocks noChangeAspect="1"/>
          </p:cNvPicPr>
          <p:nvPr/>
        </p:nvPicPr>
        <p:blipFill>
          <a:blip r:embed="rId2"/>
          <a:stretch>
            <a:fillRect/>
          </a:stretch>
        </p:blipFill>
        <p:spPr>
          <a:xfrm>
            <a:off x="2523043" y="1323683"/>
            <a:ext cx="6810044" cy="4813880"/>
          </a:xfrm>
          <a:prstGeom prst="rect">
            <a:avLst/>
          </a:prstGeom>
        </p:spPr>
      </p:pic>
    </p:spTree>
    <p:extLst>
      <p:ext uri="{BB962C8B-B14F-4D97-AF65-F5344CB8AC3E}">
        <p14:creationId xmlns:p14="http://schemas.microsoft.com/office/powerpoint/2010/main" val="3245511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pPr algn="l"/>
            <a:r>
              <a:rPr lang="tr-TR" sz="2800" b="1" dirty="0">
                <a:solidFill>
                  <a:srgbClr val="000000"/>
                </a:solidFill>
                <a:latin typeface="Times New Roman" panose="02020603050405020304" pitchFamily="18" charset="0"/>
              </a:rPr>
              <a:t>XP Ve Değişim</a:t>
            </a:r>
          </a:p>
        </p:txBody>
      </p:sp>
      <p:sp>
        <p:nvSpPr>
          <p:cNvPr id="1171459"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Yazılım mühendisliğinde geleneksel akıl, değişim için tasarım yapmaktır. Daha sonraki yaşam döngüsünde maliyetleri düşürdüğü için değişiklikleri önceden tahmin etmek için zaman ve çaba harcamaya değer.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Ancak XP, değişiklikler güvenilir bir şekilde öngörülemediği için bunun faydalı olmadığını savunuyor.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Daha ziyade, uygulanmaları gerektiğinde değişiklikleri kolaylaştırmak için sürekli kod iyileştirme (yeniden düzenleme) önerir.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3688446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Yeniden Düzenleme</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Programlama ekibi olası yazılım iyileştirmelerini arar ve bu iyileştirmeleri acil ihtiyaç duyulmayan yerlerde bile yapar.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Bu, yazılımın anlaşılırlığını artırır ve böylece dokümantasyon ihtiyacını azaltır.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Kod iyi yapılandırılmış ve net olduğu için değişiklik yapmak daha kolaydır.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Ancak, bazı değişiklikler mimarinin yeniden düzenlenmesini gerektirir ve bu çok daha pahalıdır.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extLst>
      <p:ext uri="{BB962C8B-B14F-4D97-AF65-F5344CB8AC3E}">
        <p14:creationId xmlns:p14="http://schemas.microsoft.com/office/powerpoint/2010/main" val="166230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Yeniden Düzenleme Örnekleri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Yinelenen kodu kaldırmak için bir sınıf hiyerarşisinin yeniden düzenlenmesi.</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Anlamalarını kolaylaştırmak için öznitelikleri ve yöntemleri toparlamak ve yeniden adlandırmak.</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Satır içi kodun, bir program kitaplığına dahil edilmiş yöntemlere yapılan çağrılarla değiştirilmesi.</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extLst>
      <p:ext uri="{BB962C8B-B14F-4D97-AF65-F5344CB8AC3E}">
        <p14:creationId xmlns:p14="http://schemas.microsoft.com/office/powerpoint/2010/main" val="467156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Bölüm</a:t>
            </a:r>
            <a:r>
              <a:rPr lang="en-US" sz="2800" dirty="0"/>
              <a:t> 1 </a:t>
            </a:r>
            <a:r>
              <a:rPr lang="tr-TR" sz="2800" dirty="0"/>
              <a:t>Anahtar Noktalar</a:t>
            </a:r>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Çevik yöntemler, hızlı geliştirmeye, yazılımın sık sürümlerine, işlem giderlerini azaltmaya ve yüksek kaliteli kod üretmeye odaklanan artımlı geliştirme yöntemleridir. Müşteriyi doğrudan geliştirme sürecine dahil ederler.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Geliştirme için çevik veya plan odaklı bir yaklaşım kullanıp kullanmama kararı, geliştirilen yazılımın türüne, geliştirme ekibinin yeteneklerine ve sistemi geliştiren şirketin kültürüne bağlı olmalıdır.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Ekstrem programlama, yazılımın sık sürümleri, sürekli yazılım iyileştirmesi ve geliştirme ekibine müşteri katılımı gibi bir dizi iyi programlama uygulamasını entegre eden iyi bilinen bir çevik yöntemdir.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extLst>
      <p:ext uri="{BB962C8B-B14F-4D97-AF65-F5344CB8AC3E}">
        <p14:creationId xmlns:p14="http://schemas.microsoft.com/office/powerpoint/2010/main" val="3844631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tr-TR" noProof="0" dirty="0" smtClean="0"/>
              <a:t>Ders 3 - Çevik Yazılım Geliştirme</a:t>
            </a:r>
            <a:endParaRPr lang="tr-TR" noProof="0" dirty="0"/>
          </a:p>
        </p:txBody>
      </p:sp>
      <p:sp>
        <p:nvSpPr>
          <p:cNvPr id="3" name="Subtitle 2"/>
          <p:cNvSpPr>
            <a:spLocks noGrp="1"/>
          </p:cNvSpPr>
          <p:nvPr>
            <p:ph type="subTitle" idx="1"/>
          </p:nvPr>
        </p:nvSpPr>
        <p:spPr/>
        <p:txBody>
          <a:bodyPr/>
          <a:lstStyle/>
          <a:p>
            <a:pPr>
              <a:defRPr/>
            </a:pPr>
            <a:r>
              <a:rPr lang="tr-TR" noProof="0" dirty="0" smtClean="0">
                <a:ea typeface="+mn-ea"/>
                <a:cs typeface="+mn-cs"/>
              </a:rPr>
              <a:t>Bölüm 2</a:t>
            </a:r>
            <a:endParaRPr lang="tr-TR" noProof="0" dirty="0">
              <a:ea typeface="+mn-ea"/>
              <a:cs typeface="+mn-cs"/>
            </a:endParaRP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3579191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pPr algn="l"/>
            <a:r>
              <a:rPr lang="tr-TR" sz="2800" b="1" dirty="0">
                <a:solidFill>
                  <a:srgbClr val="000000"/>
                </a:solidFill>
                <a:latin typeface="Times New Roman" panose="02020603050405020304" pitchFamily="18" charset="0"/>
              </a:rPr>
              <a:t>X</a:t>
            </a:r>
            <a:r>
              <a:rPr lang="en-US" sz="2800" b="1" dirty="0">
                <a:solidFill>
                  <a:srgbClr val="000000"/>
                </a:solidFill>
                <a:latin typeface="Times New Roman" panose="02020603050405020304" pitchFamily="18" charset="0"/>
              </a:rPr>
              <a:t>P</a:t>
            </a:r>
            <a:r>
              <a:rPr lang="tr-TR" sz="2800" b="1" dirty="0">
                <a:solidFill>
                  <a:srgbClr val="000000"/>
                </a:solidFill>
                <a:latin typeface="Times New Roman" panose="02020603050405020304" pitchFamily="18" charset="0"/>
              </a:rPr>
              <a:t>'de Test Etme</a:t>
            </a:r>
          </a:p>
        </p:txBody>
      </p:sp>
      <p:sp>
        <p:nvSpPr>
          <p:cNvPr id="1172483" name="Rectangle 3"/>
          <p:cNvSpPr>
            <a:spLocks noGrp="1" noChangeArrowheads="1"/>
          </p:cNvSpPr>
          <p:nvPr>
            <p:ph type="body"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Test, XP'nin merkezidir ve XP, her değişiklik yapıldıktan sonra programın test edildiği bir yaklaşım geliştirmiştir.</a:t>
            </a:r>
          </a:p>
          <a:p>
            <a:pPr algn="just">
              <a:buFont typeface="Arial" panose="020B0604020202020204" pitchFamily="34" charset="0"/>
              <a:buChar char="•"/>
            </a:pPr>
            <a:r>
              <a:rPr lang="tr-TR" dirty="0">
                <a:solidFill>
                  <a:srgbClr val="000000"/>
                </a:solidFill>
                <a:latin typeface="Times New Roman" panose="02020603050405020304" pitchFamily="18" charset="0"/>
              </a:rPr>
              <a:t>XP test özellikleri:</a:t>
            </a:r>
          </a:p>
          <a:p>
            <a:pPr marL="742950" lvl="1" indent="-285750" algn="just"/>
            <a:r>
              <a:rPr lang="tr-TR" dirty="0">
                <a:solidFill>
                  <a:srgbClr val="000000"/>
                </a:solidFill>
                <a:latin typeface="Times New Roman" panose="02020603050405020304" pitchFamily="18" charset="0"/>
              </a:rPr>
              <a:t>Önce test geliştirme.</a:t>
            </a:r>
          </a:p>
          <a:p>
            <a:pPr marL="742950" lvl="1" indent="-285750" algn="just"/>
            <a:r>
              <a:rPr lang="tr-TR" dirty="0">
                <a:solidFill>
                  <a:srgbClr val="000000"/>
                </a:solidFill>
                <a:latin typeface="Times New Roman" panose="02020603050405020304" pitchFamily="18" charset="0"/>
              </a:rPr>
              <a:t>Senaryolardan artımlı test geliştirme.</a:t>
            </a:r>
          </a:p>
          <a:p>
            <a:pPr marL="742950" lvl="1" indent="-285750" algn="just"/>
            <a:r>
              <a:rPr lang="tr-TR" dirty="0">
                <a:solidFill>
                  <a:srgbClr val="000000"/>
                </a:solidFill>
                <a:latin typeface="Times New Roman" panose="02020603050405020304" pitchFamily="18" charset="0"/>
              </a:rPr>
              <a:t>Test geliştirme ve doğrulamada kullanıcı katılımı.</a:t>
            </a:r>
          </a:p>
          <a:p>
            <a:pPr marL="742950" lvl="1" indent="-285750" algn="just"/>
            <a:r>
              <a:rPr lang="tr-TR" dirty="0">
                <a:solidFill>
                  <a:srgbClr val="000000"/>
                </a:solidFill>
                <a:latin typeface="Times New Roman" panose="02020603050405020304" pitchFamily="18" charset="0"/>
              </a:rPr>
              <a:t>Otomatik test donanımları, yeni bir sürüm oluşturulduğunda her seferinde tüm bileşen testlerini çalıştırmak için kullanılır.</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2291305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pPr algn="l"/>
            <a:r>
              <a:rPr lang="tr-TR" sz="2800" b="1" dirty="0">
                <a:solidFill>
                  <a:srgbClr val="000000"/>
                </a:solidFill>
                <a:latin typeface="Times New Roman" panose="02020603050405020304" pitchFamily="18" charset="0"/>
              </a:rPr>
              <a:t>Önce Test Geliştirme</a:t>
            </a:r>
          </a:p>
        </p:txBody>
      </p:sp>
      <p:sp>
        <p:nvSpPr>
          <p:cNvPr id="1173507" name="Rectangle 3"/>
          <p:cNvSpPr>
            <a:spLocks noGrp="1" noChangeArrowheads="1"/>
          </p:cNvSpPr>
          <p:nvPr>
            <p:ph type="body"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Koddan önce testler yazmak, uygulanacak gereksinimleri açıklığa kavuşturur.</a:t>
            </a:r>
          </a:p>
          <a:p>
            <a:pPr algn="just">
              <a:buFont typeface="Arial" panose="020B0604020202020204" pitchFamily="34" charset="0"/>
              <a:buChar char="•"/>
            </a:pPr>
            <a:r>
              <a:rPr lang="tr-TR" dirty="0">
                <a:solidFill>
                  <a:srgbClr val="000000"/>
                </a:solidFill>
                <a:latin typeface="Times New Roman" panose="02020603050405020304" pitchFamily="18" charset="0"/>
              </a:rPr>
              <a:t>Testler, otomatik olarak yürütülebilmeleri için veri yerine program olarak yazılır. Test, doğru şekilde yürütüldüğüne dair bir kontrol içerir.</a:t>
            </a:r>
          </a:p>
          <a:p>
            <a:pPr marL="742950" lvl="1" indent="-285750" algn="just"/>
            <a:r>
              <a:rPr lang="tr-TR" dirty="0">
                <a:solidFill>
                  <a:srgbClr val="000000"/>
                </a:solidFill>
                <a:latin typeface="Times New Roman" panose="02020603050405020304" pitchFamily="18" charset="0"/>
              </a:rPr>
              <a:t>Genellikle </a:t>
            </a:r>
            <a:r>
              <a:rPr lang="tr-TR" dirty="0" err="1">
                <a:solidFill>
                  <a:srgbClr val="000000"/>
                </a:solidFill>
                <a:latin typeface="Times New Roman" panose="02020603050405020304" pitchFamily="18" charset="0"/>
              </a:rPr>
              <a:t>Junit</a:t>
            </a:r>
            <a:r>
              <a:rPr lang="tr-TR" dirty="0">
                <a:solidFill>
                  <a:srgbClr val="000000"/>
                </a:solidFill>
                <a:latin typeface="Times New Roman" panose="02020603050405020304" pitchFamily="18" charset="0"/>
              </a:rPr>
              <a:t> gibi bir test çerçevesine dayanır.</a:t>
            </a:r>
          </a:p>
          <a:p>
            <a:pPr algn="just">
              <a:buFont typeface="Arial" panose="020B0604020202020204" pitchFamily="34" charset="0"/>
              <a:buChar char="•"/>
            </a:pPr>
            <a:r>
              <a:rPr lang="tr-TR" dirty="0">
                <a:solidFill>
                  <a:srgbClr val="000000"/>
                </a:solidFill>
                <a:latin typeface="Times New Roman" panose="02020603050405020304" pitchFamily="18" charset="0"/>
              </a:rPr>
              <a:t>Tüm önceki ve yeni testler, yeni işlevsellik eklendiğinde otomatik olarak çalıştırılır, böylece yeni işlevin hatalara neden olup olmadığı kontrol edilir.</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798600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pPr algn="l"/>
            <a:r>
              <a:rPr lang="tr-TR" sz="2800" b="1" dirty="0">
                <a:solidFill>
                  <a:srgbClr val="000000"/>
                </a:solidFill>
                <a:latin typeface="Times New Roman" panose="02020603050405020304" pitchFamily="18" charset="0"/>
              </a:rPr>
              <a:t>Çevik Yöntemler</a:t>
            </a:r>
          </a:p>
        </p:txBody>
      </p:sp>
      <p:sp>
        <p:nvSpPr>
          <p:cNvPr id="1166339"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1980'lerin ve 1990'ların yazılım tasarım yöntemlerinde yer alan genel giderlerden memnuniyetsizlik, çevik yöntemlerin geliştirilmesini sağladı. Bu yöntemler:</a:t>
            </a:r>
          </a:p>
          <a:p>
            <a:pPr marL="742950" lvl="1" indent="-285750" algn="just"/>
            <a:r>
              <a:rPr lang="tr-TR" b="0" i="0" noProof="0" dirty="0">
                <a:solidFill>
                  <a:srgbClr val="000000"/>
                </a:solidFill>
                <a:effectLst/>
                <a:latin typeface="Times New Roman" panose="02020603050405020304" pitchFamily="18" charset="0"/>
              </a:rPr>
              <a:t>Tasarım yerine koda odaklanın.</a:t>
            </a:r>
          </a:p>
          <a:p>
            <a:pPr marL="742950" lvl="1" indent="-285750" algn="just"/>
            <a:r>
              <a:rPr lang="tr-TR" b="0" i="0" noProof="0" dirty="0">
                <a:solidFill>
                  <a:srgbClr val="000000"/>
                </a:solidFill>
                <a:effectLst/>
                <a:latin typeface="Times New Roman" panose="02020603050405020304" pitchFamily="18" charset="0"/>
              </a:rPr>
              <a:t>Yazılım geliştirme yinelemeli bir yaklaşıma dayanmaktadır.</a:t>
            </a:r>
          </a:p>
          <a:p>
            <a:pPr marL="742950" lvl="1" indent="-285750" algn="just"/>
            <a:r>
              <a:rPr lang="tr-TR" b="0" i="0" noProof="0" dirty="0">
                <a:solidFill>
                  <a:srgbClr val="000000"/>
                </a:solidFill>
                <a:effectLst/>
                <a:latin typeface="Times New Roman" panose="02020603050405020304" pitchFamily="18" charset="0"/>
              </a:rPr>
              <a:t>Çalışan yazılımı hızlı bir şekilde sunması ve bunu değişen gereksinimleri karşılayacak şekilde hızla geliştirmesi amaçlanmaktadır.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Çevik yöntemlerin amacı, yazılım sürecindeki genel giderleri azaltmak (örneğin, dokümantasyonu sınırlandırarak) ve aşırı yeniden çalışma yapmadan değişen gereksinimlere hızla yanıt verebilmektir.</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1875225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Müşteri Katılımı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Müşterinin test sürecindeki rolü, sistemin bir sonraki sürümünde uygulanacak hikayeler için kabul testleri geliştirmeye yardımcı olmaktır.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Ekibin bir parçası olan müşteri, geliştirme ilerledikçe testler yazar. Bu nedenle, tüm yeni kodlar, müşterinin ihtiyaç duyduğu şey olduğundan emin olmak için doğrulanır.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Ancak, müşteri rolünü benimseyen kişilerin sınırlı zamanı vardır ve bu nedenle geliştirme ekibiyle tam zamanlı çalışamazlar. Gereksinimleri sağlamanın yeterli bir katkı olduğunu düşünebilirler ve bu nedenle test sürecine dahil olma konusunda isteksiz olabilirler.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extLst>
      <p:ext uri="{BB962C8B-B14F-4D97-AF65-F5344CB8AC3E}">
        <p14:creationId xmlns:p14="http://schemas.microsoft.com/office/powerpoint/2010/main" val="2742901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Doz Kontrolü </a:t>
            </a:r>
            <a:r>
              <a:rPr lang="en-US" sz="2800" dirty="0" err="1">
                <a:solidFill>
                  <a:srgbClr val="000000"/>
                </a:solidFill>
                <a:latin typeface="Times New Roman" panose="02020603050405020304" pitchFamily="18" charset="0"/>
              </a:rPr>
              <a:t>İ</a:t>
            </a:r>
            <a:r>
              <a:rPr lang="tr-TR" sz="2800" b="1" dirty="0" err="1">
                <a:solidFill>
                  <a:srgbClr val="000000"/>
                </a:solidFill>
                <a:latin typeface="Times New Roman" panose="02020603050405020304" pitchFamily="18" charset="0"/>
              </a:rPr>
              <a:t>çin</a:t>
            </a:r>
            <a:r>
              <a:rPr lang="tr-TR" sz="2800" b="1" dirty="0">
                <a:solidFill>
                  <a:srgbClr val="000000"/>
                </a:solidFill>
                <a:latin typeface="Times New Roman" panose="02020603050405020304" pitchFamily="18" charset="0"/>
              </a:rPr>
              <a:t> Test Senaryosu Açıklaması</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pic>
        <p:nvPicPr>
          <p:cNvPr id="3" name="Resim 2"/>
          <p:cNvPicPr>
            <a:picLocks noChangeAspect="1"/>
          </p:cNvPicPr>
          <p:nvPr/>
        </p:nvPicPr>
        <p:blipFill>
          <a:blip r:embed="rId2"/>
          <a:stretch>
            <a:fillRect/>
          </a:stretch>
        </p:blipFill>
        <p:spPr>
          <a:xfrm>
            <a:off x="2341419" y="1415847"/>
            <a:ext cx="7898389" cy="4627765"/>
          </a:xfrm>
          <a:prstGeom prst="rect">
            <a:avLst/>
          </a:prstGeom>
        </p:spPr>
      </p:pic>
    </p:spTree>
    <p:extLst>
      <p:ext uri="{BB962C8B-B14F-4D97-AF65-F5344CB8AC3E}">
        <p14:creationId xmlns:p14="http://schemas.microsoft.com/office/powerpoint/2010/main" val="3369499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Test Otomasyonu</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Test otomasyonu, görev uygulanmadan önce testlerin yürütülebilir bileşenler olarak yazılması anlamına gelir:</a:t>
            </a:r>
          </a:p>
          <a:p>
            <a:pPr marL="742950" lvl="1" indent="-285750" algn="just"/>
            <a:r>
              <a:rPr lang="tr-TR" b="0" i="0" noProof="0" dirty="0" smtClean="0">
                <a:solidFill>
                  <a:srgbClr val="000000"/>
                </a:solidFill>
                <a:effectLst/>
                <a:latin typeface="Times New Roman" panose="02020603050405020304" pitchFamily="18" charset="0"/>
              </a:rPr>
              <a:t>Bu test bileşenleri bağımsız olmalı, test edilecek girdinin sunumunu </a:t>
            </a:r>
            <a:r>
              <a:rPr lang="tr-TR" b="0" i="0" noProof="0" dirty="0" err="1" smtClean="0">
                <a:solidFill>
                  <a:srgbClr val="000000"/>
                </a:solidFill>
                <a:effectLst/>
                <a:latin typeface="Times New Roman" panose="02020603050405020304" pitchFamily="18" charset="0"/>
              </a:rPr>
              <a:t>simüle</a:t>
            </a:r>
            <a:r>
              <a:rPr lang="tr-TR" b="0" i="0" noProof="0" dirty="0" smtClean="0">
                <a:solidFill>
                  <a:srgbClr val="000000"/>
                </a:solidFill>
                <a:effectLst/>
                <a:latin typeface="Times New Roman" panose="02020603050405020304" pitchFamily="18" charset="0"/>
              </a:rPr>
              <a:t> etmeli ve sonucun çıktı </a:t>
            </a:r>
            <a:r>
              <a:rPr lang="tr-TR" b="0" i="0" noProof="0" dirty="0" err="1" smtClean="0">
                <a:solidFill>
                  <a:srgbClr val="000000"/>
                </a:solidFill>
                <a:effectLst/>
                <a:latin typeface="Times New Roman" panose="02020603050405020304" pitchFamily="18" charset="0"/>
              </a:rPr>
              <a:t>spesifikasyonunu</a:t>
            </a:r>
            <a:r>
              <a:rPr lang="tr-TR" b="0" i="0" noProof="0" dirty="0" smtClean="0">
                <a:solidFill>
                  <a:srgbClr val="000000"/>
                </a:solidFill>
                <a:effectLst/>
                <a:latin typeface="Times New Roman" panose="02020603050405020304" pitchFamily="18" charset="0"/>
              </a:rPr>
              <a:t> karşılayıp karşılamadığını kontrol etmelidir. Otomatikleştirilmiş bir test çerçevesi (</a:t>
            </a:r>
            <a:r>
              <a:rPr lang="tr-TR" b="0" i="0" noProof="0" dirty="0" err="1" smtClean="0">
                <a:solidFill>
                  <a:srgbClr val="000000"/>
                </a:solidFill>
                <a:effectLst/>
                <a:latin typeface="Times New Roman" panose="02020603050405020304" pitchFamily="18" charset="0"/>
              </a:rPr>
              <a:t>örn</a:t>
            </a:r>
            <a:r>
              <a:rPr lang="tr-TR" b="0" i="0" noProof="0" dirty="0" smtClean="0">
                <a:solidFill>
                  <a:srgbClr val="000000"/>
                </a:solidFill>
                <a:effectLst/>
                <a:latin typeface="Times New Roman" panose="02020603050405020304" pitchFamily="18" charset="0"/>
              </a:rPr>
              <a:t>. </a:t>
            </a:r>
            <a:r>
              <a:rPr lang="tr-TR" b="0" i="0" noProof="0" dirty="0" err="1" smtClean="0">
                <a:solidFill>
                  <a:srgbClr val="000000"/>
                </a:solidFill>
                <a:effectLst/>
                <a:latin typeface="Times New Roman" panose="02020603050405020304" pitchFamily="18" charset="0"/>
              </a:rPr>
              <a:t>Junit</a:t>
            </a:r>
            <a:r>
              <a:rPr lang="tr-TR" b="0" i="0" noProof="0" dirty="0" smtClean="0">
                <a:solidFill>
                  <a:srgbClr val="000000"/>
                </a:solidFill>
                <a:effectLst/>
                <a:latin typeface="Times New Roman" panose="02020603050405020304" pitchFamily="18" charset="0"/>
              </a:rPr>
              <a:t>), yürütülebilir testler yazmayı ve yürütme için bir dizi test göndermeyi kolaylaştıran bir sistemdir.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Test otomatikleştirildiği için, her zaman hızlı ve kolay bir şekilde yürütülebilecek bir dizi test vardır:</a:t>
            </a:r>
          </a:p>
          <a:p>
            <a:pPr marL="742950" lvl="1" indent="-285750" algn="just"/>
            <a:r>
              <a:rPr lang="tr-TR" b="0" i="0" noProof="0" dirty="0" smtClean="0">
                <a:solidFill>
                  <a:srgbClr val="000000"/>
                </a:solidFill>
                <a:effectLst/>
                <a:latin typeface="Times New Roman" panose="02020603050405020304" pitchFamily="18" charset="0"/>
              </a:rPr>
              <a:t>Sisteme herhangi bir işlevsellik eklendiğinde, testler çalıştırılabilir ve yeni kodun ortaya çıkardığı sorunlar anında yakalanabilir.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extLst>
      <p:ext uri="{BB962C8B-B14F-4D97-AF65-F5344CB8AC3E}">
        <p14:creationId xmlns:p14="http://schemas.microsoft.com/office/powerpoint/2010/main" val="3592687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XP Test Zorlukları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Programcılar programlamayı teste tercih ederler ve bazen test yazarken kestirme yollar kullanırlar. Örneğin, oluşabilecek tüm olası istisnaları kontrol etmeyen eksik testler yazabilirler.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Bazı testleri aşamalı olarak yazmak çok zor olabilir. Örneğin, karmaşık bir kullanıcı </a:t>
            </a:r>
            <a:r>
              <a:rPr lang="tr-TR" b="0" i="0" noProof="0" dirty="0" err="1" smtClean="0">
                <a:solidFill>
                  <a:srgbClr val="000000"/>
                </a:solidFill>
                <a:effectLst/>
                <a:latin typeface="Times New Roman" panose="02020603050405020304" pitchFamily="18" charset="0"/>
              </a:rPr>
              <a:t>arayüzünde</a:t>
            </a:r>
            <a:r>
              <a:rPr lang="tr-TR" b="0" i="0" noProof="0" dirty="0" smtClean="0">
                <a:solidFill>
                  <a:srgbClr val="000000"/>
                </a:solidFill>
                <a:effectLst/>
                <a:latin typeface="Times New Roman" panose="02020603050405020304" pitchFamily="18" charset="0"/>
              </a:rPr>
              <a:t>, ekranlar arasında 'görüntüleme mantığını' ve iş akışını uygulayan kod için birim testleri yazmak genellikle zordur.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Bir dizi testin eksiksiz olup olmadığına karar vermek zordur. Çok sayıda sistem testiniz olsa da, test setiniz tam kapsam sağlamayabilir.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extLst>
      <p:ext uri="{BB962C8B-B14F-4D97-AF65-F5344CB8AC3E}">
        <p14:creationId xmlns:p14="http://schemas.microsoft.com/office/powerpoint/2010/main" val="3290198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pPr algn="l"/>
            <a:r>
              <a:rPr lang="tr-TR" sz="2800" b="1" dirty="0">
                <a:solidFill>
                  <a:srgbClr val="000000"/>
                </a:solidFill>
                <a:latin typeface="Times New Roman" panose="02020603050405020304" pitchFamily="18" charset="0"/>
              </a:rPr>
              <a:t>Çiftler Programı</a:t>
            </a:r>
          </a:p>
        </p:txBody>
      </p:sp>
      <p:sp>
        <p:nvSpPr>
          <p:cNvPr id="1174531" name="Rectangle 3"/>
          <p:cNvSpPr>
            <a:spLocks noGrp="1" noChangeArrowheads="1"/>
          </p:cNvSpPr>
          <p:nvPr>
            <p:ph type="body" idx="1"/>
          </p:nvPr>
        </p:nvSpPr>
        <p:spPr/>
        <p:txBody>
          <a:bodyPr>
            <a:normAutofit lnSpcReduction="10000"/>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XP'de programcılar kod geliştirmek için birlikte oturarak çiftler halinde çalışırlar.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Bu, ortak kod sahipliği geliştirmeye yardımcı olur ve bilgiyi ekibe yayar.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Her bir kod satırına 1'den fazla kişi tarafından bakıldığı için gayri resmi bir inceleme süreci olarak hizmet eder.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Tüm ekip bundan faydalanabileceği için yeniden düzenleme yapmayı teşvik eder.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Ölçümler, eşli programlama ile geliştirme üretkenliğinin bağımsız çalışan iki kişininkine benzer olduğunu göstermektedir.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2701348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b="1" dirty="0">
                <a:solidFill>
                  <a:srgbClr val="000000"/>
                </a:solidFill>
                <a:latin typeface="Times New Roman" panose="02020603050405020304" pitchFamily="18" charset="0"/>
              </a:rPr>
              <a:t>Çiftler Programı</a:t>
            </a:r>
            <a:endParaRPr lang="tr-TR" sz="2800" dirty="0"/>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Çift programlamada, programcılar yazılımı geliştirmek için aynı iş istasyonunda birlikte otururlar.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Çiftler dinamik olarak oluşturulur, böylece tüm ekip üyeleri geliştirme sürecinde birbirleriyle çalışır.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İkili programlama sırasında gerçekleşen bilgilerin paylaşımı, ekip üyeleri ayrıldığında bir projeye yönelik genel riskleri azalttığı için çok önemlidir.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Çift programlama mutlaka verimsiz değildir ve birlikte çalışan bir çiftin, ayrı çalışan 2 programcıdan daha verimli olduğuna dair kanıtlar vardır.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674182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Çift Programlamanın Avantajları</a:t>
            </a:r>
          </a:p>
        </p:txBody>
      </p:sp>
      <p:sp>
        <p:nvSpPr>
          <p:cNvPr id="3" name="Content Placeholder 2"/>
          <p:cNvSpPr>
            <a:spLocks noGrp="1"/>
          </p:cNvSpPr>
          <p:nvPr>
            <p:ph idx="1"/>
          </p:nvPr>
        </p:nvSpPr>
        <p:spPr>
          <a:xfrm>
            <a:off x="955964" y="1502925"/>
            <a:ext cx="10127672" cy="4525963"/>
          </a:xfrm>
        </p:spPr>
        <p:txBody>
          <a:bodyPr>
            <a:normAutofit/>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Sistem için kolektif mülkiyet ve sorumluluk fikrini destekler.</a:t>
            </a:r>
          </a:p>
          <a:p>
            <a:pPr marL="742950" lvl="1" indent="-285750" algn="just"/>
            <a:r>
              <a:rPr lang="tr-TR" b="0" i="0" noProof="0" dirty="0" smtClean="0">
                <a:solidFill>
                  <a:srgbClr val="000000"/>
                </a:solidFill>
                <a:effectLst/>
                <a:latin typeface="Times New Roman" panose="02020603050405020304" pitchFamily="18" charset="0"/>
              </a:rPr>
              <a:t>Kod ile ilgili sorunlardan şahıslar sorumlu tutulamaz. Bunun yerine, ekibin bu sorunları çözmek için ortak sorumluluğu vardır.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Her bir kod satırına en az iki kişi baktığı için gayri resmi bir inceleme süreci olarak hareket eder.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Bir yazılım geliştirme süreci olan yeniden düzenlemeyi desteklemeye yardımcı olur.</a:t>
            </a:r>
          </a:p>
          <a:p>
            <a:pPr marL="742950" lvl="1" indent="-285750" algn="just"/>
            <a:r>
              <a:rPr lang="tr-TR" b="0" i="0" noProof="0" dirty="0" smtClean="0">
                <a:solidFill>
                  <a:srgbClr val="000000"/>
                </a:solidFill>
                <a:effectLst/>
                <a:latin typeface="Times New Roman" panose="02020603050405020304" pitchFamily="18" charset="0"/>
              </a:rPr>
              <a:t>Eşli programlama ve kolektif sahipliğin kullanıldığı yerlerde, diğerleri yeniden düzenleme işleminden hemen faydalanır, bu nedenle süreci desteklemeleri muhtemeldir.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extLst>
      <p:ext uri="{BB962C8B-B14F-4D97-AF65-F5344CB8AC3E}">
        <p14:creationId xmlns:p14="http://schemas.microsoft.com/office/powerpoint/2010/main" val="500132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Çevik Proje Yönetimi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Yazılım proje yöneticilerinin temel sorumluluğu, yazılımın zamanında ve proje için planlanan bütçe dahilinde teslim edilmesi için projeyi yönetmektir.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Proje yönetimine yönelik standart yaklaşım, plan odaklıdır. Yöneticiler proje için neyin teslim edilmesi gerektiğini, ne zaman teslim edilmesi gerektiğini ve proje çıktılarının geliştirilmesi üzerinde kimin çalışacağını gösteren bir plan hazırlar.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Çevik proje yönetimi, artan gelişime ve çevik yöntemlerin belirli güçlü yönlerine uyarlanmış farklı bir yaklaşım gerektirir.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904735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err="1">
                <a:solidFill>
                  <a:srgbClr val="000000"/>
                </a:solidFill>
                <a:latin typeface="Times New Roman" panose="02020603050405020304" pitchFamily="18" charset="0"/>
              </a:rPr>
              <a:t>Scrum</a:t>
            </a:r>
            <a:endParaRPr lang="tr-TR" sz="2800" b="1" dirty="0">
              <a:solidFill>
                <a:srgbClr val="000000"/>
              </a:solidFill>
              <a:latin typeface="Times New Roman" panose="02020603050405020304" pitchFamily="18" charset="0"/>
            </a:endParaRPr>
          </a:p>
        </p:txBody>
      </p:sp>
      <p:sp>
        <p:nvSpPr>
          <p:cNvPr id="3" name="Content Placeholder 2"/>
          <p:cNvSpPr>
            <a:spLocks noGrp="1"/>
          </p:cNvSpPr>
          <p:nvPr>
            <p:ph idx="1"/>
          </p:nvPr>
        </p:nvSpPr>
        <p:spPr/>
        <p:txBody>
          <a:bodyPr/>
          <a:lstStyle/>
          <a:p>
            <a:pPr algn="l">
              <a:buFont typeface="Arial" panose="020B0604020202020204" pitchFamily="34" charset="0"/>
              <a:buChar char="•"/>
            </a:pPr>
            <a:r>
              <a:rPr lang="tr-TR" b="0" i="0" noProof="0" dirty="0" err="1" smtClean="0">
                <a:solidFill>
                  <a:srgbClr val="000000"/>
                </a:solidFill>
                <a:effectLst/>
                <a:latin typeface="Times New Roman" panose="02020603050405020304" pitchFamily="18" charset="0"/>
              </a:rPr>
              <a:t>Scrum</a:t>
            </a:r>
            <a:r>
              <a:rPr lang="tr-TR" b="0" i="0" noProof="0" dirty="0" smtClean="0">
                <a:solidFill>
                  <a:srgbClr val="000000"/>
                </a:solidFill>
                <a:effectLst/>
                <a:latin typeface="Times New Roman" panose="02020603050405020304" pitchFamily="18" charset="0"/>
              </a:rPr>
              <a:t> yaklaşımı genel bir çevik yöntemdir ancak odak noktası, belirli çevik uygulamalardan ziyade yinelemeli geliştirmeyi yönetmektir.</a:t>
            </a:r>
          </a:p>
          <a:p>
            <a:pPr algn="l">
              <a:buFont typeface="Arial" panose="020B0604020202020204" pitchFamily="34" charset="0"/>
              <a:buChar char="•"/>
            </a:pPr>
            <a:r>
              <a:rPr lang="tr-TR" b="0" i="0" noProof="0" dirty="0" err="1" smtClean="0">
                <a:solidFill>
                  <a:srgbClr val="000000"/>
                </a:solidFill>
                <a:effectLst/>
                <a:latin typeface="Times New Roman" panose="02020603050405020304" pitchFamily="18" charset="0"/>
              </a:rPr>
              <a:t>Scrum'da</a:t>
            </a:r>
            <a:r>
              <a:rPr lang="tr-TR" b="0" i="0" noProof="0" dirty="0" smtClean="0">
                <a:solidFill>
                  <a:srgbClr val="000000"/>
                </a:solidFill>
                <a:effectLst/>
                <a:latin typeface="Times New Roman" panose="02020603050405020304" pitchFamily="18" charset="0"/>
              </a:rPr>
              <a:t> üç aşama vardır.</a:t>
            </a:r>
          </a:p>
          <a:p>
            <a:pPr marL="742950" lvl="1" indent="-285750"/>
            <a:r>
              <a:rPr lang="tr-TR" b="0" i="0" noProof="0" dirty="0" smtClean="0">
                <a:solidFill>
                  <a:srgbClr val="000000"/>
                </a:solidFill>
                <a:effectLst/>
                <a:latin typeface="Times New Roman" panose="02020603050405020304" pitchFamily="18" charset="0"/>
              </a:rPr>
              <a:t>İlk aşama, proje için genel hedefleri belirlediğiniz ve yazılım mimarisini tasarladığınız bir taslak planlama aşamasıdır.</a:t>
            </a:r>
          </a:p>
          <a:p>
            <a:pPr marL="742950" lvl="1" indent="-285750"/>
            <a:r>
              <a:rPr lang="tr-TR" b="0" i="0" noProof="0" dirty="0" smtClean="0">
                <a:solidFill>
                  <a:srgbClr val="000000"/>
                </a:solidFill>
                <a:effectLst/>
                <a:latin typeface="Times New Roman" panose="02020603050405020304" pitchFamily="18" charset="0"/>
              </a:rPr>
              <a:t>Bunu, her döngünün sistemin bir artışını geliştirdiği bir dizi sprint döngüsü izler.</a:t>
            </a:r>
          </a:p>
          <a:p>
            <a:pPr marL="742950" lvl="1" indent="-285750"/>
            <a:r>
              <a:rPr lang="tr-TR" b="0" i="0" noProof="0" dirty="0" smtClean="0">
                <a:solidFill>
                  <a:srgbClr val="000000"/>
                </a:solidFill>
                <a:effectLst/>
                <a:latin typeface="Times New Roman" panose="02020603050405020304" pitchFamily="18" charset="0"/>
              </a:rPr>
              <a:t>Proje kapanış aşaması projeyi tamamlar, sistem yardım çerçeveleri ve kullanıcı kılavuzları gibi gerekli belgeleri tamamlar ve projeden öğrenilen dersleri değerlendirir.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extLst>
      <p:ext uri="{BB962C8B-B14F-4D97-AF65-F5344CB8AC3E}">
        <p14:creationId xmlns:p14="http://schemas.microsoft.com/office/powerpoint/2010/main" val="3440785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525817" y="152400"/>
            <a:ext cx="7137063" cy="6466114"/>
          </a:xfrm>
          <a:prstGeom prst="rect">
            <a:avLst/>
          </a:prstGeom>
        </p:spPr>
      </p:pic>
      <p:sp>
        <p:nvSpPr>
          <p:cNvPr id="5" name="Title 1"/>
          <p:cNvSpPr>
            <a:spLocks noGrp="1"/>
          </p:cNvSpPr>
          <p:nvPr>
            <p:ph type="title"/>
          </p:nvPr>
        </p:nvSpPr>
        <p:spPr>
          <a:xfrm>
            <a:off x="7877630" y="5778953"/>
            <a:ext cx="2862942" cy="839561"/>
          </a:xfrm>
        </p:spPr>
        <p:txBody>
          <a:bodyPr>
            <a:normAutofit fontScale="90000"/>
          </a:bodyPr>
          <a:lstStyle/>
          <a:p>
            <a:pPr algn="l"/>
            <a:r>
              <a:rPr lang="tr-TR" sz="2800" dirty="0" err="1" smtClean="0">
                <a:solidFill>
                  <a:srgbClr val="000000"/>
                </a:solidFill>
                <a:latin typeface="Times New Roman" panose="02020603050405020304" pitchFamily="18" charset="0"/>
              </a:rPr>
              <a:t>Scrum</a:t>
            </a:r>
            <a:r>
              <a:rPr lang="tr-TR" sz="2800" dirty="0" smtClean="0">
                <a:solidFill>
                  <a:srgbClr val="000000"/>
                </a:solidFill>
                <a:latin typeface="Times New Roman" panose="02020603050405020304" pitchFamily="18" charset="0"/>
              </a:rPr>
              <a:t> Terminolojileri</a:t>
            </a:r>
            <a:endParaRPr lang="tr-TR" sz="28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2140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Çevik Manifesto</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1" noProof="0" dirty="0" smtClean="0">
                <a:solidFill>
                  <a:srgbClr val="000000"/>
                </a:solidFill>
                <a:effectLst/>
                <a:latin typeface="Times New Roman" panose="02020603050405020304" pitchFamily="18" charset="0"/>
              </a:rPr>
              <a:t>Bunu yaparak ve başkalarının yapmasına yardımcı olarak yazılım geliştirmenin daha iyi yollarını ortaya çıkarıyoruz. Bu çalışma sayesinde değer kazandık:</a:t>
            </a:r>
            <a:endParaRPr lang="tr-TR" b="0" i="0" noProof="0" dirty="0" smtClean="0">
              <a:solidFill>
                <a:srgbClr val="000000"/>
              </a:solidFill>
              <a:effectLst/>
              <a:latin typeface="Times New Roman" panose="02020603050405020304" pitchFamily="18" charset="0"/>
            </a:endParaRPr>
          </a:p>
          <a:p>
            <a:pPr marL="742950" lvl="1" indent="-285750" algn="just"/>
            <a:r>
              <a:rPr lang="tr-TR" b="0" i="1" noProof="0" dirty="0" smtClean="0">
                <a:solidFill>
                  <a:srgbClr val="000000"/>
                </a:solidFill>
                <a:effectLst/>
                <a:latin typeface="Times New Roman" panose="02020603050405020304" pitchFamily="18" charset="0"/>
              </a:rPr>
              <a:t>Süreçler ve araçlardan ziyade bireyler ve etkileşimler. Kapsamlı dokümantasyon yerine çalışan yazılım. Sözleşme müzakeresi yerine müşteri işbirliği. Bir planı takip etmek yerine değişime yanıt vermek.</a:t>
            </a:r>
            <a:endParaRPr lang="tr-TR" b="0" i="0" noProof="0" dirty="0" smtClean="0">
              <a:solidFill>
                <a:srgbClr val="000000"/>
              </a:solidFill>
              <a:effectLst/>
              <a:latin typeface="Times New Roman" panose="02020603050405020304" pitchFamily="18" charset="0"/>
            </a:endParaRPr>
          </a:p>
          <a:p>
            <a:pPr algn="just">
              <a:buFont typeface="Arial" panose="020B0604020202020204" pitchFamily="34" charset="0"/>
              <a:buChar char="•"/>
            </a:pPr>
            <a:r>
              <a:rPr lang="tr-TR" b="0" i="1" noProof="0" dirty="0" smtClean="0">
                <a:solidFill>
                  <a:srgbClr val="000000"/>
                </a:solidFill>
                <a:effectLst/>
                <a:latin typeface="Times New Roman" panose="02020603050405020304" pitchFamily="18" charset="0"/>
              </a:rPr>
              <a:t>Yani sağdaki öğelerde değer varken soldaki öğelere daha çok değer veriyoruz.</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Tree>
    <p:extLst>
      <p:ext uri="{BB962C8B-B14F-4D97-AF65-F5344CB8AC3E}">
        <p14:creationId xmlns:p14="http://schemas.microsoft.com/office/powerpoint/2010/main" val="1627342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l"/>
            <a:r>
              <a:rPr lang="tr-TR" sz="2800" b="1" dirty="0" err="1">
                <a:solidFill>
                  <a:srgbClr val="000000"/>
                </a:solidFill>
                <a:latin typeface="Times New Roman" panose="02020603050405020304" pitchFamily="18" charset="0"/>
              </a:rPr>
              <a:t>Scrum</a:t>
            </a:r>
            <a:r>
              <a:rPr lang="tr-TR" sz="2800" b="1" dirty="0">
                <a:solidFill>
                  <a:srgbClr val="000000"/>
                </a:solidFill>
                <a:latin typeface="Times New Roman" panose="02020603050405020304" pitchFamily="18" charset="0"/>
              </a:rPr>
              <a:t> Süreci</a:t>
            </a:r>
          </a:p>
        </p:txBody>
      </p:sp>
      <p:pic>
        <p:nvPicPr>
          <p:cNvPr id="4" name="Picture 3" descr="3.8 ScrumProces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638810" y="2637647"/>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pic>
        <p:nvPicPr>
          <p:cNvPr id="2" name="Picture 1"/>
          <p:cNvPicPr>
            <a:picLocks noChangeAspect="1"/>
          </p:cNvPicPr>
          <p:nvPr/>
        </p:nvPicPr>
        <p:blipFill>
          <a:blip r:embed="rId4"/>
          <a:stretch>
            <a:fillRect/>
          </a:stretch>
        </p:blipFill>
        <p:spPr>
          <a:xfrm>
            <a:off x="1871028" y="2446416"/>
            <a:ext cx="8217853" cy="3068559"/>
          </a:xfrm>
          <a:prstGeom prst="rect">
            <a:avLst/>
          </a:prstGeom>
        </p:spPr>
      </p:pic>
    </p:spTree>
    <p:extLst>
      <p:ext uri="{BB962C8B-B14F-4D97-AF65-F5344CB8AC3E}">
        <p14:creationId xmlns:p14="http://schemas.microsoft.com/office/powerpoint/2010/main" val="3059908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Sprint Döngüsü</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Sprintler sabit uzunluktadır, normalde 2-4 haftadır. XP'de sistemin bir sürümünün geliştirilmesine karşılık gelirler.</a:t>
            </a:r>
          </a:p>
          <a:p>
            <a:pPr algn="just">
              <a:buFont typeface="Arial" panose="020B0604020202020204" pitchFamily="34" charset="0"/>
              <a:buChar char="•"/>
            </a:pPr>
            <a:r>
              <a:rPr lang="tr-TR" dirty="0">
                <a:solidFill>
                  <a:srgbClr val="000000"/>
                </a:solidFill>
                <a:latin typeface="Times New Roman" panose="02020603050405020304" pitchFamily="18" charset="0"/>
              </a:rPr>
              <a:t>Planlama için başlangıç ​​noktası, proje üzerinde yapılacak işlerin listesi olan ürün birikimidir.</a:t>
            </a:r>
          </a:p>
          <a:p>
            <a:pPr algn="just">
              <a:buFont typeface="Arial" panose="020B0604020202020204" pitchFamily="34" charset="0"/>
              <a:buChar char="•"/>
            </a:pPr>
            <a:r>
              <a:rPr lang="tr-TR" dirty="0">
                <a:solidFill>
                  <a:srgbClr val="000000"/>
                </a:solidFill>
                <a:latin typeface="Times New Roman" panose="02020603050405020304" pitchFamily="18" charset="0"/>
              </a:rPr>
              <a:t>Seçim aşaması, sprint sırasında geliştirilecek özellikleri ve işlevleri seçmek için müşteriyle birlikte çalışan tüm proje ekibini içerir.</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183202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Sprint Döngüsü</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Bunlar kararlaştırıldıktan sonra ekip, yazılımı geliştirmek için kendilerini organize eder. Bu aşamada, ekip müşteriden ve organizasyondan izole edilir ve tüm iletişimler sözde '</a:t>
            </a:r>
            <a:r>
              <a:rPr lang="tr-TR" b="0" i="0" noProof="0" dirty="0" err="1" smtClean="0">
                <a:solidFill>
                  <a:srgbClr val="000000"/>
                </a:solidFill>
                <a:effectLst/>
                <a:latin typeface="Times New Roman" panose="02020603050405020304" pitchFamily="18" charset="0"/>
              </a:rPr>
              <a:t>Scrum</a:t>
            </a:r>
            <a:r>
              <a:rPr lang="tr-TR" b="0" i="0" noProof="0" dirty="0" smtClean="0">
                <a:solidFill>
                  <a:srgbClr val="000000"/>
                </a:solidFill>
                <a:effectLst/>
                <a:latin typeface="Times New Roman" panose="02020603050405020304" pitchFamily="18" charset="0"/>
              </a:rPr>
              <a:t> ustası' aracılığıyla gerçekleştirilir.</a:t>
            </a:r>
          </a:p>
          <a:p>
            <a:pPr algn="just">
              <a:buFont typeface="Arial" panose="020B0604020202020204" pitchFamily="34" charset="0"/>
              <a:buChar char="•"/>
            </a:pPr>
            <a:r>
              <a:rPr lang="tr-TR" b="0" i="0" noProof="0" dirty="0" err="1" smtClean="0">
                <a:solidFill>
                  <a:srgbClr val="000000"/>
                </a:solidFill>
                <a:effectLst/>
                <a:latin typeface="Times New Roman" panose="02020603050405020304" pitchFamily="18" charset="0"/>
              </a:rPr>
              <a:t>Scrum</a:t>
            </a:r>
            <a:r>
              <a:rPr lang="tr-TR" b="0" i="0" noProof="0" dirty="0" smtClean="0">
                <a:solidFill>
                  <a:srgbClr val="000000"/>
                </a:solidFill>
                <a:effectLst/>
                <a:latin typeface="Times New Roman" panose="02020603050405020304" pitchFamily="18" charset="0"/>
              </a:rPr>
              <a:t> ustasının rolü, geliştirme ekibini dış dikkat dağıtıcı unsurlardan korumaktır.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Sprint sonunda yapılan iş gözden geçirilir ve paydaşlara sunulur. Bir sonraki sprint döngüsü başlar.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46471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err="1">
                <a:solidFill>
                  <a:srgbClr val="000000"/>
                </a:solidFill>
                <a:latin typeface="Times New Roman" panose="02020603050405020304" pitchFamily="18" charset="0"/>
              </a:rPr>
              <a:t>Scrum'da</a:t>
            </a:r>
            <a:r>
              <a:rPr lang="tr-TR" sz="2800" b="1" dirty="0">
                <a:solidFill>
                  <a:srgbClr val="000000"/>
                </a:solidFill>
                <a:latin typeface="Times New Roman" panose="02020603050405020304" pitchFamily="18" charset="0"/>
              </a:rPr>
              <a:t> Takım Çalışması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a:t>
            </a:r>
            <a:r>
              <a:rPr lang="tr-TR" b="0" i="0" noProof="0" dirty="0" err="1" smtClean="0">
                <a:solidFill>
                  <a:srgbClr val="000000"/>
                </a:solidFill>
                <a:effectLst/>
                <a:latin typeface="Times New Roman" panose="02020603050405020304" pitchFamily="18" charset="0"/>
              </a:rPr>
              <a:t>Scrum</a:t>
            </a:r>
            <a:r>
              <a:rPr lang="tr-TR" b="0" i="0" noProof="0" dirty="0" smtClean="0">
                <a:solidFill>
                  <a:srgbClr val="000000"/>
                </a:solidFill>
                <a:effectLst/>
                <a:latin typeface="Times New Roman" panose="02020603050405020304" pitchFamily="18" charset="0"/>
              </a:rPr>
              <a:t> ustası', günlük toplantılar düzenleyen, yapılacak işlerin birikimini izleyen, kararları kaydeden, iş yığınına göre ilerlemeyi ölçen ve ekip dışındaki müşterilerle ve yönetimle iletişim kuran bir kolaylaştırıcıdır.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Tüm ekip, tüm ekip üyelerinin bilgi paylaştığı, son toplantıdan bu yana kaydettikleri ilerlemeleri, ortaya çıkan sorunları ve ertesi gün için planlananları anlattıkları kısa günlük toplantılara katılır.</a:t>
            </a:r>
          </a:p>
          <a:p>
            <a:pPr marL="742950" lvl="1" indent="-285750" algn="just"/>
            <a:r>
              <a:rPr lang="tr-TR" b="0" i="0" noProof="0" dirty="0" smtClean="0">
                <a:solidFill>
                  <a:srgbClr val="000000"/>
                </a:solidFill>
                <a:effectLst/>
                <a:latin typeface="Times New Roman" panose="02020603050405020304" pitchFamily="18" charset="0"/>
              </a:rPr>
              <a:t>Bu, takımdaki herkesin neler olup bittiğini bildiği ve sorunlar ortaya çıkarsa, bunlarla başa çıkmak için kısa vadeli çalışmaları yeniden planlayabileceği anlamına gelir.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extLst>
      <p:ext uri="{BB962C8B-B14F-4D97-AF65-F5344CB8AC3E}">
        <p14:creationId xmlns:p14="http://schemas.microsoft.com/office/powerpoint/2010/main" val="1455280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err="1">
                <a:solidFill>
                  <a:srgbClr val="000000"/>
                </a:solidFill>
                <a:latin typeface="Times New Roman" panose="02020603050405020304" pitchFamily="18" charset="0"/>
              </a:rPr>
              <a:t>Scrum</a:t>
            </a:r>
            <a:r>
              <a:rPr lang="tr-TR" sz="2800" b="1" dirty="0">
                <a:solidFill>
                  <a:srgbClr val="000000"/>
                </a:solidFill>
                <a:latin typeface="Times New Roman" panose="02020603050405020304" pitchFamily="18" charset="0"/>
              </a:rPr>
              <a:t> Avantajları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Ürün, yönetilebilir ve anlaşılır parçalara bölünmüştür.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Kararsız gereksinimler ilerlemeyi engellemez.</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Tüm ekip her şeyi görebilir ve sonuç olarak ekip iletişimi geliştirilir.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Müşteriler, ürün artışlarının zamanında teslim edildiğini görür ve ürünün nasıl çalıştığına dair geri bildirim alır.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Müşteriler ve geliştiriciler arasında güven tesis edilir ve herkesin projenin başarılı olmasını beklediği pozitif bir kültür </a:t>
            </a:r>
            <a:r>
              <a:rPr lang="en-US" b="0" i="0" noProof="0" dirty="0" err="1" smtClean="0">
                <a:solidFill>
                  <a:srgbClr val="000000"/>
                </a:solidFill>
                <a:effectLst/>
                <a:latin typeface="Times New Roman" panose="02020603050405020304" pitchFamily="18" charset="0"/>
              </a:rPr>
              <a:t>oluşturulur</a:t>
            </a:r>
            <a:r>
              <a:rPr lang="tr-TR" b="0" i="0" noProof="0" dirty="0" smtClean="0">
                <a:solidFill>
                  <a:srgbClr val="000000"/>
                </a:solidFill>
                <a:effectLst/>
                <a:latin typeface="Times New Roman" panose="02020603050405020304" pitchFamily="18" charset="0"/>
              </a:rPr>
              <a:t>.</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Tree>
    <p:extLst>
      <p:ext uri="{BB962C8B-B14F-4D97-AF65-F5344CB8AC3E}">
        <p14:creationId xmlns:p14="http://schemas.microsoft.com/office/powerpoint/2010/main" val="2827163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Çevik Yöntemleri Ölçeklendirme</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Çevik yöntemlerin, küçük bir eş konumlu ekip tarafından geliştirilebilen küçük ve orta ölçekli projeler için başarılı olduğu kanıtlanmıştır.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Bazen bu yöntemlerin başarısının, herkesin birlikte çalıştığı zaman mümkün olan gelişmiş iletişim sayesinde geldiği tartışılır.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Çevik yöntemlerin ölçeğini büyütmek, bunların, belki de farklı yerlerde çalışan birden çok geliştirme ekibinin olduğu daha büyük, daha uzun projelerle başa çıkacak şekilde değiştirilmesini içerir.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1035718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Büyük Sistem Geliştirme</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Büyük sistemler genellikle, her sistemi ayrı ekiplerin geliştirdiği ayrı, iletişim halindeki sistemlerin koleksiyonlarıdır. Sıklıkla, bu ekipler farklı yerlerde, bazen farklı saat dilimlerinde çalışıyorlar.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Büyük sistemler, 'kahverengi alan sistemleridir', yani mevcut bir dizi sistemi içerir ve bunlarla etkileşime girer. Sistem gereksinimlerinin çoğu bu etkileşimle ilgilidir ve bu nedenle kendilerini esnekliğe ve aşamalı geliştirmeye gerçekten </a:t>
            </a:r>
            <a:r>
              <a:rPr lang="en-US" b="0" i="0" noProof="0" dirty="0" err="1" smtClean="0">
                <a:solidFill>
                  <a:srgbClr val="000000"/>
                </a:solidFill>
                <a:effectLst/>
                <a:latin typeface="Times New Roman" panose="02020603050405020304" pitchFamily="18" charset="0"/>
              </a:rPr>
              <a:t>adamazlar</a:t>
            </a:r>
            <a:r>
              <a:rPr lang="tr-TR" b="0" i="0" noProof="0" dirty="0" smtClean="0">
                <a:solidFill>
                  <a:srgbClr val="000000"/>
                </a:solidFill>
                <a:effectLst/>
                <a:latin typeface="Times New Roman" panose="02020603050405020304" pitchFamily="18" charset="0"/>
              </a:rPr>
              <a:t>.</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Bir sistem oluşturmak için birkaç sistemin entegre edildiği yerlerde, geliştirmenin önemli bir kısmı orijinal kod geliştirmeden ziyade sistem konfigürasyonu ile ilgilidir.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16178446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Büyük Sistem Geliştirme</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Büyük sistemler ve geliştirme süreçleri, genellikle geliştirilme şekillerini sınırlayan dış kurallar ve düzenlemelerle sınırlandırılır.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Büyük sistemler uzun bir tedarik ve geliştirme süresine sahiptir. İnsanların kaçınılmaz olarak başka işlere ve projelere geçmesi nedeniyle, o dönem boyunca sistemi bilen uyumlu ekipler oluşturmak zordur.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Büyük sistemler genellikle çeşitli paydaşlara sahiptir. Tüm bu farklı paydaşları geliştirme sürecine dahil etmek neredeyse imkansızdır.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738135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Ölçekleme Ve Büyütme</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'Ölçek büyütme', küçük bir ekip tarafından geliştirilemeyen büyük yazılım sistemleri geliştirmek için çevik yöntemlerin kullanılmasıyla ilgilidir.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'Ölçeklendirme', çevik yöntemlerin uzun yıllara dayanan yazılım geliştirme deneyimine sahip büyük bir kuruluşta nasıl uygulanabileceğiyle ilgilidir.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Çevik yöntemleri ölçeklendirirken çevik temelleri korumak çok önemlidir:</a:t>
            </a:r>
          </a:p>
          <a:p>
            <a:pPr marL="742950" lvl="1" indent="-285750" algn="just"/>
            <a:r>
              <a:rPr lang="tr-TR" b="0" i="0" noProof="0" dirty="0" smtClean="0">
                <a:solidFill>
                  <a:srgbClr val="000000"/>
                </a:solidFill>
                <a:effectLst/>
                <a:latin typeface="Times New Roman" panose="02020603050405020304" pitchFamily="18" charset="0"/>
              </a:rPr>
              <a:t>Esnek planlama, sık sistem sürümleri, sürekli entegrasyon, test odaklı geliştirme ve iyi ekip iletişimi.</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Tree>
    <p:extLst>
      <p:ext uri="{BB962C8B-B14F-4D97-AF65-F5344CB8AC3E}">
        <p14:creationId xmlns:p14="http://schemas.microsoft.com/office/powerpoint/2010/main" val="34804424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Büyük Sistemlere Ölçekleme</a:t>
            </a:r>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Büyük sistem geliştirme için sadece sistemin koduna odaklanmak mümkün değildir. Daha fazla ön tasarım ve sistem dokümantasyonu yapmanız gerekir.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Ekipler arası iletişim mekanizmaları tasarlanmalı ve kullanılmalıdır. Bu, ekip üyeleri arasında düzenli telefon ve video konferanslarını ve ekiplerin ilerleme konusunda birbirlerini güncelledikleri sık, kısa elektronik toplantıları içermelidir.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Herhangi bir geliştirici bir değişikliği her kontrol ettiğinde tüm sistemin oluşturulduğu sürekli entegrasyon pratikte imkansızdır. Ancak, sık sistem kurulumlarının ve sistemin düzenli sürümlerinin sürdürülmesi çok önemlidir.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255329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Çevik Yöntemlerin </a:t>
            </a:r>
            <a:r>
              <a:rPr lang="tr-TR" sz="2800" dirty="0">
                <a:solidFill>
                  <a:srgbClr val="000000"/>
                </a:solidFill>
                <a:latin typeface="Times New Roman" panose="02020603050405020304" pitchFamily="18" charset="0"/>
              </a:rPr>
              <a:t>İ</a:t>
            </a:r>
            <a:r>
              <a:rPr lang="tr-TR" sz="2800" b="1" dirty="0">
                <a:solidFill>
                  <a:srgbClr val="000000"/>
                </a:solidFill>
                <a:latin typeface="Times New Roman" panose="02020603050405020304" pitchFamily="18" charset="0"/>
              </a:rPr>
              <a:t>lkeleri</a:t>
            </a:r>
          </a:p>
        </p:txBody>
      </p:sp>
      <p:graphicFrame>
        <p:nvGraphicFramePr>
          <p:cNvPr id="4" name="Table 3"/>
          <p:cNvGraphicFramePr>
            <a:graphicFrameLocks noGrp="1"/>
          </p:cNvGraphicFramePr>
          <p:nvPr>
            <p:extLst/>
          </p:nvPr>
        </p:nvGraphicFramePr>
        <p:xfrm>
          <a:off x="1981200" y="1661727"/>
          <a:ext cx="8353844" cy="4725834"/>
        </p:xfrm>
        <a:graphic>
          <a:graphicData uri="http://schemas.openxmlformats.org/drawingml/2006/table">
            <a:tbl>
              <a:tblPr/>
              <a:tblGrid>
                <a:gridCol w="2300606">
                  <a:extLst>
                    <a:ext uri="{9D8B030D-6E8A-4147-A177-3AD203B41FA5}">
                      <a16:colId xmlns:a16="http://schemas.microsoft.com/office/drawing/2014/main" val="20000"/>
                    </a:ext>
                  </a:extLst>
                </a:gridCol>
                <a:gridCol w="6053238">
                  <a:extLst>
                    <a:ext uri="{9D8B030D-6E8A-4147-A177-3AD203B41FA5}">
                      <a16:colId xmlns:a16="http://schemas.microsoft.com/office/drawing/2014/main" val="20001"/>
                    </a:ext>
                  </a:extLst>
                </a:gridCol>
              </a:tblGrid>
              <a:tr h="403151">
                <a:tc>
                  <a:txBody>
                    <a:bodyPr/>
                    <a:lstStyle/>
                    <a:p>
                      <a:r>
                        <a:rPr lang="en-US" b="1">
                          <a:effectLst/>
                        </a:rPr>
                        <a:t>Prensip</a:t>
                      </a:r>
                      <a:endParaRPr lang="en-US"/>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r>
                        <a:rPr lang="en-US" b="1">
                          <a:effectLst/>
                        </a:rPr>
                        <a:t>Açıklama</a:t>
                      </a:r>
                      <a:endParaRPr lang="en-US"/>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83542">
                <a:tc>
                  <a:txBody>
                    <a:bodyPr/>
                    <a:lstStyle/>
                    <a:p>
                      <a:r>
                        <a:rPr lang="tr-TR" noProof="0" dirty="0" smtClean="0">
                          <a:effectLst/>
                        </a:rPr>
                        <a:t>Müşteri katılımı:</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Müşteriler geliştirme süreci boyunca yakından ilgilenmelidir. Rolleri, yeni sistem gereksinimlerini sağlamak ve </a:t>
                      </a:r>
                      <a:r>
                        <a:rPr lang="tr-TR" noProof="0" dirty="0" err="1" smtClean="0">
                          <a:effectLst/>
                        </a:rPr>
                        <a:t>önceliklendirmek</a:t>
                      </a:r>
                      <a:r>
                        <a:rPr lang="tr-TR" noProof="0" dirty="0" smtClean="0">
                          <a:effectLst/>
                        </a:rPr>
                        <a:t> ve sistemin yinelemelerini değerlendirmektir.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729977">
                <a:tc>
                  <a:txBody>
                    <a:bodyPr/>
                    <a:lstStyle/>
                    <a:p>
                      <a:r>
                        <a:rPr lang="tr-TR" noProof="0" dirty="0" smtClean="0">
                          <a:effectLst/>
                        </a:rPr>
                        <a:t>Artımlı teslimat:</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noProof="0" dirty="0" smtClean="0">
                          <a:effectLst/>
                        </a:rPr>
                        <a:t>Yazılım, her bir artıma dahil edilecek gereksinimleri belirleyen müşteri ile aşamalı olarak geliştirilir.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881953">
                <a:tc>
                  <a:txBody>
                    <a:bodyPr/>
                    <a:lstStyle/>
                    <a:p>
                      <a:r>
                        <a:rPr lang="tr-TR" noProof="0" dirty="0" smtClean="0">
                          <a:effectLst/>
                        </a:rPr>
                        <a:t>Süreç yapmayan insanlar: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noProof="0" dirty="0" smtClean="0">
                          <a:effectLst/>
                        </a:rPr>
                        <a:t>Geliştirme ekibinin becerileri tanınmalı ve kullanılmalıdır. Ekip üyeleri, kuralcı süreçler olmadan kendi çalışma yöntemlerini geliştirmeye bırakılmalıdır.</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80364">
                <a:tc>
                  <a:txBody>
                    <a:bodyPr/>
                    <a:lstStyle/>
                    <a:p>
                      <a:r>
                        <a:rPr lang="tr-TR" noProof="0" dirty="0" smtClean="0">
                          <a:effectLst/>
                        </a:rPr>
                        <a:t>Değişikliği benimse:</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noProof="0" dirty="0" smtClean="0">
                          <a:effectLst/>
                        </a:rPr>
                        <a:t>Sistem gereksinimlerinin değişmesini bekleyin ve bu nedenle sistemi bu değişiklikleri karşılayacak şekilde tasarlayın.</a:t>
                      </a:r>
                      <a:endParaRPr lang="tr-TR"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881953">
                <a:tc>
                  <a:txBody>
                    <a:bodyPr/>
                    <a:lstStyle/>
                    <a:p>
                      <a:pPr algn="l"/>
                      <a:r>
                        <a:rPr lang="tr-TR" b="0" i="0" noProof="0" dirty="0" smtClean="0">
                          <a:solidFill>
                            <a:srgbClr val="000000"/>
                          </a:solidFill>
                          <a:effectLst/>
                          <a:latin typeface="Times New Roman" panose="02020603050405020304" pitchFamily="18" charset="0"/>
                        </a:rPr>
                        <a:t>Basitliği koruyun:</a:t>
                      </a:r>
                      <a:endParaRPr lang="tr-TR" b="0" i="0" noProof="0" dirty="0">
                        <a:solidFill>
                          <a:srgbClr val="000000"/>
                        </a:solidFill>
                        <a:effectLst/>
                        <a:latin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algn="l"/>
                      <a:r>
                        <a:rPr lang="tr-TR" b="0" i="0" noProof="0" dirty="0" smtClean="0">
                          <a:solidFill>
                            <a:srgbClr val="000000"/>
                          </a:solidFill>
                          <a:effectLst/>
                          <a:latin typeface="Times New Roman" panose="02020603050405020304" pitchFamily="18" charset="0"/>
                        </a:rPr>
                        <a:t>Hem geliştirilmekte olan yazılımda hem de geliştirme sürecinde basitliğe odaklanın. Mümkün olan her yerde, sistemdeki karmaşıklığı ortadan kaldırmak için aktif olarak çalışın.</a:t>
                      </a:r>
                      <a:endParaRPr lang="tr-TR" b="0" i="0" noProof="0" dirty="0">
                        <a:solidFill>
                          <a:srgbClr val="000000"/>
                        </a:solidFill>
                        <a:effectLst/>
                        <a:latin typeface="Times New Roman" panose="02020603050405020304" pitchFamily="18"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28503652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Büyük Şirketlere Ölçeklendirme</a:t>
            </a:r>
          </a:p>
        </p:txBody>
      </p:sp>
      <p:sp>
        <p:nvSpPr>
          <p:cNvPr id="3" name="Content Placeholder 2"/>
          <p:cNvSpPr>
            <a:spLocks noGrp="1"/>
          </p:cNvSpPr>
          <p:nvPr>
            <p:ph idx="1"/>
          </p:nvPr>
        </p:nvSpPr>
        <p:spPr>
          <a:xfrm>
            <a:off x="838200" y="1600201"/>
            <a:ext cx="9550400" cy="4525963"/>
          </a:xfrm>
        </p:spPr>
        <p:txBody>
          <a:bodyPr/>
          <a:lstStyle/>
          <a:p>
            <a:pPr algn="just">
              <a:buFont typeface="Arial" panose="020B0604020202020204" pitchFamily="34" charset="0"/>
              <a:buChar char="•"/>
            </a:pPr>
            <a:r>
              <a:rPr lang="tr-TR" sz="2000" dirty="0">
                <a:solidFill>
                  <a:srgbClr val="000000"/>
                </a:solidFill>
                <a:latin typeface="Times New Roman" panose="02020603050405020304" pitchFamily="18" charset="0"/>
              </a:rPr>
              <a:t>Çevik yöntemler konusunda deneyimi olmayan proje yöneticileri, yeni bir yaklaşımın riskini kabul etme konusunda isteksiz olabilir.</a:t>
            </a:r>
          </a:p>
          <a:p>
            <a:pPr algn="just">
              <a:buFont typeface="Arial" panose="020B0604020202020204" pitchFamily="34" charset="0"/>
              <a:buChar char="•"/>
            </a:pPr>
            <a:r>
              <a:rPr lang="tr-TR" sz="2000" dirty="0">
                <a:solidFill>
                  <a:srgbClr val="000000"/>
                </a:solidFill>
                <a:latin typeface="Times New Roman" panose="02020603050405020304" pitchFamily="18" charset="0"/>
              </a:rPr>
              <a:t>Büyük kuruluşlar genellikle tüm projelerin uyması beklenen kalite prosedürlerine ve standartlarına sahiptir ve bürokratik yapıları nedeniyle, bunlar büyük olasılıkla </a:t>
            </a:r>
            <a:r>
              <a:rPr lang="en-US" sz="2000" dirty="0" err="1">
                <a:solidFill>
                  <a:srgbClr val="000000"/>
                </a:solidFill>
                <a:latin typeface="Times New Roman" panose="02020603050405020304" pitchFamily="18" charset="0"/>
              </a:rPr>
              <a:t>çevik</a:t>
            </a:r>
            <a:r>
              <a:rPr lang="tr-TR" sz="2000" dirty="0">
                <a:solidFill>
                  <a:srgbClr val="000000"/>
                </a:solidFill>
                <a:latin typeface="Times New Roman" panose="02020603050405020304" pitchFamily="18" charset="0"/>
              </a:rPr>
              <a:t> yöntemlerle uyumsuzdur.</a:t>
            </a:r>
          </a:p>
          <a:p>
            <a:pPr algn="just">
              <a:buFont typeface="Arial" panose="020B0604020202020204" pitchFamily="34" charset="0"/>
              <a:buChar char="•"/>
            </a:pPr>
            <a:r>
              <a:rPr lang="tr-TR" sz="2000" dirty="0">
                <a:solidFill>
                  <a:srgbClr val="000000"/>
                </a:solidFill>
                <a:latin typeface="Times New Roman" panose="02020603050405020304" pitchFamily="18" charset="0"/>
              </a:rPr>
              <a:t>Çevik yöntemler, ekip üyeleri nispeten yüksek bir beceri seviyesine sahip olduğunda en iyi şekilde çalışır. Bununla birlikte, büyük kuruluşlar içinde, çok çeşitli beceriler ve yetenekler olması muhtemeldir.</a:t>
            </a:r>
          </a:p>
          <a:p>
            <a:pPr algn="just">
              <a:buFont typeface="Arial" panose="020B0604020202020204" pitchFamily="34" charset="0"/>
              <a:buChar char="•"/>
            </a:pPr>
            <a:r>
              <a:rPr lang="tr-TR" sz="2000" dirty="0">
                <a:solidFill>
                  <a:srgbClr val="000000"/>
                </a:solidFill>
                <a:latin typeface="Times New Roman" panose="02020603050405020304" pitchFamily="18" charset="0"/>
              </a:rPr>
              <a:t>Özellikle geleneksel sistem mühendisliği süreçlerini kullanma konusunda uzun bir geçmişe sahip olan kuruluşlarda, çevik yöntemlere kültürel direnç olabilir.</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1137249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err="1">
                <a:solidFill>
                  <a:srgbClr val="000000"/>
                </a:solidFill>
                <a:latin typeface="Times New Roman" panose="02020603050405020304" pitchFamily="18" charset="0"/>
              </a:rPr>
              <a:t>Bölüm</a:t>
            </a:r>
            <a:r>
              <a:rPr lang="en-US" sz="2800" b="1" dirty="0">
                <a:solidFill>
                  <a:srgbClr val="000000"/>
                </a:solidFill>
                <a:latin typeface="Times New Roman" panose="02020603050405020304" pitchFamily="18" charset="0"/>
              </a:rPr>
              <a:t> 2 </a:t>
            </a:r>
            <a:r>
              <a:rPr lang="tr-TR" sz="2800" b="1" dirty="0">
                <a:solidFill>
                  <a:srgbClr val="000000"/>
                </a:solidFill>
                <a:latin typeface="Times New Roman" panose="02020603050405020304" pitchFamily="18" charset="0"/>
              </a:rPr>
              <a:t>Anahtar </a:t>
            </a:r>
            <a:r>
              <a:rPr lang="tr-TR" sz="2800" dirty="0">
                <a:solidFill>
                  <a:srgbClr val="000000"/>
                </a:solidFill>
                <a:latin typeface="Times New Roman" panose="02020603050405020304" pitchFamily="18" charset="0"/>
              </a:rPr>
              <a:t>N</a:t>
            </a:r>
            <a:r>
              <a:rPr lang="tr-TR" sz="2800" b="1" dirty="0">
                <a:solidFill>
                  <a:srgbClr val="000000"/>
                </a:solidFill>
                <a:latin typeface="Times New Roman" panose="02020603050405020304" pitchFamily="18" charset="0"/>
              </a:rPr>
              <a:t>oktalar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Ekstrem programlamanın belirli bir gücü, bir program özelliği oluşturulmadan önce otomatik testlerin geliştirilmesidir. Bir sisteme bir artış entegre edildiğinde tüm testler başarıyla yürütülmelidir.</a:t>
            </a:r>
          </a:p>
          <a:p>
            <a:pPr algn="just">
              <a:buFont typeface="Arial" panose="020B0604020202020204" pitchFamily="34" charset="0"/>
              <a:buChar char="•"/>
            </a:pPr>
            <a:r>
              <a:rPr lang="tr-TR" b="0" i="0" noProof="0" dirty="0" err="1" smtClean="0">
                <a:solidFill>
                  <a:srgbClr val="000000"/>
                </a:solidFill>
                <a:effectLst/>
                <a:latin typeface="Times New Roman" panose="02020603050405020304" pitchFamily="18" charset="0"/>
              </a:rPr>
              <a:t>Scrum</a:t>
            </a:r>
            <a:r>
              <a:rPr lang="tr-TR" b="0" i="0" noProof="0" dirty="0" smtClean="0">
                <a:solidFill>
                  <a:srgbClr val="000000"/>
                </a:solidFill>
                <a:effectLst/>
                <a:latin typeface="Times New Roman" panose="02020603050405020304" pitchFamily="18" charset="0"/>
              </a:rPr>
              <a:t> yöntemi, bir proje yönetimi çerçevesi sağlayan çevik bir yöntemdir. Bir sistem artışı geliştirildiğinde sabit zaman periyotları olan bir dizi sprint etrafında ortalanır.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Büyük sistemler için çevik yöntemleri ölçeklendirmek zordur. Büyük sistemler, ön tasarıma ve bazı belgelere ihtiyaç duyar.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2433664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Çevik Yöntem Uygulanabilirliği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Bir yazılım şirketinin satış için küçük veya orta ölçekli bir ürün geliştirdiği ürün geliştirme.</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Müşterinin geliştirme sürecine dahil olma konusunda açık bir taahhüdünün olduğu ve yazılımı etkileyen çok sayıda dış kural ve düzenlemenin olmadığı bir organizasyon içinde özel sistem geliştirme.</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Küçük, sıkı entegre ekiplere odaklandıkları için, </a:t>
            </a:r>
            <a:r>
              <a:rPr lang="en-US" b="0" i="0" noProof="0" dirty="0" err="1" smtClean="0">
                <a:solidFill>
                  <a:srgbClr val="000000"/>
                </a:solidFill>
                <a:effectLst/>
                <a:latin typeface="Times New Roman" panose="02020603050405020304" pitchFamily="18" charset="0"/>
              </a:rPr>
              <a:t>çevik</a:t>
            </a:r>
            <a:r>
              <a:rPr lang="tr-TR" b="0" i="0" noProof="0" dirty="0" smtClean="0">
                <a:solidFill>
                  <a:srgbClr val="000000"/>
                </a:solidFill>
                <a:effectLst/>
                <a:latin typeface="Times New Roman" panose="02020603050405020304" pitchFamily="18" charset="0"/>
              </a:rPr>
              <a:t> yöntemlerini büyük sistemlere ölçeklendirmede sorunlar var.</a:t>
            </a:r>
            <a:endParaRPr lang="tr-TR" b="0" i="0" noProof="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extLst>
      <p:ext uri="{BB962C8B-B14F-4D97-AF65-F5344CB8AC3E}">
        <p14:creationId xmlns:p14="http://schemas.microsoft.com/office/powerpoint/2010/main" val="1287191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pPr algn="l"/>
            <a:r>
              <a:rPr lang="tr-TR" sz="2800" b="1" dirty="0">
                <a:solidFill>
                  <a:srgbClr val="000000"/>
                </a:solidFill>
                <a:latin typeface="Times New Roman" panose="02020603050405020304" pitchFamily="18" charset="0"/>
              </a:rPr>
              <a:t>Çevik Yöntemlerle </a:t>
            </a:r>
            <a:r>
              <a:rPr lang="en-US" sz="2800" dirty="0" err="1">
                <a:solidFill>
                  <a:srgbClr val="000000"/>
                </a:solidFill>
                <a:latin typeface="Times New Roman" panose="02020603050405020304" pitchFamily="18" charset="0"/>
              </a:rPr>
              <a:t>İ</a:t>
            </a:r>
            <a:r>
              <a:rPr lang="tr-TR" sz="2800" b="1" dirty="0" err="1">
                <a:solidFill>
                  <a:srgbClr val="000000"/>
                </a:solidFill>
                <a:latin typeface="Times New Roman" panose="02020603050405020304" pitchFamily="18" charset="0"/>
              </a:rPr>
              <a:t>lgili</a:t>
            </a:r>
            <a:r>
              <a:rPr lang="tr-TR" sz="2800" b="1" dirty="0">
                <a:solidFill>
                  <a:srgbClr val="000000"/>
                </a:solidFill>
                <a:latin typeface="Times New Roman" panose="02020603050405020304" pitchFamily="18" charset="0"/>
              </a:rPr>
              <a:t> Sorunlar</a:t>
            </a:r>
          </a:p>
        </p:txBody>
      </p:sp>
      <p:sp>
        <p:nvSpPr>
          <p:cNvPr id="1167363" name="Rectangle 3"/>
          <p:cNvSpPr>
            <a:spLocks noGrp="1" noChangeArrowheads="1"/>
          </p:cNvSpPr>
          <p:nvPr>
            <p:ph type="body"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Sürece dahil olan müşterilerin ilgisini korumak zor olabilir.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Ekip üyeleri, çevik yöntemleri karakterize eden yoğun katılım için uygun olmayabilir.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Birden fazla paydaşın olduğu yerlerde değişikliklere öncelik vermek zor olabilir.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Sadeliği korumak ekstra çalışma gerektirir.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Sözleşmeler, yinelemeli geliştirmeye yönelik diğer yaklaşımlarda olduğu gibi bir sorun olabilir.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1149478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Çevik Yöntemler Ve Yazılım Bakımı</a:t>
            </a:r>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tr-TR" b="0" i="0" dirty="0" smtClean="0">
                <a:solidFill>
                  <a:srgbClr val="000000"/>
                </a:solidFill>
                <a:effectLst/>
                <a:latin typeface="Times New Roman" panose="02020603050405020304" pitchFamily="18" charset="0"/>
              </a:rPr>
              <a:t>Çoğu kuruluş, yeni yazılım geliştirmeye harcadıklarından daha fazlasını mevcut yazılımları korumak için harcamaktadır. Dolayısıyla, çevik yöntemler başarılı olacaksa, orijinal geliştirmenin yanı sıra bakımı da desteklemeleri gerekir.</a:t>
            </a:r>
          </a:p>
          <a:p>
            <a:pPr algn="just">
              <a:buFont typeface="Arial" panose="020B0604020202020204" pitchFamily="34" charset="0"/>
              <a:buChar char="•"/>
            </a:pPr>
            <a:r>
              <a:rPr lang="tr-TR" b="0" i="0" dirty="0" smtClean="0">
                <a:solidFill>
                  <a:srgbClr val="000000"/>
                </a:solidFill>
                <a:effectLst/>
                <a:latin typeface="Times New Roman" panose="02020603050405020304" pitchFamily="18" charset="0"/>
              </a:rPr>
              <a:t>İki temel konu:</a:t>
            </a:r>
          </a:p>
          <a:p>
            <a:pPr marL="742950" lvl="1" indent="-285750" algn="just"/>
            <a:r>
              <a:rPr lang="tr-TR" b="0" i="0" dirty="0" smtClean="0">
                <a:solidFill>
                  <a:srgbClr val="000000"/>
                </a:solidFill>
                <a:effectLst/>
                <a:latin typeface="Times New Roman" panose="02020603050405020304" pitchFamily="18" charset="0"/>
              </a:rPr>
              <a:t>Biçimsel dokümantasyonu en aza indirme geliştirme sürecindeki vurgu göz önüne alındığında, çevik bir yaklaşım kullanılarak geliştirilen sistemler sürdürülebilir mi?</a:t>
            </a:r>
          </a:p>
          <a:p>
            <a:pPr marL="742950" lvl="1" indent="-285750" algn="just"/>
            <a:r>
              <a:rPr lang="tr-TR" b="0" i="0" dirty="0" smtClean="0">
                <a:solidFill>
                  <a:srgbClr val="000000"/>
                </a:solidFill>
                <a:effectLst/>
                <a:latin typeface="Times New Roman" panose="02020603050405020304" pitchFamily="18" charset="0"/>
              </a:rPr>
              <a:t>Müşteri değişim taleplerine yanıt olarak bir sistemi geliştirmek için çevik yöntemler etkili bir şekilde kullanılabilir mi?</a:t>
            </a:r>
          </a:p>
          <a:p>
            <a:pPr algn="just">
              <a:buFont typeface="Arial" panose="020B0604020202020204" pitchFamily="34" charset="0"/>
              <a:buChar char="•"/>
            </a:pPr>
            <a:r>
              <a:rPr lang="tr-TR" b="0" i="0" dirty="0" smtClean="0">
                <a:solidFill>
                  <a:srgbClr val="000000"/>
                </a:solidFill>
                <a:effectLst/>
                <a:latin typeface="Times New Roman" panose="02020603050405020304" pitchFamily="18" charset="0"/>
              </a:rPr>
              <a:t>Orijinal geliştirme ekibinin yazılımın bakımını yapmayı sürdü</a:t>
            </a:r>
            <a:r>
              <a:rPr lang="en-US" b="0" i="0" dirty="0" smtClean="0">
                <a:solidFill>
                  <a:srgbClr val="000000"/>
                </a:solidFill>
                <a:effectLst/>
                <a:latin typeface="Times New Roman" panose="02020603050405020304" pitchFamily="18" charset="0"/>
              </a:rPr>
              <a:t>r</a:t>
            </a:r>
            <a:r>
              <a:rPr lang="tr-TR" b="0" i="0" dirty="0" err="1" smtClean="0">
                <a:solidFill>
                  <a:srgbClr val="000000"/>
                </a:solidFill>
                <a:effectLst/>
                <a:latin typeface="Times New Roman" panose="02020603050405020304" pitchFamily="18" charset="0"/>
              </a:rPr>
              <a:t>mezse</a:t>
            </a:r>
            <a:r>
              <a:rPr lang="tr-TR" b="0" i="0" dirty="0" smtClean="0">
                <a:solidFill>
                  <a:srgbClr val="000000"/>
                </a:solidFill>
                <a:effectLst/>
                <a:latin typeface="Times New Roman" panose="02020603050405020304" pitchFamily="18" charset="0"/>
              </a:rPr>
              <a:t> sorunlar ortaya çıkabilir.</a:t>
            </a:r>
            <a:endParaRPr lang="tr-TR" b="0" i="0" dirty="0">
              <a:solidFill>
                <a:srgbClr val="000000"/>
              </a:solidFill>
              <a:effectLst/>
              <a:latin typeface="Times New Roman" panose="02020603050405020304" pitchFamily="18" charset="0"/>
            </a:endParaRPr>
          </a:p>
        </p:txBody>
      </p:sp>
      <p:sp>
        <p:nvSpPr>
          <p:cNvPr id="4" name="Footer Placeholder 3"/>
          <p:cNvSpPr>
            <a:spLocks noGrp="1"/>
          </p:cNvSpPr>
          <p:nvPr>
            <p:ph type="ftr" sz="quarter" idx="11"/>
          </p:nvPr>
        </p:nvSpPr>
        <p:spPr>
          <a:xfrm>
            <a:off x="6968613" y="6356351"/>
            <a:ext cx="2895600" cy="365125"/>
          </a:xfrm>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extLst>
      <p:ext uri="{BB962C8B-B14F-4D97-AF65-F5344CB8AC3E}">
        <p14:creationId xmlns:p14="http://schemas.microsoft.com/office/powerpoint/2010/main" val="87880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2800" b="1" dirty="0">
                <a:solidFill>
                  <a:srgbClr val="000000"/>
                </a:solidFill>
                <a:latin typeface="Times New Roman" panose="02020603050405020304" pitchFamily="18" charset="0"/>
              </a:rPr>
              <a:t>Plan Odaklı Ve Çevik Geliştirme</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Plan odaklı geliştirme:</a:t>
            </a:r>
          </a:p>
          <a:p>
            <a:pPr marL="742950" lvl="1" indent="-285750" algn="just"/>
            <a:r>
              <a:rPr lang="tr-TR" b="0" i="0" noProof="0" dirty="0" smtClean="0">
                <a:solidFill>
                  <a:srgbClr val="000000"/>
                </a:solidFill>
                <a:effectLst/>
                <a:latin typeface="Times New Roman" panose="02020603050405020304" pitchFamily="18" charset="0"/>
              </a:rPr>
              <a:t>Yazılım mühendisliğine yönelik plan odaklı bir yaklaşım, önceden planlanan bu aşamaların her birinde üretilecek çıktılarla ayrı geliştirme aşamalarına dayanmaktadır.</a:t>
            </a:r>
          </a:p>
          <a:p>
            <a:pPr marL="742950" lvl="1" indent="-285750" algn="just"/>
            <a:r>
              <a:rPr lang="tr-TR" b="0" i="0" noProof="0" dirty="0" smtClean="0">
                <a:solidFill>
                  <a:srgbClr val="000000"/>
                </a:solidFill>
                <a:effectLst/>
                <a:latin typeface="Times New Roman" panose="02020603050405020304" pitchFamily="18" charset="0"/>
              </a:rPr>
              <a:t>Şelale modeli olması gerekmez - plan odaklı, kademeli geliştirme mümkündür.</a:t>
            </a:r>
          </a:p>
          <a:p>
            <a:pPr marL="742950" lvl="1" indent="-285750" algn="just"/>
            <a:r>
              <a:rPr lang="tr-TR" b="0" i="0" noProof="0" dirty="0" smtClean="0">
                <a:solidFill>
                  <a:srgbClr val="000000"/>
                </a:solidFill>
                <a:effectLst/>
                <a:latin typeface="Times New Roman" panose="02020603050405020304" pitchFamily="18" charset="0"/>
              </a:rPr>
              <a:t>Yineleme, etkinlikler içinde gerçekleşir.</a:t>
            </a:r>
          </a:p>
          <a:p>
            <a:pPr algn="just">
              <a:buFont typeface="Arial" panose="020B0604020202020204" pitchFamily="34" charset="0"/>
              <a:buChar char="•"/>
            </a:pPr>
            <a:r>
              <a:rPr lang="tr-TR" b="0" i="0" noProof="0" dirty="0" smtClean="0">
                <a:solidFill>
                  <a:srgbClr val="000000"/>
                </a:solidFill>
                <a:effectLst/>
                <a:latin typeface="Times New Roman" panose="02020603050405020304" pitchFamily="18" charset="0"/>
              </a:rPr>
              <a:t>Çevik geliştirme:</a:t>
            </a:r>
          </a:p>
          <a:p>
            <a:pPr marL="742950" lvl="1" indent="-285750" algn="just"/>
            <a:r>
              <a:rPr lang="tr-TR" b="0" i="0" noProof="0" dirty="0" err="1" smtClean="0">
                <a:solidFill>
                  <a:srgbClr val="000000"/>
                </a:solidFill>
                <a:effectLst/>
                <a:latin typeface="Times New Roman" panose="02020603050405020304" pitchFamily="18" charset="0"/>
              </a:rPr>
              <a:t>Spesifikasyon</a:t>
            </a:r>
            <a:r>
              <a:rPr lang="tr-TR" b="0" i="0" noProof="0" dirty="0" smtClean="0">
                <a:solidFill>
                  <a:srgbClr val="000000"/>
                </a:solidFill>
                <a:effectLst/>
                <a:latin typeface="Times New Roman" panose="02020603050405020304" pitchFamily="18" charset="0"/>
              </a:rPr>
              <a:t>, tasarım, uygulama ve testler birbiri ardına bırakılır ve geliştirme sürecinden elde edilen çıktılara, yazılım geliştirme sürecinde bir müzakere süreci ile karar verilir.</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3 - </a:t>
            </a:r>
            <a:r>
              <a:rPr lang="en-US" dirty="0" err="1"/>
              <a:t>Çevik</a:t>
            </a:r>
            <a:r>
              <a:rPr lang="en-US" dirty="0"/>
              <a:t> </a:t>
            </a:r>
            <a:r>
              <a:rPr lang="en-US" dirty="0" err="1"/>
              <a:t>Yazılım</a:t>
            </a:r>
            <a:r>
              <a:rPr lang="en-US" dirty="0"/>
              <a:t> </a:t>
            </a:r>
            <a:r>
              <a:rPr lang="en-US" dirty="0" err="1"/>
              <a:t>Geliştirme</a:t>
            </a:r>
            <a:endParaRPr lang="en-US" dirty="0"/>
          </a:p>
        </p:txBody>
      </p:sp>
    </p:spTree>
    <p:extLst>
      <p:ext uri="{BB962C8B-B14F-4D97-AF65-F5344CB8AC3E}">
        <p14:creationId xmlns:p14="http://schemas.microsoft.com/office/powerpoint/2010/main" val="378400071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2652</Words>
  <Application>Microsoft Office PowerPoint</Application>
  <PresentationFormat>Geniş ekran</PresentationFormat>
  <Paragraphs>353</Paragraphs>
  <Slides>51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51</vt:i4>
      </vt:variant>
    </vt:vector>
  </HeadingPairs>
  <TitlesOfParts>
    <vt:vector size="56" baseType="lpstr">
      <vt:lpstr>Arial</vt:lpstr>
      <vt:lpstr>Calibri</vt:lpstr>
      <vt:lpstr>Calibri Light</vt:lpstr>
      <vt:lpstr>Times New Roman</vt:lpstr>
      <vt:lpstr>Office Teması</vt:lpstr>
      <vt:lpstr>Çevik Yazılım Geliştirme</vt:lpstr>
      <vt:lpstr>Hızlı Yazılım Geliştirme</vt:lpstr>
      <vt:lpstr>Çevik Yöntemler</vt:lpstr>
      <vt:lpstr>Çevik Manifesto</vt:lpstr>
      <vt:lpstr>Çevik Yöntemlerin İlkeleri</vt:lpstr>
      <vt:lpstr>Çevik Yöntem Uygulanabilirliği</vt:lpstr>
      <vt:lpstr>Çevik Yöntemlerle İlgili Sorunlar</vt:lpstr>
      <vt:lpstr>Çevik Yöntemler Ve Yazılım Bakımı</vt:lpstr>
      <vt:lpstr>Plan Odaklı Ve Çevik Geliştirme</vt:lpstr>
      <vt:lpstr>Plan Odaklı Ve Çevik Özellikler</vt:lpstr>
      <vt:lpstr>Teknik, İnsani, Organizasyonel Sorunlar</vt:lpstr>
      <vt:lpstr>Teknik, İnsani, Organizasyonel Sorunlar</vt:lpstr>
      <vt:lpstr>Teknik, İnsani, Organizasyonel Sorunlar</vt:lpstr>
      <vt:lpstr>Ekstrem Programlama</vt:lpstr>
      <vt:lpstr>Ekstrem Programlama Ve Çevik İlkeler</vt:lpstr>
      <vt:lpstr>Ekstrem Programlama Sürüm Döngüsü</vt:lpstr>
      <vt:lpstr>Ekstrem Programlama Uygulamaları (a)</vt:lpstr>
      <vt:lpstr>Ekstrem Programlama Uygulamaları (b)</vt:lpstr>
      <vt:lpstr>Gereksinim Senaryoları</vt:lpstr>
      <vt:lpstr>Bir 'Reçeteli İlaç' Hikayesi</vt:lpstr>
      <vt:lpstr>Bir 'Reçeteli İlaç' Hikayesi</vt:lpstr>
      <vt:lpstr>İlaç Reçetelemek İçin Görev Kartı Örnekleri</vt:lpstr>
      <vt:lpstr>XP Ve Değişim</vt:lpstr>
      <vt:lpstr>Yeniden Düzenleme</vt:lpstr>
      <vt:lpstr>Yeniden Düzenleme Örnekleri</vt:lpstr>
      <vt:lpstr>Bölüm 1 Anahtar Noktalar</vt:lpstr>
      <vt:lpstr>Ders 3 - Çevik Yazılım Geliştirme</vt:lpstr>
      <vt:lpstr>XP'de Test Etme</vt:lpstr>
      <vt:lpstr>Önce Test Geliştirme</vt:lpstr>
      <vt:lpstr>Müşteri Katılımı</vt:lpstr>
      <vt:lpstr>Doz Kontrolü İçin Test Senaryosu Açıklaması</vt:lpstr>
      <vt:lpstr>Test Otomasyonu</vt:lpstr>
      <vt:lpstr>XP Test Zorlukları</vt:lpstr>
      <vt:lpstr>Çiftler Programı</vt:lpstr>
      <vt:lpstr>Çiftler Programı</vt:lpstr>
      <vt:lpstr>Çift Programlamanın Avantajları</vt:lpstr>
      <vt:lpstr>Çevik Proje Yönetimi</vt:lpstr>
      <vt:lpstr>Scrum</vt:lpstr>
      <vt:lpstr>Scrum Terminolojileri</vt:lpstr>
      <vt:lpstr>Scrum Süreci</vt:lpstr>
      <vt:lpstr>Sprint Döngüsü</vt:lpstr>
      <vt:lpstr>Sprint Döngüsü</vt:lpstr>
      <vt:lpstr>Scrum'da Takım Çalışması</vt:lpstr>
      <vt:lpstr>Scrum Avantajları</vt:lpstr>
      <vt:lpstr>Çevik Yöntemleri Ölçeklendirme</vt:lpstr>
      <vt:lpstr>Büyük Sistem Geliştirme</vt:lpstr>
      <vt:lpstr>Büyük Sistem Geliştirme</vt:lpstr>
      <vt:lpstr>Ölçekleme Ve Büyütme</vt:lpstr>
      <vt:lpstr>Büyük Sistemlere Ölçekleme</vt:lpstr>
      <vt:lpstr>Büyük Şirketlere Ölçeklendirme</vt:lpstr>
      <vt:lpstr>Bölüm 2 Anahtar Noktalar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Çevik Yazılım Geliştirme</dc:title>
  <dc:creator>Feyza-PC</dc:creator>
  <cp:lastModifiedBy>Feyza-PC</cp:lastModifiedBy>
  <cp:revision>9</cp:revision>
  <dcterms:created xsi:type="dcterms:W3CDTF">2023-03-23T16:34:51Z</dcterms:created>
  <dcterms:modified xsi:type="dcterms:W3CDTF">2023-03-24T11:55:14Z</dcterms:modified>
</cp:coreProperties>
</file>