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62A37E28-3776-4AD7-AF6E-7ADC20B63B12}" type="datetimeFigureOut">
              <a:rPr lang="tr-TR" smtClean="0"/>
              <a:t>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216744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2A37E28-3776-4AD7-AF6E-7ADC20B63B12}" type="datetimeFigureOut">
              <a:rPr lang="tr-TR" smtClean="0"/>
              <a:t>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142977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2A37E28-3776-4AD7-AF6E-7ADC20B63B12}" type="datetimeFigureOut">
              <a:rPr lang="tr-TR" smtClean="0"/>
              <a:t>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105292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2A37E28-3776-4AD7-AF6E-7ADC20B63B12}" type="datetimeFigureOut">
              <a:rPr lang="tr-TR" smtClean="0"/>
              <a:t>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294857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62A37E28-3776-4AD7-AF6E-7ADC20B63B12}" type="datetimeFigureOut">
              <a:rPr lang="tr-TR" smtClean="0"/>
              <a:t>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394907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2A37E28-3776-4AD7-AF6E-7ADC20B63B12}" type="datetimeFigureOut">
              <a:rPr lang="tr-TR" smtClean="0"/>
              <a:t>7.04.2023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11341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2A37E28-3776-4AD7-AF6E-7ADC20B63B12}" type="datetimeFigureOut">
              <a:rPr lang="tr-TR" smtClean="0"/>
              <a:t>7.04.2023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383844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2A37E28-3776-4AD7-AF6E-7ADC20B63B12}" type="datetimeFigureOut">
              <a:rPr lang="tr-TR" smtClean="0"/>
              <a:t>7.04.2023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124254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2A37E28-3776-4AD7-AF6E-7ADC20B63B12}" type="datetimeFigureOut">
              <a:rPr lang="tr-TR" smtClean="0"/>
              <a:t>7.04.2023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1366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2A37E28-3776-4AD7-AF6E-7ADC20B63B12}" type="datetimeFigureOut">
              <a:rPr lang="tr-TR" smtClean="0"/>
              <a:t>7.04.2023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64867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2A37E28-3776-4AD7-AF6E-7ADC20B63B12}" type="datetimeFigureOut">
              <a:rPr lang="tr-TR" smtClean="0"/>
              <a:t>7.04.2023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12503CE-713E-4283-B947-D67F6DCFBAFD}" type="slidenum">
              <a:rPr lang="tr-TR" smtClean="0"/>
              <a:t>‹#›</a:t>
            </a:fld>
            <a:endParaRPr lang="tr-TR"/>
          </a:p>
        </p:txBody>
      </p:sp>
    </p:spTree>
    <p:extLst>
      <p:ext uri="{BB962C8B-B14F-4D97-AF65-F5344CB8AC3E}">
        <p14:creationId xmlns:p14="http://schemas.microsoft.com/office/powerpoint/2010/main" val="43196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37E28-3776-4AD7-AF6E-7ADC20B63B12}" type="datetimeFigureOut">
              <a:rPr lang="tr-TR" smtClean="0"/>
              <a:t>7.04.2023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503CE-713E-4283-B947-D67F6DCFBAFD}" type="slidenum">
              <a:rPr lang="tr-TR" smtClean="0"/>
              <a:t>‹#›</a:t>
            </a:fld>
            <a:endParaRPr lang="tr-TR"/>
          </a:p>
        </p:txBody>
      </p:sp>
    </p:spTree>
    <p:extLst>
      <p:ext uri="{BB962C8B-B14F-4D97-AF65-F5344CB8AC3E}">
        <p14:creationId xmlns:p14="http://schemas.microsoft.com/office/powerpoint/2010/main" val="468057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mtClean="0"/>
              <a:t>Gereksinim Mühendisliği-2</a:t>
            </a:r>
            <a:endParaRPr lang="tr-TR"/>
          </a:p>
        </p:txBody>
      </p:sp>
    </p:spTree>
    <p:extLst>
      <p:ext uri="{BB962C8B-B14F-4D97-AF65-F5344CB8AC3E}">
        <p14:creationId xmlns:p14="http://schemas.microsoft.com/office/powerpoint/2010/main" val="239363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l"/>
            <a:r>
              <a:rPr lang="tr-TR" sz="3200" b="1" dirty="0">
                <a:solidFill>
                  <a:srgbClr val="000000"/>
                </a:solidFill>
                <a:latin typeface="Times New Roman" panose="02020603050405020304" pitchFamily="18" charset="0"/>
              </a:rPr>
              <a:t>Ders 4 - Gereksinim Mühendisliği</a:t>
            </a:r>
          </a:p>
        </p:txBody>
      </p:sp>
      <p:sp>
        <p:nvSpPr>
          <p:cNvPr id="3" name="Subtitle 2"/>
          <p:cNvSpPr>
            <a:spLocks noGrp="1"/>
          </p:cNvSpPr>
          <p:nvPr>
            <p:ph type="subTitle" idx="1"/>
          </p:nvPr>
        </p:nvSpPr>
        <p:spPr/>
        <p:txBody>
          <a:bodyPr/>
          <a:lstStyle/>
          <a:p>
            <a:r>
              <a:rPr lang="tr-TR" b="1" i="0" noProof="0" dirty="0">
                <a:solidFill>
                  <a:srgbClr val="000000"/>
                </a:solidFill>
                <a:effectLst/>
                <a:latin typeface="Times New Roman" panose="02020603050405020304" pitchFamily="18" charset="0"/>
              </a:rPr>
              <a:t>3. Bölüm</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2359724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 Keşfi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Gerekli ve mevcut sistemler hakkında bilgi toplama ve kullanıcı ve sistem gereksinimlerini bu bilgilerden arındırma süreci.</a:t>
            </a:r>
          </a:p>
          <a:p>
            <a:pPr algn="just">
              <a:buFont typeface="Arial" panose="020B0604020202020204" pitchFamily="34" charset="0"/>
              <a:buChar char="•"/>
            </a:pPr>
            <a:r>
              <a:rPr lang="tr-TR" dirty="0">
                <a:solidFill>
                  <a:srgbClr val="000000"/>
                </a:solidFill>
                <a:latin typeface="Times New Roman" panose="02020603050405020304" pitchFamily="18" charset="0"/>
              </a:rPr>
              <a:t>Etkileşim, yöneticilerden dış düzenleyicilere kadar sistem paydaşları ile ilişkilidir.</a:t>
            </a:r>
          </a:p>
          <a:p>
            <a:pPr algn="just">
              <a:buFont typeface="Arial" panose="020B0604020202020204" pitchFamily="34" charset="0"/>
              <a:buChar char="•"/>
            </a:pPr>
            <a:r>
              <a:rPr lang="tr-TR" dirty="0">
                <a:solidFill>
                  <a:srgbClr val="000000"/>
                </a:solidFill>
                <a:latin typeface="Times New Roman" panose="02020603050405020304" pitchFamily="18" charset="0"/>
              </a:rPr>
              <a:t>Sistemler normalde çeşitli paydaşlara sahiptir.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extLst>
      <p:ext uri="{BB962C8B-B14F-4D97-AF65-F5344CB8AC3E}">
        <p14:creationId xmlns:p14="http://schemas.microsoft.com/office/powerpoint/2010/main" val="4217258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AS-</a:t>
            </a:r>
            <a:r>
              <a:rPr lang="tr-TR" sz="3200" b="1" dirty="0" err="1">
                <a:solidFill>
                  <a:srgbClr val="000000"/>
                </a:solidFill>
                <a:latin typeface="Times New Roman" panose="02020603050405020304" pitchFamily="18" charset="0"/>
              </a:rPr>
              <a:t>HYS'deki</a:t>
            </a:r>
            <a:r>
              <a:rPr lang="tr-TR" sz="3200" b="1" dirty="0">
                <a:solidFill>
                  <a:srgbClr val="000000"/>
                </a:solidFill>
                <a:latin typeface="Times New Roman" panose="02020603050405020304" pitchFamily="18" charset="0"/>
              </a:rPr>
              <a:t> Paydaşlar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Bilgileri sisteme kaydedilen hastalar .</a:t>
            </a:r>
          </a:p>
          <a:p>
            <a:pPr algn="just">
              <a:buFont typeface="Arial" panose="020B0604020202020204" pitchFamily="34" charset="0"/>
              <a:buChar char="•"/>
            </a:pPr>
            <a:r>
              <a:rPr lang="tr-TR" dirty="0">
                <a:solidFill>
                  <a:srgbClr val="000000"/>
                </a:solidFill>
                <a:latin typeface="Times New Roman" panose="02020603050405020304" pitchFamily="18" charset="0"/>
              </a:rPr>
              <a:t>Hastaların değerlendirilmesi ve tedavisinden sorumlu doktorlar .</a:t>
            </a:r>
          </a:p>
          <a:p>
            <a:pPr algn="just">
              <a:buFont typeface="Arial" panose="020B0604020202020204" pitchFamily="34" charset="0"/>
              <a:buChar char="•"/>
            </a:pPr>
            <a:r>
              <a:rPr lang="tr-TR" dirty="0">
                <a:solidFill>
                  <a:srgbClr val="000000"/>
                </a:solidFill>
                <a:latin typeface="Times New Roman" panose="02020603050405020304" pitchFamily="18" charset="0"/>
              </a:rPr>
              <a:t>Doktorlarla görüşmeleri koordine eden ve bazı tedavileri uygulayan hemşireler.</a:t>
            </a:r>
          </a:p>
          <a:p>
            <a:pPr algn="just">
              <a:buFont typeface="Arial" panose="020B0604020202020204" pitchFamily="34" charset="0"/>
              <a:buChar char="•"/>
            </a:pPr>
            <a:r>
              <a:rPr lang="tr-TR" dirty="0">
                <a:solidFill>
                  <a:srgbClr val="000000"/>
                </a:solidFill>
                <a:latin typeface="Times New Roman" panose="02020603050405020304" pitchFamily="18" charset="0"/>
              </a:rPr>
              <a:t>Hastaların randevularını yöneten tıbbi resepsiyon görevlileri.</a:t>
            </a:r>
          </a:p>
          <a:p>
            <a:pPr algn="just">
              <a:buFont typeface="Arial" panose="020B0604020202020204" pitchFamily="34" charset="0"/>
              <a:buChar char="•"/>
            </a:pPr>
            <a:r>
              <a:rPr lang="tr-TR" dirty="0">
                <a:solidFill>
                  <a:srgbClr val="000000"/>
                </a:solidFill>
                <a:latin typeface="Times New Roman" panose="02020603050405020304" pitchFamily="18" charset="0"/>
              </a:rPr>
              <a:t>Sistemin kurulmasından ve bakımından sorumlu BT personeli.</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extLst>
      <p:ext uri="{BB962C8B-B14F-4D97-AF65-F5344CB8AC3E}">
        <p14:creationId xmlns:p14="http://schemas.microsoft.com/office/powerpoint/2010/main" val="2110577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dirty="0">
                <a:solidFill>
                  <a:srgbClr val="000000"/>
                </a:solidFill>
                <a:latin typeface="Times New Roman" panose="02020603050405020304" pitchFamily="18" charset="0"/>
              </a:rPr>
              <a:t>AS-</a:t>
            </a:r>
            <a:r>
              <a:rPr lang="tr-TR" sz="3200" b="1" dirty="0" err="1">
                <a:solidFill>
                  <a:srgbClr val="000000"/>
                </a:solidFill>
                <a:latin typeface="Times New Roman" panose="02020603050405020304" pitchFamily="18" charset="0"/>
              </a:rPr>
              <a:t>HYS'deki</a:t>
            </a:r>
            <a:r>
              <a:rPr lang="tr-TR" sz="3200" b="1" dirty="0">
                <a:solidFill>
                  <a:srgbClr val="000000"/>
                </a:solidFill>
                <a:latin typeface="Times New Roman" panose="02020603050405020304" pitchFamily="18" charset="0"/>
              </a:rPr>
              <a:t> Paydaşlar</a:t>
            </a:r>
            <a:endParaRPr lang="tr-TR" sz="3200"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Sistemin hasta bakımı için mevcut etik kurallara uygun olmasını </a:t>
            </a:r>
            <a:r>
              <a:rPr lang="en-US" dirty="0" err="1">
                <a:solidFill>
                  <a:srgbClr val="000000"/>
                </a:solidFill>
                <a:latin typeface="Times New Roman" panose="02020603050405020304" pitchFamily="18" charset="0"/>
              </a:rPr>
              <a:t>sağlayan</a:t>
            </a:r>
            <a:r>
              <a:rPr lang="tr-TR" dirty="0">
                <a:solidFill>
                  <a:srgbClr val="000000"/>
                </a:solidFill>
                <a:latin typeface="Times New Roman" panose="02020603050405020304" pitchFamily="18" charset="0"/>
              </a:rPr>
              <a:t> bir tıbbi etik yöneticisi.</a:t>
            </a:r>
          </a:p>
          <a:p>
            <a:pPr algn="just">
              <a:buFont typeface="Arial" panose="020B0604020202020204" pitchFamily="34" charset="0"/>
              <a:buChar char="•"/>
            </a:pPr>
            <a:r>
              <a:rPr lang="tr-TR" dirty="0">
                <a:solidFill>
                  <a:srgbClr val="000000"/>
                </a:solidFill>
                <a:latin typeface="Times New Roman" panose="02020603050405020304" pitchFamily="18" charset="0"/>
              </a:rPr>
              <a:t>Sistemden yönetim bilgilerini alan sağlık yöneticileri .</a:t>
            </a:r>
          </a:p>
          <a:p>
            <a:pPr algn="just">
              <a:buFont typeface="Arial" panose="020B0604020202020204" pitchFamily="34" charset="0"/>
              <a:buChar char="•"/>
            </a:pPr>
            <a:r>
              <a:rPr lang="tr-TR" dirty="0">
                <a:solidFill>
                  <a:srgbClr val="000000"/>
                </a:solidFill>
                <a:latin typeface="Times New Roman" panose="02020603050405020304" pitchFamily="18" charset="0"/>
              </a:rPr>
              <a:t>Sistem bilgilerinin muhafaza edilmesini ve korunmasını sağlamaktan ve kayıt tutma prosedürlerinin uygun şekilde uygulanmasını sağlamaktan sorumlu tıbbi kayıt personeli .</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extLst>
      <p:ext uri="{BB962C8B-B14F-4D97-AF65-F5344CB8AC3E}">
        <p14:creationId xmlns:p14="http://schemas.microsoft.com/office/powerpoint/2010/main" val="340767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err="1">
                <a:solidFill>
                  <a:srgbClr val="000000"/>
                </a:solidFill>
                <a:latin typeface="Times New Roman" panose="02020603050405020304" pitchFamily="18" charset="0"/>
              </a:rPr>
              <a:t>Görüşmeler</a:t>
            </a:r>
            <a:r>
              <a:rPr lang="en-US" sz="3200" b="1" dirty="0">
                <a:solidFill>
                  <a:srgbClr val="000000"/>
                </a:solidFill>
                <a:latin typeface="Times New Roman" panose="02020603050405020304" pitchFamily="18" charset="0"/>
              </a:rPr>
              <a:t> - </a:t>
            </a:r>
            <a:r>
              <a:rPr lang="en-US" sz="3200" b="1" dirty="0" err="1">
                <a:solidFill>
                  <a:srgbClr val="000000"/>
                </a:solidFill>
                <a:latin typeface="Times New Roman" panose="02020603050405020304" pitchFamily="18" charset="0"/>
              </a:rPr>
              <a:t>Toplantılar</a:t>
            </a:r>
            <a:endParaRPr lang="tr-TR" sz="3200" b="1" dirty="0">
              <a:solidFill>
                <a:srgbClr val="000000"/>
              </a:solidFill>
              <a:latin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Paydaşlarla resmi veya gayri resmi görüşmeler, çoğu </a:t>
            </a:r>
            <a:r>
              <a:rPr lang="en-US" b="0" i="0" noProof="0" dirty="0" smtClean="0">
                <a:solidFill>
                  <a:srgbClr val="000000"/>
                </a:solidFill>
                <a:effectLst/>
                <a:latin typeface="Times New Roman" panose="02020603050405020304" pitchFamily="18" charset="0"/>
              </a:rPr>
              <a:t>GM</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sürecinin bir parçasıdır.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Görüşme türleri</a:t>
            </a:r>
          </a:p>
          <a:p>
            <a:pPr marL="742950" lvl="1" indent="-285750" algn="just"/>
            <a:r>
              <a:rPr lang="tr-TR" b="0" i="0" noProof="0" dirty="0">
                <a:solidFill>
                  <a:srgbClr val="000000"/>
                </a:solidFill>
                <a:effectLst/>
                <a:latin typeface="Times New Roman" panose="02020603050405020304" pitchFamily="18" charset="0"/>
              </a:rPr>
              <a:t>Önceden belirlenmiş soru listesine dayalı kapalı görüşmeler</a:t>
            </a:r>
          </a:p>
          <a:p>
            <a:pPr marL="742950" lvl="1" indent="-285750" algn="just"/>
            <a:r>
              <a:rPr lang="tr-TR" b="0" i="0" noProof="0" dirty="0">
                <a:solidFill>
                  <a:srgbClr val="000000"/>
                </a:solidFill>
                <a:effectLst/>
                <a:latin typeface="Times New Roman" panose="02020603050405020304" pitchFamily="18" charset="0"/>
              </a:rPr>
              <a:t>Paydaşlarla çeşitli konuların araştırıldığı açık görüşmeler.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Etkili görüşme</a:t>
            </a:r>
          </a:p>
          <a:p>
            <a:pPr marL="742950" lvl="1" indent="-285750" algn="just"/>
            <a:r>
              <a:rPr lang="tr-TR" b="0" i="0" noProof="0" dirty="0">
                <a:solidFill>
                  <a:srgbClr val="000000"/>
                </a:solidFill>
                <a:effectLst/>
                <a:latin typeface="Times New Roman" panose="02020603050405020304" pitchFamily="18" charset="0"/>
              </a:rPr>
              <a:t>Açık fikirli olun, gereksinimler hakkında önceden tasarlanmış fikirlerden kaçının ve paydaşları dinlemeye istekli olun.</a:t>
            </a:r>
          </a:p>
          <a:p>
            <a:pPr marL="742950" lvl="1" indent="-285750" algn="just"/>
            <a:r>
              <a:rPr lang="tr-TR" b="0" i="0" noProof="0" dirty="0">
                <a:solidFill>
                  <a:srgbClr val="000000"/>
                </a:solidFill>
                <a:effectLst/>
                <a:latin typeface="Times New Roman" panose="02020603050405020304" pitchFamily="18" charset="0"/>
              </a:rPr>
              <a:t>Görüşülen kişiyi bir sıçrama tahtası sorusu, bir gereksinim önerisi kullanarak veya bir prototip sistem üzerinde birlikte çalışarak tartışmaları başlatmaya yönlendirin.</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dirty="0"/>
          </a:p>
        </p:txBody>
      </p:sp>
    </p:spTree>
    <p:extLst>
      <p:ext uri="{BB962C8B-B14F-4D97-AF65-F5344CB8AC3E}">
        <p14:creationId xmlns:p14="http://schemas.microsoft.com/office/powerpoint/2010/main" val="2143191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Uygulamada Mülakatlar</a:t>
            </a:r>
          </a:p>
        </p:txBody>
      </p:sp>
      <p:sp>
        <p:nvSpPr>
          <p:cNvPr id="94211" name="Rectangle 3"/>
          <p:cNvSpPr>
            <a:spLocks noGrp="1" noChangeArrowheads="1"/>
          </p:cNvSpPr>
          <p:nvPr>
            <p:ph type="body" idx="1"/>
          </p:nvPr>
        </p:nvSpPr>
        <p:spPr>
          <a:xfrm>
            <a:off x="1981200" y="1442257"/>
            <a:ext cx="8229600"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Normalde kapalı ve açık uçlu görüşmenin bir karışımı.</a:t>
            </a:r>
          </a:p>
          <a:p>
            <a:pPr algn="just">
              <a:buFont typeface="Arial" panose="020B0604020202020204" pitchFamily="34" charset="0"/>
              <a:buChar char="•"/>
            </a:pPr>
            <a:r>
              <a:rPr lang="tr-TR" dirty="0">
                <a:solidFill>
                  <a:srgbClr val="000000"/>
                </a:solidFill>
                <a:latin typeface="Times New Roman" panose="02020603050405020304" pitchFamily="18" charset="0"/>
              </a:rPr>
              <a:t>Mülakatlar, paydaşların ne yaptığını ve sistemle nasıl etkileşim kurabileceklerini genel olarak anlamak için iyidir.</a:t>
            </a:r>
          </a:p>
          <a:p>
            <a:pPr algn="just">
              <a:buFont typeface="Arial" panose="020B0604020202020204" pitchFamily="34" charset="0"/>
              <a:buChar char="•"/>
            </a:pPr>
            <a:r>
              <a:rPr lang="tr-TR" dirty="0">
                <a:solidFill>
                  <a:srgbClr val="000000"/>
                </a:solidFill>
                <a:latin typeface="Times New Roman" panose="02020603050405020304" pitchFamily="18" charset="0"/>
              </a:rPr>
              <a:t>Mülakatlar, alan gereksinimlerini anlamak için iyi </a:t>
            </a:r>
            <a:r>
              <a:rPr lang="tr-TR" dirty="0" smtClean="0">
                <a:solidFill>
                  <a:srgbClr val="000000"/>
                </a:solidFill>
                <a:latin typeface="Times New Roman" panose="02020603050405020304" pitchFamily="18" charset="0"/>
              </a:rPr>
              <a:t>değildir, Neden?</a:t>
            </a:r>
            <a:endParaRPr lang="tr-TR" dirty="0">
              <a:solidFill>
                <a:srgbClr val="000000"/>
              </a:solidFill>
              <a:latin typeface="Times New Roman" panose="02020603050405020304" pitchFamily="18" charset="0"/>
            </a:endParaRPr>
          </a:p>
          <a:p>
            <a:pPr marL="742950" lvl="1" indent="-285750" algn="just"/>
            <a:r>
              <a:rPr lang="tr-TR" dirty="0">
                <a:solidFill>
                  <a:srgbClr val="000000"/>
                </a:solidFill>
                <a:latin typeface="Times New Roman" panose="02020603050405020304" pitchFamily="18" charset="0"/>
              </a:rPr>
              <a:t>Gereksinim mühendisleri belirli alan terminolojisini anlayamaz;</a:t>
            </a:r>
          </a:p>
          <a:p>
            <a:pPr marL="742950" lvl="1" indent="-285750" algn="just"/>
            <a:r>
              <a:rPr lang="tr-TR" dirty="0">
                <a:solidFill>
                  <a:srgbClr val="000000"/>
                </a:solidFill>
                <a:latin typeface="Times New Roman" panose="02020603050405020304" pitchFamily="18" charset="0"/>
              </a:rPr>
              <a:t>Bazı alan bilgileri o kadar tanıdıktır ki, insanlar bunu ifade etmekte zorlanır veya ifade etmeye değmeyeceğini düşünür.</a:t>
            </a:r>
          </a:p>
        </p:txBody>
      </p:sp>
    </p:spTree>
    <p:extLst>
      <p:ext uri="{BB962C8B-B14F-4D97-AF65-F5344CB8AC3E}">
        <p14:creationId xmlns:p14="http://schemas.microsoft.com/office/powerpoint/2010/main" val="2962606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Senaryolar</a:t>
            </a:r>
          </a:p>
        </p:txBody>
      </p:sp>
      <p:sp>
        <p:nvSpPr>
          <p:cNvPr id="90115"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Senaryolar, bir sistemin nasıl kullanılacağına dair gerçek hayat örnekleridir.</a:t>
            </a:r>
          </a:p>
          <a:p>
            <a:pPr algn="just">
              <a:buFont typeface="Arial" panose="020B0604020202020204" pitchFamily="34" charset="0"/>
              <a:buChar char="•"/>
            </a:pPr>
            <a:r>
              <a:rPr lang="tr-TR" dirty="0">
                <a:solidFill>
                  <a:srgbClr val="000000"/>
                </a:solidFill>
                <a:latin typeface="Times New Roman" panose="02020603050405020304" pitchFamily="18" charset="0"/>
              </a:rPr>
              <a:t>Dahil etmeliler</a:t>
            </a:r>
          </a:p>
          <a:p>
            <a:pPr marL="742950" lvl="1" indent="-285750" algn="just"/>
            <a:r>
              <a:rPr lang="tr-TR" dirty="0">
                <a:solidFill>
                  <a:srgbClr val="000000"/>
                </a:solidFill>
                <a:latin typeface="Times New Roman" panose="02020603050405020304" pitchFamily="18" charset="0"/>
              </a:rPr>
              <a:t>Başlangıç ​​durumunun bir açıklaması;</a:t>
            </a:r>
          </a:p>
          <a:p>
            <a:pPr marL="742950" lvl="1" indent="-285750" algn="just"/>
            <a:r>
              <a:rPr lang="tr-TR" dirty="0">
                <a:solidFill>
                  <a:srgbClr val="000000"/>
                </a:solidFill>
                <a:latin typeface="Times New Roman" panose="02020603050405020304" pitchFamily="18" charset="0"/>
              </a:rPr>
              <a:t>Normal olay akışının bir açıklaması;</a:t>
            </a:r>
          </a:p>
          <a:p>
            <a:pPr marL="742950" lvl="1" indent="-285750" algn="just"/>
            <a:r>
              <a:rPr lang="tr-TR" dirty="0">
                <a:solidFill>
                  <a:srgbClr val="000000"/>
                </a:solidFill>
                <a:latin typeface="Times New Roman" panose="02020603050405020304" pitchFamily="18" charset="0"/>
              </a:rPr>
              <a:t>Neyin yanlış gidebileceğinin açıklaması;</a:t>
            </a:r>
          </a:p>
          <a:p>
            <a:pPr marL="742950" lvl="1" indent="-285750" algn="just"/>
            <a:r>
              <a:rPr lang="tr-TR" dirty="0">
                <a:solidFill>
                  <a:srgbClr val="000000"/>
                </a:solidFill>
                <a:latin typeface="Times New Roman" panose="02020603050405020304" pitchFamily="18" charset="0"/>
              </a:rPr>
              <a:t>Diğer eşzamanlı faaliyetler hakkında bilgi;</a:t>
            </a:r>
          </a:p>
          <a:p>
            <a:pPr marL="742950" lvl="1" indent="-285750" algn="just"/>
            <a:r>
              <a:rPr lang="tr-TR" dirty="0">
                <a:solidFill>
                  <a:srgbClr val="000000"/>
                </a:solidFill>
                <a:latin typeface="Times New Roman" panose="02020603050405020304" pitchFamily="18" charset="0"/>
              </a:rPr>
              <a:t>Senaryo bittiğinde durumun açıklaması.</a:t>
            </a:r>
          </a:p>
        </p:txBody>
      </p:sp>
    </p:spTree>
    <p:extLst>
      <p:ext uri="{BB962C8B-B14F-4D97-AF65-F5344CB8AC3E}">
        <p14:creationId xmlns:p14="http://schemas.microsoft.com/office/powerpoint/2010/main" val="255483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AS-</a:t>
            </a:r>
            <a:r>
              <a:rPr lang="tr-TR" sz="3200" b="1" dirty="0" err="1">
                <a:solidFill>
                  <a:srgbClr val="000000"/>
                </a:solidFill>
                <a:latin typeface="Times New Roman" panose="02020603050405020304" pitchFamily="18" charset="0"/>
              </a:rPr>
              <a:t>HYS'de</a:t>
            </a:r>
            <a:r>
              <a:rPr lang="tr-TR" sz="3200" b="1" dirty="0">
                <a:solidFill>
                  <a:srgbClr val="000000"/>
                </a:solidFill>
                <a:latin typeface="Times New Roman" panose="02020603050405020304" pitchFamily="18" charset="0"/>
              </a:rPr>
              <a:t> Tıbbi Geçmiş Toplama Senaryosu</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6" name="Picture 5">
            <a:extLst>
              <a:ext uri="{FF2B5EF4-FFF2-40B4-BE49-F238E27FC236}">
                <a16:creationId xmlns:a16="http://schemas.microsoft.com/office/drawing/2014/main" id="{B6AAA565-9146-45D9-AC44-84E87987AA24}"/>
              </a:ext>
            </a:extLst>
          </p:cNvPr>
          <p:cNvPicPr>
            <a:picLocks noChangeAspect="1"/>
          </p:cNvPicPr>
          <p:nvPr/>
        </p:nvPicPr>
        <p:blipFill>
          <a:blip r:embed="rId2"/>
          <a:stretch>
            <a:fillRect/>
          </a:stretch>
        </p:blipFill>
        <p:spPr>
          <a:xfrm>
            <a:off x="1602296" y="1872556"/>
            <a:ext cx="8947341" cy="40288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1970818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tr-TR" sz="3200" b="1" dirty="0">
                <a:solidFill>
                  <a:srgbClr val="000000"/>
                </a:solidFill>
                <a:latin typeface="Times New Roman" panose="02020603050405020304" pitchFamily="18" charset="0"/>
              </a:rPr>
              <a:t>AS-</a:t>
            </a:r>
            <a:r>
              <a:rPr lang="tr-TR" sz="3200" b="1" dirty="0" err="1">
                <a:solidFill>
                  <a:srgbClr val="000000"/>
                </a:solidFill>
                <a:latin typeface="Times New Roman" panose="02020603050405020304" pitchFamily="18" charset="0"/>
              </a:rPr>
              <a:t>HYS'de</a:t>
            </a:r>
            <a:r>
              <a:rPr lang="tr-TR" sz="3200" b="1" dirty="0">
                <a:solidFill>
                  <a:srgbClr val="000000"/>
                </a:solidFill>
                <a:latin typeface="Times New Roman" panose="02020603050405020304" pitchFamily="18" charset="0"/>
              </a:rPr>
              <a:t> Tıbbi Geçmiş Toplama Senaryosu</a:t>
            </a:r>
            <a:endParaRPr lang="tr-TR" sz="32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a:xfrm>
            <a:off x="4648200" y="6538913"/>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6" name="Picture 5">
            <a:extLst>
              <a:ext uri="{FF2B5EF4-FFF2-40B4-BE49-F238E27FC236}">
                <a16:creationId xmlns:a16="http://schemas.microsoft.com/office/drawing/2014/main" id="{45289FC7-7E59-4342-8D4A-8CB996A1B35A}"/>
              </a:ext>
            </a:extLst>
          </p:cNvPr>
          <p:cNvPicPr>
            <a:picLocks noChangeAspect="1"/>
          </p:cNvPicPr>
          <p:nvPr/>
        </p:nvPicPr>
        <p:blipFill>
          <a:blip r:embed="rId2"/>
          <a:stretch>
            <a:fillRect/>
          </a:stretch>
        </p:blipFill>
        <p:spPr>
          <a:xfrm>
            <a:off x="1847528" y="1641622"/>
            <a:ext cx="8172400" cy="4897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91611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Kullanım Durumları</a:t>
            </a:r>
          </a:p>
        </p:txBody>
      </p:sp>
      <p:sp>
        <p:nvSpPr>
          <p:cNvPr id="48131"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durumları, </a:t>
            </a:r>
            <a:r>
              <a:rPr lang="tr-TR" b="0" i="0" noProof="0" dirty="0" err="1" smtClean="0">
                <a:solidFill>
                  <a:srgbClr val="000000"/>
                </a:solidFill>
                <a:effectLst/>
                <a:latin typeface="Times New Roman" panose="02020603050405020304" pitchFamily="18" charset="0"/>
              </a:rPr>
              <a:t>UML'de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bir etkileşimdeki aktörleri tanımlayan ve etkileşimin kendisini tanımlayan senaryo temelli bir tekniktir.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dizi kullanım durumu, sistemle olası tüm etkileşimleri açıklamalıdır.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Daha ayrıntılı tablo açıklaması ile desteklenen yüksek seviyeli grafik </a:t>
            </a:r>
            <a:r>
              <a:rPr lang="tr-TR" b="0" i="0" noProof="0" dirty="0" smtClean="0">
                <a:solidFill>
                  <a:srgbClr val="000000"/>
                </a:solidFill>
                <a:effectLst/>
                <a:latin typeface="Times New Roman" panose="02020603050405020304" pitchFamily="18" charset="0"/>
              </a:rPr>
              <a:t>model.</a:t>
            </a:r>
            <a:endParaRPr lang="tr-TR"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Sıra diyagramları, sistemdeki olay işleme sırasını göstererek kullanım durumlarına ayrıntı eklemek için kullanılabilir.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2958208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Gereksinimler Mühendislik Süreçleri</a:t>
            </a:r>
          </a:p>
        </p:txBody>
      </p:sp>
      <p:sp>
        <p:nvSpPr>
          <p:cNvPr id="44035" name="Rectangle 3"/>
          <p:cNvSpPr>
            <a:spLocks noGrp="1" noChangeArrowheads="1"/>
          </p:cNvSpPr>
          <p:nvPr>
            <p:ph type="body" idx="1"/>
          </p:nvPr>
        </p:nvSpPr>
        <p:spPr/>
        <p:txBody>
          <a:bodyPr/>
          <a:lstStyle/>
          <a:p>
            <a:pPr algn="just">
              <a:buFont typeface="Arial" panose="020B0604020202020204" pitchFamily="34" charset="0"/>
              <a:buChar char="•"/>
            </a:pPr>
            <a:r>
              <a:rPr lang="en-US" b="0" i="0" noProof="0" dirty="0" smtClean="0">
                <a:solidFill>
                  <a:srgbClr val="000000"/>
                </a:solidFill>
                <a:effectLst/>
                <a:latin typeface="Times New Roman" panose="02020603050405020304" pitchFamily="18" charset="0"/>
              </a:rPr>
              <a:t>GM</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için kullanılan süreçler, uygulama alanına, ilgili kişilere ve gereksinimleri geliştiren kuruluşa bağlı olarak büyük ölçüde değişir.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Bununla birlikte, tüm süreçler için ortak olan birkaç genel faaliyet vardır.</a:t>
            </a:r>
          </a:p>
          <a:p>
            <a:pPr marL="742950" lvl="1" indent="-285750" algn="just"/>
            <a:r>
              <a:rPr lang="tr-TR" b="0" i="0" noProof="0" dirty="0">
                <a:solidFill>
                  <a:srgbClr val="000000"/>
                </a:solidFill>
                <a:effectLst/>
                <a:latin typeface="Times New Roman" panose="02020603050405020304" pitchFamily="18" charset="0"/>
              </a:rPr>
              <a:t>Gereksinimlerin ortaya çıkarılması;</a:t>
            </a:r>
          </a:p>
          <a:p>
            <a:pPr marL="742950" lvl="1" indent="-285750" algn="just"/>
            <a:r>
              <a:rPr lang="tr-TR" b="0" i="0" noProof="0" dirty="0">
                <a:solidFill>
                  <a:srgbClr val="000000"/>
                </a:solidFill>
                <a:effectLst/>
                <a:latin typeface="Times New Roman" panose="02020603050405020304" pitchFamily="18" charset="0"/>
              </a:rPr>
              <a:t>Gereksinimlerin analizi;</a:t>
            </a:r>
          </a:p>
          <a:p>
            <a:pPr marL="742950" lvl="1" indent="-285750" algn="just"/>
            <a:r>
              <a:rPr lang="tr-TR" b="0" i="0" noProof="0" dirty="0">
                <a:solidFill>
                  <a:srgbClr val="000000"/>
                </a:solidFill>
                <a:effectLst/>
                <a:latin typeface="Times New Roman" panose="02020603050405020304" pitchFamily="18" charset="0"/>
              </a:rPr>
              <a:t>Gereksinimlerin doğrulanması;</a:t>
            </a:r>
          </a:p>
          <a:p>
            <a:pPr marL="742950" lvl="1" indent="-285750" algn="just"/>
            <a:r>
              <a:rPr lang="tr-TR" b="0" i="0" noProof="0" dirty="0">
                <a:solidFill>
                  <a:srgbClr val="000000"/>
                </a:solidFill>
                <a:effectLst/>
                <a:latin typeface="Times New Roman" panose="02020603050405020304" pitchFamily="18" charset="0"/>
              </a:rPr>
              <a:t>İhtiyaç Yönetimi.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Uygulamada, </a:t>
            </a:r>
            <a:r>
              <a:rPr lang="en-US" b="0" i="0" noProof="0" dirty="0" smtClean="0">
                <a:solidFill>
                  <a:srgbClr val="000000"/>
                </a:solidFill>
                <a:effectLst/>
                <a:latin typeface="Times New Roman" panose="02020603050405020304" pitchFamily="18" charset="0"/>
              </a:rPr>
              <a:t>GM</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bu süreçlerin araya eklendiği yinelemeli bir faaliyettir.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err="1"/>
              <a:t>Ders</a:t>
            </a:r>
            <a:r>
              <a:rPr lang="en-US" dirty="0"/>
              <a:t> </a:t>
            </a:r>
            <a:r>
              <a:rPr lang="tr-TR" smtClean="0"/>
              <a:t>4</a:t>
            </a:r>
            <a:r>
              <a:rPr lang="en-US" smtClean="0"/>
              <a:t> </a:t>
            </a:r>
            <a:r>
              <a:rPr lang="en-US" dirty="0"/>
              <a:t>-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1184634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AS-HYS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çin Kullanım Durumları</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3" name="Resim 2"/>
          <p:cNvPicPr>
            <a:picLocks noChangeAspect="1"/>
          </p:cNvPicPr>
          <p:nvPr/>
        </p:nvPicPr>
        <p:blipFill>
          <a:blip r:embed="rId2"/>
          <a:stretch>
            <a:fillRect/>
          </a:stretch>
        </p:blipFill>
        <p:spPr>
          <a:xfrm>
            <a:off x="2105025" y="1356446"/>
            <a:ext cx="7877175" cy="4810125"/>
          </a:xfrm>
          <a:prstGeom prst="rect">
            <a:avLst/>
          </a:prstGeom>
        </p:spPr>
      </p:pic>
    </p:spTree>
    <p:extLst>
      <p:ext uri="{BB962C8B-B14F-4D97-AF65-F5344CB8AC3E}">
        <p14:creationId xmlns:p14="http://schemas.microsoft.com/office/powerpoint/2010/main" val="4234760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Etnografya</a:t>
            </a:r>
          </a:p>
        </p:txBody>
      </p:sp>
      <p:sp>
        <p:nvSpPr>
          <p:cNvPr id="36867" name="Rectangle 3"/>
          <p:cNvSpPr>
            <a:spLocks noGrp="1" noChangeArrowheads="1"/>
          </p:cNvSpPr>
          <p:nvPr>
            <p:ph type="body" idx="1"/>
          </p:nvPr>
        </p:nvSpPr>
        <p:spPr>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 sosyal bilimci, insanların gerçekte nasıl çalıştığını gözlemlemek ve analiz etmek için önemli bir zaman harcıyor.</a:t>
            </a:r>
          </a:p>
          <a:p>
            <a:pPr algn="just">
              <a:buFont typeface="Arial" panose="020B0604020202020204" pitchFamily="34" charset="0"/>
              <a:buChar char="•"/>
            </a:pPr>
            <a:r>
              <a:rPr lang="tr-TR" dirty="0">
                <a:solidFill>
                  <a:srgbClr val="000000"/>
                </a:solidFill>
                <a:latin typeface="Times New Roman" panose="02020603050405020304" pitchFamily="18" charset="0"/>
              </a:rPr>
              <a:t>İnsanların çalışmalarını açıklamaları veya ifade etmeleri gerekmez.</a:t>
            </a:r>
          </a:p>
          <a:p>
            <a:pPr algn="just">
              <a:buFont typeface="Arial" panose="020B0604020202020204" pitchFamily="34" charset="0"/>
              <a:buChar char="•"/>
            </a:pPr>
            <a:r>
              <a:rPr lang="tr-TR" dirty="0">
                <a:solidFill>
                  <a:srgbClr val="000000"/>
                </a:solidFill>
                <a:latin typeface="Times New Roman" panose="02020603050405020304" pitchFamily="18" charset="0"/>
              </a:rPr>
              <a:t>Sosyal ve örgütsel önemli faktörler gözlemlenebilir.</a:t>
            </a:r>
          </a:p>
          <a:p>
            <a:pPr algn="just">
              <a:buFont typeface="Arial" panose="020B0604020202020204" pitchFamily="34" charset="0"/>
              <a:buChar char="•"/>
            </a:pPr>
            <a:r>
              <a:rPr lang="tr-TR" dirty="0">
                <a:solidFill>
                  <a:srgbClr val="000000"/>
                </a:solidFill>
                <a:latin typeface="Times New Roman" panose="02020603050405020304" pitchFamily="18" charset="0"/>
              </a:rPr>
              <a:t>Etnografik araştırmalar, çalışmanın basit sistem modellerinin önerdiğinden genellikle daha zengin ve daha karmaşık olduğunu göstermiştir.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9505815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Etnografinin Kapsamı</a:t>
            </a:r>
          </a:p>
        </p:txBody>
      </p:sp>
      <p:sp>
        <p:nvSpPr>
          <p:cNvPr id="76803"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Süreç tanımlarının işe yaraması gerektiğini önerdiği yoldan ziyade, insanların gerçekte çalışma şeklinden türetilen gereksinimler.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Diğer insanların faaliyetlerinin işbirliği ve farkındalığından kaynaklanan gereksinimler.</a:t>
            </a:r>
          </a:p>
          <a:p>
            <a:pPr marL="742950" lvl="1" indent="-285750" algn="just"/>
            <a:r>
              <a:rPr lang="tr-TR" b="0" i="0" noProof="0" dirty="0">
                <a:solidFill>
                  <a:srgbClr val="000000"/>
                </a:solidFill>
                <a:effectLst/>
                <a:latin typeface="Times New Roman" panose="02020603050405020304" pitchFamily="18" charset="0"/>
              </a:rPr>
              <a:t>Başkalarının ne yaptığına dair farkındalık, işleri yapma şeklimizde değişikliklere yol açar.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Etnografi, mevcut süreçleri anlamak için etkilidir ancak bir sisteme eklenmesi gereken yeni özellikleri belirleyemez.</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4291396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Odaklı Etnografi</a:t>
            </a:r>
          </a:p>
        </p:txBody>
      </p:sp>
      <p:sp>
        <p:nvSpPr>
          <p:cNvPr id="37891" name="Rectangle 3"/>
          <p:cNvSpPr>
            <a:spLocks noGrp="1" noChangeArrowheads="1"/>
          </p:cNvSpPr>
          <p:nvPr>
            <p:ph type="body" idx="1"/>
          </p:nvPr>
        </p:nvSpPr>
        <p:spPr>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Hava trafik kontrol sürecini inceleyen bir projede geliştirildi</a:t>
            </a:r>
          </a:p>
          <a:p>
            <a:pPr algn="just">
              <a:buFont typeface="Arial" panose="020B0604020202020204" pitchFamily="34" charset="0"/>
              <a:buChar char="•"/>
            </a:pPr>
            <a:r>
              <a:rPr lang="tr-TR" dirty="0">
                <a:solidFill>
                  <a:srgbClr val="000000"/>
                </a:solidFill>
                <a:latin typeface="Times New Roman" panose="02020603050405020304" pitchFamily="18" charset="0"/>
              </a:rPr>
              <a:t>Etnografiyi prototipleme ile birleştirir</a:t>
            </a:r>
          </a:p>
          <a:p>
            <a:pPr algn="just">
              <a:buFont typeface="Arial" panose="020B0604020202020204" pitchFamily="34" charset="0"/>
              <a:buChar char="•"/>
            </a:pPr>
            <a:r>
              <a:rPr lang="tr-TR" dirty="0">
                <a:solidFill>
                  <a:srgbClr val="000000"/>
                </a:solidFill>
                <a:latin typeface="Times New Roman" panose="02020603050405020304" pitchFamily="18" charset="0"/>
              </a:rPr>
              <a:t>Prototip geliştirme, etnografik analize odaklanan cevapsız sorularla sonuçlanır.</a:t>
            </a:r>
          </a:p>
          <a:p>
            <a:pPr algn="just">
              <a:buFont typeface="Arial" panose="020B0604020202020204" pitchFamily="34" charset="0"/>
              <a:buChar char="•"/>
            </a:pPr>
            <a:r>
              <a:rPr lang="tr-TR" dirty="0">
                <a:solidFill>
                  <a:srgbClr val="000000"/>
                </a:solidFill>
                <a:latin typeface="Times New Roman" panose="02020603050405020304" pitchFamily="18" charset="0"/>
              </a:rPr>
              <a:t>Etnografya ile ilgili sorun, artık geçerli olmayan bazı tarihsel temele sahip olabilecek mevcut uygulamaları incelemesidir.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205048955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 Analizi </a:t>
            </a:r>
            <a:r>
              <a:rPr lang="en-US" sz="3200" b="1" dirty="0">
                <a:solidFill>
                  <a:srgbClr val="000000"/>
                </a:solidFill>
                <a:latin typeface="Times New Roman" panose="02020603050405020304" pitchFamily="18" charset="0"/>
              </a:rPr>
              <a:t>İ</a:t>
            </a:r>
            <a:r>
              <a:rPr lang="tr-TR" sz="3200" b="1" dirty="0" err="1">
                <a:solidFill>
                  <a:srgbClr val="000000"/>
                </a:solidFill>
                <a:latin typeface="Times New Roman" panose="02020603050405020304" pitchFamily="18" charset="0"/>
              </a:rPr>
              <a:t>çin</a:t>
            </a:r>
            <a:r>
              <a:rPr lang="tr-TR" sz="3200" b="1" dirty="0">
                <a:solidFill>
                  <a:srgbClr val="000000"/>
                </a:solidFill>
                <a:latin typeface="Times New Roman" panose="02020603050405020304" pitchFamily="18" charset="0"/>
              </a:rPr>
              <a:t> Etnografi Ve Prototipleme</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3" name="Resim 2"/>
          <p:cNvPicPr>
            <a:picLocks noChangeAspect="1"/>
          </p:cNvPicPr>
          <p:nvPr/>
        </p:nvPicPr>
        <p:blipFill>
          <a:blip r:embed="rId2"/>
          <a:stretch>
            <a:fillRect/>
          </a:stretch>
        </p:blipFill>
        <p:spPr>
          <a:xfrm>
            <a:off x="1638300" y="1980767"/>
            <a:ext cx="8915400" cy="2924175"/>
          </a:xfrm>
          <a:prstGeom prst="rect">
            <a:avLst/>
          </a:prstGeom>
        </p:spPr>
      </p:pic>
    </p:spTree>
    <p:extLst>
      <p:ext uri="{BB962C8B-B14F-4D97-AF65-F5344CB8AC3E}">
        <p14:creationId xmlns:p14="http://schemas.microsoft.com/office/powerpoint/2010/main" val="597172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Gereksinimlerin Doğrulanması</a:t>
            </a:r>
          </a:p>
        </p:txBody>
      </p:sp>
      <p:sp>
        <p:nvSpPr>
          <p:cNvPr id="57347" name="Rectangle 3"/>
          <p:cNvSpPr>
            <a:spLocks noGrp="1" noChangeArrowheads="1"/>
          </p:cNvSpPr>
          <p:nvPr>
            <p:ph type="body" idx="1"/>
          </p:nvPr>
        </p:nvSpPr>
        <p:spPr>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Gereksinimlerin, müşterinin gerçekten istediği sistemi tanımladığını göstermekten endişe duyuyor.</a:t>
            </a:r>
          </a:p>
          <a:p>
            <a:pPr algn="just">
              <a:buFont typeface="Arial" panose="020B0604020202020204" pitchFamily="34" charset="0"/>
              <a:buChar char="•"/>
            </a:pPr>
            <a:r>
              <a:rPr lang="tr-TR" dirty="0">
                <a:solidFill>
                  <a:srgbClr val="000000"/>
                </a:solidFill>
                <a:latin typeface="Times New Roman" panose="02020603050405020304" pitchFamily="18" charset="0"/>
              </a:rPr>
              <a:t>Gereksinimlerin hata maliyetleri yüksektir, bu nedenle doğrulama çok önemlidir</a:t>
            </a:r>
          </a:p>
          <a:p>
            <a:pPr marL="742950" lvl="1" indent="-285750" algn="just"/>
            <a:r>
              <a:rPr lang="tr-TR" dirty="0">
                <a:solidFill>
                  <a:srgbClr val="000000"/>
                </a:solidFill>
                <a:latin typeface="Times New Roman" panose="02020603050405020304" pitchFamily="18" charset="0"/>
              </a:rPr>
              <a:t>Teslimattan sonra bir gereksinim hatasını düzeltmek, bir uygulama hatasını düzeltme maliyetinin 100 katına kadar mal olabilir.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298566694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Gereksinim Kontrolü</a:t>
            </a:r>
          </a:p>
        </p:txBody>
      </p:sp>
      <p:sp>
        <p:nvSpPr>
          <p:cNvPr id="58371" name="Rectangle 3"/>
          <p:cNvSpPr>
            <a:spLocks noGrp="1" noChangeArrowheads="1"/>
          </p:cNvSpPr>
          <p:nvPr>
            <p:ph type="body" idx="1"/>
          </p:nvPr>
        </p:nvSpPr>
        <p:spPr>
          <a:noFill/>
          <a:ln/>
        </p:spPr>
        <p:txBody>
          <a:bodyPr vert="horz" lIns="90487" tIns="44450" rIns="90487" bIns="44450" rtlCol="0">
            <a:normAutofit/>
          </a:bodyPr>
          <a:lstStyle/>
          <a:p>
            <a:pPr algn="l">
              <a:buFont typeface="Arial" panose="020B0604020202020204" pitchFamily="34" charset="0"/>
              <a:buChar char="•"/>
            </a:pPr>
            <a:r>
              <a:rPr lang="tr-TR" b="1" dirty="0">
                <a:solidFill>
                  <a:srgbClr val="000000"/>
                </a:solidFill>
                <a:latin typeface="Times New Roman" panose="02020603050405020304" pitchFamily="18" charset="0"/>
              </a:rPr>
              <a:t>Geçerlilik</a:t>
            </a:r>
            <a:r>
              <a:rPr lang="tr-TR" dirty="0">
                <a:solidFill>
                  <a:srgbClr val="000000"/>
                </a:solidFill>
                <a:latin typeface="Times New Roman" panose="02020603050405020304" pitchFamily="18" charset="0"/>
              </a:rPr>
              <a:t>. Sistem, müşterinin ihtiyaçlarını en iyi şekilde karşılayan işlevleri sağlıyor mu?</a:t>
            </a:r>
          </a:p>
          <a:p>
            <a:pPr algn="l">
              <a:buFont typeface="Arial" panose="020B0604020202020204" pitchFamily="34" charset="0"/>
              <a:buChar char="•"/>
            </a:pPr>
            <a:r>
              <a:rPr lang="tr-TR" b="1" dirty="0">
                <a:solidFill>
                  <a:srgbClr val="000000"/>
                </a:solidFill>
                <a:latin typeface="Times New Roman" panose="02020603050405020304" pitchFamily="18" charset="0"/>
              </a:rPr>
              <a:t>Tutarlılık</a:t>
            </a:r>
            <a:r>
              <a:rPr lang="tr-TR" dirty="0">
                <a:solidFill>
                  <a:srgbClr val="000000"/>
                </a:solidFill>
                <a:latin typeface="Times New Roman" panose="02020603050405020304" pitchFamily="18" charset="0"/>
              </a:rPr>
              <a:t>. Herhangi bir gereksinim çatışması var mı?</a:t>
            </a:r>
          </a:p>
          <a:p>
            <a:pPr algn="l">
              <a:buFont typeface="Arial" panose="020B0604020202020204" pitchFamily="34" charset="0"/>
              <a:buChar char="•"/>
            </a:pPr>
            <a:r>
              <a:rPr lang="tr-TR" b="1" dirty="0">
                <a:solidFill>
                  <a:srgbClr val="000000"/>
                </a:solidFill>
                <a:latin typeface="Times New Roman" panose="02020603050405020304" pitchFamily="18" charset="0"/>
              </a:rPr>
              <a:t>Tamlık</a:t>
            </a:r>
            <a:r>
              <a:rPr lang="tr-TR" dirty="0">
                <a:solidFill>
                  <a:srgbClr val="000000"/>
                </a:solidFill>
                <a:latin typeface="Times New Roman" panose="02020603050405020304" pitchFamily="18" charset="0"/>
              </a:rPr>
              <a:t>. Müşterinin gerektirdiği tüm işlevler dahil mi?</a:t>
            </a:r>
          </a:p>
          <a:p>
            <a:pPr algn="l">
              <a:buFont typeface="Arial" panose="020B0604020202020204" pitchFamily="34" charset="0"/>
              <a:buChar char="•"/>
            </a:pPr>
            <a:r>
              <a:rPr lang="tr-TR" b="1" dirty="0">
                <a:solidFill>
                  <a:srgbClr val="000000"/>
                </a:solidFill>
                <a:latin typeface="Times New Roman" panose="02020603050405020304" pitchFamily="18" charset="0"/>
              </a:rPr>
              <a:t>Gerçekçilik</a:t>
            </a:r>
            <a:r>
              <a:rPr lang="tr-TR" dirty="0">
                <a:solidFill>
                  <a:srgbClr val="000000"/>
                </a:solidFill>
                <a:latin typeface="Times New Roman" panose="02020603050405020304" pitchFamily="18" charset="0"/>
              </a:rPr>
              <a:t>. Mevcut bütçe, teknoloji ve zaman çerçevesi göz önüne alındığında gereksinimler uygulanabilir mi?</a:t>
            </a:r>
          </a:p>
          <a:p>
            <a:pPr algn="l">
              <a:buFont typeface="Arial" panose="020B0604020202020204" pitchFamily="34" charset="0"/>
              <a:buChar char="•"/>
            </a:pPr>
            <a:r>
              <a:rPr lang="tr-TR" b="1" dirty="0">
                <a:solidFill>
                  <a:srgbClr val="000000"/>
                </a:solidFill>
                <a:latin typeface="Times New Roman" panose="02020603050405020304" pitchFamily="18" charset="0"/>
              </a:rPr>
              <a:t>Doğrulanabilirlik</a:t>
            </a:r>
            <a:r>
              <a:rPr lang="tr-TR" dirty="0">
                <a:solidFill>
                  <a:srgbClr val="000000"/>
                </a:solidFill>
                <a:latin typeface="Times New Roman" panose="02020603050405020304" pitchFamily="18" charset="0"/>
              </a:rPr>
              <a:t>. Gereksinimler kontrol edilebilir mi?</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210132176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pPr algn="l"/>
            <a:r>
              <a:rPr lang="tr-TR" sz="3200" b="1" dirty="0">
                <a:solidFill>
                  <a:srgbClr val="000000"/>
                </a:solidFill>
                <a:latin typeface="Times New Roman" panose="02020603050405020304" pitchFamily="18" charset="0"/>
              </a:rPr>
              <a:t>Gereksinim Doğrulama Teknikleri</a:t>
            </a:r>
          </a:p>
        </p:txBody>
      </p:sp>
      <p:sp>
        <p:nvSpPr>
          <p:cNvPr id="77827"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Gereksinim incelemeleri</a:t>
            </a:r>
          </a:p>
          <a:p>
            <a:pPr marL="742950" lvl="1" indent="-285750" algn="just"/>
            <a:r>
              <a:rPr lang="tr-TR" dirty="0">
                <a:solidFill>
                  <a:srgbClr val="000000"/>
                </a:solidFill>
                <a:latin typeface="Times New Roman" panose="02020603050405020304" pitchFamily="18" charset="0"/>
              </a:rPr>
              <a:t>Gereksinimlerin sistematik manuel analizi.</a:t>
            </a:r>
          </a:p>
          <a:p>
            <a:pPr algn="just">
              <a:buFont typeface="Arial" panose="020B0604020202020204" pitchFamily="34" charset="0"/>
              <a:buChar char="•"/>
            </a:pPr>
            <a:r>
              <a:rPr lang="tr-TR" dirty="0">
                <a:solidFill>
                  <a:srgbClr val="000000"/>
                </a:solidFill>
                <a:latin typeface="Times New Roman" panose="02020603050405020304" pitchFamily="18" charset="0"/>
              </a:rPr>
              <a:t>Prototipleme</a:t>
            </a:r>
          </a:p>
          <a:p>
            <a:pPr marL="742950" lvl="1" indent="-285750" algn="just"/>
            <a:r>
              <a:rPr lang="tr-TR" dirty="0">
                <a:solidFill>
                  <a:srgbClr val="000000"/>
                </a:solidFill>
                <a:latin typeface="Times New Roman" panose="02020603050405020304" pitchFamily="18" charset="0"/>
              </a:rPr>
              <a:t>Gereksinimleri kontrol etmek için sistemin yürütülebilir bir modelini kullanmak. Ders 2'de anlatılmıştır.</a:t>
            </a:r>
          </a:p>
          <a:p>
            <a:pPr algn="just">
              <a:buFont typeface="Arial" panose="020B0604020202020204" pitchFamily="34" charset="0"/>
              <a:buChar char="•"/>
            </a:pPr>
            <a:r>
              <a:rPr lang="tr-TR" dirty="0">
                <a:solidFill>
                  <a:srgbClr val="000000"/>
                </a:solidFill>
                <a:latin typeface="Times New Roman" panose="02020603050405020304" pitchFamily="18" charset="0"/>
              </a:rPr>
              <a:t>Test durumu oluşturma</a:t>
            </a:r>
          </a:p>
          <a:p>
            <a:pPr marL="742950" lvl="1" indent="-285750" algn="just"/>
            <a:r>
              <a:rPr lang="tr-TR" dirty="0">
                <a:solidFill>
                  <a:srgbClr val="000000"/>
                </a:solidFill>
                <a:latin typeface="Times New Roman" panose="02020603050405020304" pitchFamily="18" charset="0"/>
              </a:rPr>
              <a:t>Test edilebilirliği kontrol etmek için gereksinimler için testler geliştirmek.</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2075604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Gereksinim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ncelemeleri</a:t>
            </a:r>
          </a:p>
        </p:txBody>
      </p:sp>
      <p:sp>
        <p:nvSpPr>
          <p:cNvPr id="59395" name="Rectangle 3"/>
          <p:cNvSpPr>
            <a:spLocks noGrp="1" noChangeArrowheads="1"/>
          </p:cNvSpPr>
          <p:nvPr>
            <p:ph type="body" idx="1"/>
          </p:nvPr>
        </p:nvSpPr>
        <p:spPr>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Gereksinim tanımı formüle edilirken düzenli gözden geçirmeler yapılmalıdır.</a:t>
            </a:r>
          </a:p>
          <a:p>
            <a:pPr algn="just">
              <a:buFont typeface="Arial" panose="020B0604020202020204" pitchFamily="34" charset="0"/>
              <a:buChar char="•"/>
            </a:pPr>
            <a:r>
              <a:rPr lang="tr-TR" dirty="0">
                <a:solidFill>
                  <a:srgbClr val="000000"/>
                </a:solidFill>
                <a:latin typeface="Times New Roman" panose="02020603050405020304" pitchFamily="18" charset="0"/>
              </a:rPr>
              <a:t>İncelemelere hem müşteri hem de yüklenici personeli dahil edilmelidir.</a:t>
            </a:r>
          </a:p>
          <a:p>
            <a:pPr algn="just">
              <a:buFont typeface="Arial" panose="020B0604020202020204" pitchFamily="34" charset="0"/>
              <a:buChar char="•"/>
            </a:pPr>
            <a:r>
              <a:rPr lang="tr-TR" dirty="0">
                <a:solidFill>
                  <a:srgbClr val="000000"/>
                </a:solidFill>
                <a:latin typeface="Times New Roman" panose="02020603050405020304" pitchFamily="18" charset="0"/>
              </a:rPr>
              <a:t>İncelemeler resmi (tamamlanmış belgelerle) veya gayri resmi olabilir. Geliştiriciler, müşteriler ve kullanıcılar arasındaki iyi iletişim sorunları erken bir aşamada çözebilir.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214744111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Kontrolleri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nceleyin</a:t>
            </a:r>
          </a:p>
        </p:txBody>
      </p:sp>
      <p:sp>
        <p:nvSpPr>
          <p:cNvPr id="60419" name="Rectangle 3"/>
          <p:cNvSpPr>
            <a:spLocks noGrp="1" noChangeArrowheads="1"/>
          </p:cNvSpPr>
          <p:nvPr>
            <p:ph type="body" idx="1"/>
          </p:nvPr>
        </p:nvSpPr>
        <p:spPr>
          <a:noFill/>
          <a:ln/>
        </p:spPr>
        <p:txBody>
          <a:bodyPr vert="horz" lIns="90487" tIns="44450" rIns="90487" bIns="44450" rtlCol="0">
            <a:normAutofit/>
          </a:bodyPr>
          <a:lstStyle/>
          <a:p>
            <a:pPr algn="just">
              <a:buFont typeface="Arial" panose="020B0604020202020204" pitchFamily="34" charset="0"/>
              <a:buChar char="•"/>
            </a:pPr>
            <a:r>
              <a:rPr lang="tr-TR" b="1" dirty="0">
                <a:solidFill>
                  <a:srgbClr val="000000"/>
                </a:solidFill>
                <a:latin typeface="Times New Roman" panose="02020603050405020304" pitchFamily="18" charset="0"/>
              </a:rPr>
              <a:t>Doğrulanabilirlik</a:t>
            </a:r>
          </a:p>
          <a:p>
            <a:pPr marL="742950" lvl="1" indent="-285750" algn="just"/>
            <a:r>
              <a:rPr lang="tr-TR" dirty="0">
                <a:solidFill>
                  <a:srgbClr val="000000"/>
                </a:solidFill>
                <a:latin typeface="Times New Roman" panose="02020603050405020304" pitchFamily="18" charset="0"/>
              </a:rPr>
              <a:t>Gereksinim gerçekçi bir şekilde test edilebilir mi?</a:t>
            </a:r>
          </a:p>
          <a:p>
            <a:pPr algn="just">
              <a:buFont typeface="Arial" panose="020B0604020202020204" pitchFamily="34" charset="0"/>
              <a:buChar char="•"/>
            </a:pPr>
            <a:r>
              <a:rPr lang="tr-TR" b="1" dirty="0">
                <a:solidFill>
                  <a:srgbClr val="000000"/>
                </a:solidFill>
                <a:latin typeface="Times New Roman" panose="02020603050405020304" pitchFamily="18" charset="0"/>
              </a:rPr>
              <a:t>Anlaşılırlık</a:t>
            </a:r>
          </a:p>
          <a:p>
            <a:pPr marL="742950" lvl="1" indent="-285750" algn="just"/>
            <a:r>
              <a:rPr lang="tr-TR" dirty="0">
                <a:solidFill>
                  <a:srgbClr val="000000"/>
                </a:solidFill>
                <a:latin typeface="Times New Roman" panose="02020603050405020304" pitchFamily="18" charset="0"/>
              </a:rPr>
              <a:t>Gereksinim doğru bir şekilde anlaşıldı mı?</a:t>
            </a:r>
          </a:p>
          <a:p>
            <a:pPr algn="just">
              <a:buFont typeface="Arial" panose="020B0604020202020204" pitchFamily="34" charset="0"/>
              <a:buChar char="•"/>
            </a:pPr>
            <a:r>
              <a:rPr lang="tr-TR" b="1" dirty="0">
                <a:solidFill>
                  <a:srgbClr val="000000"/>
                </a:solidFill>
                <a:latin typeface="Times New Roman" panose="02020603050405020304" pitchFamily="18" charset="0"/>
              </a:rPr>
              <a:t>İzlenebilirlik</a:t>
            </a:r>
          </a:p>
          <a:p>
            <a:pPr marL="742950" lvl="1" indent="-285750" algn="just"/>
            <a:r>
              <a:rPr lang="tr-TR" dirty="0">
                <a:solidFill>
                  <a:srgbClr val="000000"/>
                </a:solidFill>
                <a:latin typeface="Times New Roman" panose="02020603050405020304" pitchFamily="18" charset="0"/>
              </a:rPr>
              <a:t>Gereksinimin kaynağı açıkça belirtilmiş mi?</a:t>
            </a:r>
          </a:p>
          <a:p>
            <a:pPr algn="just">
              <a:buFont typeface="Arial" panose="020B0604020202020204" pitchFamily="34" charset="0"/>
              <a:buChar char="•"/>
            </a:pPr>
            <a:r>
              <a:rPr lang="tr-TR" b="1" dirty="0">
                <a:solidFill>
                  <a:srgbClr val="000000"/>
                </a:solidFill>
                <a:latin typeface="Times New Roman" panose="02020603050405020304" pitchFamily="18" charset="0"/>
              </a:rPr>
              <a:t>Uyarlanabilirlik</a:t>
            </a:r>
          </a:p>
          <a:p>
            <a:pPr marL="742950" lvl="1" indent="-285750" algn="just"/>
            <a:r>
              <a:rPr lang="tr-TR" dirty="0">
                <a:solidFill>
                  <a:srgbClr val="000000"/>
                </a:solidFill>
                <a:latin typeface="Times New Roman" panose="02020603050405020304" pitchFamily="18" charset="0"/>
              </a:rPr>
              <a:t>Gereksinim, diğer gereksinimler üzerinde büyük bir etki </a:t>
            </a:r>
            <a:r>
              <a:rPr lang="en-US" dirty="0" err="1">
                <a:solidFill>
                  <a:srgbClr val="000000"/>
                </a:solidFill>
                <a:latin typeface="Times New Roman" panose="02020603050405020304" pitchFamily="18" charset="0"/>
              </a:rPr>
              <a:t>oluşturmadan</a:t>
            </a:r>
            <a:r>
              <a:rPr lang="tr-TR" dirty="0">
                <a:solidFill>
                  <a:srgbClr val="000000"/>
                </a:solidFill>
                <a:latin typeface="Times New Roman" panose="02020603050405020304" pitchFamily="18" charset="0"/>
              </a:rPr>
              <a:t> değiştirilebilir mi?</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38784076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 Mühendisliği Sürecinin Spiral Bir Görünümü</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3" name="Resim 2"/>
          <p:cNvPicPr>
            <a:picLocks noChangeAspect="1"/>
          </p:cNvPicPr>
          <p:nvPr/>
        </p:nvPicPr>
        <p:blipFill>
          <a:blip r:embed="rId2"/>
          <a:stretch>
            <a:fillRect/>
          </a:stretch>
        </p:blipFill>
        <p:spPr>
          <a:xfrm>
            <a:off x="2928484" y="1246223"/>
            <a:ext cx="5682116" cy="5110127"/>
          </a:xfrm>
          <a:prstGeom prst="rect">
            <a:avLst/>
          </a:prstGeom>
        </p:spPr>
      </p:pic>
    </p:spTree>
    <p:extLst>
      <p:ext uri="{BB962C8B-B14F-4D97-AF65-F5344CB8AC3E}">
        <p14:creationId xmlns:p14="http://schemas.microsoft.com/office/powerpoint/2010/main" val="102360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a:r>
              <a:rPr lang="tr-TR" sz="3200" b="1" dirty="0" smtClean="0">
                <a:solidFill>
                  <a:srgbClr val="000000"/>
                </a:solidFill>
                <a:latin typeface="Times New Roman" panose="02020603050405020304" pitchFamily="18" charset="0"/>
              </a:rPr>
              <a:t>Gereksinim </a:t>
            </a:r>
            <a:r>
              <a:rPr lang="tr-TR" sz="3200" b="1" dirty="0">
                <a:solidFill>
                  <a:srgbClr val="000000"/>
                </a:solidFill>
                <a:latin typeface="Times New Roman" panose="02020603050405020304" pitchFamily="18" charset="0"/>
              </a:rPr>
              <a:t>Yönetimi</a:t>
            </a:r>
          </a:p>
        </p:txBody>
      </p:sp>
      <p:sp>
        <p:nvSpPr>
          <p:cNvPr id="55299"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 yönetimi, gereksinim mühendisliği süreci ve sistem geliştirme sırasında değişen gereksinimleri yönetme sürecidir.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geliştirilirken ve kullanıma girdikten sonra yeni gereksinimler ortaya çıkar.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 değişikliklerinin etkisini değerlendirebilmek için, bireysel gereksinimleri takip etmeniz ve bağımlı gereksinimler arasındaki bağlantıları sürdürmeniz gerekir. Değişiklik önerilerinde bulunmak ve bunları sistem gereksinimlerine bağlamak için resmi bir süreç oluşturmanız gerekir.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4236783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Değişen Gereksinimler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iş ve teknik ortamı kurulumdan sonra her zaman değişir.</a:t>
            </a:r>
          </a:p>
          <a:p>
            <a:pPr marL="742950" lvl="1" indent="-285750" algn="just"/>
            <a:r>
              <a:rPr lang="tr-TR" b="0" i="0" noProof="0" dirty="0">
                <a:solidFill>
                  <a:srgbClr val="000000"/>
                </a:solidFill>
                <a:effectLst/>
                <a:latin typeface="Times New Roman" panose="02020603050405020304" pitchFamily="18" charset="0"/>
              </a:rPr>
              <a:t>Yeni donanım getirilebilir, sistemin diğer sistemlerle arayüzlenmesi gerekebilir, iş öncelikleri değişebilir (sistem desteğinde sonradan değişiklikler gerekli olabilir) ve sistemin mutlaka uyması gereken yeni mevzuat ve düzenlemeler getirilebilir.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için ödeme yapanlar ve o sistemin kullanıcıları nadiren aynı kişilerdir.</a:t>
            </a:r>
          </a:p>
          <a:p>
            <a:pPr marL="742950" lvl="1" indent="-285750" algn="just"/>
            <a:r>
              <a:rPr lang="tr-TR" b="0" i="0" noProof="0" dirty="0">
                <a:solidFill>
                  <a:srgbClr val="000000"/>
                </a:solidFill>
                <a:effectLst/>
                <a:latin typeface="Times New Roman" panose="02020603050405020304" pitchFamily="18" charset="0"/>
              </a:rPr>
              <a:t>Sistem müşterileri, organizasyonel ve bütçesel kısıtlamalar nedeniyle gereksinimleri empoze eder. Bunlar, son kullanıcı gereksinimleriyle çelişebilir ve teslimattan sonra, sistemin hedeflerine ulaşması için kullanıcı desteği için yeni özelliklerin eklenmesi gerekebilir.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extLst>
      <p:ext uri="{BB962C8B-B14F-4D97-AF65-F5344CB8AC3E}">
        <p14:creationId xmlns:p14="http://schemas.microsoft.com/office/powerpoint/2010/main" val="663054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Değişen Gereksinimler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Büyük sistemler genellikle farklı bir kullanıcı topluluğuna sahiptir ve birçok kullanıcı, çelişkili veya çelişkili olabilecek farklı gereksinimlere ve önceliklere sahiptir.</a:t>
            </a:r>
          </a:p>
          <a:p>
            <a:pPr marL="742950" lvl="1" indent="-285750" algn="just"/>
            <a:r>
              <a:rPr lang="tr-TR" dirty="0">
                <a:solidFill>
                  <a:srgbClr val="000000"/>
                </a:solidFill>
                <a:latin typeface="Times New Roman" panose="02020603050405020304" pitchFamily="18" charset="0"/>
              </a:rPr>
              <a:t>Nihai sistem gereksinimleri, kaçınılmaz olarak aralarında bir uzlaşmadır ve deneyimle, genellikle farklı kullanıcılara verilen desteğin dengesinin değiştirilmesi gerektiği keşfedilir.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extLst>
      <p:ext uri="{BB962C8B-B14F-4D97-AF65-F5344CB8AC3E}">
        <p14:creationId xmlns:p14="http://schemas.microsoft.com/office/powerpoint/2010/main" val="207713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Gereksinimlerin Gelişimi</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3" name="Resim 2"/>
          <p:cNvPicPr>
            <a:picLocks noChangeAspect="1"/>
          </p:cNvPicPr>
          <p:nvPr/>
        </p:nvPicPr>
        <p:blipFill>
          <a:blip r:embed="rId2"/>
          <a:stretch>
            <a:fillRect/>
          </a:stretch>
        </p:blipFill>
        <p:spPr>
          <a:xfrm>
            <a:off x="2318904" y="1932709"/>
            <a:ext cx="6972300" cy="3352800"/>
          </a:xfrm>
          <a:prstGeom prst="rect">
            <a:avLst/>
          </a:prstGeom>
        </p:spPr>
      </p:pic>
    </p:spTree>
    <p:extLst>
      <p:ext uri="{BB962C8B-B14F-4D97-AF65-F5344CB8AC3E}">
        <p14:creationId xmlns:p14="http://schemas.microsoft.com/office/powerpoint/2010/main" val="1873991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 Yönetimi Planlaması</a:t>
            </a:r>
          </a:p>
        </p:txBody>
      </p:sp>
      <p:sp>
        <p:nvSpPr>
          <p:cNvPr id="3" name="Content Placeholder 2"/>
          <p:cNvSpPr>
            <a:spLocks noGrp="1"/>
          </p:cNvSpPr>
          <p:nvPr>
            <p:ph idx="1"/>
          </p:nvPr>
        </p:nvSpPr>
        <p:spPr>
          <a:xfrm>
            <a:off x="1828800" y="1524001"/>
            <a:ext cx="8686800" cy="4525963"/>
          </a:xfrm>
        </p:spPr>
        <p:txBody>
          <a:bodyPr>
            <a:normAutofit fontScale="92500" lnSpcReduction="10000"/>
          </a:bodyPr>
          <a:lstStyle/>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İhtiyaç duyulan ihtiyaç yönetimi ayrıntı düzeyini oluşturur.</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 yönetimi kararları:</a:t>
            </a:r>
          </a:p>
          <a:p>
            <a:pPr marL="742950" lvl="1" indent="-285750"/>
            <a:r>
              <a:rPr lang="tr-TR" b="1" i="1" noProof="0" dirty="0">
                <a:solidFill>
                  <a:srgbClr val="000000"/>
                </a:solidFill>
                <a:effectLst/>
                <a:latin typeface="Times New Roman" panose="02020603050405020304" pitchFamily="18" charset="0"/>
              </a:rPr>
              <a:t>Gereksinimlerin tanımlanması</a:t>
            </a:r>
            <a:r>
              <a:rPr lang="tr-TR" b="1" i="0" noProof="0" dirty="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Her gereksinim, diğer gereksinimlerle çapraz referans yapılabilmesi için benzersiz bir şekilde tanımlanmalıdır.</a:t>
            </a:r>
          </a:p>
          <a:p>
            <a:pPr marL="742950" lvl="1" indent="-285750"/>
            <a:r>
              <a:rPr lang="tr-TR" b="1" i="1" noProof="0" dirty="0">
                <a:solidFill>
                  <a:srgbClr val="000000"/>
                </a:solidFill>
                <a:effectLst/>
                <a:latin typeface="Times New Roman" panose="02020603050405020304" pitchFamily="18" charset="0"/>
              </a:rPr>
              <a:t>Bir değişiklik yönetimi süreci</a:t>
            </a:r>
            <a:r>
              <a:rPr lang="tr-TR" b="1" i="0" noProof="0" dirty="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Bu, değişikliklerin etkisini ve maliyetini değerlendiren etkinlikler dizisidir. Bu süreci ilerleyen bölümde daha detaylı olarak tartışıyorum.</a:t>
            </a:r>
          </a:p>
          <a:p>
            <a:pPr marL="742950" lvl="1" indent="-285750"/>
            <a:r>
              <a:rPr lang="tr-TR" b="1" i="1" noProof="0" dirty="0">
                <a:solidFill>
                  <a:srgbClr val="000000"/>
                </a:solidFill>
                <a:effectLst/>
                <a:latin typeface="Times New Roman" panose="02020603050405020304" pitchFamily="18" charset="0"/>
              </a:rPr>
              <a:t>İzlenebilirlik politikaları</a:t>
            </a:r>
            <a:r>
              <a:rPr lang="tr-TR" b="1" i="0" noProof="0" dirty="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Bu politikalar, her gereksinim arasındaki ve gereksinimler ile kaydedilmesi gereken sistem tasarımı arasındaki ilişkileri tanımlar.</a:t>
            </a:r>
          </a:p>
          <a:p>
            <a:pPr marL="742950" lvl="1" indent="-285750"/>
            <a:r>
              <a:rPr lang="tr-TR" b="1" i="1" noProof="0" dirty="0">
                <a:solidFill>
                  <a:srgbClr val="000000"/>
                </a:solidFill>
                <a:effectLst/>
                <a:latin typeface="Times New Roman" panose="02020603050405020304" pitchFamily="18" charset="0"/>
              </a:rPr>
              <a:t>Araç desteği Kullanılabilecek</a:t>
            </a:r>
            <a:r>
              <a:rPr lang="tr-TR" b="1" i="0" noProof="0" dirty="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araçlar, uzman gereksinim yönetim sistemlerinden hesap tablolarına ve basit veritabanı sistemlerine kadar çeşitlilik gösterir.</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dirty="0"/>
          </a:p>
        </p:txBody>
      </p:sp>
    </p:spTree>
    <p:extLst>
      <p:ext uri="{BB962C8B-B14F-4D97-AF65-F5344CB8AC3E}">
        <p14:creationId xmlns:p14="http://schemas.microsoft.com/office/powerpoint/2010/main" val="2073258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Gereksinimler Değişikliği Yönetimi</a:t>
            </a:r>
          </a:p>
        </p:txBody>
      </p:sp>
      <p:sp>
        <p:nvSpPr>
          <p:cNvPr id="3" name="Content Placeholder 2"/>
          <p:cNvSpPr>
            <a:spLocks noGrp="1"/>
          </p:cNvSpPr>
          <p:nvPr>
            <p:ph idx="1"/>
          </p:nvPr>
        </p:nvSpPr>
        <p:spPr/>
        <p:txBody>
          <a:bodyPr>
            <a:normAutofit lnSpcReduction="10000"/>
          </a:bodyPr>
          <a:lstStyle/>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Bir gereksinim değişikliğinin kabul edilip edilmeyeceğine karar vermek</a:t>
            </a:r>
          </a:p>
          <a:p>
            <a:pPr marL="742950" lvl="1" indent="-285750"/>
            <a:r>
              <a:rPr lang="tr-TR" b="1" i="1" noProof="0" dirty="0">
                <a:solidFill>
                  <a:srgbClr val="000000"/>
                </a:solidFill>
                <a:effectLst/>
                <a:latin typeface="Times New Roman" panose="02020603050405020304" pitchFamily="18" charset="0"/>
              </a:rPr>
              <a:t>Problem analizi ve değişiklik özelliği</a:t>
            </a:r>
            <a:endParaRPr lang="tr-TR" b="1" i="0" noProof="0" dirty="0">
              <a:solidFill>
                <a:srgbClr val="000000"/>
              </a:solidFill>
              <a:effectLst/>
              <a:latin typeface="Times New Roman" panose="02020603050405020304" pitchFamily="18" charset="0"/>
            </a:endParaRPr>
          </a:p>
          <a:p>
            <a:pPr lvl="2"/>
            <a:r>
              <a:rPr lang="tr-TR" b="0" i="0" noProof="0" dirty="0">
                <a:solidFill>
                  <a:srgbClr val="000000"/>
                </a:solidFill>
                <a:effectLst/>
                <a:latin typeface="Times New Roman" panose="02020603050405020304" pitchFamily="18" charset="0"/>
              </a:rPr>
              <a:t>Bu aşamada, sorunun veya değişiklik önerisinin geçerli olup olmadığını kontrol etmek için analiz edilir. Bu analiz, daha spesifik bir gereksinim değişikliği teklifiyle yanıt verebilecek veya talebi geri çekmeye karar verebilecek değişiklik talep sahibine geri beslenir.</a:t>
            </a:r>
          </a:p>
          <a:p>
            <a:pPr marL="742950" lvl="1" indent="-285750"/>
            <a:r>
              <a:rPr lang="tr-TR" b="1" i="1" noProof="0" dirty="0">
                <a:solidFill>
                  <a:srgbClr val="000000"/>
                </a:solidFill>
                <a:effectLst/>
                <a:latin typeface="Times New Roman" panose="02020603050405020304" pitchFamily="18" charset="0"/>
              </a:rPr>
              <a:t>Değişiklik analizi ve maliyetlendirme</a:t>
            </a:r>
            <a:endParaRPr lang="tr-TR" b="1" i="0" noProof="0" dirty="0">
              <a:solidFill>
                <a:srgbClr val="000000"/>
              </a:solidFill>
              <a:effectLst/>
              <a:latin typeface="Times New Roman" panose="02020603050405020304" pitchFamily="18" charset="0"/>
            </a:endParaRPr>
          </a:p>
          <a:p>
            <a:pPr lvl="2"/>
            <a:r>
              <a:rPr lang="tr-TR" b="0" i="0" noProof="0" dirty="0">
                <a:solidFill>
                  <a:srgbClr val="000000"/>
                </a:solidFill>
                <a:effectLst/>
                <a:latin typeface="Times New Roman" panose="02020603050405020304" pitchFamily="18" charset="0"/>
              </a:rPr>
              <a:t>Önerilen değişikliğin etkisi, izlenebilirlik bilgileri ve sistem gereksinimlerine ilişkin genel bilgiler kullanılarak değerlendirilir. Bu analiz tamamlandıktan sonra, gereksinim değişikliğine devam edip etmeme kararı verilir.</a:t>
            </a:r>
          </a:p>
          <a:p>
            <a:pPr marL="742950" lvl="1" indent="-285750"/>
            <a:r>
              <a:rPr lang="tr-TR" b="1" i="0" noProof="0" dirty="0">
                <a:solidFill>
                  <a:srgbClr val="000000"/>
                </a:solidFill>
                <a:effectLst/>
                <a:latin typeface="Times New Roman" panose="02020603050405020304" pitchFamily="18" charset="0"/>
              </a:rPr>
              <a:t>Uygulamayı değiştir</a:t>
            </a:r>
          </a:p>
          <a:p>
            <a:pPr lvl="2"/>
            <a:r>
              <a:rPr lang="tr-TR" b="0" i="0" noProof="0" dirty="0">
                <a:solidFill>
                  <a:srgbClr val="000000"/>
                </a:solidFill>
                <a:effectLst/>
                <a:latin typeface="Times New Roman" panose="02020603050405020304" pitchFamily="18" charset="0"/>
              </a:rPr>
              <a:t>Gereksinimler dokümanı ve gerektiğinde sistem tasarımı ve uygulaması değiştirilir. İdeal olarak, değişikliklerin kolayca uygulanabilmesi için belge düzenlenmelidir.</a:t>
            </a:r>
          </a:p>
        </p:txBody>
      </p:sp>
      <p:sp>
        <p:nvSpPr>
          <p:cNvPr id="4" name="Footer Placeholder 3"/>
          <p:cNvSpPr>
            <a:spLocks noGrp="1"/>
          </p:cNvSpPr>
          <p:nvPr>
            <p:ph type="ftr" sz="quarter" idx="11"/>
          </p:nvPr>
        </p:nvSpPr>
        <p:spPr>
          <a:xfrm>
            <a:off x="4799856" y="6492876"/>
            <a:ext cx="2895600" cy="365125"/>
          </a:xfrm>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extLst>
      <p:ext uri="{BB962C8B-B14F-4D97-AF65-F5344CB8AC3E}">
        <p14:creationId xmlns:p14="http://schemas.microsoft.com/office/powerpoint/2010/main" val="264411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Gereksinimler Değişikliği Yönetimi</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3" name="Resim 2"/>
          <p:cNvPicPr>
            <a:picLocks noChangeAspect="1"/>
          </p:cNvPicPr>
          <p:nvPr/>
        </p:nvPicPr>
        <p:blipFill>
          <a:blip r:embed="rId2"/>
          <a:stretch>
            <a:fillRect/>
          </a:stretch>
        </p:blipFill>
        <p:spPr>
          <a:xfrm>
            <a:off x="457200" y="2511737"/>
            <a:ext cx="11150744" cy="1590507"/>
          </a:xfrm>
          <a:prstGeom prst="rect">
            <a:avLst/>
          </a:prstGeom>
        </p:spPr>
      </p:pic>
    </p:spTree>
    <p:extLst>
      <p:ext uri="{BB962C8B-B14F-4D97-AF65-F5344CB8AC3E}">
        <p14:creationId xmlns:p14="http://schemas.microsoft.com/office/powerpoint/2010/main" val="3067550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Bölüm 3’ün Anahtar </a:t>
            </a:r>
            <a:r>
              <a:rPr lang="tr-TR" sz="3200" dirty="0">
                <a:solidFill>
                  <a:srgbClr val="000000"/>
                </a:solidFill>
                <a:latin typeface="Times New Roman" panose="02020603050405020304" pitchFamily="18" charset="0"/>
              </a:rPr>
              <a:t>N</a:t>
            </a:r>
            <a:r>
              <a:rPr lang="tr-TR" sz="3200" b="1" dirty="0">
                <a:solidFill>
                  <a:srgbClr val="000000"/>
                </a:solidFill>
                <a:latin typeface="Times New Roman" panose="02020603050405020304" pitchFamily="18" charset="0"/>
              </a:rPr>
              <a:t>oktaları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Görüşmeler, senaryolar, kullanım senaryoları ve etnografi dahil olmak üzere gereksinimlerin belirlenmesi için bir dizi teknik kullanabilirsiniz.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Gereksinimlerin doğrulanması, geçerlilik, tutarlılık, eksiksizlik, gerçekçilik ve doğrulanabilirlik gereksinimlerini kontrol etme sürecidir.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 organizasyonel ve teknik değişiklikler kaçınılmaz olarak bir yazılım sistemi gereksinimlerinde değişikliklere yol açar. Gereksinim yönetimi, bu değişiklikleri yönetme ve kontrol etme sürecidir.</a:t>
            </a:r>
          </a:p>
        </p:txBody>
      </p:sp>
      <p:sp>
        <p:nvSpPr>
          <p:cNvPr id="5" name="Footer Placeholder 4"/>
          <p:cNvSpPr>
            <a:spLocks noGrp="1"/>
          </p:cNvSpPr>
          <p:nvPr>
            <p:ph type="ftr" sz="quarter" idx="11"/>
          </p:nvPr>
        </p:nvSpPr>
        <p:spPr/>
        <p:txBody>
          <a:bodyPr/>
          <a:lstStyle/>
          <a:p>
            <a:r>
              <a:rPr lang="en-US" dirty="0" err="1"/>
              <a:t>Ders</a:t>
            </a:r>
            <a:r>
              <a:rPr lang="en-US" dirty="0"/>
              <a:t> 4 - </a:t>
            </a:r>
            <a:r>
              <a:rPr lang="en-US" dirty="0" err="1"/>
              <a:t>Gereksinim</a:t>
            </a:r>
            <a:r>
              <a:rPr lang="en-US" dirty="0"/>
              <a:t> </a:t>
            </a:r>
            <a:r>
              <a:rPr lang="en-US" dirty="0" err="1"/>
              <a:t>Mühendisliği</a:t>
            </a:r>
            <a:endParaRPr lang="en-US" dirty="0"/>
          </a:p>
        </p:txBody>
      </p:sp>
      <p:sp>
        <p:nvSpPr>
          <p:cNvPr id="4" name="Slide Number Placeholder 3"/>
          <p:cNvSpPr>
            <a:spLocks noGrp="1"/>
          </p:cNvSpPr>
          <p:nvPr>
            <p:ph type="sldNum" sz="quarter" idx="12"/>
          </p:nvPr>
        </p:nvSpPr>
        <p:spPr/>
        <p:txBody>
          <a:bodyPr/>
          <a:lstStyle/>
          <a:p>
            <a:fld id="{825F70CE-84E9-D04C-9B15-10C693AA0F2A}" type="slidenum">
              <a:rPr lang="en-US" smtClean="0"/>
              <a:pPr/>
              <a:t>37</a:t>
            </a:fld>
            <a:endParaRPr lang="en-US"/>
          </a:p>
        </p:txBody>
      </p:sp>
    </p:spTree>
    <p:extLst>
      <p:ext uri="{BB962C8B-B14F-4D97-AF65-F5344CB8AC3E}">
        <p14:creationId xmlns:p14="http://schemas.microsoft.com/office/powerpoint/2010/main" val="4280438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Gereksinimlerin Ortaya Çıkarılması Ve Analizi</a:t>
            </a:r>
          </a:p>
        </p:txBody>
      </p:sp>
      <p:sp>
        <p:nvSpPr>
          <p:cNvPr id="7171" name="Rectangle 3"/>
          <p:cNvSpPr>
            <a:spLocks noGrp="1" noChangeArrowheads="1"/>
          </p:cNvSpPr>
          <p:nvPr>
            <p:ph type="body" idx="1"/>
          </p:nvPr>
        </p:nvSpPr>
        <p:spPr>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Bazen gereksinimlerin ortaya çıkarılması veya gereksinim keşfi olarak adlandırılır.</a:t>
            </a:r>
          </a:p>
          <a:p>
            <a:pPr algn="just">
              <a:buFont typeface="Arial" panose="020B0604020202020204" pitchFamily="34" charset="0"/>
              <a:buChar char="•"/>
            </a:pPr>
            <a:r>
              <a:rPr lang="tr-TR" dirty="0">
                <a:solidFill>
                  <a:srgbClr val="000000"/>
                </a:solidFill>
                <a:latin typeface="Times New Roman" panose="02020603050405020304" pitchFamily="18" charset="0"/>
              </a:rPr>
              <a:t>Uygulama alanı, sistemin sunması gereken hizmetler ve sistemin operasyonel kısıtlamaları hakkında bilgi edinmek için müşterilerle birlikte çalışan teknik personeli içerir.</a:t>
            </a:r>
          </a:p>
          <a:p>
            <a:pPr algn="just">
              <a:buFont typeface="Arial" panose="020B0604020202020204" pitchFamily="34" charset="0"/>
              <a:buChar char="•"/>
            </a:pPr>
            <a:r>
              <a:rPr lang="tr-TR" dirty="0">
                <a:solidFill>
                  <a:srgbClr val="000000"/>
                </a:solidFill>
                <a:latin typeface="Times New Roman" panose="02020603050405020304" pitchFamily="18" charset="0"/>
              </a:rPr>
              <a:t>Son kullanıcıları, yöneticileri, bakımla ilgilenen mühendisleri, alan uzmanlarını, sendikaları vb</a:t>
            </a:r>
            <a:r>
              <a:rPr lang="tr-TR" i="1" dirty="0">
                <a:solidFill>
                  <a:srgbClr val="000000"/>
                </a:solidFill>
                <a:latin typeface="Times New Roman" panose="02020603050405020304" pitchFamily="18" charset="0"/>
              </a:rPr>
              <a:t>. </a:t>
            </a:r>
            <a:r>
              <a:rPr lang="en-US" i="1" dirty="0">
                <a:solidFill>
                  <a:srgbClr val="000000"/>
                </a:solidFill>
                <a:latin typeface="Times New Roman" panose="02020603050405020304" pitchFamily="18" charset="0"/>
              </a:rPr>
              <a:t>i</a:t>
            </a:r>
            <a:r>
              <a:rPr lang="tr-TR" i="1" dirty="0" err="1">
                <a:solidFill>
                  <a:srgbClr val="000000"/>
                </a:solidFill>
                <a:latin typeface="Times New Roman" panose="02020603050405020304" pitchFamily="18" charset="0"/>
              </a:rPr>
              <a:t>çerebilir</a:t>
            </a:r>
            <a:r>
              <a:rPr lang="tr-TR" i="1" dirty="0">
                <a:solidFill>
                  <a:srgbClr val="000000"/>
                </a:solidFill>
                <a:latin typeface="Times New Roman" panose="02020603050405020304" pitchFamily="18" charset="0"/>
              </a:rPr>
              <a:t>.</a:t>
            </a:r>
            <a:r>
              <a:rPr lang="tr-TR" dirty="0">
                <a:solidFill>
                  <a:srgbClr val="000000"/>
                </a:solidFill>
                <a:latin typeface="Times New Roman" panose="02020603050405020304" pitchFamily="18" charset="0"/>
              </a:rPr>
              <a:t> Bunlara </a:t>
            </a:r>
            <a:r>
              <a:rPr lang="tr-TR" i="1" dirty="0">
                <a:solidFill>
                  <a:srgbClr val="000000"/>
                </a:solidFill>
                <a:latin typeface="Times New Roman" panose="02020603050405020304" pitchFamily="18" charset="0"/>
              </a:rPr>
              <a:t>paydaşlar</a:t>
            </a:r>
            <a:r>
              <a:rPr lang="tr-TR" dirty="0">
                <a:solidFill>
                  <a:srgbClr val="000000"/>
                </a:solidFill>
                <a:latin typeface="Times New Roman" panose="02020603050405020304" pitchFamily="18" charset="0"/>
              </a:rPr>
              <a:t> denir </a:t>
            </a:r>
            <a:r>
              <a:rPr lang="tr-TR" i="1" dirty="0">
                <a:solidFill>
                  <a:srgbClr val="000000"/>
                </a:solidFill>
                <a:latin typeface="Times New Roman" panose="02020603050405020304" pitchFamily="18" charset="0"/>
              </a:rPr>
              <a:t>.</a:t>
            </a:r>
            <a:endParaRPr lang="tr-TR"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29783079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266700"/>
            <a:ext cx="8458200" cy="1104900"/>
          </a:xfrm>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Gereksinim Analizi Sorunları</a:t>
            </a:r>
          </a:p>
        </p:txBody>
      </p:sp>
      <p:sp>
        <p:nvSpPr>
          <p:cNvPr id="8195" name="Rectangle 3"/>
          <p:cNvSpPr>
            <a:spLocks noGrp="1" noChangeArrowheads="1"/>
          </p:cNvSpPr>
          <p:nvPr>
            <p:ph type="body" idx="1"/>
          </p:nvPr>
        </p:nvSpPr>
        <p:spPr>
          <a:noFill/>
          <a:ln/>
        </p:spPr>
        <p:txBody>
          <a:bodyPr vert="horz" lIns="90487" tIns="44450" rIns="90487" bIns="44450"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Paydaşlar gerçekten ne istediklerini bilmiyorlar.</a:t>
            </a:r>
          </a:p>
          <a:p>
            <a:pPr algn="just">
              <a:buFont typeface="Arial" panose="020B0604020202020204" pitchFamily="34" charset="0"/>
              <a:buChar char="•"/>
            </a:pPr>
            <a:r>
              <a:rPr lang="tr-TR" dirty="0">
                <a:solidFill>
                  <a:srgbClr val="000000"/>
                </a:solidFill>
                <a:latin typeface="Times New Roman" panose="02020603050405020304" pitchFamily="18" charset="0"/>
              </a:rPr>
              <a:t>Paydaşlar gereksinimleri kendi terimleriyle ifade ederler.</a:t>
            </a:r>
          </a:p>
          <a:p>
            <a:pPr algn="just">
              <a:buFont typeface="Arial" panose="020B0604020202020204" pitchFamily="34" charset="0"/>
              <a:buChar char="•"/>
            </a:pPr>
            <a:r>
              <a:rPr lang="tr-TR" dirty="0">
                <a:solidFill>
                  <a:srgbClr val="000000"/>
                </a:solidFill>
                <a:latin typeface="Times New Roman" panose="02020603050405020304" pitchFamily="18" charset="0"/>
              </a:rPr>
              <a:t>Farklı paydaşların birbiriyle çelişen gereksinimleri olabilir.</a:t>
            </a:r>
          </a:p>
          <a:p>
            <a:pPr algn="just">
              <a:buFont typeface="Arial" panose="020B0604020202020204" pitchFamily="34" charset="0"/>
              <a:buChar char="•"/>
            </a:pPr>
            <a:r>
              <a:rPr lang="tr-TR" dirty="0">
                <a:solidFill>
                  <a:srgbClr val="000000"/>
                </a:solidFill>
                <a:latin typeface="Times New Roman" panose="02020603050405020304" pitchFamily="18" charset="0"/>
              </a:rPr>
              <a:t>Organizasyonel ve politik faktörler, sistem gereksinimlerini etkileyebilir.</a:t>
            </a:r>
          </a:p>
          <a:p>
            <a:pPr algn="just">
              <a:buFont typeface="Arial" panose="020B0604020202020204" pitchFamily="34" charset="0"/>
              <a:buChar char="•"/>
            </a:pPr>
            <a:r>
              <a:rPr lang="tr-TR" dirty="0">
                <a:solidFill>
                  <a:srgbClr val="000000"/>
                </a:solidFill>
                <a:latin typeface="Times New Roman" panose="02020603050405020304" pitchFamily="18" charset="0"/>
              </a:rPr>
              <a:t>Analiz sürecinde ihtiyaçlar değişir. Yeni paydaşlar ortaya çıkabilir ve iş ortamı değişebilir.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Tree>
    <p:extLst>
      <p:ext uri="{BB962C8B-B14F-4D97-AF65-F5344CB8AC3E}">
        <p14:creationId xmlns:p14="http://schemas.microsoft.com/office/powerpoint/2010/main" val="14691693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Gereksinimlerin Ortaya Çıkarılması Ve Analizi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Yazılım mühendisleri, uygulama alanı, sistemin sağlaması gereken hizmetler, gerekli sistem performansı, donanım kısıtlamaları, diğer sistemler vb. Hakkında bilgi edinmek için bir dizi sistem paydaşıyla birlikte çalışır.</a:t>
            </a:r>
          </a:p>
          <a:p>
            <a:pPr algn="just">
              <a:buFont typeface="Arial" panose="020B0604020202020204" pitchFamily="34" charset="0"/>
              <a:buChar char="•"/>
            </a:pPr>
            <a:r>
              <a:rPr lang="tr-TR" dirty="0">
                <a:solidFill>
                  <a:srgbClr val="000000"/>
                </a:solidFill>
                <a:latin typeface="Times New Roman" panose="02020603050405020304" pitchFamily="18" charset="0"/>
              </a:rPr>
              <a:t>Aşamalar şunları içerir:</a:t>
            </a:r>
          </a:p>
          <a:p>
            <a:pPr marL="742950" lvl="1" indent="-285750" algn="just"/>
            <a:r>
              <a:rPr lang="tr-TR" dirty="0">
                <a:solidFill>
                  <a:srgbClr val="000000"/>
                </a:solidFill>
                <a:latin typeface="Times New Roman" panose="02020603050405020304" pitchFamily="18" charset="0"/>
              </a:rPr>
              <a:t>Gereksinim keşfi,</a:t>
            </a:r>
          </a:p>
          <a:p>
            <a:pPr marL="742950" lvl="1" indent="-285750" algn="just"/>
            <a:r>
              <a:rPr lang="tr-TR" dirty="0">
                <a:solidFill>
                  <a:srgbClr val="000000"/>
                </a:solidFill>
                <a:latin typeface="Times New Roman" panose="02020603050405020304" pitchFamily="18" charset="0"/>
              </a:rPr>
              <a:t>Gereksinim sınıflandırması ve organizasyonu,</a:t>
            </a:r>
          </a:p>
          <a:p>
            <a:pPr marL="742950" lvl="1" indent="-285750" algn="just"/>
            <a:r>
              <a:rPr lang="tr-TR" dirty="0">
                <a:solidFill>
                  <a:srgbClr val="000000"/>
                </a:solidFill>
                <a:latin typeface="Times New Roman" panose="02020603050405020304" pitchFamily="18" charset="0"/>
              </a:rPr>
              <a:t>Gereksinim önceliklendirme ve müzakere,</a:t>
            </a:r>
          </a:p>
          <a:p>
            <a:pPr marL="742950" lvl="1" indent="-285750" algn="just"/>
            <a:r>
              <a:rPr lang="tr-TR" dirty="0">
                <a:solidFill>
                  <a:srgbClr val="000000"/>
                </a:solidFill>
                <a:latin typeface="Times New Roman" panose="02020603050405020304" pitchFamily="18" charset="0"/>
              </a:rPr>
              <a:t>Gereksinim özellikleri.</a:t>
            </a: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extLst>
      <p:ext uri="{BB962C8B-B14F-4D97-AF65-F5344CB8AC3E}">
        <p14:creationId xmlns:p14="http://schemas.microsoft.com/office/powerpoint/2010/main" val="1367733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 Belirleme Ve Analiz Süreci</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pic>
        <p:nvPicPr>
          <p:cNvPr id="3" name="Resim 2"/>
          <p:cNvPicPr>
            <a:picLocks noChangeAspect="1"/>
          </p:cNvPicPr>
          <p:nvPr/>
        </p:nvPicPr>
        <p:blipFill>
          <a:blip r:embed="rId2"/>
          <a:stretch>
            <a:fillRect/>
          </a:stretch>
        </p:blipFill>
        <p:spPr>
          <a:xfrm>
            <a:off x="2306783" y="1360921"/>
            <a:ext cx="6537790" cy="4873625"/>
          </a:xfrm>
          <a:prstGeom prst="rect">
            <a:avLst/>
          </a:prstGeom>
        </p:spPr>
      </p:pic>
    </p:spTree>
    <p:extLst>
      <p:ext uri="{BB962C8B-B14F-4D97-AF65-F5344CB8AC3E}">
        <p14:creationId xmlns:p14="http://schemas.microsoft.com/office/powerpoint/2010/main" val="1546177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lIns="90487" tIns="44450" rIns="90487" bIns="44450" rtlCol="0" anchor="ctr">
            <a:normAutofit/>
          </a:bodyPr>
          <a:lstStyle/>
          <a:p>
            <a:pPr algn="l"/>
            <a:r>
              <a:rPr lang="tr-TR" sz="3200" b="1" dirty="0">
                <a:solidFill>
                  <a:srgbClr val="000000"/>
                </a:solidFill>
                <a:latin typeface="Times New Roman" panose="02020603050405020304" pitchFamily="18" charset="0"/>
              </a:rPr>
              <a:t>Süreç Faaliyetleri</a:t>
            </a:r>
          </a:p>
        </p:txBody>
      </p:sp>
      <p:sp>
        <p:nvSpPr>
          <p:cNvPr id="10243" name="Rectangle 3"/>
          <p:cNvSpPr>
            <a:spLocks noGrp="1" noChangeArrowheads="1"/>
          </p:cNvSpPr>
          <p:nvPr>
            <p:ph type="body" idx="1"/>
          </p:nvPr>
        </p:nvSpPr>
        <p:spPr>
          <a:xfrm>
            <a:off x="1775520" y="1414122"/>
            <a:ext cx="8229600" cy="4525963"/>
          </a:xfrm>
          <a:noFill/>
          <a:ln/>
        </p:spPr>
        <p:txBody>
          <a:bodyPr vert="horz" lIns="90487" tIns="44450" rIns="90487" bIns="44450" rtlCol="0">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Gereksinim keşfi</a:t>
            </a:r>
          </a:p>
          <a:p>
            <a:pPr marL="742950" lvl="1" indent="-285750" algn="just"/>
            <a:r>
              <a:rPr lang="tr-TR" dirty="0">
                <a:solidFill>
                  <a:srgbClr val="000000"/>
                </a:solidFill>
                <a:latin typeface="Times New Roman" panose="02020603050405020304" pitchFamily="18" charset="0"/>
              </a:rPr>
              <a:t>Gereksinimlerini keşfetmek için paydaşlarla etkileşim kurmak. Etki alanı gereksinimleri de bu aşamada keşfedilir.</a:t>
            </a:r>
          </a:p>
          <a:p>
            <a:pPr algn="just">
              <a:buFont typeface="Arial" panose="020B0604020202020204" pitchFamily="34" charset="0"/>
              <a:buChar char="•"/>
            </a:pPr>
            <a:r>
              <a:rPr lang="tr-TR" dirty="0">
                <a:solidFill>
                  <a:srgbClr val="000000"/>
                </a:solidFill>
                <a:latin typeface="Times New Roman" panose="02020603050405020304" pitchFamily="18" charset="0"/>
              </a:rPr>
              <a:t>Gereksinim sınıflandırması ve organizasyonu</a:t>
            </a:r>
          </a:p>
          <a:p>
            <a:pPr marL="742950" lvl="1" indent="-285750" algn="just"/>
            <a:r>
              <a:rPr lang="tr-TR" dirty="0">
                <a:solidFill>
                  <a:srgbClr val="000000"/>
                </a:solidFill>
                <a:latin typeface="Times New Roman" panose="02020603050405020304" pitchFamily="18" charset="0"/>
              </a:rPr>
              <a:t>İlgili gereksinimleri gruplandırır ve bunları uyumlu kümeler halinde düzenler.</a:t>
            </a:r>
          </a:p>
          <a:p>
            <a:pPr algn="just">
              <a:buFont typeface="Arial" panose="020B0604020202020204" pitchFamily="34" charset="0"/>
              <a:buChar char="•"/>
            </a:pPr>
            <a:r>
              <a:rPr lang="tr-TR" dirty="0">
                <a:solidFill>
                  <a:srgbClr val="000000"/>
                </a:solidFill>
                <a:latin typeface="Times New Roman" panose="02020603050405020304" pitchFamily="18" charset="0"/>
              </a:rPr>
              <a:t>Önceliklendirme ve müzakere</a:t>
            </a:r>
          </a:p>
          <a:p>
            <a:pPr marL="742950" lvl="1" indent="-285750" algn="just"/>
            <a:r>
              <a:rPr lang="tr-TR" dirty="0">
                <a:solidFill>
                  <a:srgbClr val="000000"/>
                </a:solidFill>
                <a:latin typeface="Times New Roman" panose="02020603050405020304" pitchFamily="18" charset="0"/>
              </a:rPr>
              <a:t>Gereksinimleri önceliklendirmek ve gereksinim çatışmalarını çözmek.</a:t>
            </a:r>
          </a:p>
          <a:p>
            <a:pPr algn="just">
              <a:buFont typeface="Arial" panose="020B0604020202020204" pitchFamily="34" charset="0"/>
              <a:buChar char="•"/>
            </a:pPr>
            <a:r>
              <a:rPr lang="tr-TR" dirty="0">
                <a:solidFill>
                  <a:srgbClr val="000000"/>
                </a:solidFill>
                <a:latin typeface="Times New Roman" panose="02020603050405020304" pitchFamily="18" charset="0"/>
              </a:rPr>
              <a:t>Gereksinim özellikleri</a:t>
            </a:r>
          </a:p>
          <a:p>
            <a:pPr marL="742950" lvl="1" indent="-285750" algn="just"/>
            <a:r>
              <a:rPr lang="tr-TR" dirty="0">
                <a:solidFill>
                  <a:srgbClr val="000000"/>
                </a:solidFill>
                <a:latin typeface="Times New Roman" panose="02020603050405020304" pitchFamily="18" charset="0"/>
              </a:rPr>
              <a:t>Gereksinimler belgelenir ve spiralin bir sonraki turuna eklenir.</a:t>
            </a:r>
          </a:p>
        </p:txBody>
      </p:sp>
    </p:spTree>
    <p:extLst>
      <p:ext uri="{BB962C8B-B14F-4D97-AF65-F5344CB8AC3E}">
        <p14:creationId xmlns:p14="http://schemas.microsoft.com/office/powerpoint/2010/main" val="19597130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Bölüm 2’nin Anahtar Noktaları</a:t>
            </a:r>
          </a:p>
        </p:txBody>
      </p:sp>
      <p:sp>
        <p:nvSpPr>
          <p:cNvPr id="3" name="Content Placeholder 2"/>
          <p:cNvSpPr>
            <a:spLocks noGrp="1"/>
          </p:cNvSpPr>
          <p:nvPr>
            <p:ph idx="1"/>
          </p:nvPr>
        </p:nvSpPr>
        <p:spPr>
          <a:xfrm>
            <a:off x="1981200" y="1600201"/>
            <a:ext cx="8382000" cy="4525963"/>
          </a:xfrm>
        </p:spPr>
        <p:txBody>
          <a:bodyPr>
            <a:normAutofit lnSpcReduction="10000"/>
          </a:bodyPr>
          <a:lstStyle/>
          <a:p>
            <a:pPr algn="just"/>
            <a:r>
              <a:rPr lang="tr-TR" dirty="0" smtClean="0">
                <a:solidFill>
                  <a:srgbClr val="000000"/>
                </a:solidFill>
                <a:latin typeface="Times New Roman" panose="02020603050405020304" pitchFamily="18" charset="0"/>
              </a:rPr>
              <a:t>Yazılım gereksinimleri belgesi, sistem gereksinimlerinin kabul edilmiş bir ifadesidir. Hem sistem müşterilerinin hem de yazılım geliştiricilerin kullanabileceği şekilde organize edilmelidir.</a:t>
            </a:r>
          </a:p>
          <a:p>
            <a:pPr algn="just"/>
            <a:r>
              <a:rPr lang="tr-TR" dirty="0" smtClean="0">
                <a:solidFill>
                  <a:srgbClr val="000000"/>
                </a:solidFill>
                <a:latin typeface="Times New Roman" panose="02020603050405020304" pitchFamily="18" charset="0"/>
              </a:rPr>
              <a:t>Gereksinim mühendisliği süreci, gereksinimlerin ortaya çıkarılması, belirtilmesi ve doğrulanmasını içeren yinelemeli bir süreçtir.</a:t>
            </a:r>
          </a:p>
          <a:p>
            <a:pPr algn="just"/>
            <a:r>
              <a:rPr lang="tr-TR" dirty="0" smtClean="0">
                <a:solidFill>
                  <a:srgbClr val="000000"/>
                </a:solidFill>
                <a:latin typeface="Times New Roman" panose="02020603050405020304" pitchFamily="18" charset="0"/>
              </a:rPr>
              <a:t>Gereksinimlerin ortaya çıkarılması ve analizi, bir faaliyet sarmalı olarak temsil edilebilen yinelemeli bir süreçtir - gereksinim keşfi, gereksinimlerin sınıflandırılması ve organizasyonu, gereksinimlerin görüşülmesi ve gereksinimlerin dokümantasyonu.</a:t>
            </a:r>
            <a:endParaRPr lang="tr-TR"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4 - </a:t>
            </a:r>
            <a:r>
              <a:rPr lang="en-US" dirty="0" err="1"/>
              <a:t>Gereksinim</a:t>
            </a:r>
            <a:r>
              <a:rPr lang="en-US" dirty="0"/>
              <a:t> </a:t>
            </a:r>
            <a:r>
              <a:rPr lang="en-US" dirty="0" err="1"/>
              <a:t>Mühendisliği</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extLst>
      <p:ext uri="{BB962C8B-B14F-4D97-AF65-F5344CB8AC3E}">
        <p14:creationId xmlns:p14="http://schemas.microsoft.com/office/powerpoint/2010/main" val="4200598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1389</Words>
  <Application>Microsoft Office PowerPoint</Application>
  <PresentationFormat>Geniş ekran</PresentationFormat>
  <Paragraphs>232</Paragraphs>
  <Slides>37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37</vt:i4>
      </vt:variant>
    </vt:vector>
  </HeadingPairs>
  <TitlesOfParts>
    <vt:vector size="42" baseType="lpstr">
      <vt:lpstr>Arial</vt:lpstr>
      <vt:lpstr>Calibri</vt:lpstr>
      <vt:lpstr>Calibri Light</vt:lpstr>
      <vt:lpstr>Times New Roman</vt:lpstr>
      <vt:lpstr>Office Teması</vt:lpstr>
      <vt:lpstr>Gereksinim Mühendisliği-2</vt:lpstr>
      <vt:lpstr>Gereksinimler Mühendislik Süreçleri</vt:lpstr>
      <vt:lpstr>Gereksinim Mühendisliği Sürecinin Spiral Bir Görünümü</vt:lpstr>
      <vt:lpstr>Gereksinimlerin Ortaya Çıkarılması Ve Analizi</vt:lpstr>
      <vt:lpstr>Gereksinim Analizi Sorunları</vt:lpstr>
      <vt:lpstr>Gereksinimlerin Ortaya Çıkarılması Ve Analizi</vt:lpstr>
      <vt:lpstr>Gereksinim Belirleme Ve Analiz Süreci</vt:lpstr>
      <vt:lpstr>Süreç Faaliyetleri</vt:lpstr>
      <vt:lpstr>Bölüm 2’nin Anahtar Noktaları</vt:lpstr>
      <vt:lpstr>Ders 4 - Gereksinim Mühendisliği</vt:lpstr>
      <vt:lpstr>Gereksinim Keşfi</vt:lpstr>
      <vt:lpstr>AS-HYS'deki Paydaşlar</vt:lpstr>
      <vt:lpstr>AS-HYS'deki Paydaşlar</vt:lpstr>
      <vt:lpstr>Görüşmeler - Toplantılar</vt:lpstr>
      <vt:lpstr>Uygulamada Mülakatlar</vt:lpstr>
      <vt:lpstr>Senaryolar</vt:lpstr>
      <vt:lpstr>AS-HYS'de Tıbbi Geçmiş Toplama Senaryosu</vt:lpstr>
      <vt:lpstr>AS-HYS'de Tıbbi Geçmiş Toplama Senaryosu</vt:lpstr>
      <vt:lpstr>Kullanım Durumları</vt:lpstr>
      <vt:lpstr>AS-HYS İçin Kullanım Durumları</vt:lpstr>
      <vt:lpstr>Etnografya</vt:lpstr>
      <vt:lpstr>Etnografinin Kapsamı</vt:lpstr>
      <vt:lpstr>Odaklı Etnografi</vt:lpstr>
      <vt:lpstr>Gereksinim Analizi İçin Etnografi Ve Prototipleme</vt:lpstr>
      <vt:lpstr>Gereksinimlerin Doğrulanması</vt:lpstr>
      <vt:lpstr>Gereksinim Kontrolü</vt:lpstr>
      <vt:lpstr>Gereksinim Doğrulama Teknikleri</vt:lpstr>
      <vt:lpstr>Gereksinim İncelemeleri</vt:lpstr>
      <vt:lpstr>Kontrolleri İnceleyin</vt:lpstr>
      <vt:lpstr>Gereksinim Yönetimi</vt:lpstr>
      <vt:lpstr>Değişen Gereksinimler</vt:lpstr>
      <vt:lpstr>Değişen Gereksinimler</vt:lpstr>
      <vt:lpstr>Gereksinimlerin Gelişimi</vt:lpstr>
      <vt:lpstr>Gereksinim Yönetimi Planlaması</vt:lpstr>
      <vt:lpstr>Gereksinimler Değişikliği Yönetimi</vt:lpstr>
      <vt:lpstr>Gereksinimler Değişikliği Yönetimi</vt:lpstr>
      <vt:lpstr>Bölüm 3’ün Anahtar Noktaları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Gereksinim Mühendisliği-2</dc:title>
  <dc:creator>Feyza-PC</dc:creator>
  <cp:lastModifiedBy>Feyza-PC</cp:lastModifiedBy>
  <cp:revision>2</cp:revision>
  <dcterms:created xsi:type="dcterms:W3CDTF">2023-04-07T11:51:29Z</dcterms:created>
  <dcterms:modified xsi:type="dcterms:W3CDTF">2023-04-07T11:53:45Z</dcterms:modified>
</cp:coreProperties>
</file>