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A96E66-D1BC-4972-A5E8-FBA9944653E5}" type="datetimeFigureOut">
              <a:rPr lang="tr-TR" smtClean="0"/>
              <a:t>27.04.2023</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4481CA-9BB6-4723-904A-4DB8B14A651F}" type="slidenum">
              <a:rPr lang="tr-TR" smtClean="0"/>
              <a:t>‹#›</a:t>
            </a:fld>
            <a:endParaRPr lang="tr-TR"/>
          </a:p>
        </p:txBody>
      </p:sp>
    </p:spTree>
    <p:extLst>
      <p:ext uri="{BB962C8B-B14F-4D97-AF65-F5344CB8AC3E}">
        <p14:creationId xmlns:p14="http://schemas.microsoft.com/office/powerpoint/2010/main" val="2828600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body" idx="1"/>
          </p:nvPr>
        </p:nvSpPr>
        <p:spPr>
          <a:ln/>
        </p:spPr>
        <p:txBody>
          <a:bodyPr/>
          <a:lstStyle/>
          <a:p>
            <a:endParaRPr lang="en-US"/>
          </a:p>
        </p:txBody>
      </p:sp>
      <p:sp>
        <p:nvSpPr>
          <p:cNvPr id="43011"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450670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body" idx="1"/>
          </p:nvPr>
        </p:nvSpPr>
        <p:spPr bwMode="auto">
          <a:xfrm>
            <a:off x="827690" y="4345781"/>
            <a:ext cx="5202621" cy="3857625"/>
          </a:xfrm>
          <a:prstGeom prst="rect">
            <a:avLst/>
          </a:prstGeom>
          <a:noFill/>
          <a:ln w="12700">
            <a:miter lim="800000"/>
            <a:headEnd/>
            <a:tailEnd/>
          </a:ln>
        </p:spPr>
        <p:txBody>
          <a:bodyPr lIns="90487" tIns="44450" rIns="90487" bIns="44450">
            <a:prstTxWarp prst="textNoShape">
              <a:avLst/>
            </a:prstTxWarp>
          </a:bodyPr>
          <a:lstStyle/>
          <a:p>
            <a:endParaRPr lang="en-US"/>
          </a:p>
        </p:txBody>
      </p:sp>
      <p:sp>
        <p:nvSpPr>
          <p:cNvPr id="131075" name="Rectangle 3"/>
          <p:cNvSpPr>
            <a:spLocks noGrp="1" noRot="1" noChangeAspect="1" noChangeArrowheads="1"/>
          </p:cNvSpPr>
          <p:nvPr>
            <p:ph type="sldImg"/>
          </p:nvPr>
        </p:nvSpPr>
        <p:spPr bwMode="auto">
          <a:xfrm>
            <a:off x="584200" y="798513"/>
            <a:ext cx="5689600" cy="3201987"/>
          </a:xfrm>
          <a:prstGeom prst="rect">
            <a:avLst/>
          </a:prstGeom>
          <a:noFill/>
          <a:ln w="12700" cap="flat">
            <a:solidFill>
              <a:schemeClr val="tx1"/>
            </a:solidFill>
            <a:miter lim="800000"/>
            <a:headEnd/>
            <a:tailEnd/>
          </a:ln>
        </p:spPr>
      </p:sp>
    </p:spTree>
    <p:extLst>
      <p:ext uri="{BB962C8B-B14F-4D97-AF65-F5344CB8AC3E}">
        <p14:creationId xmlns:p14="http://schemas.microsoft.com/office/powerpoint/2010/main" val="395234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a:ln/>
        </p:spPr>
        <p:txBody>
          <a:bodyPr/>
          <a:lstStyle/>
          <a:p>
            <a:endParaRPr lang="en-US"/>
          </a:p>
        </p:txBody>
      </p:sp>
      <p:sp>
        <p:nvSpPr>
          <p:cNvPr id="63491"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163620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D153015D-EC12-40A9-B767-1F26E93CEA2F}" type="datetimeFigureOut">
              <a:rPr lang="tr-TR" smtClean="0"/>
              <a:t>27.04.2023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412A2DCA-35E0-4872-AD27-C9E7A6F5D925}" type="slidenum">
              <a:rPr lang="tr-TR" smtClean="0"/>
              <a:t>‹#›</a:t>
            </a:fld>
            <a:endParaRPr lang="tr-TR"/>
          </a:p>
        </p:txBody>
      </p:sp>
    </p:spTree>
    <p:extLst>
      <p:ext uri="{BB962C8B-B14F-4D97-AF65-F5344CB8AC3E}">
        <p14:creationId xmlns:p14="http://schemas.microsoft.com/office/powerpoint/2010/main" val="3949412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D153015D-EC12-40A9-B767-1F26E93CEA2F}" type="datetimeFigureOut">
              <a:rPr lang="tr-TR" smtClean="0"/>
              <a:t>27.04.2023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412A2DCA-35E0-4872-AD27-C9E7A6F5D925}" type="slidenum">
              <a:rPr lang="tr-TR" smtClean="0"/>
              <a:t>‹#›</a:t>
            </a:fld>
            <a:endParaRPr lang="tr-TR"/>
          </a:p>
        </p:txBody>
      </p:sp>
    </p:spTree>
    <p:extLst>
      <p:ext uri="{BB962C8B-B14F-4D97-AF65-F5344CB8AC3E}">
        <p14:creationId xmlns:p14="http://schemas.microsoft.com/office/powerpoint/2010/main" val="2066213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D153015D-EC12-40A9-B767-1F26E93CEA2F}" type="datetimeFigureOut">
              <a:rPr lang="tr-TR" smtClean="0"/>
              <a:t>27.04.2023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412A2DCA-35E0-4872-AD27-C9E7A6F5D925}" type="slidenum">
              <a:rPr lang="tr-TR" smtClean="0"/>
              <a:t>‹#›</a:t>
            </a:fld>
            <a:endParaRPr lang="tr-TR"/>
          </a:p>
        </p:txBody>
      </p:sp>
    </p:spTree>
    <p:extLst>
      <p:ext uri="{BB962C8B-B14F-4D97-AF65-F5344CB8AC3E}">
        <p14:creationId xmlns:p14="http://schemas.microsoft.com/office/powerpoint/2010/main" val="1485739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D153015D-EC12-40A9-B767-1F26E93CEA2F}" type="datetimeFigureOut">
              <a:rPr lang="tr-TR" smtClean="0"/>
              <a:t>27.04.2023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412A2DCA-35E0-4872-AD27-C9E7A6F5D925}" type="slidenum">
              <a:rPr lang="tr-TR" smtClean="0"/>
              <a:t>‹#›</a:t>
            </a:fld>
            <a:endParaRPr lang="tr-TR"/>
          </a:p>
        </p:txBody>
      </p:sp>
    </p:spTree>
    <p:extLst>
      <p:ext uri="{BB962C8B-B14F-4D97-AF65-F5344CB8AC3E}">
        <p14:creationId xmlns:p14="http://schemas.microsoft.com/office/powerpoint/2010/main" val="3343148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D153015D-EC12-40A9-B767-1F26E93CEA2F}" type="datetimeFigureOut">
              <a:rPr lang="tr-TR" smtClean="0"/>
              <a:t>27.04.2023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412A2DCA-35E0-4872-AD27-C9E7A6F5D925}" type="slidenum">
              <a:rPr lang="tr-TR" smtClean="0"/>
              <a:t>‹#›</a:t>
            </a:fld>
            <a:endParaRPr lang="tr-TR"/>
          </a:p>
        </p:txBody>
      </p:sp>
    </p:spTree>
    <p:extLst>
      <p:ext uri="{BB962C8B-B14F-4D97-AF65-F5344CB8AC3E}">
        <p14:creationId xmlns:p14="http://schemas.microsoft.com/office/powerpoint/2010/main" val="3669752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D153015D-EC12-40A9-B767-1F26E93CEA2F}" type="datetimeFigureOut">
              <a:rPr lang="tr-TR" smtClean="0"/>
              <a:t>27.04.2023</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412A2DCA-35E0-4872-AD27-C9E7A6F5D925}" type="slidenum">
              <a:rPr lang="tr-TR" smtClean="0"/>
              <a:t>‹#›</a:t>
            </a:fld>
            <a:endParaRPr lang="tr-TR"/>
          </a:p>
        </p:txBody>
      </p:sp>
    </p:spTree>
    <p:extLst>
      <p:ext uri="{BB962C8B-B14F-4D97-AF65-F5344CB8AC3E}">
        <p14:creationId xmlns:p14="http://schemas.microsoft.com/office/powerpoint/2010/main" val="214359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D153015D-EC12-40A9-B767-1F26E93CEA2F}" type="datetimeFigureOut">
              <a:rPr lang="tr-TR" smtClean="0"/>
              <a:t>27.04.2023</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412A2DCA-35E0-4872-AD27-C9E7A6F5D925}" type="slidenum">
              <a:rPr lang="tr-TR" smtClean="0"/>
              <a:t>‹#›</a:t>
            </a:fld>
            <a:endParaRPr lang="tr-TR"/>
          </a:p>
        </p:txBody>
      </p:sp>
    </p:spTree>
    <p:extLst>
      <p:ext uri="{BB962C8B-B14F-4D97-AF65-F5344CB8AC3E}">
        <p14:creationId xmlns:p14="http://schemas.microsoft.com/office/powerpoint/2010/main" val="2904104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D153015D-EC12-40A9-B767-1F26E93CEA2F}" type="datetimeFigureOut">
              <a:rPr lang="tr-TR" smtClean="0"/>
              <a:t>27.04.2023</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412A2DCA-35E0-4872-AD27-C9E7A6F5D925}" type="slidenum">
              <a:rPr lang="tr-TR" smtClean="0"/>
              <a:t>‹#›</a:t>
            </a:fld>
            <a:endParaRPr lang="tr-TR"/>
          </a:p>
        </p:txBody>
      </p:sp>
    </p:spTree>
    <p:extLst>
      <p:ext uri="{BB962C8B-B14F-4D97-AF65-F5344CB8AC3E}">
        <p14:creationId xmlns:p14="http://schemas.microsoft.com/office/powerpoint/2010/main" val="3355819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D153015D-EC12-40A9-B767-1F26E93CEA2F}" type="datetimeFigureOut">
              <a:rPr lang="tr-TR" smtClean="0"/>
              <a:t>27.04.2023</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412A2DCA-35E0-4872-AD27-C9E7A6F5D925}" type="slidenum">
              <a:rPr lang="tr-TR" smtClean="0"/>
              <a:t>‹#›</a:t>
            </a:fld>
            <a:endParaRPr lang="tr-TR"/>
          </a:p>
        </p:txBody>
      </p:sp>
    </p:spTree>
    <p:extLst>
      <p:ext uri="{BB962C8B-B14F-4D97-AF65-F5344CB8AC3E}">
        <p14:creationId xmlns:p14="http://schemas.microsoft.com/office/powerpoint/2010/main" val="2110370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D153015D-EC12-40A9-B767-1F26E93CEA2F}" type="datetimeFigureOut">
              <a:rPr lang="tr-TR" smtClean="0"/>
              <a:t>27.04.2023</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412A2DCA-35E0-4872-AD27-C9E7A6F5D925}" type="slidenum">
              <a:rPr lang="tr-TR" smtClean="0"/>
              <a:t>‹#›</a:t>
            </a:fld>
            <a:endParaRPr lang="tr-TR"/>
          </a:p>
        </p:txBody>
      </p:sp>
    </p:spTree>
    <p:extLst>
      <p:ext uri="{BB962C8B-B14F-4D97-AF65-F5344CB8AC3E}">
        <p14:creationId xmlns:p14="http://schemas.microsoft.com/office/powerpoint/2010/main" val="451567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D153015D-EC12-40A9-B767-1F26E93CEA2F}" type="datetimeFigureOut">
              <a:rPr lang="tr-TR" smtClean="0"/>
              <a:t>27.04.2023</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412A2DCA-35E0-4872-AD27-C9E7A6F5D925}" type="slidenum">
              <a:rPr lang="tr-TR" smtClean="0"/>
              <a:t>‹#›</a:t>
            </a:fld>
            <a:endParaRPr lang="tr-TR"/>
          </a:p>
        </p:txBody>
      </p:sp>
    </p:spTree>
    <p:extLst>
      <p:ext uri="{BB962C8B-B14F-4D97-AF65-F5344CB8AC3E}">
        <p14:creationId xmlns:p14="http://schemas.microsoft.com/office/powerpoint/2010/main" val="58219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53015D-EC12-40A9-B767-1F26E93CEA2F}" type="datetimeFigureOut">
              <a:rPr lang="tr-TR" smtClean="0"/>
              <a:t>27.04.2023</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2A2DCA-35E0-4872-AD27-C9E7A6F5D925}" type="slidenum">
              <a:rPr lang="tr-TR" smtClean="0"/>
              <a:t>‹#›</a:t>
            </a:fld>
            <a:endParaRPr lang="tr-TR"/>
          </a:p>
        </p:txBody>
      </p:sp>
    </p:spTree>
    <p:extLst>
      <p:ext uri="{BB962C8B-B14F-4D97-AF65-F5344CB8AC3E}">
        <p14:creationId xmlns:p14="http://schemas.microsoft.com/office/powerpoint/2010/main" val="18435034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smtClean="0"/>
              <a:t>Tasarım ve Uygulama</a:t>
            </a:r>
            <a:endParaRPr lang="tr-TR" dirty="0"/>
          </a:p>
        </p:txBody>
      </p:sp>
    </p:spTree>
    <p:extLst>
      <p:ext uri="{BB962C8B-B14F-4D97-AF65-F5344CB8AC3E}">
        <p14:creationId xmlns:p14="http://schemas.microsoft.com/office/powerpoint/2010/main" val="675689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tr-TR" sz="3200" b="1" dirty="0">
                <a:solidFill>
                  <a:srgbClr val="000000"/>
                </a:solidFill>
                <a:latin typeface="Times New Roman" panose="02020603050405020304" pitchFamily="18" charset="0"/>
              </a:rPr>
              <a:t>Hava Durumu İstasyonu Kullanım Durumları</a:t>
            </a:r>
          </a:p>
        </p:txBody>
      </p:sp>
      <p:sp>
        <p:nvSpPr>
          <p:cNvPr id="5" name="Slide Number Placeholder 4"/>
          <p:cNvSpPr>
            <a:spLocks noGrp="1"/>
          </p:cNvSpPr>
          <p:nvPr>
            <p:ph type="sldNum" sz="quarter" idx="12"/>
          </p:nvPr>
        </p:nvSpPr>
        <p:spPr/>
        <p:txBody>
          <a:bodyPr/>
          <a:lstStyle/>
          <a:p>
            <a:fld id="{EC83099C-5FA5-B04A-B819-64718E2A253A}" type="slidenum">
              <a:rPr lang="en-US" smtClean="0"/>
              <a:pPr/>
              <a:t>10</a:t>
            </a:fld>
            <a:endParaRPr lang="en-US"/>
          </a:p>
        </p:txBody>
      </p:sp>
      <p:sp>
        <p:nvSpPr>
          <p:cNvPr id="6" name="Footer Placeholder 5"/>
          <p:cNvSpPr>
            <a:spLocks noGrp="1"/>
          </p:cNvSpPr>
          <p:nvPr>
            <p:ph type="ftr" sz="quarter" idx="11"/>
          </p:nvPr>
        </p:nvSpPr>
        <p:spPr/>
        <p:txBody>
          <a:bodyPr/>
          <a:lstStyle/>
          <a:p>
            <a:r>
              <a:rPr lang="es-ES" dirty="0" err="1"/>
              <a:t>Ders</a:t>
            </a:r>
            <a:r>
              <a:rPr lang="es-ES" dirty="0"/>
              <a:t> 7 - </a:t>
            </a:r>
            <a:r>
              <a:rPr lang="es-ES" dirty="0" err="1"/>
              <a:t>Tasarım</a:t>
            </a:r>
            <a:r>
              <a:rPr lang="es-ES" dirty="0"/>
              <a:t> ve </a:t>
            </a:r>
            <a:r>
              <a:rPr lang="es-ES" dirty="0" err="1"/>
              <a:t>Uygulama</a:t>
            </a:r>
            <a:endParaRPr lang="en-US" dirty="0"/>
          </a:p>
        </p:txBody>
      </p:sp>
      <p:pic>
        <p:nvPicPr>
          <p:cNvPr id="8" name="Resim 7"/>
          <p:cNvPicPr>
            <a:picLocks noChangeAspect="1"/>
          </p:cNvPicPr>
          <p:nvPr/>
        </p:nvPicPr>
        <p:blipFill>
          <a:blip r:embed="rId2"/>
          <a:stretch>
            <a:fillRect/>
          </a:stretch>
        </p:blipFill>
        <p:spPr>
          <a:xfrm>
            <a:off x="3715160" y="1307234"/>
            <a:ext cx="4001822" cy="5060254"/>
          </a:xfrm>
          <a:prstGeom prst="rect">
            <a:avLst/>
          </a:prstGeom>
        </p:spPr>
      </p:pic>
    </p:spTree>
    <p:extLst>
      <p:ext uri="{BB962C8B-B14F-4D97-AF65-F5344CB8AC3E}">
        <p14:creationId xmlns:p14="http://schemas.microsoft.com/office/powerpoint/2010/main" val="1167964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dirty="0">
                <a:solidFill>
                  <a:srgbClr val="000000"/>
                </a:solidFill>
                <a:latin typeface="Times New Roman" panose="02020603050405020304" pitchFamily="18" charset="0"/>
              </a:rPr>
              <a:t>Kullanım Durumları Açıklamaları - Hava Durumunu Bildir</a:t>
            </a:r>
          </a:p>
        </p:txBody>
      </p:sp>
      <p:graphicFrame>
        <p:nvGraphicFramePr>
          <p:cNvPr id="5" name="Content Placeholder 4"/>
          <p:cNvGraphicFramePr>
            <a:graphicFrameLocks noGrp="1"/>
          </p:cNvGraphicFramePr>
          <p:nvPr>
            <p:ph idx="1"/>
            <p:extLst/>
          </p:nvPr>
        </p:nvGraphicFramePr>
        <p:xfrm>
          <a:off x="1524000" y="1372184"/>
          <a:ext cx="9144000" cy="5328456"/>
        </p:xfrm>
        <a:graphic>
          <a:graphicData uri="http://schemas.openxmlformats.org/drawingml/2006/table">
            <a:tbl>
              <a:tblPr firstRow="1" bandRow="1">
                <a:tableStyleId>{5C22544A-7EE6-4342-B048-85BDC9FD1C3A}</a:tableStyleId>
              </a:tblPr>
              <a:tblGrid>
                <a:gridCol w="1728926">
                  <a:extLst>
                    <a:ext uri="{9D8B030D-6E8A-4147-A177-3AD203B41FA5}">
                      <a16:colId xmlns:a16="http://schemas.microsoft.com/office/drawing/2014/main" val="20000"/>
                    </a:ext>
                  </a:extLst>
                </a:gridCol>
                <a:gridCol w="7415074">
                  <a:extLst>
                    <a:ext uri="{9D8B030D-6E8A-4147-A177-3AD203B41FA5}">
                      <a16:colId xmlns:a16="http://schemas.microsoft.com/office/drawing/2014/main" val="20001"/>
                    </a:ext>
                  </a:extLst>
                </a:gridCol>
              </a:tblGrid>
              <a:tr h="425334">
                <a:tc>
                  <a:txBody>
                    <a:bodyPr/>
                    <a:lstStyle/>
                    <a:p>
                      <a:r>
                        <a:rPr lang="tr-TR" sz="2000" b="1" noProof="0" dirty="0" smtClean="0">
                          <a:effectLst/>
                        </a:rPr>
                        <a:t>Sistem</a:t>
                      </a:r>
                      <a:endParaRPr lang="tr-TR" sz="2000" noProof="0" dirty="0"/>
                    </a:p>
                  </a:txBody>
                  <a:tcPr anchor="ctr"/>
                </a:tc>
                <a:tc>
                  <a:txBody>
                    <a:bodyPr/>
                    <a:lstStyle/>
                    <a:p>
                      <a:r>
                        <a:rPr lang="tr-TR" sz="2000" b="1" noProof="0" dirty="0" smtClean="0">
                          <a:effectLst/>
                        </a:rPr>
                        <a:t>Meteoroloji istasyonu</a:t>
                      </a:r>
                      <a:endParaRPr lang="tr-TR" sz="2000" noProof="0" dirty="0"/>
                    </a:p>
                  </a:txBody>
                  <a:tcPr anchor="ctr"/>
                </a:tc>
                <a:extLst>
                  <a:ext uri="{0D108BD9-81ED-4DB2-BD59-A6C34878D82A}">
                    <a16:rowId xmlns:a16="http://schemas.microsoft.com/office/drawing/2014/main" val="10000"/>
                  </a:ext>
                </a:extLst>
              </a:tr>
              <a:tr h="425334">
                <a:tc>
                  <a:txBody>
                    <a:bodyPr/>
                    <a:lstStyle/>
                    <a:p>
                      <a:r>
                        <a:rPr lang="tr-TR" sz="2000" noProof="0" dirty="0" smtClean="0">
                          <a:effectLst/>
                        </a:rPr>
                        <a:t>Kullanım alanı</a:t>
                      </a:r>
                      <a:endParaRPr lang="tr-TR" sz="2000" noProof="0" dirty="0"/>
                    </a:p>
                  </a:txBody>
                  <a:tcPr anchor="ctr"/>
                </a:tc>
                <a:tc>
                  <a:txBody>
                    <a:bodyPr/>
                    <a:lstStyle/>
                    <a:p>
                      <a:r>
                        <a:rPr lang="tr-TR" sz="2000" noProof="0" dirty="0" smtClean="0">
                          <a:effectLst/>
                        </a:rPr>
                        <a:t>Hava durumunu bildir</a:t>
                      </a:r>
                      <a:endParaRPr lang="tr-TR" sz="2000" noProof="0" dirty="0"/>
                    </a:p>
                  </a:txBody>
                  <a:tcPr anchor="ctr"/>
                </a:tc>
                <a:extLst>
                  <a:ext uri="{0D108BD9-81ED-4DB2-BD59-A6C34878D82A}">
                    <a16:rowId xmlns:a16="http://schemas.microsoft.com/office/drawing/2014/main" val="10001"/>
                  </a:ext>
                </a:extLst>
              </a:tr>
              <a:tr h="425334">
                <a:tc>
                  <a:txBody>
                    <a:bodyPr/>
                    <a:lstStyle/>
                    <a:p>
                      <a:r>
                        <a:rPr lang="tr-TR" sz="2000" noProof="0" dirty="0" smtClean="0">
                          <a:effectLst/>
                        </a:rPr>
                        <a:t>Aktörler</a:t>
                      </a:r>
                      <a:endParaRPr lang="tr-TR" sz="2000" noProof="0" dirty="0"/>
                    </a:p>
                  </a:txBody>
                  <a:tcPr anchor="ctr"/>
                </a:tc>
                <a:tc>
                  <a:txBody>
                    <a:bodyPr/>
                    <a:lstStyle/>
                    <a:p>
                      <a:r>
                        <a:rPr lang="tr-TR" sz="2000" noProof="0" dirty="0" smtClean="0">
                          <a:effectLst/>
                        </a:rPr>
                        <a:t>Hava durumu bilgi sistemi, Hava durumu istasyonu</a:t>
                      </a:r>
                      <a:endParaRPr lang="tr-TR" sz="2000" noProof="0" dirty="0"/>
                    </a:p>
                  </a:txBody>
                  <a:tcPr anchor="ctr"/>
                </a:tc>
                <a:extLst>
                  <a:ext uri="{0D108BD9-81ED-4DB2-BD59-A6C34878D82A}">
                    <a16:rowId xmlns:a16="http://schemas.microsoft.com/office/drawing/2014/main" val="10002"/>
                  </a:ext>
                </a:extLst>
              </a:tr>
              <a:tr h="1782907">
                <a:tc>
                  <a:txBody>
                    <a:bodyPr/>
                    <a:lstStyle/>
                    <a:p>
                      <a:r>
                        <a:rPr lang="tr-TR" sz="2000" noProof="0" dirty="0" smtClean="0">
                          <a:effectLst/>
                        </a:rPr>
                        <a:t>Açıklama</a:t>
                      </a:r>
                      <a:endParaRPr lang="tr-TR" sz="2000" noProof="0" dirty="0"/>
                    </a:p>
                  </a:txBody>
                  <a:tcPr anchor="ctr"/>
                </a:tc>
                <a:tc>
                  <a:txBody>
                    <a:bodyPr/>
                    <a:lstStyle/>
                    <a:p>
                      <a:r>
                        <a:rPr lang="tr-TR" sz="2000" noProof="0" dirty="0" smtClean="0">
                          <a:effectLst/>
                        </a:rPr>
                        <a:t>Hava durumu istasyonu, toplama periyodunda cihazlardan toplanan hava durumu verilerinin bir özetini hava durumu bilgi sistemine gönderir. Gönderilen veriler maksimum, minimum ve ortalama yer ve hava sıcaklıklarıdır; maksimum, minimum ve ortalama hava basınçları; maksimum, minimum ve ortalama rüzgar hızları; toplam yağış; ve beş dakikalık aralıklarla örneklenen rüzgar yönü.</a:t>
                      </a:r>
                      <a:endParaRPr lang="tr-TR" sz="2000" noProof="0" dirty="0"/>
                    </a:p>
                  </a:txBody>
                  <a:tcPr anchor="ctr"/>
                </a:tc>
                <a:extLst>
                  <a:ext uri="{0D108BD9-81ED-4DB2-BD59-A6C34878D82A}">
                    <a16:rowId xmlns:a16="http://schemas.microsoft.com/office/drawing/2014/main" val="10003"/>
                  </a:ext>
                </a:extLst>
              </a:tr>
              <a:tr h="664220">
                <a:tc>
                  <a:txBody>
                    <a:bodyPr/>
                    <a:lstStyle/>
                    <a:p>
                      <a:r>
                        <a:rPr lang="tr-TR" sz="2000" noProof="0" dirty="0" smtClean="0">
                          <a:effectLst/>
                        </a:rPr>
                        <a:t>Uyaran</a:t>
                      </a:r>
                      <a:endParaRPr lang="tr-TR" sz="2000" noProof="0" dirty="0"/>
                    </a:p>
                  </a:txBody>
                  <a:tcPr anchor="ctr"/>
                </a:tc>
                <a:tc>
                  <a:txBody>
                    <a:bodyPr/>
                    <a:lstStyle/>
                    <a:p>
                      <a:r>
                        <a:rPr lang="tr-TR" sz="2000" noProof="0" dirty="0" smtClean="0">
                          <a:effectLst/>
                        </a:rPr>
                        <a:t>Hava durumu bilgi sistemi, hava durumu istasyonu ile bir uydu iletişim bağlantısı kurar ve verilerin iletimini talep eder.</a:t>
                      </a:r>
                      <a:endParaRPr lang="tr-TR" sz="2000" noProof="0" dirty="0"/>
                    </a:p>
                  </a:txBody>
                  <a:tcPr anchor="ctr"/>
                </a:tc>
                <a:extLst>
                  <a:ext uri="{0D108BD9-81ED-4DB2-BD59-A6C34878D82A}">
                    <a16:rowId xmlns:a16="http://schemas.microsoft.com/office/drawing/2014/main" val="10004"/>
                  </a:ext>
                </a:extLst>
              </a:tr>
              <a:tr h="425334">
                <a:tc>
                  <a:txBody>
                    <a:bodyPr/>
                    <a:lstStyle/>
                    <a:p>
                      <a:r>
                        <a:rPr lang="tr-TR" sz="2000" noProof="0" dirty="0" smtClean="0">
                          <a:effectLst/>
                        </a:rPr>
                        <a:t>Tepki</a:t>
                      </a:r>
                      <a:endParaRPr lang="tr-TR" sz="2000" noProof="0" dirty="0"/>
                    </a:p>
                  </a:txBody>
                  <a:tcPr anchor="ctr"/>
                </a:tc>
                <a:tc>
                  <a:txBody>
                    <a:bodyPr/>
                    <a:lstStyle/>
                    <a:p>
                      <a:r>
                        <a:rPr lang="tr-TR" sz="2000" noProof="0" dirty="0" smtClean="0">
                          <a:effectLst/>
                        </a:rPr>
                        <a:t>Özetlenen veriler hava durumu bilgi sistemine gönderilir.</a:t>
                      </a:r>
                      <a:endParaRPr lang="tr-TR" sz="2000" noProof="0" dirty="0"/>
                    </a:p>
                  </a:txBody>
                  <a:tcPr anchor="ctr"/>
                </a:tc>
                <a:extLst>
                  <a:ext uri="{0D108BD9-81ED-4DB2-BD59-A6C34878D82A}">
                    <a16:rowId xmlns:a16="http://schemas.microsoft.com/office/drawing/2014/main" val="10005"/>
                  </a:ext>
                </a:extLst>
              </a:tr>
              <a:tr h="664220">
                <a:tc>
                  <a:txBody>
                    <a:bodyPr/>
                    <a:lstStyle/>
                    <a:p>
                      <a:r>
                        <a:rPr lang="tr-TR" sz="2000" noProof="0" dirty="0" smtClean="0">
                          <a:effectLst/>
                        </a:rPr>
                        <a:t>Yorumlar</a:t>
                      </a:r>
                      <a:endParaRPr lang="tr-TR" sz="2000" noProof="0" dirty="0"/>
                    </a:p>
                  </a:txBody>
                  <a:tcPr anchor="ctr"/>
                </a:tc>
                <a:tc>
                  <a:txBody>
                    <a:bodyPr/>
                    <a:lstStyle/>
                    <a:p>
                      <a:r>
                        <a:rPr lang="tr-TR" sz="2000" noProof="0" dirty="0" smtClean="0">
                          <a:effectLst/>
                        </a:rPr>
                        <a:t>Hava durumu istasyonlarından genellikle saatte bir rapor vermeleri istenir, ancak bu sıklık bir istasyondan diğerine farklılık gösterebilir ve gelecekte değiştirilebilir.</a:t>
                      </a:r>
                      <a:endParaRPr lang="tr-TR" sz="2000" noProof="0" dirty="0"/>
                    </a:p>
                  </a:txBody>
                  <a:tcPr anchor="ctr"/>
                </a:tc>
                <a:extLst>
                  <a:ext uri="{0D108BD9-81ED-4DB2-BD59-A6C34878D82A}">
                    <a16:rowId xmlns:a16="http://schemas.microsoft.com/office/drawing/2014/main" val="10006"/>
                  </a:ext>
                </a:extLst>
              </a:tr>
            </a:tbl>
          </a:graphicData>
        </a:graphic>
      </p:graphicFrame>
      <p:sp>
        <p:nvSpPr>
          <p:cNvPr id="4" name="Slide Number Placeholder 3"/>
          <p:cNvSpPr>
            <a:spLocks noGrp="1"/>
          </p:cNvSpPr>
          <p:nvPr>
            <p:ph type="sldNum" sz="quarter" idx="12"/>
          </p:nvPr>
        </p:nvSpPr>
        <p:spPr/>
        <p:txBody>
          <a:bodyPr/>
          <a:lstStyle/>
          <a:p>
            <a:fld id="{EC83099C-5FA5-B04A-B819-64718E2A253A}" type="slidenum">
              <a:rPr lang="en-US" smtClean="0"/>
              <a:pPr/>
              <a:t>11</a:t>
            </a:fld>
            <a:endParaRPr lang="en-US"/>
          </a:p>
        </p:txBody>
      </p:sp>
      <p:sp>
        <p:nvSpPr>
          <p:cNvPr id="6" name="Footer Placeholder 5"/>
          <p:cNvSpPr>
            <a:spLocks noGrp="1"/>
          </p:cNvSpPr>
          <p:nvPr>
            <p:ph type="ftr" sz="quarter" idx="11"/>
          </p:nvPr>
        </p:nvSpPr>
        <p:spPr>
          <a:xfrm>
            <a:off x="6096000" y="6401805"/>
            <a:ext cx="2895600" cy="365125"/>
          </a:xfrm>
        </p:spPr>
        <p:txBody>
          <a:bodyPr/>
          <a:lstStyle/>
          <a:p>
            <a:r>
              <a:rPr lang="es-ES" dirty="0" err="1"/>
              <a:t>Ders</a:t>
            </a:r>
            <a:r>
              <a:rPr lang="es-ES" dirty="0"/>
              <a:t> 7 - </a:t>
            </a:r>
            <a:r>
              <a:rPr lang="es-ES" dirty="0" err="1"/>
              <a:t>Tasarım</a:t>
            </a:r>
            <a:r>
              <a:rPr lang="es-ES" dirty="0"/>
              <a:t> ve </a:t>
            </a:r>
            <a:r>
              <a:rPr lang="es-ES" dirty="0" err="1"/>
              <a:t>Uygulama</a:t>
            </a:r>
            <a:endParaRPr lang="en-US" dirty="0"/>
          </a:p>
        </p:txBody>
      </p:sp>
    </p:spTree>
    <p:extLst>
      <p:ext uri="{BB962C8B-B14F-4D97-AF65-F5344CB8AC3E}">
        <p14:creationId xmlns:p14="http://schemas.microsoft.com/office/powerpoint/2010/main" val="58086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pPr algn="l"/>
            <a:r>
              <a:rPr lang="tr-TR" sz="3200" b="1" dirty="0">
                <a:solidFill>
                  <a:srgbClr val="000000"/>
                </a:solidFill>
                <a:latin typeface="Times New Roman" panose="02020603050405020304" pitchFamily="18" charset="0"/>
              </a:rPr>
              <a:t>Mimari Tasarım</a:t>
            </a:r>
          </a:p>
        </p:txBody>
      </p:sp>
      <p:sp>
        <p:nvSpPr>
          <p:cNvPr id="120835" name="Rectangle 3"/>
          <p:cNvSpPr>
            <a:spLocks noGrp="1" noChangeArrowheads="1"/>
          </p:cNvSpPr>
          <p:nvPr>
            <p:ph type="body" idx="1"/>
          </p:nvPr>
        </p:nvSpPr>
        <p:spPr/>
        <p:txBody>
          <a:bodyPr/>
          <a:lstStyle/>
          <a:p>
            <a:pPr algn="just">
              <a:buFont typeface="Arial" panose="020B0604020202020204" pitchFamily="34" charset="0"/>
              <a:buChar char="•"/>
            </a:pPr>
            <a:r>
              <a:rPr lang="tr-TR" dirty="0">
                <a:solidFill>
                  <a:srgbClr val="000000"/>
                </a:solidFill>
                <a:latin typeface="Times New Roman" panose="02020603050405020304" pitchFamily="18" charset="0"/>
              </a:rPr>
              <a:t>Sistem ve çevresi arasındaki etkileşimler anlaşıldıktan sonra, bu bilgiyi sistem mimarisini tasarlamak için kullanırsınız.</a:t>
            </a:r>
          </a:p>
          <a:p>
            <a:pPr algn="just">
              <a:buFont typeface="Arial" panose="020B0604020202020204" pitchFamily="34" charset="0"/>
              <a:buChar char="•"/>
            </a:pPr>
            <a:r>
              <a:rPr lang="tr-TR" dirty="0">
                <a:solidFill>
                  <a:srgbClr val="000000"/>
                </a:solidFill>
                <a:latin typeface="Times New Roman" panose="02020603050405020304" pitchFamily="18" charset="0"/>
              </a:rPr>
              <a:t>Sistemi oluşturan ana bileşenleri ve bunların etkileşimlerini belirlersiniz ve ardından bileşenleri katmanlı veya istemci-sunucu modeli gibi mimari bir model kullanarak düzenleyebilirsiniz.</a:t>
            </a:r>
          </a:p>
          <a:p>
            <a:pPr algn="just">
              <a:buFont typeface="Arial" panose="020B0604020202020204" pitchFamily="34" charset="0"/>
              <a:buChar char="•"/>
            </a:pPr>
            <a:r>
              <a:rPr lang="tr-TR" dirty="0">
                <a:solidFill>
                  <a:srgbClr val="000000"/>
                </a:solidFill>
                <a:latin typeface="Times New Roman" panose="02020603050405020304" pitchFamily="18" charset="0"/>
              </a:rPr>
              <a:t>Hava durumu istasyonu, ortak bir altyapı üzerinde mesajlar yayınlayarak iletişim kuran bağımsız alt sistemlerden oluşur.</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12</a:t>
            </a:fld>
            <a:endParaRPr lang="en-US"/>
          </a:p>
        </p:txBody>
      </p:sp>
      <p:sp>
        <p:nvSpPr>
          <p:cNvPr id="5" name="Footer Placeholder 4"/>
          <p:cNvSpPr>
            <a:spLocks noGrp="1"/>
          </p:cNvSpPr>
          <p:nvPr>
            <p:ph type="ftr" sz="quarter" idx="11"/>
          </p:nvPr>
        </p:nvSpPr>
        <p:spPr/>
        <p:txBody>
          <a:bodyPr/>
          <a:lstStyle/>
          <a:p>
            <a:r>
              <a:rPr lang="es-ES" dirty="0" err="1"/>
              <a:t>Ders</a:t>
            </a:r>
            <a:r>
              <a:rPr lang="es-ES" dirty="0"/>
              <a:t> 7 - </a:t>
            </a:r>
            <a:r>
              <a:rPr lang="es-ES" dirty="0" err="1"/>
              <a:t>Tasarım</a:t>
            </a:r>
            <a:r>
              <a:rPr lang="es-ES" dirty="0"/>
              <a:t> ve </a:t>
            </a:r>
            <a:r>
              <a:rPr lang="es-ES" dirty="0" err="1"/>
              <a:t>Uygulama</a:t>
            </a:r>
            <a:endParaRPr lang="en-US" dirty="0"/>
          </a:p>
        </p:txBody>
      </p:sp>
    </p:spTree>
    <p:extLst>
      <p:ext uri="{BB962C8B-B14F-4D97-AF65-F5344CB8AC3E}">
        <p14:creationId xmlns:p14="http://schemas.microsoft.com/office/powerpoint/2010/main" val="735456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dirty="0">
                <a:solidFill>
                  <a:srgbClr val="000000"/>
                </a:solidFill>
                <a:latin typeface="Times New Roman" panose="02020603050405020304" pitchFamily="18" charset="0"/>
              </a:rPr>
              <a:t>Meteoroloji İstasyonunun Üst Düzey Mimarisi</a:t>
            </a:r>
          </a:p>
        </p:txBody>
      </p:sp>
      <p:sp>
        <p:nvSpPr>
          <p:cNvPr id="5" name="Slide Number Placeholder 4"/>
          <p:cNvSpPr>
            <a:spLocks noGrp="1"/>
          </p:cNvSpPr>
          <p:nvPr>
            <p:ph type="sldNum" sz="quarter" idx="12"/>
          </p:nvPr>
        </p:nvSpPr>
        <p:spPr/>
        <p:txBody>
          <a:bodyPr/>
          <a:lstStyle/>
          <a:p>
            <a:fld id="{EC83099C-5FA5-B04A-B819-64718E2A253A}" type="slidenum">
              <a:rPr lang="en-US" smtClean="0"/>
              <a:pPr/>
              <a:t>13</a:t>
            </a:fld>
            <a:endParaRPr lang="en-US"/>
          </a:p>
        </p:txBody>
      </p:sp>
      <p:sp>
        <p:nvSpPr>
          <p:cNvPr id="6" name="Footer Placeholder 5"/>
          <p:cNvSpPr>
            <a:spLocks noGrp="1"/>
          </p:cNvSpPr>
          <p:nvPr>
            <p:ph type="ftr" sz="quarter" idx="11"/>
          </p:nvPr>
        </p:nvSpPr>
        <p:spPr/>
        <p:txBody>
          <a:bodyPr/>
          <a:lstStyle/>
          <a:p>
            <a:r>
              <a:rPr lang="es-ES" dirty="0" err="1"/>
              <a:t>Ders</a:t>
            </a:r>
            <a:r>
              <a:rPr lang="es-ES" dirty="0"/>
              <a:t> 7 - </a:t>
            </a:r>
            <a:r>
              <a:rPr lang="es-ES" dirty="0" err="1"/>
              <a:t>Tasarım</a:t>
            </a:r>
            <a:r>
              <a:rPr lang="es-ES" dirty="0"/>
              <a:t> ve </a:t>
            </a:r>
            <a:r>
              <a:rPr lang="es-ES" dirty="0" err="1"/>
              <a:t>Uygulama</a:t>
            </a:r>
            <a:endParaRPr lang="en-US" dirty="0"/>
          </a:p>
        </p:txBody>
      </p:sp>
      <p:pic>
        <p:nvPicPr>
          <p:cNvPr id="8" name="Resim 7"/>
          <p:cNvPicPr>
            <a:picLocks noChangeAspect="1"/>
          </p:cNvPicPr>
          <p:nvPr/>
        </p:nvPicPr>
        <p:blipFill>
          <a:blip r:embed="rId2"/>
          <a:stretch>
            <a:fillRect/>
          </a:stretch>
        </p:blipFill>
        <p:spPr>
          <a:xfrm>
            <a:off x="2281237" y="1859539"/>
            <a:ext cx="7629525" cy="3305175"/>
          </a:xfrm>
          <a:prstGeom prst="rect">
            <a:avLst/>
          </a:prstGeom>
        </p:spPr>
      </p:pic>
    </p:spTree>
    <p:extLst>
      <p:ext uri="{BB962C8B-B14F-4D97-AF65-F5344CB8AC3E}">
        <p14:creationId xmlns:p14="http://schemas.microsoft.com/office/powerpoint/2010/main" val="570888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dirty="0">
                <a:solidFill>
                  <a:srgbClr val="000000"/>
                </a:solidFill>
                <a:latin typeface="Times New Roman" panose="02020603050405020304" pitchFamily="18" charset="0"/>
              </a:rPr>
              <a:t>Veri Toplama Sistemi Mimarisi</a:t>
            </a:r>
          </a:p>
        </p:txBody>
      </p:sp>
      <p:sp>
        <p:nvSpPr>
          <p:cNvPr id="5" name="Slide Number Placeholder 4"/>
          <p:cNvSpPr>
            <a:spLocks noGrp="1"/>
          </p:cNvSpPr>
          <p:nvPr>
            <p:ph type="sldNum" sz="quarter" idx="12"/>
          </p:nvPr>
        </p:nvSpPr>
        <p:spPr/>
        <p:txBody>
          <a:bodyPr/>
          <a:lstStyle/>
          <a:p>
            <a:fld id="{EC83099C-5FA5-B04A-B819-64718E2A253A}" type="slidenum">
              <a:rPr lang="en-US" smtClean="0"/>
              <a:pPr/>
              <a:t>14</a:t>
            </a:fld>
            <a:endParaRPr lang="en-US"/>
          </a:p>
        </p:txBody>
      </p:sp>
      <p:sp>
        <p:nvSpPr>
          <p:cNvPr id="6" name="Footer Placeholder 5"/>
          <p:cNvSpPr>
            <a:spLocks noGrp="1"/>
          </p:cNvSpPr>
          <p:nvPr>
            <p:ph type="ftr" sz="quarter" idx="11"/>
          </p:nvPr>
        </p:nvSpPr>
        <p:spPr/>
        <p:txBody>
          <a:bodyPr/>
          <a:lstStyle/>
          <a:p>
            <a:r>
              <a:rPr lang="es-ES" dirty="0" err="1"/>
              <a:t>Ders</a:t>
            </a:r>
            <a:r>
              <a:rPr lang="es-ES" dirty="0"/>
              <a:t> 7 - </a:t>
            </a:r>
            <a:r>
              <a:rPr lang="es-ES" dirty="0" err="1"/>
              <a:t>Tasarım</a:t>
            </a:r>
            <a:r>
              <a:rPr lang="es-ES" dirty="0"/>
              <a:t> ve </a:t>
            </a:r>
            <a:r>
              <a:rPr lang="es-ES" dirty="0" err="1"/>
              <a:t>Uygulama</a:t>
            </a:r>
            <a:endParaRPr lang="en-US" dirty="0"/>
          </a:p>
        </p:txBody>
      </p:sp>
      <p:pic>
        <p:nvPicPr>
          <p:cNvPr id="8" name="Resim 7"/>
          <p:cNvPicPr>
            <a:picLocks noChangeAspect="1"/>
          </p:cNvPicPr>
          <p:nvPr/>
        </p:nvPicPr>
        <p:blipFill>
          <a:blip r:embed="rId2"/>
          <a:stretch>
            <a:fillRect/>
          </a:stretch>
        </p:blipFill>
        <p:spPr>
          <a:xfrm>
            <a:off x="3090862" y="1690688"/>
            <a:ext cx="6010275" cy="3838575"/>
          </a:xfrm>
          <a:prstGeom prst="rect">
            <a:avLst/>
          </a:prstGeom>
        </p:spPr>
      </p:pic>
    </p:spTree>
    <p:extLst>
      <p:ext uri="{BB962C8B-B14F-4D97-AF65-F5344CB8AC3E}">
        <p14:creationId xmlns:p14="http://schemas.microsoft.com/office/powerpoint/2010/main" val="2922575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noFill/>
          <a:ln/>
        </p:spPr>
        <p:txBody>
          <a:bodyPr vert="horz" lIns="90840" tIns="44623" rIns="90840" bIns="44623" rtlCol="0" anchor="ctr">
            <a:normAutofit/>
          </a:bodyPr>
          <a:lstStyle/>
          <a:p>
            <a:pPr algn="l"/>
            <a:r>
              <a:rPr lang="tr-TR" sz="3200" b="1" dirty="0">
                <a:solidFill>
                  <a:srgbClr val="000000"/>
                </a:solidFill>
                <a:latin typeface="Times New Roman" panose="02020603050405020304" pitchFamily="18" charset="0"/>
              </a:rPr>
              <a:t>Nesne Sınıfı Tanımlama</a:t>
            </a:r>
          </a:p>
        </p:txBody>
      </p:sp>
      <p:sp>
        <p:nvSpPr>
          <p:cNvPr id="41987" name="Rectangle 3"/>
          <p:cNvSpPr>
            <a:spLocks noGrp="1" noChangeArrowheads="1"/>
          </p:cNvSpPr>
          <p:nvPr>
            <p:ph type="body" idx="1"/>
          </p:nvPr>
        </p:nvSpPr>
        <p:spPr>
          <a:noFill/>
          <a:ln/>
        </p:spPr>
        <p:txBody>
          <a:bodyPr vert="horz" lIns="90840" tIns="44623" rIns="90840" bIns="44623" rtlCol="0">
            <a:normAutofit/>
          </a:bodyPr>
          <a:lstStyle/>
          <a:p>
            <a:pPr algn="just">
              <a:buFont typeface="Arial" panose="020B0604020202020204" pitchFamily="34" charset="0"/>
              <a:buChar char="•"/>
            </a:pPr>
            <a:r>
              <a:rPr lang="tr-TR" dirty="0">
                <a:solidFill>
                  <a:srgbClr val="000000"/>
                </a:solidFill>
                <a:latin typeface="Times New Roman" panose="02020603050405020304" pitchFamily="18" charset="0"/>
              </a:rPr>
              <a:t>Nesne sınıflarını belirlemek, genellikle nesne yönelimli tasarımın zor bir parçasıdır.</a:t>
            </a:r>
          </a:p>
          <a:p>
            <a:pPr algn="just">
              <a:buFont typeface="Arial" panose="020B0604020202020204" pitchFamily="34" charset="0"/>
              <a:buChar char="•"/>
            </a:pPr>
            <a:r>
              <a:rPr lang="tr-TR" dirty="0">
                <a:solidFill>
                  <a:srgbClr val="000000"/>
                </a:solidFill>
                <a:latin typeface="Times New Roman" panose="02020603050405020304" pitchFamily="18" charset="0"/>
              </a:rPr>
              <a:t>Nesne tanımlaması için 'sihirli formül' yoktur. Sistem tasarımcılarının becerisine, deneyimine ve alan bilgisine dayanır.</a:t>
            </a:r>
          </a:p>
          <a:p>
            <a:pPr algn="just">
              <a:buFont typeface="Arial" panose="020B0604020202020204" pitchFamily="34" charset="0"/>
              <a:buChar char="•"/>
            </a:pPr>
            <a:r>
              <a:rPr lang="tr-TR" dirty="0">
                <a:solidFill>
                  <a:srgbClr val="000000"/>
                </a:solidFill>
                <a:latin typeface="Times New Roman" panose="02020603050405020304" pitchFamily="18" charset="0"/>
              </a:rPr>
              <a:t>Nesne tanımlama, yinelemeli bir süreçtir. İlk seferinde doğru </a:t>
            </a:r>
            <a:r>
              <a:rPr lang="en-US" dirty="0" err="1">
                <a:solidFill>
                  <a:srgbClr val="000000"/>
                </a:solidFill>
                <a:latin typeface="Times New Roman" panose="02020603050405020304" pitchFamily="18" charset="0"/>
              </a:rPr>
              <a:t>yapmak</a:t>
            </a:r>
            <a:r>
              <a:rPr lang="tr-TR" dirty="0">
                <a:solidFill>
                  <a:srgbClr val="000000"/>
                </a:solidFill>
                <a:latin typeface="Times New Roman" panose="02020603050405020304" pitchFamily="18" charset="0"/>
              </a:rPr>
              <a:t> pek olası değil.</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15</a:t>
            </a:fld>
            <a:endParaRPr lang="en-US"/>
          </a:p>
        </p:txBody>
      </p:sp>
      <p:sp>
        <p:nvSpPr>
          <p:cNvPr id="5" name="Footer Placeholder 4"/>
          <p:cNvSpPr>
            <a:spLocks noGrp="1"/>
          </p:cNvSpPr>
          <p:nvPr>
            <p:ph type="ftr" sz="quarter" idx="11"/>
          </p:nvPr>
        </p:nvSpPr>
        <p:spPr/>
        <p:txBody>
          <a:bodyPr/>
          <a:lstStyle/>
          <a:p>
            <a:r>
              <a:rPr lang="es-ES" dirty="0" err="1"/>
              <a:t>Ders</a:t>
            </a:r>
            <a:r>
              <a:rPr lang="es-ES" dirty="0"/>
              <a:t> 7 - </a:t>
            </a:r>
            <a:r>
              <a:rPr lang="es-ES" dirty="0" err="1"/>
              <a:t>Tasarım</a:t>
            </a:r>
            <a:r>
              <a:rPr lang="es-ES" dirty="0"/>
              <a:t> ve </a:t>
            </a:r>
            <a:r>
              <a:rPr lang="es-ES" dirty="0" err="1"/>
              <a:t>Uygulama</a:t>
            </a:r>
            <a:endParaRPr lang="en-US" dirty="0"/>
          </a:p>
        </p:txBody>
      </p:sp>
    </p:spTree>
    <p:extLst>
      <p:ext uri="{BB962C8B-B14F-4D97-AF65-F5344CB8AC3E}">
        <p14:creationId xmlns:p14="http://schemas.microsoft.com/office/powerpoint/2010/main" val="1247082043"/>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noFill/>
          <a:ln/>
        </p:spPr>
        <p:txBody>
          <a:bodyPr vert="horz" lIns="90840" tIns="44623" rIns="90840" bIns="44623" rtlCol="0" anchor="ctr">
            <a:normAutofit/>
          </a:bodyPr>
          <a:lstStyle/>
          <a:p>
            <a:pPr algn="l"/>
            <a:r>
              <a:rPr lang="tr-TR" sz="3200" b="1" dirty="0">
                <a:solidFill>
                  <a:srgbClr val="000000"/>
                </a:solidFill>
                <a:latin typeface="Times New Roman" panose="02020603050405020304" pitchFamily="18" charset="0"/>
              </a:rPr>
              <a:t>Tanımlamaya Yönelik Yaklaşımlar</a:t>
            </a:r>
          </a:p>
        </p:txBody>
      </p:sp>
      <p:sp>
        <p:nvSpPr>
          <p:cNvPr id="44035" name="Rectangle 3"/>
          <p:cNvSpPr>
            <a:spLocks noGrp="1" noChangeArrowheads="1"/>
          </p:cNvSpPr>
          <p:nvPr>
            <p:ph type="body" idx="1"/>
          </p:nvPr>
        </p:nvSpPr>
        <p:spPr>
          <a:noFill/>
          <a:ln/>
        </p:spPr>
        <p:txBody>
          <a:bodyPr vert="horz" lIns="90840" tIns="44623" rIns="90840" bIns="44623" rtlCol="0">
            <a:normAutofit/>
          </a:bodyPr>
          <a:lstStyle/>
          <a:p>
            <a:pPr algn="just">
              <a:buFont typeface="Arial" panose="020B0604020202020204" pitchFamily="34" charset="0"/>
              <a:buChar char="•"/>
            </a:pPr>
            <a:r>
              <a:rPr lang="tr-TR" dirty="0">
                <a:solidFill>
                  <a:srgbClr val="000000"/>
                </a:solidFill>
                <a:latin typeface="Times New Roman" panose="02020603050405020304" pitchFamily="18" charset="0"/>
              </a:rPr>
              <a:t>Sistemin doğal dil tanımına dayalı bir gramer yaklaşımı kullanın (</a:t>
            </a:r>
            <a:r>
              <a:rPr lang="tr-TR" dirty="0" err="1">
                <a:solidFill>
                  <a:srgbClr val="000000"/>
                </a:solidFill>
                <a:latin typeface="Times New Roman" panose="02020603050405020304" pitchFamily="18" charset="0"/>
              </a:rPr>
              <a:t>Hood</a:t>
            </a:r>
            <a:r>
              <a:rPr lang="tr-TR" dirty="0">
                <a:solidFill>
                  <a:srgbClr val="000000"/>
                </a:solidFill>
                <a:latin typeface="Times New Roman" panose="02020603050405020304" pitchFamily="18" charset="0"/>
              </a:rPr>
              <a:t> OOD yönteminde kullanılır).</a:t>
            </a:r>
          </a:p>
          <a:p>
            <a:pPr algn="just">
              <a:buFont typeface="Arial" panose="020B0604020202020204" pitchFamily="34" charset="0"/>
              <a:buChar char="•"/>
            </a:pPr>
            <a:r>
              <a:rPr lang="tr-TR" dirty="0">
                <a:solidFill>
                  <a:srgbClr val="000000"/>
                </a:solidFill>
                <a:latin typeface="Times New Roman" panose="02020603050405020304" pitchFamily="18" charset="0"/>
              </a:rPr>
              <a:t>Tanımlamayı uygulama alanındaki somut şeylere dayandırın.</a:t>
            </a:r>
          </a:p>
          <a:p>
            <a:pPr algn="just">
              <a:buFont typeface="Arial" panose="020B0604020202020204" pitchFamily="34" charset="0"/>
              <a:buChar char="•"/>
            </a:pPr>
            <a:r>
              <a:rPr lang="tr-TR" dirty="0">
                <a:solidFill>
                  <a:srgbClr val="000000"/>
                </a:solidFill>
                <a:latin typeface="Times New Roman" panose="02020603050405020304" pitchFamily="18" charset="0"/>
              </a:rPr>
              <a:t>Davranışsal bir yaklaşım kullanın ve hangi davranışa neyin katıldığına bağlı olarak nesneleri tanımlayın.</a:t>
            </a:r>
          </a:p>
          <a:p>
            <a:pPr algn="just">
              <a:buFont typeface="Arial" panose="020B0604020202020204" pitchFamily="34" charset="0"/>
              <a:buChar char="•"/>
            </a:pPr>
            <a:r>
              <a:rPr lang="tr-TR" dirty="0">
                <a:solidFill>
                  <a:srgbClr val="000000"/>
                </a:solidFill>
                <a:latin typeface="Times New Roman" panose="02020603050405020304" pitchFamily="18" charset="0"/>
              </a:rPr>
              <a:t>Senaryoya dayalı bir analiz kullanın. Her senaryodaki nesneler, öznitelikler ve yöntemler tanımlanır.</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16</a:t>
            </a:fld>
            <a:endParaRPr lang="en-US"/>
          </a:p>
        </p:txBody>
      </p:sp>
      <p:sp>
        <p:nvSpPr>
          <p:cNvPr id="5" name="Footer Placeholder 4"/>
          <p:cNvSpPr>
            <a:spLocks noGrp="1"/>
          </p:cNvSpPr>
          <p:nvPr>
            <p:ph type="ftr" sz="quarter" idx="11"/>
          </p:nvPr>
        </p:nvSpPr>
        <p:spPr/>
        <p:txBody>
          <a:bodyPr/>
          <a:lstStyle/>
          <a:p>
            <a:r>
              <a:rPr lang="es-ES" dirty="0" err="1"/>
              <a:t>Ders</a:t>
            </a:r>
            <a:r>
              <a:rPr lang="es-ES" dirty="0"/>
              <a:t> 7 - </a:t>
            </a:r>
            <a:r>
              <a:rPr lang="es-ES" dirty="0" err="1"/>
              <a:t>Tasarım</a:t>
            </a:r>
            <a:r>
              <a:rPr lang="es-ES" dirty="0"/>
              <a:t> ve </a:t>
            </a:r>
            <a:r>
              <a:rPr lang="es-ES" dirty="0" err="1"/>
              <a:t>Uygulama</a:t>
            </a:r>
            <a:endParaRPr lang="en-US" dirty="0"/>
          </a:p>
        </p:txBody>
      </p:sp>
    </p:spTree>
    <p:extLst>
      <p:ext uri="{BB962C8B-B14F-4D97-AF65-F5344CB8AC3E}">
        <p14:creationId xmlns:p14="http://schemas.microsoft.com/office/powerpoint/2010/main" val="3278533372"/>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noFill/>
          <a:ln/>
        </p:spPr>
        <p:txBody>
          <a:bodyPr vert="horz" lIns="90840" tIns="44623" rIns="90840" bIns="44623" rtlCol="0" anchor="ctr">
            <a:normAutofit/>
          </a:bodyPr>
          <a:lstStyle/>
          <a:p>
            <a:pPr algn="l"/>
            <a:r>
              <a:rPr lang="tr-TR" sz="3200" b="1" dirty="0">
                <a:solidFill>
                  <a:srgbClr val="000000"/>
                </a:solidFill>
                <a:latin typeface="Times New Roman" panose="02020603050405020304" pitchFamily="18" charset="0"/>
              </a:rPr>
              <a:t>Hava Durumu İstasyonu Açıklaması</a:t>
            </a:r>
          </a:p>
        </p:txBody>
      </p:sp>
      <p:sp>
        <p:nvSpPr>
          <p:cNvPr id="130051" name="Rectangle 3"/>
          <p:cNvSpPr>
            <a:spLocks noChangeArrowheads="1"/>
          </p:cNvSpPr>
          <p:nvPr/>
        </p:nvSpPr>
        <p:spPr bwMode="auto">
          <a:xfrm>
            <a:off x="1873251" y="1962151"/>
            <a:ext cx="8353425" cy="4829877"/>
          </a:xfrm>
          <a:prstGeom prst="rect">
            <a:avLst/>
          </a:prstGeom>
          <a:noFill/>
          <a:ln w="12700">
            <a:noFill/>
            <a:miter lim="800000"/>
            <a:headEnd/>
            <a:tailEnd/>
          </a:ln>
          <a:effectLst/>
        </p:spPr>
        <p:txBody>
          <a:bodyPr lIns="90840" tIns="44623" rIns="90840" bIns="44623">
            <a:prstTxWarp prst="textNoShape">
              <a:avLst/>
            </a:prstTxWarp>
            <a:spAutoFit/>
          </a:bodyPr>
          <a:lstStyle/>
          <a:p>
            <a:pPr algn="just"/>
            <a:r>
              <a:rPr lang="tr-TR" sz="2800" dirty="0">
                <a:solidFill>
                  <a:srgbClr val="000000"/>
                </a:solidFill>
                <a:latin typeface="Times New Roman" panose="02020603050405020304" pitchFamily="18" charset="0"/>
              </a:rPr>
              <a:t>Bir </a:t>
            </a:r>
            <a:r>
              <a:rPr lang="tr-TR" sz="2800" dirty="0">
                <a:solidFill>
                  <a:srgbClr val="00B0F0"/>
                </a:solidFill>
                <a:latin typeface="Times New Roman" panose="02020603050405020304" pitchFamily="18" charset="0"/>
              </a:rPr>
              <a:t>hava durumu istasyonu</a:t>
            </a:r>
            <a:r>
              <a:rPr lang="tr-TR" sz="2800" dirty="0">
                <a:solidFill>
                  <a:srgbClr val="000000"/>
                </a:solidFill>
                <a:latin typeface="Times New Roman" panose="02020603050405020304" pitchFamily="18" charset="0"/>
              </a:rPr>
              <a:t>, verileri toplayan, bazı veri işlemlerini gerçekleştiren ve bu verileri daha fazla işlem için ileten yazılım kontrollü araçlar paketidir. Aletler, hava ve yer termometreleri, bir anemometre, bir rüzgar gülü, bir barometre ve bir yağmur ölçeri içerir. Veriler periyodik olarak toplanır.</a:t>
            </a:r>
          </a:p>
          <a:p>
            <a:pPr algn="just"/>
            <a:endParaRPr lang="tr-TR" sz="2800" dirty="0">
              <a:solidFill>
                <a:srgbClr val="000000"/>
              </a:solidFill>
              <a:latin typeface="Times New Roman" panose="02020603050405020304" pitchFamily="18" charset="0"/>
            </a:endParaRPr>
          </a:p>
          <a:p>
            <a:pPr algn="just"/>
            <a:r>
              <a:rPr lang="tr-TR" sz="2800" dirty="0">
                <a:solidFill>
                  <a:srgbClr val="000000"/>
                </a:solidFill>
                <a:latin typeface="Times New Roman" panose="02020603050405020304" pitchFamily="18" charset="0"/>
              </a:rPr>
              <a:t>Hava durumu verilerini iletmek için bir komut verildiğinde, hava durumu istasyonu toplanan verileri işler ve özetler. Özetlenen veriler, bir talep alındığında eşleştirme bilgisayarına iletilir.</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17</a:t>
            </a:fld>
            <a:endParaRPr lang="en-US"/>
          </a:p>
        </p:txBody>
      </p:sp>
      <p:sp>
        <p:nvSpPr>
          <p:cNvPr id="5" name="Footer Placeholder 4"/>
          <p:cNvSpPr>
            <a:spLocks noGrp="1"/>
          </p:cNvSpPr>
          <p:nvPr>
            <p:ph type="ftr" sz="quarter" idx="11"/>
          </p:nvPr>
        </p:nvSpPr>
        <p:spPr>
          <a:xfrm>
            <a:off x="6629400" y="6368172"/>
            <a:ext cx="2895600" cy="365125"/>
          </a:xfrm>
        </p:spPr>
        <p:txBody>
          <a:bodyPr/>
          <a:lstStyle/>
          <a:p>
            <a:r>
              <a:rPr lang="es-ES" dirty="0" err="1"/>
              <a:t>Ders</a:t>
            </a:r>
            <a:r>
              <a:rPr lang="es-ES" dirty="0"/>
              <a:t> 7 - </a:t>
            </a:r>
            <a:r>
              <a:rPr lang="es-ES" dirty="0" err="1"/>
              <a:t>Tasarım</a:t>
            </a:r>
            <a:r>
              <a:rPr lang="es-ES" dirty="0"/>
              <a:t> ve </a:t>
            </a:r>
            <a:r>
              <a:rPr lang="es-ES" dirty="0" err="1"/>
              <a:t>Uygulama</a:t>
            </a:r>
            <a:endParaRPr lang="en-US" dirty="0"/>
          </a:p>
        </p:txBody>
      </p:sp>
    </p:spTree>
    <p:extLst>
      <p:ext uri="{BB962C8B-B14F-4D97-AF65-F5344CB8AC3E}">
        <p14:creationId xmlns:p14="http://schemas.microsoft.com/office/powerpoint/2010/main" val="2172344004"/>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pPr algn="l"/>
            <a:r>
              <a:rPr lang="tr-TR" sz="3200" b="1" dirty="0">
                <a:solidFill>
                  <a:srgbClr val="000000"/>
                </a:solidFill>
                <a:latin typeface="Times New Roman" panose="02020603050405020304" pitchFamily="18" charset="0"/>
              </a:rPr>
              <a:t>Hava Durumu </a:t>
            </a:r>
            <a:r>
              <a:rPr lang="tr-TR" sz="3200" dirty="0">
                <a:solidFill>
                  <a:srgbClr val="000000"/>
                </a:solidFill>
                <a:latin typeface="Times New Roman" panose="02020603050405020304" pitchFamily="18" charset="0"/>
              </a:rPr>
              <a:t>İ</a:t>
            </a:r>
            <a:r>
              <a:rPr lang="tr-TR" sz="3200" b="1" dirty="0">
                <a:solidFill>
                  <a:srgbClr val="000000"/>
                </a:solidFill>
                <a:latin typeface="Times New Roman" panose="02020603050405020304" pitchFamily="18" charset="0"/>
              </a:rPr>
              <a:t>stasyonu Nesne Sınıfları</a:t>
            </a:r>
          </a:p>
        </p:txBody>
      </p:sp>
      <p:sp>
        <p:nvSpPr>
          <p:cNvPr id="121859" name="Rectangle 3"/>
          <p:cNvSpPr>
            <a:spLocks noGrp="1" noChangeArrowheads="1"/>
          </p:cNvSpPr>
          <p:nvPr>
            <p:ph type="body" idx="1"/>
          </p:nvPr>
        </p:nvSpPr>
        <p:spPr/>
        <p:txBody>
          <a:bodyPr/>
          <a:lstStyle/>
          <a:p>
            <a:pPr algn="just">
              <a:buFont typeface="Arial" panose="020B0604020202020204" pitchFamily="34" charset="0"/>
              <a:buChar char="•"/>
            </a:pPr>
            <a:r>
              <a:rPr lang="tr-TR" dirty="0">
                <a:solidFill>
                  <a:srgbClr val="000000"/>
                </a:solidFill>
                <a:latin typeface="Times New Roman" panose="02020603050405020304" pitchFamily="18" charset="0"/>
              </a:rPr>
              <a:t>Meteoroloji istasyonu sistemindeki nesne sınıfı tanımlaması, sistemdeki somut donanım ve verilere dayanabilir:</a:t>
            </a:r>
          </a:p>
          <a:p>
            <a:pPr marL="742950" lvl="1" indent="-285750" algn="just"/>
            <a:r>
              <a:rPr lang="tr-TR" dirty="0">
                <a:solidFill>
                  <a:srgbClr val="000000"/>
                </a:solidFill>
                <a:latin typeface="Times New Roman" panose="02020603050405020304" pitchFamily="18" charset="0"/>
              </a:rPr>
              <a:t>Yer termometresi, Anemometre, Barometre</a:t>
            </a:r>
          </a:p>
          <a:p>
            <a:pPr lvl="2" algn="just"/>
            <a:r>
              <a:rPr lang="tr-TR" dirty="0">
                <a:solidFill>
                  <a:srgbClr val="000000"/>
                </a:solidFill>
                <a:latin typeface="Times New Roman" panose="02020603050405020304" pitchFamily="18" charset="0"/>
              </a:rPr>
              <a:t>Sistemdeki araçlarla ilgili 'donanım' nesneleri olan uygulama etki alanı nesneleri.</a:t>
            </a:r>
          </a:p>
          <a:p>
            <a:pPr marL="742950" lvl="1" indent="-285750" algn="just"/>
            <a:r>
              <a:rPr lang="tr-TR" dirty="0">
                <a:solidFill>
                  <a:srgbClr val="000000"/>
                </a:solidFill>
                <a:latin typeface="Times New Roman" panose="02020603050405020304" pitchFamily="18" charset="0"/>
              </a:rPr>
              <a:t>Meteoroloji istasyonu</a:t>
            </a:r>
          </a:p>
          <a:p>
            <a:pPr lvl="2" algn="just"/>
            <a:r>
              <a:rPr lang="tr-TR" dirty="0">
                <a:solidFill>
                  <a:srgbClr val="000000"/>
                </a:solidFill>
                <a:latin typeface="Times New Roman" panose="02020603050405020304" pitchFamily="18" charset="0"/>
              </a:rPr>
              <a:t>Meteoroloji istasyonunun çevresiyle olan temel ara</a:t>
            </a:r>
            <a:r>
              <a:rPr lang="en-US" dirty="0">
                <a:solidFill>
                  <a:srgbClr val="000000"/>
                </a:solidFill>
                <a:latin typeface="Times New Roman" panose="02020603050405020304" pitchFamily="18" charset="0"/>
              </a:rPr>
              <a:t> </a:t>
            </a:r>
            <a:r>
              <a:rPr lang="tr-TR" dirty="0">
                <a:solidFill>
                  <a:srgbClr val="000000"/>
                </a:solidFill>
                <a:latin typeface="Times New Roman" panose="02020603050405020304" pitchFamily="18" charset="0"/>
              </a:rPr>
              <a:t>yüzü. Bu nedenle, kullanım durumu modelinde tanımlanan etkileşimleri yansıtır.</a:t>
            </a:r>
          </a:p>
          <a:p>
            <a:pPr marL="742950" lvl="1" indent="-285750" algn="just"/>
            <a:r>
              <a:rPr lang="tr-TR" dirty="0">
                <a:solidFill>
                  <a:srgbClr val="000000"/>
                </a:solidFill>
                <a:latin typeface="Times New Roman" panose="02020603050405020304" pitchFamily="18" charset="0"/>
              </a:rPr>
              <a:t>Hava durumu verileri</a:t>
            </a:r>
          </a:p>
          <a:p>
            <a:pPr lvl="2" algn="just"/>
            <a:r>
              <a:rPr lang="tr-TR" dirty="0">
                <a:solidFill>
                  <a:srgbClr val="000000"/>
                </a:solidFill>
                <a:latin typeface="Times New Roman" panose="02020603050405020304" pitchFamily="18" charset="0"/>
              </a:rPr>
              <a:t>Enstrümanlardaki özetlenmiş verileri </a:t>
            </a:r>
            <a:r>
              <a:rPr lang="en-US" dirty="0" err="1">
                <a:solidFill>
                  <a:srgbClr val="000000"/>
                </a:solidFill>
                <a:latin typeface="Times New Roman" panose="02020603050405020304" pitchFamily="18" charset="0"/>
              </a:rPr>
              <a:t>içerir</a:t>
            </a:r>
            <a:r>
              <a:rPr lang="tr-TR" dirty="0">
                <a:solidFill>
                  <a:srgbClr val="000000"/>
                </a:solidFill>
                <a:latin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18</a:t>
            </a:fld>
            <a:endParaRPr lang="en-US" dirty="0"/>
          </a:p>
        </p:txBody>
      </p:sp>
      <p:sp>
        <p:nvSpPr>
          <p:cNvPr id="5" name="Footer Placeholder 4"/>
          <p:cNvSpPr>
            <a:spLocks noGrp="1"/>
          </p:cNvSpPr>
          <p:nvPr>
            <p:ph type="ftr" sz="quarter" idx="11"/>
          </p:nvPr>
        </p:nvSpPr>
        <p:spPr/>
        <p:txBody>
          <a:bodyPr/>
          <a:lstStyle/>
          <a:p>
            <a:r>
              <a:rPr lang="es-ES" dirty="0" err="1"/>
              <a:t>Ders</a:t>
            </a:r>
            <a:r>
              <a:rPr lang="es-ES" dirty="0"/>
              <a:t> 7 - </a:t>
            </a:r>
            <a:r>
              <a:rPr lang="es-ES" dirty="0" err="1"/>
              <a:t>Tasarım</a:t>
            </a:r>
            <a:r>
              <a:rPr lang="es-ES" dirty="0"/>
              <a:t> ve </a:t>
            </a:r>
            <a:r>
              <a:rPr lang="es-ES" dirty="0" err="1"/>
              <a:t>Uygulama</a:t>
            </a:r>
            <a:endParaRPr lang="en-US" dirty="0"/>
          </a:p>
        </p:txBody>
      </p:sp>
    </p:spTree>
    <p:extLst>
      <p:ext uri="{BB962C8B-B14F-4D97-AF65-F5344CB8AC3E}">
        <p14:creationId xmlns:p14="http://schemas.microsoft.com/office/powerpoint/2010/main" val="9369820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dirty="0">
                <a:solidFill>
                  <a:srgbClr val="000000"/>
                </a:solidFill>
                <a:latin typeface="Times New Roman" panose="02020603050405020304" pitchFamily="18" charset="0"/>
              </a:rPr>
              <a:t>Hava Durumu </a:t>
            </a:r>
            <a:r>
              <a:rPr lang="tr-TR" sz="3200" dirty="0">
                <a:solidFill>
                  <a:srgbClr val="000000"/>
                </a:solidFill>
                <a:latin typeface="Times New Roman" panose="02020603050405020304" pitchFamily="18" charset="0"/>
              </a:rPr>
              <a:t>İ</a:t>
            </a:r>
            <a:r>
              <a:rPr lang="tr-TR" sz="3200" b="1" dirty="0">
                <a:solidFill>
                  <a:srgbClr val="000000"/>
                </a:solidFill>
                <a:latin typeface="Times New Roman" panose="02020603050405020304" pitchFamily="18" charset="0"/>
              </a:rPr>
              <a:t>stasyonu Nesne Sınıfları</a:t>
            </a:r>
          </a:p>
        </p:txBody>
      </p:sp>
      <p:sp>
        <p:nvSpPr>
          <p:cNvPr id="5" name="Slide Number Placeholder 4"/>
          <p:cNvSpPr>
            <a:spLocks noGrp="1"/>
          </p:cNvSpPr>
          <p:nvPr>
            <p:ph type="sldNum" sz="quarter" idx="12"/>
          </p:nvPr>
        </p:nvSpPr>
        <p:spPr/>
        <p:txBody>
          <a:bodyPr/>
          <a:lstStyle/>
          <a:p>
            <a:fld id="{EC83099C-5FA5-B04A-B819-64718E2A253A}" type="slidenum">
              <a:rPr lang="en-US" smtClean="0"/>
              <a:pPr/>
              <a:t>19</a:t>
            </a:fld>
            <a:endParaRPr lang="en-US"/>
          </a:p>
        </p:txBody>
      </p:sp>
      <p:sp>
        <p:nvSpPr>
          <p:cNvPr id="6" name="Footer Placeholder 5"/>
          <p:cNvSpPr>
            <a:spLocks noGrp="1"/>
          </p:cNvSpPr>
          <p:nvPr>
            <p:ph type="ftr" sz="quarter" idx="11"/>
          </p:nvPr>
        </p:nvSpPr>
        <p:spPr/>
        <p:txBody>
          <a:bodyPr/>
          <a:lstStyle/>
          <a:p>
            <a:r>
              <a:rPr lang="es-ES" dirty="0" err="1"/>
              <a:t>Ders</a:t>
            </a:r>
            <a:r>
              <a:rPr lang="es-ES" dirty="0"/>
              <a:t> 7 - </a:t>
            </a:r>
            <a:r>
              <a:rPr lang="es-ES" dirty="0" err="1"/>
              <a:t>Tasarım</a:t>
            </a:r>
            <a:r>
              <a:rPr lang="es-ES" dirty="0"/>
              <a:t> ve </a:t>
            </a:r>
            <a:r>
              <a:rPr lang="es-ES" dirty="0" err="1"/>
              <a:t>Uygulama</a:t>
            </a:r>
            <a:endParaRPr lang="en-US" dirty="0"/>
          </a:p>
        </p:txBody>
      </p:sp>
      <p:pic>
        <p:nvPicPr>
          <p:cNvPr id="8" name="Resim 7"/>
          <p:cNvPicPr>
            <a:picLocks noChangeAspect="1"/>
          </p:cNvPicPr>
          <p:nvPr/>
        </p:nvPicPr>
        <p:blipFill>
          <a:blip r:embed="rId2"/>
          <a:stretch>
            <a:fillRect/>
          </a:stretch>
        </p:blipFill>
        <p:spPr>
          <a:xfrm>
            <a:off x="3013081" y="1376362"/>
            <a:ext cx="5597519" cy="4788911"/>
          </a:xfrm>
          <a:prstGeom prst="rect">
            <a:avLst/>
          </a:prstGeom>
        </p:spPr>
      </p:pic>
    </p:spTree>
    <p:extLst>
      <p:ext uri="{BB962C8B-B14F-4D97-AF65-F5344CB8AC3E}">
        <p14:creationId xmlns:p14="http://schemas.microsoft.com/office/powerpoint/2010/main" val="177844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dirty="0">
                <a:solidFill>
                  <a:srgbClr val="000000"/>
                </a:solidFill>
                <a:latin typeface="Times New Roman" panose="02020603050405020304" pitchFamily="18" charset="0"/>
              </a:rPr>
              <a:t>Ders </a:t>
            </a:r>
            <a:r>
              <a:rPr lang="tr-TR" sz="3200" b="1" smtClean="0">
                <a:solidFill>
                  <a:srgbClr val="000000"/>
                </a:solidFill>
                <a:latin typeface="Times New Roman" panose="02020603050405020304" pitchFamily="18" charset="0"/>
              </a:rPr>
              <a:t>8’de İşlenecek </a:t>
            </a:r>
            <a:r>
              <a:rPr lang="tr-TR" sz="3200" b="1" dirty="0">
                <a:solidFill>
                  <a:srgbClr val="000000"/>
                </a:solidFill>
                <a:latin typeface="Times New Roman" panose="02020603050405020304" pitchFamily="18" charset="0"/>
              </a:rPr>
              <a:t>Konular</a:t>
            </a:r>
          </a:p>
        </p:txBody>
      </p:sp>
      <p:sp>
        <p:nvSpPr>
          <p:cNvPr id="3" name="Content Placeholder 2"/>
          <p:cNvSpPr>
            <a:spLocks noGrp="1"/>
          </p:cNvSpPr>
          <p:nvPr>
            <p:ph idx="1"/>
          </p:nvPr>
        </p:nvSpPr>
        <p:spPr/>
        <p:txBody>
          <a:bodyPr/>
          <a:lstStyle/>
          <a:p>
            <a:pPr algn="l">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UML kullanarak nesneye yönelik tasarım</a:t>
            </a:r>
          </a:p>
          <a:p>
            <a:pPr algn="l">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Tasarım desenleri</a:t>
            </a:r>
          </a:p>
          <a:p>
            <a:pPr algn="l">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Uygulama sorunları</a:t>
            </a:r>
          </a:p>
          <a:p>
            <a:pPr algn="l">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Açık kaynak geliştirme</a:t>
            </a:r>
            <a:endParaRPr lang="tr-TR" b="0" i="0" noProof="0" dirty="0">
              <a:solidFill>
                <a:srgbClr val="000000"/>
              </a:solidFill>
              <a:effectLst/>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C83099C-5FA5-B04A-B819-64718E2A253A}" type="slidenum">
              <a:rPr lang="en-US" smtClean="0"/>
              <a:pPr/>
              <a:t>2</a:t>
            </a:fld>
            <a:endParaRPr lang="en-US"/>
          </a:p>
        </p:txBody>
      </p:sp>
      <p:sp>
        <p:nvSpPr>
          <p:cNvPr id="5" name="Footer Placeholder 4"/>
          <p:cNvSpPr>
            <a:spLocks noGrp="1"/>
          </p:cNvSpPr>
          <p:nvPr>
            <p:ph type="ftr" sz="quarter" idx="11"/>
          </p:nvPr>
        </p:nvSpPr>
        <p:spPr/>
        <p:txBody>
          <a:bodyPr/>
          <a:lstStyle/>
          <a:p>
            <a:r>
              <a:rPr lang="es-ES" dirty="0" err="1"/>
              <a:t>Ders</a:t>
            </a:r>
            <a:r>
              <a:rPr lang="es-ES" dirty="0"/>
              <a:t> 7 - </a:t>
            </a:r>
            <a:r>
              <a:rPr lang="es-ES" dirty="0" err="1"/>
              <a:t>Tasarım</a:t>
            </a:r>
            <a:r>
              <a:rPr lang="es-ES" dirty="0"/>
              <a:t> ve </a:t>
            </a:r>
            <a:r>
              <a:rPr lang="es-ES" dirty="0" err="1"/>
              <a:t>Uygulama</a:t>
            </a:r>
            <a:endParaRPr lang="en-US" dirty="0"/>
          </a:p>
        </p:txBody>
      </p:sp>
    </p:spTree>
    <p:extLst>
      <p:ext uri="{BB962C8B-B14F-4D97-AF65-F5344CB8AC3E}">
        <p14:creationId xmlns:p14="http://schemas.microsoft.com/office/powerpoint/2010/main" val="42313960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4"/>
          <p:cNvSpPr>
            <a:spLocks noGrp="1" noChangeArrowheads="1"/>
          </p:cNvSpPr>
          <p:nvPr>
            <p:ph type="title"/>
          </p:nvPr>
        </p:nvSpPr>
        <p:spPr/>
        <p:txBody>
          <a:bodyPr/>
          <a:lstStyle/>
          <a:p>
            <a:pPr algn="l"/>
            <a:r>
              <a:rPr lang="tr-TR" sz="3200" b="1" dirty="0">
                <a:solidFill>
                  <a:srgbClr val="000000"/>
                </a:solidFill>
                <a:latin typeface="Times New Roman" panose="02020603050405020304" pitchFamily="18" charset="0"/>
              </a:rPr>
              <a:t>Tasarım Modelleri</a:t>
            </a:r>
          </a:p>
        </p:txBody>
      </p:sp>
      <p:sp>
        <p:nvSpPr>
          <p:cNvPr id="61445" name="Rectangle 5"/>
          <p:cNvSpPr>
            <a:spLocks noGrp="1" noChangeArrowheads="1"/>
          </p:cNvSpPr>
          <p:nvPr>
            <p:ph type="body" idx="1"/>
          </p:nvPr>
        </p:nvSpPr>
        <p:spPr/>
        <p:txBody>
          <a:bodyPr/>
          <a:lstStyle/>
          <a:p>
            <a:pPr algn="just">
              <a:buFont typeface="Arial" panose="020B0604020202020204" pitchFamily="34" charset="0"/>
              <a:buChar char="•"/>
            </a:pPr>
            <a:r>
              <a:rPr lang="tr-TR" sz="3200" dirty="0">
                <a:solidFill>
                  <a:srgbClr val="000000"/>
                </a:solidFill>
                <a:latin typeface="Times New Roman" panose="02020603050405020304" pitchFamily="18" charset="0"/>
              </a:rPr>
              <a:t>Tasarım modelleri, nesneleri ve nesne sınıflarını ve bu varlıklar arasındaki ilişkileri gösterir.</a:t>
            </a:r>
          </a:p>
          <a:p>
            <a:pPr algn="just">
              <a:buFont typeface="Arial" panose="020B0604020202020204" pitchFamily="34" charset="0"/>
              <a:buChar char="•"/>
            </a:pPr>
            <a:r>
              <a:rPr lang="tr-TR" sz="3200" dirty="0">
                <a:solidFill>
                  <a:srgbClr val="000000"/>
                </a:solidFill>
                <a:latin typeface="Times New Roman" panose="02020603050405020304" pitchFamily="18" charset="0"/>
              </a:rPr>
              <a:t>Statik modeller, sistemin statik yapısını nesne sınıfları ve ilişkiler açısından tanımlar.</a:t>
            </a:r>
          </a:p>
          <a:p>
            <a:pPr algn="just">
              <a:buFont typeface="Arial" panose="020B0604020202020204" pitchFamily="34" charset="0"/>
              <a:buChar char="•"/>
            </a:pPr>
            <a:r>
              <a:rPr lang="tr-TR" sz="3200" dirty="0">
                <a:solidFill>
                  <a:srgbClr val="000000"/>
                </a:solidFill>
                <a:latin typeface="Times New Roman" panose="02020603050405020304" pitchFamily="18" charset="0"/>
              </a:rPr>
              <a:t>Dinamik modeller, nesneler arasındaki dinamik etkileşimleri tanımlar.</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20</a:t>
            </a:fld>
            <a:endParaRPr lang="en-US"/>
          </a:p>
        </p:txBody>
      </p:sp>
      <p:sp>
        <p:nvSpPr>
          <p:cNvPr id="5" name="Footer Placeholder 4"/>
          <p:cNvSpPr>
            <a:spLocks noGrp="1"/>
          </p:cNvSpPr>
          <p:nvPr>
            <p:ph type="ftr" sz="quarter" idx="11"/>
          </p:nvPr>
        </p:nvSpPr>
        <p:spPr/>
        <p:txBody>
          <a:bodyPr/>
          <a:lstStyle/>
          <a:p>
            <a:r>
              <a:rPr lang="es-ES" dirty="0" err="1"/>
              <a:t>Ders</a:t>
            </a:r>
            <a:r>
              <a:rPr lang="es-ES" dirty="0"/>
              <a:t> 7 - </a:t>
            </a:r>
            <a:r>
              <a:rPr lang="es-ES" dirty="0" err="1"/>
              <a:t>Tasarım</a:t>
            </a:r>
            <a:r>
              <a:rPr lang="es-ES" dirty="0"/>
              <a:t> ve </a:t>
            </a:r>
            <a:r>
              <a:rPr lang="es-ES" dirty="0" err="1"/>
              <a:t>Uygulama</a:t>
            </a:r>
            <a:endParaRPr lang="en-US" dirty="0"/>
          </a:p>
        </p:txBody>
      </p:sp>
    </p:spTree>
    <p:extLst>
      <p:ext uri="{BB962C8B-B14F-4D97-AF65-F5344CB8AC3E}">
        <p14:creationId xmlns:p14="http://schemas.microsoft.com/office/powerpoint/2010/main" val="317440684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noFill/>
          <a:ln/>
        </p:spPr>
        <p:txBody>
          <a:bodyPr vert="horz" lIns="90840" tIns="44623" rIns="90840" bIns="44623" rtlCol="0" anchor="ctr">
            <a:normAutofit/>
          </a:bodyPr>
          <a:lstStyle/>
          <a:p>
            <a:pPr algn="l"/>
            <a:r>
              <a:rPr lang="tr-TR" sz="3200" b="1" dirty="0">
                <a:solidFill>
                  <a:srgbClr val="000000"/>
                </a:solidFill>
                <a:latin typeface="Times New Roman" panose="02020603050405020304" pitchFamily="18" charset="0"/>
              </a:rPr>
              <a:t>Tasarım Modellerine Örnekler</a:t>
            </a:r>
          </a:p>
        </p:txBody>
      </p:sp>
      <p:sp>
        <p:nvSpPr>
          <p:cNvPr id="62467" name="Rectangle 3"/>
          <p:cNvSpPr>
            <a:spLocks noGrp="1" noChangeArrowheads="1"/>
          </p:cNvSpPr>
          <p:nvPr>
            <p:ph type="body" idx="1"/>
          </p:nvPr>
        </p:nvSpPr>
        <p:spPr>
          <a:noFill/>
          <a:ln/>
        </p:spPr>
        <p:txBody>
          <a:bodyPr vert="horz" lIns="90840" tIns="44623" rIns="90840" bIns="44623" rtlCol="0">
            <a:normAutofit/>
          </a:bodyPr>
          <a:lstStyle/>
          <a:p>
            <a:pPr algn="just">
              <a:buFont typeface="Arial" panose="020B0604020202020204" pitchFamily="34" charset="0"/>
              <a:buChar char="•"/>
            </a:pPr>
            <a:r>
              <a:rPr lang="tr-TR" dirty="0">
                <a:solidFill>
                  <a:srgbClr val="000000"/>
                </a:solidFill>
                <a:latin typeface="Times New Roman" panose="02020603050405020304" pitchFamily="18" charset="0"/>
              </a:rPr>
              <a:t>Nesnelerin mantıksal gruplamalarını tutarlı alt sistemler halinde gösteren alt sistem modelleri.</a:t>
            </a:r>
          </a:p>
          <a:p>
            <a:pPr algn="just">
              <a:buFont typeface="Arial" panose="020B0604020202020204" pitchFamily="34" charset="0"/>
              <a:buChar char="•"/>
            </a:pPr>
            <a:r>
              <a:rPr lang="tr-TR" dirty="0">
                <a:solidFill>
                  <a:srgbClr val="000000"/>
                </a:solidFill>
                <a:latin typeface="Times New Roman" panose="02020603050405020304" pitchFamily="18" charset="0"/>
              </a:rPr>
              <a:t>Nesne etkileşimlerinin sırasını gösteren dizi modelleri.</a:t>
            </a:r>
          </a:p>
          <a:p>
            <a:pPr algn="just">
              <a:buFont typeface="Arial" panose="020B0604020202020204" pitchFamily="34" charset="0"/>
              <a:buChar char="•"/>
            </a:pPr>
            <a:r>
              <a:rPr lang="tr-TR" dirty="0">
                <a:solidFill>
                  <a:srgbClr val="000000"/>
                </a:solidFill>
                <a:latin typeface="Times New Roman" panose="02020603050405020304" pitchFamily="18" charset="0"/>
              </a:rPr>
              <a:t>Olaylara yanıt olarak nesnelerin durumlarını nasıl değiştirdiğini gösteren durum makinesi modelleri.</a:t>
            </a:r>
          </a:p>
          <a:p>
            <a:pPr algn="just">
              <a:buFont typeface="Arial" panose="020B0604020202020204" pitchFamily="34" charset="0"/>
              <a:buChar char="•"/>
            </a:pPr>
            <a:r>
              <a:rPr lang="tr-TR" dirty="0">
                <a:solidFill>
                  <a:srgbClr val="000000"/>
                </a:solidFill>
                <a:latin typeface="Times New Roman" panose="02020603050405020304" pitchFamily="18" charset="0"/>
              </a:rPr>
              <a:t>Diğer modeller, kullanım durumu modellerini, toplama modellerini, genelleme modellerini</a:t>
            </a:r>
            <a:r>
              <a:rPr lang="en-US" dirty="0">
                <a:solidFill>
                  <a:srgbClr val="000000"/>
                </a:solidFill>
                <a:latin typeface="Times New Roman" panose="02020603050405020304" pitchFamily="18" charset="0"/>
              </a:rPr>
              <a:t>,</a:t>
            </a:r>
            <a:r>
              <a:rPr lang="tr-TR" dirty="0">
                <a:solidFill>
                  <a:srgbClr val="000000"/>
                </a:solidFill>
                <a:latin typeface="Times New Roman" panose="02020603050405020304" pitchFamily="18" charset="0"/>
              </a:rPr>
              <a:t> vb. </a:t>
            </a:r>
            <a:r>
              <a:rPr lang="en-US" dirty="0" err="1">
                <a:solidFill>
                  <a:srgbClr val="000000"/>
                </a:solidFill>
                <a:latin typeface="Times New Roman" panose="02020603050405020304" pitchFamily="18" charset="0"/>
              </a:rPr>
              <a:t>i</a:t>
            </a:r>
            <a:r>
              <a:rPr lang="tr-TR" dirty="0" err="1">
                <a:solidFill>
                  <a:srgbClr val="000000"/>
                </a:solidFill>
                <a:latin typeface="Times New Roman" panose="02020603050405020304" pitchFamily="18" charset="0"/>
              </a:rPr>
              <a:t>çerir</a:t>
            </a:r>
            <a:r>
              <a:rPr lang="tr-TR" dirty="0">
                <a:solidFill>
                  <a:srgbClr val="000000"/>
                </a:solidFill>
                <a:latin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21</a:t>
            </a:fld>
            <a:endParaRPr lang="en-US"/>
          </a:p>
        </p:txBody>
      </p:sp>
      <p:sp>
        <p:nvSpPr>
          <p:cNvPr id="5" name="Footer Placeholder 4"/>
          <p:cNvSpPr>
            <a:spLocks noGrp="1"/>
          </p:cNvSpPr>
          <p:nvPr>
            <p:ph type="ftr" sz="quarter" idx="11"/>
          </p:nvPr>
        </p:nvSpPr>
        <p:spPr/>
        <p:txBody>
          <a:bodyPr/>
          <a:lstStyle/>
          <a:p>
            <a:r>
              <a:rPr lang="es-ES" dirty="0" err="1"/>
              <a:t>Ders</a:t>
            </a:r>
            <a:r>
              <a:rPr lang="es-ES" dirty="0"/>
              <a:t> 7 - </a:t>
            </a:r>
            <a:r>
              <a:rPr lang="es-ES" dirty="0" err="1"/>
              <a:t>Tasarım</a:t>
            </a:r>
            <a:r>
              <a:rPr lang="es-ES" dirty="0"/>
              <a:t> ve </a:t>
            </a:r>
            <a:r>
              <a:rPr lang="es-ES" dirty="0" err="1"/>
              <a:t>Uygulama</a:t>
            </a:r>
            <a:endParaRPr lang="en-US" dirty="0"/>
          </a:p>
        </p:txBody>
      </p:sp>
    </p:spTree>
    <p:extLst>
      <p:ext uri="{BB962C8B-B14F-4D97-AF65-F5344CB8AC3E}">
        <p14:creationId xmlns:p14="http://schemas.microsoft.com/office/powerpoint/2010/main" val="1969199576"/>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pPr algn="l"/>
            <a:r>
              <a:rPr lang="tr-TR" sz="3200" b="1" dirty="0">
                <a:solidFill>
                  <a:srgbClr val="000000"/>
                </a:solidFill>
                <a:latin typeface="Times New Roman" panose="02020603050405020304" pitchFamily="18" charset="0"/>
              </a:rPr>
              <a:t>Alt Sistem Modelleri</a:t>
            </a:r>
          </a:p>
        </p:txBody>
      </p:sp>
      <p:sp>
        <p:nvSpPr>
          <p:cNvPr id="122883" name="Rectangle 3"/>
          <p:cNvSpPr>
            <a:spLocks noGrp="1" noChangeArrowheads="1"/>
          </p:cNvSpPr>
          <p:nvPr>
            <p:ph type="body" idx="1"/>
          </p:nvPr>
        </p:nvSpPr>
        <p:spPr/>
        <p:txBody>
          <a:bodyPr/>
          <a:lstStyle/>
          <a:p>
            <a:pPr algn="just">
              <a:buFont typeface="Arial" panose="020B0604020202020204" pitchFamily="34" charset="0"/>
              <a:buChar char="•"/>
            </a:pPr>
            <a:r>
              <a:rPr lang="tr-TR" sz="3200" dirty="0">
                <a:solidFill>
                  <a:srgbClr val="000000"/>
                </a:solidFill>
                <a:latin typeface="Times New Roman" panose="02020603050405020304" pitchFamily="18" charset="0"/>
              </a:rPr>
              <a:t>Tasarımın mantıksal olarak ilişkili nesne grupları halinde nasıl düzenlendiğini gösterir.</a:t>
            </a:r>
          </a:p>
          <a:p>
            <a:pPr algn="just">
              <a:buFont typeface="Arial" panose="020B0604020202020204" pitchFamily="34" charset="0"/>
              <a:buChar char="•"/>
            </a:pPr>
            <a:r>
              <a:rPr lang="tr-TR" sz="3200" dirty="0" err="1">
                <a:solidFill>
                  <a:srgbClr val="000000"/>
                </a:solidFill>
                <a:latin typeface="Times New Roman" panose="02020603050405020304" pitchFamily="18" charset="0"/>
              </a:rPr>
              <a:t>UML'de</a:t>
            </a:r>
            <a:r>
              <a:rPr lang="tr-TR" sz="3200" dirty="0">
                <a:solidFill>
                  <a:srgbClr val="000000"/>
                </a:solidFill>
                <a:latin typeface="Times New Roman" panose="02020603050405020304" pitchFamily="18" charset="0"/>
              </a:rPr>
              <a:t> bunlar, bir </a:t>
            </a:r>
            <a:r>
              <a:rPr lang="tr-TR" sz="3200" dirty="0" err="1">
                <a:solidFill>
                  <a:srgbClr val="000000"/>
                </a:solidFill>
                <a:latin typeface="Times New Roman" panose="02020603050405020304" pitchFamily="18" charset="0"/>
              </a:rPr>
              <a:t>kapsülleme</a:t>
            </a:r>
            <a:r>
              <a:rPr lang="tr-TR" sz="3200" dirty="0">
                <a:solidFill>
                  <a:srgbClr val="000000"/>
                </a:solidFill>
                <a:latin typeface="Times New Roman" panose="02020603050405020304" pitchFamily="18" charset="0"/>
              </a:rPr>
              <a:t> yapısı olan paketler kullanılarak gösterilir. Bu mantıklı bir modeldir. Sistemdeki nesnelerin gerçek organizasyonu farklı olabilir.</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22</a:t>
            </a:fld>
            <a:endParaRPr lang="en-US"/>
          </a:p>
        </p:txBody>
      </p:sp>
      <p:sp>
        <p:nvSpPr>
          <p:cNvPr id="5" name="Footer Placeholder 4"/>
          <p:cNvSpPr>
            <a:spLocks noGrp="1"/>
          </p:cNvSpPr>
          <p:nvPr>
            <p:ph type="ftr" sz="quarter" idx="11"/>
          </p:nvPr>
        </p:nvSpPr>
        <p:spPr/>
        <p:txBody>
          <a:bodyPr/>
          <a:lstStyle/>
          <a:p>
            <a:r>
              <a:rPr lang="es-ES" dirty="0" err="1"/>
              <a:t>Ders</a:t>
            </a:r>
            <a:r>
              <a:rPr lang="es-ES" dirty="0"/>
              <a:t> 7 - </a:t>
            </a:r>
            <a:r>
              <a:rPr lang="es-ES" dirty="0" err="1"/>
              <a:t>Tasarım</a:t>
            </a:r>
            <a:r>
              <a:rPr lang="es-ES" dirty="0"/>
              <a:t> ve </a:t>
            </a:r>
            <a:r>
              <a:rPr lang="es-ES" dirty="0" err="1"/>
              <a:t>Uygulama</a:t>
            </a:r>
            <a:endParaRPr lang="en-US" dirty="0"/>
          </a:p>
        </p:txBody>
      </p:sp>
    </p:spTree>
    <p:extLst>
      <p:ext uri="{BB962C8B-B14F-4D97-AF65-F5344CB8AC3E}">
        <p14:creationId xmlns:p14="http://schemas.microsoft.com/office/powerpoint/2010/main" val="39732501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pPr algn="l"/>
            <a:r>
              <a:rPr lang="tr-TR" sz="3200" b="1" dirty="0">
                <a:solidFill>
                  <a:srgbClr val="000000"/>
                </a:solidFill>
                <a:latin typeface="Times New Roman" panose="02020603050405020304" pitchFamily="18" charset="0"/>
              </a:rPr>
              <a:t>Sıra </a:t>
            </a:r>
            <a:r>
              <a:rPr lang="tr-TR" sz="3200" b="1" dirty="0" smtClean="0">
                <a:solidFill>
                  <a:srgbClr val="000000"/>
                </a:solidFill>
                <a:latin typeface="Times New Roman" panose="02020603050405020304" pitchFamily="18" charset="0"/>
              </a:rPr>
              <a:t>Diyagramları</a:t>
            </a:r>
            <a:endParaRPr lang="tr-TR" sz="3200" b="1" dirty="0">
              <a:solidFill>
                <a:srgbClr val="000000"/>
              </a:solidFill>
              <a:latin typeface="Times New Roman" panose="02020603050405020304" pitchFamily="18" charset="0"/>
            </a:endParaRPr>
          </a:p>
        </p:txBody>
      </p:sp>
      <p:sp>
        <p:nvSpPr>
          <p:cNvPr id="123907" name="Rectangle 3"/>
          <p:cNvSpPr>
            <a:spLocks noGrp="1" noChangeArrowheads="1"/>
          </p:cNvSpPr>
          <p:nvPr>
            <p:ph type="body" idx="1"/>
          </p:nvPr>
        </p:nvSpPr>
        <p:spPr/>
        <p:txBody>
          <a:bodyPr/>
          <a:lstStyle/>
          <a:p>
            <a:pPr algn="just">
              <a:buFont typeface="Arial" panose="020B0604020202020204" pitchFamily="34" charset="0"/>
              <a:buChar char="•"/>
            </a:pPr>
            <a:r>
              <a:rPr lang="tr-TR" dirty="0">
                <a:solidFill>
                  <a:srgbClr val="000000"/>
                </a:solidFill>
                <a:latin typeface="Times New Roman" panose="02020603050405020304" pitchFamily="18" charset="0"/>
              </a:rPr>
              <a:t>Sıra modelleri, meydana gelen nesne etkileşimlerinin sırasını gösterir</a:t>
            </a:r>
          </a:p>
          <a:p>
            <a:pPr marL="742950" lvl="1" indent="-285750" algn="just"/>
            <a:r>
              <a:rPr lang="tr-TR" dirty="0">
                <a:solidFill>
                  <a:srgbClr val="000000"/>
                </a:solidFill>
                <a:latin typeface="Times New Roman" panose="02020603050405020304" pitchFamily="18" charset="0"/>
              </a:rPr>
              <a:t>Nesneler, üstte yatay olarak düzenlenmiştir;</a:t>
            </a:r>
          </a:p>
          <a:p>
            <a:pPr marL="742950" lvl="1" indent="-285750" algn="just"/>
            <a:r>
              <a:rPr lang="tr-TR" dirty="0">
                <a:solidFill>
                  <a:srgbClr val="000000"/>
                </a:solidFill>
                <a:latin typeface="Times New Roman" panose="02020603050405020304" pitchFamily="18" charset="0"/>
              </a:rPr>
              <a:t>Zaman dikey olarak temsil edilir, böylece modeller yukarıdan aşağıya okunur;</a:t>
            </a:r>
          </a:p>
          <a:p>
            <a:pPr marL="742950" lvl="1" indent="-285750" algn="just"/>
            <a:r>
              <a:rPr lang="tr-TR" dirty="0">
                <a:solidFill>
                  <a:srgbClr val="000000"/>
                </a:solidFill>
                <a:latin typeface="Times New Roman" panose="02020603050405020304" pitchFamily="18" charset="0"/>
              </a:rPr>
              <a:t>Etkileşimler etiketli oklarla temsil edilir. Farklı ok stilleri, farklı etkileşim türlerini temsil eder;</a:t>
            </a:r>
          </a:p>
          <a:p>
            <a:pPr marL="742950" lvl="1" indent="-285750" algn="just"/>
            <a:r>
              <a:rPr lang="tr-TR" dirty="0">
                <a:solidFill>
                  <a:srgbClr val="000000"/>
                </a:solidFill>
                <a:latin typeface="Times New Roman" panose="02020603050405020304" pitchFamily="18" charset="0"/>
              </a:rPr>
              <a:t>Bir nesne yaşam çizgisindeki ince bir dikdörtgen, nesnenin sistemdeki denetleyici nesne olduğu zamanı temsil eder.</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23</a:t>
            </a:fld>
            <a:endParaRPr lang="en-US"/>
          </a:p>
        </p:txBody>
      </p:sp>
      <p:sp>
        <p:nvSpPr>
          <p:cNvPr id="5" name="Footer Placeholder 4"/>
          <p:cNvSpPr>
            <a:spLocks noGrp="1"/>
          </p:cNvSpPr>
          <p:nvPr>
            <p:ph type="ftr" sz="quarter" idx="11"/>
          </p:nvPr>
        </p:nvSpPr>
        <p:spPr/>
        <p:txBody>
          <a:bodyPr/>
          <a:lstStyle/>
          <a:p>
            <a:r>
              <a:rPr lang="es-ES" dirty="0" err="1"/>
              <a:t>Ders</a:t>
            </a:r>
            <a:r>
              <a:rPr lang="es-ES" dirty="0"/>
              <a:t> 7 - </a:t>
            </a:r>
            <a:r>
              <a:rPr lang="es-ES" dirty="0" err="1"/>
              <a:t>Tasarım</a:t>
            </a:r>
            <a:r>
              <a:rPr lang="es-ES" dirty="0"/>
              <a:t> ve </a:t>
            </a:r>
            <a:r>
              <a:rPr lang="es-ES" dirty="0" err="1"/>
              <a:t>Uygulama</a:t>
            </a:r>
            <a:endParaRPr lang="en-US" dirty="0"/>
          </a:p>
        </p:txBody>
      </p:sp>
    </p:spTree>
    <p:extLst>
      <p:ext uri="{BB962C8B-B14F-4D97-AF65-F5344CB8AC3E}">
        <p14:creationId xmlns:p14="http://schemas.microsoft.com/office/powerpoint/2010/main" val="29329273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dirty="0">
                <a:solidFill>
                  <a:srgbClr val="000000"/>
                </a:solidFill>
                <a:latin typeface="Times New Roman" panose="02020603050405020304" pitchFamily="18" charset="0"/>
              </a:rPr>
              <a:t>Veri Toplamayı Açıklayan Sıra Diyagramı</a:t>
            </a:r>
          </a:p>
        </p:txBody>
      </p:sp>
      <p:sp>
        <p:nvSpPr>
          <p:cNvPr id="5" name="Slide Number Placeholder 4"/>
          <p:cNvSpPr>
            <a:spLocks noGrp="1"/>
          </p:cNvSpPr>
          <p:nvPr>
            <p:ph type="sldNum" sz="quarter" idx="12"/>
          </p:nvPr>
        </p:nvSpPr>
        <p:spPr/>
        <p:txBody>
          <a:bodyPr/>
          <a:lstStyle/>
          <a:p>
            <a:fld id="{EC83099C-5FA5-B04A-B819-64718E2A253A}" type="slidenum">
              <a:rPr lang="en-US" smtClean="0"/>
              <a:pPr/>
              <a:t>24</a:t>
            </a:fld>
            <a:endParaRPr lang="en-US"/>
          </a:p>
        </p:txBody>
      </p:sp>
      <p:sp>
        <p:nvSpPr>
          <p:cNvPr id="6" name="Footer Placeholder 5"/>
          <p:cNvSpPr>
            <a:spLocks noGrp="1"/>
          </p:cNvSpPr>
          <p:nvPr>
            <p:ph type="ftr" sz="quarter" idx="11"/>
          </p:nvPr>
        </p:nvSpPr>
        <p:spPr/>
        <p:txBody>
          <a:bodyPr/>
          <a:lstStyle/>
          <a:p>
            <a:r>
              <a:rPr lang="es-ES" dirty="0" err="1"/>
              <a:t>Ders</a:t>
            </a:r>
            <a:r>
              <a:rPr lang="es-ES" dirty="0"/>
              <a:t> 7 - </a:t>
            </a:r>
            <a:r>
              <a:rPr lang="es-ES" dirty="0" err="1"/>
              <a:t>Tasarım</a:t>
            </a:r>
            <a:r>
              <a:rPr lang="es-ES" dirty="0"/>
              <a:t> ve </a:t>
            </a:r>
            <a:r>
              <a:rPr lang="es-ES" dirty="0" err="1"/>
              <a:t>Uygulama</a:t>
            </a:r>
            <a:endParaRPr lang="en-US" dirty="0"/>
          </a:p>
        </p:txBody>
      </p:sp>
      <p:pic>
        <p:nvPicPr>
          <p:cNvPr id="8" name="Resim 7"/>
          <p:cNvPicPr>
            <a:picLocks noChangeAspect="1"/>
          </p:cNvPicPr>
          <p:nvPr/>
        </p:nvPicPr>
        <p:blipFill>
          <a:blip r:embed="rId2"/>
          <a:stretch>
            <a:fillRect/>
          </a:stretch>
        </p:blipFill>
        <p:spPr>
          <a:xfrm>
            <a:off x="1995487" y="1431925"/>
            <a:ext cx="8201025" cy="4924425"/>
          </a:xfrm>
          <a:prstGeom prst="rect">
            <a:avLst/>
          </a:prstGeom>
        </p:spPr>
      </p:pic>
    </p:spTree>
    <p:extLst>
      <p:ext uri="{BB962C8B-B14F-4D97-AF65-F5344CB8AC3E}">
        <p14:creationId xmlns:p14="http://schemas.microsoft.com/office/powerpoint/2010/main" val="33715477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algn="l"/>
            <a:r>
              <a:rPr lang="tr-TR" sz="3200" b="1" dirty="0">
                <a:solidFill>
                  <a:srgbClr val="000000"/>
                </a:solidFill>
                <a:latin typeface="Times New Roman" panose="02020603050405020304" pitchFamily="18" charset="0"/>
              </a:rPr>
              <a:t>Durum Diyagramları</a:t>
            </a:r>
          </a:p>
        </p:txBody>
      </p:sp>
      <p:sp>
        <p:nvSpPr>
          <p:cNvPr id="124931" name="Rectangle 3"/>
          <p:cNvSpPr>
            <a:spLocks noGrp="1" noChangeArrowheads="1"/>
          </p:cNvSpPr>
          <p:nvPr>
            <p:ph type="body" idx="1"/>
          </p:nvPr>
        </p:nvSpPr>
        <p:spPr/>
        <p:txBody>
          <a:bodyPr/>
          <a:lstStyle/>
          <a:p>
            <a:pPr algn="just">
              <a:buFont typeface="Arial" panose="020B0604020202020204" pitchFamily="34" charset="0"/>
              <a:buChar char="•"/>
            </a:pPr>
            <a:r>
              <a:rPr lang="tr-TR" dirty="0">
                <a:solidFill>
                  <a:srgbClr val="000000"/>
                </a:solidFill>
                <a:latin typeface="Times New Roman" panose="02020603050405020304" pitchFamily="18" charset="0"/>
              </a:rPr>
              <a:t>Durum diyagramları, nesnelerin farklı hizmet isteklerine nasıl yanıt verdiğini ve bu isteklerle tetiklenen durum geçişlerini göstermek için kullanılır.</a:t>
            </a:r>
          </a:p>
          <a:p>
            <a:pPr algn="just">
              <a:buFont typeface="Arial" panose="020B0604020202020204" pitchFamily="34" charset="0"/>
              <a:buChar char="•"/>
            </a:pPr>
            <a:r>
              <a:rPr lang="tr-TR" dirty="0">
                <a:solidFill>
                  <a:srgbClr val="000000"/>
                </a:solidFill>
                <a:latin typeface="Times New Roman" panose="02020603050405020304" pitchFamily="18" charset="0"/>
              </a:rPr>
              <a:t>Durum diyagramları, bir sistemin veya bir nesnenin çalışma zamanı davranışının yararlı üst düzey modelleridir.</a:t>
            </a:r>
          </a:p>
          <a:p>
            <a:pPr algn="just">
              <a:buFont typeface="Arial" panose="020B0604020202020204" pitchFamily="34" charset="0"/>
              <a:buChar char="•"/>
            </a:pPr>
            <a:r>
              <a:rPr lang="tr-TR" dirty="0">
                <a:solidFill>
                  <a:srgbClr val="000000"/>
                </a:solidFill>
                <a:latin typeface="Times New Roman" panose="02020603050405020304" pitchFamily="18" charset="0"/>
              </a:rPr>
              <a:t>Sistemdeki tüm nesneler için genellikle bir durum diyagramına ihtiyacınız yoktur. Bir sistemdeki nesnelerin çoğu nispeten basittir ve bir durum modeli tasarıma gereksiz ayrıntılar ekler.</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25</a:t>
            </a:fld>
            <a:endParaRPr lang="en-US"/>
          </a:p>
        </p:txBody>
      </p:sp>
      <p:sp>
        <p:nvSpPr>
          <p:cNvPr id="5" name="Footer Placeholder 4"/>
          <p:cNvSpPr>
            <a:spLocks noGrp="1"/>
          </p:cNvSpPr>
          <p:nvPr>
            <p:ph type="ftr" sz="quarter" idx="11"/>
          </p:nvPr>
        </p:nvSpPr>
        <p:spPr/>
        <p:txBody>
          <a:bodyPr/>
          <a:lstStyle/>
          <a:p>
            <a:r>
              <a:rPr lang="es-ES" dirty="0" err="1"/>
              <a:t>Ders</a:t>
            </a:r>
            <a:r>
              <a:rPr lang="es-ES" dirty="0"/>
              <a:t> 7 - </a:t>
            </a:r>
            <a:r>
              <a:rPr lang="es-ES" dirty="0" err="1"/>
              <a:t>Tasarım</a:t>
            </a:r>
            <a:r>
              <a:rPr lang="es-ES" dirty="0"/>
              <a:t> ve </a:t>
            </a:r>
            <a:r>
              <a:rPr lang="es-ES" dirty="0" err="1"/>
              <a:t>Uygulama</a:t>
            </a:r>
            <a:endParaRPr lang="en-US" dirty="0"/>
          </a:p>
        </p:txBody>
      </p:sp>
    </p:spTree>
    <p:extLst>
      <p:ext uri="{BB962C8B-B14F-4D97-AF65-F5344CB8AC3E}">
        <p14:creationId xmlns:p14="http://schemas.microsoft.com/office/powerpoint/2010/main" val="3412711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dirty="0">
                <a:solidFill>
                  <a:srgbClr val="000000"/>
                </a:solidFill>
                <a:latin typeface="Times New Roman" panose="02020603050405020304" pitchFamily="18" charset="0"/>
              </a:rPr>
              <a:t>Hava </a:t>
            </a:r>
            <a:r>
              <a:rPr lang="tr-TR" sz="3200" dirty="0">
                <a:solidFill>
                  <a:srgbClr val="000000"/>
                </a:solidFill>
                <a:latin typeface="Times New Roman" panose="02020603050405020304" pitchFamily="18" charset="0"/>
              </a:rPr>
              <a:t>İ</a:t>
            </a:r>
            <a:r>
              <a:rPr lang="tr-TR" sz="3200" b="1" dirty="0">
                <a:solidFill>
                  <a:srgbClr val="000000"/>
                </a:solidFill>
                <a:latin typeface="Times New Roman" panose="02020603050405020304" pitchFamily="18" charset="0"/>
              </a:rPr>
              <a:t>stasyonu Durum Diyagramı</a:t>
            </a:r>
          </a:p>
        </p:txBody>
      </p:sp>
      <p:sp>
        <p:nvSpPr>
          <p:cNvPr id="5" name="Slide Number Placeholder 4"/>
          <p:cNvSpPr>
            <a:spLocks noGrp="1"/>
          </p:cNvSpPr>
          <p:nvPr>
            <p:ph type="sldNum" sz="quarter" idx="12"/>
          </p:nvPr>
        </p:nvSpPr>
        <p:spPr/>
        <p:txBody>
          <a:bodyPr/>
          <a:lstStyle/>
          <a:p>
            <a:fld id="{EC83099C-5FA5-B04A-B819-64718E2A253A}" type="slidenum">
              <a:rPr lang="en-US" smtClean="0"/>
              <a:pPr/>
              <a:t>26</a:t>
            </a:fld>
            <a:endParaRPr lang="en-US"/>
          </a:p>
        </p:txBody>
      </p:sp>
      <p:sp>
        <p:nvSpPr>
          <p:cNvPr id="6" name="Footer Placeholder 5"/>
          <p:cNvSpPr>
            <a:spLocks noGrp="1"/>
          </p:cNvSpPr>
          <p:nvPr>
            <p:ph type="ftr" sz="quarter" idx="11"/>
          </p:nvPr>
        </p:nvSpPr>
        <p:spPr/>
        <p:txBody>
          <a:bodyPr/>
          <a:lstStyle/>
          <a:p>
            <a:r>
              <a:rPr lang="es-ES" dirty="0" err="1"/>
              <a:t>Ders</a:t>
            </a:r>
            <a:r>
              <a:rPr lang="es-ES" dirty="0"/>
              <a:t> 7 - </a:t>
            </a:r>
            <a:r>
              <a:rPr lang="es-ES" dirty="0" err="1"/>
              <a:t>Tasarım</a:t>
            </a:r>
            <a:r>
              <a:rPr lang="es-ES" dirty="0"/>
              <a:t> ve </a:t>
            </a:r>
            <a:r>
              <a:rPr lang="es-ES" dirty="0" err="1"/>
              <a:t>Uygulama</a:t>
            </a:r>
            <a:endParaRPr lang="en-US" dirty="0"/>
          </a:p>
        </p:txBody>
      </p:sp>
      <p:pic>
        <p:nvPicPr>
          <p:cNvPr id="8" name="Resim 7"/>
          <p:cNvPicPr>
            <a:picLocks noChangeAspect="1"/>
          </p:cNvPicPr>
          <p:nvPr/>
        </p:nvPicPr>
        <p:blipFill>
          <a:blip r:embed="rId2"/>
          <a:stretch>
            <a:fillRect/>
          </a:stretch>
        </p:blipFill>
        <p:spPr>
          <a:xfrm>
            <a:off x="2005012" y="1489075"/>
            <a:ext cx="8181975" cy="4867275"/>
          </a:xfrm>
          <a:prstGeom prst="rect">
            <a:avLst/>
          </a:prstGeom>
        </p:spPr>
      </p:pic>
    </p:spTree>
    <p:extLst>
      <p:ext uri="{BB962C8B-B14F-4D97-AF65-F5344CB8AC3E}">
        <p14:creationId xmlns:p14="http://schemas.microsoft.com/office/powerpoint/2010/main" val="3676819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pPr algn="l"/>
            <a:r>
              <a:rPr lang="tr-TR" sz="3200" b="1" dirty="0" err="1">
                <a:solidFill>
                  <a:srgbClr val="000000"/>
                </a:solidFill>
                <a:latin typeface="Times New Roman" panose="02020603050405020304" pitchFamily="18" charset="0"/>
              </a:rPr>
              <a:t>Arayüz</a:t>
            </a:r>
            <a:r>
              <a:rPr lang="tr-TR" sz="3200" b="1" dirty="0">
                <a:solidFill>
                  <a:srgbClr val="000000"/>
                </a:solidFill>
                <a:latin typeface="Times New Roman" panose="02020603050405020304" pitchFamily="18" charset="0"/>
              </a:rPr>
              <a:t> Özellikleri</a:t>
            </a:r>
          </a:p>
        </p:txBody>
      </p:sp>
      <p:sp>
        <p:nvSpPr>
          <p:cNvPr id="116739" name="Rectangle 3"/>
          <p:cNvSpPr>
            <a:spLocks noGrp="1" noChangeArrowheads="1"/>
          </p:cNvSpPr>
          <p:nvPr>
            <p:ph type="body" idx="1"/>
          </p:nvPr>
        </p:nvSpPr>
        <p:spPr/>
        <p:txBody>
          <a:bodyPr/>
          <a:lstStyle/>
          <a:p>
            <a:pPr algn="just">
              <a:buFont typeface="Arial" panose="020B0604020202020204" pitchFamily="34" charset="0"/>
              <a:buChar char="•"/>
            </a:pPr>
            <a:r>
              <a:rPr lang="tr-TR" dirty="0">
                <a:solidFill>
                  <a:srgbClr val="000000"/>
                </a:solidFill>
                <a:latin typeface="Times New Roman" panose="02020603050405020304" pitchFamily="18" charset="0"/>
              </a:rPr>
              <a:t>Nesne </a:t>
            </a:r>
            <a:r>
              <a:rPr lang="tr-TR" dirty="0" err="1">
                <a:solidFill>
                  <a:srgbClr val="000000"/>
                </a:solidFill>
                <a:latin typeface="Times New Roman" panose="02020603050405020304" pitchFamily="18" charset="0"/>
              </a:rPr>
              <a:t>arayüzleri</a:t>
            </a:r>
            <a:r>
              <a:rPr lang="tr-TR" dirty="0">
                <a:solidFill>
                  <a:srgbClr val="000000"/>
                </a:solidFill>
                <a:latin typeface="Times New Roman" panose="02020603050405020304" pitchFamily="18" charset="0"/>
              </a:rPr>
              <a:t>, nesnelerin ve diğer bileşenlerin paralel olarak tasarlanabilmesi için belirlenmelidir.</a:t>
            </a:r>
          </a:p>
          <a:p>
            <a:pPr algn="just">
              <a:buFont typeface="Arial" panose="020B0604020202020204" pitchFamily="34" charset="0"/>
              <a:buChar char="•"/>
            </a:pPr>
            <a:r>
              <a:rPr lang="tr-TR" dirty="0">
                <a:solidFill>
                  <a:srgbClr val="000000"/>
                </a:solidFill>
                <a:latin typeface="Times New Roman" panose="02020603050405020304" pitchFamily="18" charset="0"/>
              </a:rPr>
              <a:t>Tasarımcılar </a:t>
            </a:r>
            <a:r>
              <a:rPr lang="tr-TR" dirty="0" err="1">
                <a:solidFill>
                  <a:srgbClr val="000000"/>
                </a:solidFill>
                <a:latin typeface="Times New Roman" panose="02020603050405020304" pitchFamily="18" charset="0"/>
              </a:rPr>
              <a:t>arayüz</a:t>
            </a:r>
            <a:r>
              <a:rPr lang="tr-TR" dirty="0">
                <a:solidFill>
                  <a:srgbClr val="000000"/>
                </a:solidFill>
                <a:latin typeface="Times New Roman" panose="02020603050405020304" pitchFamily="18" charset="0"/>
              </a:rPr>
              <a:t> temsilini tasarlamaktan kaçınmalı, ancak bunu nesnenin kendisinde saklamalıdır.</a:t>
            </a:r>
          </a:p>
          <a:p>
            <a:pPr algn="just">
              <a:buFont typeface="Arial" panose="020B0604020202020204" pitchFamily="34" charset="0"/>
              <a:buChar char="•"/>
            </a:pPr>
            <a:r>
              <a:rPr lang="tr-TR" dirty="0">
                <a:solidFill>
                  <a:srgbClr val="000000"/>
                </a:solidFill>
                <a:latin typeface="Times New Roman" panose="02020603050405020304" pitchFamily="18" charset="0"/>
              </a:rPr>
              <a:t>Nesneler, sağlanan yöntemlere ilişkin bakış açıları olan birkaç </a:t>
            </a:r>
            <a:r>
              <a:rPr lang="tr-TR" dirty="0" err="1">
                <a:solidFill>
                  <a:srgbClr val="000000"/>
                </a:solidFill>
                <a:latin typeface="Times New Roman" panose="02020603050405020304" pitchFamily="18" charset="0"/>
              </a:rPr>
              <a:t>arayüze</a:t>
            </a:r>
            <a:r>
              <a:rPr lang="tr-TR" dirty="0">
                <a:solidFill>
                  <a:srgbClr val="000000"/>
                </a:solidFill>
                <a:latin typeface="Times New Roman" panose="02020603050405020304" pitchFamily="18" charset="0"/>
              </a:rPr>
              <a:t> sahip olabilir.</a:t>
            </a:r>
          </a:p>
          <a:p>
            <a:pPr algn="just">
              <a:buFont typeface="Arial" panose="020B0604020202020204" pitchFamily="34" charset="0"/>
              <a:buChar char="•"/>
            </a:pPr>
            <a:r>
              <a:rPr lang="tr-TR" dirty="0">
                <a:solidFill>
                  <a:srgbClr val="000000"/>
                </a:solidFill>
                <a:latin typeface="Times New Roman" panose="02020603050405020304" pitchFamily="18" charset="0"/>
              </a:rPr>
              <a:t>UML, </a:t>
            </a:r>
            <a:r>
              <a:rPr lang="tr-TR" dirty="0" err="1">
                <a:solidFill>
                  <a:srgbClr val="000000"/>
                </a:solidFill>
                <a:latin typeface="Times New Roman" panose="02020603050405020304" pitchFamily="18" charset="0"/>
              </a:rPr>
              <a:t>arayüz</a:t>
            </a:r>
            <a:r>
              <a:rPr lang="tr-TR" dirty="0">
                <a:solidFill>
                  <a:srgbClr val="000000"/>
                </a:solidFill>
                <a:latin typeface="Times New Roman" panose="02020603050405020304" pitchFamily="18" charset="0"/>
              </a:rPr>
              <a:t> belirtimi için sınıf diyagramları kullanır, ancak Java da kullanılabilir.</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27</a:t>
            </a:fld>
            <a:endParaRPr lang="en-US"/>
          </a:p>
        </p:txBody>
      </p:sp>
      <p:sp>
        <p:nvSpPr>
          <p:cNvPr id="5" name="Footer Placeholder 4"/>
          <p:cNvSpPr>
            <a:spLocks noGrp="1"/>
          </p:cNvSpPr>
          <p:nvPr>
            <p:ph type="ftr" sz="quarter" idx="11"/>
          </p:nvPr>
        </p:nvSpPr>
        <p:spPr/>
        <p:txBody>
          <a:bodyPr/>
          <a:lstStyle/>
          <a:p>
            <a:r>
              <a:rPr lang="es-ES" dirty="0" err="1"/>
              <a:t>Ders</a:t>
            </a:r>
            <a:r>
              <a:rPr lang="es-ES" dirty="0"/>
              <a:t> 7 - </a:t>
            </a:r>
            <a:r>
              <a:rPr lang="es-ES" dirty="0" err="1"/>
              <a:t>Tasarım</a:t>
            </a:r>
            <a:r>
              <a:rPr lang="es-ES" dirty="0"/>
              <a:t> ve </a:t>
            </a:r>
            <a:r>
              <a:rPr lang="es-ES" dirty="0" err="1"/>
              <a:t>Uygulama</a:t>
            </a:r>
            <a:endParaRPr lang="en-US" dirty="0"/>
          </a:p>
        </p:txBody>
      </p:sp>
    </p:spTree>
    <p:extLst>
      <p:ext uri="{BB962C8B-B14F-4D97-AF65-F5344CB8AC3E}">
        <p14:creationId xmlns:p14="http://schemas.microsoft.com/office/powerpoint/2010/main" val="33404598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dirty="0">
                <a:solidFill>
                  <a:srgbClr val="000000"/>
                </a:solidFill>
                <a:latin typeface="Times New Roman" panose="02020603050405020304" pitchFamily="18" charset="0"/>
              </a:rPr>
              <a:t>Hava Durumu </a:t>
            </a:r>
            <a:r>
              <a:rPr lang="tr-TR" sz="3200" dirty="0">
                <a:solidFill>
                  <a:srgbClr val="000000"/>
                </a:solidFill>
                <a:latin typeface="Times New Roman" panose="02020603050405020304" pitchFamily="18" charset="0"/>
              </a:rPr>
              <a:t>İ</a:t>
            </a:r>
            <a:r>
              <a:rPr lang="tr-TR" sz="3200" b="1" dirty="0">
                <a:solidFill>
                  <a:srgbClr val="000000"/>
                </a:solidFill>
                <a:latin typeface="Times New Roman" panose="02020603050405020304" pitchFamily="18" charset="0"/>
              </a:rPr>
              <a:t>stasyonu </a:t>
            </a:r>
            <a:r>
              <a:rPr lang="tr-TR" sz="3200" b="1" dirty="0" err="1">
                <a:solidFill>
                  <a:srgbClr val="000000"/>
                </a:solidFill>
                <a:latin typeface="Times New Roman" panose="02020603050405020304" pitchFamily="18" charset="0"/>
              </a:rPr>
              <a:t>Arayüzleri</a:t>
            </a:r>
            <a:endParaRPr lang="tr-TR" sz="3200" b="1" dirty="0">
              <a:solidFill>
                <a:srgbClr val="000000"/>
              </a:solidFill>
              <a:latin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EC83099C-5FA5-B04A-B819-64718E2A253A}" type="slidenum">
              <a:rPr lang="en-US" smtClean="0"/>
              <a:pPr/>
              <a:t>28</a:t>
            </a:fld>
            <a:endParaRPr lang="en-US"/>
          </a:p>
        </p:txBody>
      </p:sp>
      <p:sp>
        <p:nvSpPr>
          <p:cNvPr id="6" name="Footer Placeholder 5"/>
          <p:cNvSpPr>
            <a:spLocks noGrp="1"/>
          </p:cNvSpPr>
          <p:nvPr>
            <p:ph type="ftr" sz="quarter" idx="11"/>
          </p:nvPr>
        </p:nvSpPr>
        <p:spPr/>
        <p:txBody>
          <a:bodyPr/>
          <a:lstStyle/>
          <a:p>
            <a:r>
              <a:rPr lang="es-ES" dirty="0" err="1"/>
              <a:t>Ders</a:t>
            </a:r>
            <a:r>
              <a:rPr lang="es-ES" dirty="0"/>
              <a:t> 7 - </a:t>
            </a:r>
            <a:r>
              <a:rPr lang="es-ES" dirty="0" err="1"/>
              <a:t>Tasarım</a:t>
            </a:r>
            <a:r>
              <a:rPr lang="es-ES" dirty="0"/>
              <a:t> ve </a:t>
            </a:r>
            <a:r>
              <a:rPr lang="es-ES" dirty="0" err="1"/>
              <a:t>Uygulama</a:t>
            </a:r>
            <a:endParaRPr lang="en-US" dirty="0"/>
          </a:p>
        </p:txBody>
      </p:sp>
      <p:pic>
        <p:nvPicPr>
          <p:cNvPr id="8" name="Resim 7"/>
          <p:cNvPicPr>
            <a:picLocks noChangeAspect="1"/>
          </p:cNvPicPr>
          <p:nvPr/>
        </p:nvPicPr>
        <p:blipFill>
          <a:blip r:embed="rId2"/>
          <a:stretch>
            <a:fillRect/>
          </a:stretch>
        </p:blipFill>
        <p:spPr>
          <a:xfrm>
            <a:off x="2043112" y="2584739"/>
            <a:ext cx="8105775" cy="2076450"/>
          </a:xfrm>
          <a:prstGeom prst="rect">
            <a:avLst/>
          </a:prstGeom>
        </p:spPr>
      </p:pic>
    </p:spTree>
    <p:extLst>
      <p:ext uri="{BB962C8B-B14F-4D97-AF65-F5344CB8AC3E}">
        <p14:creationId xmlns:p14="http://schemas.microsoft.com/office/powerpoint/2010/main" val="17160691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noProof="0" dirty="0" smtClean="0">
                <a:solidFill>
                  <a:srgbClr val="000000"/>
                </a:solidFill>
                <a:latin typeface="Times New Roman" panose="02020603050405020304" pitchFamily="18" charset="0"/>
              </a:rPr>
              <a:t>Bölüm 1’in </a:t>
            </a:r>
            <a:r>
              <a:rPr lang="tr-TR" b="1" i="0" noProof="0" dirty="0" smtClean="0">
                <a:solidFill>
                  <a:srgbClr val="000000"/>
                </a:solidFill>
                <a:effectLst/>
                <a:latin typeface="Times New Roman" panose="02020603050405020304" pitchFamily="18" charset="0"/>
              </a:rPr>
              <a:t>Anahtar </a:t>
            </a:r>
            <a:r>
              <a:rPr lang="tr-TR" noProof="0" dirty="0" smtClean="0">
                <a:solidFill>
                  <a:srgbClr val="000000"/>
                </a:solidFill>
                <a:latin typeface="Times New Roman" panose="02020603050405020304" pitchFamily="18" charset="0"/>
              </a:rPr>
              <a:t>N</a:t>
            </a:r>
            <a:r>
              <a:rPr lang="tr-TR" b="1" i="0" noProof="0" dirty="0" smtClean="0">
                <a:solidFill>
                  <a:srgbClr val="000000"/>
                </a:solidFill>
                <a:effectLst/>
                <a:latin typeface="Times New Roman" panose="02020603050405020304" pitchFamily="18" charset="0"/>
              </a:rPr>
              <a:t>oktaları</a:t>
            </a:r>
            <a:endParaRPr lang="tr-TR" b="1" i="0" noProof="0" dirty="0">
              <a:solidFill>
                <a:srgbClr val="000000"/>
              </a:solidFill>
              <a:effectLst/>
              <a:latin typeface="Times New Roman" panose="02020603050405020304" pitchFamily="18" charset="0"/>
            </a:endParaRP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sz="2000" dirty="0">
                <a:solidFill>
                  <a:srgbClr val="000000"/>
                </a:solidFill>
                <a:latin typeface="Times New Roman" panose="02020603050405020304" pitchFamily="18" charset="0"/>
              </a:rPr>
              <a:t>Yazılım tasarımı ve uygulaması, birbiriyle ilişkili faaliyetlerdir. Tasarımdaki ayrıntı seviyesi, sistemin türüne ve plan odaklı veya çevik bir yaklaşım kullanıp kullanmadığınıza bağlıdır.</a:t>
            </a:r>
          </a:p>
          <a:p>
            <a:pPr algn="just">
              <a:buFont typeface="Arial" panose="020B0604020202020204" pitchFamily="34" charset="0"/>
              <a:buChar char="•"/>
            </a:pPr>
            <a:r>
              <a:rPr lang="tr-TR" sz="2000" dirty="0">
                <a:solidFill>
                  <a:srgbClr val="000000"/>
                </a:solidFill>
                <a:latin typeface="Times New Roman" panose="02020603050405020304" pitchFamily="18" charset="0"/>
              </a:rPr>
              <a:t>Nesne yönelimli tasarım süreci, sistem mimarisini tasarlama, sistemdeki nesneleri tanımlama, farklı nesne modellerini kullanarak tasarımı tanımlama ve bileşen </a:t>
            </a:r>
            <a:r>
              <a:rPr lang="tr-TR" sz="2000" dirty="0" err="1">
                <a:solidFill>
                  <a:srgbClr val="000000"/>
                </a:solidFill>
                <a:latin typeface="Times New Roman" panose="02020603050405020304" pitchFamily="18" charset="0"/>
              </a:rPr>
              <a:t>arayüzlerini</a:t>
            </a:r>
            <a:r>
              <a:rPr lang="tr-TR" sz="2000" dirty="0">
                <a:solidFill>
                  <a:srgbClr val="000000"/>
                </a:solidFill>
                <a:latin typeface="Times New Roman" panose="02020603050405020304" pitchFamily="18" charset="0"/>
              </a:rPr>
              <a:t> belgeleme faaliyetlerini içerir.</a:t>
            </a:r>
          </a:p>
          <a:p>
            <a:pPr algn="just">
              <a:buFont typeface="Arial" panose="020B0604020202020204" pitchFamily="34" charset="0"/>
              <a:buChar char="•"/>
            </a:pPr>
            <a:r>
              <a:rPr lang="tr-TR" sz="2000" dirty="0">
                <a:solidFill>
                  <a:srgbClr val="000000"/>
                </a:solidFill>
                <a:latin typeface="Times New Roman" panose="02020603050405020304" pitchFamily="18" charset="0"/>
              </a:rPr>
              <a:t>Nesneye yönelik bir tasarım sürecinde bir dizi farklı model üretilebilir. Bunlar, statik modelleri (sınıf modelleri, genelleme modelleri, ilişkilendirme modelleri) ve dinamik modelleri (sıra modelleri, durum makinesi modelleri) içerir.</a:t>
            </a:r>
          </a:p>
          <a:p>
            <a:pPr algn="just">
              <a:buFont typeface="Arial" panose="020B0604020202020204" pitchFamily="34" charset="0"/>
              <a:buChar char="•"/>
            </a:pPr>
            <a:r>
              <a:rPr lang="tr-TR" sz="2000" dirty="0">
                <a:solidFill>
                  <a:srgbClr val="000000"/>
                </a:solidFill>
                <a:latin typeface="Times New Roman" panose="02020603050405020304" pitchFamily="18" charset="0"/>
              </a:rPr>
              <a:t>Bileşen </a:t>
            </a:r>
            <a:r>
              <a:rPr lang="tr-TR" sz="2000" dirty="0" err="1">
                <a:solidFill>
                  <a:srgbClr val="000000"/>
                </a:solidFill>
                <a:latin typeface="Times New Roman" panose="02020603050405020304" pitchFamily="18" charset="0"/>
              </a:rPr>
              <a:t>arayüzleri</a:t>
            </a:r>
            <a:r>
              <a:rPr lang="tr-TR" sz="2000" dirty="0">
                <a:solidFill>
                  <a:srgbClr val="000000"/>
                </a:solidFill>
                <a:latin typeface="Times New Roman" panose="02020603050405020304" pitchFamily="18" charset="0"/>
              </a:rPr>
              <a:t>, diğer nesnelerin kullanabilmesi için tam olarak tanımlanmalıdır. </a:t>
            </a:r>
            <a:r>
              <a:rPr lang="tr-TR" sz="2000" dirty="0" err="1">
                <a:solidFill>
                  <a:srgbClr val="000000"/>
                </a:solidFill>
                <a:latin typeface="Times New Roman" panose="02020603050405020304" pitchFamily="18" charset="0"/>
              </a:rPr>
              <a:t>Arayüzleri</a:t>
            </a:r>
            <a:r>
              <a:rPr lang="tr-TR" sz="2000" dirty="0">
                <a:solidFill>
                  <a:srgbClr val="000000"/>
                </a:solidFill>
                <a:latin typeface="Times New Roman" panose="02020603050405020304" pitchFamily="18" charset="0"/>
              </a:rPr>
              <a:t> tanımlamak için bir UML </a:t>
            </a:r>
            <a:r>
              <a:rPr lang="tr-TR" sz="2000" dirty="0" err="1">
                <a:solidFill>
                  <a:srgbClr val="000000"/>
                </a:solidFill>
                <a:latin typeface="Times New Roman" panose="02020603050405020304" pitchFamily="18" charset="0"/>
              </a:rPr>
              <a:t>arayüz</a:t>
            </a:r>
            <a:r>
              <a:rPr lang="tr-TR" sz="2000" dirty="0">
                <a:solidFill>
                  <a:srgbClr val="000000"/>
                </a:solidFill>
                <a:latin typeface="Times New Roman" panose="02020603050405020304" pitchFamily="18" charset="0"/>
              </a:rPr>
              <a:t> klişesi kullanılabilir.</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29</a:t>
            </a:fld>
            <a:endParaRPr lang="en-US"/>
          </a:p>
        </p:txBody>
      </p:sp>
      <p:sp>
        <p:nvSpPr>
          <p:cNvPr id="5" name="Footer Placeholder 4"/>
          <p:cNvSpPr>
            <a:spLocks noGrp="1"/>
          </p:cNvSpPr>
          <p:nvPr>
            <p:ph type="ftr" sz="quarter" idx="11"/>
          </p:nvPr>
        </p:nvSpPr>
        <p:spPr/>
        <p:txBody>
          <a:bodyPr/>
          <a:lstStyle/>
          <a:p>
            <a:r>
              <a:rPr lang="es-ES" dirty="0" err="1"/>
              <a:t>Ders</a:t>
            </a:r>
            <a:r>
              <a:rPr lang="es-ES" dirty="0"/>
              <a:t> 7 - </a:t>
            </a:r>
            <a:r>
              <a:rPr lang="es-ES" dirty="0" err="1"/>
              <a:t>Tasarım</a:t>
            </a:r>
            <a:r>
              <a:rPr lang="es-ES" dirty="0"/>
              <a:t> ve </a:t>
            </a:r>
            <a:r>
              <a:rPr lang="es-ES" dirty="0" err="1"/>
              <a:t>Uygulama</a:t>
            </a:r>
            <a:endParaRPr lang="en-US" dirty="0"/>
          </a:p>
        </p:txBody>
      </p:sp>
    </p:spTree>
    <p:extLst>
      <p:ext uri="{BB962C8B-B14F-4D97-AF65-F5344CB8AC3E}">
        <p14:creationId xmlns:p14="http://schemas.microsoft.com/office/powerpoint/2010/main" val="1617251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dirty="0">
                <a:solidFill>
                  <a:srgbClr val="000000"/>
                </a:solidFill>
                <a:latin typeface="Times New Roman" panose="02020603050405020304" pitchFamily="18" charset="0"/>
              </a:rPr>
              <a:t>Tasarım ve Uygulama</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dirty="0">
                <a:solidFill>
                  <a:srgbClr val="000000"/>
                </a:solidFill>
                <a:latin typeface="Times New Roman" panose="02020603050405020304" pitchFamily="18" charset="0"/>
              </a:rPr>
              <a:t>Yazılım tasarımı ve uygulaması, yazılım mühendisliği sürecinde yürütülebilir bir yazılım sisteminin geliştirildiği aşamadır.</a:t>
            </a:r>
          </a:p>
          <a:p>
            <a:pPr algn="just">
              <a:buFont typeface="Arial" panose="020B0604020202020204" pitchFamily="34" charset="0"/>
              <a:buChar char="•"/>
            </a:pPr>
            <a:r>
              <a:rPr lang="tr-TR" dirty="0">
                <a:solidFill>
                  <a:srgbClr val="000000"/>
                </a:solidFill>
                <a:latin typeface="Times New Roman" panose="02020603050405020304" pitchFamily="18" charset="0"/>
              </a:rPr>
              <a:t>Yazılım tasarım ve uygulama faaliyetleri her zaman birbiriyle ilişkilidir.</a:t>
            </a:r>
          </a:p>
          <a:p>
            <a:pPr marL="742950" lvl="1" indent="-285750" algn="just"/>
            <a:r>
              <a:rPr lang="tr-TR" dirty="0">
                <a:solidFill>
                  <a:srgbClr val="000000"/>
                </a:solidFill>
                <a:latin typeface="Times New Roman" panose="02020603050405020304" pitchFamily="18" charset="0"/>
              </a:rPr>
              <a:t>Yazılım tasarımı, bir müşterinin gereksinimlerine göre yazılım bileşenlerini ve bunların ilişkilerini tanımladığınız </a:t>
            </a:r>
            <a:r>
              <a:rPr lang="en-US">
                <a:solidFill>
                  <a:srgbClr val="000000"/>
                </a:solidFill>
                <a:latin typeface="Times New Roman" panose="02020603050405020304" pitchFamily="18" charset="0"/>
              </a:rPr>
              <a:t>üretici</a:t>
            </a:r>
            <a:r>
              <a:rPr lang="tr-TR">
                <a:solidFill>
                  <a:srgbClr val="000000"/>
                </a:solidFill>
                <a:latin typeface="Times New Roman" panose="02020603050405020304" pitchFamily="18" charset="0"/>
              </a:rPr>
              <a:t> </a:t>
            </a:r>
            <a:r>
              <a:rPr lang="tr-TR" dirty="0">
                <a:solidFill>
                  <a:srgbClr val="000000"/>
                </a:solidFill>
                <a:latin typeface="Times New Roman" panose="02020603050405020304" pitchFamily="18" charset="0"/>
              </a:rPr>
              <a:t>bir faaliyettir.</a:t>
            </a:r>
          </a:p>
          <a:p>
            <a:pPr marL="742950" lvl="1" indent="-285750" algn="just"/>
            <a:r>
              <a:rPr lang="tr-TR" dirty="0">
                <a:solidFill>
                  <a:srgbClr val="000000"/>
                </a:solidFill>
                <a:latin typeface="Times New Roman" panose="02020603050405020304" pitchFamily="18" charset="0"/>
              </a:rPr>
              <a:t>Uygulama, tasarımın bir program olarak gerçekleştirilmesi sürecidir.</a:t>
            </a:r>
          </a:p>
        </p:txBody>
      </p:sp>
      <p:sp>
        <p:nvSpPr>
          <p:cNvPr id="4" name="Slide Number Placeholder 3"/>
          <p:cNvSpPr>
            <a:spLocks noGrp="1"/>
          </p:cNvSpPr>
          <p:nvPr>
            <p:ph type="sldNum" sz="quarter" idx="12"/>
          </p:nvPr>
        </p:nvSpPr>
        <p:spPr/>
        <p:txBody>
          <a:bodyPr/>
          <a:lstStyle/>
          <a:p>
            <a:fld id="{EC83099C-5FA5-B04A-B819-64718E2A253A}" type="slidenum">
              <a:rPr lang="en-US" smtClean="0"/>
              <a:pPr/>
              <a:t>3</a:t>
            </a:fld>
            <a:endParaRPr lang="en-US"/>
          </a:p>
        </p:txBody>
      </p:sp>
      <p:sp>
        <p:nvSpPr>
          <p:cNvPr id="5" name="Footer Placeholder 4"/>
          <p:cNvSpPr>
            <a:spLocks noGrp="1"/>
          </p:cNvSpPr>
          <p:nvPr>
            <p:ph type="ftr" sz="quarter" idx="11"/>
          </p:nvPr>
        </p:nvSpPr>
        <p:spPr/>
        <p:txBody>
          <a:bodyPr/>
          <a:lstStyle/>
          <a:p>
            <a:r>
              <a:rPr lang="es-ES" dirty="0" err="1"/>
              <a:t>Ders</a:t>
            </a:r>
            <a:r>
              <a:rPr lang="es-ES" dirty="0"/>
              <a:t> 7 - </a:t>
            </a:r>
            <a:r>
              <a:rPr lang="es-ES" dirty="0" err="1"/>
              <a:t>Tasarım</a:t>
            </a:r>
            <a:r>
              <a:rPr lang="es-ES" dirty="0"/>
              <a:t> ve </a:t>
            </a:r>
            <a:r>
              <a:rPr lang="es-ES" dirty="0" err="1"/>
              <a:t>Uygulama</a:t>
            </a:r>
            <a:endParaRPr lang="en-US" dirty="0"/>
          </a:p>
        </p:txBody>
      </p:sp>
    </p:spTree>
    <p:extLst>
      <p:ext uri="{BB962C8B-B14F-4D97-AF65-F5344CB8AC3E}">
        <p14:creationId xmlns:p14="http://schemas.microsoft.com/office/powerpoint/2010/main" val="23710772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tr-TR" sz="4400" b="1" dirty="0">
                <a:solidFill>
                  <a:srgbClr val="000000"/>
                </a:solidFill>
                <a:latin typeface="Times New Roman" panose="02020603050405020304" pitchFamily="18" charset="0"/>
              </a:rPr>
              <a:t>Ders 7 - Tasarım ve Uygulama</a:t>
            </a:r>
          </a:p>
        </p:txBody>
      </p:sp>
      <p:sp>
        <p:nvSpPr>
          <p:cNvPr id="3" name="Subtitle 2"/>
          <p:cNvSpPr>
            <a:spLocks noGrp="1"/>
          </p:cNvSpPr>
          <p:nvPr>
            <p:ph type="subTitle" idx="1"/>
          </p:nvPr>
        </p:nvSpPr>
        <p:spPr/>
        <p:txBody>
          <a:bodyPr/>
          <a:lstStyle/>
          <a:p>
            <a:r>
              <a:rPr lang="tr-TR" b="1" i="0" noProof="0" dirty="0" smtClean="0">
                <a:solidFill>
                  <a:srgbClr val="000000"/>
                </a:solidFill>
                <a:effectLst/>
                <a:latin typeface="Times New Roman" panose="02020603050405020304" pitchFamily="18" charset="0"/>
              </a:rPr>
              <a:t>Bölüm 2</a:t>
            </a:r>
            <a:endParaRPr lang="tr-TR" b="1" i="0" noProof="0" dirty="0">
              <a:solidFill>
                <a:srgbClr val="000000"/>
              </a:solidFill>
              <a:effectLst/>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C83099C-5FA5-B04A-B819-64718E2A253A}" type="slidenum">
              <a:rPr lang="en-US" smtClean="0"/>
              <a:pPr/>
              <a:t>30</a:t>
            </a:fld>
            <a:endParaRPr lang="en-US"/>
          </a:p>
        </p:txBody>
      </p:sp>
      <p:sp>
        <p:nvSpPr>
          <p:cNvPr id="5" name="Footer Placeholder 4"/>
          <p:cNvSpPr>
            <a:spLocks noGrp="1"/>
          </p:cNvSpPr>
          <p:nvPr>
            <p:ph type="ftr" sz="quarter" idx="11"/>
          </p:nvPr>
        </p:nvSpPr>
        <p:spPr/>
        <p:txBody>
          <a:bodyPr/>
          <a:lstStyle/>
          <a:p>
            <a:r>
              <a:rPr lang="es-ES" dirty="0" err="1"/>
              <a:t>Ders</a:t>
            </a:r>
            <a:r>
              <a:rPr lang="es-ES" dirty="0"/>
              <a:t> 7 - </a:t>
            </a:r>
            <a:r>
              <a:rPr lang="es-ES" dirty="0" err="1"/>
              <a:t>Tasarım</a:t>
            </a:r>
            <a:r>
              <a:rPr lang="es-ES" dirty="0"/>
              <a:t> ve </a:t>
            </a:r>
            <a:r>
              <a:rPr lang="es-ES" dirty="0" err="1"/>
              <a:t>Uygulama</a:t>
            </a:r>
            <a:endParaRPr lang="en-US" dirty="0"/>
          </a:p>
        </p:txBody>
      </p:sp>
    </p:spTree>
    <p:extLst>
      <p:ext uri="{BB962C8B-B14F-4D97-AF65-F5344CB8AC3E}">
        <p14:creationId xmlns:p14="http://schemas.microsoft.com/office/powerpoint/2010/main" val="29474981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pPr algn="l"/>
            <a:r>
              <a:rPr lang="tr-TR" sz="3200" b="1" dirty="0">
                <a:solidFill>
                  <a:srgbClr val="000000"/>
                </a:solidFill>
                <a:latin typeface="Times New Roman" panose="02020603050405020304" pitchFamily="18" charset="0"/>
              </a:rPr>
              <a:t>Tasarım Desenleri</a:t>
            </a:r>
          </a:p>
        </p:txBody>
      </p:sp>
      <p:sp>
        <p:nvSpPr>
          <p:cNvPr id="145411" name="Rectangle 3"/>
          <p:cNvSpPr>
            <a:spLocks noGrp="1" noChangeArrowheads="1"/>
          </p:cNvSpPr>
          <p:nvPr>
            <p:ph type="body" idx="1"/>
          </p:nvPr>
        </p:nvSpPr>
        <p:spPr/>
        <p:txBody>
          <a:bodyPr vert="horz" lIns="91797" tIns="45898" rIns="91797" bIns="45898" rtlCol="0">
            <a:normAutofit/>
          </a:bodyPr>
          <a:lstStyle/>
          <a:p>
            <a:pPr algn="just">
              <a:buFont typeface="Arial" panose="020B0604020202020204" pitchFamily="34" charset="0"/>
              <a:buChar char="•"/>
            </a:pPr>
            <a:r>
              <a:rPr lang="tr-TR" dirty="0">
                <a:solidFill>
                  <a:srgbClr val="000000"/>
                </a:solidFill>
                <a:latin typeface="Times New Roman" panose="02020603050405020304" pitchFamily="18" charset="0"/>
              </a:rPr>
              <a:t>Bir tasarım modeli, bir problem ve çözümü hakkındaki soyut bilgileri yeniden kullanmanın bir yoludur.</a:t>
            </a:r>
          </a:p>
          <a:p>
            <a:pPr algn="just">
              <a:buFont typeface="Arial" panose="020B0604020202020204" pitchFamily="34" charset="0"/>
              <a:buChar char="•"/>
            </a:pPr>
            <a:r>
              <a:rPr lang="tr-TR" dirty="0">
                <a:solidFill>
                  <a:srgbClr val="000000"/>
                </a:solidFill>
                <a:latin typeface="Times New Roman" panose="02020603050405020304" pitchFamily="18" charset="0"/>
              </a:rPr>
              <a:t>Bir kalıp, sorunun tanımı ve çözümünün özüdür.</a:t>
            </a:r>
          </a:p>
          <a:p>
            <a:pPr algn="just">
              <a:buFont typeface="Arial" panose="020B0604020202020204" pitchFamily="34" charset="0"/>
              <a:buChar char="•"/>
            </a:pPr>
            <a:r>
              <a:rPr lang="tr-TR" dirty="0">
                <a:solidFill>
                  <a:srgbClr val="000000"/>
                </a:solidFill>
                <a:latin typeface="Times New Roman" panose="02020603050405020304" pitchFamily="18" charset="0"/>
              </a:rPr>
              <a:t>Farklı ortamlarda yeniden kullanılabilmesi için yeterince soyut olmalıdır.</a:t>
            </a:r>
          </a:p>
          <a:p>
            <a:pPr algn="just">
              <a:buFont typeface="Arial" panose="020B0604020202020204" pitchFamily="34" charset="0"/>
              <a:buChar char="•"/>
            </a:pPr>
            <a:r>
              <a:rPr lang="tr-TR" dirty="0">
                <a:solidFill>
                  <a:srgbClr val="000000"/>
                </a:solidFill>
                <a:latin typeface="Times New Roman" panose="02020603050405020304" pitchFamily="18" charset="0"/>
              </a:rPr>
              <a:t>Desen açıklamaları genellikle kalıtım ve çok biçimlilik gibi nesne yönelimli özelliklerden yararlanır.</a:t>
            </a:r>
          </a:p>
        </p:txBody>
      </p:sp>
      <p:sp>
        <p:nvSpPr>
          <p:cNvPr id="4" name="Slide Number Placeholder 3"/>
          <p:cNvSpPr>
            <a:spLocks noGrp="1"/>
          </p:cNvSpPr>
          <p:nvPr>
            <p:ph type="sldNum" sz="quarter" idx="12"/>
          </p:nvPr>
        </p:nvSpPr>
        <p:spPr/>
        <p:txBody>
          <a:bodyPr/>
          <a:lstStyle/>
          <a:p>
            <a:fld id="{EC83099C-5FA5-B04A-B819-64718E2A253A}" type="slidenum">
              <a:rPr lang="en-US" smtClean="0"/>
              <a:pPr/>
              <a:t>31</a:t>
            </a:fld>
            <a:endParaRPr lang="en-US"/>
          </a:p>
        </p:txBody>
      </p:sp>
      <p:sp>
        <p:nvSpPr>
          <p:cNvPr id="5" name="Footer Placeholder 4"/>
          <p:cNvSpPr>
            <a:spLocks noGrp="1"/>
          </p:cNvSpPr>
          <p:nvPr>
            <p:ph type="ftr" sz="quarter" idx="11"/>
          </p:nvPr>
        </p:nvSpPr>
        <p:spPr/>
        <p:txBody>
          <a:bodyPr/>
          <a:lstStyle/>
          <a:p>
            <a:r>
              <a:rPr lang="es-ES" dirty="0" err="1"/>
              <a:t>Ders</a:t>
            </a:r>
            <a:r>
              <a:rPr lang="es-ES" dirty="0"/>
              <a:t> 7 - </a:t>
            </a:r>
            <a:r>
              <a:rPr lang="es-ES" dirty="0" err="1"/>
              <a:t>Tasarım</a:t>
            </a:r>
            <a:r>
              <a:rPr lang="es-ES" dirty="0"/>
              <a:t> ve </a:t>
            </a:r>
            <a:r>
              <a:rPr lang="es-ES" dirty="0" err="1"/>
              <a:t>Uygulama</a:t>
            </a:r>
            <a:endParaRPr lang="en-US" dirty="0"/>
          </a:p>
        </p:txBody>
      </p:sp>
    </p:spTree>
    <p:extLst>
      <p:ext uri="{BB962C8B-B14F-4D97-AF65-F5344CB8AC3E}">
        <p14:creationId xmlns:p14="http://schemas.microsoft.com/office/powerpoint/2010/main" val="40367844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pPr algn="l"/>
            <a:r>
              <a:rPr lang="tr-TR" sz="3200" b="1" dirty="0">
                <a:solidFill>
                  <a:srgbClr val="000000"/>
                </a:solidFill>
                <a:latin typeface="Times New Roman" panose="02020603050405020304" pitchFamily="18" charset="0"/>
              </a:rPr>
              <a:t>Desen Öğeleri</a:t>
            </a:r>
          </a:p>
        </p:txBody>
      </p:sp>
      <p:sp>
        <p:nvSpPr>
          <p:cNvPr id="146435" name="Rectangle 3"/>
          <p:cNvSpPr>
            <a:spLocks noGrp="1" noChangeArrowheads="1"/>
          </p:cNvSpPr>
          <p:nvPr>
            <p:ph type="body" idx="1"/>
          </p:nvPr>
        </p:nvSpPr>
        <p:spPr/>
        <p:txBody>
          <a:bodyPr vert="horz" lIns="91797" tIns="45898" rIns="91797" bIns="45898" rtlCol="0">
            <a:normAutofit/>
          </a:bodyPr>
          <a:lstStyle/>
          <a:p>
            <a:pPr algn="just">
              <a:buFont typeface="Arial" panose="020B0604020202020204" pitchFamily="34" charset="0"/>
              <a:buChar char="•"/>
            </a:pPr>
            <a:r>
              <a:rPr lang="tr-TR" dirty="0">
                <a:solidFill>
                  <a:srgbClr val="000000"/>
                </a:solidFill>
                <a:latin typeface="Times New Roman" panose="02020603050405020304" pitchFamily="18" charset="0"/>
              </a:rPr>
              <a:t>İsi</a:t>
            </a:r>
            <a:r>
              <a:rPr lang="en-US" dirty="0">
                <a:solidFill>
                  <a:srgbClr val="000000"/>
                </a:solidFill>
                <a:latin typeface="Times New Roman" panose="02020603050405020304" pitchFamily="18" charset="0"/>
              </a:rPr>
              <a:t>m</a:t>
            </a:r>
            <a:endParaRPr lang="tr-TR" dirty="0">
              <a:solidFill>
                <a:srgbClr val="000000"/>
              </a:solidFill>
              <a:latin typeface="Times New Roman" panose="02020603050405020304" pitchFamily="18" charset="0"/>
            </a:endParaRPr>
          </a:p>
          <a:p>
            <a:pPr marL="742950" lvl="1" indent="-285750" algn="just"/>
            <a:r>
              <a:rPr lang="tr-TR" dirty="0">
                <a:solidFill>
                  <a:srgbClr val="000000"/>
                </a:solidFill>
                <a:latin typeface="Times New Roman" panose="02020603050405020304" pitchFamily="18" charset="0"/>
              </a:rPr>
              <a:t>Anlamlı bir model tanımlayıcı.</a:t>
            </a:r>
          </a:p>
          <a:p>
            <a:pPr algn="just">
              <a:buFont typeface="Arial" panose="020B0604020202020204" pitchFamily="34" charset="0"/>
              <a:buChar char="•"/>
            </a:pPr>
            <a:r>
              <a:rPr lang="tr-TR" dirty="0">
                <a:solidFill>
                  <a:srgbClr val="000000"/>
                </a:solidFill>
                <a:latin typeface="Times New Roman" panose="02020603050405020304" pitchFamily="18" charset="0"/>
              </a:rPr>
              <a:t>Sorun Açıklaması.</a:t>
            </a:r>
          </a:p>
          <a:p>
            <a:pPr algn="just">
              <a:buFont typeface="Arial" panose="020B0604020202020204" pitchFamily="34" charset="0"/>
              <a:buChar char="•"/>
            </a:pPr>
            <a:r>
              <a:rPr lang="tr-TR" dirty="0">
                <a:solidFill>
                  <a:srgbClr val="000000"/>
                </a:solidFill>
                <a:latin typeface="Times New Roman" panose="02020603050405020304" pitchFamily="18" charset="0"/>
              </a:rPr>
              <a:t>Çözüm açıklaması.</a:t>
            </a:r>
          </a:p>
          <a:p>
            <a:pPr marL="742950" lvl="1" indent="-285750" algn="just"/>
            <a:r>
              <a:rPr lang="tr-TR" dirty="0">
                <a:solidFill>
                  <a:srgbClr val="000000"/>
                </a:solidFill>
                <a:latin typeface="Times New Roman" panose="02020603050405020304" pitchFamily="18" charset="0"/>
              </a:rPr>
              <a:t>Somut bir tasarım değil, farklı şekillerde somutlaştırılabilen bir tasarım çözümü için bir şablon.</a:t>
            </a:r>
          </a:p>
          <a:p>
            <a:pPr algn="just">
              <a:buFont typeface="Arial" panose="020B0604020202020204" pitchFamily="34" charset="0"/>
              <a:buChar char="•"/>
            </a:pPr>
            <a:r>
              <a:rPr lang="tr-TR" dirty="0">
                <a:solidFill>
                  <a:srgbClr val="000000"/>
                </a:solidFill>
                <a:latin typeface="Times New Roman" panose="02020603050405020304" pitchFamily="18" charset="0"/>
              </a:rPr>
              <a:t>Sonuçlar</a:t>
            </a:r>
          </a:p>
          <a:p>
            <a:pPr marL="742950" lvl="1" indent="-285750" algn="just"/>
            <a:r>
              <a:rPr lang="tr-TR" dirty="0">
                <a:solidFill>
                  <a:srgbClr val="000000"/>
                </a:solidFill>
                <a:latin typeface="Times New Roman" panose="02020603050405020304" pitchFamily="18" charset="0"/>
              </a:rPr>
              <a:t>Deseni uygulamanın sonuçları ve </a:t>
            </a:r>
            <a:r>
              <a:rPr lang="tr-TR" dirty="0" err="1">
                <a:solidFill>
                  <a:srgbClr val="000000"/>
                </a:solidFill>
                <a:latin typeface="Times New Roman" panose="02020603050405020304" pitchFamily="18" charset="0"/>
              </a:rPr>
              <a:t>ödünleşimleri</a:t>
            </a:r>
            <a:r>
              <a:rPr lang="tr-TR" dirty="0">
                <a:solidFill>
                  <a:srgbClr val="000000"/>
                </a:solidFill>
                <a:latin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EC83099C-5FA5-B04A-B819-64718E2A253A}" type="slidenum">
              <a:rPr lang="en-US" smtClean="0"/>
              <a:pPr/>
              <a:t>32</a:t>
            </a:fld>
            <a:endParaRPr lang="en-US"/>
          </a:p>
        </p:txBody>
      </p:sp>
      <p:sp>
        <p:nvSpPr>
          <p:cNvPr id="5" name="Footer Placeholder 4"/>
          <p:cNvSpPr>
            <a:spLocks noGrp="1"/>
          </p:cNvSpPr>
          <p:nvPr>
            <p:ph type="ftr" sz="quarter" idx="11"/>
          </p:nvPr>
        </p:nvSpPr>
        <p:spPr/>
        <p:txBody>
          <a:bodyPr/>
          <a:lstStyle/>
          <a:p>
            <a:r>
              <a:rPr lang="es-ES" dirty="0" err="1"/>
              <a:t>Ders</a:t>
            </a:r>
            <a:r>
              <a:rPr lang="es-ES" dirty="0"/>
              <a:t> 7 - </a:t>
            </a:r>
            <a:r>
              <a:rPr lang="es-ES" dirty="0" err="1"/>
              <a:t>Tasarım</a:t>
            </a:r>
            <a:r>
              <a:rPr lang="es-ES" dirty="0"/>
              <a:t> ve </a:t>
            </a:r>
            <a:r>
              <a:rPr lang="es-ES" dirty="0" err="1"/>
              <a:t>Uygulama</a:t>
            </a:r>
            <a:endParaRPr lang="en-US" dirty="0"/>
          </a:p>
        </p:txBody>
      </p:sp>
    </p:spTree>
    <p:extLst>
      <p:ext uri="{BB962C8B-B14F-4D97-AF65-F5344CB8AC3E}">
        <p14:creationId xmlns:p14="http://schemas.microsoft.com/office/powerpoint/2010/main" val="6169459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pPr algn="l"/>
            <a:r>
              <a:rPr lang="tr-TR" sz="3200" b="1" dirty="0">
                <a:solidFill>
                  <a:srgbClr val="000000"/>
                </a:solidFill>
                <a:latin typeface="Times New Roman" panose="02020603050405020304" pitchFamily="18" charset="0"/>
              </a:rPr>
              <a:t>Gözlemci Deseni</a:t>
            </a:r>
          </a:p>
        </p:txBody>
      </p:sp>
      <p:sp>
        <p:nvSpPr>
          <p:cNvPr id="148483" name="Rectangle 3"/>
          <p:cNvSpPr>
            <a:spLocks noGrp="1" noChangeArrowheads="1"/>
          </p:cNvSpPr>
          <p:nvPr>
            <p:ph type="body" idx="1"/>
          </p:nvPr>
        </p:nvSpPr>
        <p:spPr/>
        <p:txBody>
          <a:bodyPr vert="horz" lIns="91797" tIns="45898" rIns="91797" bIns="45898" rtlCol="0">
            <a:normAutofit lnSpcReduction="10000"/>
          </a:bodyPr>
          <a:lstStyle/>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İsim</a:t>
            </a:r>
          </a:p>
          <a:p>
            <a:pPr marL="742950" lvl="1" indent="-285750" algn="just"/>
            <a:r>
              <a:rPr lang="tr-TR" b="0" i="0" noProof="0" dirty="0" smtClean="0">
                <a:solidFill>
                  <a:srgbClr val="000000"/>
                </a:solidFill>
                <a:effectLst/>
                <a:latin typeface="Times New Roman" panose="02020603050405020304" pitchFamily="18" charset="0"/>
              </a:rPr>
              <a:t>Gözlemci.</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Açıklama</a:t>
            </a:r>
          </a:p>
          <a:p>
            <a:pPr marL="742950" lvl="1" indent="-285750" algn="just"/>
            <a:r>
              <a:rPr lang="tr-TR" b="0" i="0" noProof="0" dirty="0" smtClean="0">
                <a:solidFill>
                  <a:srgbClr val="000000"/>
                </a:solidFill>
                <a:effectLst/>
                <a:latin typeface="Times New Roman" panose="02020603050405020304" pitchFamily="18" charset="0"/>
              </a:rPr>
              <a:t>Nesne durumunun görüntüsünü nesnenin kendisinden ayırır.</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Sorun Açıklaması</a:t>
            </a:r>
          </a:p>
          <a:p>
            <a:pPr marL="742950" lvl="1" indent="-285750" algn="just"/>
            <a:r>
              <a:rPr lang="tr-TR" b="0" i="0" noProof="0" dirty="0" smtClean="0">
                <a:solidFill>
                  <a:srgbClr val="000000"/>
                </a:solidFill>
                <a:effectLst/>
                <a:latin typeface="Times New Roman" panose="02020603050405020304" pitchFamily="18" charset="0"/>
              </a:rPr>
              <a:t>Birden fazla durum göstergesi gerektiğinde kullanılır.</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Çözüm açıklaması</a:t>
            </a:r>
          </a:p>
          <a:p>
            <a:pPr marL="742950" lvl="1" indent="-285750" algn="just"/>
            <a:r>
              <a:rPr lang="tr-TR" b="0" i="0" noProof="0" dirty="0" smtClean="0">
                <a:solidFill>
                  <a:srgbClr val="000000"/>
                </a:solidFill>
                <a:effectLst/>
                <a:latin typeface="Times New Roman" panose="02020603050405020304" pitchFamily="18" charset="0"/>
              </a:rPr>
              <a:t>UML açıklamalı </a:t>
            </a:r>
            <a:r>
              <a:rPr lang="tr-TR" b="0" i="0" noProof="0" dirty="0" err="1" smtClean="0">
                <a:solidFill>
                  <a:srgbClr val="000000"/>
                </a:solidFill>
                <a:effectLst/>
                <a:latin typeface="Times New Roman" panose="02020603050405020304" pitchFamily="18" charset="0"/>
              </a:rPr>
              <a:t>slayta</a:t>
            </a:r>
            <a:r>
              <a:rPr lang="tr-TR" b="0" i="0" noProof="0" dirty="0" smtClean="0">
                <a:solidFill>
                  <a:srgbClr val="000000"/>
                </a:solidFill>
                <a:effectLst/>
                <a:latin typeface="Times New Roman" panose="02020603050405020304" pitchFamily="18" charset="0"/>
              </a:rPr>
              <a:t> bakın.</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Sonuçlar</a:t>
            </a:r>
          </a:p>
          <a:p>
            <a:pPr marL="742950" lvl="1" indent="-285750" algn="just"/>
            <a:r>
              <a:rPr lang="tr-TR" b="0" i="0" noProof="0" dirty="0" smtClean="0">
                <a:solidFill>
                  <a:srgbClr val="000000"/>
                </a:solidFill>
                <a:effectLst/>
                <a:latin typeface="Times New Roman" panose="02020603050405020304" pitchFamily="18" charset="0"/>
              </a:rPr>
              <a:t>Ekran performansını artırmaya yönelik optimizasyonlar pratik değildir.</a:t>
            </a:r>
            <a:endParaRPr lang="tr-TR" b="0" i="0" noProof="0" dirty="0">
              <a:solidFill>
                <a:srgbClr val="000000"/>
              </a:solidFill>
              <a:effectLst/>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C83099C-5FA5-B04A-B819-64718E2A253A}" type="slidenum">
              <a:rPr lang="en-US" smtClean="0"/>
              <a:pPr/>
              <a:t>33</a:t>
            </a:fld>
            <a:endParaRPr lang="en-US"/>
          </a:p>
        </p:txBody>
      </p:sp>
      <p:sp>
        <p:nvSpPr>
          <p:cNvPr id="5" name="Footer Placeholder 4"/>
          <p:cNvSpPr>
            <a:spLocks noGrp="1"/>
          </p:cNvSpPr>
          <p:nvPr>
            <p:ph type="ftr" sz="quarter" idx="11"/>
          </p:nvPr>
        </p:nvSpPr>
        <p:spPr/>
        <p:txBody>
          <a:bodyPr/>
          <a:lstStyle/>
          <a:p>
            <a:r>
              <a:rPr lang="es-ES" dirty="0" err="1"/>
              <a:t>Ders</a:t>
            </a:r>
            <a:r>
              <a:rPr lang="es-ES" dirty="0"/>
              <a:t> 7 - </a:t>
            </a:r>
            <a:r>
              <a:rPr lang="es-ES" dirty="0" err="1"/>
              <a:t>Tasarım</a:t>
            </a:r>
            <a:r>
              <a:rPr lang="es-ES" dirty="0"/>
              <a:t> ve </a:t>
            </a:r>
            <a:r>
              <a:rPr lang="es-ES" dirty="0" err="1"/>
              <a:t>Uygulama</a:t>
            </a:r>
            <a:endParaRPr lang="en-US" dirty="0"/>
          </a:p>
        </p:txBody>
      </p:sp>
    </p:spTree>
    <p:extLst>
      <p:ext uri="{BB962C8B-B14F-4D97-AF65-F5344CB8AC3E}">
        <p14:creationId xmlns:p14="http://schemas.microsoft.com/office/powerpoint/2010/main" val="38660013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30662"/>
            <a:ext cx="8229600" cy="1143000"/>
          </a:xfrm>
        </p:spPr>
        <p:txBody>
          <a:bodyPr/>
          <a:lstStyle/>
          <a:p>
            <a:pPr algn="l"/>
            <a:r>
              <a:rPr lang="tr-TR" sz="3200" b="1" dirty="0">
                <a:solidFill>
                  <a:srgbClr val="000000"/>
                </a:solidFill>
                <a:latin typeface="Times New Roman" panose="02020603050405020304" pitchFamily="18" charset="0"/>
              </a:rPr>
              <a:t>Gözlemci Deseni (1)</a:t>
            </a:r>
          </a:p>
        </p:txBody>
      </p:sp>
      <p:graphicFrame>
        <p:nvGraphicFramePr>
          <p:cNvPr id="4" name="Content Placeholder 3"/>
          <p:cNvGraphicFramePr>
            <a:graphicFrameLocks noGrp="1"/>
          </p:cNvGraphicFramePr>
          <p:nvPr>
            <p:ph idx="1"/>
            <p:extLst/>
          </p:nvPr>
        </p:nvGraphicFramePr>
        <p:xfrm>
          <a:off x="1617406" y="764194"/>
          <a:ext cx="9050594" cy="5533343"/>
        </p:xfrm>
        <a:graphic>
          <a:graphicData uri="http://schemas.openxmlformats.org/drawingml/2006/table">
            <a:tbl>
              <a:tblPr firstRow="1" bandRow="1">
                <a:tableStyleId>{5C22544A-7EE6-4342-B048-85BDC9FD1C3A}</a:tableStyleId>
              </a:tblPr>
              <a:tblGrid>
                <a:gridCol w="1605948">
                  <a:extLst>
                    <a:ext uri="{9D8B030D-6E8A-4147-A177-3AD203B41FA5}">
                      <a16:colId xmlns:a16="http://schemas.microsoft.com/office/drawing/2014/main" val="20000"/>
                    </a:ext>
                  </a:extLst>
                </a:gridCol>
                <a:gridCol w="7444646">
                  <a:extLst>
                    <a:ext uri="{9D8B030D-6E8A-4147-A177-3AD203B41FA5}">
                      <a16:colId xmlns:a16="http://schemas.microsoft.com/office/drawing/2014/main" val="20001"/>
                    </a:ext>
                  </a:extLst>
                </a:gridCol>
              </a:tblGrid>
              <a:tr h="656543">
                <a:tc>
                  <a:txBody>
                    <a:bodyPr/>
                    <a:lstStyle/>
                    <a:p>
                      <a:r>
                        <a:rPr lang="tr-TR" sz="2200" b="1" noProof="0" dirty="0" smtClean="0">
                          <a:effectLst/>
                        </a:rPr>
                        <a:t>Desen adı</a:t>
                      </a:r>
                      <a:endParaRPr lang="tr-TR" sz="2200" noProof="0" dirty="0"/>
                    </a:p>
                  </a:txBody>
                  <a:tcPr anchor="ctr"/>
                </a:tc>
                <a:tc>
                  <a:txBody>
                    <a:bodyPr/>
                    <a:lstStyle/>
                    <a:p>
                      <a:r>
                        <a:rPr lang="tr-TR" sz="2200" b="1" noProof="0" dirty="0" smtClean="0">
                          <a:effectLst/>
                        </a:rPr>
                        <a:t>Gözlemci</a:t>
                      </a:r>
                      <a:endParaRPr lang="tr-TR" sz="2200" noProof="0" dirty="0"/>
                    </a:p>
                  </a:txBody>
                  <a:tcPr anchor="ctr"/>
                </a:tc>
                <a:extLst>
                  <a:ext uri="{0D108BD9-81ED-4DB2-BD59-A6C34878D82A}">
                    <a16:rowId xmlns:a16="http://schemas.microsoft.com/office/drawing/2014/main" val="10000"/>
                  </a:ext>
                </a:extLst>
              </a:tr>
              <a:tr h="1209423">
                <a:tc>
                  <a:txBody>
                    <a:bodyPr/>
                    <a:lstStyle/>
                    <a:p>
                      <a:r>
                        <a:rPr lang="tr-TR" sz="2200" noProof="0" dirty="0" smtClean="0">
                          <a:effectLst/>
                        </a:rPr>
                        <a:t>Açıklama</a:t>
                      </a:r>
                      <a:endParaRPr lang="tr-TR" sz="2200" noProof="0" dirty="0"/>
                    </a:p>
                  </a:txBody>
                  <a:tcPr anchor="ctr"/>
                </a:tc>
                <a:tc>
                  <a:txBody>
                    <a:bodyPr/>
                    <a:lstStyle/>
                    <a:p>
                      <a:r>
                        <a:rPr lang="tr-TR" sz="2200" noProof="0" dirty="0" smtClean="0">
                          <a:effectLst/>
                        </a:rPr>
                        <a:t>Bir nesnenin durumunun görüntüsünü nesnenin kendisinden ayırır ve alternatif görüntülerin sağlanmasına izin verir. Nesne durumu değiştiğinde, tüm ekranlar otomatik olarak bilgilendirilir ve değişikliği yansıtacak şekilde güncellenir.</a:t>
                      </a:r>
                      <a:endParaRPr lang="tr-TR" sz="2200" noProof="0" dirty="0"/>
                    </a:p>
                  </a:txBody>
                  <a:tcPr anchor="ctr"/>
                </a:tc>
                <a:extLst>
                  <a:ext uri="{0D108BD9-81ED-4DB2-BD59-A6C34878D82A}">
                    <a16:rowId xmlns:a16="http://schemas.microsoft.com/office/drawing/2014/main" val="10001"/>
                  </a:ext>
                </a:extLst>
              </a:tr>
              <a:tr h="2868060">
                <a:tc>
                  <a:txBody>
                    <a:bodyPr/>
                    <a:lstStyle/>
                    <a:p>
                      <a:r>
                        <a:rPr lang="tr-TR" sz="2200" noProof="0" dirty="0" smtClean="0">
                          <a:effectLst/>
                        </a:rPr>
                        <a:t>Sorun Açıklaması</a:t>
                      </a:r>
                      <a:endParaRPr lang="tr-TR" sz="2200" noProof="0" dirty="0"/>
                    </a:p>
                  </a:txBody>
                  <a:tcPr anchor="ctr"/>
                </a:tc>
                <a:tc>
                  <a:txBody>
                    <a:bodyPr/>
                    <a:lstStyle/>
                    <a:p>
                      <a:r>
                        <a:rPr lang="tr-TR" sz="2200" noProof="0" dirty="0" smtClean="0">
                          <a:effectLst/>
                        </a:rPr>
                        <a:t>Çoğu durumda, grafik ekran ve tablo görünümü gibi birden çok durum bilgisi sunmanız gerekir. Bilgi belirtildiğinde bunların hepsi bilinmeyebilir. Tüm alternatif sunumlar etkileşimi desteklemeli ve durum değiştiğinde tüm ekranlar güncellenmelidir.</a:t>
                      </a:r>
                    </a:p>
                    <a:p>
                      <a:endParaRPr lang="tr-TR" sz="2200" noProof="0" dirty="0" smtClean="0"/>
                    </a:p>
                    <a:p>
                      <a:r>
                        <a:rPr lang="tr-TR" sz="2200" noProof="0" dirty="0" smtClean="0">
                          <a:effectLst/>
                        </a:rPr>
                        <a:t>Bu model, durum bilgisi için birden fazla gösterim formatının gerekli olduğu ve durum bilgisini muhafaza eden nesnenin kullanılan özel gösterim formatları hakkında bilgi sahibi olmasının gerekli olmadığı tüm durumlarda kullanılabilir.</a:t>
                      </a:r>
                      <a:endParaRPr lang="tr-TR" sz="2200" noProof="0" dirty="0"/>
                    </a:p>
                  </a:txBody>
                  <a:tcPr anchor="ctr"/>
                </a:tc>
                <a:extLst>
                  <a:ext uri="{0D108BD9-81ED-4DB2-BD59-A6C34878D82A}">
                    <a16:rowId xmlns:a16="http://schemas.microsoft.com/office/drawing/2014/main" val="10002"/>
                  </a:ext>
                </a:extLst>
              </a:tr>
            </a:tbl>
          </a:graphicData>
        </a:graphic>
      </p:graphicFrame>
      <p:sp>
        <p:nvSpPr>
          <p:cNvPr id="5" name="Slide Number Placeholder 4"/>
          <p:cNvSpPr>
            <a:spLocks noGrp="1"/>
          </p:cNvSpPr>
          <p:nvPr>
            <p:ph type="sldNum" sz="quarter" idx="12"/>
          </p:nvPr>
        </p:nvSpPr>
        <p:spPr/>
        <p:txBody>
          <a:bodyPr/>
          <a:lstStyle/>
          <a:p>
            <a:fld id="{EC83099C-5FA5-B04A-B819-64718E2A253A}" type="slidenum">
              <a:rPr lang="en-US" smtClean="0"/>
              <a:pPr/>
              <a:t>34</a:t>
            </a:fld>
            <a:endParaRPr lang="en-US"/>
          </a:p>
        </p:txBody>
      </p:sp>
      <p:sp>
        <p:nvSpPr>
          <p:cNvPr id="6" name="Footer Placeholder 5"/>
          <p:cNvSpPr>
            <a:spLocks noGrp="1"/>
          </p:cNvSpPr>
          <p:nvPr>
            <p:ph type="ftr" sz="quarter" idx="11"/>
          </p:nvPr>
        </p:nvSpPr>
        <p:spPr/>
        <p:txBody>
          <a:bodyPr/>
          <a:lstStyle/>
          <a:p>
            <a:r>
              <a:rPr lang="es-ES" dirty="0" err="1"/>
              <a:t>Ders</a:t>
            </a:r>
            <a:r>
              <a:rPr lang="es-ES" dirty="0"/>
              <a:t> 7 - </a:t>
            </a:r>
            <a:r>
              <a:rPr lang="es-ES" dirty="0" err="1"/>
              <a:t>Tasarım</a:t>
            </a:r>
            <a:r>
              <a:rPr lang="es-ES" dirty="0"/>
              <a:t> ve </a:t>
            </a:r>
            <a:r>
              <a:rPr lang="es-ES" dirty="0" err="1"/>
              <a:t>Uygulama</a:t>
            </a:r>
            <a:endParaRPr lang="en-US" dirty="0"/>
          </a:p>
        </p:txBody>
      </p:sp>
    </p:spTree>
    <p:extLst>
      <p:ext uri="{BB962C8B-B14F-4D97-AF65-F5344CB8AC3E}">
        <p14:creationId xmlns:p14="http://schemas.microsoft.com/office/powerpoint/2010/main" val="11405372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30662"/>
            <a:ext cx="8229600" cy="1143000"/>
          </a:xfrm>
        </p:spPr>
        <p:txBody>
          <a:bodyPr/>
          <a:lstStyle/>
          <a:p>
            <a:r>
              <a:rPr lang="tr-TR" sz="2400" b="1" dirty="0">
                <a:solidFill>
                  <a:srgbClr val="000000"/>
                </a:solidFill>
                <a:latin typeface="Times New Roman" panose="02020603050405020304" pitchFamily="18" charset="0"/>
              </a:rPr>
              <a:t>Gözlemci Deseni (2)</a:t>
            </a:r>
            <a:endParaRPr lang="tr-TR" noProof="0" dirty="0"/>
          </a:p>
        </p:txBody>
      </p:sp>
      <p:graphicFrame>
        <p:nvGraphicFramePr>
          <p:cNvPr id="4" name="Content Placeholder 3"/>
          <p:cNvGraphicFramePr>
            <a:graphicFrameLocks noGrp="1"/>
          </p:cNvGraphicFramePr>
          <p:nvPr>
            <p:ph idx="1"/>
            <p:extLst/>
          </p:nvPr>
        </p:nvGraphicFramePr>
        <p:xfrm>
          <a:off x="1524000" y="718758"/>
          <a:ext cx="9144000" cy="6139242"/>
        </p:xfrm>
        <a:graphic>
          <a:graphicData uri="http://schemas.openxmlformats.org/drawingml/2006/table">
            <a:tbl>
              <a:tblPr firstRow="1" bandRow="1">
                <a:tableStyleId>{5C22544A-7EE6-4342-B048-85BDC9FD1C3A}</a:tableStyleId>
              </a:tblPr>
              <a:tblGrid>
                <a:gridCol w="1294104">
                  <a:extLst>
                    <a:ext uri="{9D8B030D-6E8A-4147-A177-3AD203B41FA5}">
                      <a16:colId xmlns:a16="http://schemas.microsoft.com/office/drawing/2014/main" val="20000"/>
                    </a:ext>
                  </a:extLst>
                </a:gridCol>
                <a:gridCol w="7849896">
                  <a:extLst>
                    <a:ext uri="{9D8B030D-6E8A-4147-A177-3AD203B41FA5}">
                      <a16:colId xmlns:a16="http://schemas.microsoft.com/office/drawing/2014/main" val="20001"/>
                    </a:ext>
                  </a:extLst>
                </a:gridCol>
              </a:tblGrid>
              <a:tr h="586573">
                <a:tc>
                  <a:txBody>
                    <a:bodyPr/>
                    <a:lstStyle/>
                    <a:p>
                      <a:r>
                        <a:rPr lang="tr-TR" sz="2000" b="1" noProof="0" dirty="0" smtClean="0">
                          <a:effectLst/>
                        </a:rPr>
                        <a:t>Desen adı</a:t>
                      </a:r>
                      <a:endParaRPr lang="tr-TR" sz="2000" noProof="0" dirty="0"/>
                    </a:p>
                  </a:txBody>
                  <a:tcPr anchor="ctr"/>
                </a:tc>
                <a:tc>
                  <a:txBody>
                    <a:bodyPr/>
                    <a:lstStyle/>
                    <a:p>
                      <a:r>
                        <a:rPr lang="tr-TR" sz="2000" b="1" noProof="0" dirty="0" smtClean="0">
                          <a:effectLst/>
                        </a:rPr>
                        <a:t>Gözlemci</a:t>
                      </a:r>
                      <a:endParaRPr lang="tr-TR" sz="2000" noProof="0" dirty="0"/>
                    </a:p>
                  </a:txBody>
                  <a:tcPr anchor="ctr"/>
                </a:tc>
                <a:extLst>
                  <a:ext uri="{0D108BD9-81ED-4DB2-BD59-A6C34878D82A}">
                    <a16:rowId xmlns:a16="http://schemas.microsoft.com/office/drawing/2014/main" val="10000"/>
                  </a:ext>
                </a:extLst>
              </a:tr>
              <a:tr h="3565066">
                <a:tc>
                  <a:txBody>
                    <a:bodyPr/>
                    <a:lstStyle/>
                    <a:p>
                      <a:r>
                        <a:rPr lang="tr-TR" sz="2000" noProof="0" dirty="0" smtClean="0">
                          <a:effectLst/>
                        </a:rPr>
                        <a:t>Çözüm açıklaması</a:t>
                      </a:r>
                      <a:endParaRPr lang="tr-TR" sz="2000" noProof="0" dirty="0"/>
                    </a:p>
                  </a:txBody>
                  <a:tcPr anchor="ctr"/>
                </a:tc>
                <a:tc>
                  <a:txBody>
                    <a:bodyPr/>
                    <a:lstStyle/>
                    <a:p>
                      <a:r>
                        <a:rPr lang="tr-TR" sz="2000" noProof="0" dirty="0" smtClean="0">
                          <a:effectLst/>
                        </a:rPr>
                        <a:t>Bu, konu ve Gözlemci olmak üzere iki soyut nesneyi ve ilgili soyut nesnelerin niteliklerini miras alan iki somut nesneyi, </a:t>
                      </a:r>
                      <a:r>
                        <a:rPr lang="tr-TR" sz="2000" noProof="0" dirty="0" err="1" smtClean="0">
                          <a:effectLst/>
                        </a:rPr>
                        <a:t>ConcreteSubject</a:t>
                      </a:r>
                      <a:r>
                        <a:rPr lang="tr-TR" sz="2000" noProof="0" dirty="0" smtClean="0">
                          <a:effectLst/>
                        </a:rPr>
                        <a:t> ve </a:t>
                      </a:r>
                      <a:r>
                        <a:rPr lang="tr-TR" sz="2000" noProof="0" dirty="0" err="1" smtClean="0">
                          <a:effectLst/>
                        </a:rPr>
                        <a:t>ConcreteObject'i</a:t>
                      </a:r>
                      <a:r>
                        <a:rPr lang="tr-TR" sz="2000" noProof="0" dirty="0" smtClean="0">
                          <a:effectLst/>
                        </a:rPr>
                        <a:t> içerir. Soyut nesneler, her durumda uygulanabilen genel işlemleri içerir. Görüntülenecek durum, Gözlemcileri eklemesine ve kaldırmasına (her bir gözlemci bir ekrana karşılık gelir) ve durum değiştiğinde bir bildirim göndermesine izin veren </a:t>
                      </a:r>
                      <a:r>
                        <a:rPr lang="en-US" sz="2000" noProof="0" dirty="0" err="1" smtClean="0">
                          <a:effectLst/>
                        </a:rPr>
                        <a:t>özneden</a:t>
                      </a:r>
                      <a:r>
                        <a:rPr lang="tr-TR" sz="2000" noProof="0" dirty="0" smtClean="0">
                          <a:effectLst/>
                        </a:rPr>
                        <a:t> işlemleri devralan </a:t>
                      </a:r>
                      <a:r>
                        <a:rPr lang="tr-TR" sz="2000" noProof="0" dirty="0" err="1" smtClean="0">
                          <a:effectLst/>
                        </a:rPr>
                        <a:t>ConcreteSubject'te</a:t>
                      </a:r>
                      <a:r>
                        <a:rPr lang="tr-TR" sz="2000" noProof="0" dirty="0" smtClean="0">
                          <a:effectLst/>
                        </a:rPr>
                        <a:t> tutulur.</a:t>
                      </a:r>
                      <a:endParaRPr lang="tr-TR" sz="2000" noProof="0" dirty="0" smtClean="0"/>
                    </a:p>
                    <a:p>
                      <a:r>
                        <a:rPr lang="tr-TR" sz="2000" noProof="0" dirty="0" err="1" smtClean="0">
                          <a:effectLst/>
                        </a:rPr>
                        <a:t>ConcreteObserver</a:t>
                      </a:r>
                      <a:r>
                        <a:rPr lang="tr-TR" sz="2000" noProof="0" dirty="0" smtClean="0">
                          <a:effectLst/>
                        </a:rPr>
                        <a:t>, </a:t>
                      </a:r>
                      <a:r>
                        <a:rPr lang="tr-TR" sz="2000" noProof="0" dirty="0" err="1" smtClean="0">
                          <a:effectLst/>
                        </a:rPr>
                        <a:t>ConcreteSubject</a:t>
                      </a:r>
                      <a:r>
                        <a:rPr lang="tr-TR" sz="2000" noProof="0" dirty="0" smtClean="0">
                          <a:effectLst/>
                        </a:rPr>
                        <a:t> durumunun bir kopyasını saklar ve bu kopyaların adım adım tutulmasına izin veren </a:t>
                      </a:r>
                      <a:r>
                        <a:rPr lang="tr-TR" sz="2000" noProof="0" dirty="0" err="1" smtClean="0">
                          <a:effectLst/>
                        </a:rPr>
                        <a:t>Observer'ın</a:t>
                      </a:r>
                      <a:r>
                        <a:rPr lang="tr-TR" sz="2000" noProof="0" dirty="0" smtClean="0">
                          <a:effectLst/>
                        </a:rPr>
                        <a:t> Update () </a:t>
                      </a:r>
                      <a:r>
                        <a:rPr lang="tr-TR" sz="2000" noProof="0" dirty="0" err="1" smtClean="0">
                          <a:effectLst/>
                        </a:rPr>
                        <a:t>arayüzünü</a:t>
                      </a:r>
                      <a:r>
                        <a:rPr lang="tr-TR" sz="2000" noProof="0" dirty="0" smtClean="0">
                          <a:effectLst/>
                        </a:rPr>
                        <a:t> uygular. </a:t>
                      </a:r>
                      <a:r>
                        <a:rPr lang="tr-TR" sz="2000" noProof="0" dirty="0" err="1" smtClean="0">
                          <a:effectLst/>
                        </a:rPr>
                        <a:t>ConcreteObserver</a:t>
                      </a:r>
                      <a:r>
                        <a:rPr lang="tr-TR" sz="2000" noProof="0" dirty="0" smtClean="0">
                          <a:effectLst/>
                        </a:rPr>
                        <a:t>, durumu otomatik olarak görüntüler ve durum her güncellendiğinde değişiklikleri yansıtır.</a:t>
                      </a:r>
                      <a:endParaRPr lang="tr-TR" sz="2000" noProof="0" dirty="0"/>
                    </a:p>
                  </a:txBody>
                  <a:tcPr anchor="ctr"/>
                </a:tc>
                <a:extLst>
                  <a:ext uri="{0D108BD9-81ED-4DB2-BD59-A6C34878D82A}">
                    <a16:rowId xmlns:a16="http://schemas.microsoft.com/office/drawing/2014/main" val="10001"/>
                  </a:ext>
                </a:extLst>
              </a:tr>
              <a:tr h="1987603">
                <a:tc>
                  <a:txBody>
                    <a:bodyPr/>
                    <a:lstStyle/>
                    <a:p>
                      <a:r>
                        <a:rPr lang="tr-TR" sz="2000" noProof="0" dirty="0" smtClean="0">
                          <a:effectLst/>
                        </a:rPr>
                        <a:t>Sonuçlar</a:t>
                      </a:r>
                      <a:endParaRPr lang="tr-TR" sz="2000" noProof="0" dirty="0"/>
                    </a:p>
                  </a:txBody>
                  <a:tcPr anchor="ctr"/>
                </a:tc>
                <a:tc>
                  <a:txBody>
                    <a:bodyPr/>
                    <a:lstStyle/>
                    <a:p>
                      <a:r>
                        <a:rPr lang="tr-TR" sz="2000" noProof="0" dirty="0" smtClean="0">
                          <a:effectLst/>
                        </a:rPr>
                        <a:t>Denek yalnızca soyut </a:t>
                      </a:r>
                      <a:r>
                        <a:rPr lang="tr-TR" sz="2000" noProof="0" dirty="0" err="1" smtClean="0">
                          <a:effectLst/>
                        </a:rPr>
                        <a:t>Gözlemci'yi</a:t>
                      </a:r>
                      <a:r>
                        <a:rPr lang="tr-TR" sz="2000" noProof="0" dirty="0" smtClean="0">
                          <a:effectLst/>
                        </a:rPr>
                        <a:t> bilir ve somut sınıfın ayrıntılarını bilmez. Bu nedenle, bu nesneler arasında minimum bağlantı vardır. Bu bilgi eksikliği nedeniyle, ekran performansını artıran optimizasyonlar pratik değildir. Konudaki değişiklikler, gözlemciler için bir dizi bağlantılı güncellemenin üretilmesine neden olabilir, bunlardan bazıları gerekli olmayabilir.</a:t>
                      </a:r>
                      <a:endParaRPr lang="tr-TR" sz="2000" noProof="0" dirty="0"/>
                    </a:p>
                  </a:txBody>
                  <a:tcPr anchor="ctr"/>
                </a:tc>
                <a:extLst>
                  <a:ext uri="{0D108BD9-81ED-4DB2-BD59-A6C34878D82A}">
                    <a16:rowId xmlns:a16="http://schemas.microsoft.com/office/drawing/2014/main" val="10002"/>
                  </a:ext>
                </a:extLst>
              </a:tr>
            </a:tbl>
          </a:graphicData>
        </a:graphic>
      </p:graphicFrame>
      <p:sp>
        <p:nvSpPr>
          <p:cNvPr id="5" name="Slide Number Placeholder 4"/>
          <p:cNvSpPr>
            <a:spLocks noGrp="1"/>
          </p:cNvSpPr>
          <p:nvPr>
            <p:ph type="sldNum" sz="quarter" idx="12"/>
          </p:nvPr>
        </p:nvSpPr>
        <p:spPr/>
        <p:txBody>
          <a:bodyPr/>
          <a:lstStyle/>
          <a:p>
            <a:fld id="{EC83099C-5FA5-B04A-B819-64718E2A253A}" type="slidenum">
              <a:rPr lang="en-US" smtClean="0"/>
              <a:pPr/>
              <a:t>35</a:t>
            </a:fld>
            <a:endParaRPr lang="en-US"/>
          </a:p>
        </p:txBody>
      </p:sp>
      <p:sp>
        <p:nvSpPr>
          <p:cNvPr id="6" name="Footer Placeholder 5"/>
          <p:cNvSpPr>
            <a:spLocks noGrp="1"/>
          </p:cNvSpPr>
          <p:nvPr>
            <p:ph type="ftr" sz="quarter" idx="11"/>
          </p:nvPr>
        </p:nvSpPr>
        <p:spPr>
          <a:xfrm>
            <a:off x="7419536" y="6508531"/>
            <a:ext cx="2895600" cy="365125"/>
          </a:xfrm>
        </p:spPr>
        <p:txBody>
          <a:bodyPr/>
          <a:lstStyle/>
          <a:p>
            <a:r>
              <a:rPr lang="es-ES" dirty="0" err="1"/>
              <a:t>Ders</a:t>
            </a:r>
            <a:r>
              <a:rPr lang="es-ES" dirty="0"/>
              <a:t> 7 - </a:t>
            </a:r>
            <a:r>
              <a:rPr lang="es-ES" dirty="0" err="1"/>
              <a:t>Tasarım</a:t>
            </a:r>
            <a:r>
              <a:rPr lang="es-ES" dirty="0"/>
              <a:t> ve </a:t>
            </a:r>
            <a:r>
              <a:rPr lang="es-ES" dirty="0" err="1"/>
              <a:t>Uygulama</a:t>
            </a:r>
            <a:endParaRPr lang="en-US" dirty="0"/>
          </a:p>
        </p:txBody>
      </p:sp>
    </p:spTree>
    <p:extLst>
      <p:ext uri="{BB962C8B-B14F-4D97-AF65-F5344CB8AC3E}">
        <p14:creationId xmlns:p14="http://schemas.microsoft.com/office/powerpoint/2010/main" val="98571265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dirty="0">
                <a:solidFill>
                  <a:srgbClr val="000000"/>
                </a:solidFill>
                <a:latin typeface="Times New Roman" panose="02020603050405020304" pitchFamily="18" charset="0"/>
              </a:rPr>
              <a:t>Gözlemci Desenini Kullanan Birden Çok Ekran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36</a:t>
            </a:fld>
            <a:endParaRPr lang="en-US"/>
          </a:p>
        </p:txBody>
      </p:sp>
      <p:sp>
        <p:nvSpPr>
          <p:cNvPr id="6" name="Footer Placeholder 5"/>
          <p:cNvSpPr>
            <a:spLocks noGrp="1"/>
          </p:cNvSpPr>
          <p:nvPr>
            <p:ph type="ftr" sz="quarter" idx="11"/>
          </p:nvPr>
        </p:nvSpPr>
        <p:spPr/>
        <p:txBody>
          <a:bodyPr/>
          <a:lstStyle/>
          <a:p>
            <a:r>
              <a:rPr lang="es-ES" dirty="0" err="1"/>
              <a:t>Ders</a:t>
            </a:r>
            <a:r>
              <a:rPr lang="es-ES" dirty="0"/>
              <a:t> 7 - </a:t>
            </a:r>
            <a:r>
              <a:rPr lang="es-ES" dirty="0" err="1"/>
              <a:t>Tasarım</a:t>
            </a:r>
            <a:r>
              <a:rPr lang="es-ES" dirty="0"/>
              <a:t> ve </a:t>
            </a:r>
            <a:r>
              <a:rPr lang="es-ES" dirty="0" err="1"/>
              <a:t>Uygulama</a:t>
            </a:r>
            <a:endParaRPr lang="en-US" dirty="0"/>
          </a:p>
        </p:txBody>
      </p:sp>
      <p:pic>
        <p:nvPicPr>
          <p:cNvPr id="8" name="Resim 7"/>
          <p:cNvPicPr>
            <a:picLocks noChangeAspect="1"/>
          </p:cNvPicPr>
          <p:nvPr/>
        </p:nvPicPr>
        <p:blipFill>
          <a:blip r:embed="rId2"/>
          <a:stretch>
            <a:fillRect/>
          </a:stretch>
        </p:blipFill>
        <p:spPr>
          <a:xfrm>
            <a:off x="2428875" y="1565997"/>
            <a:ext cx="6181725" cy="3924300"/>
          </a:xfrm>
          <a:prstGeom prst="rect">
            <a:avLst/>
          </a:prstGeom>
        </p:spPr>
      </p:pic>
    </p:spTree>
    <p:extLst>
      <p:ext uri="{BB962C8B-B14F-4D97-AF65-F5344CB8AC3E}">
        <p14:creationId xmlns:p14="http://schemas.microsoft.com/office/powerpoint/2010/main" val="162969817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dirty="0">
                <a:solidFill>
                  <a:srgbClr val="000000"/>
                </a:solidFill>
                <a:latin typeface="Times New Roman" panose="02020603050405020304" pitchFamily="18" charset="0"/>
              </a:rPr>
              <a:t>Gözlemci Deseninin Bir UML </a:t>
            </a:r>
            <a:r>
              <a:rPr lang="tr-TR" sz="3200" dirty="0">
                <a:solidFill>
                  <a:srgbClr val="000000"/>
                </a:solidFill>
                <a:latin typeface="Times New Roman" panose="02020603050405020304" pitchFamily="18" charset="0"/>
              </a:rPr>
              <a:t>M</a:t>
            </a:r>
            <a:r>
              <a:rPr lang="tr-TR" sz="3200" b="1" dirty="0">
                <a:solidFill>
                  <a:srgbClr val="000000"/>
                </a:solidFill>
                <a:latin typeface="Times New Roman" panose="02020603050405020304" pitchFamily="18" charset="0"/>
              </a:rPr>
              <a:t>odeli</a:t>
            </a:r>
          </a:p>
        </p:txBody>
      </p:sp>
      <p:sp>
        <p:nvSpPr>
          <p:cNvPr id="5" name="Slide Number Placeholder 4"/>
          <p:cNvSpPr>
            <a:spLocks noGrp="1"/>
          </p:cNvSpPr>
          <p:nvPr>
            <p:ph type="sldNum" sz="quarter" idx="12"/>
          </p:nvPr>
        </p:nvSpPr>
        <p:spPr/>
        <p:txBody>
          <a:bodyPr/>
          <a:lstStyle/>
          <a:p>
            <a:fld id="{EC83099C-5FA5-B04A-B819-64718E2A253A}" type="slidenum">
              <a:rPr lang="en-US" smtClean="0"/>
              <a:pPr/>
              <a:t>37</a:t>
            </a:fld>
            <a:endParaRPr lang="en-US"/>
          </a:p>
        </p:txBody>
      </p:sp>
      <p:sp>
        <p:nvSpPr>
          <p:cNvPr id="6" name="Footer Placeholder 5"/>
          <p:cNvSpPr>
            <a:spLocks noGrp="1"/>
          </p:cNvSpPr>
          <p:nvPr>
            <p:ph type="ftr" sz="quarter" idx="11"/>
          </p:nvPr>
        </p:nvSpPr>
        <p:spPr/>
        <p:txBody>
          <a:bodyPr/>
          <a:lstStyle/>
          <a:p>
            <a:r>
              <a:rPr lang="es-ES" dirty="0" err="1"/>
              <a:t>Ders</a:t>
            </a:r>
            <a:r>
              <a:rPr lang="es-ES" dirty="0"/>
              <a:t> 7 - </a:t>
            </a:r>
            <a:r>
              <a:rPr lang="es-ES" dirty="0" err="1"/>
              <a:t>Tasarım</a:t>
            </a:r>
            <a:r>
              <a:rPr lang="es-ES" dirty="0"/>
              <a:t> ve </a:t>
            </a:r>
            <a:r>
              <a:rPr lang="es-ES" dirty="0" err="1"/>
              <a:t>Uygulama</a:t>
            </a:r>
            <a:endParaRPr lang="en-US" dirty="0"/>
          </a:p>
        </p:txBody>
      </p:sp>
      <p:pic>
        <p:nvPicPr>
          <p:cNvPr id="8" name="Resim 7"/>
          <p:cNvPicPr>
            <a:picLocks noChangeAspect="1"/>
          </p:cNvPicPr>
          <p:nvPr/>
        </p:nvPicPr>
        <p:blipFill>
          <a:blip r:embed="rId2"/>
          <a:stretch>
            <a:fillRect/>
          </a:stretch>
        </p:blipFill>
        <p:spPr>
          <a:xfrm>
            <a:off x="1795894" y="1690688"/>
            <a:ext cx="8749755" cy="3864985"/>
          </a:xfrm>
          <a:prstGeom prst="rect">
            <a:avLst/>
          </a:prstGeom>
        </p:spPr>
      </p:pic>
    </p:spTree>
    <p:extLst>
      <p:ext uri="{BB962C8B-B14F-4D97-AF65-F5344CB8AC3E}">
        <p14:creationId xmlns:p14="http://schemas.microsoft.com/office/powerpoint/2010/main" val="164355749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dirty="0">
                <a:solidFill>
                  <a:srgbClr val="000000"/>
                </a:solidFill>
                <a:latin typeface="Times New Roman" panose="02020603050405020304" pitchFamily="18" charset="0"/>
              </a:rPr>
              <a:t>Tasarım Sorunları</a:t>
            </a:r>
          </a:p>
        </p:txBody>
      </p:sp>
      <p:sp>
        <p:nvSpPr>
          <p:cNvPr id="3" name="Content Placeholder 2"/>
          <p:cNvSpPr>
            <a:spLocks noGrp="1"/>
          </p:cNvSpPr>
          <p:nvPr>
            <p:ph idx="1"/>
          </p:nvPr>
        </p:nvSpPr>
        <p:spPr>
          <a:xfrm>
            <a:off x="1524000" y="1417639"/>
            <a:ext cx="8679766" cy="4274343"/>
          </a:xfrm>
        </p:spPr>
        <p:txBody>
          <a:bodyPr>
            <a:normAutofit lnSpcReduction="10000"/>
          </a:bodyPr>
          <a:lstStyle/>
          <a:p>
            <a:pPr algn="just">
              <a:buFont typeface="Arial" panose="020B0604020202020204" pitchFamily="34" charset="0"/>
              <a:buChar char="•"/>
            </a:pPr>
            <a:r>
              <a:rPr lang="tr-TR" dirty="0">
                <a:solidFill>
                  <a:srgbClr val="000000"/>
                </a:solidFill>
                <a:latin typeface="Times New Roman" panose="02020603050405020304" pitchFamily="18" charset="0"/>
              </a:rPr>
              <a:t>Tasarımınızda desenleri kullanmak için, karşılaştığınız herhangi bir tasarım probleminin uygulanabilecek ilişkili bir desene sahip olabileceğini bilmeniz gerekir.</a:t>
            </a:r>
          </a:p>
          <a:p>
            <a:pPr marL="742950" lvl="1" indent="-285750" algn="just"/>
            <a:r>
              <a:rPr lang="tr-TR" dirty="0">
                <a:solidFill>
                  <a:srgbClr val="000000"/>
                </a:solidFill>
                <a:latin typeface="Times New Roman" panose="02020603050405020304" pitchFamily="18" charset="0"/>
              </a:rPr>
              <a:t>Birkaç nesneye başka bir nesnenin durumunun değiştiğini söyleyin (Gözlemci deseni).</a:t>
            </a:r>
          </a:p>
          <a:p>
            <a:pPr marL="742950" lvl="1" indent="-285750" algn="just"/>
            <a:r>
              <a:rPr lang="tr-TR" dirty="0" err="1">
                <a:solidFill>
                  <a:srgbClr val="000000"/>
                </a:solidFill>
                <a:latin typeface="Times New Roman" panose="02020603050405020304" pitchFamily="18" charset="0"/>
              </a:rPr>
              <a:t>Arayüzleri</a:t>
            </a:r>
            <a:r>
              <a:rPr lang="tr-TR" dirty="0">
                <a:solidFill>
                  <a:srgbClr val="000000"/>
                </a:solidFill>
                <a:latin typeface="Times New Roman" panose="02020603050405020304" pitchFamily="18" charset="0"/>
              </a:rPr>
              <a:t>, genellikle aşamalı olarak geliştirilen bir dizi ilgili nesneyle düzenleyin (Cephe deseni).</a:t>
            </a:r>
          </a:p>
          <a:p>
            <a:pPr marL="742950" lvl="1" indent="-285750" algn="just"/>
            <a:r>
              <a:rPr lang="tr-TR" dirty="0">
                <a:solidFill>
                  <a:srgbClr val="000000"/>
                </a:solidFill>
                <a:latin typeface="Times New Roman" panose="02020603050405020304" pitchFamily="18" charset="0"/>
              </a:rPr>
              <a:t>Bir koleksiyonun nasıl uygulandığına bakılmaksızın, bir koleksiyondaki öğelere erişmenin standart bir yolunu sağlayın (Yineleyici modeli).</a:t>
            </a:r>
          </a:p>
          <a:p>
            <a:pPr marL="742950" lvl="1" indent="-285750" algn="just"/>
            <a:r>
              <a:rPr lang="tr-TR" dirty="0">
                <a:solidFill>
                  <a:srgbClr val="000000"/>
                </a:solidFill>
                <a:latin typeface="Times New Roman" panose="02020603050405020304" pitchFamily="18" charset="0"/>
              </a:rPr>
              <a:t>Mevcut bir sınıfın işlevselliğini çalışma zamanında genişletme olasılığına izin verin (Dekoratör modeli).</a:t>
            </a:r>
          </a:p>
        </p:txBody>
      </p:sp>
      <p:sp>
        <p:nvSpPr>
          <p:cNvPr id="4" name="Slide Number Placeholder 3"/>
          <p:cNvSpPr>
            <a:spLocks noGrp="1"/>
          </p:cNvSpPr>
          <p:nvPr>
            <p:ph type="sldNum" sz="quarter" idx="12"/>
          </p:nvPr>
        </p:nvSpPr>
        <p:spPr/>
        <p:txBody>
          <a:bodyPr/>
          <a:lstStyle/>
          <a:p>
            <a:fld id="{EC83099C-5FA5-B04A-B819-64718E2A253A}" type="slidenum">
              <a:rPr lang="en-US" smtClean="0"/>
              <a:pPr/>
              <a:t>38</a:t>
            </a:fld>
            <a:endParaRPr lang="en-US"/>
          </a:p>
        </p:txBody>
      </p:sp>
      <p:sp>
        <p:nvSpPr>
          <p:cNvPr id="5" name="Footer Placeholder 4"/>
          <p:cNvSpPr>
            <a:spLocks noGrp="1"/>
          </p:cNvSpPr>
          <p:nvPr>
            <p:ph type="ftr" sz="quarter" idx="11"/>
          </p:nvPr>
        </p:nvSpPr>
        <p:spPr>
          <a:xfrm>
            <a:off x="4648200" y="6546900"/>
            <a:ext cx="2895600" cy="365125"/>
          </a:xfrm>
        </p:spPr>
        <p:txBody>
          <a:bodyPr/>
          <a:lstStyle/>
          <a:p>
            <a:r>
              <a:rPr lang="es-ES" dirty="0" err="1"/>
              <a:t>Ders</a:t>
            </a:r>
            <a:r>
              <a:rPr lang="es-ES" dirty="0"/>
              <a:t> 7 - </a:t>
            </a:r>
            <a:r>
              <a:rPr lang="es-ES" dirty="0" err="1"/>
              <a:t>Tasarım</a:t>
            </a:r>
            <a:r>
              <a:rPr lang="es-ES" dirty="0"/>
              <a:t> ve </a:t>
            </a:r>
            <a:r>
              <a:rPr lang="es-ES" dirty="0" err="1"/>
              <a:t>Uygulama</a:t>
            </a:r>
            <a:endParaRPr lang="en-US" dirty="0"/>
          </a:p>
        </p:txBody>
      </p:sp>
    </p:spTree>
    <p:extLst>
      <p:ext uri="{BB962C8B-B14F-4D97-AF65-F5344CB8AC3E}">
        <p14:creationId xmlns:p14="http://schemas.microsoft.com/office/powerpoint/2010/main" val="328988769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dirty="0">
                <a:solidFill>
                  <a:srgbClr val="000000"/>
                </a:solidFill>
                <a:latin typeface="Times New Roman" panose="02020603050405020304" pitchFamily="18" charset="0"/>
              </a:rPr>
              <a:t>Entegrasyon Sorunları</a:t>
            </a:r>
          </a:p>
        </p:txBody>
      </p:sp>
      <p:sp>
        <p:nvSpPr>
          <p:cNvPr id="3" name="Content Placeholder 2"/>
          <p:cNvSpPr>
            <a:spLocks noGrp="1"/>
          </p:cNvSpPr>
          <p:nvPr>
            <p:ph idx="1"/>
          </p:nvPr>
        </p:nvSpPr>
        <p:spPr>
          <a:xfrm>
            <a:off x="1524000" y="1442257"/>
            <a:ext cx="9144000" cy="4525963"/>
          </a:xfrm>
        </p:spPr>
        <p:txBody>
          <a:bodyPr>
            <a:normAutofit lnSpcReduction="10000"/>
          </a:bodyPr>
          <a:lstStyle/>
          <a:p>
            <a:pPr algn="just">
              <a:buFont typeface="Arial" panose="020B0604020202020204" pitchFamily="34" charset="0"/>
              <a:buChar char="•"/>
            </a:pPr>
            <a:r>
              <a:rPr lang="tr-TR" dirty="0">
                <a:solidFill>
                  <a:srgbClr val="000000"/>
                </a:solidFill>
                <a:latin typeface="Times New Roman" panose="02020603050405020304" pitchFamily="18" charset="0"/>
              </a:rPr>
              <a:t>Burada odaklanma, programlamaya değil, açıkça önemli olmasına rağmen, genellikle programlama metinlerinde ele alınmayan diğer uygulama sorunlarına odaklanmaktadır:</a:t>
            </a:r>
          </a:p>
          <a:p>
            <a:pPr marL="742950" lvl="1" indent="-285750" algn="just"/>
            <a:r>
              <a:rPr lang="tr-TR" dirty="0">
                <a:solidFill>
                  <a:srgbClr val="FF0000"/>
                </a:solidFill>
                <a:latin typeface="Times New Roman" panose="02020603050405020304" pitchFamily="18" charset="0"/>
              </a:rPr>
              <a:t>Yeniden Kullanım </a:t>
            </a:r>
            <a:r>
              <a:rPr lang="tr-TR" dirty="0">
                <a:solidFill>
                  <a:srgbClr val="000000"/>
                </a:solidFill>
                <a:latin typeface="Times New Roman" panose="02020603050405020304" pitchFamily="18" charset="0"/>
              </a:rPr>
              <a:t>Çoğu modern yazılım, mevcut bileşenlerin veya sistemlerin yeniden kullanılmasıyla oluşturulur. Yazılım geliştirirken, mevcut koddan olabildiğince fazla yararlanmalısınız.</a:t>
            </a:r>
          </a:p>
          <a:p>
            <a:pPr marL="742950" lvl="1" indent="-285750" algn="just"/>
            <a:r>
              <a:rPr lang="tr-TR" dirty="0">
                <a:solidFill>
                  <a:srgbClr val="FF0000"/>
                </a:solidFill>
                <a:latin typeface="Times New Roman" panose="02020603050405020304" pitchFamily="18" charset="0"/>
              </a:rPr>
              <a:t>Konfigürasyon yönetimi </a:t>
            </a:r>
            <a:r>
              <a:rPr lang="tr-TR" dirty="0">
                <a:solidFill>
                  <a:srgbClr val="000000"/>
                </a:solidFill>
                <a:latin typeface="Times New Roman" panose="02020603050405020304" pitchFamily="18" charset="0"/>
              </a:rPr>
              <a:t>Geliştirme süreci sırasında, bir konfigürasyon yönetim sistemindeki her bir yazılım bileşeninin birçok farklı sürümünü izlemeniz gerekir.</a:t>
            </a:r>
          </a:p>
          <a:p>
            <a:pPr marL="742950" lvl="1" indent="-285750" algn="just"/>
            <a:r>
              <a:rPr lang="en-US" dirty="0">
                <a:solidFill>
                  <a:srgbClr val="FF0000"/>
                </a:solidFill>
                <a:latin typeface="Times New Roman" panose="02020603050405020304" pitchFamily="18" charset="0"/>
              </a:rPr>
              <a:t>Ana</a:t>
            </a:r>
            <a:r>
              <a:rPr lang="tr-TR" dirty="0">
                <a:solidFill>
                  <a:srgbClr val="FF0000"/>
                </a:solidFill>
                <a:latin typeface="Times New Roman" panose="02020603050405020304" pitchFamily="18" charset="0"/>
              </a:rPr>
              <a:t>-hedef geliştirme </a:t>
            </a:r>
            <a:r>
              <a:rPr lang="tr-TR" dirty="0">
                <a:solidFill>
                  <a:srgbClr val="000000"/>
                </a:solidFill>
                <a:latin typeface="Times New Roman" panose="02020603050405020304" pitchFamily="18" charset="0"/>
              </a:rPr>
              <a:t>Üretim yazılımı genellikle yazılım geliştirme ortamıyla aynı bilgisayarda çalıştırılmaz. Bunun yerine, onu bir bilgisayarda (ana sistem) geliştirir ve ayrı bir bilgisayarda (hedef sistem) yürütürsünüz.</a:t>
            </a:r>
          </a:p>
        </p:txBody>
      </p:sp>
      <p:sp>
        <p:nvSpPr>
          <p:cNvPr id="4" name="Slide Number Placeholder 3"/>
          <p:cNvSpPr>
            <a:spLocks noGrp="1"/>
          </p:cNvSpPr>
          <p:nvPr>
            <p:ph type="sldNum" sz="quarter" idx="12"/>
          </p:nvPr>
        </p:nvSpPr>
        <p:spPr/>
        <p:txBody>
          <a:bodyPr/>
          <a:lstStyle/>
          <a:p>
            <a:fld id="{EC83099C-5FA5-B04A-B819-64718E2A253A}" type="slidenum">
              <a:rPr lang="en-US" smtClean="0"/>
              <a:pPr/>
              <a:t>39</a:t>
            </a:fld>
            <a:endParaRPr lang="en-US"/>
          </a:p>
        </p:txBody>
      </p:sp>
      <p:sp>
        <p:nvSpPr>
          <p:cNvPr id="5" name="Footer Placeholder 4"/>
          <p:cNvSpPr>
            <a:spLocks noGrp="1"/>
          </p:cNvSpPr>
          <p:nvPr>
            <p:ph type="ftr" sz="quarter" idx="11"/>
          </p:nvPr>
        </p:nvSpPr>
        <p:spPr>
          <a:xfrm>
            <a:off x="6096000" y="6400800"/>
            <a:ext cx="2895600" cy="365125"/>
          </a:xfrm>
        </p:spPr>
        <p:txBody>
          <a:bodyPr/>
          <a:lstStyle/>
          <a:p>
            <a:r>
              <a:rPr lang="es-ES" dirty="0" err="1"/>
              <a:t>Ders</a:t>
            </a:r>
            <a:r>
              <a:rPr lang="es-ES" dirty="0"/>
              <a:t> 7 - </a:t>
            </a:r>
            <a:r>
              <a:rPr lang="es-ES" dirty="0" err="1"/>
              <a:t>Tasarım</a:t>
            </a:r>
            <a:r>
              <a:rPr lang="es-ES" dirty="0"/>
              <a:t> ve </a:t>
            </a:r>
            <a:r>
              <a:rPr lang="es-ES" dirty="0" err="1"/>
              <a:t>Uygulama</a:t>
            </a:r>
            <a:endParaRPr lang="en-US" dirty="0"/>
          </a:p>
        </p:txBody>
      </p:sp>
    </p:spTree>
    <p:extLst>
      <p:ext uri="{BB962C8B-B14F-4D97-AF65-F5344CB8AC3E}">
        <p14:creationId xmlns:p14="http://schemas.microsoft.com/office/powerpoint/2010/main" val="6454617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dirty="0">
                <a:solidFill>
                  <a:srgbClr val="000000"/>
                </a:solidFill>
                <a:latin typeface="Times New Roman" panose="02020603050405020304" pitchFamily="18" charset="0"/>
              </a:rPr>
              <a:t>Yap veya Satın </a:t>
            </a:r>
            <a:r>
              <a:rPr lang="tr-TR" sz="3200" dirty="0">
                <a:solidFill>
                  <a:srgbClr val="000000"/>
                </a:solidFill>
                <a:latin typeface="Times New Roman" panose="02020603050405020304" pitchFamily="18" charset="0"/>
              </a:rPr>
              <a:t>A</a:t>
            </a:r>
            <a:r>
              <a:rPr lang="tr-TR" sz="3200" b="1" dirty="0">
                <a:solidFill>
                  <a:srgbClr val="000000"/>
                </a:solidFill>
                <a:latin typeface="Times New Roman" panose="02020603050405020304" pitchFamily="18" charset="0"/>
              </a:rPr>
              <a:t>l</a:t>
            </a:r>
          </a:p>
        </p:txBody>
      </p:sp>
      <p:sp>
        <p:nvSpPr>
          <p:cNvPr id="3" name="Content Placeholder 2"/>
          <p:cNvSpPr>
            <a:spLocks noGrp="1"/>
          </p:cNvSpPr>
          <p:nvPr>
            <p:ph idx="1"/>
          </p:nvPr>
        </p:nvSpPr>
        <p:spPr>
          <a:xfrm>
            <a:off x="1524000" y="1600201"/>
            <a:ext cx="9144000" cy="4525963"/>
          </a:xfrm>
        </p:spPr>
        <p:txBody>
          <a:bodyPr/>
          <a:lstStyle/>
          <a:p>
            <a:pPr algn="just">
              <a:buFont typeface="Arial" panose="020B0604020202020204" pitchFamily="34" charset="0"/>
              <a:buChar char="•"/>
            </a:pPr>
            <a:r>
              <a:rPr lang="tr-TR" dirty="0">
                <a:solidFill>
                  <a:srgbClr val="000000"/>
                </a:solidFill>
                <a:latin typeface="Times New Roman" panose="02020603050405020304" pitchFamily="18" charset="0"/>
              </a:rPr>
              <a:t>Çok çeşitli alanlarda, kullanıcıların gereksinimlerine göre uyarlanabilen ve özelleştirilebilen hazır sistemler (</a:t>
            </a:r>
            <a:r>
              <a:rPr lang="en-US" dirty="0">
                <a:solidFill>
                  <a:srgbClr val="000000"/>
                </a:solidFill>
                <a:latin typeface="Times New Roman" panose="02020603050405020304" pitchFamily="18" charset="0"/>
              </a:rPr>
              <a:t>commercial of the shelf - </a:t>
            </a:r>
            <a:r>
              <a:rPr lang="tr-TR" dirty="0">
                <a:solidFill>
                  <a:srgbClr val="000000"/>
                </a:solidFill>
                <a:latin typeface="Times New Roman" panose="02020603050405020304" pitchFamily="18" charset="0"/>
              </a:rPr>
              <a:t>COTS) satın almak artık mümkün.</a:t>
            </a:r>
          </a:p>
          <a:p>
            <a:pPr marL="742950" lvl="1" indent="-285750" algn="just"/>
            <a:r>
              <a:rPr lang="tr-TR" dirty="0">
                <a:solidFill>
                  <a:srgbClr val="000000"/>
                </a:solidFill>
                <a:latin typeface="Times New Roman" panose="02020603050405020304" pitchFamily="18" charset="0"/>
              </a:rPr>
              <a:t>Örneğin, bir tıbbi kayıt sistemi uygulamak istiyorsanız, hastanelerde halihazırda kullanılan bir paketi satın alabilirsiniz. Geleneksel bir programlama dilinde bir sistem geliştirmek yerine bu yaklaşımı kullanmak daha ucuz ve daha hızlı olabilir.</a:t>
            </a:r>
          </a:p>
          <a:p>
            <a:pPr algn="just">
              <a:buFont typeface="Arial" panose="020B0604020202020204" pitchFamily="34" charset="0"/>
              <a:buChar char="•"/>
            </a:pPr>
            <a:r>
              <a:rPr lang="tr-TR" dirty="0">
                <a:solidFill>
                  <a:srgbClr val="000000"/>
                </a:solidFill>
                <a:latin typeface="Times New Roman" panose="02020603050405020304" pitchFamily="18" charset="0"/>
              </a:rPr>
              <a:t>Bu şekilde bir uygulama geliştirdiğinizde, tasarım süreci, sistem gereksinimlerini sağlamak için o sistemin konfigürasyon özelliklerinin nasıl kullanılacağıyla ilgilenir.</a:t>
            </a:r>
          </a:p>
        </p:txBody>
      </p:sp>
      <p:sp>
        <p:nvSpPr>
          <p:cNvPr id="4" name="Slide Number Placeholder 3"/>
          <p:cNvSpPr>
            <a:spLocks noGrp="1"/>
          </p:cNvSpPr>
          <p:nvPr>
            <p:ph type="sldNum" sz="quarter" idx="12"/>
          </p:nvPr>
        </p:nvSpPr>
        <p:spPr/>
        <p:txBody>
          <a:bodyPr/>
          <a:lstStyle/>
          <a:p>
            <a:fld id="{EC83099C-5FA5-B04A-B819-64718E2A253A}" type="slidenum">
              <a:rPr lang="en-US" smtClean="0"/>
              <a:pPr/>
              <a:t>4</a:t>
            </a:fld>
            <a:endParaRPr lang="en-US"/>
          </a:p>
        </p:txBody>
      </p:sp>
      <p:sp>
        <p:nvSpPr>
          <p:cNvPr id="5" name="Footer Placeholder 4"/>
          <p:cNvSpPr>
            <a:spLocks noGrp="1"/>
          </p:cNvSpPr>
          <p:nvPr>
            <p:ph type="ftr" sz="quarter" idx="11"/>
          </p:nvPr>
        </p:nvSpPr>
        <p:spPr>
          <a:xfrm>
            <a:off x="4648200" y="6538913"/>
            <a:ext cx="2895600" cy="365125"/>
          </a:xfrm>
        </p:spPr>
        <p:txBody>
          <a:bodyPr/>
          <a:lstStyle/>
          <a:p>
            <a:r>
              <a:rPr lang="es-ES" dirty="0" err="1"/>
              <a:t>Ders</a:t>
            </a:r>
            <a:r>
              <a:rPr lang="es-ES" dirty="0"/>
              <a:t> 7 - </a:t>
            </a:r>
            <a:r>
              <a:rPr lang="es-ES" dirty="0" err="1"/>
              <a:t>Tasarım</a:t>
            </a:r>
            <a:r>
              <a:rPr lang="es-ES" dirty="0"/>
              <a:t> ve </a:t>
            </a:r>
            <a:r>
              <a:rPr lang="es-ES" dirty="0" err="1"/>
              <a:t>Uygulama</a:t>
            </a:r>
            <a:endParaRPr lang="en-US" dirty="0"/>
          </a:p>
        </p:txBody>
      </p:sp>
    </p:spTree>
    <p:extLst>
      <p:ext uri="{BB962C8B-B14F-4D97-AF65-F5344CB8AC3E}">
        <p14:creationId xmlns:p14="http://schemas.microsoft.com/office/powerpoint/2010/main" val="4993483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dirty="0">
                <a:solidFill>
                  <a:srgbClr val="000000"/>
                </a:solidFill>
                <a:latin typeface="Times New Roman" panose="02020603050405020304" pitchFamily="18" charset="0"/>
              </a:rPr>
              <a:t>Yeniden Kullanım</a:t>
            </a:r>
          </a:p>
        </p:txBody>
      </p:sp>
      <p:sp>
        <p:nvSpPr>
          <p:cNvPr id="3" name="Content Placeholder 2"/>
          <p:cNvSpPr>
            <a:spLocks noGrp="1"/>
          </p:cNvSpPr>
          <p:nvPr>
            <p:ph idx="1"/>
          </p:nvPr>
        </p:nvSpPr>
        <p:spPr>
          <a:xfrm>
            <a:off x="1643576" y="1456325"/>
            <a:ext cx="8841544" cy="4525963"/>
          </a:xfrm>
        </p:spPr>
        <p:txBody>
          <a:bodyPr/>
          <a:lstStyle/>
          <a:p>
            <a:pPr algn="just">
              <a:buFont typeface="Arial" panose="020B0604020202020204" pitchFamily="34" charset="0"/>
              <a:buChar char="•"/>
            </a:pPr>
            <a:r>
              <a:rPr lang="tr-TR" dirty="0">
                <a:solidFill>
                  <a:srgbClr val="000000"/>
                </a:solidFill>
                <a:latin typeface="Times New Roman" panose="02020603050405020304" pitchFamily="18" charset="0"/>
              </a:rPr>
              <a:t>1960'lardan 1990'lara kadar, çoğu yeni yazılım, tüm kodların üst düzey bir programlama dilinde yazılmasıyla sıfırdan geliştirildi.</a:t>
            </a:r>
          </a:p>
          <a:p>
            <a:pPr marL="742950" lvl="1" indent="-285750" algn="just"/>
            <a:r>
              <a:rPr lang="tr-TR" dirty="0">
                <a:solidFill>
                  <a:srgbClr val="000000"/>
                </a:solidFill>
                <a:latin typeface="Times New Roman" panose="02020603050405020304" pitchFamily="18" charset="0"/>
              </a:rPr>
              <a:t>Tek önemli yeniden kullanım veya yazılım, programlama dili kitaplıklarında işlevlerin ve nesnelerin yeniden kullanılmasıydı.</a:t>
            </a:r>
          </a:p>
          <a:p>
            <a:pPr algn="just">
              <a:buFont typeface="Arial" panose="020B0604020202020204" pitchFamily="34" charset="0"/>
              <a:buChar char="•"/>
            </a:pPr>
            <a:r>
              <a:rPr lang="tr-TR" dirty="0">
                <a:solidFill>
                  <a:srgbClr val="000000"/>
                </a:solidFill>
                <a:latin typeface="Times New Roman" panose="02020603050405020304" pitchFamily="18" charset="0"/>
              </a:rPr>
              <a:t>Maliyetler ve program baskısı, bu yaklaşımın özellikle ticari ve İnternet tabanlı sistemler için giderek daha dayanılmaz hale geldiği anlamına geliyor.</a:t>
            </a:r>
          </a:p>
          <a:p>
            <a:pPr algn="just">
              <a:buFont typeface="Arial" panose="020B0604020202020204" pitchFamily="34" charset="0"/>
              <a:buChar char="•"/>
            </a:pPr>
            <a:r>
              <a:rPr lang="tr-TR" dirty="0">
                <a:solidFill>
                  <a:srgbClr val="000000"/>
                </a:solidFill>
                <a:latin typeface="Times New Roman" panose="02020603050405020304" pitchFamily="18" charset="0"/>
              </a:rPr>
              <a:t>Mevcut yazılımın yeniden kullanımına dayalı bir geliştirme yaklaşımı ortaya çıktı ve şu anda genellikle ticari ve bilimsel yazılımlar için kullanılıyor.</a:t>
            </a:r>
          </a:p>
        </p:txBody>
      </p:sp>
      <p:sp>
        <p:nvSpPr>
          <p:cNvPr id="4" name="Slide Number Placeholder 3"/>
          <p:cNvSpPr>
            <a:spLocks noGrp="1"/>
          </p:cNvSpPr>
          <p:nvPr>
            <p:ph type="sldNum" sz="quarter" idx="12"/>
          </p:nvPr>
        </p:nvSpPr>
        <p:spPr/>
        <p:txBody>
          <a:bodyPr/>
          <a:lstStyle/>
          <a:p>
            <a:fld id="{EC83099C-5FA5-B04A-B819-64718E2A253A}" type="slidenum">
              <a:rPr lang="en-US" smtClean="0"/>
              <a:pPr/>
              <a:t>40</a:t>
            </a:fld>
            <a:endParaRPr lang="en-US"/>
          </a:p>
        </p:txBody>
      </p:sp>
      <p:sp>
        <p:nvSpPr>
          <p:cNvPr id="5" name="Footer Placeholder 4"/>
          <p:cNvSpPr>
            <a:spLocks noGrp="1"/>
          </p:cNvSpPr>
          <p:nvPr>
            <p:ph type="ftr" sz="quarter" idx="11"/>
          </p:nvPr>
        </p:nvSpPr>
        <p:spPr>
          <a:xfrm>
            <a:off x="4648200" y="6400800"/>
            <a:ext cx="2895600" cy="365125"/>
          </a:xfrm>
        </p:spPr>
        <p:txBody>
          <a:bodyPr/>
          <a:lstStyle/>
          <a:p>
            <a:r>
              <a:rPr lang="es-ES" dirty="0" err="1"/>
              <a:t>Ders</a:t>
            </a:r>
            <a:r>
              <a:rPr lang="es-ES" dirty="0"/>
              <a:t> 7 - </a:t>
            </a:r>
            <a:r>
              <a:rPr lang="es-ES" dirty="0" err="1"/>
              <a:t>Tasarım</a:t>
            </a:r>
            <a:r>
              <a:rPr lang="es-ES" dirty="0"/>
              <a:t> ve </a:t>
            </a:r>
            <a:r>
              <a:rPr lang="es-ES" dirty="0" err="1"/>
              <a:t>Uygulama</a:t>
            </a:r>
            <a:endParaRPr lang="en-US" dirty="0"/>
          </a:p>
        </p:txBody>
      </p:sp>
    </p:spTree>
    <p:extLst>
      <p:ext uri="{BB962C8B-B14F-4D97-AF65-F5344CB8AC3E}">
        <p14:creationId xmlns:p14="http://schemas.microsoft.com/office/powerpoint/2010/main" val="100714286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z="3200" b="1" dirty="0">
                <a:solidFill>
                  <a:srgbClr val="000000"/>
                </a:solidFill>
                <a:latin typeface="Times New Roman" panose="02020603050405020304" pitchFamily="18" charset="0"/>
              </a:rPr>
              <a:t>Yeniden Kullanım Seviyeleri</a:t>
            </a:r>
            <a:endParaRPr lang="tr-TR" sz="3200" dirty="0"/>
          </a:p>
        </p:txBody>
      </p:sp>
      <p:sp>
        <p:nvSpPr>
          <p:cNvPr id="3" name="Content Placeholder 2"/>
          <p:cNvSpPr>
            <a:spLocks noGrp="1"/>
          </p:cNvSpPr>
          <p:nvPr>
            <p:ph idx="1"/>
          </p:nvPr>
        </p:nvSpPr>
        <p:spPr>
          <a:xfrm>
            <a:off x="1524000" y="1338264"/>
            <a:ext cx="9045526" cy="4525963"/>
          </a:xfrm>
        </p:spPr>
        <p:txBody>
          <a:bodyPr>
            <a:normAutofit lnSpcReduction="10000"/>
          </a:bodyPr>
          <a:lstStyle/>
          <a:p>
            <a:pPr algn="just">
              <a:buFont typeface="Arial" panose="020B0604020202020204" pitchFamily="34" charset="0"/>
              <a:buChar char="•"/>
            </a:pPr>
            <a:r>
              <a:rPr lang="tr-TR" dirty="0">
                <a:solidFill>
                  <a:srgbClr val="000000"/>
                </a:solidFill>
                <a:latin typeface="Times New Roman" panose="02020603050405020304" pitchFamily="18" charset="0"/>
              </a:rPr>
              <a:t>Soyutlama seviyesi</a:t>
            </a:r>
          </a:p>
          <a:p>
            <a:pPr marL="742950" lvl="1" indent="-285750" algn="just"/>
            <a:r>
              <a:rPr lang="tr-TR" dirty="0">
                <a:solidFill>
                  <a:srgbClr val="000000"/>
                </a:solidFill>
                <a:latin typeface="Times New Roman" panose="02020603050405020304" pitchFamily="18" charset="0"/>
              </a:rPr>
              <a:t>Bu düzeyde, yazılımı doğrudan yeniden kullanmazsınız, ancak yazılımınızın tasarımında başarılı soyutlama bilgilerini kullanırsınız.</a:t>
            </a:r>
          </a:p>
          <a:p>
            <a:pPr algn="just">
              <a:buFont typeface="Arial" panose="020B0604020202020204" pitchFamily="34" charset="0"/>
              <a:buChar char="•"/>
            </a:pPr>
            <a:r>
              <a:rPr lang="tr-TR" dirty="0">
                <a:solidFill>
                  <a:srgbClr val="000000"/>
                </a:solidFill>
                <a:latin typeface="Times New Roman" panose="02020603050405020304" pitchFamily="18" charset="0"/>
              </a:rPr>
              <a:t>Nesne seviyesi</a:t>
            </a:r>
          </a:p>
          <a:p>
            <a:pPr marL="742950" lvl="1" indent="-285750" algn="just"/>
            <a:r>
              <a:rPr lang="tr-TR" dirty="0">
                <a:solidFill>
                  <a:srgbClr val="000000"/>
                </a:solidFill>
                <a:latin typeface="Times New Roman" panose="02020603050405020304" pitchFamily="18" charset="0"/>
              </a:rPr>
              <a:t>Bu düzeyde, kodu kendiniz yazmak yerine doğrudan bir kitaplıktaki nesneleri yeniden kullanırsınız.</a:t>
            </a:r>
          </a:p>
          <a:p>
            <a:pPr algn="just">
              <a:buFont typeface="Arial" panose="020B0604020202020204" pitchFamily="34" charset="0"/>
              <a:buChar char="•"/>
            </a:pPr>
            <a:r>
              <a:rPr lang="tr-TR" dirty="0">
                <a:solidFill>
                  <a:srgbClr val="000000"/>
                </a:solidFill>
                <a:latin typeface="Times New Roman" panose="02020603050405020304" pitchFamily="18" charset="0"/>
              </a:rPr>
              <a:t>Bileşen seviyesi</a:t>
            </a:r>
          </a:p>
          <a:p>
            <a:pPr marL="742950" lvl="1" indent="-285750" algn="just"/>
            <a:r>
              <a:rPr lang="tr-TR" dirty="0">
                <a:solidFill>
                  <a:srgbClr val="000000"/>
                </a:solidFill>
                <a:latin typeface="Times New Roman" panose="02020603050405020304" pitchFamily="18" charset="0"/>
              </a:rPr>
              <a:t>Bileşenler, uygulama sistemlerinde yeniden kullandığınız nesne ve nesne sınıfları koleksiyonlarıdır.</a:t>
            </a:r>
          </a:p>
          <a:p>
            <a:pPr algn="just">
              <a:buFont typeface="Arial" panose="020B0604020202020204" pitchFamily="34" charset="0"/>
              <a:buChar char="•"/>
            </a:pPr>
            <a:r>
              <a:rPr lang="tr-TR" dirty="0">
                <a:solidFill>
                  <a:srgbClr val="000000"/>
                </a:solidFill>
                <a:latin typeface="Times New Roman" panose="02020603050405020304" pitchFamily="18" charset="0"/>
              </a:rPr>
              <a:t>Sistem seviyesi</a:t>
            </a:r>
          </a:p>
          <a:p>
            <a:pPr marL="742950" lvl="1" indent="-285750" algn="just"/>
            <a:r>
              <a:rPr lang="tr-TR" dirty="0">
                <a:solidFill>
                  <a:srgbClr val="000000"/>
                </a:solidFill>
                <a:latin typeface="Times New Roman" panose="02020603050405020304" pitchFamily="18" charset="0"/>
              </a:rPr>
              <a:t>Bu düzeyde, tüm uygulama sistemlerini yeniden kullanırsınız.</a:t>
            </a:r>
          </a:p>
        </p:txBody>
      </p:sp>
      <p:sp>
        <p:nvSpPr>
          <p:cNvPr id="4" name="Slide Number Placeholder 3"/>
          <p:cNvSpPr>
            <a:spLocks noGrp="1"/>
          </p:cNvSpPr>
          <p:nvPr>
            <p:ph type="sldNum" sz="quarter" idx="12"/>
          </p:nvPr>
        </p:nvSpPr>
        <p:spPr/>
        <p:txBody>
          <a:bodyPr/>
          <a:lstStyle/>
          <a:p>
            <a:fld id="{EC83099C-5FA5-B04A-B819-64718E2A253A}" type="slidenum">
              <a:rPr lang="en-US" smtClean="0"/>
              <a:pPr/>
              <a:t>41</a:t>
            </a:fld>
            <a:endParaRPr lang="en-US"/>
          </a:p>
        </p:txBody>
      </p:sp>
      <p:sp>
        <p:nvSpPr>
          <p:cNvPr id="5" name="Footer Placeholder 4"/>
          <p:cNvSpPr>
            <a:spLocks noGrp="1"/>
          </p:cNvSpPr>
          <p:nvPr>
            <p:ph type="ftr" sz="quarter" idx="11"/>
          </p:nvPr>
        </p:nvSpPr>
        <p:spPr>
          <a:xfrm>
            <a:off x="7673926" y="5784851"/>
            <a:ext cx="2895600" cy="365125"/>
          </a:xfrm>
        </p:spPr>
        <p:txBody>
          <a:bodyPr/>
          <a:lstStyle/>
          <a:p>
            <a:r>
              <a:rPr lang="es-ES" dirty="0" err="1"/>
              <a:t>Ders</a:t>
            </a:r>
            <a:r>
              <a:rPr lang="es-ES" dirty="0"/>
              <a:t> 7 - </a:t>
            </a:r>
            <a:r>
              <a:rPr lang="es-ES" dirty="0" err="1"/>
              <a:t>Tasarım</a:t>
            </a:r>
            <a:r>
              <a:rPr lang="es-ES" dirty="0"/>
              <a:t> ve </a:t>
            </a:r>
            <a:r>
              <a:rPr lang="es-ES" dirty="0" err="1"/>
              <a:t>Uygulama</a:t>
            </a:r>
            <a:endParaRPr lang="en-US" dirty="0"/>
          </a:p>
        </p:txBody>
      </p:sp>
    </p:spTree>
    <p:extLst>
      <p:ext uri="{BB962C8B-B14F-4D97-AF65-F5344CB8AC3E}">
        <p14:creationId xmlns:p14="http://schemas.microsoft.com/office/powerpoint/2010/main" val="412386365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dirty="0">
                <a:solidFill>
                  <a:srgbClr val="000000"/>
                </a:solidFill>
                <a:latin typeface="Times New Roman" panose="02020603050405020304" pitchFamily="18" charset="0"/>
              </a:rPr>
              <a:t>Yeniden Kullanım Maliyetleri</a:t>
            </a:r>
          </a:p>
        </p:txBody>
      </p:sp>
      <p:sp>
        <p:nvSpPr>
          <p:cNvPr id="3" name="Content Placeholder 2"/>
          <p:cNvSpPr>
            <a:spLocks noGrp="1"/>
          </p:cNvSpPr>
          <p:nvPr>
            <p:ph idx="1"/>
          </p:nvPr>
        </p:nvSpPr>
        <p:spPr/>
        <p:txBody>
          <a:bodyPr>
            <a:normAutofit lnSpcReduction="10000"/>
          </a:bodyPr>
          <a:lstStyle/>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Yeniden kullanmak ve ihtiyaçlarınızı karşılayıp karşılamadığını değerlendirmek için yazılım aramak için harcanan zamanın maliyeti.</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Uygulanabildiği yerde, yeniden kullanılabilir yazılımı satın almanın maliyetleri. Kullanıma hazır büyük sistemler için bu maliyetler çok yüksek olabilir.</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Yeniden kullanılabilir yazılım bileşenlerini veya sistemlerini, geliştirmekte olduğunuz sistemin gereksinimlerini yansıtacak şekilde uyarlama ve yapılandırma maliyetleri.</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Yeniden kullanılabilir yazılım öğelerini birbirleriyle (farklı kaynaklardan yazılım kullanıyorsanız) ve geliştirdiğiniz yeni kodla entegre etmenin maliyetleri.</a:t>
            </a:r>
            <a:endParaRPr lang="tr-TR" b="0" i="0" noProof="0" dirty="0">
              <a:solidFill>
                <a:srgbClr val="000000"/>
              </a:solidFill>
              <a:effectLst/>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C83099C-5FA5-B04A-B819-64718E2A253A}" type="slidenum">
              <a:rPr lang="en-US" smtClean="0"/>
              <a:pPr/>
              <a:t>42</a:t>
            </a:fld>
            <a:endParaRPr lang="en-US"/>
          </a:p>
        </p:txBody>
      </p:sp>
      <p:sp>
        <p:nvSpPr>
          <p:cNvPr id="5" name="Footer Placeholder 4"/>
          <p:cNvSpPr>
            <a:spLocks noGrp="1"/>
          </p:cNvSpPr>
          <p:nvPr>
            <p:ph type="ftr" sz="quarter" idx="11"/>
          </p:nvPr>
        </p:nvSpPr>
        <p:spPr>
          <a:xfrm>
            <a:off x="4648200" y="6492876"/>
            <a:ext cx="2895600" cy="365125"/>
          </a:xfrm>
        </p:spPr>
        <p:txBody>
          <a:bodyPr/>
          <a:lstStyle/>
          <a:p>
            <a:r>
              <a:rPr lang="es-ES" dirty="0" err="1"/>
              <a:t>Ders</a:t>
            </a:r>
            <a:r>
              <a:rPr lang="es-ES" dirty="0"/>
              <a:t> 7 - </a:t>
            </a:r>
            <a:r>
              <a:rPr lang="es-ES" dirty="0" err="1"/>
              <a:t>Tasarım</a:t>
            </a:r>
            <a:r>
              <a:rPr lang="es-ES" dirty="0"/>
              <a:t> ve </a:t>
            </a:r>
            <a:r>
              <a:rPr lang="es-ES" dirty="0" err="1"/>
              <a:t>Uygulama</a:t>
            </a:r>
            <a:endParaRPr lang="en-US" dirty="0"/>
          </a:p>
        </p:txBody>
      </p:sp>
    </p:spTree>
    <p:extLst>
      <p:ext uri="{BB962C8B-B14F-4D97-AF65-F5344CB8AC3E}">
        <p14:creationId xmlns:p14="http://schemas.microsoft.com/office/powerpoint/2010/main" val="49900030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dirty="0">
                <a:solidFill>
                  <a:srgbClr val="000000"/>
                </a:solidFill>
                <a:latin typeface="Times New Roman" panose="02020603050405020304" pitchFamily="18" charset="0"/>
              </a:rPr>
              <a:t>Konfigürasyon Yönetimi</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dirty="0">
                <a:solidFill>
                  <a:srgbClr val="000000"/>
                </a:solidFill>
                <a:latin typeface="Times New Roman" panose="02020603050405020304" pitchFamily="18" charset="0"/>
              </a:rPr>
              <a:t>Konfigürasyon yönetimi, değişen bir yazılım sistemini yönetmenin genel sürecine verilen addır.</a:t>
            </a:r>
          </a:p>
          <a:p>
            <a:pPr algn="just">
              <a:buFont typeface="Arial" panose="020B0604020202020204" pitchFamily="34" charset="0"/>
              <a:buChar char="•"/>
            </a:pPr>
            <a:r>
              <a:rPr lang="tr-TR" dirty="0">
                <a:solidFill>
                  <a:srgbClr val="000000"/>
                </a:solidFill>
                <a:latin typeface="Times New Roman" panose="02020603050405020304" pitchFamily="18" charset="0"/>
              </a:rPr>
              <a:t>Konfigürasyon yönetiminin amacı, tüm geliştiricilerin proje koduna ve belgelere kontrollü bir şekilde erişebilmesi, hangi değişikliklerin yapıldığını bulabilmesi ve bir sistem oluşturmak için bileşenleri derleyip bağlayabilmesi için sistem entegrasyon sürecini </a:t>
            </a:r>
            <a:r>
              <a:rPr lang="tr-TR" dirty="0" smtClean="0">
                <a:solidFill>
                  <a:srgbClr val="000000"/>
                </a:solidFill>
                <a:latin typeface="Times New Roman" panose="02020603050405020304" pitchFamily="18" charset="0"/>
              </a:rPr>
              <a:t>desteklemektir</a:t>
            </a:r>
            <a:r>
              <a:rPr lang="tr-TR" dirty="0" smtClean="0">
                <a:solidFill>
                  <a:srgbClr val="000000"/>
                </a:solidFill>
                <a:latin typeface="Times New Roman" panose="02020603050405020304" pitchFamily="18" charset="0"/>
              </a:rPr>
              <a:t>.</a:t>
            </a:r>
          </a:p>
          <a:p>
            <a:pPr marL="0" indent="0" algn="just">
              <a:buNone/>
            </a:pPr>
            <a:endParaRPr lang="tr-TR" dirty="0">
              <a:solidFill>
                <a:srgbClr val="000000"/>
              </a:solidFill>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C83099C-5FA5-B04A-B819-64718E2A253A}" type="slidenum">
              <a:rPr lang="en-US" smtClean="0"/>
              <a:pPr/>
              <a:t>43</a:t>
            </a:fld>
            <a:endParaRPr lang="en-US"/>
          </a:p>
        </p:txBody>
      </p:sp>
      <p:sp>
        <p:nvSpPr>
          <p:cNvPr id="5" name="Footer Placeholder 4"/>
          <p:cNvSpPr>
            <a:spLocks noGrp="1"/>
          </p:cNvSpPr>
          <p:nvPr>
            <p:ph type="ftr" sz="quarter" idx="11"/>
          </p:nvPr>
        </p:nvSpPr>
        <p:spPr/>
        <p:txBody>
          <a:bodyPr/>
          <a:lstStyle/>
          <a:p>
            <a:r>
              <a:rPr lang="es-ES" dirty="0" err="1"/>
              <a:t>Ders</a:t>
            </a:r>
            <a:r>
              <a:rPr lang="es-ES" dirty="0"/>
              <a:t> 7 - </a:t>
            </a:r>
            <a:r>
              <a:rPr lang="es-ES" dirty="0" err="1"/>
              <a:t>Tasarım</a:t>
            </a:r>
            <a:r>
              <a:rPr lang="es-ES" dirty="0"/>
              <a:t> ve </a:t>
            </a:r>
            <a:r>
              <a:rPr lang="es-ES" dirty="0" err="1"/>
              <a:t>Uygulama</a:t>
            </a:r>
            <a:endParaRPr lang="en-US" dirty="0"/>
          </a:p>
        </p:txBody>
      </p:sp>
    </p:spTree>
    <p:extLst>
      <p:ext uri="{BB962C8B-B14F-4D97-AF65-F5344CB8AC3E}">
        <p14:creationId xmlns:p14="http://schemas.microsoft.com/office/powerpoint/2010/main" val="296185116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dirty="0">
                <a:solidFill>
                  <a:srgbClr val="000000"/>
                </a:solidFill>
                <a:latin typeface="Times New Roman" panose="02020603050405020304" pitchFamily="18" charset="0"/>
              </a:rPr>
              <a:t>Yapılandırma Yönetimi Faaliyetleri</a:t>
            </a:r>
          </a:p>
        </p:txBody>
      </p:sp>
      <p:sp>
        <p:nvSpPr>
          <p:cNvPr id="3" name="Content Placeholder 2"/>
          <p:cNvSpPr>
            <a:spLocks noGrp="1"/>
          </p:cNvSpPr>
          <p:nvPr>
            <p:ph idx="1"/>
          </p:nvPr>
        </p:nvSpPr>
        <p:spPr>
          <a:xfrm>
            <a:off x="1524000" y="1442257"/>
            <a:ext cx="9144000" cy="4525963"/>
          </a:xfrm>
        </p:spPr>
        <p:txBody>
          <a:bodyPr>
            <a:normAutofit fontScale="92500" lnSpcReduction="10000"/>
          </a:bodyPr>
          <a:lstStyle/>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Yazılım bileşenlerinin farklı sürümlerini takip etmek için desteğin sağlandığı sürüm yönetimi. Sürüm yönetimi sistemleri, birkaç programcı tarafından geliştirmeyi koordine edecek tesisleri içerir.</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Geliştiricilerin, bir sistemin her sürümünü oluşturmak için hangi bileşen sürümlerinin kullanıldığını tanımlamasına yardımcı olmak için desteğin sağlandığı sistem entegrasyonu. Bu açıklama daha sonra gerekli bileşenleri derleyip bağlayarak otomatik olarak bir sistem oluşturmak için kullanılır.</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Kullanıcıların hataları ve diğer sorunları bildirmesine ve tüm geliştiricilerin bu sorunlar üzerinde kimin çalıştığını ve ne zaman düzeltildiğini görmesine olanak sağlamak için desteğin sağlandığı sorun izleme.</a:t>
            </a:r>
            <a:endParaRPr lang="tr-TR" b="0" i="0" noProof="0" dirty="0">
              <a:solidFill>
                <a:srgbClr val="000000"/>
              </a:solidFill>
              <a:effectLst/>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C83099C-5FA5-B04A-B819-64718E2A253A}" type="slidenum">
              <a:rPr lang="en-US" smtClean="0"/>
              <a:pPr/>
              <a:t>44</a:t>
            </a:fld>
            <a:endParaRPr lang="en-US"/>
          </a:p>
        </p:txBody>
      </p:sp>
      <p:sp>
        <p:nvSpPr>
          <p:cNvPr id="5" name="Footer Placeholder 4"/>
          <p:cNvSpPr>
            <a:spLocks noGrp="1"/>
          </p:cNvSpPr>
          <p:nvPr>
            <p:ph type="ftr" sz="quarter" idx="11"/>
          </p:nvPr>
        </p:nvSpPr>
        <p:spPr/>
        <p:txBody>
          <a:bodyPr/>
          <a:lstStyle/>
          <a:p>
            <a:r>
              <a:rPr lang="es-ES" dirty="0" err="1"/>
              <a:t>Ders</a:t>
            </a:r>
            <a:r>
              <a:rPr lang="es-ES" dirty="0"/>
              <a:t> 7 - </a:t>
            </a:r>
            <a:r>
              <a:rPr lang="es-ES" dirty="0" err="1"/>
              <a:t>Tasarım</a:t>
            </a:r>
            <a:r>
              <a:rPr lang="es-ES" dirty="0"/>
              <a:t> ve </a:t>
            </a:r>
            <a:r>
              <a:rPr lang="es-ES" dirty="0" err="1"/>
              <a:t>Uygulama</a:t>
            </a:r>
            <a:endParaRPr lang="en-US" dirty="0"/>
          </a:p>
        </p:txBody>
      </p:sp>
    </p:spTree>
    <p:extLst>
      <p:ext uri="{BB962C8B-B14F-4D97-AF65-F5344CB8AC3E}">
        <p14:creationId xmlns:p14="http://schemas.microsoft.com/office/powerpoint/2010/main" val="180932944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200" b="1" dirty="0">
                <a:solidFill>
                  <a:srgbClr val="000000"/>
                </a:solidFill>
                <a:latin typeface="Times New Roman" panose="02020603050405020304" pitchFamily="18" charset="0"/>
              </a:rPr>
              <a:t>Ana</a:t>
            </a:r>
            <a:r>
              <a:rPr lang="tr-TR" sz="3200" b="1" dirty="0">
                <a:solidFill>
                  <a:srgbClr val="000000"/>
                </a:solidFill>
                <a:latin typeface="Times New Roman" panose="02020603050405020304" pitchFamily="18" charset="0"/>
              </a:rPr>
              <a:t>-hedef Geliştirme</a:t>
            </a:r>
          </a:p>
        </p:txBody>
      </p:sp>
      <p:sp>
        <p:nvSpPr>
          <p:cNvPr id="3" name="Content Placeholder 2"/>
          <p:cNvSpPr>
            <a:spLocks noGrp="1"/>
          </p:cNvSpPr>
          <p:nvPr>
            <p:ph idx="1"/>
          </p:nvPr>
        </p:nvSpPr>
        <p:spPr>
          <a:xfrm>
            <a:off x="1664677" y="1600201"/>
            <a:ext cx="8792308" cy="4525963"/>
          </a:xfrm>
        </p:spPr>
        <p:txBody>
          <a:bodyPr/>
          <a:lstStyle/>
          <a:p>
            <a:pPr algn="just">
              <a:buFont typeface="Arial" panose="020B0604020202020204" pitchFamily="34" charset="0"/>
              <a:buChar char="•"/>
            </a:pPr>
            <a:r>
              <a:rPr lang="tr-TR" dirty="0">
                <a:solidFill>
                  <a:srgbClr val="000000"/>
                </a:solidFill>
                <a:latin typeface="Times New Roman" panose="02020603050405020304" pitchFamily="18" charset="0"/>
              </a:rPr>
              <a:t>Çoğu yazılım bir bilgisayarda (ana bilgisayar) geliştirilir, ancak ayrı bir makinede (hedef) çalışır.</a:t>
            </a:r>
          </a:p>
          <a:p>
            <a:pPr algn="just">
              <a:buFont typeface="Arial" panose="020B0604020202020204" pitchFamily="34" charset="0"/>
              <a:buChar char="•"/>
            </a:pPr>
            <a:r>
              <a:rPr lang="tr-TR" dirty="0">
                <a:solidFill>
                  <a:srgbClr val="000000"/>
                </a:solidFill>
                <a:latin typeface="Times New Roman" panose="02020603050405020304" pitchFamily="18" charset="0"/>
              </a:rPr>
              <a:t>Daha genel olarak, bir geliştirme platformu ve bir yürütme platformundan bahsedebiliriz.</a:t>
            </a:r>
          </a:p>
          <a:p>
            <a:pPr marL="742950" lvl="1" indent="-285750" algn="just"/>
            <a:r>
              <a:rPr lang="tr-TR" dirty="0">
                <a:solidFill>
                  <a:srgbClr val="000000"/>
                </a:solidFill>
                <a:latin typeface="Times New Roman" panose="02020603050405020304" pitchFamily="18" charset="0"/>
              </a:rPr>
              <a:t>Bir platform, donanımdan daha fazlasıdır.</a:t>
            </a:r>
          </a:p>
          <a:p>
            <a:pPr marL="742950" lvl="1" indent="-285750" algn="just"/>
            <a:r>
              <a:rPr lang="tr-TR" dirty="0">
                <a:solidFill>
                  <a:srgbClr val="000000"/>
                </a:solidFill>
                <a:latin typeface="Times New Roman" panose="02020603050405020304" pitchFamily="18" charset="0"/>
              </a:rPr>
              <a:t>Kurulu işletim sistemini ve bir </a:t>
            </a:r>
            <a:r>
              <a:rPr lang="tr-TR" dirty="0" err="1">
                <a:solidFill>
                  <a:srgbClr val="000000"/>
                </a:solidFill>
                <a:latin typeface="Times New Roman" panose="02020603050405020304" pitchFamily="18" charset="0"/>
              </a:rPr>
              <a:t>veritabanı</a:t>
            </a:r>
            <a:r>
              <a:rPr lang="tr-TR" dirty="0">
                <a:solidFill>
                  <a:srgbClr val="000000"/>
                </a:solidFill>
                <a:latin typeface="Times New Roman" panose="02020603050405020304" pitchFamily="18" charset="0"/>
              </a:rPr>
              <a:t> yönetim sistemi veya geliştirme platformları için etkileşimli bir geliştirme ortamı gibi diğer destekleyici yazılımları içerir.</a:t>
            </a:r>
          </a:p>
          <a:p>
            <a:pPr algn="just">
              <a:buFont typeface="Arial" panose="020B0604020202020204" pitchFamily="34" charset="0"/>
              <a:buChar char="•"/>
            </a:pPr>
            <a:r>
              <a:rPr lang="tr-TR" dirty="0">
                <a:solidFill>
                  <a:srgbClr val="000000"/>
                </a:solidFill>
                <a:latin typeface="Times New Roman" panose="02020603050405020304" pitchFamily="18" charset="0"/>
              </a:rPr>
              <a:t>Geliştirme platformunun genellikle yürütme platformundan farklı bir yüklü yazılımı vardır; bu platformların farklı mimarileri olabilir.</a:t>
            </a:r>
          </a:p>
        </p:txBody>
      </p:sp>
      <p:sp>
        <p:nvSpPr>
          <p:cNvPr id="4" name="Slide Number Placeholder 3"/>
          <p:cNvSpPr>
            <a:spLocks noGrp="1"/>
          </p:cNvSpPr>
          <p:nvPr>
            <p:ph type="sldNum" sz="quarter" idx="12"/>
          </p:nvPr>
        </p:nvSpPr>
        <p:spPr/>
        <p:txBody>
          <a:bodyPr/>
          <a:lstStyle/>
          <a:p>
            <a:fld id="{EC83099C-5FA5-B04A-B819-64718E2A253A}" type="slidenum">
              <a:rPr lang="en-US" smtClean="0"/>
              <a:pPr/>
              <a:t>45</a:t>
            </a:fld>
            <a:endParaRPr lang="en-US"/>
          </a:p>
        </p:txBody>
      </p:sp>
      <p:sp>
        <p:nvSpPr>
          <p:cNvPr id="5" name="Footer Placeholder 4"/>
          <p:cNvSpPr>
            <a:spLocks noGrp="1"/>
          </p:cNvSpPr>
          <p:nvPr>
            <p:ph type="ftr" sz="quarter" idx="11"/>
          </p:nvPr>
        </p:nvSpPr>
        <p:spPr>
          <a:xfrm>
            <a:off x="7315200" y="6392155"/>
            <a:ext cx="2895600" cy="365125"/>
          </a:xfrm>
        </p:spPr>
        <p:txBody>
          <a:bodyPr/>
          <a:lstStyle/>
          <a:p>
            <a:r>
              <a:rPr lang="es-ES" dirty="0" err="1"/>
              <a:t>Ders</a:t>
            </a:r>
            <a:r>
              <a:rPr lang="es-ES" dirty="0"/>
              <a:t> 7 - </a:t>
            </a:r>
            <a:r>
              <a:rPr lang="es-ES" dirty="0" err="1"/>
              <a:t>Tasarım</a:t>
            </a:r>
            <a:r>
              <a:rPr lang="es-ES" dirty="0"/>
              <a:t> ve </a:t>
            </a:r>
            <a:r>
              <a:rPr lang="es-ES" dirty="0" err="1"/>
              <a:t>Uygulama</a:t>
            </a:r>
            <a:endParaRPr lang="en-US" dirty="0"/>
          </a:p>
        </p:txBody>
      </p:sp>
    </p:spTree>
    <p:extLst>
      <p:ext uri="{BB962C8B-B14F-4D97-AF65-F5344CB8AC3E}">
        <p14:creationId xmlns:p14="http://schemas.microsoft.com/office/powerpoint/2010/main" val="420902869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dirty="0">
                <a:solidFill>
                  <a:srgbClr val="000000"/>
                </a:solidFill>
                <a:latin typeface="Times New Roman" panose="02020603050405020304" pitchFamily="18" charset="0"/>
              </a:rPr>
              <a:t>Geliştirme Platformu Araçları</a:t>
            </a:r>
          </a:p>
        </p:txBody>
      </p:sp>
      <p:sp>
        <p:nvSpPr>
          <p:cNvPr id="3" name="Content Placeholder 2"/>
          <p:cNvSpPr>
            <a:spLocks noGrp="1"/>
          </p:cNvSpPr>
          <p:nvPr>
            <p:ph idx="1"/>
          </p:nvPr>
        </p:nvSpPr>
        <p:spPr>
          <a:xfrm>
            <a:off x="1524000" y="1600201"/>
            <a:ext cx="9045526" cy="4525963"/>
          </a:xfrm>
        </p:spPr>
        <p:txBody>
          <a:bodyPr/>
          <a:lstStyle/>
          <a:p>
            <a:pPr algn="just">
              <a:buFont typeface="Arial" panose="020B0604020202020204" pitchFamily="34" charset="0"/>
              <a:buChar char="•"/>
            </a:pPr>
            <a:r>
              <a:rPr lang="tr-TR" dirty="0">
                <a:solidFill>
                  <a:srgbClr val="000000"/>
                </a:solidFill>
                <a:latin typeface="Times New Roman" panose="02020603050405020304" pitchFamily="18" charset="0"/>
              </a:rPr>
              <a:t>Kod oluşturmanıza, düzenlemenize ve derlemenize olanak tanıyan entegre bir derleyici ve sözdizimine yönelik düzenleme sistemi.</a:t>
            </a:r>
          </a:p>
          <a:p>
            <a:pPr algn="just">
              <a:buFont typeface="Arial" panose="020B0604020202020204" pitchFamily="34" charset="0"/>
              <a:buChar char="•"/>
            </a:pPr>
            <a:r>
              <a:rPr lang="tr-TR" dirty="0">
                <a:solidFill>
                  <a:srgbClr val="000000"/>
                </a:solidFill>
                <a:latin typeface="Times New Roman" panose="02020603050405020304" pitchFamily="18" charset="0"/>
              </a:rPr>
              <a:t>Bir dil hata ayıklama sistemi.</a:t>
            </a:r>
          </a:p>
          <a:p>
            <a:pPr algn="just">
              <a:buFont typeface="Arial" panose="020B0604020202020204" pitchFamily="34" charset="0"/>
              <a:buChar char="•"/>
            </a:pPr>
            <a:r>
              <a:rPr lang="tr-TR" dirty="0">
                <a:solidFill>
                  <a:srgbClr val="000000"/>
                </a:solidFill>
                <a:latin typeface="Times New Roman" panose="02020603050405020304" pitchFamily="18" charset="0"/>
              </a:rPr>
              <a:t>UML modellerini düzenlemek için araçlar gibi grafik düzenleme araçları.</a:t>
            </a:r>
          </a:p>
          <a:p>
            <a:pPr algn="just">
              <a:buFont typeface="Arial" panose="020B0604020202020204" pitchFamily="34" charset="0"/>
              <a:buChar char="•"/>
            </a:pPr>
            <a:r>
              <a:rPr lang="tr-TR" dirty="0">
                <a:solidFill>
                  <a:srgbClr val="000000"/>
                </a:solidFill>
                <a:latin typeface="Times New Roman" panose="02020603050405020304" pitchFamily="18" charset="0"/>
              </a:rPr>
              <a:t>Bir programın yeni sürümünde otomatik olarak bir dizi test çalıştırabilen </a:t>
            </a:r>
            <a:r>
              <a:rPr lang="tr-TR" dirty="0" err="1">
                <a:solidFill>
                  <a:srgbClr val="000000"/>
                </a:solidFill>
                <a:latin typeface="Times New Roman" panose="02020603050405020304" pitchFamily="18" charset="0"/>
              </a:rPr>
              <a:t>Junit</a:t>
            </a:r>
            <a:r>
              <a:rPr lang="tr-TR" dirty="0">
                <a:solidFill>
                  <a:srgbClr val="000000"/>
                </a:solidFill>
                <a:latin typeface="Times New Roman" panose="02020603050405020304" pitchFamily="18" charset="0"/>
              </a:rPr>
              <a:t> gibi test araçları.</a:t>
            </a:r>
          </a:p>
          <a:p>
            <a:pPr algn="just">
              <a:buFont typeface="Arial" panose="020B0604020202020204" pitchFamily="34" charset="0"/>
              <a:buChar char="•"/>
            </a:pPr>
            <a:r>
              <a:rPr lang="tr-TR" dirty="0">
                <a:solidFill>
                  <a:srgbClr val="000000"/>
                </a:solidFill>
                <a:latin typeface="Times New Roman" panose="02020603050405020304" pitchFamily="18" charset="0"/>
              </a:rPr>
              <a:t>Farklı geliştirme projeleri için kodu düzenlemenize yardımcı olan proje destek araçları.</a:t>
            </a:r>
          </a:p>
        </p:txBody>
      </p:sp>
      <p:sp>
        <p:nvSpPr>
          <p:cNvPr id="4" name="Slide Number Placeholder 3"/>
          <p:cNvSpPr>
            <a:spLocks noGrp="1"/>
          </p:cNvSpPr>
          <p:nvPr>
            <p:ph type="sldNum" sz="quarter" idx="12"/>
          </p:nvPr>
        </p:nvSpPr>
        <p:spPr/>
        <p:txBody>
          <a:bodyPr/>
          <a:lstStyle/>
          <a:p>
            <a:fld id="{EC83099C-5FA5-B04A-B819-64718E2A253A}" type="slidenum">
              <a:rPr lang="en-US" smtClean="0"/>
              <a:pPr/>
              <a:t>46</a:t>
            </a:fld>
            <a:endParaRPr lang="en-US"/>
          </a:p>
        </p:txBody>
      </p:sp>
      <p:sp>
        <p:nvSpPr>
          <p:cNvPr id="5" name="Footer Placeholder 4"/>
          <p:cNvSpPr>
            <a:spLocks noGrp="1"/>
          </p:cNvSpPr>
          <p:nvPr>
            <p:ph type="ftr" sz="quarter" idx="11"/>
          </p:nvPr>
        </p:nvSpPr>
        <p:spPr>
          <a:xfrm>
            <a:off x="6842760" y="6400800"/>
            <a:ext cx="2895600" cy="365125"/>
          </a:xfrm>
        </p:spPr>
        <p:txBody>
          <a:bodyPr/>
          <a:lstStyle/>
          <a:p>
            <a:r>
              <a:rPr lang="es-ES" dirty="0" err="1"/>
              <a:t>Ders</a:t>
            </a:r>
            <a:r>
              <a:rPr lang="es-ES" dirty="0"/>
              <a:t> 7 - </a:t>
            </a:r>
            <a:r>
              <a:rPr lang="es-ES" dirty="0" err="1"/>
              <a:t>Tasarım</a:t>
            </a:r>
            <a:r>
              <a:rPr lang="es-ES" dirty="0"/>
              <a:t> ve </a:t>
            </a:r>
            <a:r>
              <a:rPr lang="es-ES" dirty="0" err="1"/>
              <a:t>Uygulama</a:t>
            </a:r>
            <a:endParaRPr lang="en-US" dirty="0"/>
          </a:p>
        </p:txBody>
      </p:sp>
    </p:spTree>
    <p:extLst>
      <p:ext uri="{BB962C8B-B14F-4D97-AF65-F5344CB8AC3E}">
        <p14:creationId xmlns:p14="http://schemas.microsoft.com/office/powerpoint/2010/main" val="424950574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dirty="0">
                <a:solidFill>
                  <a:srgbClr val="000000"/>
                </a:solidFill>
                <a:latin typeface="Times New Roman" panose="02020603050405020304" pitchFamily="18" charset="0"/>
              </a:rPr>
              <a:t>Entegre Geliştirme Ortamları (</a:t>
            </a:r>
            <a:r>
              <a:rPr lang="tr-TR" sz="3200" b="1" dirty="0" err="1">
                <a:solidFill>
                  <a:srgbClr val="000000"/>
                </a:solidFill>
                <a:latin typeface="Times New Roman" panose="02020603050405020304" pitchFamily="18" charset="0"/>
              </a:rPr>
              <a:t>IDE'ler</a:t>
            </a:r>
            <a:r>
              <a:rPr lang="tr-TR" sz="3200" b="1" dirty="0">
                <a:solidFill>
                  <a:srgbClr val="000000"/>
                </a:solidFill>
                <a:latin typeface="Times New Roman" panose="02020603050405020304" pitchFamily="18" charset="0"/>
              </a:rPr>
              <a:t>)</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dirty="0">
                <a:solidFill>
                  <a:srgbClr val="000000"/>
                </a:solidFill>
                <a:latin typeface="Times New Roman" panose="02020603050405020304" pitchFamily="18" charset="0"/>
              </a:rPr>
              <a:t>Yazılım geliştirme araçları genellikle bir entegre geliştirme ortamı (IDE) oluşturmak için gruplanır.</a:t>
            </a:r>
          </a:p>
          <a:p>
            <a:pPr algn="just">
              <a:buFont typeface="Arial" panose="020B0604020202020204" pitchFamily="34" charset="0"/>
              <a:buChar char="•"/>
            </a:pPr>
            <a:r>
              <a:rPr lang="tr-TR" dirty="0">
                <a:solidFill>
                  <a:srgbClr val="000000"/>
                </a:solidFill>
                <a:latin typeface="Times New Roman" panose="02020603050405020304" pitchFamily="18" charset="0"/>
              </a:rPr>
              <a:t>Bir IDE, bazı ortak çerçeve ve kullanıcı arabirimi dahilinde yazılım geliştirmenin farklı yönlerini destekleyen bir dizi yazılım aracıdır.</a:t>
            </a:r>
          </a:p>
          <a:p>
            <a:pPr algn="just">
              <a:buFont typeface="Arial" panose="020B0604020202020204" pitchFamily="34" charset="0"/>
              <a:buChar char="•"/>
            </a:pPr>
            <a:r>
              <a:rPr lang="tr-TR" dirty="0" err="1">
                <a:solidFill>
                  <a:srgbClr val="000000"/>
                </a:solidFill>
                <a:latin typeface="Times New Roman" panose="02020603050405020304" pitchFamily="18" charset="0"/>
              </a:rPr>
              <a:t>IDE'ler</a:t>
            </a:r>
            <a:r>
              <a:rPr lang="tr-TR">
                <a:solidFill>
                  <a:srgbClr val="000000"/>
                </a:solidFill>
                <a:latin typeface="Times New Roman" panose="02020603050405020304" pitchFamily="18" charset="0"/>
              </a:rPr>
              <a:t>, </a:t>
            </a:r>
            <a:r>
              <a:rPr lang="en-US">
                <a:solidFill>
                  <a:srgbClr val="000000"/>
                </a:solidFill>
                <a:latin typeface="Times New Roman" panose="02020603050405020304" pitchFamily="18" charset="0"/>
              </a:rPr>
              <a:t>C#</a:t>
            </a:r>
            <a:r>
              <a:rPr lang="tr-TR">
                <a:solidFill>
                  <a:srgbClr val="000000"/>
                </a:solidFill>
                <a:latin typeface="Times New Roman" panose="02020603050405020304" pitchFamily="18" charset="0"/>
              </a:rPr>
              <a:t> </a:t>
            </a:r>
            <a:r>
              <a:rPr lang="tr-TR" dirty="0">
                <a:solidFill>
                  <a:srgbClr val="000000"/>
                </a:solidFill>
                <a:latin typeface="Times New Roman" panose="02020603050405020304" pitchFamily="18" charset="0"/>
              </a:rPr>
              <a:t>gibi belirli bir programlama dilinde geliştirmeyi desteklemek için oluşturulur. Dil </a:t>
            </a:r>
            <a:r>
              <a:rPr lang="tr-TR" dirty="0" err="1">
                <a:solidFill>
                  <a:srgbClr val="000000"/>
                </a:solidFill>
                <a:latin typeface="Times New Roman" panose="02020603050405020304" pitchFamily="18" charset="0"/>
              </a:rPr>
              <a:t>IDE'si</a:t>
            </a:r>
            <a:r>
              <a:rPr lang="tr-TR" dirty="0">
                <a:solidFill>
                  <a:srgbClr val="000000"/>
                </a:solidFill>
                <a:latin typeface="Times New Roman" panose="02020603050405020304" pitchFamily="18" charset="0"/>
              </a:rPr>
              <a:t> özel olarak geliştirilebilir veya belirli dil destek araçlarıyla genel amaçlı bir </a:t>
            </a:r>
            <a:r>
              <a:rPr lang="tr-TR" dirty="0" err="1">
                <a:solidFill>
                  <a:srgbClr val="000000"/>
                </a:solidFill>
                <a:latin typeface="Times New Roman" panose="02020603050405020304" pitchFamily="18" charset="0"/>
              </a:rPr>
              <a:t>IDE'nin</a:t>
            </a:r>
            <a:r>
              <a:rPr lang="tr-TR" dirty="0">
                <a:solidFill>
                  <a:srgbClr val="000000"/>
                </a:solidFill>
                <a:latin typeface="Times New Roman" panose="02020603050405020304" pitchFamily="18" charset="0"/>
              </a:rPr>
              <a:t> somutlaşmış hali olabilir.</a:t>
            </a:r>
          </a:p>
        </p:txBody>
      </p:sp>
      <p:sp>
        <p:nvSpPr>
          <p:cNvPr id="4" name="Slide Number Placeholder 3"/>
          <p:cNvSpPr>
            <a:spLocks noGrp="1"/>
          </p:cNvSpPr>
          <p:nvPr>
            <p:ph type="sldNum" sz="quarter" idx="12"/>
          </p:nvPr>
        </p:nvSpPr>
        <p:spPr/>
        <p:txBody>
          <a:bodyPr/>
          <a:lstStyle/>
          <a:p>
            <a:fld id="{EC83099C-5FA5-B04A-B819-64718E2A253A}" type="slidenum">
              <a:rPr lang="en-US" smtClean="0"/>
              <a:pPr/>
              <a:t>47</a:t>
            </a:fld>
            <a:endParaRPr lang="en-US"/>
          </a:p>
        </p:txBody>
      </p:sp>
      <p:sp>
        <p:nvSpPr>
          <p:cNvPr id="5" name="Footer Placeholder 4"/>
          <p:cNvSpPr>
            <a:spLocks noGrp="1"/>
          </p:cNvSpPr>
          <p:nvPr>
            <p:ph type="ftr" sz="quarter" idx="11"/>
          </p:nvPr>
        </p:nvSpPr>
        <p:spPr/>
        <p:txBody>
          <a:bodyPr/>
          <a:lstStyle/>
          <a:p>
            <a:r>
              <a:rPr lang="es-ES" dirty="0" err="1"/>
              <a:t>Ders</a:t>
            </a:r>
            <a:r>
              <a:rPr lang="es-ES" dirty="0"/>
              <a:t> 7 - </a:t>
            </a:r>
            <a:r>
              <a:rPr lang="es-ES" dirty="0" err="1"/>
              <a:t>Tasarım</a:t>
            </a:r>
            <a:r>
              <a:rPr lang="es-ES" dirty="0"/>
              <a:t> ve </a:t>
            </a:r>
            <a:r>
              <a:rPr lang="es-ES" dirty="0" err="1"/>
              <a:t>Uygulama</a:t>
            </a:r>
            <a:endParaRPr lang="en-US" dirty="0"/>
          </a:p>
        </p:txBody>
      </p:sp>
    </p:spTree>
    <p:extLst>
      <p:ext uri="{BB962C8B-B14F-4D97-AF65-F5344CB8AC3E}">
        <p14:creationId xmlns:p14="http://schemas.microsoft.com/office/powerpoint/2010/main" val="378847202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dirty="0">
                <a:solidFill>
                  <a:srgbClr val="000000"/>
                </a:solidFill>
                <a:latin typeface="Times New Roman" panose="02020603050405020304" pitchFamily="18" charset="0"/>
              </a:rPr>
              <a:t>Bileşen / Sistem Dağıtım Faktörleri</a:t>
            </a:r>
          </a:p>
        </p:txBody>
      </p:sp>
      <p:sp>
        <p:nvSpPr>
          <p:cNvPr id="3" name="Content Placeholder 2"/>
          <p:cNvSpPr>
            <a:spLocks noGrp="1"/>
          </p:cNvSpPr>
          <p:nvPr>
            <p:ph idx="1"/>
          </p:nvPr>
        </p:nvSpPr>
        <p:spPr>
          <a:xfrm>
            <a:off x="1524001" y="1431149"/>
            <a:ext cx="9017391" cy="4525963"/>
          </a:xfrm>
        </p:spPr>
        <p:txBody>
          <a:bodyPr>
            <a:normAutofit fontScale="92500" lnSpcReduction="10000"/>
          </a:bodyPr>
          <a:lstStyle/>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Bir bileşen belirli bir donanım mimarisi için tasarlanmışsa veya başka bir yazılım sistemine dayanıyorsa, gerekli donanım ve yazılım desteğini sağlayan bir platformda kullanılması gerektiği açıktır.</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Yüksek </a:t>
            </a:r>
            <a:r>
              <a:rPr lang="tr-TR" b="0" i="0" noProof="0" dirty="0" err="1" smtClean="0">
                <a:solidFill>
                  <a:srgbClr val="000000"/>
                </a:solidFill>
                <a:effectLst/>
                <a:latin typeface="Times New Roman" panose="02020603050405020304" pitchFamily="18" charset="0"/>
              </a:rPr>
              <a:t>kullanılabilirlikli</a:t>
            </a:r>
            <a:r>
              <a:rPr lang="tr-TR" b="0" i="0" noProof="0" dirty="0" smtClean="0">
                <a:solidFill>
                  <a:srgbClr val="000000"/>
                </a:solidFill>
                <a:effectLst/>
                <a:latin typeface="Times New Roman" panose="02020603050405020304" pitchFamily="18" charset="0"/>
              </a:rPr>
              <a:t> sistemler, bileşenlerin birden fazla platformda konuşlandırılmasını gerektirebilir. Bu, platform arızası durumunda bileşenin alternatif bir uygulamasının mevcut olduğu anlamına gelir.</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Bileşenler arasında yüksek düzeyde iletişim trafiği varsa, bunları aynı platformda veya fiziksel olarak birbirine yakın platformlarda konuşlandırmak genellikle mantıklıdır. Bu, bir mesajın bir bileşen tarafından gönderildiği ve bir başkası tarafından alındığı zaman arasındaki gecikmeyi azaltır.</a:t>
            </a:r>
            <a:endParaRPr lang="tr-TR" b="0" i="0" noProof="0" dirty="0">
              <a:solidFill>
                <a:srgbClr val="000000"/>
              </a:solidFill>
              <a:effectLst/>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C83099C-5FA5-B04A-B819-64718E2A253A}" type="slidenum">
              <a:rPr lang="en-US" smtClean="0"/>
              <a:pPr/>
              <a:t>48</a:t>
            </a:fld>
            <a:endParaRPr lang="en-US"/>
          </a:p>
        </p:txBody>
      </p:sp>
      <p:sp>
        <p:nvSpPr>
          <p:cNvPr id="5" name="Footer Placeholder 4"/>
          <p:cNvSpPr>
            <a:spLocks noGrp="1"/>
          </p:cNvSpPr>
          <p:nvPr>
            <p:ph type="ftr" sz="quarter" idx="11"/>
          </p:nvPr>
        </p:nvSpPr>
        <p:spPr/>
        <p:txBody>
          <a:bodyPr/>
          <a:lstStyle/>
          <a:p>
            <a:r>
              <a:rPr lang="es-ES" dirty="0" err="1"/>
              <a:t>Ders</a:t>
            </a:r>
            <a:r>
              <a:rPr lang="es-ES" dirty="0"/>
              <a:t> 7 - </a:t>
            </a:r>
            <a:r>
              <a:rPr lang="es-ES" dirty="0" err="1"/>
              <a:t>Tasarım</a:t>
            </a:r>
            <a:r>
              <a:rPr lang="es-ES" dirty="0"/>
              <a:t> ve </a:t>
            </a:r>
            <a:r>
              <a:rPr lang="es-ES" dirty="0" err="1"/>
              <a:t>Uygulama</a:t>
            </a:r>
            <a:endParaRPr lang="en-US" dirty="0"/>
          </a:p>
        </p:txBody>
      </p:sp>
    </p:spTree>
    <p:extLst>
      <p:ext uri="{BB962C8B-B14F-4D97-AF65-F5344CB8AC3E}">
        <p14:creationId xmlns:p14="http://schemas.microsoft.com/office/powerpoint/2010/main" val="218172836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dirty="0">
                <a:solidFill>
                  <a:srgbClr val="000000"/>
                </a:solidFill>
                <a:latin typeface="Times New Roman" panose="02020603050405020304" pitchFamily="18" charset="0"/>
              </a:rPr>
              <a:t>Açık Kaynak Geliştirme</a:t>
            </a:r>
          </a:p>
        </p:txBody>
      </p:sp>
      <p:sp>
        <p:nvSpPr>
          <p:cNvPr id="3" name="Content Placeholder 2"/>
          <p:cNvSpPr>
            <a:spLocks noGrp="1"/>
          </p:cNvSpPr>
          <p:nvPr>
            <p:ph idx="1"/>
          </p:nvPr>
        </p:nvSpPr>
        <p:spPr>
          <a:xfrm>
            <a:off x="1524000" y="1385987"/>
            <a:ext cx="9144000" cy="4525963"/>
          </a:xfrm>
        </p:spPr>
        <p:txBody>
          <a:bodyPr>
            <a:normAutofit lnSpcReduction="10000"/>
          </a:bodyPr>
          <a:lstStyle/>
          <a:p>
            <a:pPr algn="just">
              <a:buFont typeface="Arial" panose="020B0604020202020204" pitchFamily="34" charset="0"/>
              <a:buChar char="•"/>
            </a:pPr>
            <a:r>
              <a:rPr lang="tr-TR" dirty="0">
                <a:solidFill>
                  <a:srgbClr val="000000"/>
                </a:solidFill>
                <a:latin typeface="Times New Roman" panose="02020603050405020304" pitchFamily="18" charset="0"/>
              </a:rPr>
              <a:t>Açık kaynak geliştirme, bir yazılım sisteminin kaynak kodunun yayınlandığı ve gönüllülerin geliştirme sürecine katılmaya davet edildiği bir yazılım geliştirme yaklaşımıdır.</a:t>
            </a:r>
          </a:p>
          <a:p>
            <a:pPr algn="just">
              <a:buFont typeface="Arial" panose="020B0604020202020204" pitchFamily="34" charset="0"/>
              <a:buChar char="•"/>
            </a:pPr>
            <a:r>
              <a:rPr lang="tr-TR" dirty="0">
                <a:solidFill>
                  <a:srgbClr val="000000"/>
                </a:solidFill>
                <a:latin typeface="Times New Roman" panose="02020603050405020304" pitchFamily="18" charset="0"/>
              </a:rPr>
              <a:t>Kökleri, kaynak kodunun tescilli olmaması gerektiğini savunan Özgür Yazılım Vakfı'na (www.fsf.org) dayanmaktadır, bunun yerine kullanıcıların istedikleri gibi inceleyip değiştirebilmeleri için her zaman erişilebilir olması gerektiğini savunmaktadır.</a:t>
            </a:r>
          </a:p>
          <a:p>
            <a:pPr algn="just">
              <a:buFont typeface="Arial" panose="020B0604020202020204" pitchFamily="34" charset="0"/>
              <a:buChar char="•"/>
            </a:pPr>
            <a:r>
              <a:rPr lang="tr-TR" dirty="0">
                <a:solidFill>
                  <a:srgbClr val="000000"/>
                </a:solidFill>
                <a:latin typeface="Times New Roman" panose="02020603050405020304" pitchFamily="18" charset="0"/>
              </a:rPr>
              <a:t>Açık kaynaklı yazılım, çok daha büyük bir gönüllü geliştirici popülasyonunu işe almak için İnternet'i kullanarak bu fikri genişletti. Birçoğu aynı zamanda kodun kullanıcılarıdır.</a:t>
            </a:r>
          </a:p>
        </p:txBody>
      </p:sp>
      <p:sp>
        <p:nvSpPr>
          <p:cNvPr id="4" name="Slide Number Placeholder 3"/>
          <p:cNvSpPr>
            <a:spLocks noGrp="1"/>
          </p:cNvSpPr>
          <p:nvPr>
            <p:ph type="sldNum" sz="quarter" idx="12"/>
          </p:nvPr>
        </p:nvSpPr>
        <p:spPr/>
        <p:txBody>
          <a:bodyPr/>
          <a:lstStyle/>
          <a:p>
            <a:fld id="{EC83099C-5FA5-B04A-B819-64718E2A253A}" type="slidenum">
              <a:rPr lang="en-US" smtClean="0"/>
              <a:pPr/>
              <a:t>49</a:t>
            </a:fld>
            <a:endParaRPr lang="en-US"/>
          </a:p>
        </p:txBody>
      </p:sp>
      <p:sp>
        <p:nvSpPr>
          <p:cNvPr id="5" name="Footer Placeholder 4"/>
          <p:cNvSpPr>
            <a:spLocks noGrp="1"/>
          </p:cNvSpPr>
          <p:nvPr>
            <p:ph type="ftr" sz="quarter" idx="11"/>
          </p:nvPr>
        </p:nvSpPr>
        <p:spPr>
          <a:xfrm>
            <a:off x="4648200" y="6504697"/>
            <a:ext cx="2895600" cy="365125"/>
          </a:xfrm>
        </p:spPr>
        <p:txBody>
          <a:bodyPr/>
          <a:lstStyle/>
          <a:p>
            <a:r>
              <a:rPr lang="es-ES" dirty="0" err="1"/>
              <a:t>Ders</a:t>
            </a:r>
            <a:r>
              <a:rPr lang="es-ES" dirty="0"/>
              <a:t> 7 - </a:t>
            </a:r>
            <a:r>
              <a:rPr lang="es-ES" dirty="0" err="1"/>
              <a:t>Tasarım</a:t>
            </a:r>
            <a:r>
              <a:rPr lang="es-ES" dirty="0"/>
              <a:t> ve </a:t>
            </a:r>
            <a:r>
              <a:rPr lang="es-ES" dirty="0" err="1"/>
              <a:t>Uygulama</a:t>
            </a:r>
            <a:endParaRPr lang="en-US" dirty="0"/>
          </a:p>
        </p:txBody>
      </p:sp>
    </p:spTree>
    <p:extLst>
      <p:ext uri="{BB962C8B-B14F-4D97-AF65-F5344CB8AC3E}">
        <p14:creationId xmlns:p14="http://schemas.microsoft.com/office/powerpoint/2010/main" val="18539672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2193926" y="306389"/>
            <a:ext cx="8093075" cy="917575"/>
          </a:xfrm>
        </p:spPr>
        <p:txBody>
          <a:bodyPr/>
          <a:lstStyle/>
          <a:p>
            <a:pPr algn="l"/>
            <a:r>
              <a:rPr lang="tr-TR" sz="3200" b="1" dirty="0">
                <a:solidFill>
                  <a:srgbClr val="000000"/>
                </a:solidFill>
                <a:latin typeface="Times New Roman" panose="02020603050405020304" pitchFamily="18" charset="0"/>
              </a:rPr>
              <a:t>Nesne Odaklı Bir Tasarım Süreci</a:t>
            </a:r>
          </a:p>
        </p:txBody>
      </p:sp>
      <p:sp>
        <p:nvSpPr>
          <p:cNvPr id="126979" name="Rectangle 3"/>
          <p:cNvSpPr>
            <a:spLocks noGrp="1" noChangeArrowheads="1"/>
          </p:cNvSpPr>
          <p:nvPr>
            <p:ph type="body" idx="1"/>
          </p:nvPr>
        </p:nvSpPr>
        <p:spPr/>
        <p:txBody>
          <a:bodyPr/>
          <a:lstStyle/>
          <a:p>
            <a:pPr algn="just">
              <a:buFont typeface="Arial" panose="020B0604020202020204" pitchFamily="34" charset="0"/>
              <a:buChar char="•"/>
            </a:pPr>
            <a:r>
              <a:rPr lang="tr-TR" dirty="0">
                <a:solidFill>
                  <a:srgbClr val="000000"/>
                </a:solidFill>
                <a:latin typeface="Times New Roman" panose="02020603050405020304" pitchFamily="18" charset="0"/>
              </a:rPr>
              <a:t>Yapılandırılmış nesneye yönelik tasarım süreçleri, bir dizi farklı sistem modelinin geliştirilmesini içerir.</a:t>
            </a:r>
          </a:p>
          <a:p>
            <a:pPr algn="just">
              <a:buFont typeface="Arial" panose="020B0604020202020204" pitchFamily="34" charset="0"/>
              <a:buChar char="•"/>
            </a:pPr>
            <a:r>
              <a:rPr lang="tr-TR" dirty="0">
                <a:solidFill>
                  <a:srgbClr val="000000"/>
                </a:solidFill>
                <a:latin typeface="Times New Roman" panose="02020603050405020304" pitchFamily="18" charset="0"/>
              </a:rPr>
              <a:t>Bu modellerin geliştirilmesi ve bakımı için çok çaba </a:t>
            </a:r>
            <a:r>
              <a:rPr lang="en-US" dirty="0" err="1">
                <a:solidFill>
                  <a:srgbClr val="000000"/>
                </a:solidFill>
                <a:latin typeface="Times New Roman" panose="02020603050405020304" pitchFamily="18" charset="0"/>
              </a:rPr>
              <a:t>gerekir</a:t>
            </a:r>
            <a:r>
              <a:rPr lang="tr-TR" dirty="0">
                <a:solidFill>
                  <a:srgbClr val="000000"/>
                </a:solidFill>
                <a:latin typeface="Times New Roman" panose="02020603050405020304" pitchFamily="18" charset="0"/>
              </a:rPr>
              <a:t> ve küçük sistemler için bu, uygun maliyetli olmayabilir.</a:t>
            </a:r>
          </a:p>
          <a:p>
            <a:pPr algn="just">
              <a:buFont typeface="Arial" panose="020B0604020202020204" pitchFamily="34" charset="0"/>
              <a:buChar char="•"/>
            </a:pPr>
            <a:r>
              <a:rPr lang="tr-TR" dirty="0">
                <a:solidFill>
                  <a:srgbClr val="000000"/>
                </a:solidFill>
                <a:latin typeface="Times New Roman" panose="02020603050405020304" pitchFamily="18" charset="0"/>
              </a:rPr>
              <a:t>Ancak, farklı gruplar tarafından geliştirilen büyük sistemler için tasarım modelleri önemli bir iletişim mekanizmasıdır.</a:t>
            </a:r>
          </a:p>
        </p:txBody>
      </p:sp>
      <p:sp>
        <p:nvSpPr>
          <p:cNvPr id="4" name="Slide Number Placeholder 3"/>
          <p:cNvSpPr>
            <a:spLocks noGrp="1"/>
          </p:cNvSpPr>
          <p:nvPr>
            <p:ph type="sldNum" sz="quarter" idx="12"/>
          </p:nvPr>
        </p:nvSpPr>
        <p:spPr/>
        <p:txBody>
          <a:bodyPr/>
          <a:lstStyle/>
          <a:p>
            <a:fld id="{EC83099C-5FA5-B04A-B819-64718E2A253A}" type="slidenum">
              <a:rPr lang="en-US" smtClean="0"/>
              <a:pPr/>
              <a:t>5</a:t>
            </a:fld>
            <a:endParaRPr lang="en-US"/>
          </a:p>
        </p:txBody>
      </p:sp>
      <p:sp>
        <p:nvSpPr>
          <p:cNvPr id="5" name="Footer Placeholder 4"/>
          <p:cNvSpPr>
            <a:spLocks noGrp="1"/>
          </p:cNvSpPr>
          <p:nvPr>
            <p:ph type="ftr" sz="quarter" idx="11"/>
          </p:nvPr>
        </p:nvSpPr>
        <p:spPr/>
        <p:txBody>
          <a:bodyPr/>
          <a:lstStyle/>
          <a:p>
            <a:r>
              <a:rPr lang="es-ES" dirty="0" err="1"/>
              <a:t>Ders</a:t>
            </a:r>
            <a:r>
              <a:rPr lang="es-ES" dirty="0"/>
              <a:t> 7 - </a:t>
            </a:r>
            <a:r>
              <a:rPr lang="es-ES" dirty="0" err="1"/>
              <a:t>Tasarım</a:t>
            </a:r>
            <a:r>
              <a:rPr lang="es-ES" dirty="0"/>
              <a:t> ve </a:t>
            </a:r>
            <a:r>
              <a:rPr lang="es-ES" dirty="0" err="1"/>
              <a:t>Uygulama</a:t>
            </a:r>
            <a:endParaRPr lang="en-US" dirty="0"/>
          </a:p>
        </p:txBody>
      </p:sp>
    </p:spTree>
    <p:extLst>
      <p:ext uri="{BB962C8B-B14F-4D97-AF65-F5344CB8AC3E}">
        <p14:creationId xmlns:p14="http://schemas.microsoft.com/office/powerpoint/2010/main" val="30008462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dirty="0">
                <a:solidFill>
                  <a:srgbClr val="000000"/>
                </a:solidFill>
                <a:latin typeface="Times New Roman" panose="02020603050405020304" pitchFamily="18" charset="0"/>
              </a:rPr>
              <a:t>Açık Kaynak Sistemler</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sz="3200" dirty="0">
                <a:solidFill>
                  <a:srgbClr val="000000"/>
                </a:solidFill>
                <a:latin typeface="Times New Roman" panose="02020603050405020304" pitchFamily="18" charset="0"/>
              </a:rPr>
              <a:t>En çok bilinen açık kaynaklı ürün, elbette, yaygın olarak bir sunucu sistemi ve giderek artan bir şekilde masaüstü ortamı olarak kullanılan Linux işletim sistemidir.</a:t>
            </a:r>
          </a:p>
          <a:p>
            <a:pPr algn="just">
              <a:buFont typeface="Arial" panose="020B0604020202020204" pitchFamily="34" charset="0"/>
              <a:buChar char="•"/>
            </a:pPr>
            <a:r>
              <a:rPr lang="tr-TR" sz="3200" dirty="0">
                <a:solidFill>
                  <a:srgbClr val="000000"/>
                </a:solidFill>
                <a:latin typeface="Times New Roman" panose="02020603050405020304" pitchFamily="18" charset="0"/>
              </a:rPr>
              <a:t>Diğer önemli açık kaynaklı ürünler Java,</a:t>
            </a:r>
            <a:r>
              <a:rPr lang="en-US" sz="3200" dirty="0">
                <a:solidFill>
                  <a:srgbClr val="000000"/>
                </a:solidFill>
                <a:latin typeface="Times New Roman" panose="02020603050405020304" pitchFamily="18" charset="0"/>
              </a:rPr>
              <a:t> .NET, </a:t>
            </a:r>
            <a:r>
              <a:rPr lang="tr-TR" sz="3200" dirty="0">
                <a:solidFill>
                  <a:srgbClr val="000000"/>
                </a:solidFill>
                <a:latin typeface="Times New Roman" panose="02020603050405020304" pitchFamily="18" charset="0"/>
              </a:rPr>
              <a:t> </a:t>
            </a:r>
            <a:r>
              <a:rPr lang="tr-TR" sz="3200" dirty="0" err="1">
                <a:solidFill>
                  <a:srgbClr val="000000"/>
                </a:solidFill>
                <a:latin typeface="Times New Roman" panose="02020603050405020304" pitchFamily="18" charset="0"/>
              </a:rPr>
              <a:t>Apache</a:t>
            </a:r>
            <a:r>
              <a:rPr lang="tr-TR" sz="3200" dirty="0">
                <a:solidFill>
                  <a:srgbClr val="000000"/>
                </a:solidFill>
                <a:latin typeface="Times New Roman" panose="02020603050405020304" pitchFamily="18" charset="0"/>
              </a:rPr>
              <a:t> web sunucusu ve </a:t>
            </a:r>
            <a:r>
              <a:rPr lang="tr-TR" sz="3200" dirty="0" err="1">
                <a:solidFill>
                  <a:srgbClr val="000000"/>
                </a:solidFill>
                <a:latin typeface="Times New Roman" panose="02020603050405020304" pitchFamily="18" charset="0"/>
              </a:rPr>
              <a:t>mySQL</a:t>
            </a:r>
            <a:r>
              <a:rPr lang="tr-TR" sz="3200" dirty="0">
                <a:solidFill>
                  <a:srgbClr val="000000"/>
                </a:solidFill>
                <a:latin typeface="Times New Roman" panose="02020603050405020304" pitchFamily="18" charset="0"/>
              </a:rPr>
              <a:t> </a:t>
            </a:r>
            <a:r>
              <a:rPr lang="tr-TR" sz="3200" dirty="0" err="1">
                <a:solidFill>
                  <a:srgbClr val="000000"/>
                </a:solidFill>
                <a:latin typeface="Times New Roman" panose="02020603050405020304" pitchFamily="18" charset="0"/>
              </a:rPr>
              <a:t>veritabanı</a:t>
            </a:r>
            <a:r>
              <a:rPr lang="tr-TR" sz="3200" dirty="0">
                <a:solidFill>
                  <a:srgbClr val="000000"/>
                </a:solidFill>
                <a:latin typeface="Times New Roman" panose="02020603050405020304" pitchFamily="18" charset="0"/>
              </a:rPr>
              <a:t> yönetim sistemidir.</a:t>
            </a:r>
          </a:p>
        </p:txBody>
      </p:sp>
      <p:sp>
        <p:nvSpPr>
          <p:cNvPr id="4" name="Slide Number Placeholder 3"/>
          <p:cNvSpPr>
            <a:spLocks noGrp="1"/>
          </p:cNvSpPr>
          <p:nvPr>
            <p:ph type="sldNum" sz="quarter" idx="12"/>
          </p:nvPr>
        </p:nvSpPr>
        <p:spPr/>
        <p:txBody>
          <a:bodyPr/>
          <a:lstStyle/>
          <a:p>
            <a:fld id="{EC83099C-5FA5-B04A-B819-64718E2A253A}" type="slidenum">
              <a:rPr lang="en-US" smtClean="0"/>
              <a:pPr/>
              <a:t>50</a:t>
            </a:fld>
            <a:endParaRPr lang="en-US"/>
          </a:p>
        </p:txBody>
      </p:sp>
      <p:sp>
        <p:nvSpPr>
          <p:cNvPr id="5" name="Footer Placeholder 4"/>
          <p:cNvSpPr>
            <a:spLocks noGrp="1"/>
          </p:cNvSpPr>
          <p:nvPr>
            <p:ph type="ftr" sz="quarter" idx="11"/>
          </p:nvPr>
        </p:nvSpPr>
        <p:spPr/>
        <p:txBody>
          <a:bodyPr/>
          <a:lstStyle/>
          <a:p>
            <a:r>
              <a:rPr lang="es-ES" dirty="0" err="1"/>
              <a:t>Ders</a:t>
            </a:r>
            <a:r>
              <a:rPr lang="es-ES" dirty="0"/>
              <a:t> 7 - </a:t>
            </a:r>
            <a:r>
              <a:rPr lang="es-ES" dirty="0" err="1"/>
              <a:t>Tasarım</a:t>
            </a:r>
            <a:r>
              <a:rPr lang="es-ES" dirty="0"/>
              <a:t> ve </a:t>
            </a:r>
            <a:r>
              <a:rPr lang="es-ES" dirty="0" err="1"/>
              <a:t>Uygulama</a:t>
            </a:r>
            <a:endParaRPr lang="en-US" dirty="0"/>
          </a:p>
        </p:txBody>
      </p:sp>
    </p:spTree>
    <p:extLst>
      <p:ext uri="{BB962C8B-B14F-4D97-AF65-F5344CB8AC3E}">
        <p14:creationId xmlns:p14="http://schemas.microsoft.com/office/powerpoint/2010/main" val="60915771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dirty="0">
                <a:solidFill>
                  <a:srgbClr val="000000"/>
                </a:solidFill>
                <a:latin typeface="Times New Roman" panose="02020603050405020304" pitchFamily="18" charset="0"/>
              </a:rPr>
              <a:t>Açık Kaynak Sorunları</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dirty="0">
                <a:solidFill>
                  <a:srgbClr val="000000"/>
                </a:solidFill>
                <a:latin typeface="Times New Roman" panose="02020603050405020304" pitchFamily="18" charset="0"/>
              </a:rPr>
              <a:t>Geliştirilmekte olan ürün açık kaynaklı bileşenlerden yararlanmalı mı?</a:t>
            </a:r>
          </a:p>
          <a:p>
            <a:pPr algn="just">
              <a:buFont typeface="Arial" panose="020B0604020202020204" pitchFamily="34" charset="0"/>
              <a:buChar char="•"/>
            </a:pPr>
            <a:r>
              <a:rPr lang="tr-TR" dirty="0">
                <a:solidFill>
                  <a:srgbClr val="000000"/>
                </a:solidFill>
                <a:latin typeface="Times New Roman" panose="02020603050405020304" pitchFamily="18" charset="0"/>
              </a:rPr>
              <a:t>Yazılımın geliştirilmesi için açık kaynaklı bir yaklaşım kullanılmalı mı?</a:t>
            </a:r>
          </a:p>
        </p:txBody>
      </p:sp>
      <p:sp>
        <p:nvSpPr>
          <p:cNvPr id="4" name="Slide Number Placeholder 3"/>
          <p:cNvSpPr>
            <a:spLocks noGrp="1"/>
          </p:cNvSpPr>
          <p:nvPr>
            <p:ph type="sldNum" sz="quarter" idx="12"/>
          </p:nvPr>
        </p:nvSpPr>
        <p:spPr/>
        <p:txBody>
          <a:bodyPr/>
          <a:lstStyle/>
          <a:p>
            <a:fld id="{EC83099C-5FA5-B04A-B819-64718E2A253A}" type="slidenum">
              <a:rPr lang="en-US" smtClean="0"/>
              <a:pPr/>
              <a:t>51</a:t>
            </a:fld>
            <a:endParaRPr lang="en-US"/>
          </a:p>
        </p:txBody>
      </p:sp>
      <p:sp>
        <p:nvSpPr>
          <p:cNvPr id="5" name="Footer Placeholder 4"/>
          <p:cNvSpPr>
            <a:spLocks noGrp="1"/>
          </p:cNvSpPr>
          <p:nvPr>
            <p:ph type="ftr" sz="quarter" idx="11"/>
          </p:nvPr>
        </p:nvSpPr>
        <p:spPr/>
        <p:txBody>
          <a:bodyPr/>
          <a:lstStyle/>
          <a:p>
            <a:r>
              <a:rPr lang="es-ES" dirty="0" err="1"/>
              <a:t>Ders</a:t>
            </a:r>
            <a:r>
              <a:rPr lang="es-ES" dirty="0"/>
              <a:t> 7 - </a:t>
            </a:r>
            <a:r>
              <a:rPr lang="es-ES" dirty="0" err="1"/>
              <a:t>Tasarım</a:t>
            </a:r>
            <a:r>
              <a:rPr lang="es-ES" dirty="0"/>
              <a:t> ve </a:t>
            </a:r>
            <a:r>
              <a:rPr lang="es-ES" dirty="0" err="1"/>
              <a:t>Uygulama</a:t>
            </a:r>
            <a:endParaRPr lang="en-US" dirty="0"/>
          </a:p>
        </p:txBody>
      </p:sp>
    </p:spTree>
    <p:extLst>
      <p:ext uri="{BB962C8B-B14F-4D97-AF65-F5344CB8AC3E}">
        <p14:creationId xmlns:p14="http://schemas.microsoft.com/office/powerpoint/2010/main" val="298739362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dirty="0">
                <a:solidFill>
                  <a:srgbClr val="000000"/>
                </a:solidFill>
                <a:latin typeface="Times New Roman" panose="02020603050405020304" pitchFamily="18" charset="0"/>
              </a:rPr>
              <a:t>Açık Kaynak </a:t>
            </a:r>
            <a:r>
              <a:rPr lang="tr-TR" sz="3200" dirty="0">
                <a:solidFill>
                  <a:srgbClr val="000000"/>
                </a:solidFill>
                <a:latin typeface="Times New Roman" panose="02020603050405020304" pitchFamily="18" charset="0"/>
              </a:rPr>
              <a:t>İ</a:t>
            </a:r>
            <a:r>
              <a:rPr lang="tr-TR" sz="3200" b="1" dirty="0">
                <a:solidFill>
                  <a:srgbClr val="000000"/>
                </a:solidFill>
                <a:latin typeface="Times New Roman" panose="02020603050405020304" pitchFamily="18" charset="0"/>
              </a:rPr>
              <a:t>şletmesi</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sz="3200" dirty="0">
                <a:solidFill>
                  <a:srgbClr val="000000"/>
                </a:solidFill>
                <a:latin typeface="Times New Roman" panose="02020603050405020304" pitchFamily="18" charset="0"/>
              </a:rPr>
              <a:t>Giderek daha fazla ürün şirketi, geliştirme için açık kaynaklı bir yaklaşım kullanıyor.</a:t>
            </a:r>
          </a:p>
          <a:p>
            <a:pPr algn="just">
              <a:buFont typeface="Arial" panose="020B0604020202020204" pitchFamily="34" charset="0"/>
              <a:buChar char="•"/>
            </a:pPr>
            <a:r>
              <a:rPr lang="tr-TR" sz="3200" dirty="0">
                <a:solidFill>
                  <a:srgbClr val="000000"/>
                </a:solidFill>
                <a:latin typeface="Times New Roman" panose="02020603050405020304" pitchFamily="18" charset="0"/>
              </a:rPr>
              <a:t>İş modelleri, bir yazılım ürünü satmaya değil, o ürün için destek satmaya dayalıdır.</a:t>
            </a:r>
          </a:p>
          <a:p>
            <a:pPr algn="just">
              <a:buFont typeface="Arial" panose="020B0604020202020204" pitchFamily="34" charset="0"/>
              <a:buChar char="•"/>
            </a:pPr>
            <a:r>
              <a:rPr lang="tr-TR" sz="3200" dirty="0">
                <a:solidFill>
                  <a:srgbClr val="000000"/>
                </a:solidFill>
                <a:latin typeface="Times New Roman" panose="02020603050405020304" pitchFamily="18" charset="0"/>
              </a:rPr>
              <a:t>Açık kaynak topluluğunun dahil edilmesinin, yazılımın daha ucuza, daha hızlı geliştirilmesine olanak sağlayacağına ve yazılım için bir kullanıcı topluluğu oluşturacağına inanıyorlar.</a:t>
            </a:r>
          </a:p>
        </p:txBody>
      </p:sp>
      <p:sp>
        <p:nvSpPr>
          <p:cNvPr id="4" name="Slide Number Placeholder 3"/>
          <p:cNvSpPr>
            <a:spLocks noGrp="1"/>
          </p:cNvSpPr>
          <p:nvPr>
            <p:ph type="sldNum" sz="quarter" idx="12"/>
          </p:nvPr>
        </p:nvSpPr>
        <p:spPr/>
        <p:txBody>
          <a:bodyPr/>
          <a:lstStyle/>
          <a:p>
            <a:fld id="{EC83099C-5FA5-B04A-B819-64718E2A253A}" type="slidenum">
              <a:rPr lang="en-US" smtClean="0"/>
              <a:pPr/>
              <a:t>52</a:t>
            </a:fld>
            <a:endParaRPr lang="en-US"/>
          </a:p>
        </p:txBody>
      </p:sp>
      <p:sp>
        <p:nvSpPr>
          <p:cNvPr id="5" name="Footer Placeholder 4"/>
          <p:cNvSpPr>
            <a:spLocks noGrp="1"/>
          </p:cNvSpPr>
          <p:nvPr>
            <p:ph type="ftr" sz="quarter" idx="11"/>
          </p:nvPr>
        </p:nvSpPr>
        <p:spPr/>
        <p:txBody>
          <a:bodyPr/>
          <a:lstStyle/>
          <a:p>
            <a:r>
              <a:rPr lang="es-ES" dirty="0" err="1"/>
              <a:t>Ders</a:t>
            </a:r>
            <a:r>
              <a:rPr lang="es-ES" dirty="0"/>
              <a:t> 7 - </a:t>
            </a:r>
            <a:r>
              <a:rPr lang="es-ES" dirty="0" err="1"/>
              <a:t>Tasarım</a:t>
            </a:r>
            <a:r>
              <a:rPr lang="es-ES" dirty="0"/>
              <a:t> ve </a:t>
            </a:r>
            <a:r>
              <a:rPr lang="es-ES" dirty="0" err="1"/>
              <a:t>Uygulama</a:t>
            </a:r>
            <a:endParaRPr lang="en-US" dirty="0"/>
          </a:p>
        </p:txBody>
      </p:sp>
    </p:spTree>
    <p:extLst>
      <p:ext uri="{BB962C8B-B14F-4D97-AF65-F5344CB8AC3E}">
        <p14:creationId xmlns:p14="http://schemas.microsoft.com/office/powerpoint/2010/main" val="354329655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dirty="0">
                <a:solidFill>
                  <a:srgbClr val="000000"/>
                </a:solidFill>
                <a:latin typeface="Times New Roman" panose="02020603050405020304" pitchFamily="18" charset="0"/>
              </a:rPr>
              <a:t>Açık Kaynak Lisanslama</a:t>
            </a:r>
          </a:p>
        </p:txBody>
      </p:sp>
      <p:sp>
        <p:nvSpPr>
          <p:cNvPr id="3" name="Content Placeholder 2"/>
          <p:cNvSpPr>
            <a:spLocks noGrp="1"/>
          </p:cNvSpPr>
          <p:nvPr>
            <p:ph idx="1"/>
          </p:nvPr>
        </p:nvSpPr>
        <p:spPr>
          <a:xfrm>
            <a:off x="1524000" y="1417639"/>
            <a:ext cx="9144000" cy="4525963"/>
          </a:xfrm>
        </p:spPr>
        <p:txBody>
          <a:bodyPr>
            <a:normAutofit lnSpcReduction="10000"/>
          </a:bodyPr>
          <a:lstStyle/>
          <a:p>
            <a:pPr algn="just">
              <a:buFont typeface="Arial" panose="020B0604020202020204" pitchFamily="34" charset="0"/>
              <a:buChar char="•"/>
            </a:pPr>
            <a:r>
              <a:rPr lang="tr-TR" dirty="0">
                <a:solidFill>
                  <a:srgbClr val="000000"/>
                </a:solidFill>
                <a:latin typeface="Times New Roman" panose="02020603050405020304" pitchFamily="18" charset="0"/>
              </a:rPr>
              <a:t>Açık kaynak geliştirmenin temel bir ilkesi, kaynak kodunun ücretsiz olarak erişilebilir olmasıdır, bu, herhangi birinin bu kodla dilediğini yapabileceği anlamına gelmez.</a:t>
            </a:r>
          </a:p>
          <a:p>
            <a:pPr marL="742950" lvl="1" indent="-285750" algn="just"/>
            <a:r>
              <a:rPr lang="tr-TR" dirty="0">
                <a:solidFill>
                  <a:srgbClr val="000000"/>
                </a:solidFill>
                <a:latin typeface="Times New Roman" panose="02020603050405020304" pitchFamily="18" charset="0"/>
              </a:rPr>
              <a:t>Yasal olarak, kodun geliştiricisi (bir şirket veya bir birey) hala koda sahiptir. Açık kaynaklı bir yazılım lisansına yasal olarak bağlayıcı koşullar ekleyerek nasıl kullanıldığına ilişkin kısıtlamalar getirebilirler.</a:t>
            </a:r>
          </a:p>
          <a:p>
            <a:pPr marL="742950" lvl="1" indent="-285750" algn="just"/>
            <a:r>
              <a:rPr lang="tr-TR" dirty="0">
                <a:solidFill>
                  <a:srgbClr val="000000"/>
                </a:solidFill>
                <a:latin typeface="Times New Roman" panose="02020603050405020304" pitchFamily="18" charset="0"/>
              </a:rPr>
              <a:t>Bazı açık kaynak geliştiricileri, yeni bir sistem geliştirmek için açık kaynaklı bir bileşen kullanılıyorsa, bu sistemin de açık kaynak olması gerektiğine inanıyor.</a:t>
            </a:r>
          </a:p>
          <a:p>
            <a:pPr marL="742950" lvl="1" indent="-285750" algn="just"/>
            <a:r>
              <a:rPr lang="tr-TR" dirty="0">
                <a:solidFill>
                  <a:srgbClr val="000000"/>
                </a:solidFill>
                <a:latin typeface="Times New Roman" panose="02020603050405020304" pitchFamily="18" charset="0"/>
              </a:rPr>
              <a:t>Diğerleri kodlarının bu kısıtlama olmadan kullanılmasına izin vermeye isteklidir. Geliştirilen sistemler tescilli olabilir ve kapalı kaynak sistemleri olarak satılabilir.</a:t>
            </a:r>
          </a:p>
        </p:txBody>
      </p:sp>
      <p:sp>
        <p:nvSpPr>
          <p:cNvPr id="4" name="Slide Number Placeholder 3"/>
          <p:cNvSpPr>
            <a:spLocks noGrp="1"/>
          </p:cNvSpPr>
          <p:nvPr>
            <p:ph type="sldNum" sz="quarter" idx="12"/>
          </p:nvPr>
        </p:nvSpPr>
        <p:spPr/>
        <p:txBody>
          <a:bodyPr/>
          <a:lstStyle/>
          <a:p>
            <a:fld id="{EC83099C-5FA5-B04A-B819-64718E2A253A}" type="slidenum">
              <a:rPr lang="en-US" smtClean="0"/>
              <a:pPr/>
              <a:t>53</a:t>
            </a:fld>
            <a:endParaRPr lang="en-US"/>
          </a:p>
        </p:txBody>
      </p:sp>
      <p:sp>
        <p:nvSpPr>
          <p:cNvPr id="5" name="Footer Placeholder 4"/>
          <p:cNvSpPr>
            <a:spLocks noGrp="1"/>
          </p:cNvSpPr>
          <p:nvPr>
            <p:ph type="ftr" sz="quarter" idx="11"/>
          </p:nvPr>
        </p:nvSpPr>
        <p:spPr>
          <a:xfrm>
            <a:off x="6629400" y="6490629"/>
            <a:ext cx="2895600" cy="365125"/>
          </a:xfrm>
        </p:spPr>
        <p:txBody>
          <a:bodyPr/>
          <a:lstStyle/>
          <a:p>
            <a:r>
              <a:rPr lang="es-ES" dirty="0" err="1"/>
              <a:t>Ders</a:t>
            </a:r>
            <a:r>
              <a:rPr lang="es-ES" dirty="0"/>
              <a:t> 7 - </a:t>
            </a:r>
            <a:r>
              <a:rPr lang="es-ES" dirty="0" err="1"/>
              <a:t>Tasarım</a:t>
            </a:r>
            <a:r>
              <a:rPr lang="es-ES" dirty="0"/>
              <a:t> ve </a:t>
            </a:r>
            <a:r>
              <a:rPr lang="es-ES" dirty="0" err="1"/>
              <a:t>Uygulama</a:t>
            </a:r>
            <a:endParaRPr lang="en-US" dirty="0"/>
          </a:p>
        </p:txBody>
      </p:sp>
    </p:spTree>
    <p:extLst>
      <p:ext uri="{BB962C8B-B14F-4D97-AF65-F5344CB8AC3E}">
        <p14:creationId xmlns:p14="http://schemas.microsoft.com/office/powerpoint/2010/main" val="248169879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dirty="0">
                <a:solidFill>
                  <a:srgbClr val="000000"/>
                </a:solidFill>
                <a:latin typeface="Times New Roman" panose="02020603050405020304" pitchFamily="18" charset="0"/>
              </a:rPr>
              <a:t>Lisans Modelleri</a:t>
            </a:r>
          </a:p>
        </p:txBody>
      </p:sp>
      <p:sp>
        <p:nvSpPr>
          <p:cNvPr id="3" name="Content Placeholder 2"/>
          <p:cNvSpPr>
            <a:spLocks noGrp="1"/>
          </p:cNvSpPr>
          <p:nvPr>
            <p:ph idx="1"/>
          </p:nvPr>
        </p:nvSpPr>
        <p:spPr>
          <a:xfrm>
            <a:off x="1636542" y="1600201"/>
            <a:ext cx="8862646" cy="4525963"/>
          </a:xfrm>
        </p:spPr>
        <p:txBody>
          <a:bodyPr>
            <a:normAutofit fontScale="92500"/>
          </a:bodyPr>
          <a:lstStyle/>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GNU Genel Kamu Lisansı (GPL). Bu sözde "karşılıklı" bir lisanstır, yani GPL lisansı altında lisanslanan açık kaynaklı bir yazılım kullanıyorsanız, o zaman bu yazılımı açık kaynak yapmanız gerekir.</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GNU Kısıtlı Genel Kamu Lisansı (LGPL), bu bileşenlerin kaynağını yayınlamak zorunda kalmadan açık kaynak koduna bağlanan bileşenleri yazabileceğiniz bir GPL lisansı çeşididir.</a:t>
            </a:r>
          </a:p>
          <a:p>
            <a:pPr algn="just">
              <a:buFont typeface="Arial" panose="020B0604020202020204" pitchFamily="34" charset="0"/>
              <a:buChar char="•"/>
            </a:pPr>
            <a:r>
              <a:rPr lang="tr-TR" b="0" i="0" noProof="0" dirty="0" err="1" smtClean="0">
                <a:solidFill>
                  <a:srgbClr val="000000"/>
                </a:solidFill>
                <a:effectLst/>
                <a:latin typeface="Times New Roman" panose="02020603050405020304" pitchFamily="18" charset="0"/>
              </a:rPr>
              <a:t>Berkley</a:t>
            </a:r>
            <a:r>
              <a:rPr lang="tr-TR" b="0" i="0" noProof="0" dirty="0" smtClean="0">
                <a:solidFill>
                  <a:srgbClr val="000000"/>
                </a:solidFill>
                <a:effectLst/>
                <a:latin typeface="Times New Roman" panose="02020603050405020304" pitchFamily="18" charset="0"/>
              </a:rPr>
              <a:t> Standart Dağıtım (BSD) Lisansı. Bu karşılıklı olmayan bir lisanstır, yani açık kaynak kodunda yapılan herhangi bir değişikliği veya değişikliği yeniden yayınlamak zorunda değilsiniz. Kodu satılan tescilli sistemlere dahil edebilirsiniz.</a:t>
            </a:r>
            <a:endParaRPr lang="tr-TR" b="0" i="0" noProof="0" dirty="0">
              <a:solidFill>
                <a:srgbClr val="000000"/>
              </a:solidFill>
              <a:effectLst/>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C83099C-5FA5-B04A-B819-64718E2A253A}" type="slidenum">
              <a:rPr lang="en-US" smtClean="0"/>
              <a:pPr/>
              <a:t>54</a:t>
            </a:fld>
            <a:endParaRPr lang="en-US"/>
          </a:p>
        </p:txBody>
      </p:sp>
      <p:sp>
        <p:nvSpPr>
          <p:cNvPr id="5" name="Footer Placeholder 4"/>
          <p:cNvSpPr>
            <a:spLocks noGrp="1"/>
          </p:cNvSpPr>
          <p:nvPr>
            <p:ph type="ftr" sz="quarter" idx="11"/>
          </p:nvPr>
        </p:nvSpPr>
        <p:spPr/>
        <p:txBody>
          <a:bodyPr/>
          <a:lstStyle/>
          <a:p>
            <a:r>
              <a:rPr lang="es-ES" dirty="0" err="1"/>
              <a:t>Ders</a:t>
            </a:r>
            <a:r>
              <a:rPr lang="es-ES" dirty="0"/>
              <a:t> 7 - </a:t>
            </a:r>
            <a:r>
              <a:rPr lang="es-ES" dirty="0" err="1"/>
              <a:t>Tasarım</a:t>
            </a:r>
            <a:r>
              <a:rPr lang="es-ES" dirty="0"/>
              <a:t> ve </a:t>
            </a:r>
            <a:r>
              <a:rPr lang="es-ES" dirty="0" err="1"/>
              <a:t>Uygulama</a:t>
            </a:r>
            <a:endParaRPr lang="en-US" dirty="0"/>
          </a:p>
        </p:txBody>
      </p:sp>
    </p:spTree>
    <p:extLst>
      <p:ext uri="{BB962C8B-B14F-4D97-AF65-F5344CB8AC3E}">
        <p14:creationId xmlns:p14="http://schemas.microsoft.com/office/powerpoint/2010/main" val="271935135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dirty="0">
                <a:solidFill>
                  <a:srgbClr val="000000"/>
                </a:solidFill>
                <a:latin typeface="Times New Roman" panose="02020603050405020304" pitchFamily="18" charset="0"/>
              </a:rPr>
              <a:t>Lisans Yönetimi</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dirty="0">
                <a:solidFill>
                  <a:srgbClr val="000000"/>
                </a:solidFill>
                <a:latin typeface="Times New Roman" panose="02020603050405020304" pitchFamily="18" charset="0"/>
              </a:rPr>
              <a:t>İndirilen ve kullanılan açık kaynaklı bileşenlerle ilgili bilgileri korumak için bir sistem kurun.</a:t>
            </a:r>
          </a:p>
          <a:p>
            <a:pPr algn="just">
              <a:buFont typeface="Arial" panose="020B0604020202020204" pitchFamily="34" charset="0"/>
              <a:buChar char="•"/>
            </a:pPr>
            <a:r>
              <a:rPr lang="tr-TR" dirty="0">
                <a:solidFill>
                  <a:srgbClr val="000000"/>
                </a:solidFill>
                <a:latin typeface="Times New Roman" panose="02020603050405020304" pitchFamily="18" charset="0"/>
              </a:rPr>
              <a:t>Farklı lisans türlerinin farkında olun ve kullanılmadan önce bir bileşenin nasıl lisanslandığını anlayın.</a:t>
            </a:r>
          </a:p>
          <a:p>
            <a:pPr algn="just">
              <a:buFont typeface="Arial" panose="020B0604020202020204" pitchFamily="34" charset="0"/>
              <a:buChar char="•"/>
            </a:pPr>
            <a:r>
              <a:rPr lang="tr-TR" dirty="0">
                <a:solidFill>
                  <a:srgbClr val="000000"/>
                </a:solidFill>
                <a:latin typeface="Times New Roman" panose="02020603050405020304" pitchFamily="18" charset="0"/>
              </a:rPr>
              <a:t>Bileşenler için </a:t>
            </a:r>
            <a:r>
              <a:rPr lang="en-US" dirty="0" err="1">
                <a:solidFill>
                  <a:srgbClr val="000000"/>
                </a:solidFill>
                <a:latin typeface="Times New Roman" panose="02020603050405020304" pitchFamily="18" charset="0"/>
              </a:rPr>
              <a:t>gelişim</a:t>
            </a:r>
            <a:r>
              <a:rPr lang="tr-TR" dirty="0">
                <a:solidFill>
                  <a:srgbClr val="000000"/>
                </a:solidFill>
                <a:latin typeface="Times New Roman" panose="02020603050405020304" pitchFamily="18" charset="0"/>
              </a:rPr>
              <a:t> yollarının farkında olun.</a:t>
            </a:r>
          </a:p>
          <a:p>
            <a:pPr algn="just">
              <a:buFont typeface="Arial" panose="020B0604020202020204" pitchFamily="34" charset="0"/>
              <a:buChar char="•"/>
            </a:pPr>
            <a:r>
              <a:rPr lang="tr-TR" dirty="0">
                <a:solidFill>
                  <a:srgbClr val="000000"/>
                </a:solidFill>
                <a:latin typeface="Times New Roman" panose="02020603050405020304" pitchFamily="18" charset="0"/>
              </a:rPr>
              <a:t>İnsanları açık kaynak konusunda eğitin.</a:t>
            </a:r>
          </a:p>
          <a:p>
            <a:pPr algn="just">
              <a:buFont typeface="Arial" panose="020B0604020202020204" pitchFamily="34" charset="0"/>
              <a:buChar char="•"/>
            </a:pPr>
            <a:r>
              <a:rPr lang="tr-TR" dirty="0">
                <a:solidFill>
                  <a:srgbClr val="000000"/>
                </a:solidFill>
                <a:latin typeface="Times New Roman" panose="02020603050405020304" pitchFamily="18" charset="0"/>
              </a:rPr>
              <a:t>Yerinde denetim sistemleri bulundurun.</a:t>
            </a:r>
          </a:p>
          <a:p>
            <a:pPr algn="just">
              <a:buFont typeface="Arial" panose="020B0604020202020204" pitchFamily="34" charset="0"/>
              <a:buChar char="•"/>
            </a:pPr>
            <a:r>
              <a:rPr lang="tr-TR" dirty="0">
                <a:solidFill>
                  <a:srgbClr val="000000"/>
                </a:solidFill>
                <a:latin typeface="Times New Roman" panose="02020603050405020304" pitchFamily="18" charset="0"/>
              </a:rPr>
              <a:t>Açık kaynak topluluğuna katılın.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55</a:t>
            </a:fld>
            <a:endParaRPr lang="en-US"/>
          </a:p>
        </p:txBody>
      </p:sp>
      <p:sp>
        <p:nvSpPr>
          <p:cNvPr id="5" name="Footer Placeholder 4"/>
          <p:cNvSpPr>
            <a:spLocks noGrp="1"/>
          </p:cNvSpPr>
          <p:nvPr>
            <p:ph type="ftr" sz="quarter" idx="11"/>
          </p:nvPr>
        </p:nvSpPr>
        <p:spPr/>
        <p:txBody>
          <a:bodyPr/>
          <a:lstStyle/>
          <a:p>
            <a:r>
              <a:rPr lang="es-ES" dirty="0" err="1"/>
              <a:t>Ders</a:t>
            </a:r>
            <a:r>
              <a:rPr lang="es-ES" dirty="0"/>
              <a:t> 7 - </a:t>
            </a:r>
            <a:r>
              <a:rPr lang="es-ES" dirty="0" err="1"/>
              <a:t>Tasarım</a:t>
            </a:r>
            <a:r>
              <a:rPr lang="es-ES" dirty="0"/>
              <a:t> ve </a:t>
            </a:r>
            <a:r>
              <a:rPr lang="es-ES" dirty="0" err="1"/>
              <a:t>Uygulama</a:t>
            </a:r>
            <a:endParaRPr lang="en-US" dirty="0"/>
          </a:p>
        </p:txBody>
      </p:sp>
    </p:spTree>
    <p:extLst>
      <p:ext uri="{BB962C8B-B14F-4D97-AF65-F5344CB8AC3E}">
        <p14:creationId xmlns:p14="http://schemas.microsoft.com/office/powerpoint/2010/main" val="21589684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b="1" i="0" noProof="0" dirty="0" smtClean="0">
                <a:solidFill>
                  <a:srgbClr val="000000"/>
                </a:solidFill>
                <a:effectLst/>
                <a:latin typeface="Times New Roman" panose="02020603050405020304" pitchFamily="18" charset="0"/>
              </a:rPr>
              <a:t>Bölüm 2’nin Anahtar </a:t>
            </a:r>
            <a:r>
              <a:rPr lang="tr-TR" noProof="0" dirty="0" smtClean="0">
                <a:solidFill>
                  <a:srgbClr val="000000"/>
                </a:solidFill>
                <a:latin typeface="Times New Roman" panose="02020603050405020304" pitchFamily="18" charset="0"/>
              </a:rPr>
              <a:t>N</a:t>
            </a:r>
            <a:r>
              <a:rPr lang="tr-TR" b="1" i="0" noProof="0" dirty="0" smtClean="0">
                <a:solidFill>
                  <a:srgbClr val="000000"/>
                </a:solidFill>
                <a:effectLst/>
                <a:latin typeface="Times New Roman" panose="02020603050405020304" pitchFamily="18" charset="0"/>
              </a:rPr>
              <a:t>oktaları</a:t>
            </a:r>
            <a:endParaRPr lang="tr-TR" b="1" i="0" noProof="0" dirty="0">
              <a:solidFill>
                <a:srgbClr val="000000"/>
              </a:solidFill>
              <a:effectLst/>
              <a:latin typeface="Times New Roman" panose="02020603050405020304" pitchFamily="18" charset="0"/>
            </a:endParaRPr>
          </a:p>
        </p:txBody>
      </p:sp>
      <p:sp>
        <p:nvSpPr>
          <p:cNvPr id="3" name="Content Placeholder 2"/>
          <p:cNvSpPr>
            <a:spLocks noGrp="1"/>
          </p:cNvSpPr>
          <p:nvPr>
            <p:ph idx="1"/>
          </p:nvPr>
        </p:nvSpPr>
        <p:spPr>
          <a:xfrm>
            <a:off x="1524000" y="1600201"/>
            <a:ext cx="9144000" cy="4525963"/>
          </a:xfrm>
        </p:spPr>
        <p:txBody>
          <a:bodyPr>
            <a:normAutofit fontScale="92500" lnSpcReduction="10000"/>
          </a:bodyPr>
          <a:lstStyle/>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Yazılım geliştirirken, mevcut yazılımı bileşenler, hizmetler veya eksiksiz sistemler olarak yeniden kullanma olasılığını her zaman göz önünde bulundurmalısınız.</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Yapılandırma yönetimi, gelişen bir yazılım sistemindeki değişiklikleri yönetme sürecidir. Yazılım geliştirmek için bir ekip işbirliği yaptığında bu çok önemlidir.</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Çoğu yazılım geliştirme, ana bilgisayar</a:t>
            </a:r>
            <a:r>
              <a:rPr lang="en-US" b="0" i="0" noProof="0" dirty="0" smtClean="0">
                <a:solidFill>
                  <a:srgbClr val="000000"/>
                </a:solidFill>
                <a:effectLst/>
                <a:latin typeface="Times New Roman" panose="02020603050405020304" pitchFamily="18" charset="0"/>
              </a:rPr>
              <a:t> &lt;-&gt;</a:t>
            </a:r>
            <a:r>
              <a:rPr lang="tr-TR" b="0" i="0" noProof="0" dirty="0" smtClean="0">
                <a:solidFill>
                  <a:srgbClr val="000000"/>
                </a:solidFill>
                <a:effectLst/>
                <a:latin typeface="Times New Roman" panose="02020603050405020304" pitchFamily="18" charset="0"/>
              </a:rPr>
              <a:t> hedef geliştirmedir. Yürütülmek üzere bir hedef makineye aktarılan yazılımı geliştirmek için bir ana makinede bir IDE kullanırsınız.</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Açık kaynak geliştirme, bir sistemin kaynak kodunu halka açık hale getirmeyi içerir. Bu, birçok kişinin yazılımda değişiklikler ve iyileştirmeler önerebileceği anlamına gelir.</a:t>
            </a:r>
            <a:endParaRPr lang="tr-TR" b="0" i="0" noProof="0" dirty="0">
              <a:solidFill>
                <a:srgbClr val="000000"/>
              </a:solidFill>
              <a:effectLst/>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C83099C-5FA5-B04A-B819-64718E2A253A}" type="slidenum">
              <a:rPr lang="en-US" smtClean="0"/>
              <a:pPr/>
              <a:t>56</a:t>
            </a:fld>
            <a:endParaRPr lang="en-US"/>
          </a:p>
        </p:txBody>
      </p:sp>
      <p:sp>
        <p:nvSpPr>
          <p:cNvPr id="5" name="Footer Placeholder 4"/>
          <p:cNvSpPr>
            <a:spLocks noGrp="1"/>
          </p:cNvSpPr>
          <p:nvPr>
            <p:ph type="ftr" sz="quarter" idx="11"/>
          </p:nvPr>
        </p:nvSpPr>
        <p:spPr>
          <a:xfrm>
            <a:off x="4648200" y="6476561"/>
            <a:ext cx="2895600" cy="365125"/>
          </a:xfrm>
        </p:spPr>
        <p:txBody>
          <a:bodyPr/>
          <a:lstStyle/>
          <a:p>
            <a:r>
              <a:rPr lang="es-ES" dirty="0" err="1"/>
              <a:t>Ders</a:t>
            </a:r>
            <a:r>
              <a:rPr lang="es-ES" dirty="0"/>
              <a:t> 7 - </a:t>
            </a:r>
            <a:r>
              <a:rPr lang="es-ES" dirty="0" err="1"/>
              <a:t>Tasarım</a:t>
            </a:r>
            <a:r>
              <a:rPr lang="es-ES" dirty="0"/>
              <a:t> ve </a:t>
            </a:r>
            <a:r>
              <a:rPr lang="es-ES" dirty="0" err="1"/>
              <a:t>Uygulama</a:t>
            </a:r>
            <a:endParaRPr lang="en-US" dirty="0"/>
          </a:p>
        </p:txBody>
      </p:sp>
    </p:spTree>
    <p:extLst>
      <p:ext uri="{BB962C8B-B14F-4D97-AF65-F5344CB8AC3E}">
        <p14:creationId xmlns:p14="http://schemas.microsoft.com/office/powerpoint/2010/main" val="30833617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algn="l"/>
            <a:r>
              <a:rPr lang="tr-TR" sz="3200" b="1" dirty="0">
                <a:solidFill>
                  <a:srgbClr val="000000"/>
                </a:solidFill>
                <a:latin typeface="Times New Roman" panose="02020603050405020304" pitchFamily="18" charset="0"/>
              </a:rPr>
              <a:t>Süreç Aşamaları</a:t>
            </a:r>
          </a:p>
        </p:txBody>
      </p:sp>
      <p:sp>
        <p:nvSpPr>
          <p:cNvPr id="107523" name="Rectangle 3"/>
          <p:cNvSpPr>
            <a:spLocks noGrp="1" noChangeArrowheads="1"/>
          </p:cNvSpPr>
          <p:nvPr>
            <p:ph type="body" idx="1"/>
          </p:nvPr>
        </p:nvSpPr>
        <p:spPr/>
        <p:txBody>
          <a:bodyPr/>
          <a:lstStyle/>
          <a:p>
            <a:pPr algn="just">
              <a:buFont typeface="Arial" panose="020B0604020202020204" pitchFamily="34" charset="0"/>
              <a:buChar char="•"/>
            </a:pPr>
            <a:r>
              <a:rPr lang="tr-TR" dirty="0">
                <a:solidFill>
                  <a:srgbClr val="000000"/>
                </a:solidFill>
                <a:latin typeface="Times New Roman" panose="02020603050405020304" pitchFamily="18" charset="0"/>
              </a:rPr>
              <a:t>Süreci kullanan kuruluşa bağlı olan çeşitli farklı nesneye yönelik tasarım süreçleri vardır.</a:t>
            </a:r>
          </a:p>
          <a:p>
            <a:pPr algn="just">
              <a:buFont typeface="Arial" panose="020B0604020202020204" pitchFamily="34" charset="0"/>
              <a:buChar char="•"/>
            </a:pPr>
            <a:r>
              <a:rPr lang="tr-TR" dirty="0">
                <a:solidFill>
                  <a:srgbClr val="000000"/>
                </a:solidFill>
                <a:latin typeface="Times New Roman" panose="02020603050405020304" pitchFamily="18" charset="0"/>
              </a:rPr>
              <a:t>Bu süreçlerdeki ortak faaliyetler şunları içerir:</a:t>
            </a:r>
          </a:p>
          <a:p>
            <a:pPr marL="742950" lvl="1" indent="-285750" algn="just"/>
            <a:r>
              <a:rPr lang="tr-TR" dirty="0">
                <a:solidFill>
                  <a:srgbClr val="000000"/>
                </a:solidFill>
                <a:latin typeface="Times New Roman" panose="02020603050405020304" pitchFamily="18" charset="0"/>
              </a:rPr>
              <a:t>Sistemin bağlamını ve kullanım biçimlerini tanımlayın;</a:t>
            </a:r>
          </a:p>
          <a:p>
            <a:pPr marL="742950" lvl="1" indent="-285750" algn="just"/>
            <a:r>
              <a:rPr lang="tr-TR" dirty="0">
                <a:solidFill>
                  <a:srgbClr val="000000"/>
                </a:solidFill>
                <a:latin typeface="Times New Roman" panose="02020603050405020304" pitchFamily="18" charset="0"/>
              </a:rPr>
              <a:t>Sistem mimarisini tasarlayın;</a:t>
            </a:r>
          </a:p>
          <a:p>
            <a:pPr marL="742950" lvl="1" indent="-285750" algn="just"/>
            <a:r>
              <a:rPr lang="tr-TR" dirty="0">
                <a:solidFill>
                  <a:srgbClr val="000000"/>
                </a:solidFill>
                <a:latin typeface="Times New Roman" panose="02020603050405020304" pitchFamily="18" charset="0"/>
              </a:rPr>
              <a:t>Ana sistem nesnelerini tanımlayın;</a:t>
            </a:r>
          </a:p>
          <a:p>
            <a:pPr marL="742950" lvl="1" indent="-285750" algn="just"/>
            <a:r>
              <a:rPr lang="tr-TR" dirty="0">
                <a:solidFill>
                  <a:srgbClr val="000000"/>
                </a:solidFill>
                <a:latin typeface="Times New Roman" panose="02020603050405020304" pitchFamily="18" charset="0"/>
              </a:rPr>
              <a:t>Tasarım modelleri geliştirin;</a:t>
            </a:r>
          </a:p>
          <a:p>
            <a:pPr marL="742950" lvl="1" indent="-285750" algn="just"/>
            <a:r>
              <a:rPr lang="tr-TR" dirty="0">
                <a:solidFill>
                  <a:srgbClr val="000000"/>
                </a:solidFill>
                <a:latin typeface="Times New Roman" panose="02020603050405020304" pitchFamily="18" charset="0"/>
              </a:rPr>
              <a:t>Nesne ara</a:t>
            </a:r>
            <a:r>
              <a:rPr lang="en-US" dirty="0">
                <a:solidFill>
                  <a:srgbClr val="000000"/>
                </a:solidFill>
                <a:latin typeface="Times New Roman" panose="02020603050405020304" pitchFamily="18" charset="0"/>
              </a:rPr>
              <a:t> </a:t>
            </a:r>
            <a:r>
              <a:rPr lang="tr-TR" dirty="0">
                <a:solidFill>
                  <a:srgbClr val="000000"/>
                </a:solidFill>
                <a:latin typeface="Times New Roman" panose="02020603050405020304" pitchFamily="18" charset="0"/>
              </a:rPr>
              <a:t>yüzlerini belirtin.</a:t>
            </a:r>
          </a:p>
          <a:p>
            <a:pPr algn="just">
              <a:buFont typeface="Arial" panose="020B0604020202020204" pitchFamily="34" charset="0"/>
              <a:buChar char="•"/>
            </a:pPr>
            <a:r>
              <a:rPr lang="tr-TR" dirty="0">
                <a:solidFill>
                  <a:srgbClr val="000000"/>
                </a:solidFill>
                <a:latin typeface="Times New Roman" panose="02020603050405020304" pitchFamily="18" charset="0"/>
              </a:rPr>
              <a:t>Burada, </a:t>
            </a:r>
            <a:r>
              <a:rPr lang="en-US" dirty="0" err="1">
                <a:solidFill>
                  <a:srgbClr val="000000"/>
                </a:solidFill>
                <a:latin typeface="Times New Roman" panose="02020603050405020304" pitchFamily="18" charset="0"/>
              </a:rPr>
              <a:t>doğa</a:t>
            </a:r>
            <a:r>
              <a:rPr lang="tr-TR" dirty="0">
                <a:solidFill>
                  <a:srgbClr val="000000"/>
                </a:solidFill>
                <a:latin typeface="Times New Roman" panose="02020603050405020304" pitchFamily="18" charset="0"/>
              </a:rPr>
              <a:t> hava durumu istasyonu için bir tasarım kullanılarak gösterilen süreç.</a:t>
            </a:r>
          </a:p>
        </p:txBody>
      </p:sp>
      <p:sp>
        <p:nvSpPr>
          <p:cNvPr id="4" name="Slide Number Placeholder 3"/>
          <p:cNvSpPr>
            <a:spLocks noGrp="1"/>
          </p:cNvSpPr>
          <p:nvPr>
            <p:ph type="sldNum" sz="quarter" idx="12"/>
          </p:nvPr>
        </p:nvSpPr>
        <p:spPr/>
        <p:txBody>
          <a:bodyPr/>
          <a:lstStyle/>
          <a:p>
            <a:fld id="{EC83099C-5FA5-B04A-B819-64718E2A253A}" type="slidenum">
              <a:rPr lang="en-US" smtClean="0"/>
              <a:pPr/>
              <a:t>6</a:t>
            </a:fld>
            <a:endParaRPr lang="en-US"/>
          </a:p>
        </p:txBody>
      </p:sp>
      <p:sp>
        <p:nvSpPr>
          <p:cNvPr id="5" name="Footer Placeholder 4"/>
          <p:cNvSpPr>
            <a:spLocks noGrp="1"/>
          </p:cNvSpPr>
          <p:nvPr>
            <p:ph type="ftr" sz="quarter" idx="11"/>
          </p:nvPr>
        </p:nvSpPr>
        <p:spPr/>
        <p:txBody>
          <a:bodyPr/>
          <a:lstStyle/>
          <a:p>
            <a:r>
              <a:rPr lang="es-ES" dirty="0" err="1"/>
              <a:t>Ders</a:t>
            </a:r>
            <a:r>
              <a:rPr lang="es-ES" dirty="0"/>
              <a:t> 7 - </a:t>
            </a:r>
            <a:r>
              <a:rPr lang="es-ES" dirty="0" err="1"/>
              <a:t>Tasarım</a:t>
            </a:r>
            <a:r>
              <a:rPr lang="es-ES" dirty="0"/>
              <a:t> ve </a:t>
            </a:r>
            <a:r>
              <a:rPr lang="es-ES" dirty="0" err="1"/>
              <a:t>Uygulama</a:t>
            </a:r>
            <a:endParaRPr lang="en-US" dirty="0"/>
          </a:p>
        </p:txBody>
      </p:sp>
    </p:spTree>
    <p:extLst>
      <p:ext uri="{BB962C8B-B14F-4D97-AF65-F5344CB8AC3E}">
        <p14:creationId xmlns:p14="http://schemas.microsoft.com/office/powerpoint/2010/main" val="2469668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dirty="0">
                <a:solidFill>
                  <a:srgbClr val="000000"/>
                </a:solidFill>
                <a:latin typeface="Times New Roman" panose="02020603050405020304" pitchFamily="18" charset="0"/>
              </a:rPr>
              <a:t>Sistem Bağlamı ve Etkileşimleri</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dirty="0">
                <a:solidFill>
                  <a:srgbClr val="000000"/>
                </a:solidFill>
                <a:latin typeface="Times New Roman" panose="02020603050405020304" pitchFamily="18" charset="0"/>
              </a:rPr>
              <a:t>Tasarlanmakta olan yazılım ile dış ortamı arasındaki ilişkilerin anlaşılması, gerekli sistem işlevselliğinin nasıl sağlanacağına ve sistemin çevresiyle iletişim kuracak şekilde nasıl yapılandırılacağına karar vermek için çok önemlidir.</a:t>
            </a:r>
          </a:p>
          <a:p>
            <a:pPr algn="just">
              <a:buFont typeface="Arial" panose="020B0604020202020204" pitchFamily="34" charset="0"/>
              <a:buChar char="•"/>
            </a:pPr>
            <a:r>
              <a:rPr lang="tr-TR" dirty="0">
                <a:solidFill>
                  <a:srgbClr val="000000"/>
                </a:solidFill>
                <a:latin typeface="Times New Roman" panose="02020603050405020304" pitchFamily="18" charset="0"/>
              </a:rPr>
              <a:t>Bağlamın anlaşılması, sistemin sınırlarını da belirlemenizi sağlar. Sistem sınırlarının belirlenmesi, tasarlanan sistemde hangi özelliklerin uygulanacağına ve diğer ilişkili sistemlerde hangi özelliklerin olduğuna karar vermenize yardımcı olur.</a:t>
            </a:r>
          </a:p>
        </p:txBody>
      </p:sp>
      <p:sp>
        <p:nvSpPr>
          <p:cNvPr id="4" name="Slide Number Placeholder 3"/>
          <p:cNvSpPr>
            <a:spLocks noGrp="1"/>
          </p:cNvSpPr>
          <p:nvPr>
            <p:ph type="sldNum" sz="quarter" idx="12"/>
          </p:nvPr>
        </p:nvSpPr>
        <p:spPr/>
        <p:txBody>
          <a:bodyPr/>
          <a:lstStyle/>
          <a:p>
            <a:fld id="{EC83099C-5FA5-B04A-B819-64718E2A253A}" type="slidenum">
              <a:rPr lang="en-US" smtClean="0"/>
              <a:pPr/>
              <a:t>7</a:t>
            </a:fld>
            <a:endParaRPr lang="en-US"/>
          </a:p>
        </p:txBody>
      </p:sp>
      <p:sp>
        <p:nvSpPr>
          <p:cNvPr id="5" name="Footer Placeholder 4"/>
          <p:cNvSpPr>
            <a:spLocks noGrp="1"/>
          </p:cNvSpPr>
          <p:nvPr>
            <p:ph type="ftr" sz="quarter" idx="11"/>
          </p:nvPr>
        </p:nvSpPr>
        <p:spPr/>
        <p:txBody>
          <a:bodyPr/>
          <a:lstStyle/>
          <a:p>
            <a:r>
              <a:rPr lang="es-ES" dirty="0" err="1"/>
              <a:t>Ders</a:t>
            </a:r>
            <a:r>
              <a:rPr lang="es-ES" dirty="0"/>
              <a:t> 7 - </a:t>
            </a:r>
            <a:r>
              <a:rPr lang="es-ES" dirty="0" err="1"/>
              <a:t>Tasarım</a:t>
            </a:r>
            <a:r>
              <a:rPr lang="es-ES" dirty="0"/>
              <a:t> ve </a:t>
            </a:r>
            <a:r>
              <a:rPr lang="es-ES" dirty="0" err="1"/>
              <a:t>Uygulama</a:t>
            </a:r>
            <a:endParaRPr lang="en-US" dirty="0"/>
          </a:p>
        </p:txBody>
      </p:sp>
    </p:spTree>
    <p:extLst>
      <p:ext uri="{BB962C8B-B14F-4D97-AF65-F5344CB8AC3E}">
        <p14:creationId xmlns:p14="http://schemas.microsoft.com/office/powerpoint/2010/main" val="3211352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dirty="0">
                <a:solidFill>
                  <a:srgbClr val="000000"/>
                </a:solidFill>
                <a:latin typeface="Times New Roman" panose="02020603050405020304" pitchFamily="18" charset="0"/>
              </a:rPr>
              <a:t>Bağlam </a:t>
            </a:r>
            <a:r>
              <a:rPr lang="tr-TR" sz="3200" dirty="0">
                <a:solidFill>
                  <a:srgbClr val="000000"/>
                </a:solidFill>
                <a:latin typeface="Times New Roman" panose="02020603050405020304" pitchFamily="18" charset="0"/>
              </a:rPr>
              <a:t>v</a:t>
            </a:r>
            <a:r>
              <a:rPr lang="tr-TR" sz="3200" b="1" dirty="0">
                <a:solidFill>
                  <a:srgbClr val="000000"/>
                </a:solidFill>
                <a:latin typeface="Times New Roman" panose="02020603050405020304" pitchFamily="18" charset="0"/>
              </a:rPr>
              <a:t>e Etkileşim Modelleri</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sz="3200" dirty="0">
                <a:solidFill>
                  <a:srgbClr val="000000"/>
                </a:solidFill>
                <a:latin typeface="Times New Roman" panose="02020603050405020304" pitchFamily="18" charset="0"/>
              </a:rPr>
              <a:t>Sistem bağlam modeli, geliştirilmekte olan sistemin ortamındaki diğer sistemleri gösteren yapısal bir modeldir.</a:t>
            </a:r>
          </a:p>
          <a:p>
            <a:pPr algn="just">
              <a:buFont typeface="Arial" panose="020B0604020202020204" pitchFamily="34" charset="0"/>
              <a:buChar char="•"/>
            </a:pPr>
            <a:r>
              <a:rPr lang="tr-TR" sz="3200" dirty="0">
                <a:solidFill>
                  <a:srgbClr val="000000"/>
                </a:solidFill>
                <a:latin typeface="Times New Roman" panose="02020603050405020304" pitchFamily="18" charset="0"/>
              </a:rPr>
              <a:t>Etkileşim modeli, sistemin kullanıldıkça çevresi ile nasıl etkileşime girdiğini gösteren dinamik bir modeldir.</a:t>
            </a:r>
          </a:p>
        </p:txBody>
      </p:sp>
      <p:sp>
        <p:nvSpPr>
          <p:cNvPr id="4" name="Slide Number Placeholder 3"/>
          <p:cNvSpPr>
            <a:spLocks noGrp="1"/>
          </p:cNvSpPr>
          <p:nvPr>
            <p:ph type="sldNum" sz="quarter" idx="12"/>
          </p:nvPr>
        </p:nvSpPr>
        <p:spPr/>
        <p:txBody>
          <a:bodyPr/>
          <a:lstStyle/>
          <a:p>
            <a:fld id="{EC83099C-5FA5-B04A-B819-64718E2A253A}" type="slidenum">
              <a:rPr lang="en-US" smtClean="0"/>
              <a:pPr/>
              <a:t>8</a:t>
            </a:fld>
            <a:endParaRPr lang="en-US"/>
          </a:p>
        </p:txBody>
      </p:sp>
      <p:sp>
        <p:nvSpPr>
          <p:cNvPr id="5" name="Footer Placeholder 4"/>
          <p:cNvSpPr>
            <a:spLocks noGrp="1"/>
          </p:cNvSpPr>
          <p:nvPr>
            <p:ph type="ftr" sz="quarter" idx="11"/>
          </p:nvPr>
        </p:nvSpPr>
        <p:spPr/>
        <p:txBody>
          <a:bodyPr/>
          <a:lstStyle/>
          <a:p>
            <a:r>
              <a:rPr lang="es-ES" dirty="0" err="1"/>
              <a:t>Ders</a:t>
            </a:r>
            <a:r>
              <a:rPr lang="es-ES" dirty="0"/>
              <a:t> 7 - </a:t>
            </a:r>
            <a:r>
              <a:rPr lang="es-ES" dirty="0" err="1"/>
              <a:t>Tasarım</a:t>
            </a:r>
            <a:r>
              <a:rPr lang="es-ES" dirty="0"/>
              <a:t> ve </a:t>
            </a:r>
            <a:r>
              <a:rPr lang="es-ES" dirty="0" err="1"/>
              <a:t>Uygulama</a:t>
            </a:r>
            <a:endParaRPr lang="en-US" dirty="0"/>
          </a:p>
        </p:txBody>
      </p:sp>
    </p:spTree>
    <p:extLst>
      <p:ext uri="{BB962C8B-B14F-4D97-AF65-F5344CB8AC3E}">
        <p14:creationId xmlns:p14="http://schemas.microsoft.com/office/powerpoint/2010/main" val="802988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tr-TR" sz="3200" b="1" dirty="0">
                <a:solidFill>
                  <a:srgbClr val="000000"/>
                </a:solidFill>
                <a:latin typeface="Times New Roman" panose="02020603050405020304" pitchFamily="18" charset="0"/>
              </a:rPr>
              <a:t>Meteoroloji İstasyonu </a:t>
            </a:r>
            <a:r>
              <a:rPr lang="tr-TR" sz="3200" dirty="0">
                <a:solidFill>
                  <a:srgbClr val="000000"/>
                </a:solidFill>
                <a:latin typeface="Times New Roman" panose="02020603050405020304" pitchFamily="18" charset="0"/>
              </a:rPr>
              <a:t>İ</a:t>
            </a:r>
            <a:r>
              <a:rPr lang="tr-TR" sz="3200" b="1" dirty="0">
                <a:solidFill>
                  <a:srgbClr val="000000"/>
                </a:solidFill>
                <a:latin typeface="Times New Roman" panose="02020603050405020304" pitchFamily="18" charset="0"/>
              </a:rPr>
              <a:t>çin Sistem</a:t>
            </a:r>
            <a:r>
              <a:rPr lang="en-US" sz="3200" b="1" dirty="0">
                <a:solidFill>
                  <a:srgbClr val="000000"/>
                </a:solidFill>
                <a:latin typeface="Times New Roman" panose="02020603050405020304" pitchFamily="18" charset="0"/>
              </a:rPr>
              <a:t> </a:t>
            </a:r>
            <a:r>
              <a:rPr lang="en-US" sz="3200" b="1" dirty="0" err="1">
                <a:solidFill>
                  <a:srgbClr val="000000"/>
                </a:solidFill>
                <a:latin typeface="Times New Roman" panose="02020603050405020304" pitchFamily="18" charset="0"/>
              </a:rPr>
              <a:t>Bağlamsal</a:t>
            </a:r>
            <a:r>
              <a:rPr lang="tr-TR" sz="3200" b="1" dirty="0">
                <a:solidFill>
                  <a:srgbClr val="000000"/>
                </a:solidFill>
                <a:latin typeface="Times New Roman" panose="02020603050405020304" pitchFamily="18" charset="0"/>
              </a:rPr>
              <a:t> </a:t>
            </a:r>
            <a:r>
              <a:rPr lang="tr-TR" sz="3200" dirty="0">
                <a:solidFill>
                  <a:srgbClr val="000000"/>
                </a:solidFill>
                <a:latin typeface="Times New Roman" panose="02020603050405020304" pitchFamily="18" charset="0"/>
              </a:rPr>
              <a:t>İ</a:t>
            </a:r>
            <a:r>
              <a:rPr lang="tr-TR" sz="3200" b="1" dirty="0">
                <a:solidFill>
                  <a:srgbClr val="000000"/>
                </a:solidFill>
                <a:latin typeface="Times New Roman" panose="02020603050405020304" pitchFamily="18" charset="0"/>
              </a:rPr>
              <a:t>çeriği</a:t>
            </a:r>
          </a:p>
        </p:txBody>
      </p:sp>
      <p:sp>
        <p:nvSpPr>
          <p:cNvPr id="5" name="Slide Number Placeholder 4"/>
          <p:cNvSpPr>
            <a:spLocks noGrp="1"/>
          </p:cNvSpPr>
          <p:nvPr>
            <p:ph type="sldNum" sz="quarter" idx="12"/>
          </p:nvPr>
        </p:nvSpPr>
        <p:spPr/>
        <p:txBody>
          <a:bodyPr/>
          <a:lstStyle/>
          <a:p>
            <a:fld id="{EC83099C-5FA5-B04A-B819-64718E2A253A}" type="slidenum">
              <a:rPr lang="en-US" smtClean="0"/>
              <a:pPr/>
              <a:t>9</a:t>
            </a:fld>
            <a:endParaRPr lang="en-US"/>
          </a:p>
        </p:txBody>
      </p:sp>
      <p:sp>
        <p:nvSpPr>
          <p:cNvPr id="6" name="Footer Placeholder 5"/>
          <p:cNvSpPr>
            <a:spLocks noGrp="1"/>
          </p:cNvSpPr>
          <p:nvPr>
            <p:ph type="ftr" sz="quarter" idx="11"/>
          </p:nvPr>
        </p:nvSpPr>
        <p:spPr/>
        <p:txBody>
          <a:bodyPr/>
          <a:lstStyle/>
          <a:p>
            <a:r>
              <a:rPr lang="es-ES" dirty="0" err="1"/>
              <a:t>Ders</a:t>
            </a:r>
            <a:r>
              <a:rPr lang="es-ES" dirty="0"/>
              <a:t> 7 - </a:t>
            </a:r>
            <a:r>
              <a:rPr lang="es-ES" dirty="0" err="1"/>
              <a:t>Tasarım</a:t>
            </a:r>
            <a:r>
              <a:rPr lang="es-ES" dirty="0"/>
              <a:t> ve </a:t>
            </a:r>
            <a:r>
              <a:rPr lang="es-ES" dirty="0" err="1"/>
              <a:t>Uygulama</a:t>
            </a:r>
            <a:endParaRPr lang="en-US" dirty="0"/>
          </a:p>
        </p:txBody>
      </p:sp>
      <p:pic>
        <p:nvPicPr>
          <p:cNvPr id="8" name="Resim 7"/>
          <p:cNvPicPr>
            <a:picLocks noChangeAspect="1"/>
          </p:cNvPicPr>
          <p:nvPr/>
        </p:nvPicPr>
        <p:blipFill>
          <a:blip r:embed="rId2"/>
          <a:stretch>
            <a:fillRect/>
          </a:stretch>
        </p:blipFill>
        <p:spPr>
          <a:xfrm>
            <a:off x="2690812" y="1690688"/>
            <a:ext cx="6810375" cy="4181475"/>
          </a:xfrm>
          <a:prstGeom prst="rect">
            <a:avLst/>
          </a:prstGeom>
        </p:spPr>
      </p:pic>
    </p:spTree>
    <p:extLst>
      <p:ext uri="{BB962C8B-B14F-4D97-AF65-F5344CB8AC3E}">
        <p14:creationId xmlns:p14="http://schemas.microsoft.com/office/powerpoint/2010/main" val="151537021"/>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2488</Words>
  <Application>Microsoft Office PowerPoint</Application>
  <PresentationFormat>Geniş ekran</PresentationFormat>
  <Paragraphs>361</Paragraphs>
  <Slides>56</Slides>
  <Notes>3</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56</vt:i4>
      </vt:variant>
    </vt:vector>
  </HeadingPairs>
  <TitlesOfParts>
    <vt:vector size="61" baseType="lpstr">
      <vt:lpstr>Arial</vt:lpstr>
      <vt:lpstr>Calibri</vt:lpstr>
      <vt:lpstr>Calibri Light</vt:lpstr>
      <vt:lpstr>Times New Roman</vt:lpstr>
      <vt:lpstr>Office Teması</vt:lpstr>
      <vt:lpstr>Tasarım ve Uygulama</vt:lpstr>
      <vt:lpstr>Ders 8’de İşlenecek Konular</vt:lpstr>
      <vt:lpstr>Tasarım ve Uygulama</vt:lpstr>
      <vt:lpstr>Yap veya Satın Al</vt:lpstr>
      <vt:lpstr>Nesne Odaklı Bir Tasarım Süreci</vt:lpstr>
      <vt:lpstr>Süreç Aşamaları</vt:lpstr>
      <vt:lpstr>Sistem Bağlamı ve Etkileşimleri</vt:lpstr>
      <vt:lpstr>Bağlam ve Etkileşim Modelleri</vt:lpstr>
      <vt:lpstr>Meteoroloji İstasyonu İçin Sistem Bağlamsal İçeriği</vt:lpstr>
      <vt:lpstr>Hava Durumu İstasyonu Kullanım Durumları</vt:lpstr>
      <vt:lpstr>Kullanım Durumları Açıklamaları - Hava Durumunu Bildir</vt:lpstr>
      <vt:lpstr>Mimari Tasarım</vt:lpstr>
      <vt:lpstr>Meteoroloji İstasyonunun Üst Düzey Mimarisi</vt:lpstr>
      <vt:lpstr>Veri Toplama Sistemi Mimarisi</vt:lpstr>
      <vt:lpstr>Nesne Sınıfı Tanımlama</vt:lpstr>
      <vt:lpstr>Tanımlamaya Yönelik Yaklaşımlar</vt:lpstr>
      <vt:lpstr>Hava Durumu İstasyonu Açıklaması</vt:lpstr>
      <vt:lpstr>Hava Durumu İstasyonu Nesne Sınıfları</vt:lpstr>
      <vt:lpstr>Hava Durumu İstasyonu Nesne Sınıfları</vt:lpstr>
      <vt:lpstr>Tasarım Modelleri</vt:lpstr>
      <vt:lpstr>Tasarım Modellerine Örnekler</vt:lpstr>
      <vt:lpstr>Alt Sistem Modelleri</vt:lpstr>
      <vt:lpstr>Sıra Diyagramları</vt:lpstr>
      <vt:lpstr>Veri Toplamayı Açıklayan Sıra Diyagramı</vt:lpstr>
      <vt:lpstr>Durum Diyagramları</vt:lpstr>
      <vt:lpstr>Hava İstasyonu Durum Diyagramı</vt:lpstr>
      <vt:lpstr>Arayüz Özellikleri</vt:lpstr>
      <vt:lpstr>Hava Durumu İstasyonu Arayüzleri</vt:lpstr>
      <vt:lpstr>Bölüm 1’in Anahtar Noktaları</vt:lpstr>
      <vt:lpstr>Ders 7 - Tasarım ve Uygulama</vt:lpstr>
      <vt:lpstr>Tasarım Desenleri</vt:lpstr>
      <vt:lpstr>Desen Öğeleri</vt:lpstr>
      <vt:lpstr>Gözlemci Deseni</vt:lpstr>
      <vt:lpstr>Gözlemci Deseni (1)</vt:lpstr>
      <vt:lpstr>Gözlemci Deseni (2)</vt:lpstr>
      <vt:lpstr>Gözlemci Desenini Kullanan Birden Çok Ekran</vt:lpstr>
      <vt:lpstr>Gözlemci Deseninin Bir UML Modeli</vt:lpstr>
      <vt:lpstr>Tasarım Sorunları</vt:lpstr>
      <vt:lpstr>Entegrasyon Sorunları</vt:lpstr>
      <vt:lpstr>Yeniden Kullanım</vt:lpstr>
      <vt:lpstr>Yeniden Kullanım Seviyeleri</vt:lpstr>
      <vt:lpstr>Yeniden Kullanım Maliyetleri</vt:lpstr>
      <vt:lpstr>Konfigürasyon Yönetimi</vt:lpstr>
      <vt:lpstr>Yapılandırma Yönetimi Faaliyetleri</vt:lpstr>
      <vt:lpstr>Ana-hedef Geliştirme</vt:lpstr>
      <vt:lpstr>Geliştirme Platformu Araçları</vt:lpstr>
      <vt:lpstr>Entegre Geliştirme Ortamları (IDE'ler)</vt:lpstr>
      <vt:lpstr>Bileşen / Sistem Dağıtım Faktörleri</vt:lpstr>
      <vt:lpstr>Açık Kaynak Geliştirme</vt:lpstr>
      <vt:lpstr>Açık Kaynak Sistemler</vt:lpstr>
      <vt:lpstr>Açık Kaynak Sorunları</vt:lpstr>
      <vt:lpstr>Açık Kaynak İşletmesi</vt:lpstr>
      <vt:lpstr>Açık Kaynak Lisanslama</vt:lpstr>
      <vt:lpstr>Lisans Modelleri</vt:lpstr>
      <vt:lpstr>Lisans Yönetimi</vt:lpstr>
      <vt:lpstr>Bölüm 2’nin Anahtar Noktaları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Feyza-PC</dc:creator>
  <cp:lastModifiedBy>Feyza-PC</cp:lastModifiedBy>
  <cp:revision>6</cp:revision>
  <dcterms:created xsi:type="dcterms:W3CDTF">2023-04-27T18:05:57Z</dcterms:created>
  <dcterms:modified xsi:type="dcterms:W3CDTF">2023-04-27T19:12:04Z</dcterms:modified>
</cp:coreProperties>
</file>