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0918A-2F4B-4376-8871-C87657EF77F5}" type="datetimeFigureOut">
              <a:rPr lang="tr-TR" smtClean="0"/>
              <a:t>5.05.2023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7511EF-5310-4B7E-8485-599CDD1D7EA8}" type="slidenum">
              <a:rPr lang="tr-TR" smtClean="0"/>
              <a:t>‹#›</a:t>
            </a:fld>
            <a:endParaRPr lang="tr-TR"/>
          </a:p>
        </p:txBody>
      </p:sp>
    </p:spTree>
    <p:extLst>
      <p:ext uri="{BB962C8B-B14F-4D97-AF65-F5344CB8AC3E}">
        <p14:creationId xmlns:p14="http://schemas.microsoft.com/office/powerpoint/2010/main" val="3476044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7082A43-FD40-714E-BD60-4E5210E14341}" type="slidenum">
              <a:rPr lang="en-US" smtClean="0"/>
              <a:pPr/>
              <a:t>7</a:t>
            </a:fld>
            <a:endParaRPr lang="en-US"/>
          </a:p>
        </p:txBody>
      </p:sp>
    </p:spTree>
    <p:extLst>
      <p:ext uri="{BB962C8B-B14F-4D97-AF65-F5344CB8AC3E}">
        <p14:creationId xmlns:p14="http://schemas.microsoft.com/office/powerpoint/2010/main" val="2014793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932102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95032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8433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BB9BC26-814C-41C9-8981-86D35DDA39DA}"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2796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BB9BC26-814C-41C9-8981-86D35DDA39DA}"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119604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BB9BC26-814C-41C9-8981-86D35DDA39DA}"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427904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BB9BC26-814C-41C9-8981-86D35DDA39DA}"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220559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BB9BC26-814C-41C9-8981-86D35DDA39DA}" type="datetimeFigureOut">
              <a:rPr lang="tr-TR" smtClean="0"/>
              <a:t>5.05.2023</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211205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BB9BC26-814C-41C9-8981-86D35DDA39DA}" type="datetimeFigureOut">
              <a:rPr lang="tr-TR" smtClean="0"/>
              <a:t>5.05.2023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3573022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BB9BC26-814C-41C9-8981-86D35DDA39DA}" type="datetimeFigureOut">
              <a:rPr lang="tr-TR" smtClean="0"/>
              <a:t>5.05.2023</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372589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BB9BC26-814C-41C9-8981-86D35DDA39DA}" type="datetimeFigureOut">
              <a:rPr lang="tr-TR" smtClean="0"/>
              <a:t>5.05.2023</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130543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BB9BC26-814C-41C9-8981-86D35DDA39DA}" type="datetimeFigureOut">
              <a:rPr lang="tr-TR" smtClean="0"/>
              <a:t>5.05.2023</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90062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BB9BC26-814C-41C9-8981-86D35DDA39DA}" type="datetimeFigureOut">
              <a:rPr lang="tr-TR" smtClean="0"/>
              <a:t>5.05.2023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181922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BB9BC26-814C-41C9-8981-86D35DDA39DA}" type="datetimeFigureOut">
              <a:rPr lang="tr-TR" smtClean="0"/>
              <a:t>5.05.2023</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D53C27EE-DEF5-4455-A623-E3ADFF3D2696}" type="slidenum">
              <a:rPr lang="tr-TR" smtClean="0"/>
              <a:t>‹#›</a:t>
            </a:fld>
            <a:endParaRPr lang="tr-TR"/>
          </a:p>
        </p:txBody>
      </p:sp>
    </p:spTree>
    <p:extLst>
      <p:ext uri="{BB962C8B-B14F-4D97-AF65-F5344CB8AC3E}">
        <p14:creationId xmlns:p14="http://schemas.microsoft.com/office/powerpoint/2010/main" val="4005195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B9BC26-814C-41C9-8981-86D35DDA39DA}" type="datetimeFigureOut">
              <a:rPr lang="tr-TR" smtClean="0"/>
              <a:t>5.05.2023</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3C27EE-DEF5-4455-A623-E3ADFF3D2696}" type="slidenum">
              <a:rPr lang="tr-TR" smtClean="0"/>
              <a:t>‹#›</a:t>
            </a:fld>
            <a:endParaRPr lang="tr-TR"/>
          </a:p>
        </p:txBody>
      </p:sp>
    </p:spTree>
    <p:extLst>
      <p:ext uri="{BB962C8B-B14F-4D97-AF65-F5344CB8AC3E}">
        <p14:creationId xmlns:p14="http://schemas.microsoft.com/office/powerpoint/2010/main" val="730392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Yazılım Testi</a:t>
            </a:r>
            <a:endParaRPr lang="tr-TR" dirty="0"/>
          </a:p>
        </p:txBody>
      </p:sp>
    </p:spTree>
    <p:extLst>
      <p:ext uri="{BB962C8B-B14F-4D97-AF65-F5344CB8AC3E}">
        <p14:creationId xmlns:p14="http://schemas.microsoft.com/office/powerpoint/2010/main" val="2448238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1720949" y="1631097"/>
            <a:ext cx="8721968" cy="4129087"/>
          </a:xfrm>
          <a:noFill/>
          <a:ln/>
        </p:spPr>
        <p:txBody>
          <a:bodyPr vert="horz" lIns="90840" tIns="44623" rIns="90840" bIns="44623" rtlCol="0">
            <a:normAutofit lnSpcReduction="10000"/>
          </a:bodyPr>
          <a:lstStyle/>
          <a:p>
            <a:pPr algn="just">
              <a:buFont typeface="Arial" panose="020B0604020202020204" pitchFamily="34" charset="0"/>
              <a:buChar char="•"/>
            </a:pPr>
            <a:r>
              <a:rPr lang="tr-TR" sz="3200" dirty="0">
                <a:solidFill>
                  <a:srgbClr val="FF0000"/>
                </a:solidFill>
                <a:latin typeface="Times New Roman" panose="02020603050405020304" pitchFamily="18" charset="0"/>
              </a:rPr>
              <a:t>Yazılım incelemeleri </a:t>
            </a:r>
            <a:r>
              <a:rPr lang="tr-TR" sz="3200" dirty="0">
                <a:solidFill>
                  <a:srgbClr val="000000"/>
                </a:solidFill>
                <a:latin typeface="Times New Roman" panose="02020603050405020304" pitchFamily="18" charset="0"/>
              </a:rPr>
              <a:t>Sorunları keşfetmek için statik sistem temsilinin analizi ile ilgili </a:t>
            </a:r>
            <a:r>
              <a:rPr lang="tr-TR" sz="3200" i="1" dirty="0">
                <a:solidFill>
                  <a:srgbClr val="000000"/>
                </a:solidFill>
                <a:latin typeface="Times New Roman" panose="02020603050405020304" pitchFamily="18" charset="0"/>
              </a:rPr>
              <a:t>(</a:t>
            </a:r>
            <a:r>
              <a:rPr lang="tr-TR" sz="3200" dirty="0">
                <a:solidFill>
                  <a:srgbClr val="000000"/>
                </a:solidFill>
                <a:latin typeface="Times New Roman" panose="02020603050405020304" pitchFamily="18" charset="0"/>
              </a:rPr>
              <a:t> statik doğrulama)</a:t>
            </a:r>
          </a:p>
          <a:p>
            <a:pPr marL="742950" lvl="1" indent="-285750" algn="just"/>
            <a:r>
              <a:rPr lang="tr-TR" sz="2800" dirty="0">
                <a:solidFill>
                  <a:srgbClr val="000000"/>
                </a:solidFill>
                <a:latin typeface="Times New Roman" panose="02020603050405020304" pitchFamily="18" charset="0"/>
              </a:rPr>
              <a:t>Araç tabanlı belge ve kod analizi ile tamamlanabilir.</a:t>
            </a:r>
          </a:p>
          <a:p>
            <a:pPr marL="742950" lvl="1" indent="-285750" algn="just"/>
            <a:r>
              <a:rPr lang="tr-TR" sz="2800" dirty="0">
                <a:solidFill>
                  <a:srgbClr val="000000"/>
                </a:solidFill>
                <a:latin typeface="Times New Roman" panose="02020603050405020304" pitchFamily="18" charset="0"/>
              </a:rPr>
              <a:t>Ders 15'te tartışıldı.</a:t>
            </a:r>
          </a:p>
          <a:p>
            <a:pPr algn="just">
              <a:buFont typeface="Arial" panose="020B0604020202020204" pitchFamily="34" charset="0"/>
              <a:buChar char="•"/>
            </a:pPr>
            <a:r>
              <a:rPr lang="tr-TR" sz="3200" dirty="0">
                <a:solidFill>
                  <a:srgbClr val="FF0000"/>
                </a:solidFill>
                <a:latin typeface="Times New Roman" panose="02020603050405020304" pitchFamily="18" charset="0"/>
              </a:rPr>
              <a:t>Yazılım testi </a:t>
            </a:r>
            <a:r>
              <a:rPr lang="tr-TR" sz="3200" dirty="0">
                <a:solidFill>
                  <a:srgbClr val="000000"/>
                </a:solidFill>
                <a:latin typeface="Times New Roman" panose="02020603050405020304" pitchFamily="18" charset="0"/>
              </a:rPr>
              <a:t>Ürün davranışını uygulama ve gözlemleme ile ilgili (dinamik doğrulama)</a:t>
            </a:r>
          </a:p>
          <a:p>
            <a:pPr marL="742950" lvl="1" indent="-285750" algn="just"/>
            <a:r>
              <a:rPr lang="tr-TR" sz="2800" dirty="0">
                <a:solidFill>
                  <a:srgbClr val="000000"/>
                </a:solidFill>
                <a:latin typeface="Times New Roman" panose="02020603050405020304" pitchFamily="18" charset="0"/>
              </a:rPr>
              <a:t>Sistem test verileri ile çalıştırılır ve </a:t>
            </a:r>
            <a:r>
              <a:rPr lang="tr-TR" sz="2800" dirty="0" err="1">
                <a:solidFill>
                  <a:srgbClr val="000000"/>
                </a:solidFill>
                <a:latin typeface="Times New Roman" panose="02020603050405020304" pitchFamily="18" charset="0"/>
              </a:rPr>
              <a:t>operasyonel</a:t>
            </a:r>
            <a:r>
              <a:rPr lang="tr-TR" sz="2800" dirty="0">
                <a:solidFill>
                  <a:srgbClr val="000000"/>
                </a:solidFill>
                <a:latin typeface="Times New Roman" panose="02020603050405020304" pitchFamily="18" charset="0"/>
              </a:rPr>
              <a:t> davranışı gözlemlenir.</a:t>
            </a:r>
          </a:p>
        </p:txBody>
      </p:sp>
      <p:sp>
        <p:nvSpPr>
          <p:cNvPr id="12291" name="Rectangle 3"/>
          <p:cNvSpPr>
            <a:spLocks noGrp="1" noChangeArrowheads="1"/>
          </p:cNvSpPr>
          <p:nvPr>
            <p:ph type="title"/>
          </p:nvPr>
        </p:nvSpPr>
        <p:spPr>
          <a:noFill/>
          <a:ln/>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İncelemeler ve Testler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4806185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dirty="0">
                <a:solidFill>
                  <a:srgbClr val="000000"/>
                </a:solidFill>
                <a:latin typeface="Times New Roman" panose="02020603050405020304" pitchFamily="18" charset="0"/>
              </a:rPr>
              <a:t>İncelemeler ve Testler</a:t>
            </a:r>
            <a:endParaRPr lang="tr-TR" sz="32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8" name="Resim 7"/>
          <p:cNvPicPr>
            <a:picLocks noChangeAspect="1"/>
          </p:cNvPicPr>
          <p:nvPr/>
        </p:nvPicPr>
        <p:blipFill>
          <a:blip r:embed="rId2"/>
          <a:stretch>
            <a:fillRect/>
          </a:stretch>
        </p:blipFill>
        <p:spPr>
          <a:xfrm>
            <a:off x="1109662" y="1690688"/>
            <a:ext cx="9972675" cy="4295775"/>
          </a:xfrm>
          <a:prstGeom prst="rect">
            <a:avLst/>
          </a:prstGeom>
        </p:spPr>
      </p:pic>
    </p:spTree>
    <p:extLst>
      <p:ext uri="{BB962C8B-B14F-4D97-AF65-F5344CB8AC3E}">
        <p14:creationId xmlns:p14="http://schemas.microsoft.com/office/powerpoint/2010/main" val="2573229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Yazılım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ncelemeleri</a:t>
            </a:r>
          </a:p>
        </p:txBody>
      </p:sp>
      <p:sp>
        <p:nvSpPr>
          <p:cNvPr id="56323"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Bunlar, anormallikleri ve kusurları keşfetmek amacıyla kaynak temsilini inceleyen insanları içerir.</a:t>
            </a:r>
          </a:p>
          <a:p>
            <a:pPr algn="just">
              <a:buFont typeface="Arial" panose="020B0604020202020204" pitchFamily="34" charset="0"/>
              <a:buChar char="•"/>
            </a:pPr>
            <a:r>
              <a:rPr lang="tr-TR" dirty="0">
                <a:solidFill>
                  <a:srgbClr val="000000"/>
                </a:solidFill>
                <a:latin typeface="Times New Roman" panose="02020603050405020304" pitchFamily="18" charset="0"/>
              </a:rPr>
              <a:t>Denetimler, bir sistemin yürütülmesini gerektirmediğinden, uygulamadan önce kullanılabilir.</a:t>
            </a:r>
          </a:p>
          <a:p>
            <a:pPr algn="just">
              <a:buFont typeface="Arial" panose="020B0604020202020204" pitchFamily="34" charset="0"/>
              <a:buChar char="•"/>
            </a:pPr>
            <a:r>
              <a:rPr lang="tr-TR" dirty="0">
                <a:solidFill>
                  <a:srgbClr val="000000"/>
                </a:solidFill>
                <a:latin typeface="Times New Roman" panose="02020603050405020304" pitchFamily="18" charset="0"/>
              </a:rPr>
              <a:t>Sistemin herhangi bir temsiline uygulanabilir (gereksinimler, tasarım, konfigürasyon verileri, test verileri, vb.).</a:t>
            </a:r>
          </a:p>
          <a:p>
            <a:pPr algn="just">
              <a:buFont typeface="Arial" panose="020B0604020202020204" pitchFamily="34" charset="0"/>
              <a:buChar char="•"/>
            </a:pPr>
            <a:r>
              <a:rPr lang="tr-TR" dirty="0">
                <a:solidFill>
                  <a:srgbClr val="000000"/>
                </a:solidFill>
                <a:latin typeface="Times New Roman" panose="02020603050405020304" pitchFamily="18" charset="0"/>
              </a:rPr>
              <a:t>Program hatalarını keşfetmek için etkili bir teknik oldukları gösterilmiştir.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26952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err="1">
                <a:solidFill>
                  <a:srgbClr val="000000"/>
                </a:solidFill>
                <a:latin typeface="Times New Roman" panose="02020603050405020304" pitchFamily="18" charset="0"/>
              </a:rPr>
              <a:t>İncelemelerin</a:t>
            </a:r>
            <a:r>
              <a:rPr lang="tr-TR" sz="3200" b="1" dirty="0">
                <a:solidFill>
                  <a:srgbClr val="000000"/>
                </a:solidFill>
                <a:latin typeface="Times New Roman" panose="02020603050405020304" pitchFamily="18" charset="0"/>
              </a:rPr>
              <a:t> </a:t>
            </a:r>
            <a:r>
              <a:rPr lang="tr-TR" sz="3200" b="1" dirty="0">
                <a:solidFill>
                  <a:srgbClr val="000000"/>
                </a:solidFill>
                <a:latin typeface="Times New Roman" panose="02020603050405020304" pitchFamily="18" charset="0"/>
              </a:rPr>
              <a:t>Avantajları</a:t>
            </a:r>
          </a:p>
        </p:txBody>
      </p:sp>
      <p:sp>
        <p:nvSpPr>
          <p:cNvPr id="3" name="Content Placeholder 2"/>
          <p:cNvSpPr>
            <a:spLocks noGrp="1"/>
          </p:cNvSpPr>
          <p:nvPr>
            <p:ph idx="1"/>
          </p:nvPr>
        </p:nvSpPr>
        <p:spPr>
          <a:xfrm>
            <a:off x="1636542" y="1600201"/>
            <a:ext cx="8862646"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Test sırasında, hatalar diğer hataları maskeleyebilir (gizleyebilir). İnceleme statik bir süreç olduğundan, hatalar arasındaki etkileşimlerle ilgilenmenize gerek yoktur.</a:t>
            </a:r>
          </a:p>
          <a:p>
            <a:pPr algn="just">
              <a:buFont typeface="Arial" panose="020B0604020202020204" pitchFamily="34" charset="0"/>
              <a:buChar char="•"/>
            </a:pPr>
            <a:r>
              <a:rPr lang="tr-TR" dirty="0">
                <a:solidFill>
                  <a:srgbClr val="000000"/>
                </a:solidFill>
                <a:latin typeface="Times New Roman" panose="02020603050405020304" pitchFamily="18" charset="0"/>
              </a:rPr>
              <a:t>Bir sistemin eksik sürümleri ek maliyet olmadan incelenebilir. Bir program eksikse, mevcut parçaları test etmek için özel test donanımları geliştirmeniz gerekir.</a:t>
            </a:r>
          </a:p>
          <a:p>
            <a:pPr algn="just">
              <a:buFont typeface="Arial" panose="020B0604020202020204" pitchFamily="34" charset="0"/>
              <a:buChar char="•"/>
            </a:pPr>
            <a:r>
              <a:rPr lang="tr-TR" dirty="0">
                <a:solidFill>
                  <a:srgbClr val="000000"/>
                </a:solidFill>
                <a:latin typeface="Times New Roman" panose="02020603050405020304" pitchFamily="18" charset="0"/>
              </a:rPr>
              <a:t>Bir </a:t>
            </a:r>
            <a:r>
              <a:rPr lang="en-US" dirty="0" err="1">
                <a:solidFill>
                  <a:srgbClr val="000000"/>
                </a:solidFill>
                <a:latin typeface="Times New Roman" panose="02020603050405020304" pitchFamily="18" charset="0"/>
              </a:rPr>
              <a:t>inceleme</a:t>
            </a:r>
            <a:r>
              <a:rPr lang="tr-TR"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program hatalarını aramanın yanı sıra, standartlara uyum, taşınabilirlik ve sürdürülebilirlik gibi bir programın daha geniş kalite özelliklerini de dikkate alabilir.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extLst>
      <p:ext uri="{BB962C8B-B14F-4D97-AF65-F5344CB8AC3E}">
        <p14:creationId xmlns:p14="http://schemas.microsoft.com/office/powerpoint/2010/main" val="332101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l"/>
            <a:r>
              <a:rPr lang="en-US" sz="3200" b="1" dirty="0" err="1">
                <a:solidFill>
                  <a:srgbClr val="000000"/>
                </a:solidFill>
                <a:latin typeface="Times New Roman" panose="02020603050405020304" pitchFamily="18" charset="0"/>
              </a:rPr>
              <a:t>İncelemeler</a:t>
            </a:r>
            <a:r>
              <a:rPr lang="tr-TR" sz="3200" b="1" dirty="0">
                <a:solidFill>
                  <a:srgbClr val="000000"/>
                </a:solidFill>
                <a:latin typeface="Times New Roman" panose="02020603050405020304" pitchFamily="18" charset="0"/>
              </a:rPr>
              <a:t> </a:t>
            </a:r>
            <a:r>
              <a:rPr lang="tr-TR" sz="3200" b="1" dirty="0">
                <a:solidFill>
                  <a:srgbClr val="000000"/>
                </a:solidFill>
                <a:latin typeface="Times New Roman" panose="02020603050405020304" pitchFamily="18" charset="0"/>
              </a:rPr>
              <a:t>ve Testler</a:t>
            </a:r>
          </a:p>
        </p:txBody>
      </p:sp>
      <p:sp>
        <p:nvSpPr>
          <p:cNvPr id="73731"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İncelemeler ve testler birbirini tamamlayıcı niteliktedir ve doğrulama tekniklerine ters düşmez.</a:t>
            </a:r>
          </a:p>
          <a:p>
            <a:pPr algn="just">
              <a:buFont typeface="Arial" panose="020B0604020202020204" pitchFamily="34" charset="0"/>
              <a:buChar char="•"/>
            </a:pPr>
            <a:r>
              <a:rPr lang="tr-TR" dirty="0">
                <a:solidFill>
                  <a:srgbClr val="000000"/>
                </a:solidFill>
                <a:latin typeface="Times New Roman" panose="02020603050405020304" pitchFamily="18" charset="0"/>
              </a:rPr>
              <a:t>Her ikisi de Doğrulama ve </a:t>
            </a:r>
            <a:r>
              <a:rPr lang="tr-TR" dirty="0" smtClean="0">
                <a:solidFill>
                  <a:srgbClr val="000000"/>
                </a:solidFill>
                <a:latin typeface="Times New Roman" panose="02020603050405020304" pitchFamily="18" charset="0"/>
              </a:rPr>
              <a:t>Geçerleme </a:t>
            </a:r>
            <a:r>
              <a:rPr lang="tr-TR" dirty="0">
                <a:solidFill>
                  <a:srgbClr val="000000"/>
                </a:solidFill>
                <a:latin typeface="Times New Roman" panose="02020603050405020304" pitchFamily="18" charset="0"/>
              </a:rPr>
              <a:t>işlemi sırasında kullanılmalıdır.</a:t>
            </a:r>
          </a:p>
          <a:p>
            <a:pPr algn="just">
              <a:buFont typeface="Arial" panose="020B0604020202020204" pitchFamily="34" charset="0"/>
              <a:buChar char="•"/>
            </a:pPr>
            <a:r>
              <a:rPr lang="tr-TR" dirty="0">
                <a:solidFill>
                  <a:srgbClr val="000000"/>
                </a:solidFill>
                <a:latin typeface="Times New Roman" panose="02020603050405020304" pitchFamily="18" charset="0"/>
              </a:rPr>
              <a:t>İncelemeler, bir </a:t>
            </a:r>
            <a:r>
              <a:rPr lang="tr-TR" dirty="0" err="1">
                <a:solidFill>
                  <a:srgbClr val="000000"/>
                </a:solidFill>
                <a:latin typeface="Times New Roman" panose="02020603050405020304" pitchFamily="18" charset="0"/>
              </a:rPr>
              <a:t>spesifikasyona</a:t>
            </a:r>
            <a:r>
              <a:rPr lang="tr-TR" dirty="0">
                <a:solidFill>
                  <a:srgbClr val="000000"/>
                </a:solidFill>
                <a:latin typeface="Times New Roman" panose="02020603050405020304" pitchFamily="18" charset="0"/>
              </a:rPr>
              <a:t> uygunluğu kontrol edebilir, ancak müşterinin gerçek gereksinimlerine uygunluğu kontrol edemez.</a:t>
            </a:r>
          </a:p>
          <a:p>
            <a:pPr algn="just">
              <a:buFont typeface="Arial" panose="020B0604020202020204" pitchFamily="34" charset="0"/>
              <a:buChar char="•"/>
            </a:pPr>
            <a:r>
              <a:rPr lang="tr-TR" dirty="0">
                <a:solidFill>
                  <a:srgbClr val="000000"/>
                </a:solidFill>
                <a:latin typeface="Times New Roman" panose="02020603050405020304" pitchFamily="18" charset="0"/>
              </a:rPr>
              <a:t>İncelemeler, performans, kullanılabilirlik vb. </a:t>
            </a:r>
            <a:r>
              <a:rPr lang="en-US" dirty="0">
                <a:solidFill>
                  <a:srgbClr val="000000"/>
                </a:solidFill>
                <a:latin typeface="Times New Roman" panose="02020603050405020304" pitchFamily="18" charset="0"/>
              </a:rPr>
              <a:t>g</a:t>
            </a:r>
            <a:r>
              <a:rPr lang="tr-TR" dirty="0" err="1">
                <a:solidFill>
                  <a:srgbClr val="000000"/>
                </a:solidFill>
                <a:latin typeface="Times New Roman" panose="02020603050405020304" pitchFamily="18" charset="0"/>
              </a:rPr>
              <a:t>ibi</a:t>
            </a:r>
            <a:r>
              <a:rPr lang="tr-TR"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işlevsel olmayan özellikleri kontrol edemez.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242148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Yazılım Test Sürecinin Bir Modeli</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8" name="Resim 7"/>
          <p:cNvPicPr>
            <a:picLocks noChangeAspect="1"/>
          </p:cNvPicPr>
          <p:nvPr/>
        </p:nvPicPr>
        <p:blipFill>
          <a:blip r:embed="rId2"/>
          <a:stretch>
            <a:fillRect/>
          </a:stretch>
        </p:blipFill>
        <p:spPr>
          <a:xfrm>
            <a:off x="471487" y="2187719"/>
            <a:ext cx="11249025" cy="2676525"/>
          </a:xfrm>
          <a:prstGeom prst="rect">
            <a:avLst/>
          </a:prstGeom>
        </p:spPr>
      </p:pic>
    </p:spTree>
    <p:extLst>
      <p:ext uri="{BB962C8B-B14F-4D97-AF65-F5344CB8AC3E}">
        <p14:creationId xmlns:p14="http://schemas.microsoft.com/office/powerpoint/2010/main" val="152616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Test Aşamaları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Geliştirme sırasında sistemin </a:t>
            </a:r>
            <a:r>
              <a:rPr lang="tr-TR" sz="3200" dirty="0">
                <a:solidFill>
                  <a:srgbClr val="000000"/>
                </a:solidFill>
                <a:latin typeface="Times New Roman" panose="02020603050405020304" pitchFamily="18" charset="0"/>
              </a:rPr>
              <a:t>hataları</a:t>
            </a:r>
            <a:r>
              <a:rPr lang="en-US" sz="3200" dirty="0" err="1">
                <a:solidFill>
                  <a:srgbClr val="000000"/>
                </a:solidFill>
                <a:latin typeface="Times New Roman" panose="02020603050405020304" pitchFamily="18" charset="0"/>
              </a:rPr>
              <a:t>nı</a:t>
            </a:r>
            <a:r>
              <a:rPr lang="tr-TR" sz="3200" dirty="0">
                <a:solidFill>
                  <a:srgbClr val="000000"/>
                </a:solidFill>
                <a:latin typeface="Times New Roman" panose="02020603050405020304" pitchFamily="18" charset="0"/>
              </a:rPr>
              <a:t> </a:t>
            </a:r>
            <a:r>
              <a:rPr lang="tr-TR" sz="3200" dirty="0">
                <a:solidFill>
                  <a:srgbClr val="000000"/>
                </a:solidFill>
                <a:latin typeface="Times New Roman" panose="02020603050405020304" pitchFamily="18" charset="0"/>
              </a:rPr>
              <a:t>ve </a:t>
            </a:r>
            <a:r>
              <a:rPr lang="tr-TR" sz="3200" dirty="0">
                <a:solidFill>
                  <a:srgbClr val="000000"/>
                </a:solidFill>
                <a:latin typeface="Times New Roman" panose="02020603050405020304" pitchFamily="18" charset="0"/>
              </a:rPr>
              <a:t>kusurları</a:t>
            </a:r>
            <a:r>
              <a:rPr lang="en-US" sz="3200" dirty="0" err="1">
                <a:solidFill>
                  <a:srgbClr val="000000"/>
                </a:solidFill>
                <a:latin typeface="Times New Roman" panose="02020603050405020304" pitchFamily="18" charset="0"/>
              </a:rPr>
              <a:t>nı</a:t>
            </a:r>
            <a:r>
              <a:rPr lang="tr-TR" sz="3200" dirty="0">
                <a:solidFill>
                  <a:srgbClr val="000000"/>
                </a:solidFill>
                <a:latin typeface="Times New Roman" panose="02020603050405020304" pitchFamily="18" charset="0"/>
              </a:rPr>
              <a:t> </a:t>
            </a:r>
            <a:r>
              <a:rPr lang="tr-TR" sz="3200" dirty="0">
                <a:solidFill>
                  <a:srgbClr val="000000"/>
                </a:solidFill>
                <a:latin typeface="Times New Roman" panose="02020603050405020304" pitchFamily="18" charset="0"/>
              </a:rPr>
              <a:t>keşfetmek için test edildiği </a:t>
            </a:r>
            <a:r>
              <a:rPr lang="tr-TR" sz="3200" i="1" dirty="0">
                <a:solidFill>
                  <a:srgbClr val="000000"/>
                </a:solidFill>
                <a:latin typeface="Times New Roman" panose="02020603050405020304" pitchFamily="18" charset="0"/>
              </a:rPr>
              <a:t>geliştirme testi</a:t>
            </a:r>
            <a:r>
              <a:rPr lang="tr-TR" sz="3200" dirty="0">
                <a:solidFill>
                  <a:srgbClr val="000000"/>
                </a:solidFill>
                <a:latin typeface="Times New Roman" panose="02020603050405020304" pitchFamily="18" charset="0"/>
              </a:rPr>
              <a:t>.</a:t>
            </a:r>
          </a:p>
          <a:p>
            <a:pPr algn="just">
              <a:buFont typeface="Arial" panose="020B0604020202020204" pitchFamily="34" charset="0"/>
              <a:buChar char="•"/>
            </a:pPr>
            <a:r>
              <a:rPr lang="tr-TR" sz="3200" dirty="0">
                <a:solidFill>
                  <a:srgbClr val="000000"/>
                </a:solidFill>
                <a:latin typeface="Times New Roman" panose="02020603050405020304" pitchFamily="18" charset="0"/>
              </a:rPr>
              <a:t>Ayrı bir test ekibinin, kullanıcılara sunulmadan önce sistemin eksiksiz bir sürümünü test ettiği </a:t>
            </a:r>
            <a:r>
              <a:rPr lang="tr-TR" sz="3200" i="1" dirty="0">
                <a:solidFill>
                  <a:srgbClr val="000000"/>
                </a:solidFill>
                <a:latin typeface="Times New Roman" panose="02020603050405020304" pitchFamily="18" charset="0"/>
              </a:rPr>
              <a:t>sürüm testi</a:t>
            </a:r>
            <a:r>
              <a:rPr lang="tr-TR" sz="3200" dirty="0">
                <a:solidFill>
                  <a:srgbClr val="000000"/>
                </a:solidFill>
                <a:latin typeface="Times New Roman" panose="02020603050405020304" pitchFamily="18" charset="0"/>
              </a:rPr>
              <a:t>.</a:t>
            </a:r>
          </a:p>
          <a:p>
            <a:pPr algn="just">
              <a:buFont typeface="Arial" panose="020B0604020202020204" pitchFamily="34" charset="0"/>
              <a:buChar char="•"/>
            </a:pPr>
            <a:r>
              <a:rPr lang="tr-TR" sz="3200" dirty="0">
                <a:solidFill>
                  <a:srgbClr val="000000"/>
                </a:solidFill>
                <a:latin typeface="Times New Roman" panose="02020603050405020304" pitchFamily="18" charset="0"/>
              </a:rPr>
              <a:t>Kullanıcıların veya bir sistemin potansiyel kullanıcılarının sistemi kendi ortamlarında test ettiği </a:t>
            </a:r>
            <a:r>
              <a:rPr lang="tr-TR" sz="3200" i="1" dirty="0">
                <a:solidFill>
                  <a:srgbClr val="000000"/>
                </a:solidFill>
                <a:latin typeface="Times New Roman" panose="02020603050405020304" pitchFamily="18" charset="0"/>
              </a:rPr>
              <a:t>kullanıcı testi</a:t>
            </a:r>
            <a:r>
              <a:rPr lang="tr-TR" sz="3200" dirty="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extLst>
      <p:ext uri="{BB962C8B-B14F-4D97-AF65-F5344CB8AC3E}">
        <p14:creationId xmlns:p14="http://schemas.microsoft.com/office/powerpoint/2010/main" val="387842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Geliştirme Testi</a:t>
            </a:r>
          </a:p>
        </p:txBody>
      </p:sp>
      <p:sp>
        <p:nvSpPr>
          <p:cNvPr id="3" name="Content Placeholder 2"/>
          <p:cNvSpPr>
            <a:spLocks noGrp="1"/>
          </p:cNvSpPr>
          <p:nvPr>
            <p:ph idx="1"/>
          </p:nvPr>
        </p:nvSpPr>
        <p:spPr>
          <a:xfrm>
            <a:off x="1735016" y="1600201"/>
            <a:ext cx="8475785"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Geliştirme testleri, sistemi geliştiren ekip tarafından gerçekleştirilen tüm test faaliyetlerini içerir.</a:t>
            </a:r>
          </a:p>
          <a:p>
            <a:pPr marL="742950" lvl="1" indent="-285750" algn="just"/>
            <a:r>
              <a:rPr lang="tr-TR" dirty="0">
                <a:solidFill>
                  <a:srgbClr val="000000"/>
                </a:solidFill>
                <a:latin typeface="Times New Roman" panose="02020603050405020304" pitchFamily="18" charset="0"/>
              </a:rPr>
              <a:t>Ayrı program birimlerinin veya nesne sınıflarının test edildiği </a:t>
            </a:r>
            <a:r>
              <a:rPr lang="tr-TR" i="1" dirty="0">
                <a:solidFill>
                  <a:srgbClr val="000000"/>
                </a:solidFill>
                <a:latin typeface="Times New Roman" panose="02020603050405020304" pitchFamily="18" charset="0"/>
              </a:rPr>
              <a:t>birim testi</a:t>
            </a:r>
            <a:r>
              <a:rPr lang="tr-TR" dirty="0">
                <a:solidFill>
                  <a:srgbClr val="000000"/>
                </a:solidFill>
                <a:latin typeface="Times New Roman" panose="02020603050405020304" pitchFamily="18" charset="0"/>
              </a:rPr>
              <a:t>. Birim testi, nesnelerin veya yöntemlerin işlevselliğini test etmeye odaklanmalıdır.</a:t>
            </a:r>
          </a:p>
          <a:p>
            <a:pPr marL="742950" lvl="1" indent="-285750" algn="just"/>
            <a:r>
              <a:rPr lang="tr-TR" dirty="0">
                <a:solidFill>
                  <a:srgbClr val="000000"/>
                </a:solidFill>
                <a:latin typeface="Times New Roman" panose="02020603050405020304" pitchFamily="18" charset="0"/>
              </a:rPr>
              <a:t>Bileşik bileşenler oluşturmak için birkaç bağımsız birimin entegre edildiği </a:t>
            </a:r>
            <a:r>
              <a:rPr lang="tr-TR" i="1" dirty="0">
                <a:solidFill>
                  <a:srgbClr val="000000"/>
                </a:solidFill>
                <a:latin typeface="Times New Roman" panose="02020603050405020304" pitchFamily="18" charset="0"/>
              </a:rPr>
              <a:t>bileşen testi</a:t>
            </a:r>
            <a:r>
              <a:rPr lang="tr-TR" dirty="0">
                <a:solidFill>
                  <a:srgbClr val="000000"/>
                </a:solidFill>
                <a:latin typeface="Times New Roman" panose="02020603050405020304" pitchFamily="18" charset="0"/>
              </a:rPr>
              <a:t>. Bileşen testi, bileşen </a:t>
            </a:r>
            <a:r>
              <a:rPr lang="tr-TR" dirty="0" err="1">
                <a:solidFill>
                  <a:srgbClr val="000000"/>
                </a:solidFill>
                <a:latin typeface="Times New Roman" panose="02020603050405020304" pitchFamily="18" charset="0"/>
              </a:rPr>
              <a:t>arayüzlerini</a:t>
            </a:r>
            <a:r>
              <a:rPr lang="tr-TR" dirty="0">
                <a:solidFill>
                  <a:srgbClr val="000000"/>
                </a:solidFill>
                <a:latin typeface="Times New Roman" panose="02020603050405020304" pitchFamily="18" charset="0"/>
              </a:rPr>
              <a:t> test etmeye odaklanmalıdır.</a:t>
            </a:r>
          </a:p>
          <a:p>
            <a:pPr marL="742950" lvl="1" indent="-285750" algn="just"/>
            <a:r>
              <a:rPr lang="tr-TR" dirty="0">
                <a:solidFill>
                  <a:srgbClr val="000000"/>
                </a:solidFill>
                <a:latin typeface="Times New Roman" panose="02020603050405020304" pitchFamily="18" charset="0"/>
              </a:rPr>
              <a:t>Bir sistemdeki bileşenlerin bir kısmının veya tümünün entegre edildiği ve sistemin bir bütün olarak test edildiği </a:t>
            </a:r>
            <a:r>
              <a:rPr lang="tr-TR" i="1" dirty="0">
                <a:solidFill>
                  <a:srgbClr val="000000"/>
                </a:solidFill>
                <a:latin typeface="Times New Roman" panose="02020603050405020304" pitchFamily="18" charset="0"/>
              </a:rPr>
              <a:t>sistem testi</a:t>
            </a:r>
            <a:r>
              <a:rPr lang="tr-TR" dirty="0">
                <a:solidFill>
                  <a:srgbClr val="000000"/>
                </a:solidFill>
                <a:latin typeface="Times New Roman" panose="02020603050405020304" pitchFamily="18" charset="0"/>
              </a:rPr>
              <a:t>. Sistem testi, bileşen etkileşimlerini test etmeye odaklanmalıdır.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extLst>
      <p:ext uri="{BB962C8B-B14F-4D97-AF65-F5344CB8AC3E}">
        <p14:creationId xmlns:p14="http://schemas.microsoft.com/office/powerpoint/2010/main" val="1817758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Birim Testi</a:t>
            </a:r>
          </a:p>
        </p:txBody>
      </p:sp>
      <p:sp>
        <p:nvSpPr>
          <p:cNvPr id="40963" name="Rectangle 3"/>
          <p:cNvSpPr>
            <a:spLocks noGrp="1" noChangeArrowheads="1"/>
          </p:cNvSpPr>
          <p:nvPr>
            <p:ph type="body"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Birim testi, tek tek bileşenlerin ayrı ayrı test edilmesi sürecidir.</a:t>
            </a:r>
          </a:p>
          <a:p>
            <a:pPr algn="just">
              <a:buFont typeface="Arial" panose="020B0604020202020204" pitchFamily="34" charset="0"/>
              <a:buChar char="•"/>
            </a:pPr>
            <a:r>
              <a:rPr lang="tr-TR" sz="3200" dirty="0">
                <a:solidFill>
                  <a:srgbClr val="000000"/>
                </a:solidFill>
                <a:latin typeface="Times New Roman" panose="02020603050405020304" pitchFamily="18" charset="0"/>
              </a:rPr>
              <a:t>Hata testi sürecidir.</a:t>
            </a:r>
          </a:p>
          <a:p>
            <a:pPr algn="just">
              <a:buFont typeface="Arial" panose="020B0604020202020204" pitchFamily="34" charset="0"/>
              <a:buChar char="•"/>
            </a:pPr>
            <a:r>
              <a:rPr lang="tr-TR" sz="3200" dirty="0">
                <a:solidFill>
                  <a:srgbClr val="000000"/>
                </a:solidFill>
                <a:latin typeface="Times New Roman" panose="02020603050405020304" pitchFamily="18" charset="0"/>
              </a:rPr>
              <a:t>Birimler şunlar olabilir:</a:t>
            </a:r>
          </a:p>
          <a:p>
            <a:pPr marL="742950" lvl="1" indent="-285750" algn="just"/>
            <a:r>
              <a:rPr lang="tr-TR" sz="2800" dirty="0">
                <a:solidFill>
                  <a:srgbClr val="000000"/>
                </a:solidFill>
                <a:latin typeface="Times New Roman" panose="02020603050405020304" pitchFamily="18" charset="0"/>
              </a:rPr>
              <a:t>Bir nesne içindeki bireysel işlevler veya yöntemler</a:t>
            </a:r>
          </a:p>
          <a:p>
            <a:pPr marL="742950" lvl="1" indent="-285750" algn="just"/>
            <a:r>
              <a:rPr lang="tr-TR" sz="2800" dirty="0">
                <a:solidFill>
                  <a:srgbClr val="000000"/>
                </a:solidFill>
                <a:latin typeface="Times New Roman" panose="02020603050405020304" pitchFamily="18" charset="0"/>
              </a:rPr>
              <a:t>Çeşitli niteliklere ve yöntemlere sahip nesne sınıfları</a:t>
            </a:r>
          </a:p>
          <a:p>
            <a:pPr marL="742950" lvl="1" indent="-285750" algn="just"/>
            <a:r>
              <a:rPr lang="tr-TR" sz="2800" dirty="0">
                <a:solidFill>
                  <a:srgbClr val="000000"/>
                </a:solidFill>
                <a:latin typeface="Times New Roman" panose="02020603050405020304" pitchFamily="18" charset="0"/>
              </a:rPr>
              <a:t>İşlevselliklerine erişmek için kullanılan tanımlı </a:t>
            </a:r>
            <a:r>
              <a:rPr lang="tr-TR" sz="2800" dirty="0" err="1">
                <a:solidFill>
                  <a:srgbClr val="000000"/>
                </a:solidFill>
                <a:latin typeface="Times New Roman" panose="02020603050405020304" pitchFamily="18" charset="0"/>
              </a:rPr>
              <a:t>arayüzlere</a:t>
            </a:r>
            <a:r>
              <a:rPr lang="tr-TR" sz="2800" dirty="0">
                <a:solidFill>
                  <a:srgbClr val="000000"/>
                </a:solidFill>
                <a:latin typeface="Times New Roman" panose="02020603050405020304" pitchFamily="18" charset="0"/>
              </a:rPr>
              <a:t> sahip </a:t>
            </a:r>
            <a:r>
              <a:rPr lang="tr-TR" sz="2800" dirty="0" err="1">
                <a:solidFill>
                  <a:srgbClr val="000000"/>
                </a:solidFill>
                <a:latin typeface="Times New Roman" panose="02020603050405020304" pitchFamily="18" charset="0"/>
              </a:rPr>
              <a:t>kompozit</a:t>
            </a:r>
            <a:r>
              <a:rPr lang="tr-TR" sz="2800" dirty="0">
                <a:solidFill>
                  <a:srgbClr val="000000"/>
                </a:solidFill>
                <a:latin typeface="Times New Roman" panose="02020603050405020304" pitchFamily="18" charset="0"/>
              </a:rPr>
              <a:t> bileşenler.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0673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Nesne Sınıfı Testi</a:t>
            </a:r>
          </a:p>
        </p:txBody>
      </p:sp>
      <p:sp>
        <p:nvSpPr>
          <p:cNvPr id="41987" name="Rectangle 3"/>
          <p:cNvSpPr>
            <a:spLocks noGrp="1" noChangeArrowheads="1"/>
          </p:cNvSpPr>
          <p:nvPr>
            <p:ph type="body"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Bir sınıfın eksiksiz test kapsamı şunları içerir:</a:t>
            </a:r>
          </a:p>
          <a:p>
            <a:pPr marL="742950" lvl="1" indent="-285750" algn="just"/>
            <a:r>
              <a:rPr lang="tr-TR" sz="2800" dirty="0">
                <a:solidFill>
                  <a:srgbClr val="000000"/>
                </a:solidFill>
                <a:latin typeface="Times New Roman" panose="02020603050405020304" pitchFamily="18" charset="0"/>
              </a:rPr>
              <a:t>Bir nesneyle ilişkili tüm işlemleri test etme</a:t>
            </a:r>
          </a:p>
          <a:p>
            <a:pPr marL="742950" lvl="1" indent="-285750" algn="just"/>
            <a:r>
              <a:rPr lang="tr-TR" sz="2800" dirty="0">
                <a:solidFill>
                  <a:srgbClr val="000000"/>
                </a:solidFill>
                <a:latin typeface="Times New Roman" panose="02020603050405020304" pitchFamily="18" charset="0"/>
              </a:rPr>
              <a:t>Tüm nesne niteliklerini ayarlama ve sorgulama</a:t>
            </a:r>
          </a:p>
          <a:p>
            <a:pPr marL="742950" lvl="1" indent="-285750" algn="just"/>
            <a:r>
              <a:rPr lang="tr-TR" sz="2800" dirty="0">
                <a:solidFill>
                  <a:srgbClr val="000000"/>
                </a:solidFill>
                <a:latin typeface="Times New Roman" panose="02020603050405020304" pitchFamily="18" charset="0"/>
              </a:rPr>
              <a:t>Nesneyi tüm olası durumlarda uygulamak.</a:t>
            </a:r>
          </a:p>
          <a:p>
            <a:pPr algn="just">
              <a:buFont typeface="Arial" panose="020B0604020202020204" pitchFamily="34" charset="0"/>
              <a:buChar char="•"/>
            </a:pPr>
            <a:r>
              <a:rPr lang="tr-TR" sz="3200" dirty="0">
                <a:solidFill>
                  <a:srgbClr val="000000"/>
                </a:solidFill>
                <a:latin typeface="Times New Roman" panose="02020603050405020304" pitchFamily="18" charset="0"/>
              </a:rPr>
              <a:t>Kalıtım, test edilecek bilgiler yerelleştirilmediğinden nesne sınıfı testlerinin tasarlanmasını zorlaştırır.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75203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smtClean="0">
                <a:solidFill>
                  <a:srgbClr val="000000"/>
                </a:solidFill>
                <a:latin typeface="Times New Roman" panose="02020603050405020304" pitchFamily="18" charset="0"/>
              </a:rPr>
              <a:t>İşlenecek </a:t>
            </a:r>
            <a:r>
              <a:rPr lang="tr-TR" sz="3200" b="1" dirty="0">
                <a:solidFill>
                  <a:srgbClr val="000000"/>
                </a:solidFill>
                <a:latin typeface="Times New Roman" panose="02020603050405020304" pitchFamily="18" charset="0"/>
              </a:rPr>
              <a:t>Konular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dirty="0">
                <a:solidFill>
                  <a:srgbClr val="000000"/>
                </a:solidFill>
                <a:latin typeface="Times New Roman" panose="02020603050405020304" pitchFamily="18" charset="0"/>
              </a:rPr>
              <a:t>Geliştirme testi</a:t>
            </a:r>
          </a:p>
          <a:p>
            <a:pPr algn="l">
              <a:buFont typeface="Arial" panose="020B0604020202020204" pitchFamily="34" charset="0"/>
              <a:buChar char="•"/>
            </a:pPr>
            <a:r>
              <a:rPr lang="tr-TR" dirty="0">
                <a:solidFill>
                  <a:srgbClr val="000000"/>
                </a:solidFill>
                <a:latin typeface="Times New Roman" panose="02020603050405020304" pitchFamily="18" charset="0"/>
              </a:rPr>
              <a:t>Test odaklı geliştirme</a:t>
            </a:r>
          </a:p>
          <a:p>
            <a:pPr algn="l">
              <a:buFont typeface="Arial" panose="020B0604020202020204" pitchFamily="34" charset="0"/>
              <a:buChar char="•"/>
            </a:pPr>
            <a:r>
              <a:rPr lang="tr-TR" dirty="0">
                <a:solidFill>
                  <a:srgbClr val="000000"/>
                </a:solidFill>
                <a:latin typeface="Times New Roman" panose="02020603050405020304" pitchFamily="18" charset="0"/>
              </a:rPr>
              <a:t>Yayın testi</a:t>
            </a:r>
          </a:p>
          <a:p>
            <a:pPr algn="l">
              <a:buFont typeface="Arial" panose="020B0604020202020204" pitchFamily="34" charset="0"/>
              <a:buChar char="•"/>
            </a:pPr>
            <a:r>
              <a:rPr lang="tr-TR" dirty="0">
                <a:solidFill>
                  <a:srgbClr val="000000"/>
                </a:solidFill>
                <a:latin typeface="Times New Roman" panose="02020603050405020304" pitchFamily="18" charset="0"/>
              </a:rPr>
              <a:t>Kullanıcı testi</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2649169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Meteoroloji İstasyonu Nesne </a:t>
            </a:r>
            <a:r>
              <a:rPr lang="tr-TR" sz="3200" b="1" dirty="0" err="1">
                <a:solidFill>
                  <a:srgbClr val="000000"/>
                </a:solidFill>
                <a:latin typeface="Times New Roman" panose="02020603050405020304" pitchFamily="18" charset="0"/>
              </a:rPr>
              <a:t>Arayüzü</a:t>
            </a:r>
            <a:endParaRPr lang="tr-TR" sz="3200" b="1" dirty="0">
              <a:solidFill>
                <a:srgbClr val="000000"/>
              </a:solidFill>
              <a:latin typeface="Times New Roman" panose="02020603050405020304" pitchFamily="18" charset="0"/>
            </a:endParaRPr>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2793492" y="1886250"/>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3" name="Picture 2"/>
          <p:cNvPicPr>
            <a:picLocks noChangeAspect="1"/>
          </p:cNvPicPr>
          <p:nvPr/>
        </p:nvPicPr>
        <p:blipFill>
          <a:blip r:embed="rId4"/>
          <a:stretch>
            <a:fillRect/>
          </a:stretch>
        </p:blipFill>
        <p:spPr>
          <a:xfrm>
            <a:off x="4187825" y="1738313"/>
            <a:ext cx="4161653" cy="4126779"/>
          </a:xfrm>
          <a:prstGeom prst="rect">
            <a:avLst/>
          </a:prstGeom>
        </p:spPr>
      </p:pic>
    </p:spTree>
    <p:extLst>
      <p:ext uri="{BB962C8B-B14F-4D97-AF65-F5344CB8AC3E}">
        <p14:creationId xmlns:p14="http://schemas.microsoft.com/office/powerpoint/2010/main" val="424160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Hava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stasyonu Testi</a:t>
            </a:r>
          </a:p>
        </p:txBody>
      </p:sp>
      <p:sp>
        <p:nvSpPr>
          <p:cNvPr id="44035" name="Rectangle 3"/>
          <p:cNvSpPr>
            <a:spLocks noGrp="1" noChangeArrowheads="1"/>
          </p:cNvSpPr>
          <p:nvPr>
            <p:ph type="body" idx="1"/>
          </p:nvPr>
        </p:nvSpPr>
        <p:spPr>
          <a:xfrm>
            <a:off x="1622474" y="1600201"/>
            <a:ext cx="8588326" cy="4525963"/>
          </a:xfrm>
        </p:spPr>
        <p:txBody>
          <a:bodyPr/>
          <a:lstStyle/>
          <a:p>
            <a:pPr algn="just">
              <a:buFont typeface="Arial" panose="020B0604020202020204" pitchFamily="34" charset="0"/>
              <a:buChar char="•"/>
            </a:pPr>
            <a:r>
              <a:rPr lang="tr-TR" dirty="0" err="1">
                <a:solidFill>
                  <a:srgbClr val="000000"/>
                </a:solidFill>
                <a:latin typeface="Times New Roman" panose="02020603050405020304" pitchFamily="18" charset="0"/>
              </a:rPr>
              <a:t>ReportWeather</a:t>
            </a:r>
            <a:r>
              <a:rPr lang="tr-TR" dirty="0">
                <a:solidFill>
                  <a:srgbClr val="000000"/>
                </a:solidFill>
                <a:latin typeface="Times New Roman" panose="02020603050405020304" pitchFamily="18" charset="0"/>
              </a:rPr>
              <a:t>, kalibrasyon, test, başlatma ve kapatma için test senaryoları tanımlamanız gerekir.</a:t>
            </a:r>
          </a:p>
          <a:p>
            <a:pPr algn="just">
              <a:buFont typeface="Arial" panose="020B0604020202020204" pitchFamily="34" charset="0"/>
              <a:buChar char="•"/>
            </a:pPr>
            <a:r>
              <a:rPr lang="tr-TR" dirty="0">
                <a:solidFill>
                  <a:srgbClr val="000000"/>
                </a:solidFill>
                <a:latin typeface="Times New Roman" panose="02020603050405020304" pitchFamily="18" charset="0"/>
              </a:rPr>
              <a:t>Bir durum modeli kullanarak, test edilecek durum geçişleri dizilerini ve bu geçişlere neden olacak olay dizilerini tanımlayın.</a:t>
            </a:r>
          </a:p>
          <a:p>
            <a:pPr algn="just">
              <a:buFont typeface="Arial" panose="020B0604020202020204" pitchFamily="34" charset="0"/>
              <a:buChar char="•"/>
            </a:pPr>
            <a:r>
              <a:rPr lang="tr-TR" dirty="0">
                <a:solidFill>
                  <a:srgbClr val="000000"/>
                </a:solidFill>
                <a:latin typeface="Times New Roman" panose="02020603050405020304" pitchFamily="18" charset="0"/>
              </a:rPr>
              <a:t>Örneğin:</a:t>
            </a:r>
          </a:p>
          <a:p>
            <a:pPr marL="742950" lvl="1" indent="-285750" algn="just"/>
            <a:r>
              <a:rPr lang="tr-TR" dirty="0">
                <a:solidFill>
                  <a:srgbClr val="000000"/>
                </a:solidFill>
                <a:latin typeface="Times New Roman" panose="02020603050405020304" pitchFamily="18" charset="0"/>
              </a:rPr>
              <a:t>Kapatma -&gt; Çalışıyor-&gt; Kapatma</a:t>
            </a:r>
          </a:p>
          <a:p>
            <a:pPr marL="742950" lvl="1" indent="-285750" algn="just"/>
            <a:r>
              <a:rPr lang="tr-TR" dirty="0">
                <a:solidFill>
                  <a:srgbClr val="000000"/>
                </a:solidFill>
                <a:latin typeface="Times New Roman" panose="02020603050405020304" pitchFamily="18" charset="0"/>
              </a:rPr>
              <a:t>Yapılandırma-&gt; Çalıştırma-&gt; Test -&gt; Gönderme -&gt; Çalışıyor</a:t>
            </a:r>
          </a:p>
          <a:p>
            <a:pPr marL="742950" lvl="1" indent="-285750" algn="just"/>
            <a:r>
              <a:rPr lang="tr-TR" dirty="0">
                <a:solidFill>
                  <a:srgbClr val="000000"/>
                </a:solidFill>
                <a:latin typeface="Times New Roman" panose="02020603050405020304" pitchFamily="18" charset="0"/>
              </a:rPr>
              <a:t>Çalıştırma-&gt; Toplama-&gt; Çalıştırma-&gt; Özetleme -&gt; İletme -&gt; Çalıştırma</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884537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Otomatik Test</a:t>
            </a:r>
          </a:p>
        </p:txBody>
      </p:sp>
      <p:sp>
        <p:nvSpPr>
          <p:cNvPr id="3" name="Content Placeholder 2"/>
          <p:cNvSpPr>
            <a:spLocks noGrp="1"/>
          </p:cNvSpPr>
          <p:nvPr>
            <p:ph idx="1"/>
          </p:nvPr>
        </p:nvSpPr>
        <p:spPr>
          <a:xfrm>
            <a:off x="1664678" y="1473519"/>
            <a:ext cx="8834511"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Mümkün olduğunda, birim testi otomatikleştirilmelidir, böylece testler manuel müdahale olmadan çalıştırılır ve kontrol edilir.</a:t>
            </a:r>
          </a:p>
          <a:p>
            <a:pPr algn="just">
              <a:buFont typeface="Arial" panose="020B0604020202020204" pitchFamily="34" charset="0"/>
              <a:buChar char="•"/>
            </a:pPr>
            <a:r>
              <a:rPr lang="tr-TR" dirty="0">
                <a:solidFill>
                  <a:srgbClr val="000000"/>
                </a:solidFill>
                <a:latin typeface="Times New Roman" panose="02020603050405020304" pitchFamily="18" charset="0"/>
              </a:rPr>
              <a:t>Otomatik birim testinde, program testlerinizi yazmak ve çalıştırmak için bir test otomasyon </a:t>
            </a:r>
            <a:r>
              <a:rPr lang="tr-TR" dirty="0">
                <a:solidFill>
                  <a:srgbClr val="000000"/>
                </a:solidFill>
                <a:latin typeface="Times New Roman" panose="02020603050405020304" pitchFamily="18" charset="0"/>
              </a:rPr>
              <a:t>çerçevesi</a:t>
            </a:r>
            <a:r>
              <a:rPr lang="en-US" dirty="0">
                <a:solidFill>
                  <a:srgbClr val="000000"/>
                </a:solidFill>
                <a:latin typeface="Times New Roman" panose="02020603050405020304" pitchFamily="18" charset="0"/>
              </a:rPr>
              <a:t>(framework)</a:t>
            </a:r>
            <a:r>
              <a:rPr lang="tr-TR"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a:t>
            </a:r>
            <a:r>
              <a:rPr lang="tr-TR" dirty="0" err="1">
                <a:solidFill>
                  <a:srgbClr val="000000"/>
                </a:solidFill>
                <a:latin typeface="Times New Roman" panose="02020603050405020304" pitchFamily="18" charset="0"/>
              </a:rPr>
              <a:t>JUnit</a:t>
            </a:r>
            <a:r>
              <a:rPr lang="tr-TR" dirty="0">
                <a:solidFill>
                  <a:srgbClr val="000000"/>
                </a:solidFill>
                <a:latin typeface="Times New Roman" panose="02020603050405020304" pitchFamily="18" charset="0"/>
              </a:rPr>
              <a:t> gibi) kullanırsınız.</a:t>
            </a:r>
          </a:p>
          <a:p>
            <a:pPr algn="just">
              <a:buFont typeface="Arial" panose="020B0604020202020204" pitchFamily="34" charset="0"/>
              <a:buChar char="•"/>
            </a:pPr>
            <a:r>
              <a:rPr lang="tr-TR" dirty="0">
                <a:solidFill>
                  <a:srgbClr val="000000"/>
                </a:solidFill>
                <a:latin typeface="Times New Roman" panose="02020603050405020304" pitchFamily="18" charset="0"/>
              </a:rPr>
              <a:t>Birim testi çerçeveleri, belirli test senaryoları oluşturmak için genişlettiğiniz genel test sınıfları sağlar. Daha sonra uyguladığınız tüm testleri çalıştırabilir ve genellikle bazı </a:t>
            </a:r>
            <a:r>
              <a:rPr lang="tr-TR" dirty="0" err="1">
                <a:solidFill>
                  <a:srgbClr val="000000"/>
                </a:solidFill>
                <a:latin typeface="Times New Roman" panose="02020603050405020304" pitchFamily="18" charset="0"/>
              </a:rPr>
              <a:t>GUI'ler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grafiksel</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kullanıcı</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arayüzleri</a:t>
            </a:r>
            <a:r>
              <a:rPr lang="en-US" dirty="0">
                <a:solidFill>
                  <a:srgbClr val="000000"/>
                </a:solidFill>
                <a:latin typeface="Times New Roman" panose="02020603050405020304" pitchFamily="18" charset="0"/>
              </a:rPr>
              <a:t>)</a:t>
            </a:r>
            <a:r>
              <a:rPr lang="tr-TR"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aracılığıyla testlerin aksi yöndeki başarısını rapor edebilirler.</a:t>
            </a:r>
          </a:p>
        </p:txBody>
      </p:sp>
      <p:sp>
        <p:nvSpPr>
          <p:cNvPr id="4" name="Footer Placeholder 3"/>
          <p:cNvSpPr>
            <a:spLocks noGrp="1"/>
          </p:cNvSpPr>
          <p:nvPr>
            <p:ph type="ftr" sz="quarter" idx="11"/>
          </p:nvPr>
        </p:nvSpPr>
        <p:spPr>
          <a:xfrm>
            <a:off x="4648200" y="6489701"/>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extLst>
      <p:ext uri="{BB962C8B-B14F-4D97-AF65-F5344CB8AC3E}">
        <p14:creationId xmlns:p14="http://schemas.microsoft.com/office/powerpoint/2010/main" val="400585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Otomatik Test Bileşenleri</a:t>
            </a:r>
          </a:p>
        </p:txBody>
      </p:sp>
      <p:sp>
        <p:nvSpPr>
          <p:cNvPr id="3" name="Content Placeholder 2"/>
          <p:cNvSpPr>
            <a:spLocks noGrp="1"/>
          </p:cNvSpPr>
          <p:nvPr>
            <p:ph idx="1"/>
          </p:nvPr>
        </p:nvSpPr>
        <p:spPr>
          <a:xfrm>
            <a:off x="1720948" y="1600201"/>
            <a:ext cx="8693834"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Sistemi test senaryosu ile başlattığınız bir </a:t>
            </a:r>
            <a:r>
              <a:rPr lang="tr-TR" b="1" dirty="0">
                <a:solidFill>
                  <a:srgbClr val="000000"/>
                </a:solidFill>
                <a:latin typeface="Times New Roman" panose="02020603050405020304" pitchFamily="18" charset="0"/>
              </a:rPr>
              <a:t>kurulum bölümü</a:t>
            </a:r>
            <a:r>
              <a:rPr lang="tr-TR" dirty="0">
                <a:solidFill>
                  <a:srgbClr val="000000"/>
                </a:solidFill>
                <a:latin typeface="Times New Roman" panose="02020603050405020304" pitchFamily="18" charset="0"/>
              </a:rPr>
              <a:t>, yani girişler ve beklenen çıkışlar.</a:t>
            </a:r>
          </a:p>
          <a:p>
            <a:pPr algn="just">
              <a:buFont typeface="Arial" panose="020B0604020202020204" pitchFamily="34" charset="0"/>
              <a:buChar char="•"/>
            </a:pPr>
            <a:r>
              <a:rPr lang="tr-TR" dirty="0">
                <a:solidFill>
                  <a:srgbClr val="000000"/>
                </a:solidFill>
                <a:latin typeface="Times New Roman" panose="02020603050405020304" pitchFamily="18" charset="0"/>
              </a:rPr>
              <a:t>Test edilecek nesneyi veya yöntemi çağırdığınız bir </a:t>
            </a:r>
            <a:r>
              <a:rPr lang="tr-TR" b="1" dirty="0">
                <a:solidFill>
                  <a:srgbClr val="000000"/>
                </a:solidFill>
                <a:latin typeface="Times New Roman" panose="02020603050405020304" pitchFamily="18" charset="0"/>
              </a:rPr>
              <a:t>çağrı bölümü</a:t>
            </a:r>
            <a:r>
              <a:rPr lang="tr-TR" dirty="0">
                <a:solidFill>
                  <a:srgbClr val="000000"/>
                </a:solidFill>
                <a:latin typeface="Times New Roman" panose="02020603050405020304" pitchFamily="18" charset="0"/>
              </a:rPr>
              <a:t>.</a:t>
            </a:r>
          </a:p>
          <a:p>
            <a:pPr algn="just">
              <a:buFont typeface="Arial" panose="020B0604020202020204" pitchFamily="34" charset="0"/>
              <a:buChar char="•"/>
            </a:pPr>
            <a:r>
              <a:rPr lang="tr-TR" dirty="0">
                <a:solidFill>
                  <a:srgbClr val="000000"/>
                </a:solidFill>
                <a:latin typeface="Times New Roman" panose="02020603050405020304" pitchFamily="18" charset="0"/>
              </a:rPr>
              <a:t>Çağrının sonucunu beklenen sonuçla karşılaştırdığınız bir </a:t>
            </a:r>
            <a:r>
              <a:rPr lang="tr-TR" b="1" dirty="0" smtClean="0">
                <a:solidFill>
                  <a:srgbClr val="000000"/>
                </a:solidFill>
                <a:latin typeface="Times New Roman" panose="02020603050405020304" pitchFamily="18" charset="0"/>
              </a:rPr>
              <a:t>bildirim </a:t>
            </a:r>
            <a:r>
              <a:rPr lang="tr-TR" b="1" dirty="0">
                <a:solidFill>
                  <a:srgbClr val="000000"/>
                </a:solidFill>
                <a:latin typeface="Times New Roman" panose="02020603050405020304" pitchFamily="18" charset="0"/>
              </a:rPr>
              <a:t>bölümü</a:t>
            </a:r>
            <a:r>
              <a:rPr lang="tr-TR"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İddia doğru olarak değerlendirilirse, </a:t>
            </a:r>
            <a:r>
              <a:rPr lang="en-US" dirty="0">
                <a:solidFill>
                  <a:srgbClr val="000000"/>
                </a:solidFill>
                <a:latin typeface="Times New Roman" panose="02020603050405020304" pitchFamily="18" charset="0"/>
              </a:rPr>
              <a:t>test </a:t>
            </a:r>
            <a:r>
              <a:rPr lang="en-US" dirty="0" err="1">
                <a:solidFill>
                  <a:srgbClr val="000000"/>
                </a:solidFill>
                <a:latin typeface="Times New Roman" panose="02020603050405020304" pitchFamily="18" charset="0"/>
              </a:rPr>
              <a:t>başarılı</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olmuştur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eğer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doğru</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değilse</a:t>
            </a:r>
            <a:r>
              <a:rPr lang="en-US" dirty="0">
                <a:solidFill>
                  <a:srgbClr val="000000"/>
                </a:solidFill>
                <a:latin typeface="Times New Roman" panose="02020603050405020304" pitchFamily="18" charset="0"/>
              </a:rPr>
              <a:t>, test </a:t>
            </a:r>
            <a:r>
              <a:rPr lang="en-US" dirty="0" err="1">
                <a:solidFill>
                  <a:srgbClr val="000000"/>
                </a:solidFill>
                <a:latin typeface="Times New Roman" panose="02020603050405020304" pitchFamily="18" charset="0"/>
              </a:rPr>
              <a:t>başarısız</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olmuştur</a:t>
            </a:r>
            <a:r>
              <a:rPr lang="en-US" dirty="0" smtClean="0">
                <a:solidFill>
                  <a:srgbClr val="000000"/>
                </a:solidFill>
                <a:latin typeface="Times New Roman" panose="02020603050405020304" pitchFamily="18" charset="0"/>
              </a:rPr>
              <a:t>.</a:t>
            </a:r>
            <a:endParaRPr lang="tr-TR" dirty="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extLst>
      <p:ext uri="{BB962C8B-B14F-4D97-AF65-F5344CB8AC3E}">
        <p14:creationId xmlns:p14="http://schemas.microsoft.com/office/powerpoint/2010/main" val="317913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Birim Test Etkinliği</a:t>
            </a:r>
          </a:p>
        </p:txBody>
      </p:sp>
      <p:sp>
        <p:nvSpPr>
          <p:cNvPr id="3" name="Content Placeholder 2"/>
          <p:cNvSpPr>
            <a:spLocks noGrp="1"/>
          </p:cNvSpPr>
          <p:nvPr>
            <p:ph idx="1"/>
          </p:nvPr>
        </p:nvSpPr>
        <p:spPr>
          <a:xfrm>
            <a:off x="1720948" y="1417639"/>
            <a:ext cx="8707901"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Test senaryoları, beklendiği gibi kullanıldığında, test ettiğiniz bileşenin yapması gerekeni yaptığını göstermelidir.</a:t>
            </a:r>
          </a:p>
          <a:p>
            <a:pPr algn="just">
              <a:buFont typeface="Arial" panose="020B0604020202020204" pitchFamily="34" charset="0"/>
              <a:buChar char="•"/>
            </a:pPr>
            <a:r>
              <a:rPr lang="tr-TR" dirty="0">
                <a:solidFill>
                  <a:srgbClr val="000000"/>
                </a:solidFill>
                <a:latin typeface="Times New Roman" panose="02020603050405020304" pitchFamily="18" charset="0"/>
              </a:rPr>
              <a:t>Bileşende kusurlar varsa, bunlar test senaryoları ile ortaya çıkarılmalıdır.</a:t>
            </a:r>
          </a:p>
          <a:p>
            <a:pPr algn="just">
              <a:buFont typeface="Arial" panose="020B0604020202020204" pitchFamily="34" charset="0"/>
              <a:buChar char="•"/>
            </a:pPr>
            <a:r>
              <a:rPr lang="tr-TR" dirty="0">
                <a:solidFill>
                  <a:srgbClr val="000000"/>
                </a:solidFill>
                <a:latin typeface="Times New Roman" panose="02020603050405020304" pitchFamily="18" charset="0"/>
              </a:rPr>
              <a:t>Bu, 2 tür birim test senaryosuna yol açar:</a:t>
            </a:r>
          </a:p>
          <a:p>
            <a:pPr marL="742950" lvl="1" indent="-285750" algn="just"/>
            <a:r>
              <a:rPr lang="tr-TR" dirty="0">
                <a:solidFill>
                  <a:srgbClr val="000000"/>
                </a:solidFill>
                <a:latin typeface="Times New Roman" panose="02020603050405020304" pitchFamily="18" charset="0"/>
              </a:rPr>
              <a:t>Bunlardan ilki, bir programın normal işleyişini yansıtmalı ve bileşenin beklendiği gibi çalıştığını göstermelidir.</a:t>
            </a:r>
          </a:p>
          <a:p>
            <a:pPr marL="742950" lvl="1" indent="-285750" algn="just"/>
            <a:r>
              <a:rPr lang="tr-TR" dirty="0">
                <a:solidFill>
                  <a:srgbClr val="000000"/>
                </a:solidFill>
                <a:latin typeface="Times New Roman" panose="02020603050405020304" pitchFamily="18" charset="0"/>
              </a:rPr>
              <a:t>Diğer tür test </a:t>
            </a:r>
            <a:r>
              <a:rPr lang="tr-TR" dirty="0">
                <a:solidFill>
                  <a:srgbClr val="000000"/>
                </a:solidFill>
                <a:latin typeface="Times New Roman" panose="02020603050405020304" pitchFamily="18" charset="0"/>
              </a:rPr>
              <a:t>senaryosu</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ise</a:t>
            </a:r>
            <a:r>
              <a:rPr lang="tr-TR"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yaygın sorunların ortaya çıktığı yerdeki test deneyimine dayanmalıdır. Bunların düzgün şekilde işlendiğini ve bileşeni çökertmediğini kontrol etmek için anormal girdiler kullanmalıdır.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5" name="Footer Placeholder 4"/>
          <p:cNvSpPr>
            <a:spLocks noGrp="1"/>
          </p:cNvSpPr>
          <p:nvPr>
            <p:ph type="ftr" sz="quarter" idx="11"/>
          </p:nvPr>
        </p:nvSpPr>
        <p:spPr>
          <a:xfrm>
            <a:off x="6248400" y="6400800"/>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475407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Test Stratejileri</a:t>
            </a:r>
          </a:p>
        </p:txBody>
      </p:sp>
      <p:sp>
        <p:nvSpPr>
          <p:cNvPr id="3" name="Content Placeholder 2"/>
          <p:cNvSpPr>
            <a:spLocks noGrp="1"/>
          </p:cNvSpPr>
          <p:nvPr>
            <p:ph idx="1"/>
          </p:nvPr>
        </p:nvSpPr>
        <p:spPr>
          <a:xfrm>
            <a:off x="1706880" y="1600201"/>
            <a:ext cx="8503920" cy="4525963"/>
          </a:xfrm>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Ortak özelliklere sahip olan ve aynı şekilde işlenmesi gereken girdi gruplarını belirlediğiniz </a:t>
            </a:r>
            <a:r>
              <a:rPr lang="tr-TR" sz="3200" b="1" dirty="0">
                <a:solidFill>
                  <a:srgbClr val="000000"/>
                </a:solidFill>
                <a:latin typeface="Times New Roman" panose="02020603050405020304" pitchFamily="18" charset="0"/>
              </a:rPr>
              <a:t>bölümleme testi</a:t>
            </a:r>
            <a:r>
              <a:rPr lang="tr-TR" sz="3200" dirty="0">
                <a:solidFill>
                  <a:srgbClr val="000000"/>
                </a:solidFill>
                <a:latin typeface="Times New Roman" panose="02020603050405020304" pitchFamily="18" charset="0"/>
              </a:rPr>
              <a:t>.</a:t>
            </a:r>
          </a:p>
          <a:p>
            <a:pPr marL="742950" lvl="1" indent="-285750" algn="just"/>
            <a:r>
              <a:rPr lang="tr-TR" sz="2800" dirty="0">
                <a:solidFill>
                  <a:srgbClr val="000000"/>
                </a:solidFill>
                <a:latin typeface="Times New Roman" panose="02020603050405020304" pitchFamily="18" charset="0"/>
              </a:rPr>
              <a:t>Bu grupların her biri içinden test seçmelisiniz.</a:t>
            </a:r>
          </a:p>
          <a:p>
            <a:pPr algn="just">
              <a:buFont typeface="Arial" panose="020B0604020202020204" pitchFamily="34" charset="0"/>
              <a:buChar char="•"/>
            </a:pPr>
            <a:r>
              <a:rPr lang="tr-TR" sz="3200" dirty="0">
                <a:solidFill>
                  <a:srgbClr val="000000"/>
                </a:solidFill>
                <a:latin typeface="Times New Roman" panose="02020603050405020304" pitchFamily="18" charset="0"/>
              </a:rPr>
              <a:t>Test senaryolarını seçmek için test yönergelerini kullandığınız </a:t>
            </a:r>
            <a:r>
              <a:rPr lang="tr-TR" sz="3200" b="1" dirty="0">
                <a:solidFill>
                  <a:srgbClr val="000000"/>
                </a:solidFill>
                <a:latin typeface="Times New Roman" panose="02020603050405020304" pitchFamily="18" charset="0"/>
              </a:rPr>
              <a:t>kılavuza dayalı test</a:t>
            </a:r>
            <a:r>
              <a:rPr lang="tr-TR" sz="3200" dirty="0">
                <a:solidFill>
                  <a:srgbClr val="000000"/>
                </a:solidFill>
                <a:latin typeface="Times New Roman" panose="02020603050405020304" pitchFamily="18" charset="0"/>
              </a:rPr>
              <a:t>.</a:t>
            </a:r>
          </a:p>
          <a:p>
            <a:pPr marL="742950" lvl="1" indent="-285750" algn="just"/>
            <a:r>
              <a:rPr lang="tr-TR" sz="2800" dirty="0">
                <a:solidFill>
                  <a:srgbClr val="000000"/>
                </a:solidFill>
                <a:latin typeface="Times New Roman" panose="02020603050405020304" pitchFamily="18" charset="0"/>
              </a:rPr>
              <a:t>Bu yönergeler, programcıların bileşenleri geliştirirken sıklıkla yaptıkları hata türlerine ilişkin önceki deneyimlerini yansıtır.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extLst>
      <p:ext uri="{BB962C8B-B14F-4D97-AF65-F5344CB8AC3E}">
        <p14:creationId xmlns:p14="http://schemas.microsoft.com/office/powerpoint/2010/main" val="1632962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Bölme Testi</a:t>
            </a:r>
          </a:p>
        </p:txBody>
      </p:sp>
      <p:sp>
        <p:nvSpPr>
          <p:cNvPr id="55299"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Girdi verileri ve çıktı sonuçları genellikle bir sınıfın tüm üyelerinin ilişkili olduğu farklı sınıflara girer.</a:t>
            </a:r>
          </a:p>
          <a:p>
            <a:pPr algn="just">
              <a:buFont typeface="Arial" panose="020B0604020202020204" pitchFamily="34" charset="0"/>
              <a:buChar char="•"/>
            </a:pPr>
            <a:r>
              <a:rPr lang="tr-TR" dirty="0">
                <a:solidFill>
                  <a:srgbClr val="000000"/>
                </a:solidFill>
                <a:latin typeface="Times New Roman" panose="02020603050405020304" pitchFamily="18" charset="0"/>
              </a:rPr>
              <a:t>Bu sınıfların her biri, programın her sınıf üyesi için eşdeğer bir şekilde davrandığı bir </a:t>
            </a:r>
            <a:r>
              <a:rPr lang="tr-TR" dirty="0">
                <a:solidFill>
                  <a:srgbClr val="FF0000"/>
                </a:solidFill>
                <a:latin typeface="Times New Roman" panose="02020603050405020304" pitchFamily="18" charset="0"/>
              </a:rPr>
              <a:t>eşdeğerlik bölümü </a:t>
            </a:r>
            <a:r>
              <a:rPr lang="tr-TR" dirty="0">
                <a:solidFill>
                  <a:srgbClr val="000000"/>
                </a:solidFill>
                <a:latin typeface="Times New Roman" panose="02020603050405020304" pitchFamily="18" charset="0"/>
              </a:rPr>
              <a:t>veya etki alanıdır.</a:t>
            </a:r>
          </a:p>
          <a:p>
            <a:pPr algn="just">
              <a:buFont typeface="Arial" panose="020B0604020202020204" pitchFamily="34" charset="0"/>
              <a:buChar char="•"/>
            </a:pPr>
            <a:r>
              <a:rPr lang="tr-TR" dirty="0">
                <a:solidFill>
                  <a:srgbClr val="000000"/>
                </a:solidFill>
                <a:latin typeface="Times New Roman" panose="02020603050405020304" pitchFamily="18" charset="0"/>
              </a:rPr>
              <a:t>Her bölümden test senaryoları seçilmelidir.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511472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Eşit Bölümlere Ayırma</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8" name="Resim 7"/>
          <p:cNvPicPr>
            <a:picLocks noChangeAspect="1"/>
          </p:cNvPicPr>
          <p:nvPr/>
        </p:nvPicPr>
        <p:blipFill>
          <a:blip r:embed="rId2"/>
          <a:stretch>
            <a:fillRect/>
          </a:stretch>
        </p:blipFill>
        <p:spPr>
          <a:xfrm>
            <a:off x="2066492" y="1242147"/>
            <a:ext cx="7326890" cy="4962264"/>
          </a:xfrm>
          <a:prstGeom prst="rect">
            <a:avLst/>
          </a:prstGeom>
        </p:spPr>
      </p:pic>
    </p:spTree>
    <p:extLst>
      <p:ext uri="{BB962C8B-B14F-4D97-AF65-F5344CB8AC3E}">
        <p14:creationId xmlns:p14="http://schemas.microsoft.com/office/powerpoint/2010/main" val="1405537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Eşdeğerlik Bölümleri</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8" name="Resim 7"/>
          <p:cNvPicPr>
            <a:picLocks noChangeAspect="1"/>
          </p:cNvPicPr>
          <p:nvPr/>
        </p:nvPicPr>
        <p:blipFill>
          <a:blip r:embed="rId2"/>
          <a:stretch>
            <a:fillRect/>
          </a:stretch>
        </p:blipFill>
        <p:spPr>
          <a:xfrm>
            <a:off x="2155681" y="1336532"/>
            <a:ext cx="7304514" cy="4773324"/>
          </a:xfrm>
          <a:prstGeom prst="rect">
            <a:avLst/>
          </a:prstGeom>
        </p:spPr>
      </p:pic>
    </p:spTree>
    <p:extLst>
      <p:ext uri="{BB962C8B-B14F-4D97-AF65-F5344CB8AC3E}">
        <p14:creationId xmlns:p14="http://schemas.microsoft.com/office/powerpoint/2010/main" val="101729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Test Yönergeleri (Diziler)</a:t>
            </a:r>
          </a:p>
        </p:txBody>
      </p:sp>
      <p:sp>
        <p:nvSpPr>
          <p:cNvPr id="63491" name="Rectangle 3"/>
          <p:cNvSpPr>
            <a:spLocks noGrp="1" noChangeArrowheads="1"/>
          </p:cNvSpPr>
          <p:nvPr>
            <p:ph type="body" idx="1"/>
          </p:nvPr>
        </p:nvSpPr>
        <p:spPr>
          <a:noFill/>
        </p:spPr>
        <p:txBody>
          <a:bodyPr vert="horz" lIns="90840" tIns="44623" rIns="90840" bIns="44623"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Yalnızca tek bir değere sahip dizileri olan test yazılımı.</a:t>
            </a:r>
          </a:p>
          <a:p>
            <a:pPr algn="just">
              <a:buFont typeface="Arial" panose="020B0604020202020204" pitchFamily="34" charset="0"/>
              <a:buChar char="•"/>
            </a:pPr>
            <a:r>
              <a:rPr lang="tr-TR" dirty="0">
                <a:solidFill>
                  <a:srgbClr val="000000"/>
                </a:solidFill>
                <a:latin typeface="Times New Roman" panose="02020603050405020304" pitchFamily="18" charset="0"/>
              </a:rPr>
              <a:t>Farklı testlerde farklı boyutlarda diziler kullanın.</a:t>
            </a:r>
          </a:p>
          <a:p>
            <a:pPr algn="just">
              <a:buFont typeface="Arial" panose="020B0604020202020204" pitchFamily="34" charset="0"/>
              <a:buChar char="•"/>
            </a:pPr>
            <a:r>
              <a:rPr lang="tr-TR" dirty="0">
                <a:solidFill>
                  <a:srgbClr val="000000"/>
                </a:solidFill>
                <a:latin typeface="Times New Roman" panose="02020603050405020304" pitchFamily="18" charset="0"/>
              </a:rPr>
              <a:t>Dizinin ilk, orta ve son öğelerine erişilecek şekilde testleri türetin.</a:t>
            </a:r>
          </a:p>
          <a:p>
            <a:pPr algn="just">
              <a:buFont typeface="Arial" panose="020B0604020202020204" pitchFamily="34" charset="0"/>
              <a:buChar char="•"/>
            </a:pPr>
            <a:r>
              <a:rPr lang="tr-TR" dirty="0">
                <a:solidFill>
                  <a:srgbClr val="000000"/>
                </a:solidFill>
                <a:latin typeface="Times New Roman" panose="02020603050405020304" pitchFamily="18" charset="0"/>
              </a:rPr>
              <a:t>Sıfır uzunluktaki dizilerle test edin.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6431139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Program Testi</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Test, bir programın yapması amaçlanan şeyi yaptığını göstermeyi ve program kullanılmadan önce hatalarını keşfetmeyi amaçlamaktadır.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Yazılımı test ettiğinizde, yapay verileri kullanarak bir program yürütürsünüz.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Programın işlevsel olmayan öznitelikleri hakkında hatalar, anormallikler veya bilgiler için test </a:t>
            </a:r>
            <a:r>
              <a:rPr lang="tr-TR" b="0" i="0" noProof="0" dirty="0" smtClean="0">
                <a:solidFill>
                  <a:srgbClr val="000000"/>
                </a:solidFill>
                <a:effectLst/>
                <a:latin typeface="Times New Roman" panose="02020603050405020304" pitchFamily="18" charset="0"/>
              </a:rPr>
              <a:t>çalıştır</a:t>
            </a:r>
            <a:r>
              <a:rPr lang="en-US" b="0" i="0" noProof="0" dirty="0" err="1" smtClean="0">
                <a:solidFill>
                  <a:srgbClr val="000000"/>
                </a:solidFill>
                <a:effectLst/>
                <a:latin typeface="Times New Roman" panose="02020603050405020304" pitchFamily="18" charset="0"/>
              </a:rPr>
              <a:t>ıl</a:t>
            </a:r>
            <a:r>
              <a:rPr lang="tr-TR" b="0" i="0" noProof="0" dirty="0" err="1" smtClean="0">
                <a:solidFill>
                  <a:srgbClr val="000000"/>
                </a:solidFill>
                <a:effectLst/>
                <a:latin typeface="Times New Roman" panose="02020603050405020304" pitchFamily="18" charset="0"/>
              </a:rPr>
              <a:t>masının</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sonuçlarını kontrol edersiniz.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Hataların yokluğunu DEĞİL, varlığını ortaya çıkarabilir.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Test, statik doğrulama tekniklerini de içeren daha genel bir doğrulama ve onaylama sürecinin bir parçasıdır.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extLst>
      <p:ext uri="{BB962C8B-B14F-4D97-AF65-F5344CB8AC3E}">
        <p14:creationId xmlns:p14="http://schemas.microsoft.com/office/powerpoint/2010/main" val="3986195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Genel Test Yönergeleri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Sistemi tüm hata mesajlarını oluşturmaya zorlayan girişleri seçin</a:t>
            </a:r>
          </a:p>
          <a:p>
            <a:pPr algn="just">
              <a:buFont typeface="Arial" panose="020B0604020202020204" pitchFamily="34" charset="0"/>
              <a:buChar char="•"/>
            </a:pPr>
            <a:r>
              <a:rPr lang="tr-TR" dirty="0">
                <a:solidFill>
                  <a:srgbClr val="000000"/>
                </a:solidFill>
                <a:latin typeface="Times New Roman" panose="02020603050405020304" pitchFamily="18" charset="0"/>
              </a:rPr>
              <a:t>Giriş arabelleklerinin taşmasına neden olan tasarım girdileri</a:t>
            </a:r>
          </a:p>
          <a:p>
            <a:pPr algn="just">
              <a:buFont typeface="Arial" panose="020B0604020202020204" pitchFamily="34" charset="0"/>
              <a:buChar char="•"/>
            </a:pPr>
            <a:r>
              <a:rPr lang="tr-TR" dirty="0">
                <a:solidFill>
                  <a:srgbClr val="000000"/>
                </a:solidFill>
                <a:latin typeface="Times New Roman" panose="02020603050405020304" pitchFamily="18" charset="0"/>
              </a:rPr>
              <a:t>Aynı girişi veya bir dizi girişi defalarca tekrarlayın</a:t>
            </a:r>
          </a:p>
          <a:p>
            <a:pPr algn="just">
              <a:buFont typeface="Arial" panose="020B0604020202020204" pitchFamily="34" charset="0"/>
              <a:buChar char="•"/>
            </a:pPr>
            <a:r>
              <a:rPr lang="tr-TR" dirty="0">
                <a:solidFill>
                  <a:srgbClr val="000000"/>
                </a:solidFill>
                <a:latin typeface="Times New Roman" panose="02020603050405020304" pitchFamily="18" charset="0"/>
              </a:rPr>
              <a:t>Geçersiz çıktıların oluşturulmasını zorla</a:t>
            </a:r>
          </a:p>
          <a:p>
            <a:pPr algn="just">
              <a:buFont typeface="Arial" panose="020B0604020202020204" pitchFamily="34" charset="0"/>
              <a:buChar char="•"/>
            </a:pPr>
            <a:r>
              <a:rPr lang="tr-TR" dirty="0">
                <a:solidFill>
                  <a:srgbClr val="000000"/>
                </a:solidFill>
                <a:latin typeface="Times New Roman" panose="02020603050405020304" pitchFamily="18" charset="0"/>
              </a:rPr>
              <a:t>Hesaplama sonuçlarını çok büyük veya çok küçük olmaya zorlayın.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2235653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Bölüm 1’in Anahtar </a:t>
            </a:r>
            <a:r>
              <a:rPr lang="tr-TR" sz="3200" dirty="0">
                <a:solidFill>
                  <a:srgbClr val="000000"/>
                </a:solidFill>
                <a:latin typeface="Times New Roman" panose="02020603050405020304" pitchFamily="18" charset="0"/>
              </a:rPr>
              <a:t>N</a:t>
            </a:r>
            <a:r>
              <a:rPr lang="tr-TR" sz="3200" b="1" dirty="0">
                <a:solidFill>
                  <a:srgbClr val="000000"/>
                </a:solidFill>
                <a:latin typeface="Times New Roman" panose="02020603050405020304" pitchFamily="18" charset="0"/>
              </a:rPr>
              <a:t>oktaları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Test, yalnızca bir programdaki hataların varlığını gösterebilir. Kalan hatanın olmadığını gösteremez.</a:t>
            </a:r>
          </a:p>
          <a:p>
            <a:pPr algn="just">
              <a:buFont typeface="Arial" panose="020B0604020202020204" pitchFamily="34" charset="0"/>
              <a:buChar char="•"/>
            </a:pPr>
            <a:r>
              <a:rPr lang="tr-TR" dirty="0">
                <a:solidFill>
                  <a:srgbClr val="000000"/>
                </a:solidFill>
                <a:latin typeface="Times New Roman" panose="02020603050405020304" pitchFamily="18" charset="0"/>
              </a:rPr>
              <a:t>Geliştirme testi, yazılım geliştirme ekibinin sorumluluğundadır. Müşterilere sunulmadan önce bir sistemin test edilmesinden ayrı bir ekip sorumlu olmalıdır.</a:t>
            </a:r>
          </a:p>
          <a:p>
            <a:pPr algn="just">
              <a:buFont typeface="Arial" panose="020B0604020202020204" pitchFamily="34" charset="0"/>
              <a:buChar char="•"/>
            </a:pPr>
            <a:r>
              <a:rPr lang="tr-TR" dirty="0">
                <a:solidFill>
                  <a:srgbClr val="000000"/>
                </a:solidFill>
                <a:latin typeface="Times New Roman" panose="02020603050405020304" pitchFamily="18" charset="0"/>
              </a:rPr>
              <a:t>Geliştirme testi, tek tek nesneleri test ettiğiniz birim testini ve ilgili nesne gruplarını test ettiğiniz bileşen testini ve kısmi veya tam sistemleri test ettiğiniz sistem testini içerir.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extLst>
      <p:ext uri="{BB962C8B-B14F-4D97-AF65-F5344CB8AC3E}">
        <p14:creationId xmlns:p14="http://schemas.microsoft.com/office/powerpoint/2010/main" val="2575347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tr-TR" sz="3200" b="1" dirty="0">
                <a:solidFill>
                  <a:srgbClr val="000000"/>
                </a:solidFill>
                <a:latin typeface="Times New Roman" panose="02020603050405020304" pitchFamily="18" charset="0"/>
              </a:rPr>
              <a:t>Ders 8 - Yazılım Testi</a:t>
            </a:r>
          </a:p>
        </p:txBody>
      </p:sp>
      <p:sp>
        <p:nvSpPr>
          <p:cNvPr id="3" name="Subtitle 2"/>
          <p:cNvSpPr>
            <a:spLocks noGrp="1"/>
          </p:cNvSpPr>
          <p:nvPr>
            <p:ph type="subTitle" idx="1"/>
          </p:nvPr>
        </p:nvSpPr>
        <p:spPr/>
        <p:txBody>
          <a:bodyPr/>
          <a:lstStyle/>
          <a:p>
            <a:r>
              <a:rPr lang="tr-TR" b="1" i="0" noProof="0" dirty="0">
                <a:solidFill>
                  <a:srgbClr val="000000"/>
                </a:solidFill>
                <a:effectLst/>
                <a:latin typeface="Times New Roman" panose="02020603050405020304" pitchFamily="18" charset="0"/>
              </a:rPr>
              <a:t>Bölüm 2</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8887367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Bileşen Testi</a:t>
            </a:r>
          </a:p>
        </p:txBody>
      </p:sp>
      <p:sp>
        <p:nvSpPr>
          <p:cNvPr id="3" name="Content Placeholder 2"/>
          <p:cNvSpPr>
            <a:spLocks noGrp="1"/>
          </p:cNvSpPr>
          <p:nvPr>
            <p:ph idx="1"/>
          </p:nvPr>
        </p:nvSpPr>
        <p:spPr>
          <a:xfrm>
            <a:off x="1650610" y="1417639"/>
            <a:ext cx="8848579"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Yazılım bileşenleri genellikle birkaç etkileşimli nesneden oluşan bileşik bileşenlerdir.</a:t>
            </a:r>
          </a:p>
          <a:p>
            <a:pPr marL="742950" lvl="1" indent="-285750" algn="just"/>
            <a:r>
              <a:rPr lang="tr-TR" dirty="0">
                <a:solidFill>
                  <a:srgbClr val="000000"/>
                </a:solidFill>
                <a:latin typeface="Times New Roman" panose="02020603050405020304" pitchFamily="18" charset="0"/>
              </a:rPr>
              <a:t>Örneğin, meteoroloji istasyonu sisteminde, yeniden yapılandırma bileşeni, yeniden yapılandırmanın her bir yönü ile ilgilenen nesneleri içerir.</a:t>
            </a:r>
          </a:p>
          <a:p>
            <a:pPr algn="just">
              <a:buFont typeface="Arial" panose="020B0604020202020204" pitchFamily="34" charset="0"/>
              <a:buChar char="•"/>
            </a:pPr>
            <a:r>
              <a:rPr lang="tr-TR" dirty="0">
                <a:solidFill>
                  <a:srgbClr val="000000"/>
                </a:solidFill>
                <a:latin typeface="Times New Roman" panose="02020603050405020304" pitchFamily="18" charset="0"/>
              </a:rPr>
              <a:t>Bu nesnelerin işlevselliğine tanımlı bileşen arabirimi üzerinden erişirsiniz.</a:t>
            </a:r>
          </a:p>
          <a:p>
            <a:pPr algn="just">
              <a:buFont typeface="Arial" panose="020B0604020202020204" pitchFamily="34" charset="0"/>
              <a:buChar char="•"/>
            </a:pPr>
            <a:r>
              <a:rPr lang="tr-TR" dirty="0">
                <a:solidFill>
                  <a:srgbClr val="000000"/>
                </a:solidFill>
                <a:latin typeface="Times New Roman" panose="02020603050405020304" pitchFamily="18" charset="0"/>
              </a:rPr>
              <a:t>Bu nedenle, </a:t>
            </a:r>
            <a:r>
              <a:rPr lang="tr-TR" dirty="0" err="1">
                <a:solidFill>
                  <a:srgbClr val="000000"/>
                </a:solidFill>
                <a:latin typeface="Times New Roman" panose="02020603050405020304" pitchFamily="18" charset="0"/>
              </a:rPr>
              <a:t>kompozit</a:t>
            </a:r>
            <a:r>
              <a:rPr lang="tr-TR" dirty="0">
                <a:solidFill>
                  <a:srgbClr val="000000"/>
                </a:solidFill>
                <a:latin typeface="Times New Roman" panose="02020603050405020304" pitchFamily="18" charset="0"/>
              </a:rPr>
              <a:t> bileşenlerin test edilmesi, bileşen </a:t>
            </a:r>
            <a:r>
              <a:rPr lang="tr-TR" dirty="0" err="1">
                <a:solidFill>
                  <a:srgbClr val="000000"/>
                </a:solidFill>
                <a:latin typeface="Times New Roman" panose="02020603050405020304" pitchFamily="18" charset="0"/>
              </a:rPr>
              <a:t>arayüzünün</a:t>
            </a:r>
            <a:r>
              <a:rPr lang="tr-TR" dirty="0">
                <a:solidFill>
                  <a:srgbClr val="000000"/>
                </a:solidFill>
                <a:latin typeface="Times New Roman" panose="02020603050405020304" pitchFamily="18" charset="0"/>
              </a:rPr>
              <a:t> özelliklerine göre davrandığını göstermeye odaklanmalıdır.</a:t>
            </a:r>
          </a:p>
          <a:p>
            <a:pPr marL="742950" lvl="1" indent="-285750" algn="just"/>
            <a:r>
              <a:rPr lang="tr-TR" dirty="0">
                <a:solidFill>
                  <a:srgbClr val="000000"/>
                </a:solidFill>
                <a:latin typeface="Times New Roman" panose="02020603050405020304" pitchFamily="18" charset="0"/>
              </a:rPr>
              <a:t>Bileşen içindeki tek tek nesneler üzerindeki birim testlerinin tamamlandığını varsayabilirsiniz.</a:t>
            </a:r>
          </a:p>
        </p:txBody>
      </p:sp>
      <p:sp>
        <p:nvSpPr>
          <p:cNvPr id="5" name="Footer Placeholder 4"/>
          <p:cNvSpPr>
            <a:spLocks noGrp="1"/>
          </p:cNvSpPr>
          <p:nvPr>
            <p:ph type="ftr" sz="quarter" idx="11"/>
          </p:nvPr>
        </p:nvSpPr>
        <p:spPr>
          <a:xfrm>
            <a:off x="6758354" y="6400800"/>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extLst>
      <p:ext uri="{BB962C8B-B14F-4D97-AF65-F5344CB8AC3E}">
        <p14:creationId xmlns:p14="http://schemas.microsoft.com/office/powerpoint/2010/main" val="2774773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err="1">
                <a:solidFill>
                  <a:srgbClr val="000000"/>
                </a:solidFill>
                <a:latin typeface="Times New Roman" panose="02020603050405020304" pitchFamily="18" charset="0"/>
              </a:rPr>
              <a:t>Arayüz</a:t>
            </a:r>
            <a:r>
              <a:rPr lang="tr-TR" sz="3200" b="1" dirty="0">
                <a:solidFill>
                  <a:srgbClr val="000000"/>
                </a:solidFill>
                <a:latin typeface="Times New Roman" panose="02020603050405020304" pitchFamily="18" charset="0"/>
              </a:rPr>
              <a:t> Testi</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8" name="Resim 7"/>
          <p:cNvPicPr>
            <a:picLocks noChangeAspect="1"/>
          </p:cNvPicPr>
          <p:nvPr/>
        </p:nvPicPr>
        <p:blipFill>
          <a:blip r:embed="rId2"/>
          <a:stretch>
            <a:fillRect/>
          </a:stretch>
        </p:blipFill>
        <p:spPr>
          <a:xfrm>
            <a:off x="2772209" y="1379537"/>
            <a:ext cx="5609524" cy="4976813"/>
          </a:xfrm>
          <a:prstGeom prst="rect">
            <a:avLst/>
          </a:prstGeom>
        </p:spPr>
      </p:pic>
    </p:spTree>
    <p:extLst>
      <p:ext uri="{BB962C8B-B14F-4D97-AF65-F5344CB8AC3E}">
        <p14:creationId xmlns:p14="http://schemas.microsoft.com/office/powerpoint/2010/main" val="197403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vert="horz" lIns="90840" tIns="44623" rIns="90840" bIns="44623" rtlCol="0" anchor="ctr">
            <a:normAutofit/>
          </a:bodyPr>
          <a:lstStyle/>
          <a:p>
            <a:r>
              <a:rPr lang="tr-TR" sz="3200" b="1" dirty="0" err="1">
                <a:solidFill>
                  <a:srgbClr val="000000"/>
                </a:solidFill>
                <a:latin typeface="Times New Roman" panose="02020603050405020304" pitchFamily="18" charset="0"/>
              </a:rPr>
              <a:t>Arayüz</a:t>
            </a:r>
            <a:r>
              <a:rPr lang="tr-TR" sz="3200" b="1" dirty="0">
                <a:solidFill>
                  <a:srgbClr val="000000"/>
                </a:solidFill>
                <a:latin typeface="Times New Roman" panose="02020603050405020304" pitchFamily="18" charset="0"/>
              </a:rPr>
              <a:t> Testi</a:t>
            </a:r>
            <a:endParaRPr lang="tr-TR" sz="3200" dirty="0"/>
          </a:p>
        </p:txBody>
      </p:sp>
      <p:sp>
        <p:nvSpPr>
          <p:cNvPr id="45058" name="Rectangle 2"/>
          <p:cNvSpPr>
            <a:spLocks noGrp="1" noChangeArrowheads="1"/>
          </p:cNvSpPr>
          <p:nvPr>
            <p:ph idx="1"/>
          </p:nvPr>
        </p:nvSpPr>
        <p:spPr>
          <a:xfrm>
            <a:off x="1749084" y="1600201"/>
            <a:ext cx="8750105" cy="4525963"/>
          </a:xfrm>
          <a:noFill/>
        </p:spPr>
        <p:txBody>
          <a:bodyPr vert="horz" lIns="90840" tIns="44623" rIns="90840" bIns="44623"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Amaçlar, </a:t>
            </a:r>
            <a:r>
              <a:rPr lang="tr-TR" dirty="0" err="1">
                <a:solidFill>
                  <a:srgbClr val="000000"/>
                </a:solidFill>
                <a:latin typeface="Times New Roman" panose="02020603050405020304" pitchFamily="18" charset="0"/>
              </a:rPr>
              <a:t>arayüz</a:t>
            </a:r>
            <a:r>
              <a:rPr lang="tr-TR" dirty="0">
                <a:solidFill>
                  <a:srgbClr val="000000"/>
                </a:solidFill>
                <a:latin typeface="Times New Roman" panose="02020603050405020304" pitchFamily="18" charset="0"/>
              </a:rPr>
              <a:t> hataları veya </a:t>
            </a:r>
            <a:r>
              <a:rPr lang="tr-TR" dirty="0" err="1">
                <a:solidFill>
                  <a:srgbClr val="000000"/>
                </a:solidFill>
                <a:latin typeface="Times New Roman" panose="02020603050405020304" pitchFamily="18" charset="0"/>
              </a:rPr>
              <a:t>arayüzler</a:t>
            </a:r>
            <a:r>
              <a:rPr lang="tr-TR" dirty="0">
                <a:solidFill>
                  <a:srgbClr val="000000"/>
                </a:solidFill>
                <a:latin typeface="Times New Roman" panose="02020603050405020304" pitchFamily="18" charset="0"/>
              </a:rPr>
              <a:t> hakkında geçersiz varsayımlar nedeniyle oluşan hataları tespit etmektir.</a:t>
            </a:r>
          </a:p>
          <a:p>
            <a:pPr algn="just">
              <a:buFont typeface="Arial" panose="020B0604020202020204" pitchFamily="34" charset="0"/>
              <a:buChar char="•"/>
            </a:pPr>
            <a:r>
              <a:rPr lang="tr-TR" dirty="0" err="1">
                <a:solidFill>
                  <a:srgbClr val="000000"/>
                </a:solidFill>
                <a:latin typeface="Times New Roman" panose="02020603050405020304" pitchFamily="18" charset="0"/>
              </a:rPr>
              <a:t>Arayüz</a:t>
            </a:r>
            <a:r>
              <a:rPr lang="tr-TR" dirty="0">
                <a:solidFill>
                  <a:srgbClr val="000000"/>
                </a:solidFill>
                <a:latin typeface="Times New Roman" panose="02020603050405020304" pitchFamily="18" charset="0"/>
              </a:rPr>
              <a:t> türleri</a:t>
            </a:r>
          </a:p>
          <a:p>
            <a:pPr marL="742950" lvl="1" indent="-285750" algn="just"/>
            <a:r>
              <a:rPr lang="tr-TR" dirty="0">
                <a:solidFill>
                  <a:srgbClr val="FF0000"/>
                </a:solidFill>
                <a:latin typeface="Times New Roman" panose="02020603050405020304" pitchFamily="18" charset="0"/>
              </a:rPr>
              <a:t>Parametre arabirimleri </a:t>
            </a:r>
            <a:r>
              <a:rPr lang="tr-TR" dirty="0">
                <a:solidFill>
                  <a:srgbClr val="000000"/>
                </a:solidFill>
                <a:latin typeface="Times New Roman" panose="02020603050405020304" pitchFamily="18" charset="0"/>
              </a:rPr>
              <a:t>Bir yöntem veya prosedürden diğerine geçen veriler.</a:t>
            </a:r>
          </a:p>
          <a:p>
            <a:pPr marL="742950" lvl="1" indent="-285750" algn="just"/>
            <a:r>
              <a:rPr lang="tr-TR" dirty="0">
                <a:solidFill>
                  <a:srgbClr val="FF0000"/>
                </a:solidFill>
                <a:latin typeface="Times New Roman" panose="02020603050405020304" pitchFamily="18" charset="0"/>
              </a:rPr>
              <a:t>Paylaşılan hafıza </a:t>
            </a:r>
            <a:r>
              <a:rPr lang="tr-TR" dirty="0" err="1">
                <a:solidFill>
                  <a:srgbClr val="FF0000"/>
                </a:solidFill>
                <a:latin typeface="Times New Roman" panose="02020603050405020304" pitchFamily="18" charset="0"/>
              </a:rPr>
              <a:t>arayüzleri</a:t>
            </a:r>
            <a:r>
              <a:rPr lang="tr-TR" dirty="0">
                <a:solidFill>
                  <a:srgbClr val="FF0000"/>
                </a:solidFill>
                <a:latin typeface="Times New Roman" panose="02020603050405020304" pitchFamily="18" charset="0"/>
              </a:rPr>
              <a:t> </a:t>
            </a:r>
            <a:r>
              <a:rPr lang="tr-TR" dirty="0">
                <a:solidFill>
                  <a:srgbClr val="000000"/>
                </a:solidFill>
                <a:latin typeface="Times New Roman" panose="02020603050405020304" pitchFamily="18" charset="0"/>
              </a:rPr>
              <a:t>Hafıza bloğu prosedürler veya fonksiyonlar arasında paylaşılır.</a:t>
            </a:r>
          </a:p>
          <a:p>
            <a:pPr marL="742950" lvl="1" indent="-285750" algn="just"/>
            <a:r>
              <a:rPr lang="tr-TR" dirty="0" err="1">
                <a:solidFill>
                  <a:srgbClr val="FF0000"/>
                </a:solidFill>
                <a:latin typeface="Times New Roman" panose="02020603050405020304" pitchFamily="18" charset="0"/>
              </a:rPr>
              <a:t>Prosedürel</a:t>
            </a:r>
            <a:r>
              <a:rPr lang="tr-TR" dirty="0">
                <a:solidFill>
                  <a:srgbClr val="FF0000"/>
                </a:solidFill>
                <a:latin typeface="Times New Roman" panose="02020603050405020304" pitchFamily="18" charset="0"/>
              </a:rPr>
              <a:t> </a:t>
            </a:r>
            <a:r>
              <a:rPr lang="tr-TR" dirty="0" err="1">
                <a:solidFill>
                  <a:srgbClr val="FF0000"/>
                </a:solidFill>
                <a:latin typeface="Times New Roman" panose="02020603050405020304" pitchFamily="18" charset="0"/>
              </a:rPr>
              <a:t>arayüzler</a:t>
            </a:r>
            <a:r>
              <a:rPr lang="tr-TR" dirty="0">
                <a:solidFill>
                  <a:srgbClr val="FF0000"/>
                </a:solidFill>
                <a:latin typeface="Times New Roman" panose="02020603050405020304" pitchFamily="18" charset="0"/>
              </a:rPr>
              <a:t> </a:t>
            </a:r>
            <a:r>
              <a:rPr lang="tr-TR" dirty="0">
                <a:solidFill>
                  <a:srgbClr val="000000"/>
                </a:solidFill>
                <a:latin typeface="Times New Roman" panose="02020603050405020304" pitchFamily="18" charset="0"/>
              </a:rPr>
              <a:t>Alt sistem, diğer alt sistemler tarafından çağrılacak bir dizi prosedürü kapsüller.</a:t>
            </a:r>
          </a:p>
          <a:p>
            <a:pPr marL="742950" lvl="1" indent="-285750" algn="just"/>
            <a:r>
              <a:rPr lang="tr-TR" dirty="0">
                <a:solidFill>
                  <a:srgbClr val="FF0000"/>
                </a:solidFill>
                <a:latin typeface="Times New Roman" panose="02020603050405020304" pitchFamily="18" charset="0"/>
              </a:rPr>
              <a:t>Mesaj iletme </a:t>
            </a:r>
            <a:r>
              <a:rPr lang="tr-TR" dirty="0" err="1">
                <a:solidFill>
                  <a:srgbClr val="FF0000"/>
                </a:solidFill>
                <a:latin typeface="Times New Roman" panose="02020603050405020304" pitchFamily="18" charset="0"/>
              </a:rPr>
              <a:t>arayüzleri</a:t>
            </a:r>
            <a:r>
              <a:rPr lang="tr-TR" dirty="0">
                <a:solidFill>
                  <a:srgbClr val="FF0000"/>
                </a:solidFill>
                <a:latin typeface="Times New Roman" panose="02020603050405020304" pitchFamily="18" charset="0"/>
              </a:rPr>
              <a:t> </a:t>
            </a:r>
            <a:r>
              <a:rPr lang="tr-TR" dirty="0">
                <a:solidFill>
                  <a:srgbClr val="000000"/>
                </a:solidFill>
                <a:latin typeface="Times New Roman" panose="02020603050405020304" pitchFamily="18" charset="0"/>
              </a:rPr>
              <a:t>Alt sistemler, diğer alt sistemlerden servis talep eder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97565877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vert="horz" lIns="90840" tIns="44623" rIns="90840" bIns="44623" rtlCol="0" anchor="ctr">
            <a:normAutofit/>
          </a:bodyPr>
          <a:lstStyle/>
          <a:p>
            <a:pPr algn="l"/>
            <a:r>
              <a:rPr lang="tr-TR" sz="3200" b="1" dirty="0" err="1">
                <a:solidFill>
                  <a:srgbClr val="000000"/>
                </a:solidFill>
                <a:latin typeface="Times New Roman" panose="02020603050405020304" pitchFamily="18" charset="0"/>
              </a:rPr>
              <a:t>Arayüz</a:t>
            </a:r>
            <a:r>
              <a:rPr lang="tr-TR" sz="3200" b="1" dirty="0">
                <a:solidFill>
                  <a:srgbClr val="000000"/>
                </a:solidFill>
                <a:latin typeface="Times New Roman" panose="02020603050405020304" pitchFamily="18" charset="0"/>
              </a:rPr>
              <a:t> Hataları</a:t>
            </a:r>
          </a:p>
        </p:txBody>
      </p:sp>
      <p:sp>
        <p:nvSpPr>
          <p:cNvPr id="49155" name="Rectangle 3"/>
          <p:cNvSpPr>
            <a:spLocks noGrp="1" noChangeArrowheads="1"/>
          </p:cNvSpPr>
          <p:nvPr>
            <p:ph idx="1"/>
          </p:nvPr>
        </p:nvSpPr>
        <p:spPr>
          <a:noFill/>
        </p:spPr>
        <p:txBody>
          <a:bodyPr vert="horz" lIns="90840" tIns="44623" rIns="90840" bIns="44623" rtlCol="0">
            <a:normAutofit/>
          </a:bodyPr>
          <a:lstStyle/>
          <a:p>
            <a:pPr algn="just">
              <a:buFont typeface="Arial" panose="020B0604020202020204" pitchFamily="34" charset="0"/>
              <a:buChar char="•"/>
            </a:pPr>
            <a:r>
              <a:rPr lang="tr-TR" dirty="0" err="1">
                <a:solidFill>
                  <a:srgbClr val="000000"/>
                </a:solidFill>
                <a:latin typeface="Times New Roman" panose="02020603050405020304" pitchFamily="18" charset="0"/>
              </a:rPr>
              <a:t>Arayüzün</a:t>
            </a:r>
            <a:r>
              <a:rPr lang="tr-TR" dirty="0">
                <a:solidFill>
                  <a:srgbClr val="000000"/>
                </a:solidFill>
                <a:latin typeface="Times New Roman" panose="02020603050405020304" pitchFamily="18" charset="0"/>
              </a:rPr>
              <a:t> yanlış kullanımı</a:t>
            </a:r>
          </a:p>
          <a:p>
            <a:pPr marL="742950" lvl="1" indent="-285750" algn="just"/>
            <a:r>
              <a:rPr lang="tr-TR" dirty="0">
                <a:solidFill>
                  <a:srgbClr val="000000"/>
                </a:solidFill>
                <a:latin typeface="Times New Roman" panose="02020603050405020304" pitchFamily="18" charset="0"/>
              </a:rPr>
              <a:t>Çağıran bir bileşen başka bir bileşeni çağırır ve </a:t>
            </a:r>
            <a:r>
              <a:rPr lang="tr-TR" dirty="0" err="1">
                <a:solidFill>
                  <a:srgbClr val="000000"/>
                </a:solidFill>
                <a:latin typeface="Times New Roman" panose="02020603050405020304" pitchFamily="18" charset="0"/>
              </a:rPr>
              <a:t>arayüzünün</a:t>
            </a:r>
            <a:r>
              <a:rPr lang="tr-TR" dirty="0">
                <a:solidFill>
                  <a:srgbClr val="000000"/>
                </a:solidFill>
                <a:latin typeface="Times New Roman" panose="02020603050405020304" pitchFamily="18" charset="0"/>
              </a:rPr>
              <a:t> kullanımında bir hata yapar, örneğin parametreler yanlış sırada.</a:t>
            </a:r>
          </a:p>
          <a:p>
            <a:pPr algn="just">
              <a:buFont typeface="Arial" panose="020B0604020202020204" pitchFamily="34" charset="0"/>
              <a:buChar char="•"/>
            </a:pPr>
            <a:r>
              <a:rPr lang="tr-TR" dirty="0" err="1">
                <a:solidFill>
                  <a:srgbClr val="000000"/>
                </a:solidFill>
                <a:latin typeface="Times New Roman" panose="02020603050405020304" pitchFamily="18" charset="0"/>
              </a:rPr>
              <a:t>Arayüz</a:t>
            </a:r>
            <a:r>
              <a:rPr lang="tr-TR" dirty="0">
                <a:solidFill>
                  <a:srgbClr val="000000"/>
                </a:solidFill>
                <a:latin typeface="Times New Roman" panose="02020603050405020304" pitchFamily="18" charset="0"/>
              </a:rPr>
              <a:t> yanlış anlaşılması</a:t>
            </a:r>
          </a:p>
          <a:p>
            <a:pPr marL="742950" lvl="1" indent="-285750" algn="just"/>
            <a:r>
              <a:rPr lang="tr-TR" dirty="0">
                <a:solidFill>
                  <a:srgbClr val="000000"/>
                </a:solidFill>
                <a:latin typeface="Times New Roman" panose="02020603050405020304" pitchFamily="18" charset="0"/>
              </a:rPr>
              <a:t>Çağıran bir bileşen, çağrılan bileşenin davranışı hakkında yanlış olan varsayımları </a:t>
            </a:r>
            <a:r>
              <a:rPr lang="en-US" dirty="0" err="1">
                <a:solidFill>
                  <a:srgbClr val="000000"/>
                </a:solidFill>
                <a:latin typeface="Times New Roman" panose="02020603050405020304" pitchFamily="18" charset="0"/>
              </a:rPr>
              <a:t>uygular</a:t>
            </a:r>
            <a:r>
              <a:rPr lang="tr-TR" dirty="0">
                <a:solidFill>
                  <a:srgbClr val="000000"/>
                </a:solidFill>
                <a:latin typeface="Times New Roman" panose="02020603050405020304" pitchFamily="18" charset="0"/>
              </a:rPr>
              <a:t>.</a:t>
            </a:r>
            <a:endParaRPr lang="tr-TR" dirty="0">
              <a:solidFill>
                <a:srgbClr val="000000"/>
              </a:solidFill>
              <a:latin typeface="Times New Roman" panose="02020603050405020304" pitchFamily="18" charset="0"/>
            </a:endParaRPr>
          </a:p>
          <a:p>
            <a:pPr algn="just">
              <a:buFont typeface="Arial" panose="020B0604020202020204" pitchFamily="34" charset="0"/>
              <a:buChar char="•"/>
            </a:pPr>
            <a:r>
              <a:rPr lang="tr-TR" dirty="0">
                <a:solidFill>
                  <a:srgbClr val="000000"/>
                </a:solidFill>
                <a:latin typeface="Times New Roman" panose="02020603050405020304" pitchFamily="18" charset="0"/>
              </a:rPr>
              <a:t>Zamanlama hataları</a:t>
            </a:r>
          </a:p>
          <a:p>
            <a:pPr marL="742950" lvl="1" indent="-285750" algn="just"/>
            <a:r>
              <a:rPr lang="tr-TR" dirty="0">
                <a:solidFill>
                  <a:srgbClr val="000000"/>
                </a:solidFill>
                <a:latin typeface="Times New Roman" panose="02020603050405020304" pitchFamily="18" charset="0"/>
              </a:rPr>
              <a:t>Aranan ve arayan bileşen farklı hızlarda çalışır ve güncel olmayan bilgilere erişilir.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76872967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vert="horz" lIns="90840" tIns="44623" rIns="90840" bIns="44623" rtlCol="0" anchor="ctr">
            <a:normAutofit/>
          </a:bodyPr>
          <a:lstStyle/>
          <a:p>
            <a:pPr algn="l"/>
            <a:r>
              <a:rPr lang="tr-TR" sz="3200" b="1" dirty="0" err="1">
                <a:solidFill>
                  <a:srgbClr val="000000"/>
                </a:solidFill>
                <a:latin typeface="Times New Roman" panose="02020603050405020304" pitchFamily="18" charset="0"/>
              </a:rPr>
              <a:t>Arayüz</a:t>
            </a:r>
            <a:r>
              <a:rPr lang="tr-TR" sz="3200" b="1" dirty="0">
                <a:solidFill>
                  <a:srgbClr val="000000"/>
                </a:solidFill>
                <a:latin typeface="Times New Roman" panose="02020603050405020304" pitchFamily="18" charset="0"/>
              </a:rPr>
              <a:t> Testi Yönergeleri</a:t>
            </a:r>
          </a:p>
        </p:txBody>
      </p:sp>
      <p:sp>
        <p:nvSpPr>
          <p:cNvPr id="50179" name="Rectangle 3"/>
          <p:cNvSpPr>
            <a:spLocks noGrp="1" noChangeArrowheads="1"/>
          </p:cNvSpPr>
          <p:nvPr>
            <p:ph idx="1"/>
          </p:nvPr>
        </p:nvSpPr>
        <p:spPr>
          <a:noFill/>
        </p:spPr>
        <p:txBody>
          <a:bodyPr vert="horz" lIns="90840" tIns="44623" rIns="90840" bIns="44623" rtlCol="0">
            <a:normAutofit/>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Testleri, adlandırılan bir prosedürün parametrelerinin aralıklarının en uç noktalarında olması için tasarlayın.</a:t>
            </a:r>
          </a:p>
          <a:p>
            <a:pPr algn="just">
              <a:buFont typeface="Arial" panose="020B0604020202020204" pitchFamily="34" charset="0"/>
              <a:buChar char="•"/>
            </a:pPr>
            <a:r>
              <a:rPr lang="tr-TR" dirty="0">
                <a:solidFill>
                  <a:srgbClr val="000000"/>
                </a:solidFill>
                <a:latin typeface="Times New Roman" panose="02020603050405020304" pitchFamily="18" charset="0"/>
              </a:rPr>
              <a:t>İşaretçi parametrelerini her zaman boş işaretçilerle test edin.</a:t>
            </a:r>
          </a:p>
          <a:p>
            <a:pPr algn="just">
              <a:buFont typeface="Arial" panose="020B0604020202020204" pitchFamily="34" charset="0"/>
              <a:buChar char="•"/>
            </a:pPr>
            <a:r>
              <a:rPr lang="tr-TR" dirty="0">
                <a:solidFill>
                  <a:srgbClr val="000000"/>
                </a:solidFill>
                <a:latin typeface="Times New Roman" panose="02020603050405020304" pitchFamily="18" charset="0"/>
              </a:rPr>
              <a:t>Bileşenin başarısız olmasına neden olan tasarım testleri.</a:t>
            </a:r>
          </a:p>
          <a:p>
            <a:pPr algn="just">
              <a:buFont typeface="Arial" panose="020B0604020202020204" pitchFamily="34" charset="0"/>
              <a:buChar char="•"/>
            </a:pPr>
            <a:r>
              <a:rPr lang="tr-TR" dirty="0">
                <a:solidFill>
                  <a:srgbClr val="000000"/>
                </a:solidFill>
                <a:latin typeface="Times New Roman" panose="02020603050405020304" pitchFamily="18" charset="0"/>
              </a:rPr>
              <a:t>Mesaj geçirme sistemlerinde stres testini kullanın.</a:t>
            </a:r>
          </a:p>
          <a:p>
            <a:pPr algn="just">
              <a:buFont typeface="Arial" panose="020B0604020202020204" pitchFamily="34" charset="0"/>
              <a:buChar char="•"/>
            </a:pPr>
            <a:r>
              <a:rPr lang="tr-TR" dirty="0">
                <a:solidFill>
                  <a:srgbClr val="000000"/>
                </a:solidFill>
                <a:latin typeface="Times New Roman" panose="02020603050405020304" pitchFamily="18" charset="0"/>
              </a:rPr>
              <a:t>Paylaşılan bellek sistemlerinde, bileşenlerin etkinleştirilme sırasını değiştirin.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417515962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Sistem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Geliştirme sırasında sistem testi, sistemin bir sürümünü oluşturmak için bileşenleri entegre etmeyi ve ardından entegre sistemi test etmeyi içerir.</a:t>
            </a:r>
          </a:p>
          <a:p>
            <a:pPr algn="just">
              <a:buFont typeface="Arial" panose="020B0604020202020204" pitchFamily="34" charset="0"/>
              <a:buChar char="•"/>
            </a:pPr>
            <a:r>
              <a:rPr lang="tr-TR" dirty="0">
                <a:solidFill>
                  <a:srgbClr val="000000"/>
                </a:solidFill>
                <a:latin typeface="Times New Roman" panose="02020603050405020304" pitchFamily="18" charset="0"/>
              </a:rPr>
              <a:t>Sistem testinin odak noktası, bileşenler arasındaki etkileşimleri test etmektir.</a:t>
            </a:r>
          </a:p>
          <a:p>
            <a:pPr algn="just">
              <a:buFont typeface="Arial" panose="020B0604020202020204" pitchFamily="34" charset="0"/>
              <a:buChar char="•"/>
            </a:pPr>
            <a:r>
              <a:rPr lang="tr-TR" dirty="0">
                <a:solidFill>
                  <a:srgbClr val="000000"/>
                </a:solidFill>
                <a:latin typeface="Times New Roman" panose="02020603050405020304" pitchFamily="18" charset="0"/>
              </a:rPr>
              <a:t>Sistem testi, bileşenlerin uyumlu olup olmadığını, doğru etkileşimde bulunup bulunmadığını ve doğru verileri doğru zamanda </a:t>
            </a:r>
            <a:r>
              <a:rPr lang="tr-TR" dirty="0" err="1">
                <a:solidFill>
                  <a:srgbClr val="000000"/>
                </a:solidFill>
                <a:latin typeface="Times New Roman" panose="02020603050405020304" pitchFamily="18" charset="0"/>
              </a:rPr>
              <a:t>arayüzleri</a:t>
            </a:r>
            <a:r>
              <a:rPr lang="tr-TR" dirty="0">
                <a:solidFill>
                  <a:srgbClr val="000000"/>
                </a:solidFill>
                <a:latin typeface="Times New Roman" panose="02020603050405020304" pitchFamily="18" charset="0"/>
              </a:rPr>
              <a:t> üzerinden aktardıklarını kontrol eder.</a:t>
            </a:r>
          </a:p>
          <a:p>
            <a:pPr algn="just">
              <a:buFont typeface="Arial" panose="020B0604020202020204" pitchFamily="34" charset="0"/>
              <a:buChar char="•"/>
            </a:pPr>
            <a:r>
              <a:rPr lang="tr-TR" dirty="0">
                <a:solidFill>
                  <a:srgbClr val="000000"/>
                </a:solidFill>
                <a:latin typeface="Times New Roman" panose="02020603050405020304" pitchFamily="18" charset="0"/>
              </a:rPr>
              <a:t>Sistem testi, bir sistemin ortaya çıkan davranışını test eder.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019867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Sistem ve Bileşen Testi</a:t>
            </a:r>
          </a:p>
        </p:txBody>
      </p:sp>
      <p:sp>
        <p:nvSpPr>
          <p:cNvPr id="3" name="Content Placeholder 2"/>
          <p:cNvSpPr>
            <a:spLocks noGrp="1"/>
          </p:cNvSpPr>
          <p:nvPr>
            <p:ph idx="1"/>
          </p:nvPr>
        </p:nvSpPr>
        <p:spPr>
          <a:xfrm>
            <a:off x="1819422" y="1600201"/>
            <a:ext cx="8391378"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 testi sırasında, ayrı ayrı geliştirilen ve kullanıma hazır sistemlerdeki yeniden kullanılabilir bileşenler yeni geliştirilen bileşenlerle entegre edilebilir. Tüm sistem daha sonra test edilir.</a:t>
            </a:r>
          </a:p>
          <a:p>
            <a:pPr algn="just">
              <a:buFont typeface="Arial" panose="020B0604020202020204" pitchFamily="34" charset="0"/>
              <a:buChar char="•"/>
            </a:pPr>
            <a:r>
              <a:rPr lang="tr-TR" dirty="0">
                <a:solidFill>
                  <a:srgbClr val="000000"/>
                </a:solidFill>
                <a:latin typeface="Times New Roman" panose="02020603050405020304" pitchFamily="18" charset="0"/>
              </a:rPr>
              <a:t>Farklı ekip üyeleri veya alt ekipler tarafından geliştirilen bileşenler bu aşamada entegre edilebilir. Sistem testi, bireysel bir süreçten ziyade toplu bir süreçtir.</a:t>
            </a:r>
          </a:p>
          <a:p>
            <a:pPr marL="742950" lvl="1" indent="-285750" algn="just"/>
            <a:r>
              <a:rPr lang="tr-TR" dirty="0">
                <a:solidFill>
                  <a:srgbClr val="000000"/>
                </a:solidFill>
                <a:latin typeface="Times New Roman" panose="02020603050405020304" pitchFamily="18" charset="0"/>
              </a:rPr>
              <a:t>Bazı şirketlerde, sistem testi, tasarımcıların ve programcıların katılımı olmaksızın ayrı bir test ekibini içerebilir.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extLst>
      <p:ext uri="{BB962C8B-B14F-4D97-AF65-F5344CB8AC3E}">
        <p14:creationId xmlns:p14="http://schemas.microsoft.com/office/powerpoint/2010/main" val="365768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Program Test Hedefleri</a:t>
            </a:r>
          </a:p>
        </p:txBody>
      </p:sp>
      <p:sp>
        <p:nvSpPr>
          <p:cNvPr id="3" name="Content Placeholder 2"/>
          <p:cNvSpPr>
            <a:spLocks noGrp="1"/>
          </p:cNvSpPr>
          <p:nvPr>
            <p:ph idx="1"/>
          </p:nvPr>
        </p:nvSpPr>
        <p:spPr>
          <a:xfrm>
            <a:off x="1524000" y="1428190"/>
            <a:ext cx="8991600"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Yazılımın gereksinimlerini karşıladığını geliştiriciye ve müşteriye göstermek.</a:t>
            </a:r>
          </a:p>
          <a:p>
            <a:pPr marL="742950" lvl="1" indent="-285750" algn="just"/>
            <a:r>
              <a:rPr lang="tr-TR" dirty="0">
                <a:solidFill>
                  <a:srgbClr val="000000"/>
                </a:solidFill>
                <a:latin typeface="Times New Roman" panose="02020603050405020304" pitchFamily="18" charset="0"/>
              </a:rPr>
              <a:t>Özel yazılım için bu, gereksinimler belgesindeki her gereksinim için en az bir test olması gerektiği anlamına gelir. Genel yazılım ürünleri için bu, ürün sürümüne dahil edilecek tüm sistem özellikleri ve bu özelliklerin kombinasyonları için testler yapılması gerektiği anlamına gelir.</a:t>
            </a:r>
          </a:p>
          <a:p>
            <a:pPr algn="just">
              <a:buFont typeface="Arial" panose="020B0604020202020204" pitchFamily="34" charset="0"/>
              <a:buChar char="•"/>
            </a:pPr>
            <a:r>
              <a:rPr lang="tr-TR" dirty="0">
                <a:solidFill>
                  <a:srgbClr val="000000"/>
                </a:solidFill>
                <a:latin typeface="Times New Roman" panose="02020603050405020304" pitchFamily="18" charset="0"/>
              </a:rPr>
              <a:t>Yazılımın davranışının yanlış, istenmeyen veya </a:t>
            </a:r>
            <a:r>
              <a:rPr lang="tr-TR" dirty="0" err="1">
                <a:solidFill>
                  <a:srgbClr val="000000"/>
                </a:solidFill>
                <a:latin typeface="Times New Roman" panose="02020603050405020304" pitchFamily="18" charset="0"/>
              </a:rPr>
              <a:t>spesifikasyonuna</a:t>
            </a:r>
            <a:r>
              <a:rPr lang="tr-TR" dirty="0">
                <a:solidFill>
                  <a:srgbClr val="000000"/>
                </a:solidFill>
                <a:latin typeface="Times New Roman" panose="02020603050405020304" pitchFamily="18" charset="0"/>
              </a:rPr>
              <a:t> uymadığı durumları keşfetmek.</a:t>
            </a:r>
          </a:p>
          <a:p>
            <a:pPr marL="742950" lvl="1" indent="-285750" algn="just"/>
            <a:r>
              <a:rPr lang="tr-TR" dirty="0">
                <a:solidFill>
                  <a:srgbClr val="000000"/>
                </a:solidFill>
                <a:latin typeface="Times New Roman" panose="02020603050405020304" pitchFamily="18" charset="0"/>
              </a:rPr>
              <a:t>Hata testi, sistem çökmeleri, diğer sistemlerle istenmeyen etkileşimler, yanlış hesaplamalar ve veri bozulması gibi istenmeyen sistem davranışlarını ortadan kaldırmakla ilgilidir.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428135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Kullanım Senaryosu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 etkileşimlerini tanımlamak için geliştirilen kullanım durumları, sistem testi için bir temel olarak kullanılabilir.</a:t>
            </a:r>
          </a:p>
          <a:p>
            <a:pPr algn="just">
              <a:buFont typeface="Arial" panose="020B0604020202020204" pitchFamily="34" charset="0"/>
              <a:buChar char="•"/>
            </a:pPr>
            <a:r>
              <a:rPr lang="tr-TR" dirty="0">
                <a:solidFill>
                  <a:srgbClr val="000000"/>
                </a:solidFill>
                <a:latin typeface="Times New Roman" panose="02020603050405020304" pitchFamily="18" charset="0"/>
              </a:rPr>
              <a:t>Her kullanım senaryosu genellikle birkaç sistem bileşenini içerir, bu nedenle kullanım senaryosunun test edilmesi bu etkileşimleri oluşmaya zorlar.</a:t>
            </a:r>
          </a:p>
          <a:p>
            <a:pPr algn="just">
              <a:buFont typeface="Arial" panose="020B0604020202020204" pitchFamily="34" charset="0"/>
              <a:buChar char="•"/>
            </a:pPr>
            <a:r>
              <a:rPr lang="tr-TR" dirty="0">
                <a:solidFill>
                  <a:srgbClr val="000000"/>
                </a:solidFill>
                <a:latin typeface="Times New Roman" panose="02020603050405020304" pitchFamily="18" charset="0"/>
              </a:rPr>
              <a:t>Kullanım senaryosuyla ilişkili sıra diyagramları, test edilen bileşenleri ve etkileşimleri belgeler.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extLst>
      <p:ext uri="{BB962C8B-B14F-4D97-AF65-F5344CB8AC3E}">
        <p14:creationId xmlns:p14="http://schemas.microsoft.com/office/powerpoint/2010/main" val="189361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Hava Durumu Verilerini Toplama Sıra Çizelgesi</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9" name="Resim 8"/>
          <p:cNvPicPr>
            <a:picLocks noChangeAspect="1"/>
          </p:cNvPicPr>
          <p:nvPr/>
        </p:nvPicPr>
        <p:blipFill>
          <a:blip r:embed="rId2"/>
          <a:stretch>
            <a:fillRect/>
          </a:stretch>
        </p:blipFill>
        <p:spPr>
          <a:xfrm>
            <a:off x="1612755" y="1265527"/>
            <a:ext cx="7815263" cy="4823976"/>
          </a:xfrm>
          <a:prstGeom prst="rect">
            <a:avLst/>
          </a:prstGeom>
        </p:spPr>
      </p:pic>
    </p:spTree>
    <p:extLst>
      <p:ext uri="{BB962C8B-B14F-4D97-AF65-F5344CB8AC3E}">
        <p14:creationId xmlns:p14="http://schemas.microsoft.com/office/powerpoint/2010/main" val="18089767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Test Politikaları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Kapsamlı sistem testi imkansız olduğundan, gerekli sistem testi kapsamını tanımlayan test politikaları geliştirilebilir.</a:t>
            </a:r>
          </a:p>
          <a:p>
            <a:pPr algn="just">
              <a:buFont typeface="Arial" panose="020B0604020202020204" pitchFamily="34" charset="0"/>
              <a:buChar char="•"/>
            </a:pPr>
            <a:r>
              <a:rPr lang="tr-TR" dirty="0">
                <a:solidFill>
                  <a:srgbClr val="000000"/>
                </a:solidFill>
                <a:latin typeface="Times New Roman" panose="02020603050405020304" pitchFamily="18" charset="0"/>
              </a:rPr>
              <a:t>Test politikalarına örnekler:</a:t>
            </a:r>
          </a:p>
          <a:p>
            <a:pPr marL="742950" lvl="1" indent="-285750" algn="just"/>
            <a:r>
              <a:rPr lang="tr-TR" dirty="0">
                <a:solidFill>
                  <a:srgbClr val="000000"/>
                </a:solidFill>
                <a:latin typeface="Times New Roman" panose="02020603050405020304" pitchFamily="18" charset="0"/>
              </a:rPr>
              <a:t>Menüler aracılığıyla erişilen tüm sistem işlevleri test edilmelidir.</a:t>
            </a:r>
          </a:p>
          <a:p>
            <a:pPr marL="742950" lvl="1" indent="-285750" algn="just"/>
            <a:r>
              <a:rPr lang="tr-TR" dirty="0">
                <a:solidFill>
                  <a:srgbClr val="000000"/>
                </a:solidFill>
                <a:latin typeface="Times New Roman" panose="02020603050405020304" pitchFamily="18" charset="0"/>
              </a:rPr>
              <a:t>Aynı menüden erişilen işlev kombinasyonları (</a:t>
            </a:r>
            <a:r>
              <a:rPr lang="tr-TR" dirty="0" err="1">
                <a:solidFill>
                  <a:srgbClr val="000000"/>
                </a:solidFill>
                <a:latin typeface="Times New Roman" panose="02020603050405020304" pitchFamily="18" charset="0"/>
              </a:rPr>
              <a:t>örn</a:t>
            </a:r>
            <a:r>
              <a:rPr lang="tr-TR" dirty="0">
                <a:solidFill>
                  <a:srgbClr val="000000"/>
                </a:solidFill>
                <a:latin typeface="Times New Roman" panose="02020603050405020304" pitchFamily="18" charset="0"/>
              </a:rPr>
              <a:t>. Metin biçimlendirme) test edilmelidir.</a:t>
            </a:r>
          </a:p>
          <a:p>
            <a:pPr marL="742950" lvl="1" indent="-285750" algn="just"/>
            <a:r>
              <a:rPr lang="tr-TR" dirty="0">
                <a:solidFill>
                  <a:srgbClr val="000000"/>
                </a:solidFill>
                <a:latin typeface="Times New Roman" panose="02020603050405020304" pitchFamily="18" charset="0"/>
              </a:rPr>
              <a:t>Kullanıcı girişi sağlandığında, tüm işlevler hem doğru hem de yanlış girişle test edilmelidir.</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extLst>
      <p:ext uri="{BB962C8B-B14F-4D97-AF65-F5344CB8AC3E}">
        <p14:creationId xmlns:p14="http://schemas.microsoft.com/office/powerpoint/2010/main" val="3874879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Test Odaklı Geliştirme</a:t>
            </a:r>
          </a:p>
        </p:txBody>
      </p:sp>
      <p:sp>
        <p:nvSpPr>
          <p:cNvPr id="3" name="Content Placeholder 2"/>
          <p:cNvSpPr>
            <a:spLocks noGrp="1"/>
          </p:cNvSpPr>
          <p:nvPr>
            <p:ph idx="1"/>
          </p:nvPr>
        </p:nvSpPr>
        <p:spPr>
          <a:xfrm>
            <a:off x="1664678" y="1600201"/>
            <a:ext cx="8806375"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Test güdümlü geliştirme (</a:t>
            </a:r>
            <a:r>
              <a:rPr lang="tr-TR" dirty="0">
                <a:solidFill>
                  <a:srgbClr val="000000"/>
                </a:solidFill>
                <a:latin typeface="Times New Roman" panose="02020603050405020304" pitchFamily="18" charset="0"/>
              </a:rPr>
              <a:t>T</a:t>
            </a:r>
            <a:r>
              <a:rPr lang="en-US" dirty="0">
                <a:solidFill>
                  <a:srgbClr val="000000"/>
                </a:solidFill>
                <a:latin typeface="Times New Roman" panose="02020603050405020304" pitchFamily="18" charset="0"/>
              </a:rPr>
              <a:t>GG</a:t>
            </a:r>
            <a:r>
              <a:rPr lang="tr-TR" dirty="0">
                <a:solidFill>
                  <a:srgbClr val="000000"/>
                </a:solidFill>
                <a:latin typeface="Times New Roman" panose="02020603050405020304" pitchFamily="18" charset="0"/>
              </a:rPr>
              <a:t>), test </a:t>
            </a:r>
            <a:r>
              <a:rPr lang="tr-TR" dirty="0">
                <a:solidFill>
                  <a:srgbClr val="000000"/>
                </a:solidFill>
                <a:latin typeface="Times New Roman" panose="02020603050405020304" pitchFamily="18" charset="0"/>
              </a:rPr>
              <a:t>ve kod geliştirmeyi </a:t>
            </a:r>
            <a:r>
              <a:rPr lang="en-US" dirty="0" err="1">
                <a:solidFill>
                  <a:srgbClr val="000000"/>
                </a:solidFill>
                <a:latin typeface="Times New Roman" panose="02020603050405020304" pitchFamily="18" charset="0"/>
              </a:rPr>
              <a:t>aralıklı</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bıraktığınız</a:t>
            </a:r>
            <a:r>
              <a:rPr lang="en-US"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program </a:t>
            </a:r>
            <a:r>
              <a:rPr lang="tr-TR" dirty="0">
                <a:solidFill>
                  <a:srgbClr val="000000"/>
                </a:solidFill>
                <a:latin typeface="Times New Roman" panose="02020603050405020304" pitchFamily="18" charset="0"/>
              </a:rPr>
              <a:t>geliştirme yaklaşımıdır.</a:t>
            </a:r>
          </a:p>
          <a:p>
            <a:pPr algn="just">
              <a:buFont typeface="Arial" panose="020B0604020202020204" pitchFamily="34" charset="0"/>
              <a:buChar char="•"/>
            </a:pPr>
            <a:r>
              <a:rPr lang="tr-TR" dirty="0">
                <a:solidFill>
                  <a:srgbClr val="000000"/>
                </a:solidFill>
                <a:latin typeface="Times New Roman" panose="02020603050405020304" pitchFamily="18" charset="0"/>
              </a:rPr>
              <a:t>Testler koddan önce yazılır ve testleri 'geçmek', geliştirmenin kritik itici gücüdür.</a:t>
            </a:r>
          </a:p>
          <a:p>
            <a:pPr algn="just">
              <a:buFont typeface="Arial" panose="020B0604020202020204" pitchFamily="34" charset="0"/>
              <a:buChar char="•"/>
            </a:pPr>
            <a:r>
              <a:rPr lang="tr-TR" dirty="0">
                <a:solidFill>
                  <a:srgbClr val="000000"/>
                </a:solidFill>
                <a:latin typeface="Times New Roman" panose="02020603050405020304" pitchFamily="18" charset="0"/>
              </a:rPr>
              <a:t>Bu artım için bir test ile birlikte aşamalı olarak kod geliştirirsiniz. Geliştirdiğiniz kod testini geçene kadar bir sonraki aşamaya geçemezsiniz.</a:t>
            </a:r>
          </a:p>
          <a:p>
            <a:pPr algn="just">
              <a:buFont typeface="Arial" panose="020B0604020202020204" pitchFamily="34" charset="0"/>
              <a:buChar char="•"/>
            </a:pPr>
            <a:r>
              <a:rPr lang="en-US" dirty="0">
                <a:solidFill>
                  <a:srgbClr val="000000"/>
                </a:solidFill>
                <a:latin typeface="Times New Roman" panose="02020603050405020304" pitchFamily="18" charset="0"/>
              </a:rPr>
              <a:t>TGG</a:t>
            </a:r>
            <a:r>
              <a:rPr lang="tr-TR"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Ekstrem</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Programlama</a:t>
            </a:r>
            <a:r>
              <a:rPr lang="en-US"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gibi </a:t>
            </a:r>
            <a:r>
              <a:rPr lang="tr-TR" dirty="0">
                <a:solidFill>
                  <a:srgbClr val="000000"/>
                </a:solidFill>
                <a:latin typeface="Times New Roman" panose="02020603050405020304" pitchFamily="18" charset="0"/>
              </a:rPr>
              <a:t>çevik yöntemlerin bir parçası olarak tanıtıldı. Ancak plan odaklı geliştirme süreçlerinde de kullanılabilir.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017932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dirty="0">
                <a:solidFill>
                  <a:srgbClr val="000000"/>
                </a:solidFill>
                <a:latin typeface="Times New Roman" panose="02020603050405020304" pitchFamily="18" charset="0"/>
              </a:rPr>
              <a:t>Test Odaklı Geliştirme</a:t>
            </a:r>
            <a:endParaRPr lang="tr-TR" sz="32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8" name="Resim 7"/>
          <p:cNvPicPr>
            <a:picLocks noChangeAspect="1"/>
          </p:cNvPicPr>
          <p:nvPr/>
        </p:nvPicPr>
        <p:blipFill>
          <a:blip r:embed="rId2"/>
          <a:stretch>
            <a:fillRect/>
          </a:stretch>
        </p:blipFill>
        <p:spPr>
          <a:xfrm>
            <a:off x="1085418" y="1804988"/>
            <a:ext cx="9541020" cy="3180340"/>
          </a:xfrm>
          <a:prstGeom prst="rect">
            <a:avLst/>
          </a:prstGeom>
        </p:spPr>
      </p:pic>
    </p:spTree>
    <p:extLst>
      <p:ext uri="{BB962C8B-B14F-4D97-AF65-F5344CB8AC3E}">
        <p14:creationId xmlns:p14="http://schemas.microsoft.com/office/powerpoint/2010/main" val="3582759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rgbClr val="000000"/>
                </a:solidFill>
                <a:latin typeface="Times New Roman" panose="02020603050405020304" pitchFamily="18" charset="0"/>
              </a:rPr>
              <a:t>TGG</a:t>
            </a:r>
            <a:r>
              <a:rPr lang="tr-TR" sz="3200" b="1" dirty="0">
                <a:solidFill>
                  <a:srgbClr val="000000"/>
                </a:solidFill>
                <a:latin typeface="Times New Roman" panose="02020603050405020304" pitchFamily="18" charset="0"/>
              </a:rPr>
              <a:t> </a:t>
            </a:r>
            <a:r>
              <a:rPr lang="tr-TR" sz="3200" b="1" dirty="0">
                <a:solidFill>
                  <a:srgbClr val="000000"/>
                </a:solidFill>
                <a:latin typeface="Times New Roman" panose="02020603050405020304" pitchFamily="18" charset="0"/>
              </a:rPr>
              <a:t>Süreç Faaliyetleri</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Gerekli olan işlevsellik artışını belirleyerek başlayın. Bu normalde küçük ve birkaç satır kodda uygulanabilir olmalıdır.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 işlevsellik için bir test yazın ve bunu otomatik bir test olarak uygulayın.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Uygulanan diğer tüm testlerle birlikte testi çalıştırın. Başlangıçta, işlevselliği uygulamamışsınızdır, bu nedenle yeni test başarısız olacaktır.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İşlevselliği </a:t>
            </a:r>
            <a:r>
              <a:rPr lang="en-US" b="0" i="0" noProof="0" dirty="0" err="1" smtClean="0">
                <a:solidFill>
                  <a:srgbClr val="000000"/>
                </a:solidFill>
                <a:effectLst/>
                <a:latin typeface="Times New Roman" panose="02020603050405020304" pitchFamily="18" charset="0"/>
              </a:rPr>
              <a:t>programlayın</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ve testi yeniden çalıştırın.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Tüm testler başarılı bir şekilde çalıştıktan sonra, bir sonraki işlevsellik parçasını </a:t>
            </a:r>
            <a:r>
              <a:rPr lang="tr-TR" b="0" i="0" noProof="0" dirty="0" smtClean="0">
                <a:solidFill>
                  <a:srgbClr val="000000"/>
                </a:solidFill>
                <a:effectLst/>
                <a:latin typeface="Times New Roman" panose="02020603050405020304" pitchFamily="18" charset="0"/>
              </a:rPr>
              <a:t>uygulamaya</a:t>
            </a:r>
            <a:r>
              <a:rPr lang="en-US" dirty="0" smtClean="0">
                <a:solidFill>
                  <a:srgbClr val="000000"/>
                </a:solidFill>
                <a:latin typeface="Times New Roman" panose="02020603050405020304" pitchFamily="18" charset="0"/>
              </a:rPr>
              <a:t>/</a:t>
            </a:r>
            <a:r>
              <a:rPr lang="en-US" dirty="0" err="1" smtClean="0">
                <a:solidFill>
                  <a:srgbClr val="000000"/>
                </a:solidFill>
                <a:latin typeface="Times New Roman" panose="02020603050405020304" pitchFamily="18" charset="0"/>
              </a:rPr>
              <a:t>geliştirmeye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geçersiniz.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127842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Test Odaklı Geliştirmenin Faydaları</a:t>
            </a:r>
          </a:p>
        </p:txBody>
      </p:sp>
      <p:sp>
        <p:nvSpPr>
          <p:cNvPr id="3" name="Content Placeholder 2"/>
          <p:cNvSpPr>
            <a:spLocks noGrp="1"/>
          </p:cNvSpPr>
          <p:nvPr>
            <p:ph idx="1"/>
          </p:nvPr>
        </p:nvSpPr>
        <p:spPr>
          <a:xfrm>
            <a:off x="1645920" y="1600201"/>
            <a:ext cx="8564880" cy="4525963"/>
          </a:xfrm>
        </p:spPr>
        <p:txBody>
          <a:bodyPr>
            <a:normAutofit fontScale="92500" lnSpcReduction="20000"/>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Kod kapsamı</a:t>
            </a:r>
          </a:p>
          <a:p>
            <a:pPr marL="742950" lvl="1" indent="-285750" algn="just"/>
            <a:r>
              <a:rPr lang="tr-TR" b="0" i="0" noProof="0" dirty="0">
                <a:solidFill>
                  <a:srgbClr val="000000"/>
                </a:solidFill>
                <a:effectLst/>
                <a:latin typeface="Times New Roman" panose="02020603050405020304" pitchFamily="18" charset="0"/>
              </a:rPr>
              <a:t>Yazdığınız her kod </a:t>
            </a:r>
            <a:r>
              <a:rPr lang="tr-TR" b="0" i="0" noProof="0" dirty="0" err="1">
                <a:solidFill>
                  <a:srgbClr val="000000"/>
                </a:solidFill>
                <a:effectLst/>
                <a:latin typeface="Times New Roman" panose="02020603050405020304" pitchFamily="18" charset="0"/>
              </a:rPr>
              <a:t>segmentinin</a:t>
            </a:r>
            <a:r>
              <a:rPr lang="tr-TR" b="0" i="0" noProof="0" dirty="0">
                <a:solidFill>
                  <a:srgbClr val="000000"/>
                </a:solidFill>
                <a:effectLst/>
                <a:latin typeface="Times New Roman" panose="02020603050405020304" pitchFamily="18" charset="0"/>
              </a:rPr>
              <a:t> en az bir ilişkili testi vardır, bu nedenle yazılan tüm kodun en az bir testi vardır.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Gerileme testi</a:t>
            </a:r>
          </a:p>
          <a:p>
            <a:pPr marL="742950" lvl="1" indent="-285750" algn="just"/>
            <a:r>
              <a:rPr lang="tr-TR" b="0" i="0" noProof="0" dirty="0">
                <a:solidFill>
                  <a:srgbClr val="000000"/>
                </a:solidFill>
                <a:effectLst/>
                <a:latin typeface="Times New Roman" panose="02020603050405020304" pitchFamily="18" charset="0"/>
              </a:rPr>
              <a:t>Bir program geliştirildikçe aşamalı olarak bir regresyon testi paketi geliştirilir</a:t>
            </a:r>
            <a:r>
              <a:rPr lang="tr-TR" b="0" i="0" noProof="0" dirty="0" smtClean="0">
                <a:solidFill>
                  <a:srgbClr val="000000"/>
                </a:solidFill>
                <a:effectLst/>
                <a:latin typeface="Times New Roman" panose="02020603050405020304" pitchFamily="18" charset="0"/>
              </a:rPr>
              <a:t>.</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Acaba</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yeni</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özellikler</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ekledikten</a:t>
            </a:r>
            <a:r>
              <a:rPr lang="en-US" b="0" i="0" noProof="0" dirty="0" smtClean="0">
                <a:solidFill>
                  <a:srgbClr val="000000"/>
                </a:solidFill>
                <a:effectLst/>
                <a:latin typeface="Times New Roman" panose="02020603050405020304" pitchFamily="18" charset="0"/>
              </a:rPr>
              <a:t> sonar </a:t>
            </a:r>
            <a:r>
              <a:rPr lang="en-US" b="0" i="0" noProof="0" dirty="0" err="1" smtClean="0">
                <a:solidFill>
                  <a:srgbClr val="000000"/>
                </a:solidFill>
                <a:effectLst/>
                <a:latin typeface="Times New Roman" panose="02020603050405020304" pitchFamily="18" charset="0"/>
              </a:rPr>
              <a:t>mevcut</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sisteminizdeki</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herhangi</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bir</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kısım</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bozuldu</a:t>
            </a:r>
            <a:r>
              <a:rPr lang="en-US" b="0" i="0" noProof="0" dirty="0" smtClean="0">
                <a:solidFill>
                  <a:srgbClr val="000000"/>
                </a:solidFill>
                <a:effectLst/>
                <a:latin typeface="Times New Roman" panose="02020603050405020304" pitchFamily="18" charset="0"/>
              </a:rPr>
              <a:t> mu?</a:t>
            </a:r>
            <a:endParaRPr lang="tr-TR"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Basitleştirilmiş hata ayıklama</a:t>
            </a:r>
          </a:p>
          <a:p>
            <a:pPr marL="742950" lvl="1" indent="-285750" algn="just"/>
            <a:r>
              <a:rPr lang="tr-TR" b="0" i="0" noProof="0" dirty="0">
                <a:solidFill>
                  <a:srgbClr val="000000"/>
                </a:solidFill>
                <a:effectLst/>
                <a:latin typeface="Times New Roman" panose="02020603050405020304" pitchFamily="18" charset="0"/>
              </a:rPr>
              <a:t>Bir test başarısız olduğunda, sorunun nerede olduğu belli olmalıdır. Yeni yazılan kodun kontrol edilmesi ve değiştirilmesi gerekiyor.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dokümantasyonu</a:t>
            </a:r>
          </a:p>
          <a:p>
            <a:pPr marL="742950" lvl="1" indent="-285750" algn="just"/>
            <a:r>
              <a:rPr lang="tr-TR" b="0" i="0" noProof="0" dirty="0">
                <a:solidFill>
                  <a:srgbClr val="000000"/>
                </a:solidFill>
                <a:effectLst/>
                <a:latin typeface="Times New Roman" panose="02020603050405020304" pitchFamily="18" charset="0"/>
              </a:rPr>
              <a:t>Testlerin kendileri, kodun ne yapması gerektiğini açıklayan bir belge biçimidir.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4178076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Regresyon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Regresyon testi, değişikliklerin daha önce çalışan kodu 'bozmadığını' kontrol etmek için sistemi test ediyor.</a:t>
            </a:r>
          </a:p>
          <a:p>
            <a:pPr algn="just">
              <a:buFont typeface="Arial" panose="020B0604020202020204" pitchFamily="34" charset="0"/>
              <a:buChar char="•"/>
            </a:pPr>
            <a:r>
              <a:rPr lang="tr-TR" dirty="0">
                <a:solidFill>
                  <a:srgbClr val="000000"/>
                </a:solidFill>
                <a:latin typeface="Times New Roman" panose="02020603050405020304" pitchFamily="18" charset="0"/>
              </a:rPr>
              <a:t>Manuel bir test sürecinde, regresyon testi pahalıdır, ancak otomatik test ile basit ve anlaşılırdır. Programda her değişiklik yapıldığında tüm testler yeniden çalıştırılır.</a:t>
            </a:r>
          </a:p>
          <a:p>
            <a:pPr algn="just">
              <a:buFont typeface="Arial" panose="020B0604020202020204" pitchFamily="34" charset="0"/>
              <a:buChar char="•"/>
            </a:pPr>
            <a:r>
              <a:rPr lang="tr-TR" dirty="0">
                <a:solidFill>
                  <a:srgbClr val="000000"/>
                </a:solidFill>
                <a:latin typeface="Times New Roman" panose="02020603050405020304" pitchFamily="18" charset="0"/>
              </a:rPr>
              <a:t>Değişiklik gerçekleştirilmeden önce testler 'başarılı' çalıştırılmalıdır.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807894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Sürüm Testi</a:t>
            </a:r>
          </a:p>
        </p:txBody>
      </p:sp>
      <p:sp>
        <p:nvSpPr>
          <p:cNvPr id="3" name="Content Placeholder 2"/>
          <p:cNvSpPr>
            <a:spLocks noGrp="1"/>
          </p:cNvSpPr>
          <p:nvPr>
            <p:ph idx="1"/>
          </p:nvPr>
        </p:nvSpPr>
        <p:spPr>
          <a:xfrm>
            <a:off x="1622474" y="1600201"/>
            <a:ext cx="8904849"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Sürüm testi, geliştirme ekibinin dışında kullanılması amaçlanan bir sistemin belirli bir sürümünü test etme sürecidir.</a:t>
            </a:r>
          </a:p>
          <a:p>
            <a:pPr algn="just">
              <a:buFont typeface="Arial" panose="020B0604020202020204" pitchFamily="34" charset="0"/>
              <a:buChar char="•"/>
            </a:pPr>
            <a:r>
              <a:rPr lang="tr-TR" dirty="0">
                <a:solidFill>
                  <a:srgbClr val="000000"/>
                </a:solidFill>
                <a:latin typeface="Times New Roman" panose="02020603050405020304" pitchFamily="18" charset="0"/>
              </a:rPr>
              <a:t>Sürüm testi sürecinin birincil amacı, sistemin tedarikçisini kullanım için yeterince iyi olduğuna ikna etmektir.</a:t>
            </a:r>
          </a:p>
          <a:p>
            <a:pPr marL="742950" lvl="1" indent="-285750" algn="just"/>
            <a:r>
              <a:rPr lang="tr-TR" dirty="0">
                <a:solidFill>
                  <a:srgbClr val="000000"/>
                </a:solidFill>
                <a:latin typeface="Times New Roman" panose="02020603050405020304" pitchFamily="18" charset="0"/>
              </a:rPr>
              <a:t>Bu nedenle sürüm testi, sistemin belirtilen işlevselliğini, performansını ve güvenilirliğini sağladığını ve normal kullanım sırasında başarısız olmadığını göstermelidir.</a:t>
            </a:r>
          </a:p>
          <a:p>
            <a:pPr algn="just">
              <a:buFont typeface="Arial" panose="020B0604020202020204" pitchFamily="34" charset="0"/>
              <a:buChar char="•"/>
            </a:pPr>
            <a:r>
              <a:rPr lang="tr-TR" dirty="0">
                <a:solidFill>
                  <a:srgbClr val="000000"/>
                </a:solidFill>
                <a:latin typeface="Times New Roman" panose="02020603050405020304" pitchFamily="18" charset="0"/>
              </a:rPr>
              <a:t>Serbest bırakma testi, genellikle testlerin yalnızca sistem </a:t>
            </a:r>
            <a:r>
              <a:rPr lang="tr-TR" dirty="0" err="1">
                <a:solidFill>
                  <a:srgbClr val="000000"/>
                </a:solidFill>
                <a:latin typeface="Times New Roman" panose="02020603050405020304" pitchFamily="18" charset="0"/>
              </a:rPr>
              <a:t>spesifikasyonundan</a:t>
            </a:r>
            <a:r>
              <a:rPr lang="tr-TR" dirty="0">
                <a:solidFill>
                  <a:srgbClr val="000000"/>
                </a:solidFill>
                <a:latin typeface="Times New Roman" panose="02020603050405020304" pitchFamily="18" charset="0"/>
              </a:rPr>
              <a:t> türetildiği bir kara kutu test sürecidir.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4242027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Sürüm (Yayın) Testi Ve Sistem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Yayın testi, bir sistem testi biçimidir.</a:t>
            </a:r>
          </a:p>
          <a:p>
            <a:pPr algn="just">
              <a:buFont typeface="Arial" panose="020B0604020202020204" pitchFamily="34" charset="0"/>
              <a:buChar char="•"/>
            </a:pPr>
            <a:r>
              <a:rPr lang="tr-TR" sz="3200" dirty="0">
                <a:solidFill>
                  <a:srgbClr val="000000"/>
                </a:solidFill>
                <a:latin typeface="Times New Roman" panose="02020603050405020304" pitchFamily="18" charset="0"/>
              </a:rPr>
              <a:t>Önemli farklılıklar:</a:t>
            </a:r>
          </a:p>
          <a:p>
            <a:pPr marL="742950" lvl="1" indent="-285750" algn="just"/>
            <a:r>
              <a:rPr lang="tr-TR" sz="2800" dirty="0">
                <a:solidFill>
                  <a:srgbClr val="000000"/>
                </a:solidFill>
                <a:latin typeface="Times New Roman" panose="02020603050405020304" pitchFamily="18" charset="0"/>
              </a:rPr>
              <a:t>Sistem geliştirmeye dahil olmayan ayrı bir ekip, sürüm testinden sorumlu olmalıdır.</a:t>
            </a:r>
          </a:p>
          <a:p>
            <a:pPr marL="742950" lvl="1" indent="-285750" algn="just"/>
            <a:r>
              <a:rPr lang="tr-TR" sz="2800" dirty="0">
                <a:solidFill>
                  <a:srgbClr val="000000"/>
                </a:solidFill>
                <a:latin typeface="Times New Roman" panose="02020603050405020304" pitchFamily="18" charset="0"/>
              </a:rPr>
              <a:t>Geliştirme ekibi tarafından yapılan sistem testi, sistemdeki hataları keşfetmeye odaklanmalıdır (hata testi). </a:t>
            </a:r>
            <a:r>
              <a:rPr lang="tr-TR" sz="2800" dirty="0">
                <a:solidFill>
                  <a:srgbClr val="000000"/>
                </a:solidFill>
                <a:latin typeface="Times New Roman" panose="02020603050405020304" pitchFamily="18" charset="0"/>
              </a:rPr>
              <a:t>Yayın</a:t>
            </a:r>
            <a:r>
              <a:rPr lang="en-US" sz="2800" dirty="0">
                <a:solidFill>
                  <a:srgbClr val="000000"/>
                </a:solidFill>
                <a:latin typeface="Times New Roman" panose="02020603050405020304" pitchFamily="18" charset="0"/>
              </a:rPr>
              <a:t>/</a:t>
            </a:r>
            <a:r>
              <a:rPr lang="en-US" sz="2800" dirty="0" err="1">
                <a:solidFill>
                  <a:srgbClr val="000000"/>
                </a:solidFill>
                <a:latin typeface="Times New Roman" panose="02020603050405020304" pitchFamily="18" charset="0"/>
              </a:rPr>
              <a:t>sürüm</a:t>
            </a:r>
            <a:r>
              <a:rPr lang="tr-TR" sz="2800" dirty="0">
                <a:solidFill>
                  <a:srgbClr val="000000"/>
                </a:solidFill>
                <a:latin typeface="Times New Roman" panose="02020603050405020304" pitchFamily="18" charset="0"/>
              </a:rPr>
              <a:t> </a:t>
            </a:r>
            <a:r>
              <a:rPr lang="tr-TR" sz="2800" dirty="0">
                <a:solidFill>
                  <a:srgbClr val="000000"/>
                </a:solidFill>
                <a:latin typeface="Times New Roman" panose="02020603050405020304" pitchFamily="18" charset="0"/>
              </a:rPr>
              <a:t>testinin amacı, sistemin gereksinimlerini karşılayıp karşılamadığını ve harici kullanım için yeterince iyi olup olmadığını kontrol etmektir (doğrulama testi).</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280225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Doğrulama ve Kusur Testi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İlk hedef </a:t>
            </a:r>
            <a:r>
              <a:rPr lang="tr-TR" sz="3200" dirty="0">
                <a:solidFill>
                  <a:srgbClr val="FF0000"/>
                </a:solidFill>
                <a:latin typeface="Times New Roman" panose="02020603050405020304" pitchFamily="18" charset="0"/>
              </a:rPr>
              <a:t>doğrulama testine </a:t>
            </a:r>
            <a:r>
              <a:rPr lang="tr-TR" sz="3200" dirty="0">
                <a:solidFill>
                  <a:srgbClr val="000000"/>
                </a:solidFill>
                <a:latin typeface="Times New Roman" panose="02020603050405020304" pitchFamily="18" charset="0"/>
              </a:rPr>
              <a:t>götürür</a:t>
            </a:r>
          </a:p>
          <a:p>
            <a:pPr marL="742950" lvl="1" indent="-285750" algn="just"/>
            <a:r>
              <a:rPr lang="en-US" sz="2800" dirty="0">
                <a:solidFill>
                  <a:srgbClr val="000000"/>
                </a:solidFill>
                <a:latin typeface="Times New Roman" panose="02020603050405020304" pitchFamily="18" charset="0"/>
              </a:rPr>
              <a:t>S</a:t>
            </a:r>
            <a:r>
              <a:rPr lang="tr-TR" sz="2800" dirty="0">
                <a:solidFill>
                  <a:srgbClr val="000000"/>
                </a:solidFill>
                <a:latin typeface="Times New Roman" panose="02020603050405020304" pitchFamily="18" charset="0"/>
              </a:rPr>
              <a:t>istemin </a:t>
            </a:r>
            <a:r>
              <a:rPr lang="tr-TR" sz="2800" dirty="0">
                <a:solidFill>
                  <a:srgbClr val="000000"/>
                </a:solidFill>
                <a:latin typeface="Times New Roman" panose="02020603050405020304" pitchFamily="18" charset="0"/>
              </a:rPr>
              <a:t>beklenen kullanımını yansıtan belirli bir test senaryosu seti kullanarak doğru şekilde çalışmasını beklersiniz.</a:t>
            </a:r>
          </a:p>
          <a:p>
            <a:pPr algn="just">
              <a:buFont typeface="Arial" panose="020B0604020202020204" pitchFamily="34" charset="0"/>
              <a:buChar char="•"/>
            </a:pPr>
            <a:r>
              <a:rPr lang="tr-TR" sz="3200" dirty="0">
                <a:solidFill>
                  <a:srgbClr val="000000"/>
                </a:solidFill>
                <a:latin typeface="Times New Roman" panose="02020603050405020304" pitchFamily="18" charset="0"/>
              </a:rPr>
              <a:t>İkinci hedef, </a:t>
            </a:r>
            <a:r>
              <a:rPr lang="tr-TR" sz="3200" dirty="0">
                <a:solidFill>
                  <a:srgbClr val="FF0000"/>
                </a:solidFill>
                <a:latin typeface="Times New Roman" panose="02020603050405020304" pitchFamily="18" charset="0"/>
              </a:rPr>
              <a:t>kusur testine </a:t>
            </a:r>
            <a:r>
              <a:rPr lang="tr-TR" sz="3200" dirty="0">
                <a:solidFill>
                  <a:srgbClr val="000000"/>
                </a:solidFill>
                <a:latin typeface="Times New Roman" panose="02020603050405020304" pitchFamily="18" charset="0"/>
              </a:rPr>
              <a:t>götürür</a:t>
            </a:r>
          </a:p>
          <a:p>
            <a:pPr marL="742950" lvl="1" indent="-285750" algn="just"/>
            <a:r>
              <a:rPr lang="tr-TR" sz="2800" dirty="0">
                <a:solidFill>
                  <a:srgbClr val="000000"/>
                </a:solidFill>
                <a:latin typeface="Times New Roman" panose="02020603050405020304" pitchFamily="18" charset="0"/>
              </a:rPr>
              <a:t>Test senaryoları, kusurları ortaya çıkarmak için tasarlanmıştır. Hata testindeki test senaryoları kasıtlı olarak belirsiz olabilir ve sistemin normal olarak nasıl kullanıldığını yansıtması gerekmez.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412395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Gereksinimlere Dayalı Test</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Gereksinim tabanlı test, her bir gereksinimi incelemeyi ve bunun için bir test veya test geliştirmeyi içerir.</a:t>
            </a:r>
          </a:p>
          <a:p>
            <a:pPr algn="just">
              <a:buFont typeface="Arial" panose="020B0604020202020204" pitchFamily="34" charset="0"/>
              <a:buChar char="•"/>
            </a:pPr>
            <a:r>
              <a:rPr lang="tr-TR" dirty="0">
                <a:solidFill>
                  <a:srgbClr val="000000"/>
                </a:solidFill>
                <a:latin typeface="Times New Roman" panose="02020603050405020304" pitchFamily="18" charset="0"/>
              </a:rPr>
              <a:t>AK-HYS gereksinimleri:</a:t>
            </a:r>
          </a:p>
          <a:p>
            <a:pPr marL="742950" lvl="1" indent="-285750" algn="just"/>
            <a:r>
              <a:rPr lang="tr-TR" dirty="0">
                <a:solidFill>
                  <a:srgbClr val="000000"/>
                </a:solidFill>
                <a:latin typeface="Times New Roman" panose="02020603050405020304" pitchFamily="18" charset="0"/>
              </a:rPr>
              <a:t>Bir hastanın belirli bir ilaca alerjisi olduğu biliniyorsa, o ilacın reçetesi sistem kullanıcısına bir uyarı mesajı verilmesiyle sonuçlanacaktır.</a:t>
            </a:r>
          </a:p>
          <a:p>
            <a:pPr marL="742950" lvl="1" indent="-285750" algn="just"/>
            <a:r>
              <a:rPr lang="tr-TR" dirty="0">
                <a:solidFill>
                  <a:srgbClr val="000000"/>
                </a:solidFill>
                <a:latin typeface="Times New Roman" panose="02020603050405020304" pitchFamily="18" charset="0"/>
              </a:rPr>
              <a:t>Reçete yazan kişi alerji uyarısını görmezden gelmeyi seçerse, bunun neden göz ardı edildiğine dair bir neden sunmalıdır.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8071364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Gereksinim Testleri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000" dirty="0">
                <a:solidFill>
                  <a:srgbClr val="000000"/>
                </a:solidFill>
                <a:latin typeface="Times New Roman" panose="02020603050405020304" pitchFamily="18" charset="0"/>
              </a:rPr>
              <a:t>Bilinen alerjisi olmayan bir hasta kaydı oluşturun. Var olduğu bilinen alerjiler için ilaç yazınız. Sistem tarafından bir uyarı mesajı verilmediğini kontrol edin.</a:t>
            </a:r>
          </a:p>
          <a:p>
            <a:pPr algn="just">
              <a:buFont typeface="Arial" panose="020B0604020202020204" pitchFamily="34" charset="0"/>
              <a:buChar char="•"/>
            </a:pPr>
            <a:r>
              <a:rPr lang="tr-TR" sz="2000" dirty="0">
                <a:solidFill>
                  <a:srgbClr val="000000"/>
                </a:solidFill>
                <a:latin typeface="Times New Roman" panose="02020603050405020304" pitchFamily="18" charset="0"/>
              </a:rPr>
              <a:t>Bilinen bir alerjiyle hasta kaydı oluşturun. Hastanın alerjisi olduğu ilacı reçete edin ve uyarının sistem tarafından verilip verilmediğini kontrol edin.</a:t>
            </a:r>
          </a:p>
          <a:p>
            <a:pPr algn="just">
              <a:buFont typeface="Arial" panose="020B0604020202020204" pitchFamily="34" charset="0"/>
              <a:buChar char="•"/>
            </a:pPr>
            <a:r>
              <a:rPr lang="tr-TR" sz="2000" dirty="0">
                <a:solidFill>
                  <a:srgbClr val="000000"/>
                </a:solidFill>
                <a:latin typeface="Times New Roman" panose="02020603050405020304" pitchFamily="18" charset="0"/>
              </a:rPr>
              <a:t>İki veya daha fazla ilaca karşı alerjilerin kaydedildiği bir hasta kaydı oluşturun. Bu ilaçların her ikisini de ayrı ayrı reçete edin ve her ilaç için doğru uyarının verildiğini kontrol edin.</a:t>
            </a:r>
          </a:p>
          <a:p>
            <a:pPr algn="just">
              <a:buFont typeface="Arial" panose="020B0604020202020204" pitchFamily="34" charset="0"/>
              <a:buChar char="•"/>
            </a:pPr>
            <a:r>
              <a:rPr lang="tr-TR" sz="2000" dirty="0">
                <a:solidFill>
                  <a:srgbClr val="000000"/>
                </a:solidFill>
                <a:latin typeface="Times New Roman" panose="02020603050405020304" pitchFamily="18" charset="0"/>
              </a:rPr>
              <a:t>Hastanın alerjisi olan iki ilacı reçete edin. İki uyarının doğru şekilde verildiğini kontrol edin.</a:t>
            </a:r>
          </a:p>
          <a:p>
            <a:pPr algn="just">
              <a:buFont typeface="Arial" panose="020B0604020202020204" pitchFamily="34" charset="0"/>
              <a:buChar char="•"/>
            </a:pPr>
            <a:r>
              <a:rPr lang="tr-TR" sz="2000" dirty="0">
                <a:solidFill>
                  <a:srgbClr val="000000"/>
                </a:solidFill>
                <a:latin typeface="Times New Roman" panose="02020603050405020304" pitchFamily="18" charset="0"/>
              </a:rPr>
              <a:t>Bir uyarı veren ve bu uyarıyı geçersiz kılan bir ilacı reçete edin. Sistemin, kullanıcının uyarının neden reddedildiğini açıklayan bilgi sağlamasını gerektirip gerektirmediğini kontrol edin.</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Tree>
    <p:extLst>
      <p:ext uri="{BB962C8B-B14F-4D97-AF65-F5344CB8AC3E}">
        <p14:creationId xmlns:p14="http://schemas.microsoft.com/office/powerpoint/2010/main" val="1910068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Senaryoya Göre Test Edilen Özellikler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Sistemde oturum açarak kimlik doğrulama.</a:t>
            </a:r>
          </a:p>
          <a:p>
            <a:pPr algn="just">
              <a:buFont typeface="Arial" panose="020B0604020202020204" pitchFamily="34" charset="0"/>
              <a:buChar char="•"/>
            </a:pPr>
            <a:r>
              <a:rPr lang="tr-TR" dirty="0">
                <a:solidFill>
                  <a:srgbClr val="000000"/>
                </a:solidFill>
                <a:latin typeface="Times New Roman" panose="02020603050405020304" pitchFamily="18" charset="0"/>
              </a:rPr>
              <a:t>Belirtilen hasta kayıtlarının bir dizüstü bilgisayara indirilmesi ve yüklenmesi.</a:t>
            </a:r>
          </a:p>
          <a:p>
            <a:pPr algn="just">
              <a:buFont typeface="Arial" panose="020B0604020202020204" pitchFamily="34" charset="0"/>
              <a:buChar char="•"/>
            </a:pPr>
            <a:r>
              <a:rPr lang="tr-TR" dirty="0">
                <a:solidFill>
                  <a:srgbClr val="000000"/>
                </a:solidFill>
                <a:latin typeface="Times New Roman" panose="02020603050405020304" pitchFamily="18" charset="0"/>
              </a:rPr>
              <a:t>Ev ziyareti planlaması.</a:t>
            </a:r>
          </a:p>
          <a:p>
            <a:pPr algn="just">
              <a:buFont typeface="Arial" panose="020B0604020202020204" pitchFamily="34" charset="0"/>
              <a:buChar char="•"/>
            </a:pPr>
            <a:r>
              <a:rPr lang="tr-TR" dirty="0">
                <a:solidFill>
                  <a:srgbClr val="000000"/>
                </a:solidFill>
                <a:latin typeface="Times New Roman" panose="02020603050405020304" pitchFamily="18" charset="0"/>
              </a:rPr>
              <a:t>Bir mobil cihazda hasta kayıtlarının şifrelenmesi ve şifresinin çözülmesi.</a:t>
            </a:r>
          </a:p>
          <a:p>
            <a:pPr algn="just">
              <a:buFont typeface="Arial" panose="020B0604020202020204" pitchFamily="34" charset="0"/>
              <a:buChar char="•"/>
            </a:pPr>
            <a:r>
              <a:rPr lang="tr-TR" dirty="0">
                <a:solidFill>
                  <a:srgbClr val="000000"/>
                </a:solidFill>
                <a:latin typeface="Times New Roman" panose="02020603050405020304" pitchFamily="18" charset="0"/>
              </a:rPr>
              <a:t>Kayıt alma ve değiştirme.</a:t>
            </a:r>
          </a:p>
          <a:p>
            <a:pPr algn="just">
              <a:buFont typeface="Arial" panose="020B0604020202020204" pitchFamily="34" charset="0"/>
              <a:buChar char="•"/>
            </a:pPr>
            <a:r>
              <a:rPr lang="tr-TR" dirty="0">
                <a:solidFill>
                  <a:srgbClr val="000000"/>
                </a:solidFill>
                <a:latin typeface="Times New Roman" panose="02020603050405020304" pitchFamily="18" charset="0"/>
              </a:rPr>
              <a:t>Yan etki bilgilerini tutan ilaç veri tabanına bağlantılar.</a:t>
            </a:r>
          </a:p>
          <a:p>
            <a:pPr algn="just">
              <a:buFont typeface="Arial" panose="020B0604020202020204" pitchFamily="34" charset="0"/>
              <a:buChar char="•"/>
            </a:pPr>
            <a:r>
              <a:rPr lang="tr-TR" dirty="0">
                <a:solidFill>
                  <a:srgbClr val="000000"/>
                </a:solidFill>
                <a:latin typeface="Times New Roman" panose="02020603050405020304" pitchFamily="18" charset="0"/>
              </a:rPr>
              <a:t>Çağrı yönlendirme sistemi.</a:t>
            </a:r>
          </a:p>
        </p:txBody>
      </p:sp>
      <p:sp>
        <p:nvSpPr>
          <p:cNvPr id="4" name="Footer Placeholder 3"/>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52</a:t>
            </a:fld>
            <a:endParaRPr lang="en-US"/>
          </a:p>
        </p:txBody>
      </p:sp>
    </p:spTree>
    <p:extLst>
      <p:ext uri="{BB962C8B-B14F-4D97-AF65-F5344CB8AC3E}">
        <p14:creationId xmlns:p14="http://schemas.microsoft.com/office/powerpoint/2010/main" val="244882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AK-HYS </a:t>
            </a:r>
            <a:r>
              <a:rPr lang="tr-TR" sz="3200" dirty="0">
                <a:solidFill>
                  <a:srgbClr val="000000"/>
                </a:solidFill>
                <a:latin typeface="Times New Roman" panose="02020603050405020304" pitchFamily="18" charset="0"/>
              </a:rPr>
              <a:t>İ</a:t>
            </a:r>
            <a:r>
              <a:rPr lang="tr-TR" sz="3200" b="1" dirty="0">
                <a:solidFill>
                  <a:srgbClr val="000000"/>
                </a:solidFill>
                <a:latin typeface="Times New Roman" panose="02020603050405020304" pitchFamily="18" charset="0"/>
              </a:rPr>
              <a:t>çin Bir Kullanım Senaryosu</a:t>
            </a:r>
          </a:p>
        </p:txBody>
      </p:sp>
      <p:sp>
        <p:nvSpPr>
          <p:cNvPr id="7" name="Rectangle 6"/>
          <p:cNvSpPr/>
          <p:nvPr/>
        </p:nvSpPr>
        <p:spPr>
          <a:xfrm>
            <a:off x="1524000" y="1503209"/>
            <a:ext cx="9144000" cy="5324535"/>
          </a:xfrm>
          <a:prstGeom prst="rect">
            <a:avLst/>
          </a:prstGeom>
          <a:solidFill>
            <a:srgbClr val="FFFF00">
              <a:alpha val="34000"/>
            </a:srgbClr>
          </a:solidFill>
        </p:spPr>
        <p:txBody>
          <a:bodyPr wrap="square">
            <a:spAutoFit/>
          </a:bodyPr>
          <a:lstStyle/>
          <a:p>
            <a:pPr algn="just"/>
            <a:r>
              <a:rPr lang="tr-TR" sz="1700" dirty="0">
                <a:solidFill>
                  <a:srgbClr val="000000"/>
                </a:solidFill>
                <a:latin typeface="Times New Roman" panose="02020603050405020304" pitchFamily="18" charset="0"/>
              </a:rPr>
              <a:t>Kate, akıl sağlığı konusunda uzmanlaşmış bir hemşiredir. Sorumluluklarından biri, tedavilerinin etkili olup olmadığını ve ilaç yan etkilerinden </a:t>
            </a:r>
            <a:r>
              <a:rPr lang="tr-TR" sz="1700" dirty="0" err="1">
                <a:solidFill>
                  <a:srgbClr val="000000"/>
                </a:solidFill>
                <a:latin typeface="Times New Roman" panose="02020603050405020304" pitchFamily="18" charset="0"/>
              </a:rPr>
              <a:t>muzdarip</a:t>
            </a:r>
            <a:r>
              <a:rPr lang="tr-TR" sz="1700" dirty="0">
                <a:solidFill>
                  <a:srgbClr val="000000"/>
                </a:solidFill>
                <a:latin typeface="Times New Roman" panose="02020603050405020304" pitchFamily="18" charset="0"/>
              </a:rPr>
              <a:t> olmadıklarını kontrol etmek için hastaları evde ziyaret etmektir.</a:t>
            </a:r>
          </a:p>
          <a:p>
            <a:pPr algn="just"/>
            <a:endParaRPr lang="tr-TR" sz="1700" dirty="0">
              <a:solidFill>
                <a:srgbClr val="000000"/>
              </a:solidFill>
              <a:latin typeface="Times New Roman" panose="02020603050405020304" pitchFamily="18" charset="0"/>
            </a:endParaRPr>
          </a:p>
          <a:p>
            <a:pPr algn="just"/>
            <a:r>
              <a:rPr lang="tr-TR" sz="1700" dirty="0">
                <a:solidFill>
                  <a:srgbClr val="000000"/>
                </a:solidFill>
                <a:latin typeface="Times New Roman" panose="02020603050405020304" pitchFamily="18" charset="0"/>
              </a:rPr>
              <a:t>Kate, ev ziyaretleri için bir günde AK-</a:t>
            </a:r>
            <a:r>
              <a:rPr lang="tr-TR" sz="1700" dirty="0" err="1">
                <a:solidFill>
                  <a:srgbClr val="000000"/>
                </a:solidFill>
                <a:latin typeface="Times New Roman" panose="02020603050405020304" pitchFamily="18" charset="0"/>
              </a:rPr>
              <a:t>HYS'de</a:t>
            </a:r>
            <a:r>
              <a:rPr lang="tr-TR" sz="1700" dirty="0">
                <a:solidFill>
                  <a:srgbClr val="000000"/>
                </a:solidFill>
                <a:latin typeface="Times New Roman" panose="02020603050405020304" pitchFamily="18" charset="0"/>
              </a:rPr>
              <a:t> oturum açar ve ziyaret edilecek hastalarla ilgili özet bilgilerle birlikte o güne ait ev ziyaretleri programını yazdırmak için kullanır. Bu hastaların kayıtlarının dizüstü bilgisayarına indirilmesini talep ediyor. Dizüstü bilgisayardaki kayıtları şifrelemek için anahtar ifadesi istenir.</a:t>
            </a:r>
          </a:p>
          <a:p>
            <a:pPr algn="just"/>
            <a:endParaRPr lang="tr-TR" sz="1700" dirty="0">
              <a:solidFill>
                <a:srgbClr val="000000"/>
              </a:solidFill>
              <a:latin typeface="Times New Roman" panose="02020603050405020304" pitchFamily="18" charset="0"/>
            </a:endParaRPr>
          </a:p>
          <a:p>
            <a:pPr algn="just"/>
            <a:r>
              <a:rPr lang="tr-TR" sz="1700" dirty="0">
                <a:solidFill>
                  <a:srgbClr val="000000"/>
                </a:solidFill>
                <a:latin typeface="Times New Roman" panose="02020603050405020304" pitchFamily="18" charset="0"/>
              </a:rPr>
              <a:t>Ziyaret ettiği hastalardan biri, depresyon tedavisi gören </a:t>
            </a:r>
            <a:r>
              <a:rPr lang="tr-TR" sz="1700" dirty="0" err="1">
                <a:solidFill>
                  <a:srgbClr val="000000"/>
                </a:solidFill>
                <a:latin typeface="Times New Roman" panose="02020603050405020304" pitchFamily="18" charset="0"/>
              </a:rPr>
              <a:t>Jim</a:t>
            </a:r>
            <a:r>
              <a:rPr lang="tr-TR" sz="1700" dirty="0">
                <a:solidFill>
                  <a:srgbClr val="000000"/>
                </a:solidFill>
                <a:latin typeface="Times New Roman" panose="02020603050405020304" pitchFamily="18" charset="0"/>
              </a:rPr>
              <a:t>. </a:t>
            </a:r>
            <a:r>
              <a:rPr lang="tr-TR" sz="1700" dirty="0" err="1">
                <a:solidFill>
                  <a:srgbClr val="000000"/>
                </a:solidFill>
                <a:latin typeface="Times New Roman" panose="02020603050405020304" pitchFamily="18" charset="0"/>
              </a:rPr>
              <a:t>Jim</a:t>
            </a:r>
            <a:r>
              <a:rPr lang="tr-TR" sz="1700" dirty="0">
                <a:solidFill>
                  <a:srgbClr val="000000"/>
                </a:solidFill>
                <a:latin typeface="Times New Roman" panose="02020603050405020304" pitchFamily="18" charset="0"/>
              </a:rPr>
              <a:t>, ilacın kendisine yardımcı olduğunu hissediyor, ancak geceleri onu uyanık tutma yan etkisi olduğuna inanıyor. Kate, </a:t>
            </a:r>
            <a:r>
              <a:rPr lang="tr-TR" sz="1700" dirty="0" err="1">
                <a:solidFill>
                  <a:srgbClr val="000000"/>
                </a:solidFill>
                <a:latin typeface="Times New Roman" panose="02020603050405020304" pitchFamily="18" charset="0"/>
              </a:rPr>
              <a:t>Jim'in</a:t>
            </a:r>
            <a:r>
              <a:rPr lang="tr-TR" sz="1700" dirty="0">
                <a:solidFill>
                  <a:srgbClr val="000000"/>
                </a:solidFill>
                <a:latin typeface="Times New Roman" panose="02020603050405020304" pitchFamily="18" charset="0"/>
              </a:rPr>
              <a:t> kaydına bakar ve kaydın şifresini çözmek için anahtar ifadesini sorar. Reçete edilen ilacı kontrol eder ve yan etkilerini sorgular. Uykusuzluk bilinen bir yan etkidir, bu yüzden </a:t>
            </a:r>
            <a:r>
              <a:rPr lang="tr-TR" sz="1700" dirty="0" err="1">
                <a:solidFill>
                  <a:srgbClr val="000000"/>
                </a:solidFill>
                <a:latin typeface="Times New Roman" panose="02020603050405020304" pitchFamily="18" charset="0"/>
              </a:rPr>
              <a:t>Jim'in</a:t>
            </a:r>
            <a:r>
              <a:rPr lang="tr-TR" sz="1700" dirty="0">
                <a:solidFill>
                  <a:srgbClr val="000000"/>
                </a:solidFill>
                <a:latin typeface="Times New Roman" panose="02020603050405020304" pitchFamily="18" charset="0"/>
              </a:rPr>
              <a:t> kaydındaki sorunu not eder ve ilacını değiştirmek için kliniği ziyaret etmesini önerir. O, bir doktorla randevu almak için kliniğe döndüğünde Kate'in onu aramak için bir </a:t>
            </a:r>
            <a:r>
              <a:rPr lang="tr-TR" sz="1700" dirty="0" err="1">
                <a:solidFill>
                  <a:srgbClr val="000000"/>
                </a:solidFill>
                <a:latin typeface="Times New Roman" panose="02020603050405020304" pitchFamily="18" charset="0"/>
              </a:rPr>
              <a:t>uyarıy</a:t>
            </a:r>
            <a:r>
              <a:rPr lang="en-US" sz="1700" dirty="0" err="1">
                <a:solidFill>
                  <a:srgbClr val="000000"/>
                </a:solidFill>
                <a:latin typeface="Times New Roman" panose="02020603050405020304" pitchFamily="18" charset="0"/>
              </a:rPr>
              <a:t>ı</a:t>
            </a:r>
            <a:r>
              <a:rPr lang="tr-TR" sz="1700" dirty="0">
                <a:solidFill>
                  <a:srgbClr val="000000"/>
                </a:solidFill>
                <a:latin typeface="Times New Roman" panose="02020603050405020304" pitchFamily="18" charset="0"/>
              </a:rPr>
              <a:t> </a:t>
            </a:r>
            <a:r>
              <a:rPr lang="tr-TR" sz="1700" dirty="0">
                <a:solidFill>
                  <a:srgbClr val="000000"/>
                </a:solidFill>
                <a:latin typeface="Times New Roman" panose="02020603050405020304" pitchFamily="18" charset="0"/>
              </a:rPr>
              <a:t>girmesini kabul eder. Görüşmeyi bitirir ve sistem </a:t>
            </a:r>
            <a:r>
              <a:rPr lang="tr-TR" sz="1700" dirty="0" err="1">
                <a:solidFill>
                  <a:srgbClr val="000000"/>
                </a:solidFill>
                <a:latin typeface="Times New Roman" panose="02020603050405020304" pitchFamily="18" charset="0"/>
              </a:rPr>
              <a:t>Jim'in</a:t>
            </a:r>
            <a:r>
              <a:rPr lang="tr-TR" sz="1700" dirty="0">
                <a:solidFill>
                  <a:srgbClr val="000000"/>
                </a:solidFill>
                <a:latin typeface="Times New Roman" panose="02020603050405020304" pitchFamily="18" charset="0"/>
              </a:rPr>
              <a:t> kaydını yeniden şifreler.</a:t>
            </a:r>
          </a:p>
          <a:p>
            <a:pPr algn="just"/>
            <a:endParaRPr lang="tr-TR" sz="1700" dirty="0">
              <a:solidFill>
                <a:srgbClr val="000000"/>
              </a:solidFill>
              <a:latin typeface="Times New Roman" panose="02020603050405020304" pitchFamily="18" charset="0"/>
            </a:endParaRPr>
          </a:p>
          <a:p>
            <a:pPr algn="just"/>
            <a:r>
              <a:rPr lang="tr-TR" sz="1700" dirty="0">
                <a:solidFill>
                  <a:srgbClr val="000000"/>
                </a:solidFill>
                <a:latin typeface="Times New Roman" panose="02020603050405020304" pitchFamily="18" charset="0"/>
              </a:rPr>
              <a:t>Kate, konsültasyonlarını bitirdikten sonra kliniğe geri döner ve ziyaret ettiği hastaların kayıtlarını veri tabanına yükler. Sistem, Kate için takip bilgileri için iletişime geçmesi ve klinik randevuları yapması gereken hastalar için bir çağrı listesi oluşturur.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5" name="Footer Placeholder 4"/>
          <p:cNvSpPr>
            <a:spLocks noGrp="1"/>
          </p:cNvSpPr>
          <p:nvPr>
            <p:ph type="ftr" sz="quarter" idx="11"/>
          </p:nvPr>
        </p:nvSpPr>
        <p:spPr>
          <a:xfrm>
            <a:off x="6808076" y="6462619"/>
            <a:ext cx="2895600" cy="365125"/>
          </a:xfrm>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958701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Performans Testi</a:t>
            </a:r>
          </a:p>
        </p:txBody>
      </p:sp>
      <p:sp>
        <p:nvSpPr>
          <p:cNvPr id="38915"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Yayın testinin bir kısmı, performans ve güvenilirlik gibi bir sistemin ortaya çıkan özelliklerinin test edilmesini içerebilir.</a:t>
            </a:r>
          </a:p>
          <a:p>
            <a:pPr algn="just">
              <a:buFont typeface="Arial" panose="020B0604020202020204" pitchFamily="34" charset="0"/>
              <a:buChar char="•"/>
            </a:pPr>
            <a:r>
              <a:rPr lang="tr-TR" dirty="0">
                <a:solidFill>
                  <a:srgbClr val="000000"/>
                </a:solidFill>
                <a:latin typeface="Times New Roman" panose="02020603050405020304" pitchFamily="18" charset="0"/>
              </a:rPr>
              <a:t>Testler, sistemin kullanım profilini yansıtmalıdır.</a:t>
            </a:r>
          </a:p>
          <a:p>
            <a:pPr algn="just">
              <a:buFont typeface="Arial" panose="020B0604020202020204" pitchFamily="34" charset="0"/>
              <a:buChar char="•"/>
            </a:pPr>
            <a:r>
              <a:rPr lang="tr-TR" dirty="0">
                <a:solidFill>
                  <a:srgbClr val="000000"/>
                </a:solidFill>
                <a:latin typeface="Times New Roman" panose="02020603050405020304" pitchFamily="18" charset="0"/>
              </a:rPr>
              <a:t>Performans testleri genellikle, sistem performansı kabul edilemez hale gelene kadar yükün sürekli olarak arttırıldığı bir dizi testin planlanmasını içerir.</a:t>
            </a:r>
          </a:p>
          <a:p>
            <a:pPr algn="just">
              <a:buFont typeface="Arial" panose="020B0604020202020204" pitchFamily="34" charset="0"/>
              <a:buChar char="•"/>
            </a:pPr>
            <a:r>
              <a:rPr lang="tr-TR" dirty="0">
                <a:solidFill>
                  <a:srgbClr val="000000"/>
                </a:solidFill>
                <a:latin typeface="Times New Roman" panose="02020603050405020304" pitchFamily="18" charset="0"/>
              </a:rPr>
              <a:t>Stres testi, sistemin hata davranışını test etmek için kasıtlı olarak aşırı yüklendiği bir tür performans testidir.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6435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Kullanıcı Testi</a:t>
            </a:r>
          </a:p>
        </p:txBody>
      </p:sp>
      <p:sp>
        <p:nvSpPr>
          <p:cNvPr id="3" name="Content Placeholder 2"/>
          <p:cNvSpPr>
            <a:spLocks noGrp="1"/>
          </p:cNvSpPr>
          <p:nvPr>
            <p:ph idx="1"/>
          </p:nvPr>
        </p:nvSpPr>
        <p:spPr>
          <a:xfrm>
            <a:off x="1681656" y="1600201"/>
            <a:ext cx="8529145" cy="4525963"/>
          </a:xfrm>
        </p:spPr>
        <p:txBody>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Kullanıcı veya müşteri testi, kullanıcıların veya müşterilerin sistem testi hakkında girdi ve tavsiye sağladıkları test sürecinde bir aşamadır.</a:t>
            </a:r>
          </a:p>
          <a:p>
            <a:pPr algn="just">
              <a:buFont typeface="Arial" panose="020B0604020202020204" pitchFamily="34" charset="0"/>
              <a:buChar char="•"/>
            </a:pPr>
            <a:r>
              <a:rPr lang="tr-TR" sz="3200" dirty="0">
                <a:solidFill>
                  <a:srgbClr val="000000"/>
                </a:solidFill>
                <a:latin typeface="Times New Roman" panose="02020603050405020304" pitchFamily="18" charset="0"/>
              </a:rPr>
              <a:t>Kapsamlı sistem ve sürüm testleri yapıldığında bile kullanıcı testi çok önemlidir.</a:t>
            </a:r>
          </a:p>
          <a:p>
            <a:pPr marL="742950" lvl="1" indent="-285750" algn="just"/>
            <a:r>
              <a:rPr lang="tr-TR" sz="2800" dirty="0">
                <a:solidFill>
                  <a:srgbClr val="000000"/>
                </a:solidFill>
                <a:latin typeface="Times New Roman" panose="02020603050405020304" pitchFamily="18" charset="0"/>
              </a:rPr>
              <a:t>Bunun nedeni, kullanıcının çalışma ortamından gelen etkilerin bir sistemin güvenilirliği, performansı, kullanılabilirliği ve sağlamlığı üzerinde büyük bir etkiye sahip olmasıdır. Bunlar bir test ortamında çoğaltılamaz.</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463792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Kullanıcı Testi Türleri</a:t>
            </a:r>
          </a:p>
        </p:txBody>
      </p:sp>
      <p:sp>
        <p:nvSpPr>
          <p:cNvPr id="3" name="Content Placeholder 2"/>
          <p:cNvSpPr>
            <a:spLocks noGrp="1"/>
          </p:cNvSpPr>
          <p:nvPr>
            <p:ph idx="1"/>
          </p:nvPr>
        </p:nvSpPr>
        <p:spPr>
          <a:xfrm>
            <a:off x="1713186" y="1576553"/>
            <a:ext cx="8497614" cy="4525963"/>
          </a:xfrm>
        </p:spPr>
        <p:txBody>
          <a:bodyPr>
            <a:normAutofit lnSpcReduction="10000"/>
          </a:bodyPr>
          <a:lstStyle/>
          <a:p>
            <a:pPr algn="just">
              <a:buFont typeface="Arial" panose="020B0604020202020204" pitchFamily="34" charset="0"/>
              <a:buChar char="•"/>
            </a:pPr>
            <a:r>
              <a:rPr lang="tr-TR" dirty="0">
                <a:solidFill>
                  <a:srgbClr val="000000"/>
                </a:solidFill>
                <a:latin typeface="Times New Roman" panose="02020603050405020304" pitchFamily="18" charset="0"/>
              </a:rPr>
              <a:t>Alfa testi</a:t>
            </a:r>
          </a:p>
          <a:p>
            <a:pPr marL="742950" lvl="1" indent="-285750" algn="just"/>
            <a:r>
              <a:rPr lang="tr-TR" dirty="0">
                <a:solidFill>
                  <a:srgbClr val="000000"/>
                </a:solidFill>
                <a:latin typeface="Times New Roman" panose="02020603050405020304" pitchFamily="18" charset="0"/>
              </a:rPr>
              <a:t>Yazılımın kullanıcıları, yazılımı geliştiricinin sitesinde test etmek için geliştirme ekibiyle birlikte çalışır.</a:t>
            </a:r>
          </a:p>
          <a:p>
            <a:pPr algn="just">
              <a:buFont typeface="Arial" panose="020B0604020202020204" pitchFamily="34" charset="0"/>
              <a:buChar char="•"/>
            </a:pPr>
            <a:r>
              <a:rPr lang="tr-TR" dirty="0">
                <a:solidFill>
                  <a:srgbClr val="000000"/>
                </a:solidFill>
                <a:latin typeface="Times New Roman" panose="02020603050405020304" pitchFamily="18" charset="0"/>
              </a:rPr>
              <a:t>Beta testi</a:t>
            </a:r>
          </a:p>
          <a:p>
            <a:pPr marL="742950" lvl="1" indent="-285750" algn="just"/>
            <a:r>
              <a:rPr lang="tr-TR" dirty="0">
                <a:solidFill>
                  <a:srgbClr val="000000"/>
                </a:solidFill>
                <a:latin typeface="Times New Roman" panose="02020603050405020304" pitchFamily="18" charset="0"/>
              </a:rPr>
              <a:t>Kullanıcılara, deney yapmalarına ve sistem geliştiricileriyle keşfettikleri sorunları ortaya çıkarmalarına olanak sağlayan bir yazılım sürümü sunulur.</a:t>
            </a:r>
          </a:p>
          <a:p>
            <a:pPr algn="just">
              <a:buFont typeface="Arial" panose="020B0604020202020204" pitchFamily="34" charset="0"/>
              <a:buChar char="•"/>
            </a:pPr>
            <a:r>
              <a:rPr lang="tr-TR" dirty="0">
                <a:solidFill>
                  <a:srgbClr val="000000"/>
                </a:solidFill>
                <a:latin typeface="Times New Roman" panose="02020603050405020304" pitchFamily="18" charset="0"/>
              </a:rPr>
              <a:t>Kabul testleri</a:t>
            </a:r>
          </a:p>
          <a:p>
            <a:pPr marL="742950" lvl="1" indent="-285750" algn="just"/>
            <a:r>
              <a:rPr lang="tr-TR" dirty="0">
                <a:solidFill>
                  <a:srgbClr val="000000"/>
                </a:solidFill>
                <a:latin typeface="Times New Roman" panose="02020603050405020304" pitchFamily="18" charset="0"/>
              </a:rPr>
              <a:t>Müşteriler, sistem geliştiricilerinden kabul edilmeye ve müşteri ortamında devreye alınmaya hazır olup olmadığına karar vermek için bir sistemi test eder. Öncelikle özel sistemler için.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29630042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Kabul Testi Süreci</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57</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8" name="Resim 7"/>
          <p:cNvPicPr>
            <a:picLocks noChangeAspect="1"/>
          </p:cNvPicPr>
          <p:nvPr/>
        </p:nvPicPr>
        <p:blipFill>
          <a:blip r:embed="rId2"/>
          <a:stretch>
            <a:fillRect/>
          </a:stretch>
        </p:blipFill>
        <p:spPr>
          <a:xfrm>
            <a:off x="656793" y="2054370"/>
            <a:ext cx="10540352" cy="2379086"/>
          </a:xfrm>
          <a:prstGeom prst="rect">
            <a:avLst/>
          </a:prstGeom>
        </p:spPr>
      </p:pic>
    </p:spTree>
    <p:extLst>
      <p:ext uri="{BB962C8B-B14F-4D97-AF65-F5344CB8AC3E}">
        <p14:creationId xmlns:p14="http://schemas.microsoft.com/office/powerpoint/2010/main" val="28763611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Kabul Testi Sürecindeki Aşamalar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sz="3200" dirty="0">
                <a:solidFill>
                  <a:srgbClr val="000000"/>
                </a:solidFill>
                <a:latin typeface="Times New Roman" panose="02020603050405020304" pitchFamily="18" charset="0"/>
              </a:rPr>
              <a:t>Kabul kriterlerini tanımlayın</a:t>
            </a:r>
          </a:p>
          <a:p>
            <a:pPr algn="l">
              <a:buFont typeface="Arial" panose="020B0604020202020204" pitchFamily="34" charset="0"/>
              <a:buChar char="•"/>
            </a:pPr>
            <a:r>
              <a:rPr lang="tr-TR" sz="3200" dirty="0">
                <a:solidFill>
                  <a:srgbClr val="000000"/>
                </a:solidFill>
                <a:latin typeface="Times New Roman" panose="02020603050405020304" pitchFamily="18" charset="0"/>
              </a:rPr>
              <a:t>Kabul testini planlayın</a:t>
            </a:r>
          </a:p>
          <a:p>
            <a:pPr algn="l">
              <a:buFont typeface="Arial" panose="020B0604020202020204" pitchFamily="34" charset="0"/>
              <a:buChar char="•"/>
            </a:pPr>
            <a:r>
              <a:rPr lang="tr-TR" sz="3200" dirty="0">
                <a:solidFill>
                  <a:srgbClr val="000000"/>
                </a:solidFill>
                <a:latin typeface="Times New Roman" panose="02020603050405020304" pitchFamily="18" charset="0"/>
              </a:rPr>
              <a:t>Kabul testlerinin türetilmesi</a:t>
            </a:r>
          </a:p>
          <a:p>
            <a:pPr algn="l">
              <a:buFont typeface="Arial" panose="020B0604020202020204" pitchFamily="34" charset="0"/>
              <a:buChar char="•"/>
            </a:pPr>
            <a:r>
              <a:rPr lang="tr-TR" sz="3200" dirty="0">
                <a:solidFill>
                  <a:srgbClr val="000000"/>
                </a:solidFill>
                <a:latin typeface="Times New Roman" panose="02020603050405020304" pitchFamily="18" charset="0"/>
              </a:rPr>
              <a:t>Kabul testlerini çalıştırın</a:t>
            </a:r>
          </a:p>
          <a:p>
            <a:pPr algn="l">
              <a:buFont typeface="Arial" panose="020B0604020202020204" pitchFamily="34" charset="0"/>
              <a:buChar char="•"/>
            </a:pPr>
            <a:r>
              <a:rPr lang="tr-TR" sz="3200" dirty="0">
                <a:solidFill>
                  <a:srgbClr val="000000"/>
                </a:solidFill>
                <a:latin typeface="Times New Roman" panose="02020603050405020304" pitchFamily="18" charset="0"/>
              </a:rPr>
              <a:t>Test sonuçlarını görüşün</a:t>
            </a:r>
          </a:p>
          <a:p>
            <a:pPr algn="l">
              <a:buFont typeface="Arial" panose="020B0604020202020204" pitchFamily="34" charset="0"/>
              <a:buChar char="•"/>
            </a:pPr>
            <a:r>
              <a:rPr lang="tr-TR" sz="3200" dirty="0">
                <a:solidFill>
                  <a:srgbClr val="000000"/>
                </a:solidFill>
                <a:latin typeface="Times New Roman" panose="02020603050405020304" pitchFamily="18" charset="0"/>
              </a:rPr>
              <a:t>Sistemi reddet / kabul et</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377283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Çevik Yöntemler ve Kabul Testi</a:t>
            </a:r>
          </a:p>
        </p:txBody>
      </p:sp>
      <p:sp>
        <p:nvSpPr>
          <p:cNvPr id="3" name="Content Placeholder 2"/>
          <p:cNvSpPr>
            <a:spLocks noGrp="1"/>
          </p:cNvSpPr>
          <p:nvPr>
            <p:ph idx="1"/>
          </p:nvPr>
        </p:nvSpPr>
        <p:spPr>
          <a:xfrm>
            <a:off x="1728952" y="1600201"/>
            <a:ext cx="8481848"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Çevik yöntemlerde, kullanıcı / müşteri geliştirme ekibinin bir parçasıdır ve sistemin kabul edilebilirliğine ilişkin kararlar vermekten sorumludur.</a:t>
            </a:r>
          </a:p>
          <a:p>
            <a:pPr algn="just">
              <a:buFont typeface="Arial" panose="020B0604020202020204" pitchFamily="34" charset="0"/>
              <a:buChar char="•"/>
            </a:pPr>
            <a:r>
              <a:rPr lang="tr-TR" dirty="0">
                <a:solidFill>
                  <a:srgbClr val="000000"/>
                </a:solidFill>
                <a:latin typeface="Times New Roman" panose="02020603050405020304" pitchFamily="18" charset="0"/>
              </a:rPr>
              <a:t>Testler kullanıcı / müşteri tarafından tanımlanır ve değişiklik yapıldığında otomatik olarak çalıştırılmaları bakımından diğer testlerle entegre edilir.</a:t>
            </a:r>
          </a:p>
          <a:p>
            <a:pPr algn="just">
              <a:buFont typeface="Arial" panose="020B0604020202020204" pitchFamily="34" charset="0"/>
              <a:buChar char="•"/>
            </a:pPr>
            <a:r>
              <a:rPr lang="tr-TR" dirty="0">
                <a:solidFill>
                  <a:srgbClr val="000000"/>
                </a:solidFill>
                <a:latin typeface="Times New Roman" panose="02020603050405020304" pitchFamily="18" charset="0"/>
              </a:rPr>
              <a:t>Ayrı bir kabul testi süreci yoktur.</a:t>
            </a:r>
          </a:p>
          <a:p>
            <a:pPr algn="just">
              <a:buFont typeface="Arial" panose="020B0604020202020204" pitchFamily="34" charset="0"/>
              <a:buChar char="•"/>
            </a:pPr>
            <a:r>
              <a:rPr lang="tr-TR" dirty="0">
                <a:solidFill>
                  <a:srgbClr val="000000"/>
                </a:solidFill>
                <a:latin typeface="Times New Roman" panose="02020603050405020304" pitchFamily="18" charset="0"/>
              </a:rPr>
              <a:t>Buradaki temel sorun, yerleşik kullanıcının 'tipik' olup olmadığı ve tüm sistem paydaşlarının çıkarlarını temsil edip edemeyeceğidir.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367950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a:r>
              <a:rPr lang="tr-TR" sz="3200" b="1" dirty="0">
                <a:solidFill>
                  <a:srgbClr val="000000"/>
                </a:solidFill>
                <a:latin typeface="Times New Roman" panose="02020603050405020304" pitchFamily="18" charset="0"/>
              </a:rPr>
              <a:t>Test Süreci Hedefleri</a:t>
            </a:r>
          </a:p>
        </p:txBody>
      </p:sp>
      <p:sp>
        <p:nvSpPr>
          <p:cNvPr id="22531" name="Rectangle 3"/>
          <p:cNvSpPr>
            <a:spLocks noGrp="1" noChangeArrowheads="1"/>
          </p:cNvSpPr>
          <p:nvPr>
            <p:ph type="body" idx="1"/>
          </p:nvPr>
        </p:nvSpPr>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Doğrulama testi</a:t>
            </a:r>
          </a:p>
          <a:p>
            <a:pPr marL="742950" lvl="1" indent="-285750" algn="just"/>
            <a:r>
              <a:rPr lang="tr-TR" dirty="0">
                <a:solidFill>
                  <a:srgbClr val="000000"/>
                </a:solidFill>
                <a:latin typeface="Times New Roman" panose="02020603050405020304" pitchFamily="18" charset="0"/>
              </a:rPr>
              <a:t>Geliştiriciye ve sistem müşterisine yazılımın gereksinimlerini karşıladığını göstermek için</a:t>
            </a:r>
          </a:p>
          <a:p>
            <a:pPr marL="742950" lvl="1" indent="-285750" algn="just"/>
            <a:r>
              <a:rPr lang="tr-TR" dirty="0">
                <a:solidFill>
                  <a:srgbClr val="000000"/>
                </a:solidFill>
                <a:latin typeface="Times New Roman" panose="02020603050405020304" pitchFamily="18" charset="0"/>
              </a:rPr>
              <a:t>Başarılı bir test, sistemin amaçlandığı gibi çalıştığını gösterir.</a:t>
            </a:r>
          </a:p>
          <a:p>
            <a:pPr algn="just">
              <a:buFont typeface="Arial" panose="020B0604020202020204" pitchFamily="34" charset="0"/>
              <a:buChar char="•"/>
            </a:pPr>
            <a:r>
              <a:rPr lang="tr-TR" dirty="0">
                <a:solidFill>
                  <a:srgbClr val="000000"/>
                </a:solidFill>
                <a:latin typeface="Times New Roman" panose="02020603050405020304" pitchFamily="18" charset="0"/>
              </a:rPr>
              <a:t>Hata testi</a:t>
            </a:r>
          </a:p>
          <a:p>
            <a:pPr marL="742950" lvl="1" indent="-285750" algn="just"/>
            <a:r>
              <a:rPr lang="tr-TR" dirty="0">
                <a:solidFill>
                  <a:srgbClr val="000000"/>
                </a:solidFill>
                <a:latin typeface="Times New Roman" panose="02020603050405020304" pitchFamily="18" charset="0"/>
              </a:rPr>
              <a:t>Yazılım</a:t>
            </a:r>
            <a:r>
              <a:rPr lang="en-US" dirty="0">
                <a:solidFill>
                  <a:srgbClr val="000000"/>
                </a:solidFill>
                <a:latin typeface="Times New Roman" panose="02020603050405020304" pitchFamily="18" charset="0"/>
              </a:rPr>
              <a:t>ın</a:t>
            </a:r>
            <a:r>
              <a:rPr lang="tr-TR" dirty="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davranışının yanlış olduğu veya </a:t>
            </a:r>
            <a:r>
              <a:rPr lang="tr-TR" dirty="0" err="1">
                <a:solidFill>
                  <a:srgbClr val="000000"/>
                </a:solidFill>
                <a:latin typeface="Times New Roman" panose="02020603050405020304" pitchFamily="18" charset="0"/>
              </a:rPr>
              <a:t>spesifikasyonuna</a:t>
            </a:r>
            <a:r>
              <a:rPr lang="tr-TR" dirty="0">
                <a:solidFill>
                  <a:srgbClr val="000000"/>
                </a:solidFill>
                <a:latin typeface="Times New Roman" panose="02020603050405020304" pitchFamily="18" charset="0"/>
              </a:rPr>
              <a:t> uygun olmayan arızaları veya kusurları keşfetmek için</a:t>
            </a:r>
          </a:p>
          <a:p>
            <a:pPr marL="742950" lvl="1" indent="-285750" algn="just"/>
            <a:r>
              <a:rPr lang="tr-TR" dirty="0">
                <a:solidFill>
                  <a:srgbClr val="000000"/>
                </a:solidFill>
                <a:latin typeface="Times New Roman" panose="02020603050405020304" pitchFamily="18" charset="0"/>
              </a:rPr>
              <a:t>Başarılı bir test, sistemin hatalı çalışmasına neden olan ve bu nedenle sistemdeki bir kusuru ortaya çıkaran bir testtir.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4997842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Bölüm 2’nin Anahtar Noktaları</a:t>
            </a:r>
          </a:p>
        </p:txBody>
      </p:sp>
      <p:sp>
        <p:nvSpPr>
          <p:cNvPr id="3" name="Content Placeholder 2"/>
          <p:cNvSpPr>
            <a:spLocks noGrp="1"/>
          </p:cNvSpPr>
          <p:nvPr>
            <p:ph idx="1"/>
          </p:nvPr>
        </p:nvSpPr>
        <p:spPr>
          <a:xfrm>
            <a:off x="1524000" y="1417639"/>
            <a:ext cx="8970579" cy="4525963"/>
          </a:xfrm>
        </p:spPr>
        <p:txBody>
          <a:bodyPr>
            <a:normAutofit lnSpcReduction="10000"/>
          </a:bodyPr>
          <a:lstStyle/>
          <a:p>
            <a:pPr algn="just">
              <a:buFont typeface="Arial" panose="020B0604020202020204" pitchFamily="34" charset="0"/>
              <a:buChar char="•"/>
            </a:pPr>
            <a:r>
              <a:rPr lang="tr-TR" sz="2300" dirty="0">
                <a:solidFill>
                  <a:srgbClr val="000000"/>
                </a:solidFill>
                <a:latin typeface="Times New Roman" panose="02020603050405020304" pitchFamily="18" charset="0"/>
              </a:rPr>
              <a:t>Yazılımı test ederken, diğer sistemlerdeki kusurları keşfetmede etkili olan test senaryosu türlerini seçmek için deneyimi ve yönergeleri kullanarak yazılımı </a:t>
            </a:r>
            <a:r>
              <a:rPr lang="tr-TR" sz="2300" dirty="0">
                <a:solidFill>
                  <a:srgbClr val="000000"/>
                </a:solidFill>
                <a:latin typeface="Times New Roman" panose="02020603050405020304" pitchFamily="18" charset="0"/>
              </a:rPr>
              <a:t>'kırmaya</a:t>
            </a:r>
            <a:r>
              <a:rPr lang="en-US" sz="2300" dirty="0">
                <a:solidFill>
                  <a:srgbClr val="000000"/>
                </a:solidFill>
                <a:latin typeface="Times New Roman" panose="02020603050405020304" pitchFamily="18" charset="0"/>
              </a:rPr>
              <a:t>/</a:t>
            </a:r>
            <a:r>
              <a:rPr lang="en-US" sz="2300" dirty="0" err="1">
                <a:solidFill>
                  <a:srgbClr val="000000"/>
                </a:solidFill>
                <a:latin typeface="Times New Roman" panose="02020603050405020304" pitchFamily="18" charset="0"/>
              </a:rPr>
              <a:t>bozmaya</a:t>
            </a:r>
            <a:r>
              <a:rPr lang="tr-TR" sz="2300" dirty="0">
                <a:solidFill>
                  <a:srgbClr val="000000"/>
                </a:solidFill>
                <a:latin typeface="Times New Roman" panose="02020603050405020304" pitchFamily="18" charset="0"/>
              </a:rPr>
              <a:t>' </a:t>
            </a:r>
            <a:r>
              <a:rPr lang="tr-TR" sz="2300" dirty="0">
                <a:solidFill>
                  <a:srgbClr val="000000"/>
                </a:solidFill>
                <a:latin typeface="Times New Roman" panose="02020603050405020304" pitchFamily="18" charset="0"/>
              </a:rPr>
              <a:t>çalışmalısınız.</a:t>
            </a:r>
          </a:p>
          <a:p>
            <a:pPr algn="just">
              <a:buFont typeface="Arial" panose="020B0604020202020204" pitchFamily="34" charset="0"/>
              <a:buChar char="•"/>
            </a:pPr>
            <a:r>
              <a:rPr lang="tr-TR" sz="2300" dirty="0">
                <a:solidFill>
                  <a:srgbClr val="000000"/>
                </a:solidFill>
                <a:latin typeface="Times New Roman" panose="02020603050405020304" pitchFamily="18" charset="0"/>
              </a:rPr>
              <a:t>Mümkün olan her yerde otomatik testler yazmalısınız. Testler, bir sistemde her değişiklik yapıldığında çalıştırılabilen bir programın içine yerleştirilmiştir.</a:t>
            </a:r>
          </a:p>
          <a:p>
            <a:pPr algn="just">
              <a:buFont typeface="Arial" panose="020B0604020202020204" pitchFamily="34" charset="0"/>
              <a:buChar char="•"/>
            </a:pPr>
            <a:r>
              <a:rPr lang="tr-TR" sz="2300" dirty="0">
                <a:solidFill>
                  <a:srgbClr val="000000"/>
                </a:solidFill>
                <a:latin typeface="Times New Roman" panose="02020603050405020304" pitchFamily="18" charset="0"/>
              </a:rPr>
              <a:t>Önce test geliştirme, testlerin test edilecek koddan önce yazıldığı bir geliştirme yaklaşımıdır.</a:t>
            </a:r>
          </a:p>
          <a:p>
            <a:pPr algn="just">
              <a:buFont typeface="Arial" panose="020B0604020202020204" pitchFamily="34" charset="0"/>
              <a:buChar char="•"/>
            </a:pPr>
            <a:r>
              <a:rPr lang="tr-TR" sz="2300" dirty="0">
                <a:solidFill>
                  <a:srgbClr val="000000"/>
                </a:solidFill>
                <a:latin typeface="Times New Roman" panose="02020603050405020304" pitchFamily="18" charset="0"/>
              </a:rPr>
              <a:t>Senaryo testi, tipik bir kullanım senaryosu icat etmeyi ve bunu test senaryolarını türetmek için kullanmayı içerir.</a:t>
            </a:r>
          </a:p>
          <a:p>
            <a:pPr algn="just">
              <a:buFont typeface="Arial" panose="020B0604020202020204" pitchFamily="34" charset="0"/>
              <a:buChar char="•"/>
            </a:pPr>
            <a:r>
              <a:rPr lang="tr-TR" sz="2300" dirty="0">
                <a:solidFill>
                  <a:srgbClr val="000000"/>
                </a:solidFill>
                <a:latin typeface="Times New Roman" panose="02020603050405020304" pitchFamily="18" charset="0"/>
              </a:rPr>
              <a:t>Kabul testi, amacın yazılımın </a:t>
            </a:r>
            <a:r>
              <a:rPr lang="tr-TR" sz="2300" dirty="0" err="1">
                <a:solidFill>
                  <a:srgbClr val="000000"/>
                </a:solidFill>
                <a:latin typeface="Times New Roman" panose="02020603050405020304" pitchFamily="18" charset="0"/>
              </a:rPr>
              <a:t>operasyonel</a:t>
            </a:r>
            <a:r>
              <a:rPr lang="tr-TR" sz="2300" dirty="0">
                <a:solidFill>
                  <a:srgbClr val="000000"/>
                </a:solidFill>
                <a:latin typeface="Times New Roman" panose="02020603050405020304" pitchFamily="18" charset="0"/>
              </a:rPr>
              <a:t> ortamında dağıtılacak ve kullanılacak kadar iyi olup olmadığına karar vermek olduğu bir kullanıcı test sürecidir.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183825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dirty="0">
                <a:solidFill>
                  <a:srgbClr val="000000"/>
                </a:solidFill>
                <a:latin typeface="Times New Roman" panose="02020603050405020304" pitchFamily="18" charset="0"/>
              </a:rPr>
              <a:t>Program Testinin Bir Girdi-Çıktı Modeli</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6" name="Footer Placeholder 5"/>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pic>
        <p:nvPicPr>
          <p:cNvPr id="9" name="Resim 8"/>
          <p:cNvPicPr>
            <a:picLocks noChangeAspect="1"/>
          </p:cNvPicPr>
          <p:nvPr/>
        </p:nvPicPr>
        <p:blipFill>
          <a:blip r:embed="rId3"/>
          <a:stretch>
            <a:fillRect/>
          </a:stretch>
        </p:blipFill>
        <p:spPr>
          <a:xfrm>
            <a:off x="2424112" y="1440440"/>
            <a:ext cx="6600649" cy="4627852"/>
          </a:xfrm>
          <a:prstGeom prst="rect">
            <a:avLst/>
          </a:prstGeom>
        </p:spPr>
      </p:pic>
    </p:spTree>
    <p:extLst>
      <p:ext uri="{BB962C8B-B14F-4D97-AF65-F5344CB8AC3E}">
        <p14:creationId xmlns:p14="http://schemas.microsoft.com/office/powerpoint/2010/main" val="967413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vert="horz" lIns="90840" tIns="44623" rIns="90840" bIns="44623" rtlCol="0">
            <a:normAutofit/>
          </a:bodyPr>
          <a:lstStyle/>
          <a:p>
            <a:pPr algn="just">
              <a:buFont typeface="Arial" panose="020B0604020202020204" pitchFamily="34" charset="0"/>
              <a:buChar char="•"/>
            </a:pPr>
            <a:r>
              <a:rPr lang="tr-TR" sz="3200" dirty="0">
                <a:solidFill>
                  <a:srgbClr val="000000"/>
                </a:solidFill>
                <a:latin typeface="Times New Roman" panose="02020603050405020304" pitchFamily="18" charset="0"/>
              </a:rPr>
              <a:t>Doğrulama: "Ürünü doğru geliştiriyor muyuz".</a:t>
            </a:r>
          </a:p>
          <a:p>
            <a:pPr lvl="1" algn="just">
              <a:buFont typeface="Arial" panose="020B0604020202020204" pitchFamily="34" charset="0"/>
              <a:buChar char="•"/>
            </a:pPr>
            <a:r>
              <a:rPr lang="tr-TR" sz="2800" dirty="0">
                <a:solidFill>
                  <a:srgbClr val="000000"/>
                </a:solidFill>
                <a:latin typeface="Times New Roman" panose="02020603050405020304" pitchFamily="18" charset="0"/>
              </a:rPr>
              <a:t>Yazılım, teknik özelliklerine uygun olmalıdır.</a:t>
            </a:r>
          </a:p>
          <a:p>
            <a:pPr algn="just">
              <a:buFont typeface="Arial" panose="020B0604020202020204" pitchFamily="34" charset="0"/>
              <a:buChar char="•"/>
            </a:pPr>
            <a:r>
              <a:rPr lang="tr-TR" sz="3200" dirty="0" smtClean="0">
                <a:solidFill>
                  <a:srgbClr val="000000"/>
                </a:solidFill>
                <a:latin typeface="Times New Roman" panose="02020603050405020304" pitchFamily="18" charset="0"/>
              </a:rPr>
              <a:t>Geçerleme: </a:t>
            </a:r>
            <a:r>
              <a:rPr lang="tr-TR" sz="3200" dirty="0">
                <a:solidFill>
                  <a:srgbClr val="000000"/>
                </a:solidFill>
                <a:latin typeface="Times New Roman" panose="02020603050405020304" pitchFamily="18" charset="0"/>
              </a:rPr>
              <a:t>"Doğru ürünü mü geliştiriyoruz".</a:t>
            </a:r>
          </a:p>
          <a:p>
            <a:pPr lvl="1" algn="just">
              <a:buFont typeface="Arial" panose="020B0604020202020204" pitchFamily="34" charset="0"/>
              <a:buChar char="•"/>
            </a:pPr>
            <a:r>
              <a:rPr lang="tr-TR" sz="2800" dirty="0">
                <a:solidFill>
                  <a:srgbClr val="000000"/>
                </a:solidFill>
                <a:latin typeface="Times New Roman" panose="02020603050405020304" pitchFamily="18" charset="0"/>
              </a:rPr>
              <a:t>Yazılım, kullanıcının gerçekten ihtiyaç duyduğu şeyi yapmalıdır.</a:t>
            </a:r>
          </a:p>
        </p:txBody>
      </p:sp>
      <p:sp>
        <p:nvSpPr>
          <p:cNvPr id="8195" name="Rectangle 3"/>
          <p:cNvSpPr>
            <a:spLocks noGrp="1" noChangeArrowheads="1"/>
          </p:cNvSpPr>
          <p:nvPr>
            <p:ph type="title"/>
          </p:nvPr>
        </p:nvSpPr>
        <p:spPr>
          <a:noFill/>
          <a:ln/>
        </p:spPr>
        <p:txBody>
          <a:bodyPr vert="horz" lIns="90840" tIns="44623" rIns="90840" bIns="44623" rtlCol="0" anchor="ctr">
            <a:normAutofit/>
          </a:bodyPr>
          <a:lstStyle/>
          <a:p>
            <a:pPr algn="l"/>
            <a:r>
              <a:rPr lang="tr-TR" sz="3200" b="1" dirty="0">
                <a:solidFill>
                  <a:srgbClr val="000000"/>
                </a:solidFill>
                <a:latin typeface="Times New Roman" panose="02020603050405020304" pitchFamily="18" charset="0"/>
              </a:rPr>
              <a:t>Doğrulama</a:t>
            </a:r>
            <a:r>
              <a:rPr lang="en-US" sz="3200" b="1" dirty="0">
                <a:solidFill>
                  <a:srgbClr val="000000"/>
                </a:solidFill>
                <a:latin typeface="Times New Roman" panose="02020603050405020304" pitchFamily="18" charset="0"/>
              </a:rPr>
              <a:t> (Validation)</a:t>
            </a:r>
            <a:r>
              <a:rPr lang="tr-TR" sz="3200" b="1" dirty="0">
                <a:solidFill>
                  <a:srgbClr val="000000"/>
                </a:solidFill>
                <a:latin typeface="Times New Roman" panose="02020603050405020304" pitchFamily="18" charset="0"/>
              </a:rPr>
              <a:t> </a:t>
            </a:r>
            <a:r>
              <a:rPr lang="tr-TR" sz="3200" b="1" dirty="0">
                <a:solidFill>
                  <a:srgbClr val="000000"/>
                </a:solidFill>
                <a:latin typeface="Times New Roman" panose="02020603050405020304" pitchFamily="18" charset="0"/>
              </a:rPr>
              <a:t>ve </a:t>
            </a:r>
            <a:r>
              <a:rPr lang="tr-TR" sz="3200" b="1" dirty="0" smtClean="0">
                <a:solidFill>
                  <a:srgbClr val="000000"/>
                </a:solidFill>
                <a:latin typeface="Times New Roman" panose="02020603050405020304" pitchFamily="18" charset="0"/>
              </a:rPr>
              <a:t>Geçerleme</a:t>
            </a:r>
            <a:r>
              <a:rPr lang="en-US" sz="3200" b="1" dirty="0" smtClean="0">
                <a:solidFill>
                  <a:srgbClr val="000000"/>
                </a:solidFill>
                <a:latin typeface="Times New Roman" panose="02020603050405020304" pitchFamily="18" charset="0"/>
              </a:rPr>
              <a:t> </a:t>
            </a:r>
            <a:r>
              <a:rPr lang="en-US" sz="3200" b="1" dirty="0">
                <a:solidFill>
                  <a:srgbClr val="000000"/>
                </a:solidFill>
                <a:latin typeface="Times New Roman" panose="02020603050405020304" pitchFamily="18" charset="0"/>
              </a:rPr>
              <a:t>(Verification)</a:t>
            </a:r>
            <a:endParaRPr lang="tr-TR" sz="3200" b="1"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6371635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tr-TR" sz="3200" b="1" dirty="0">
                <a:solidFill>
                  <a:srgbClr val="000000"/>
                </a:solidFill>
                <a:latin typeface="Times New Roman" panose="02020603050405020304" pitchFamily="18" charset="0"/>
              </a:rPr>
              <a:t>Doğrulama ve </a:t>
            </a:r>
            <a:r>
              <a:rPr lang="tr-TR" sz="3200" b="1" dirty="0" smtClean="0">
                <a:solidFill>
                  <a:srgbClr val="000000"/>
                </a:solidFill>
                <a:latin typeface="Times New Roman" panose="02020603050405020304" pitchFamily="18" charset="0"/>
              </a:rPr>
              <a:t>Geçerleme</a:t>
            </a:r>
            <a:endParaRPr lang="tr-TR" sz="3200" dirty="0"/>
          </a:p>
        </p:txBody>
      </p:sp>
      <p:sp>
        <p:nvSpPr>
          <p:cNvPr id="55299" name="Rectangle 3"/>
          <p:cNvSpPr>
            <a:spLocks noGrp="1" noChangeArrowheads="1"/>
          </p:cNvSpPr>
          <p:nvPr>
            <p:ph type="body" idx="1"/>
          </p:nvPr>
        </p:nvSpPr>
        <p:spPr>
          <a:xfrm>
            <a:off x="1524000" y="1600201"/>
            <a:ext cx="8975188" cy="4525963"/>
          </a:xfrm>
        </p:spPr>
        <p:txBody>
          <a:bodyPr/>
          <a:lstStyle/>
          <a:p>
            <a:pPr algn="just">
              <a:buFont typeface="Arial" panose="020B0604020202020204" pitchFamily="34" charset="0"/>
              <a:buChar char="•"/>
            </a:pPr>
            <a:r>
              <a:rPr lang="tr-TR" dirty="0">
                <a:solidFill>
                  <a:srgbClr val="000000"/>
                </a:solidFill>
                <a:latin typeface="Times New Roman" panose="02020603050405020304" pitchFamily="18" charset="0"/>
              </a:rPr>
              <a:t>Doğrulama ve </a:t>
            </a:r>
            <a:r>
              <a:rPr lang="tr-TR" dirty="0" err="1" smtClean="0">
                <a:solidFill>
                  <a:srgbClr val="000000"/>
                </a:solidFill>
                <a:latin typeface="Times New Roman" panose="02020603050405020304" pitchFamily="18" charset="0"/>
              </a:rPr>
              <a:t>Geçerleme’nin</a:t>
            </a:r>
            <a:r>
              <a:rPr lang="tr-TR" dirty="0" smtClean="0">
                <a:solidFill>
                  <a:srgbClr val="000000"/>
                </a:solidFill>
                <a:latin typeface="Times New Roman" panose="02020603050405020304" pitchFamily="18" charset="0"/>
              </a:rPr>
              <a:t> </a:t>
            </a:r>
            <a:r>
              <a:rPr lang="tr-TR" dirty="0">
                <a:solidFill>
                  <a:srgbClr val="000000"/>
                </a:solidFill>
                <a:latin typeface="Times New Roman" panose="02020603050405020304" pitchFamily="18" charset="0"/>
              </a:rPr>
              <a:t>amacı, sistemin "amaca uygun" olduğuna dair güven oluşturmaktır.</a:t>
            </a:r>
          </a:p>
          <a:p>
            <a:pPr algn="just">
              <a:buFont typeface="Arial" panose="020B0604020202020204" pitchFamily="34" charset="0"/>
              <a:buChar char="•"/>
            </a:pPr>
            <a:r>
              <a:rPr lang="tr-TR" dirty="0">
                <a:solidFill>
                  <a:srgbClr val="000000"/>
                </a:solidFill>
                <a:latin typeface="Times New Roman" panose="02020603050405020304" pitchFamily="18" charset="0"/>
              </a:rPr>
              <a:t>Sistemin amacına, kullanıcı beklentilerine ve pazarlama ortamına bağlıdır</a:t>
            </a:r>
          </a:p>
          <a:p>
            <a:pPr marL="742950" lvl="1" indent="-285750" algn="just"/>
            <a:r>
              <a:rPr lang="tr-TR" dirty="0">
                <a:solidFill>
                  <a:srgbClr val="000000"/>
                </a:solidFill>
                <a:latin typeface="Times New Roman" panose="02020603050405020304" pitchFamily="18" charset="0"/>
              </a:rPr>
              <a:t>Yazılım amacı</a:t>
            </a:r>
          </a:p>
          <a:p>
            <a:pPr lvl="2" algn="just"/>
            <a:r>
              <a:rPr lang="tr-TR" dirty="0">
                <a:solidFill>
                  <a:srgbClr val="000000"/>
                </a:solidFill>
                <a:latin typeface="Times New Roman" panose="02020603050405020304" pitchFamily="18" charset="0"/>
              </a:rPr>
              <a:t>Güven seviyesi, yazılımın bir kuruluş için ne kadar kritik olduğuna bağlıdır.</a:t>
            </a:r>
          </a:p>
          <a:p>
            <a:pPr marL="742950" lvl="1" indent="-285750" algn="just"/>
            <a:r>
              <a:rPr lang="tr-TR" dirty="0">
                <a:solidFill>
                  <a:srgbClr val="000000"/>
                </a:solidFill>
                <a:latin typeface="Times New Roman" panose="02020603050405020304" pitchFamily="18" charset="0"/>
              </a:rPr>
              <a:t>Kullanıcı beklentileri</a:t>
            </a:r>
          </a:p>
          <a:p>
            <a:pPr lvl="2" algn="just"/>
            <a:r>
              <a:rPr lang="tr-TR" dirty="0">
                <a:solidFill>
                  <a:srgbClr val="000000"/>
                </a:solidFill>
                <a:latin typeface="Times New Roman" panose="02020603050405020304" pitchFamily="18" charset="0"/>
              </a:rPr>
              <a:t>Kullanıcıların belirli yazılım türlerinden beklentileri düşük olabilir.</a:t>
            </a:r>
          </a:p>
          <a:p>
            <a:pPr marL="742950" lvl="1" indent="-285750" algn="just"/>
            <a:r>
              <a:rPr lang="tr-TR" dirty="0">
                <a:solidFill>
                  <a:srgbClr val="000000"/>
                </a:solidFill>
                <a:latin typeface="Times New Roman" panose="02020603050405020304" pitchFamily="18" charset="0"/>
              </a:rPr>
              <a:t>Pazarlama ortamı</a:t>
            </a:r>
          </a:p>
          <a:p>
            <a:pPr lvl="2" algn="just"/>
            <a:r>
              <a:rPr lang="tr-TR" dirty="0">
                <a:solidFill>
                  <a:srgbClr val="000000"/>
                </a:solidFill>
                <a:latin typeface="Times New Roman" panose="02020603050405020304" pitchFamily="18" charset="0"/>
              </a:rPr>
              <a:t>Bir ürünü pazara erken sürmek, programdaki kusurları bulmaktan daha önemli olabilir.</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5" name="Footer Placeholder 4"/>
          <p:cNvSpPr>
            <a:spLocks noGrp="1"/>
          </p:cNvSpPr>
          <p:nvPr>
            <p:ph type="ftr" sz="quarter" idx="11"/>
          </p:nvPr>
        </p:nvSpPr>
        <p:spPr/>
        <p:txBody>
          <a:bodyPr/>
          <a:lstStyle/>
          <a:p>
            <a:r>
              <a:rPr lang="en-US" dirty="0" err="1"/>
              <a:t>Ders</a:t>
            </a:r>
            <a:r>
              <a:rPr lang="en-US" dirty="0"/>
              <a:t> 8 - </a:t>
            </a:r>
            <a:r>
              <a:rPr lang="en-US" dirty="0" err="1"/>
              <a:t>Yazılım</a:t>
            </a:r>
            <a:r>
              <a:rPr lang="en-US" dirty="0"/>
              <a:t> </a:t>
            </a:r>
            <a:r>
              <a:rPr lang="en-US" dirty="0" err="1"/>
              <a:t>Testi</a:t>
            </a:r>
            <a:endParaRPr lang="en-US" dirty="0"/>
          </a:p>
        </p:txBody>
      </p:sp>
    </p:spTree>
    <p:extLst>
      <p:ext uri="{BB962C8B-B14F-4D97-AF65-F5344CB8AC3E}">
        <p14:creationId xmlns:p14="http://schemas.microsoft.com/office/powerpoint/2010/main" val="387884612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2604</Words>
  <Application>Microsoft Office PowerPoint</Application>
  <PresentationFormat>Geniş ekran</PresentationFormat>
  <Paragraphs>401</Paragraphs>
  <Slides>60</Slides>
  <Notes>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60</vt:i4>
      </vt:variant>
    </vt:vector>
  </HeadingPairs>
  <TitlesOfParts>
    <vt:vector size="65" baseType="lpstr">
      <vt:lpstr>Arial</vt:lpstr>
      <vt:lpstr>Calibri</vt:lpstr>
      <vt:lpstr>Calibri Light</vt:lpstr>
      <vt:lpstr>Times New Roman</vt:lpstr>
      <vt:lpstr>Office Teması</vt:lpstr>
      <vt:lpstr>Yazılım Testi</vt:lpstr>
      <vt:lpstr>İşlenecek Konular</vt:lpstr>
      <vt:lpstr>Program Testi</vt:lpstr>
      <vt:lpstr>Program Test Hedefleri</vt:lpstr>
      <vt:lpstr>Doğrulama ve Kusur Testi</vt:lpstr>
      <vt:lpstr>Test Süreci Hedefleri</vt:lpstr>
      <vt:lpstr>Program Testinin Bir Girdi-Çıktı Modeli</vt:lpstr>
      <vt:lpstr>Doğrulama (Validation) ve Geçerleme (Verification)</vt:lpstr>
      <vt:lpstr>Doğrulama ve Geçerleme</vt:lpstr>
      <vt:lpstr>İncelemeler ve Testler</vt:lpstr>
      <vt:lpstr>İncelemeler ve Testler</vt:lpstr>
      <vt:lpstr>Yazılım İncelemeleri</vt:lpstr>
      <vt:lpstr>İncelemelerin Avantajları</vt:lpstr>
      <vt:lpstr>İncelemeler ve Testler</vt:lpstr>
      <vt:lpstr>Yazılım Test Sürecinin Bir Modeli</vt:lpstr>
      <vt:lpstr>Test Aşamaları</vt:lpstr>
      <vt:lpstr>Geliştirme Testi</vt:lpstr>
      <vt:lpstr>Birim Testi</vt:lpstr>
      <vt:lpstr>Nesne Sınıfı Testi</vt:lpstr>
      <vt:lpstr>Meteoroloji İstasyonu Nesne Arayüzü</vt:lpstr>
      <vt:lpstr>Hava İstasyonu Testi</vt:lpstr>
      <vt:lpstr>Otomatik Test</vt:lpstr>
      <vt:lpstr>Otomatik Test Bileşenleri</vt:lpstr>
      <vt:lpstr>Birim Test Etkinliği</vt:lpstr>
      <vt:lpstr>Test Stratejileri</vt:lpstr>
      <vt:lpstr>Bölme Testi</vt:lpstr>
      <vt:lpstr>Eşit Bölümlere Ayırma</vt:lpstr>
      <vt:lpstr>Eşdeğerlik Bölümleri</vt:lpstr>
      <vt:lpstr>Test Yönergeleri (Diziler)</vt:lpstr>
      <vt:lpstr>Genel Test Yönergeleri</vt:lpstr>
      <vt:lpstr>Bölüm 1’in Anahtar Noktaları</vt:lpstr>
      <vt:lpstr>Ders 8 - Yazılım Testi</vt:lpstr>
      <vt:lpstr>Bileşen Testi</vt:lpstr>
      <vt:lpstr>Arayüz Testi</vt:lpstr>
      <vt:lpstr>Arayüz Testi</vt:lpstr>
      <vt:lpstr>Arayüz Hataları</vt:lpstr>
      <vt:lpstr>Arayüz Testi Yönergeleri</vt:lpstr>
      <vt:lpstr>Sistem Testi</vt:lpstr>
      <vt:lpstr>Sistem ve Bileşen Testi</vt:lpstr>
      <vt:lpstr>Kullanım Senaryosu Testi</vt:lpstr>
      <vt:lpstr>Hava Durumu Verilerini Toplama Sıra Çizelgesi</vt:lpstr>
      <vt:lpstr>Test Politikaları</vt:lpstr>
      <vt:lpstr>Test Odaklı Geliştirme</vt:lpstr>
      <vt:lpstr>Test Odaklı Geliştirme</vt:lpstr>
      <vt:lpstr>TGG Süreç Faaliyetleri</vt:lpstr>
      <vt:lpstr>Test Odaklı Geliştirmenin Faydaları</vt:lpstr>
      <vt:lpstr>Regresyon Testi</vt:lpstr>
      <vt:lpstr>Sürüm Testi</vt:lpstr>
      <vt:lpstr>Sürüm (Yayın) Testi Ve Sistem Testi</vt:lpstr>
      <vt:lpstr>Gereksinimlere Dayalı Test</vt:lpstr>
      <vt:lpstr>Gereksinim Testleri</vt:lpstr>
      <vt:lpstr>Senaryoya Göre Test Edilen Özellikler</vt:lpstr>
      <vt:lpstr>AK-HYS İçin Bir Kullanım Senaryosu</vt:lpstr>
      <vt:lpstr>Performans Testi</vt:lpstr>
      <vt:lpstr>Kullanıcı Testi</vt:lpstr>
      <vt:lpstr>Kullanıcı Testi Türleri</vt:lpstr>
      <vt:lpstr>Kabul Testi Süreci</vt:lpstr>
      <vt:lpstr>Kabul Testi Sürecindeki Aşamalar</vt:lpstr>
      <vt:lpstr>Çevik Yöntemler ve Kabul Testi</vt:lpstr>
      <vt:lpstr>Bölüm 2’nin Anahtar Noktaları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Testi</dc:title>
  <dc:creator>Feyza-PC</dc:creator>
  <cp:lastModifiedBy>Feyza-PC</cp:lastModifiedBy>
  <cp:revision>10</cp:revision>
  <dcterms:created xsi:type="dcterms:W3CDTF">2023-05-05T05:36:02Z</dcterms:created>
  <dcterms:modified xsi:type="dcterms:W3CDTF">2023-05-05T06:12:17Z</dcterms:modified>
</cp:coreProperties>
</file>