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11070-EC1B-4DDC-838F-61797843BC45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58FD9-6A28-404A-91D0-FD74C1BC00B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38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Rational </a:t>
            </a:r>
            <a:r>
              <a:rPr lang="en-US" dirty="0" err="1" smtClean="0"/>
              <a:t>rasyonel</a:t>
            </a:r>
            <a:r>
              <a:rPr lang="en-US" dirty="0" smtClean="0"/>
              <a:t> </a:t>
            </a:r>
            <a:r>
              <a:rPr lang="en-US" dirty="0" err="1" smtClean="0"/>
              <a:t>akıl</a:t>
            </a:r>
            <a:r>
              <a:rPr lang="en-US" dirty="0" smtClean="0"/>
              <a:t> </a:t>
            </a:r>
            <a:r>
              <a:rPr lang="en-US" dirty="0" err="1" smtClean="0"/>
              <a:t>sahibi</a:t>
            </a:r>
            <a:r>
              <a:rPr lang="en-US" dirty="0" smtClean="0"/>
              <a:t> </a:t>
            </a:r>
            <a:r>
              <a:rPr lang="en-US" dirty="0" err="1" smtClean="0"/>
              <a:t>oranlı</a:t>
            </a:r>
            <a:r>
              <a:rPr lang="en-US" dirty="0" smtClean="0"/>
              <a:t> </a:t>
            </a:r>
            <a:r>
              <a:rPr lang="en-US" dirty="0" err="1" smtClean="0"/>
              <a:t>mantıklı</a:t>
            </a:r>
            <a:r>
              <a:rPr lang="en-US" dirty="0" smtClean="0"/>
              <a:t> , prescriptive </a:t>
            </a:r>
            <a:r>
              <a:rPr lang="en-US" dirty="0" err="1" smtClean="0"/>
              <a:t>sıkı</a:t>
            </a:r>
            <a:r>
              <a:rPr lang="en-US" dirty="0" smtClean="0"/>
              <a:t> </a:t>
            </a:r>
            <a:r>
              <a:rPr lang="en-US" dirty="0" err="1" smtClean="0"/>
              <a:t>kurallar</a:t>
            </a:r>
            <a:r>
              <a:rPr lang="en-US" dirty="0" smtClean="0"/>
              <a:t> </a:t>
            </a:r>
            <a:r>
              <a:rPr lang="en-US" dirty="0" err="1" smtClean="0"/>
              <a:t>koyan</a:t>
            </a:r>
            <a:r>
              <a:rPr lang="en-US" dirty="0" smtClean="0"/>
              <a:t> </a:t>
            </a:r>
            <a:r>
              <a:rPr lang="en-US" dirty="0" err="1" smtClean="0"/>
              <a:t>kuralcı</a:t>
            </a:r>
            <a:r>
              <a:rPr lang="en-US" dirty="0" smtClean="0"/>
              <a:t> </a:t>
            </a:r>
            <a:r>
              <a:rPr lang="en-US" dirty="0" err="1" smtClean="0"/>
              <a:t>emreden</a:t>
            </a:r>
            <a:r>
              <a:rPr lang="en-US" dirty="0" smtClean="0"/>
              <a:t>, sound </a:t>
            </a:r>
            <a:r>
              <a:rPr lang="en-US" dirty="0" err="1" smtClean="0"/>
              <a:t>sapasağlam</a:t>
            </a:r>
            <a:r>
              <a:rPr lang="en-US" dirty="0" smtClean="0"/>
              <a:t> </a:t>
            </a:r>
            <a:r>
              <a:rPr lang="en-US" dirty="0" err="1" smtClean="0"/>
              <a:t>güvenilir</a:t>
            </a:r>
            <a:r>
              <a:rPr lang="en-US" dirty="0" smtClean="0"/>
              <a:t> </a:t>
            </a:r>
            <a:r>
              <a:rPr lang="en-US" dirty="0" err="1" smtClean="0"/>
              <a:t>kusursuz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doğru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dirty="0" smtClean="0"/>
              <a:t>Abstract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soyut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özet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kuramsal</a:t>
            </a:r>
            <a:endParaRPr lang="en-US" dirty="0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96399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Enacted </a:t>
            </a:r>
            <a:r>
              <a:rPr lang="en-US" dirty="0" err="1" smtClean="0"/>
              <a:t>oynamak</a:t>
            </a:r>
            <a:r>
              <a:rPr lang="en-US" dirty="0" smtClean="0"/>
              <a:t> Kabul </a:t>
            </a:r>
            <a:r>
              <a:rPr lang="en-US" dirty="0" err="1" smtClean="0"/>
              <a:t>çıkarmak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sahnelemek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3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GB" dirty="0" smtClean="0"/>
              <a:t>Interleaved </a:t>
            </a:r>
            <a:r>
              <a:rPr lang="en-GB" dirty="0" err="1" smtClean="0"/>
              <a:t>iç</a:t>
            </a:r>
            <a:r>
              <a:rPr lang="en-GB" dirty="0" smtClean="0"/>
              <a:t> </a:t>
            </a:r>
            <a:r>
              <a:rPr lang="en-GB" dirty="0" err="1" smtClean="0"/>
              <a:t>içe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geçmiş</a:t>
            </a:r>
            <a:endParaRPr lang="en-US" dirty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555661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Accommodate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yerleştirmek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uyum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sağlamak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uzlaştırmak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uydurmak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bağdaştırmak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Invocation </a:t>
            </a:r>
            <a:r>
              <a:rPr lang="en-US" dirty="0" err="1" smtClean="0"/>
              <a:t>yürütme</a:t>
            </a:r>
            <a:r>
              <a:rPr lang="en-US" dirty="0" smtClean="0"/>
              <a:t> </a:t>
            </a:r>
            <a:r>
              <a:rPr lang="en-US" dirty="0" err="1" smtClean="0"/>
              <a:t>başlatma</a:t>
            </a:r>
            <a:r>
              <a:rPr lang="en-US" dirty="0" smtClean="0"/>
              <a:t> </a:t>
            </a:r>
            <a:r>
              <a:rPr lang="en-US" dirty="0" err="1" smtClean="0"/>
              <a:t>yalvarma</a:t>
            </a:r>
            <a:r>
              <a:rPr lang="en-US" dirty="0" smtClean="0"/>
              <a:t> </a:t>
            </a:r>
            <a:r>
              <a:rPr lang="en-US" dirty="0" err="1" smtClean="0"/>
              <a:t>yakarma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4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0128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50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50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917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647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369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05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43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3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835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07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F5CDA-B397-4A94-8830-5824E48F17B2}" type="datetimeFigureOut">
              <a:rPr lang="tr-TR" smtClean="0"/>
              <a:t>16.03.2023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A5F08-08E5-4F8C-B161-63BB405327F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206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sz="5400" spc="-5" dirty="0" smtClean="0">
                <a:latin typeface="Times New Roman"/>
                <a:cs typeface="Times New Roman"/>
              </a:rPr>
              <a:t/>
            </a:r>
            <a:br>
              <a:rPr lang="tr-TR" sz="5400" spc="-5" dirty="0" smtClean="0">
                <a:latin typeface="Times New Roman"/>
                <a:cs typeface="Times New Roman"/>
              </a:rPr>
            </a:br>
            <a:r>
              <a:rPr lang="tr-TR" sz="5400" spc="-5" dirty="0" smtClean="0">
                <a:latin typeface="Times New Roman"/>
                <a:cs typeface="Times New Roman"/>
              </a:rPr>
              <a:t>YMT118-Yazılım Mühendisliğine Giriş</a:t>
            </a:r>
            <a:br>
              <a:rPr lang="tr-TR" sz="5400" spc="-5" dirty="0" smtClean="0">
                <a:latin typeface="Times New Roman"/>
                <a:cs typeface="Times New Roman"/>
              </a:rPr>
            </a:br>
            <a:r>
              <a:rPr lang="tr-TR" sz="5400" spc="-5" dirty="0" smtClean="0">
                <a:latin typeface="Times New Roman"/>
                <a:cs typeface="Times New Roman"/>
              </a:rPr>
              <a:t/>
            </a:r>
            <a:br>
              <a:rPr lang="tr-TR" sz="5400" spc="-5" dirty="0" smtClean="0">
                <a:latin typeface="Times New Roman"/>
                <a:cs typeface="Times New Roman"/>
              </a:rPr>
            </a:br>
            <a:r>
              <a:rPr lang="tr-TR" sz="5400" spc="-5" dirty="0" smtClean="0">
                <a:latin typeface="Times New Roman"/>
                <a:cs typeface="Times New Roman"/>
              </a:rPr>
              <a:t>Ders 1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GİRİŞ</a:t>
            </a:r>
          </a:p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Feyza </a:t>
            </a:r>
            <a:r>
              <a:rPr lang="tr-TR" dirty="0" err="1" smtClean="0"/>
              <a:t>Altunbey</a:t>
            </a:r>
            <a:r>
              <a:rPr lang="tr-TR" dirty="0" smtClean="0"/>
              <a:t> Özbay</a:t>
            </a:r>
          </a:p>
          <a:p>
            <a:endParaRPr lang="tr-TR" dirty="0" smtClean="0"/>
          </a:p>
          <a:p>
            <a:r>
              <a:rPr lang="tr-TR" dirty="0" smtClean="0"/>
              <a:t>Kaynak: </a:t>
            </a:r>
            <a:r>
              <a:rPr lang="tr-TR" dirty="0" err="1" smtClean="0"/>
              <a:t>Ian</a:t>
            </a:r>
            <a:r>
              <a:rPr lang="tr-TR" dirty="0" smtClean="0"/>
              <a:t> </a:t>
            </a:r>
            <a:r>
              <a:rPr lang="tr-TR" dirty="0" err="1" smtClean="0"/>
              <a:t>Sommerville</a:t>
            </a:r>
            <a:r>
              <a:rPr lang="tr-TR" dirty="0" smtClean="0"/>
              <a:t>, Software </a:t>
            </a:r>
            <a:r>
              <a:rPr lang="tr-TR" dirty="0" err="1" smtClean="0"/>
              <a:t>Engineering</a:t>
            </a:r>
            <a:r>
              <a:rPr lang="tr-TR" dirty="0" smtClean="0"/>
              <a:t>, 10th Edition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2131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endParaRPr lang="en-US" dirty="0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81200" y="1892460"/>
            <a:ext cx="7517728" cy="405192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870" y="1763720"/>
            <a:ext cx="8742261" cy="459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0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Faydaları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karşılamanın</a:t>
            </a:r>
            <a:r>
              <a:rPr lang="en-US" dirty="0"/>
              <a:t> </a:t>
            </a:r>
            <a:r>
              <a:rPr lang="en-US" dirty="0" err="1"/>
              <a:t>maliyeti</a:t>
            </a:r>
            <a:r>
              <a:rPr lang="en-US" dirty="0"/>
              <a:t> </a:t>
            </a:r>
            <a:r>
              <a:rPr lang="en-US" dirty="0" err="1"/>
              <a:t>azaltılır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dokümantasyon</a:t>
            </a:r>
            <a:r>
              <a:rPr lang="en-US" dirty="0"/>
              <a:t> </a:t>
            </a:r>
            <a:r>
              <a:rPr lang="en-US" dirty="0" err="1"/>
              <a:t>miktarı</a:t>
            </a:r>
            <a:r>
              <a:rPr lang="en-US" dirty="0"/>
              <a:t>, </a:t>
            </a:r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modelinde</a:t>
            </a:r>
            <a:r>
              <a:rPr lang="en-US" dirty="0"/>
              <a:t> </a:t>
            </a:r>
            <a:r>
              <a:rPr lang="en-US" dirty="0" err="1"/>
              <a:t>gerekenden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çalışmaları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bildirimi</a:t>
            </a:r>
            <a:r>
              <a:rPr lang="en-US" dirty="0"/>
              <a:t> </a:t>
            </a:r>
            <a:r>
              <a:rPr lang="en-US" dirty="0" err="1"/>
              <a:t>almak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Müşteriler</a:t>
            </a:r>
            <a:r>
              <a:rPr lang="en-US" dirty="0"/>
              <a:t>,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gösterimleri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yorum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ne </a:t>
            </a:r>
            <a:r>
              <a:rPr lang="en-US" dirty="0" err="1"/>
              <a:t>kadarının</a:t>
            </a:r>
            <a:r>
              <a:rPr lang="en-US" dirty="0"/>
              <a:t> </a:t>
            </a:r>
            <a:r>
              <a:rPr lang="en-US" dirty="0" err="1"/>
              <a:t>uygulandığını</a:t>
            </a:r>
            <a:r>
              <a:rPr lang="en-US" dirty="0"/>
              <a:t> </a:t>
            </a:r>
            <a:r>
              <a:rPr lang="en-US" dirty="0" err="1"/>
              <a:t>görebilir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Yararlı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müşteriye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teslimi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dağıtımı</a:t>
            </a:r>
            <a:r>
              <a:rPr lang="en-US" dirty="0"/>
              <a:t> </a:t>
            </a:r>
            <a:r>
              <a:rPr lang="en-US" dirty="0" err="1"/>
              <a:t>mümkündür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Müşteriler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tr-TR" dirty="0" smtClean="0"/>
              <a:t>süreciyle</a:t>
            </a:r>
            <a:r>
              <a:rPr lang="en-US" dirty="0" smtClean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olandan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zamanda</a:t>
            </a:r>
            <a:r>
              <a:rPr lang="en-US" dirty="0"/>
              <a:t>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kullanabilir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ondan</a:t>
            </a:r>
            <a:r>
              <a:rPr lang="en-US" dirty="0"/>
              <a:t>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kazanabilir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8152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Sorunları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Süreç</a:t>
            </a:r>
            <a:r>
              <a:rPr lang="en-US" dirty="0" smtClean="0"/>
              <a:t> </a:t>
            </a:r>
            <a:r>
              <a:rPr lang="en-US" dirty="0" err="1"/>
              <a:t>görünmez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Yöneticilerin</a:t>
            </a:r>
            <a:r>
              <a:rPr lang="en-US" dirty="0"/>
              <a:t> </a:t>
            </a:r>
            <a:r>
              <a:rPr lang="en-US" dirty="0" err="1"/>
              <a:t>ilerlemeyi</a:t>
            </a:r>
            <a:r>
              <a:rPr lang="en-US" dirty="0"/>
              <a:t> </a:t>
            </a:r>
            <a:r>
              <a:rPr lang="en-US" dirty="0" err="1"/>
              <a:t>ölçmek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çıktılara</a:t>
            </a:r>
            <a:r>
              <a:rPr lang="en-US" dirty="0"/>
              <a:t> </a:t>
            </a:r>
            <a:r>
              <a:rPr lang="en-US" dirty="0" err="1"/>
              <a:t>ihtiyacı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 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geliştirilirse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her </a:t>
            </a:r>
            <a:r>
              <a:rPr lang="en-US" dirty="0" err="1"/>
              <a:t>sürümünü</a:t>
            </a:r>
            <a:r>
              <a:rPr lang="en-US" dirty="0"/>
              <a:t> </a:t>
            </a:r>
            <a:r>
              <a:rPr lang="en-US" dirty="0" err="1"/>
              <a:t>yansıtan</a:t>
            </a:r>
            <a:r>
              <a:rPr lang="en-US" dirty="0"/>
              <a:t> </a:t>
            </a:r>
            <a:r>
              <a:rPr lang="en-US" dirty="0" err="1"/>
              <a:t>belgeler</a:t>
            </a:r>
            <a:r>
              <a:rPr lang="en-US" dirty="0"/>
              <a:t> </a:t>
            </a:r>
            <a:r>
              <a:rPr lang="en-US" dirty="0" err="1"/>
              <a:t>üretmek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,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 </a:t>
            </a:r>
            <a:r>
              <a:rPr lang="en-US" dirty="0" err="1"/>
              <a:t>eklendikçe</a:t>
            </a:r>
            <a:r>
              <a:rPr lang="en-US" dirty="0"/>
              <a:t> </a:t>
            </a:r>
            <a:r>
              <a:rPr lang="en-US" dirty="0" err="1"/>
              <a:t>bozulma</a:t>
            </a:r>
            <a:r>
              <a:rPr lang="en-US" dirty="0"/>
              <a:t> </a:t>
            </a:r>
            <a:r>
              <a:rPr lang="en-US" dirty="0" err="1"/>
              <a:t>eğilimindedir</a:t>
            </a:r>
            <a:r>
              <a:rPr lang="en-US" dirty="0"/>
              <a:t> </a:t>
            </a:r>
            <a:r>
              <a:rPr lang="en-US" i="1" dirty="0"/>
              <a:t>.</a:t>
            </a:r>
            <a:endParaRPr lang="en-US" dirty="0"/>
          </a:p>
          <a:p>
            <a:pPr lvl="1" algn="just"/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düzenleme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zaman </a:t>
            </a:r>
            <a:r>
              <a:rPr lang="en-US" dirty="0" err="1"/>
              <a:t>ve</a:t>
            </a:r>
            <a:r>
              <a:rPr lang="en-US" dirty="0"/>
              <a:t> para </a:t>
            </a:r>
            <a:r>
              <a:rPr lang="en-US" dirty="0" err="1"/>
              <a:t>harcanmadıkça</a:t>
            </a:r>
            <a:r>
              <a:rPr lang="en-US" dirty="0"/>
              <a:t>, </a:t>
            </a:r>
            <a:r>
              <a:rPr lang="en-US" dirty="0" err="1"/>
              <a:t>düzenli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 </a:t>
            </a:r>
            <a:r>
              <a:rPr lang="en-US" dirty="0" err="1"/>
              <a:t>bozma</a:t>
            </a:r>
            <a:r>
              <a:rPr lang="en-US" dirty="0"/>
              <a:t> </a:t>
            </a:r>
            <a:r>
              <a:rPr lang="en-US" dirty="0" err="1"/>
              <a:t>eğilimindedir</a:t>
            </a:r>
            <a:r>
              <a:rPr lang="en-US" dirty="0"/>
              <a:t>. 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değişikliğini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maliyetli</a:t>
            </a:r>
            <a:r>
              <a:rPr lang="en-US" dirty="0"/>
              <a:t> hale </a:t>
            </a:r>
            <a:r>
              <a:rPr lang="tr-TR" dirty="0" smtClean="0"/>
              <a:t>gelir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9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Kullanım</a:t>
            </a:r>
            <a:r>
              <a:rPr lang="en-US" dirty="0" smtClean="0"/>
              <a:t> </a:t>
            </a:r>
            <a:r>
              <a:rPr lang="en-US" dirty="0" err="1" smtClean="0"/>
              <a:t>Odaklı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endParaRPr lang="en-US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Sistemlerin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bileşenlerden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smtClean="0"/>
              <a:t>COTS</a:t>
            </a:r>
            <a:r>
              <a:rPr lang="tr-TR" dirty="0" smtClean="0"/>
              <a:t> (</a:t>
            </a:r>
            <a:r>
              <a:rPr lang="en-GB" dirty="0"/>
              <a:t>Commercial-off-the-shelf</a:t>
            </a:r>
            <a:r>
              <a:rPr lang="tr-TR" dirty="0" smtClean="0"/>
              <a:t>)</a:t>
            </a:r>
            <a:r>
              <a:rPr lang="en-US" dirty="0" smtClean="0"/>
              <a:t> (</a:t>
            </a:r>
            <a:r>
              <a:rPr lang="tr-TR" dirty="0" smtClean="0"/>
              <a:t>ticari satışa hazır</a:t>
            </a:r>
            <a:r>
              <a:rPr lang="en-US" dirty="0" smtClean="0"/>
              <a:t>) </a:t>
            </a:r>
            <a:r>
              <a:rPr lang="en-US" dirty="0" err="1"/>
              <a:t>sistemlerden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edildiği</a:t>
            </a:r>
            <a:r>
              <a:rPr lang="en-US" dirty="0"/>
              <a:t> </a:t>
            </a:r>
            <a:r>
              <a:rPr lang="en-US" dirty="0" err="1"/>
              <a:t>sistematik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dayanır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aşamaları</a:t>
            </a:r>
            <a:endParaRPr lang="en-US" dirty="0"/>
          </a:p>
          <a:p>
            <a:pPr lvl="1" algn="just"/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değişikliği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entegrasyon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türde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yaklaşımdır</a:t>
            </a:r>
            <a:endParaRPr lang="en-US" dirty="0"/>
          </a:p>
          <a:p>
            <a:pPr lvl="1"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16. </a:t>
            </a:r>
            <a:r>
              <a:rPr lang="en-US" dirty="0" err="1"/>
              <a:t>Bölümde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anlatılmıştır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5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en-US" dirty="0" err="1" smtClean="0"/>
              <a:t>Kullanım</a:t>
            </a:r>
            <a:r>
              <a:rPr lang="en-US" dirty="0" smtClean="0"/>
              <a:t> </a:t>
            </a:r>
            <a:r>
              <a:rPr lang="en-US" dirty="0" err="1" smtClean="0"/>
              <a:t>Odaklı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endParaRPr lang="en-US" dirty="0"/>
          </a:p>
        </p:txBody>
      </p:sp>
      <p:pic>
        <p:nvPicPr>
          <p:cNvPr id="4" name="Picture 3" descr="2.3 Reuse_based_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81201" y="2725509"/>
            <a:ext cx="8494383" cy="17733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771" y="2493299"/>
            <a:ext cx="8930458" cy="223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Bileşeni</a:t>
            </a:r>
            <a:r>
              <a:rPr lang="en-US" dirty="0" smtClean="0"/>
              <a:t> </a:t>
            </a:r>
            <a:r>
              <a:rPr lang="en-US" dirty="0" err="1" smtClean="0"/>
              <a:t>Türleri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Hizmet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uzaktan</a:t>
            </a:r>
            <a:r>
              <a:rPr lang="en-US" dirty="0"/>
              <a:t> </a:t>
            </a:r>
            <a:r>
              <a:rPr lang="tr-TR" dirty="0" smtClean="0"/>
              <a:t>çağrılarak kullanılabilen web servisleri.</a:t>
            </a:r>
            <a:endParaRPr lang="en-US" dirty="0"/>
          </a:p>
          <a:p>
            <a:pPr algn="just"/>
            <a:r>
              <a:rPr lang="en-US" dirty="0"/>
              <a:t>.NET </a:t>
            </a:r>
            <a:r>
              <a:rPr lang="en-US" dirty="0" err="1"/>
              <a:t>veya</a:t>
            </a:r>
            <a:r>
              <a:rPr lang="en-US" dirty="0"/>
              <a:t> J2EE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çerçevesi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edilecek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koleksiyonları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(COTS</a:t>
            </a:r>
            <a:r>
              <a:rPr lang="en-US" dirty="0" smtClean="0"/>
              <a:t>)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031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tr-TR" dirty="0" err="1" smtClean="0"/>
              <a:t>Aktivitileri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sistemini</a:t>
            </a:r>
            <a:r>
              <a:rPr lang="en-US" dirty="0"/>
              <a:t> </a:t>
            </a:r>
            <a:r>
              <a:rPr lang="en-US" dirty="0" err="1"/>
              <a:t>belirleme</a:t>
            </a:r>
            <a:r>
              <a:rPr lang="en-US" dirty="0"/>
              <a:t>, </a:t>
            </a:r>
            <a:r>
              <a:rPr lang="en-US" dirty="0" err="1"/>
              <a:t>tasarlama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 </a:t>
            </a:r>
            <a:r>
              <a:rPr lang="en-US" dirty="0" err="1"/>
              <a:t>etme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, </a:t>
            </a:r>
            <a:r>
              <a:rPr lang="en-US" dirty="0" err="1"/>
              <a:t>işbirliğine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yönetsel</a:t>
            </a:r>
            <a:r>
              <a:rPr lang="en-US" dirty="0"/>
              <a:t> </a:t>
            </a:r>
            <a:r>
              <a:rPr lang="en-US" dirty="0" err="1"/>
              <a:t>faaliyetlerin</a:t>
            </a:r>
            <a:r>
              <a:rPr lang="en-US" dirty="0"/>
              <a:t> </a:t>
            </a:r>
            <a:r>
              <a:rPr lang="tr-TR" dirty="0" smtClean="0"/>
              <a:t>aralıklı </a:t>
            </a:r>
            <a:r>
              <a:rPr lang="en-US" dirty="0" err="1" smtClean="0"/>
              <a:t>dizilmiş</a:t>
            </a:r>
            <a:r>
              <a:rPr lang="en-US" dirty="0" smtClean="0"/>
              <a:t> </a:t>
            </a:r>
            <a:r>
              <a:rPr lang="en-US" dirty="0" err="1"/>
              <a:t>dizileridir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Spesifikasyon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,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 smtClean="0"/>
              <a:t>değişimden</a:t>
            </a:r>
            <a:r>
              <a:rPr lang="en-US" dirty="0" smtClean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dört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etkinliği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düzenlenir</a:t>
            </a:r>
            <a:r>
              <a:rPr lang="en-US" dirty="0"/>
              <a:t>. </a:t>
            </a:r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modelinde</a:t>
            </a:r>
            <a:r>
              <a:rPr lang="en-US" dirty="0"/>
              <a:t>,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 smtClean="0"/>
              <a:t>düzenlenirler</a:t>
            </a:r>
            <a:r>
              <a:rPr lang="tr-TR" dirty="0" err="1" smtClean="0"/>
              <a:t>ken</a:t>
            </a:r>
            <a:r>
              <a:rPr lang="en-US" dirty="0" smtClean="0"/>
              <a:t> </a:t>
            </a:r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gelişimde</a:t>
            </a:r>
            <a:r>
              <a:rPr lang="en-US" dirty="0"/>
              <a:t> </a:t>
            </a:r>
            <a:r>
              <a:rPr lang="tr-TR" dirty="0" smtClean="0"/>
              <a:t>aralıklıdırlar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90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/>
              <a:t>Ö</a:t>
            </a:r>
            <a:r>
              <a:rPr lang="en-US" dirty="0" err="1" smtClean="0"/>
              <a:t>zellikleri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0664" y="1600201"/>
            <a:ext cx="8460480" cy="4525963"/>
          </a:xfrm>
        </p:spPr>
        <p:txBody>
          <a:bodyPr/>
          <a:lstStyle/>
          <a:p>
            <a:pPr algn="just"/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hizmetlerin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 smtClean="0"/>
              <a:t>olduğu</a:t>
            </a:r>
            <a:r>
              <a:rPr lang="tr-TR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işleyişi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gelişimi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 smtClean="0"/>
              <a:t>kısıtlamalar</a:t>
            </a:r>
            <a:r>
              <a:rPr lang="tr-TR" dirty="0" smtClean="0"/>
              <a:t>a karar verme süreci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 smtClean="0"/>
              <a:t>mühendisli</a:t>
            </a:r>
            <a:r>
              <a:rPr lang="tr-TR" dirty="0" err="1" smtClean="0"/>
              <a:t>ği</a:t>
            </a:r>
            <a:r>
              <a:rPr lang="en-US" dirty="0" smtClean="0"/>
              <a:t> </a:t>
            </a:r>
            <a:r>
              <a:rPr lang="en-US" dirty="0" err="1"/>
              <a:t>süreci</a:t>
            </a:r>
            <a:endParaRPr lang="en-US" dirty="0"/>
          </a:p>
          <a:p>
            <a:pPr lvl="1" algn="just"/>
            <a:r>
              <a:rPr lang="en-US" dirty="0" err="1"/>
              <a:t>Fizibilite</a:t>
            </a:r>
            <a:r>
              <a:rPr lang="en-US" dirty="0"/>
              <a:t> </a:t>
            </a:r>
            <a:r>
              <a:rPr lang="en-US" dirty="0" err="1"/>
              <a:t>çalışması</a:t>
            </a:r>
            <a:endParaRPr lang="en-US" dirty="0"/>
          </a:p>
          <a:p>
            <a:pPr lvl="2" algn="just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kurmak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mu?</a:t>
            </a:r>
          </a:p>
          <a:p>
            <a:pPr lvl="1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analizi</a:t>
            </a:r>
            <a:endParaRPr lang="en-US" dirty="0"/>
          </a:p>
          <a:p>
            <a:pPr lvl="2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paydaşları</a:t>
            </a:r>
            <a:r>
              <a:rPr lang="en-US" dirty="0"/>
              <a:t> </a:t>
            </a:r>
            <a:r>
              <a:rPr lang="en-US" dirty="0" err="1"/>
              <a:t>sistemden</a:t>
            </a:r>
            <a:r>
              <a:rPr lang="en-US" dirty="0"/>
              <a:t> ne </a:t>
            </a:r>
            <a:r>
              <a:rPr lang="en-US" dirty="0" err="1"/>
              <a:t>ister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ne </a:t>
            </a:r>
            <a:r>
              <a:rPr lang="en-US" dirty="0" err="1"/>
              <a:t>bekler</a:t>
            </a:r>
            <a:r>
              <a:rPr lang="en-US" dirty="0"/>
              <a:t>?</a:t>
            </a:r>
          </a:p>
          <a:p>
            <a:pPr lvl="1" algn="just"/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özellikleri</a:t>
            </a:r>
            <a:endParaRPr lang="en-US" dirty="0"/>
          </a:p>
          <a:p>
            <a:pPr lvl="2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tanımlanması</a:t>
            </a:r>
            <a:endParaRPr lang="en-US" dirty="0"/>
          </a:p>
          <a:p>
            <a:pPr lvl="1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doğrulanması</a:t>
            </a:r>
            <a:endParaRPr lang="en-US" dirty="0"/>
          </a:p>
          <a:p>
            <a:pPr lvl="2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geçerliliğini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66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Gereksinim</a:t>
            </a:r>
            <a:r>
              <a:rPr lang="en-US" dirty="0" smtClean="0"/>
              <a:t> </a:t>
            </a:r>
            <a:r>
              <a:rPr lang="en-US" dirty="0" err="1" smtClean="0"/>
              <a:t>Mühendisliği</a:t>
            </a:r>
            <a:r>
              <a:rPr lang="en-US" dirty="0" smtClean="0"/>
              <a:t> </a:t>
            </a:r>
            <a:r>
              <a:rPr lang="en-US" dirty="0" err="1" smtClean="0"/>
              <a:t>Süreci</a:t>
            </a:r>
            <a:endParaRPr lang="en-US" dirty="0"/>
          </a:p>
        </p:txBody>
      </p:sp>
      <p:pic>
        <p:nvPicPr>
          <p:cNvPr id="4" name="Picture 3" descr="2.4 RE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308268" y="2084840"/>
            <a:ext cx="7395542" cy="38595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257" y="1829600"/>
            <a:ext cx="8417487" cy="438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9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Tasarımı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tr-TR" dirty="0" smtClean="0"/>
              <a:t>Entegrasyonu</a:t>
            </a: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spesifikasyonunu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dönüştürme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pPr lvl="1"/>
            <a:r>
              <a:rPr lang="en-US" dirty="0" err="1"/>
              <a:t>Spesifikasyonu</a:t>
            </a:r>
            <a:r>
              <a:rPr lang="en-US" dirty="0"/>
              <a:t> </a:t>
            </a:r>
            <a:r>
              <a:rPr lang="en-US" dirty="0" err="1"/>
              <a:t>gerçekleştiren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tasarlayın</a:t>
            </a:r>
            <a:r>
              <a:rPr lang="en-US" dirty="0"/>
              <a:t>;</a:t>
            </a:r>
          </a:p>
          <a:p>
            <a:r>
              <a:rPr lang="tr-TR" dirty="0" smtClean="0"/>
              <a:t>Entegrasyon</a:t>
            </a:r>
            <a:endParaRPr lang="en-US" dirty="0"/>
          </a:p>
          <a:p>
            <a:pPr lvl="1"/>
            <a:r>
              <a:rPr lang="en-US" dirty="0"/>
              <a:t>Bu </a:t>
            </a:r>
            <a:r>
              <a:rPr lang="en-US" dirty="0" err="1"/>
              <a:t>yapıyı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çevirin</a:t>
            </a:r>
            <a:r>
              <a:rPr lang="en-US" dirty="0"/>
              <a:t>;</a:t>
            </a:r>
          </a:p>
          <a:p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 smtClean="0"/>
              <a:t>entegrasyon</a:t>
            </a:r>
            <a:r>
              <a:rPr lang="en-US" dirty="0" smtClean="0"/>
              <a:t> </a:t>
            </a:r>
            <a:r>
              <a:rPr lang="en-US" dirty="0" err="1"/>
              <a:t>faaliyetleri</a:t>
            </a:r>
            <a:r>
              <a:rPr lang="en-US" dirty="0"/>
              <a:t> </a:t>
            </a:r>
            <a:r>
              <a:rPr lang="en-US" dirty="0" err="1"/>
              <a:t>yakından</a:t>
            </a:r>
            <a:r>
              <a:rPr lang="en-US" dirty="0"/>
              <a:t> </a:t>
            </a:r>
            <a:r>
              <a:rPr lang="en-US" dirty="0" err="1"/>
              <a:t>ilişkilidir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birbirleri</a:t>
            </a:r>
            <a:r>
              <a:rPr lang="en-US" dirty="0"/>
              <a:t> </a:t>
            </a:r>
            <a:r>
              <a:rPr lang="tr-TR" dirty="0" smtClean="0"/>
              <a:t>ile iç içe olabilirler.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3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</a:t>
            </a:r>
            <a:r>
              <a:rPr lang="en-US" dirty="0" smtClean="0"/>
              <a:t>2’de </a:t>
            </a:r>
            <a:r>
              <a:rPr lang="en-US" dirty="0" err="1"/>
              <a:t>İşlenen</a:t>
            </a:r>
            <a:r>
              <a:rPr lang="tr-TR" dirty="0"/>
              <a:t> Konular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 smtClean="0"/>
              <a:t>Yazılım süreç modelleri</a:t>
            </a:r>
          </a:p>
          <a:p>
            <a:pPr algn="just"/>
            <a:r>
              <a:rPr lang="tr-TR" dirty="0" smtClean="0"/>
              <a:t>Süreç faaliyetleri</a:t>
            </a:r>
          </a:p>
          <a:p>
            <a:pPr algn="just"/>
            <a:r>
              <a:rPr lang="tr-TR" dirty="0" smtClean="0"/>
              <a:t>Değişimle başa çıkmak</a:t>
            </a:r>
          </a:p>
          <a:p>
            <a:pPr algn="just"/>
            <a:r>
              <a:rPr lang="tr-TR" dirty="0" smtClean="0"/>
              <a:t>Rasyonel Birleşik Süreç</a:t>
            </a:r>
          </a:p>
          <a:p>
            <a:pPr lvl="1" algn="just"/>
            <a:r>
              <a:rPr lang="tr-TR" dirty="0" smtClean="0"/>
              <a:t>RUP, genellikle nesne ve / veya bileşen tabanlı teknolojilere dayalı sistemler geliştirmek için kullanılan, kuralcı, iyi tanımlanmış bir sistem geliştirme sürecidir.</a:t>
            </a:r>
          </a:p>
          <a:p>
            <a:pPr lvl="1" algn="just"/>
            <a:r>
              <a:rPr lang="tr-TR" dirty="0" smtClean="0"/>
              <a:t>Yazılım geliştirmeye yinelemeli, gereksinimlere dayalı ve mimari merkezli bir yaklaşım benimsemek gibi sağlam yazılım mühendisliği ilkelerine dayanmaktadır.</a:t>
            </a:r>
          </a:p>
          <a:p>
            <a:pPr lvl="1" algn="just"/>
            <a:r>
              <a:rPr lang="tr-TR" dirty="0" smtClean="0"/>
              <a:t>Modern bir yazılım sürecine bir örnek.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201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Tasarım</a:t>
            </a:r>
            <a:r>
              <a:rPr lang="en-US" dirty="0" smtClean="0"/>
              <a:t> </a:t>
            </a:r>
            <a:r>
              <a:rPr lang="en-US" dirty="0" err="1" smtClean="0"/>
              <a:t>Sürecinin</a:t>
            </a:r>
            <a:r>
              <a:rPr lang="en-US" dirty="0" smtClean="0"/>
              <a:t> </a:t>
            </a:r>
            <a:r>
              <a:rPr lang="en-US" dirty="0" err="1" smtClean="0"/>
              <a:t>Genel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endParaRPr lang="en-US" dirty="0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838244" y="1638391"/>
            <a:ext cx="6211739" cy="46380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287" y="1558529"/>
            <a:ext cx="6569427" cy="49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4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Tasarım</a:t>
            </a:r>
            <a:r>
              <a:rPr lang="en-US" dirty="0" smtClean="0"/>
              <a:t> </a:t>
            </a:r>
            <a:r>
              <a:rPr lang="en-US" dirty="0" err="1" smtClean="0"/>
              <a:t>Faaliyetleri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S</a:t>
            </a:r>
            <a:r>
              <a:rPr lang="en-US" dirty="0" err="1" smtClean="0"/>
              <a:t>istemin</a:t>
            </a:r>
            <a:r>
              <a:rPr lang="en-US" dirty="0" smtClean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yapısını</a:t>
            </a:r>
            <a:r>
              <a:rPr lang="en-US" dirty="0"/>
              <a:t>, </a:t>
            </a:r>
            <a:r>
              <a:rPr lang="en-US" dirty="0" err="1"/>
              <a:t>ana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(</a:t>
            </a:r>
            <a:r>
              <a:rPr lang="en-US" dirty="0" err="1"/>
              <a:t>bazen</a:t>
            </a:r>
            <a:r>
              <a:rPr lang="en-US" dirty="0"/>
              <a:t> alt </a:t>
            </a:r>
            <a:r>
              <a:rPr lang="en-US" dirty="0" err="1"/>
              <a:t>sistemler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modüller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r>
              <a:rPr lang="en-US" dirty="0"/>
              <a:t>),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ilişkilerini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dağıtıldıklarını</a:t>
            </a:r>
            <a:r>
              <a:rPr lang="en-US" dirty="0"/>
              <a:t> </a:t>
            </a:r>
            <a:r>
              <a:rPr lang="en-US" dirty="0" err="1" smtClean="0"/>
              <a:t>belirlediği</a:t>
            </a:r>
            <a:r>
              <a:rPr lang="tr-TR" dirty="0" err="1" smtClean="0"/>
              <a:t>miz</a:t>
            </a:r>
            <a:r>
              <a:rPr lang="tr-TR" dirty="0" smtClean="0"/>
              <a:t> </a:t>
            </a:r>
            <a:r>
              <a:rPr lang="tr-TR" b="1" i="1" dirty="0" smtClean="0"/>
              <a:t>Mimari Tasarım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bileşenleri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 smtClean="0"/>
              <a:t>arayüzleri</a:t>
            </a:r>
            <a:r>
              <a:rPr lang="tr-TR" dirty="0" smtClean="0"/>
              <a:t> </a:t>
            </a:r>
            <a:r>
              <a:rPr lang="en-US" dirty="0" err="1" smtClean="0"/>
              <a:t>tanımladığınız</a:t>
            </a:r>
            <a:r>
              <a:rPr lang="en-US" dirty="0"/>
              <a:t> </a:t>
            </a:r>
            <a:r>
              <a:rPr lang="tr-TR" b="1" i="1" dirty="0" smtClean="0"/>
              <a:t>A</a:t>
            </a:r>
            <a:r>
              <a:rPr lang="en-US" b="1" i="1" dirty="0" err="1" smtClean="0"/>
              <a:t>rayüz</a:t>
            </a:r>
            <a:r>
              <a:rPr lang="en-US" b="1" i="1" dirty="0" smtClean="0"/>
              <a:t> </a:t>
            </a:r>
            <a:r>
              <a:rPr lang="tr-TR" b="1" i="1" dirty="0"/>
              <a:t>T</a:t>
            </a:r>
            <a:r>
              <a:rPr lang="en-US" b="1" i="1" dirty="0" err="1" smtClean="0"/>
              <a:t>asarımı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b="1" i="1" dirty="0" err="1"/>
              <a:t>Bileşen</a:t>
            </a:r>
            <a:r>
              <a:rPr lang="en-US" b="1" i="1" dirty="0"/>
              <a:t> </a:t>
            </a:r>
            <a:r>
              <a:rPr lang="tr-TR" b="1" i="1" dirty="0"/>
              <a:t>T</a:t>
            </a:r>
            <a:r>
              <a:rPr lang="en-US" b="1" i="1" dirty="0" err="1" smtClean="0"/>
              <a:t>asarım</a:t>
            </a:r>
            <a:r>
              <a:rPr lang="tr-TR" b="1" i="1" dirty="0" smtClean="0"/>
              <a:t>ı</a:t>
            </a:r>
            <a:r>
              <a:rPr lang="en-US" i="1" dirty="0" smtClean="0"/>
              <a:t>,</a:t>
            </a:r>
            <a:r>
              <a:rPr lang="en-US" dirty="0"/>
              <a:t> her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bileşenini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çalışacağı</a:t>
            </a:r>
            <a:r>
              <a:rPr lang="en-US" dirty="0"/>
              <a:t> </a:t>
            </a:r>
            <a:r>
              <a:rPr lang="tr-TR" dirty="0" smtClean="0"/>
              <a:t>tasarladığımız süreç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yapılarını</a:t>
            </a:r>
            <a:r>
              <a:rPr lang="en-US" dirty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veritabanında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 smtClean="0"/>
              <a:t>edileceği</a:t>
            </a:r>
            <a:r>
              <a:rPr lang="tr-TR" dirty="0" smtClean="0"/>
              <a:t> tasarladığımız </a:t>
            </a:r>
            <a:r>
              <a:rPr lang="en-US" b="1" i="1" dirty="0" err="1"/>
              <a:t>Veritabanı</a:t>
            </a:r>
            <a:r>
              <a:rPr lang="en-US" b="1" i="1" dirty="0"/>
              <a:t> </a:t>
            </a:r>
            <a:r>
              <a:rPr lang="en-US" b="1" i="1" dirty="0" err="1"/>
              <a:t>Tasarımı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89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/>
              <a:t>D</a:t>
            </a:r>
            <a:r>
              <a:rPr lang="en-US" dirty="0" err="1" smtClean="0"/>
              <a:t>oğrulama</a:t>
            </a:r>
            <a:endParaRPr lang="en-US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Tasdikleme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 smtClean="0"/>
              <a:t>doğrulama</a:t>
            </a:r>
            <a:r>
              <a:rPr lang="tr-TR" dirty="0" smtClean="0"/>
              <a:t> (</a:t>
            </a:r>
            <a:r>
              <a:rPr lang="tr-TR" dirty="0" err="1" smtClean="0"/>
              <a:t>Verification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/>
              <a:t>V</a:t>
            </a:r>
            <a:r>
              <a:rPr lang="tr-TR" dirty="0" err="1" smtClean="0"/>
              <a:t>alidation</a:t>
            </a:r>
            <a:r>
              <a:rPr lang="tr-TR" dirty="0" smtClean="0"/>
              <a:t>)</a:t>
            </a:r>
            <a:r>
              <a:rPr lang="en-US" dirty="0" smtClean="0"/>
              <a:t> </a:t>
            </a:r>
            <a:r>
              <a:rPr lang="en-US" dirty="0"/>
              <a:t>(V &amp; V),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spesifikasyonuna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müşterisinin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karşıladığını</a:t>
            </a:r>
            <a:r>
              <a:rPr lang="en-US" dirty="0"/>
              <a:t> </a:t>
            </a:r>
            <a:r>
              <a:rPr lang="en-US" dirty="0" err="1"/>
              <a:t>göstermeyi</a:t>
            </a:r>
            <a:r>
              <a:rPr lang="en-US" dirty="0"/>
              <a:t> </a:t>
            </a:r>
            <a:r>
              <a:rPr lang="en-US" dirty="0" err="1"/>
              <a:t>amaçlar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inceleme</a:t>
            </a:r>
            <a:r>
              <a:rPr lang="en-US" dirty="0"/>
              <a:t> </a:t>
            </a:r>
            <a:r>
              <a:rPr lang="en-US" dirty="0" err="1"/>
              <a:t>süreçlerini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testini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işlenecek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verilerin</a:t>
            </a:r>
            <a:r>
              <a:rPr lang="en-US" dirty="0"/>
              <a:t> </a:t>
            </a:r>
            <a:r>
              <a:rPr lang="en-US" dirty="0" err="1"/>
              <a:t>spesifikasyonundan</a:t>
            </a:r>
            <a:r>
              <a:rPr lang="en-US" dirty="0"/>
              <a:t> </a:t>
            </a:r>
            <a:r>
              <a:rPr lang="en-US" dirty="0" err="1"/>
              <a:t>türetilen</a:t>
            </a:r>
            <a:r>
              <a:rPr lang="en-US" dirty="0"/>
              <a:t> test </a:t>
            </a:r>
            <a:r>
              <a:rPr lang="en-US" dirty="0" err="1"/>
              <a:t>senaryoları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yürütülmesini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Test,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yaygın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V &amp; V </a:t>
            </a:r>
            <a:r>
              <a:rPr lang="en-US" dirty="0" err="1"/>
              <a:t>etkinliğidir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630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Aşamaları</a:t>
            </a:r>
            <a:endParaRPr lang="en-US" dirty="0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010410" y="2829345"/>
            <a:ext cx="6277535" cy="170704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300" y="2377255"/>
            <a:ext cx="8153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2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Aşamaları</a:t>
            </a:r>
            <a:endParaRPr lang="en-US" dirty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bileşen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  <a:p>
            <a:pPr lvl="1" algn="just"/>
            <a:r>
              <a:rPr lang="en-US" dirty="0" err="1"/>
              <a:t>Bireysel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bağımsız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/>
              <a:t>edilir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Bileşenler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varlıkların</a:t>
            </a:r>
            <a:r>
              <a:rPr lang="en-US" dirty="0"/>
              <a:t> </a:t>
            </a:r>
            <a:r>
              <a:rPr lang="tr-TR" dirty="0" smtClean="0"/>
              <a:t>fonksiyonları</a:t>
            </a:r>
            <a:r>
              <a:rPr lang="en-US" dirty="0" smtClean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tutarlı</a:t>
            </a:r>
            <a:r>
              <a:rPr lang="en-US" dirty="0"/>
              <a:t> </a:t>
            </a:r>
            <a:r>
              <a:rPr lang="en-US" dirty="0" err="1"/>
              <a:t>gruplamaları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  <a:p>
            <a:pPr lvl="1" algn="just"/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. 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çıkan</a:t>
            </a:r>
            <a:r>
              <a:rPr lang="en-US" dirty="0"/>
              <a:t> </a:t>
            </a:r>
            <a:r>
              <a:rPr lang="en-US" dirty="0" err="1"/>
              <a:t>özelliklerin</a:t>
            </a:r>
            <a:r>
              <a:rPr lang="en-US" dirty="0"/>
              <a:t> test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önemlidir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Kabul </a:t>
            </a:r>
            <a:r>
              <a:rPr lang="en-US" dirty="0" err="1"/>
              <a:t>testleri</a:t>
            </a:r>
            <a:endParaRPr lang="en-US" dirty="0"/>
          </a:p>
          <a:p>
            <a:pPr lvl="1" algn="just"/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karşılayıp</a:t>
            </a:r>
            <a:r>
              <a:rPr lang="en-US" dirty="0"/>
              <a:t> </a:t>
            </a:r>
            <a:r>
              <a:rPr lang="en-US" dirty="0" err="1"/>
              <a:t>karşılamadığını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verileriyle</a:t>
            </a:r>
            <a:r>
              <a:rPr lang="en-US" dirty="0"/>
              <a:t> test </a:t>
            </a:r>
            <a:r>
              <a:rPr lang="en-US" dirty="0" err="1"/>
              <a:t>etme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58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Odaklı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Sürecindeki</a:t>
            </a:r>
            <a:r>
              <a:rPr lang="en-US" dirty="0" smtClean="0"/>
              <a:t> Test </a:t>
            </a:r>
            <a:r>
              <a:rPr lang="en-US" dirty="0" err="1" smtClean="0"/>
              <a:t>Aşamaları</a:t>
            </a:r>
            <a:endParaRPr lang="en-US" dirty="0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72958" y="2186304"/>
            <a:ext cx="8647437" cy="298801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729" y="2038368"/>
            <a:ext cx="8979815" cy="334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tr-TR" dirty="0" smtClean="0"/>
              <a:t>Değişimi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doğası</a:t>
            </a:r>
            <a:r>
              <a:rPr lang="en-US" dirty="0"/>
              <a:t> </a:t>
            </a:r>
            <a:r>
              <a:rPr lang="en-US" dirty="0" err="1"/>
              <a:t>gereği</a:t>
            </a:r>
            <a:r>
              <a:rPr lang="en-US" dirty="0"/>
              <a:t> </a:t>
            </a:r>
            <a:r>
              <a:rPr lang="en-US" dirty="0" err="1"/>
              <a:t>esnektir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değişebilir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koşulları</a:t>
            </a:r>
            <a:r>
              <a:rPr lang="en-US" dirty="0"/>
              <a:t> </a:t>
            </a:r>
            <a:r>
              <a:rPr lang="en-US" dirty="0" err="1"/>
              <a:t>nedeniyle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değiştikçe</a:t>
            </a:r>
            <a:r>
              <a:rPr lang="en-US" dirty="0"/>
              <a:t>,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yazılımın</a:t>
            </a:r>
            <a:r>
              <a:rPr lang="en-US" dirty="0"/>
              <a:t> da </a:t>
            </a:r>
            <a:r>
              <a:rPr lang="en-US" dirty="0" err="1"/>
              <a:t>gelişmesi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değişmesi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tr-TR" dirty="0" smtClean="0"/>
              <a:t>değişim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bakım</a:t>
            </a:r>
            <a:r>
              <a:rPr lang="en-US" dirty="0"/>
              <a:t>) </a:t>
            </a:r>
            <a:r>
              <a:rPr lang="en-US" dirty="0" err="1" smtClean="0"/>
              <a:t>arasında</a:t>
            </a:r>
            <a:r>
              <a:rPr lang="tr-TR" dirty="0" smtClean="0"/>
              <a:t> eskiden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sınır</a:t>
            </a:r>
            <a:r>
              <a:rPr lang="en-US" dirty="0"/>
              <a:t> </a:t>
            </a:r>
            <a:r>
              <a:rPr lang="en-US" dirty="0" err="1"/>
              <a:t>çizilmesine</a:t>
            </a:r>
            <a:r>
              <a:rPr lang="en-US" dirty="0"/>
              <a:t> </a:t>
            </a:r>
            <a:r>
              <a:rPr lang="en-US" dirty="0" err="1"/>
              <a:t>rağmen</a:t>
            </a:r>
            <a:r>
              <a:rPr lang="en-US" dirty="0"/>
              <a:t>, </a:t>
            </a:r>
            <a:r>
              <a:rPr lang="en-US" dirty="0" err="1"/>
              <a:t>giderek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sayıda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giderek</a:t>
            </a:r>
            <a:r>
              <a:rPr lang="en-US" dirty="0"/>
              <a:t> </a:t>
            </a:r>
            <a:r>
              <a:rPr lang="en-US" dirty="0" err="1"/>
              <a:t>önemsiz</a:t>
            </a:r>
            <a:r>
              <a:rPr lang="en-US" dirty="0"/>
              <a:t> hale </a:t>
            </a:r>
            <a:r>
              <a:rPr lang="tr-TR" dirty="0" smtClean="0"/>
              <a:t>gelmektedir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06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Değişimi</a:t>
            </a:r>
            <a:endParaRPr lang="en-US" dirty="0" smtClean="0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82092" y="2707497"/>
            <a:ext cx="6112314" cy="188071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021" y="2234103"/>
            <a:ext cx="8784508" cy="28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Bölüm 1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tr-TR" dirty="0" err="1"/>
              <a:t>N</a:t>
            </a:r>
            <a:r>
              <a:rPr lang="en-US" dirty="0" err="1" smtClean="0"/>
              <a:t>oktalar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üretilmesiyle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faaliyetlerdir</a:t>
            </a:r>
            <a:r>
              <a:rPr lang="en-US" dirty="0"/>
              <a:t>. 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temsilleridir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modelleri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süreçlerinin</a:t>
            </a:r>
            <a:r>
              <a:rPr lang="en-US" dirty="0"/>
              <a:t> </a:t>
            </a:r>
            <a:r>
              <a:rPr lang="en-US" dirty="0" err="1"/>
              <a:t>organizasyonunu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 Bu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modellerin</a:t>
            </a:r>
            <a:r>
              <a:rPr lang="en-US" dirty="0"/>
              <a:t> </a:t>
            </a:r>
            <a:r>
              <a:rPr lang="en-US" dirty="0" err="1"/>
              <a:t>örnekleri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'</a:t>
            </a:r>
            <a:r>
              <a:rPr lang="en-US" dirty="0" err="1"/>
              <a:t>şelale</a:t>
            </a:r>
            <a:r>
              <a:rPr lang="en-US" dirty="0"/>
              <a:t>'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aşamalı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kullanıma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 smtClean="0"/>
              <a:t>geliştirme</a:t>
            </a:r>
            <a:r>
              <a:rPr lang="tr-TR" dirty="0" smtClean="0"/>
              <a:t> modelleri</a:t>
            </a:r>
            <a:r>
              <a:rPr lang="en-US" dirty="0" smtClean="0"/>
              <a:t> </a:t>
            </a:r>
            <a:r>
              <a:rPr lang="en-US" dirty="0" err="1"/>
              <a:t>bulunmaktadır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68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Bölüm </a:t>
            </a:r>
            <a:r>
              <a:rPr lang="en-US" dirty="0" smtClean="0"/>
              <a:t>1</a:t>
            </a:r>
            <a:r>
              <a:rPr lang="tr-TR" dirty="0" smtClean="0"/>
              <a:t> </a:t>
            </a:r>
            <a:r>
              <a:rPr lang="en-US" dirty="0" err="1"/>
              <a:t>Anahtar</a:t>
            </a:r>
            <a:r>
              <a:rPr lang="en-US" dirty="0"/>
              <a:t> </a:t>
            </a:r>
            <a:r>
              <a:rPr lang="tr-TR" dirty="0"/>
              <a:t>N</a:t>
            </a:r>
            <a:r>
              <a:rPr lang="en-US" dirty="0" err="1"/>
              <a:t>oktalar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spesifikasyonu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spesifikasyonunu</a:t>
            </a:r>
            <a:r>
              <a:rPr lang="en-US" dirty="0"/>
              <a:t> </a:t>
            </a:r>
            <a:r>
              <a:rPr lang="en-US" dirty="0" err="1"/>
              <a:t>yürütülebilir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dönüştürmekle</a:t>
            </a:r>
            <a:r>
              <a:rPr lang="en-US" dirty="0"/>
              <a:t> </a:t>
            </a:r>
            <a:r>
              <a:rPr lang="en-US" dirty="0" err="1"/>
              <a:t>ilgilidir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özelliklerine</a:t>
            </a:r>
            <a:r>
              <a:rPr lang="en-US" dirty="0"/>
              <a:t> </a:t>
            </a:r>
            <a:r>
              <a:rPr lang="en-US" dirty="0" err="1"/>
              <a:t>uygunluğunun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kullanıcılarının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ihtiyaçlarını</a:t>
            </a:r>
            <a:r>
              <a:rPr lang="en-US" dirty="0"/>
              <a:t> </a:t>
            </a:r>
            <a:r>
              <a:rPr lang="en-US" dirty="0" err="1"/>
              <a:t>karşıladığının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 </a:t>
            </a:r>
            <a:r>
              <a:rPr lang="en-US" dirty="0" err="1"/>
              <a:t>sürecidir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 smtClean="0"/>
              <a:t>değişimi</a:t>
            </a:r>
            <a:r>
              <a:rPr lang="en-US" dirty="0" smtClean="0"/>
              <a:t>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sistemlerini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karşılayacak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değiştirdiğinizde</a:t>
            </a:r>
            <a:r>
              <a:rPr lang="en-US" dirty="0"/>
              <a:t> </a:t>
            </a:r>
            <a:r>
              <a:rPr lang="en-US" dirty="0" err="1"/>
              <a:t>gerçekleşir</a:t>
            </a:r>
            <a:r>
              <a:rPr lang="en-US" dirty="0"/>
              <a:t>. </a:t>
            </a:r>
            <a:r>
              <a:rPr lang="en-US" dirty="0" err="1"/>
              <a:t>Yazılım</a:t>
            </a:r>
            <a:r>
              <a:rPr lang="en-US" dirty="0"/>
              <a:t>, </a:t>
            </a:r>
            <a:r>
              <a:rPr lang="en-US" dirty="0" err="1"/>
              <a:t>kullanışlı</a:t>
            </a:r>
            <a:r>
              <a:rPr lang="en-US" dirty="0"/>
              <a:t> </a:t>
            </a:r>
            <a:r>
              <a:rPr lang="en-US" dirty="0" err="1"/>
              <a:t>kalması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gelişmelidir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 smtClean="0"/>
              <a:t>Süreçleri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yapılandırılmış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faaliyet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 smtClean="0"/>
              <a:t>süreci</a:t>
            </a:r>
            <a:r>
              <a:rPr lang="tr-TR" dirty="0" smtClean="0"/>
              <a:t> vardır</a:t>
            </a:r>
            <a:r>
              <a:rPr lang="en-US" dirty="0" smtClean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şunları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Spesifikasyon</a:t>
            </a:r>
            <a:r>
              <a:rPr lang="en-US" dirty="0"/>
              <a:t> - </a:t>
            </a:r>
            <a:r>
              <a:rPr lang="en-US" dirty="0" err="1"/>
              <a:t>sistemin</a:t>
            </a:r>
            <a:r>
              <a:rPr lang="en-US" dirty="0"/>
              <a:t> ne </a:t>
            </a:r>
            <a:r>
              <a:rPr lang="en-US" dirty="0" err="1"/>
              <a:t>yapması</a:t>
            </a:r>
            <a:r>
              <a:rPr lang="en-US" dirty="0"/>
              <a:t> </a:t>
            </a:r>
            <a:r>
              <a:rPr lang="en-US" dirty="0" err="1"/>
              <a:t>gerektiğini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-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organizasyonunu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uygulamak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Doğrulama</a:t>
            </a:r>
            <a:r>
              <a:rPr lang="en-US" dirty="0"/>
              <a:t> - </a:t>
            </a:r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istediğini</a:t>
            </a:r>
            <a:r>
              <a:rPr lang="en-US" dirty="0"/>
              <a:t> </a:t>
            </a:r>
            <a:r>
              <a:rPr lang="en-US" dirty="0" err="1"/>
              <a:t>yaptığını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;</a:t>
            </a:r>
          </a:p>
          <a:p>
            <a:pPr lvl="1" algn="just"/>
            <a:r>
              <a:rPr lang="tr-TR" dirty="0" smtClean="0"/>
              <a:t>Değişim</a:t>
            </a:r>
            <a:r>
              <a:rPr lang="en-US" dirty="0" smtClean="0"/>
              <a:t> </a:t>
            </a:r>
            <a:r>
              <a:rPr lang="en-US" dirty="0"/>
              <a:t>-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sürecin</a:t>
            </a:r>
            <a:r>
              <a:rPr lang="en-US" dirty="0"/>
              <a:t> </a:t>
            </a:r>
            <a:r>
              <a:rPr lang="en-US" dirty="0" err="1"/>
              <a:t>soyut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temsilidir</a:t>
            </a:r>
            <a:r>
              <a:rPr lang="en-US" dirty="0"/>
              <a:t>. 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perspektiften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sürecin</a:t>
            </a:r>
            <a:r>
              <a:rPr lang="en-US" dirty="0"/>
              <a:t> </a:t>
            </a:r>
            <a:r>
              <a:rPr lang="en-US" dirty="0" err="1"/>
              <a:t>açıklamasını</a:t>
            </a:r>
            <a:r>
              <a:rPr lang="en-US" dirty="0"/>
              <a:t> </a:t>
            </a:r>
            <a:r>
              <a:rPr lang="en-US" dirty="0" err="1"/>
              <a:t>sunar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2613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Ders</a:t>
            </a:r>
            <a:r>
              <a:rPr lang="en-US" dirty="0"/>
              <a:t> 2 -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tr-TR" dirty="0" smtClean="0">
                <a:ea typeface="+mn-ea"/>
                <a:cs typeface="+mn-cs"/>
              </a:rPr>
              <a:t>Bölüm 2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2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Değişimle</a:t>
            </a:r>
            <a:r>
              <a:rPr lang="en-US" dirty="0" smtClean="0"/>
              <a:t> </a:t>
            </a:r>
            <a:r>
              <a:rPr lang="en-US" dirty="0" err="1" smtClean="0"/>
              <a:t>Başa</a:t>
            </a:r>
            <a:r>
              <a:rPr lang="en-US" dirty="0" smtClean="0"/>
              <a:t> </a:t>
            </a:r>
            <a:r>
              <a:rPr lang="en-US" dirty="0" err="1" smtClean="0"/>
              <a:t>Çıkmak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projelerinde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kaçınılmazdır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İş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,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açar</a:t>
            </a:r>
            <a:endParaRPr lang="en-US" dirty="0"/>
          </a:p>
          <a:p>
            <a:pPr lvl="1" algn="just"/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teknolojiler</a:t>
            </a:r>
            <a:r>
              <a:rPr lang="en-US" dirty="0"/>
              <a:t>,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iyileştirmek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olanaklar</a:t>
            </a:r>
            <a:r>
              <a:rPr lang="en-US" dirty="0"/>
              <a:t> </a:t>
            </a:r>
            <a:r>
              <a:rPr lang="en-US" dirty="0" err="1"/>
              <a:t>sunar</a:t>
            </a:r>
            <a:endParaRPr lang="en-US" dirty="0"/>
          </a:p>
          <a:p>
            <a:pPr lvl="1" algn="just"/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platformlar</a:t>
            </a:r>
            <a:r>
              <a:rPr lang="en-US" dirty="0"/>
              <a:t>,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gerektirir</a:t>
            </a:r>
            <a:endParaRPr lang="en-US" dirty="0"/>
          </a:p>
          <a:p>
            <a:pPr algn="just"/>
            <a:r>
              <a:rPr lang="en-US" dirty="0" err="1"/>
              <a:t>Değişiklik</a:t>
            </a:r>
            <a:r>
              <a:rPr lang="en-US" dirty="0"/>
              <a:t>,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çalışmaya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açar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nedenle</a:t>
            </a:r>
            <a:r>
              <a:rPr lang="en-US" dirty="0"/>
              <a:t> </a:t>
            </a:r>
            <a:r>
              <a:rPr lang="en-US" dirty="0" err="1"/>
              <a:t>değişim</a:t>
            </a:r>
            <a:r>
              <a:rPr lang="en-US" dirty="0"/>
              <a:t> </a:t>
            </a:r>
            <a:r>
              <a:rPr lang="en-US" dirty="0" err="1"/>
              <a:t>maliyetleri</a:t>
            </a:r>
            <a:r>
              <a:rPr lang="en-US" dirty="0"/>
              <a:t> hem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çalışmayı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etme</a:t>
            </a:r>
            <a:r>
              <a:rPr lang="en-US" dirty="0"/>
              <a:t>) hem de </a:t>
            </a:r>
            <a:r>
              <a:rPr lang="en-US" dirty="0" err="1"/>
              <a:t>yeni</a:t>
            </a:r>
            <a:r>
              <a:rPr lang="en-US" dirty="0"/>
              <a:t> </a:t>
            </a:r>
            <a:r>
              <a:rPr lang="en-US" dirty="0" err="1"/>
              <a:t>işlevsellik</a:t>
            </a:r>
            <a:r>
              <a:rPr lang="en-US" dirty="0"/>
              <a:t> </a:t>
            </a:r>
            <a:r>
              <a:rPr lang="tr-TR" dirty="0" smtClean="0"/>
              <a:t>entegrasyon</a:t>
            </a:r>
            <a:r>
              <a:rPr lang="en-US" dirty="0" smtClean="0"/>
              <a:t> </a:t>
            </a:r>
            <a:r>
              <a:rPr lang="en-US" dirty="0" err="1"/>
              <a:t>maliyetlerini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12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Yeniden</a:t>
            </a:r>
            <a:r>
              <a:rPr lang="en-US" dirty="0" smtClean="0"/>
              <a:t> </a:t>
            </a:r>
            <a:r>
              <a:rPr lang="tr-TR" dirty="0" smtClean="0"/>
              <a:t>İ</a:t>
            </a:r>
            <a:r>
              <a:rPr lang="en-US" dirty="0" err="1" smtClean="0"/>
              <a:t>şleme</a:t>
            </a:r>
            <a:r>
              <a:rPr lang="en-US" dirty="0" smtClean="0"/>
              <a:t> </a:t>
            </a:r>
            <a:r>
              <a:rPr lang="en-US" dirty="0" err="1" smtClean="0"/>
              <a:t>Maliyetlerini</a:t>
            </a:r>
            <a:r>
              <a:rPr lang="en-US" dirty="0" smtClean="0"/>
              <a:t> </a:t>
            </a:r>
            <a:r>
              <a:rPr lang="en-US" dirty="0" err="1" smtClean="0"/>
              <a:t>Düşürmek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b="1" dirty="0" smtClean="0"/>
              <a:t>Değişimden kaçınma: </a:t>
            </a:r>
            <a:r>
              <a:rPr lang="tr-TR" dirty="0" smtClean="0"/>
              <a:t>Yazılımın yeniden düzenlenmesi </a:t>
            </a:r>
            <a:r>
              <a:rPr lang="en-US" dirty="0" err="1" smtClean="0"/>
              <a:t>gerekmeden</a:t>
            </a:r>
            <a:r>
              <a:rPr lang="en-US" dirty="0" smtClean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olası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öngörebilen</a:t>
            </a:r>
            <a:r>
              <a:rPr lang="en-US" dirty="0"/>
              <a:t> </a:t>
            </a:r>
            <a:r>
              <a:rPr lang="en-US" dirty="0" err="1"/>
              <a:t>etkinlikleri</a:t>
            </a:r>
            <a:r>
              <a:rPr lang="en-US" dirty="0"/>
              <a:t> </a:t>
            </a:r>
            <a:r>
              <a:rPr lang="en-US" dirty="0" err="1" smtClean="0"/>
              <a:t>içer</a:t>
            </a:r>
            <a:r>
              <a:rPr lang="tr-TR" dirty="0" smtClean="0"/>
              <a:t>en yazılım süreci</a:t>
            </a:r>
            <a:r>
              <a:rPr lang="en-US" dirty="0" smtClean="0"/>
              <a:t>.</a:t>
            </a:r>
            <a:endParaRPr lang="en-US" dirty="0"/>
          </a:p>
          <a:p>
            <a:pPr lvl="1" algn="just"/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özelliklerini</a:t>
            </a:r>
            <a:r>
              <a:rPr lang="en-US" dirty="0"/>
              <a:t> </a:t>
            </a:r>
            <a:r>
              <a:rPr lang="en-US" dirty="0" err="1"/>
              <a:t>müşterilere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geliştirilebilir</a:t>
            </a:r>
            <a:r>
              <a:rPr lang="en-US" dirty="0"/>
              <a:t>.</a:t>
            </a:r>
          </a:p>
          <a:p>
            <a:pPr algn="just"/>
            <a:r>
              <a:rPr lang="tr-TR" b="1" dirty="0" smtClean="0"/>
              <a:t>Değişim toleransı:</a:t>
            </a:r>
            <a:r>
              <a:rPr lang="en-US" b="1" dirty="0" smtClean="0"/>
              <a:t> </a:t>
            </a:r>
            <a:r>
              <a:rPr lang="en-US" dirty="0" err="1"/>
              <a:t>değişikliklerin</a:t>
            </a:r>
            <a:r>
              <a:rPr lang="en-US" dirty="0"/>
              <a:t> </a:t>
            </a:r>
            <a:r>
              <a:rPr lang="en-US" dirty="0" err="1"/>
              <a:t>nispeten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maliyetle</a:t>
            </a:r>
            <a:r>
              <a:rPr lang="en-US" dirty="0"/>
              <a:t> </a:t>
            </a:r>
            <a:r>
              <a:rPr lang="en-US" dirty="0" err="1"/>
              <a:t>gerçekleştirilebilmesi</a:t>
            </a:r>
            <a:r>
              <a:rPr lang="en-US" dirty="0"/>
              <a:t> </a:t>
            </a:r>
            <a:r>
              <a:rPr lang="tr-TR" dirty="0" smtClean="0"/>
              <a:t>tasarım aşamasında tolerans sağlayın.</a:t>
            </a:r>
            <a:endParaRPr lang="en-US" dirty="0"/>
          </a:p>
          <a:p>
            <a:pPr lvl="1" algn="just"/>
            <a:r>
              <a:rPr lang="en-US" dirty="0"/>
              <a:t>Bu </a:t>
            </a:r>
            <a:r>
              <a:rPr lang="en-US" dirty="0" err="1"/>
              <a:t>normalde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 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, </a:t>
            </a:r>
            <a:r>
              <a:rPr lang="en-US" dirty="0" err="1"/>
              <a:t>henüz</a:t>
            </a:r>
            <a:r>
              <a:rPr lang="en-US" dirty="0"/>
              <a:t> </a:t>
            </a:r>
            <a:r>
              <a:rPr lang="en-US" dirty="0" err="1"/>
              <a:t>geliştirilmemiş</a:t>
            </a:r>
            <a:r>
              <a:rPr lang="en-US" dirty="0"/>
              <a:t> </a:t>
            </a:r>
            <a:r>
              <a:rPr lang="en-US" dirty="0" err="1"/>
              <a:t>artışlarla</a:t>
            </a:r>
            <a:r>
              <a:rPr lang="en-US" dirty="0"/>
              <a:t> </a:t>
            </a:r>
            <a:r>
              <a:rPr lang="en-US" dirty="0" err="1"/>
              <a:t>uygulanabilir</a:t>
            </a:r>
            <a:r>
              <a:rPr lang="en-US" dirty="0"/>
              <a:t>. Bu </a:t>
            </a:r>
            <a:r>
              <a:rPr lang="en-US" dirty="0" err="1"/>
              <a:t>imkansızsa</a:t>
            </a:r>
            <a:r>
              <a:rPr lang="en-US" dirty="0"/>
              <a:t>, </a:t>
            </a:r>
            <a:r>
              <a:rPr lang="en-US" dirty="0" err="1"/>
              <a:t>değişikliği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</a:t>
            </a:r>
            <a:r>
              <a:rPr lang="en-US" dirty="0"/>
              <a:t> (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) </a:t>
            </a:r>
            <a:r>
              <a:rPr lang="en-US" dirty="0" err="1"/>
              <a:t>değiştirilebilir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840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Prototipleme</a:t>
            </a:r>
            <a:endParaRPr lang="en-US" dirty="0"/>
          </a:p>
        </p:txBody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, </a:t>
            </a:r>
            <a:r>
              <a:rPr lang="en-US" dirty="0" err="1"/>
              <a:t>konseptleri</a:t>
            </a:r>
            <a:r>
              <a:rPr lang="en-US" dirty="0"/>
              <a:t> </a:t>
            </a:r>
            <a:r>
              <a:rPr lang="en-US" dirty="0" err="1"/>
              <a:t>göstermek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seçeneklerini</a:t>
            </a:r>
            <a:r>
              <a:rPr lang="en-US" dirty="0"/>
              <a:t> </a:t>
            </a:r>
            <a:r>
              <a:rPr lang="en-US" dirty="0" err="1"/>
              <a:t>denemek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ilk </a:t>
            </a:r>
            <a:r>
              <a:rPr lang="en-US" dirty="0" err="1"/>
              <a:t>sürümüdür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şunlarda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çıkarılması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doğrulanmasına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seçenekleri</a:t>
            </a:r>
            <a:r>
              <a:rPr lang="en-US" dirty="0"/>
              <a:t> </a:t>
            </a:r>
            <a:r>
              <a:rPr lang="en-US" dirty="0" err="1"/>
              <a:t>keşfetmek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UI </a:t>
            </a:r>
            <a:r>
              <a:rPr lang="en-US" dirty="0" err="1"/>
              <a:t>tasarımı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;</a:t>
            </a:r>
          </a:p>
          <a:p>
            <a:pPr lvl="1" algn="just"/>
            <a:r>
              <a:rPr lang="en-US" dirty="0"/>
              <a:t>Test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arkaya</a:t>
            </a:r>
            <a:r>
              <a:rPr lang="en-US" dirty="0"/>
              <a:t> </a:t>
            </a:r>
            <a:r>
              <a:rPr lang="en-US" dirty="0" err="1"/>
              <a:t>testleri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913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Oluşturmanın</a:t>
            </a:r>
            <a:r>
              <a:rPr lang="en-US" dirty="0" smtClean="0"/>
              <a:t> </a:t>
            </a:r>
            <a:r>
              <a:rPr lang="en-US" dirty="0" err="1" smtClean="0"/>
              <a:t>Faydaları</a:t>
            </a:r>
            <a:endParaRPr lang="en-US" dirty="0"/>
          </a:p>
        </p:txBody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İyileştirilmiş</a:t>
            </a:r>
            <a:r>
              <a:rPr lang="en-US" dirty="0" smtClean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kullanılabilirliği</a:t>
            </a:r>
            <a:r>
              <a:rPr lang="en-US" dirty="0"/>
              <a:t>.</a:t>
            </a:r>
          </a:p>
          <a:p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yakın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eşleşme</a:t>
            </a:r>
            <a:r>
              <a:rPr lang="en-US" dirty="0"/>
              <a:t>.</a:t>
            </a:r>
          </a:p>
          <a:p>
            <a:r>
              <a:rPr lang="tr-TR" dirty="0"/>
              <a:t>İyileştirilmiş</a:t>
            </a:r>
            <a:r>
              <a:rPr lang="en-US" dirty="0" smtClean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kalitesi</a:t>
            </a:r>
            <a:r>
              <a:rPr lang="en-US" dirty="0"/>
              <a:t>.</a:t>
            </a:r>
          </a:p>
          <a:p>
            <a:r>
              <a:rPr lang="tr-TR" dirty="0"/>
              <a:t>İyileştirilmiş</a:t>
            </a:r>
            <a:r>
              <a:rPr lang="en-US" dirty="0" smtClean="0"/>
              <a:t> </a:t>
            </a:r>
            <a:r>
              <a:rPr lang="en-US" dirty="0" err="1"/>
              <a:t>bakım</a:t>
            </a:r>
            <a:r>
              <a:rPr lang="en-US" dirty="0"/>
              <a:t> </a:t>
            </a:r>
            <a:r>
              <a:rPr lang="en-US" dirty="0" err="1"/>
              <a:t>kolaylığı</a:t>
            </a:r>
            <a:r>
              <a:rPr lang="en-US" dirty="0"/>
              <a:t>.</a:t>
            </a:r>
          </a:p>
          <a:p>
            <a:r>
              <a:rPr lang="en-US" dirty="0" err="1"/>
              <a:t>Azaltılmış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çabası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70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Süreci</a:t>
            </a:r>
            <a:endParaRPr lang="en-US" dirty="0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94575" y="2608353"/>
            <a:ext cx="7627164" cy="21629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810" y="2322961"/>
            <a:ext cx="8548381" cy="27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1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dillerine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araçlarına</a:t>
            </a:r>
            <a:r>
              <a:rPr lang="en-US" dirty="0"/>
              <a:t> </a:t>
            </a:r>
            <a:r>
              <a:rPr lang="en-US" dirty="0" err="1"/>
              <a:t>dayalı</a:t>
            </a:r>
            <a:r>
              <a:rPr lang="en-US" dirty="0"/>
              <a:t> </a:t>
            </a:r>
            <a:r>
              <a:rPr lang="en-US" dirty="0" err="1"/>
              <a:t>olabilir</a:t>
            </a:r>
            <a:endParaRPr lang="en-US" dirty="0"/>
          </a:p>
          <a:p>
            <a:r>
              <a:rPr lang="tr-TR" dirty="0" smtClean="0"/>
              <a:t>Fonksiyonelliğin</a:t>
            </a:r>
            <a:r>
              <a:rPr lang="en-US" dirty="0" smtClean="0"/>
              <a:t> </a:t>
            </a:r>
            <a:r>
              <a:rPr lang="en-US" dirty="0" err="1"/>
              <a:t>dışarıda</a:t>
            </a:r>
            <a:r>
              <a:rPr lang="en-US" dirty="0"/>
              <a:t> </a:t>
            </a:r>
            <a:r>
              <a:rPr lang="en-US" dirty="0" err="1"/>
              <a:t>bırakılmasını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endParaRPr lang="en-US" dirty="0"/>
          </a:p>
          <a:p>
            <a:pPr lvl="1"/>
            <a:r>
              <a:rPr lang="en-US" dirty="0" err="1"/>
              <a:t>Prototip</a:t>
            </a:r>
            <a:r>
              <a:rPr lang="en-US" dirty="0"/>
              <a:t>,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anlaşılmayan</a:t>
            </a:r>
            <a:r>
              <a:rPr lang="en-US" dirty="0"/>
              <a:t> </a:t>
            </a:r>
            <a:r>
              <a:rPr lang="en-US" dirty="0" err="1"/>
              <a:t>alanlarına</a:t>
            </a:r>
            <a:r>
              <a:rPr lang="en-US" dirty="0"/>
              <a:t> </a:t>
            </a:r>
            <a:r>
              <a:rPr lang="en-US" dirty="0" err="1"/>
              <a:t>odaklanmalıdır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Prototipe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denetimi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kurtarma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edilmeyebilir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Güvenilirlik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güvenlik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işlevsel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işlevsel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odaklanın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160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Prototipler Atılmalıdır</a:t>
            </a:r>
            <a:endParaRPr lang="en-US" dirty="0"/>
          </a:p>
        </p:txBody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Prototipler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üretim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olmadığından</a:t>
            </a:r>
            <a:r>
              <a:rPr lang="en-US" dirty="0"/>
              <a:t> </a:t>
            </a:r>
            <a:r>
              <a:rPr lang="en-US" dirty="0" err="1"/>
              <a:t>geliştirildikten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atılmalıdır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İşlevsel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karşılamak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imkansız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Prototipler</a:t>
            </a:r>
            <a:r>
              <a:rPr lang="en-US" dirty="0"/>
              <a:t> </a:t>
            </a:r>
            <a:r>
              <a:rPr lang="en-US" dirty="0" err="1"/>
              <a:t>normalde</a:t>
            </a:r>
            <a:r>
              <a:rPr lang="en-US" dirty="0"/>
              <a:t> </a:t>
            </a:r>
            <a:r>
              <a:rPr lang="en-US" dirty="0" err="1"/>
              <a:t>belgelenmez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değişimle</a:t>
            </a:r>
            <a:r>
              <a:rPr lang="en-US" dirty="0"/>
              <a:t> </a:t>
            </a:r>
            <a:r>
              <a:rPr lang="en-US" dirty="0" err="1"/>
              <a:t>bozulur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muhtemelen</a:t>
            </a:r>
            <a:r>
              <a:rPr lang="en-US" dirty="0"/>
              <a:t> normal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standartlarını</a:t>
            </a:r>
            <a:r>
              <a:rPr lang="en-US" dirty="0"/>
              <a:t> </a:t>
            </a:r>
            <a:r>
              <a:rPr lang="en-US" dirty="0" err="1"/>
              <a:t>karşılamayacaktır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589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Teslimat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sunmak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,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işlevselliğin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bölümünü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artımla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aşamalara</a:t>
            </a:r>
            <a:r>
              <a:rPr lang="en-US" dirty="0"/>
              <a:t> </a:t>
            </a:r>
            <a:r>
              <a:rPr lang="en-US" dirty="0" err="1"/>
              <a:t>bölünür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öncelik</a:t>
            </a:r>
            <a:r>
              <a:rPr lang="en-US" dirty="0"/>
              <a:t> </a:t>
            </a:r>
            <a:r>
              <a:rPr lang="en-US" dirty="0" err="1"/>
              <a:t>verilir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öncelik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artışlara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artımın</a:t>
            </a:r>
            <a:r>
              <a:rPr lang="en-US" dirty="0"/>
              <a:t> </a:t>
            </a:r>
            <a:r>
              <a:rPr lang="en-US" dirty="0" err="1"/>
              <a:t>geliştirilmesine</a:t>
            </a:r>
            <a:r>
              <a:rPr lang="en-US" dirty="0"/>
              <a:t> </a:t>
            </a:r>
            <a:r>
              <a:rPr lang="en-US" dirty="0" err="1"/>
              <a:t>başlandıktan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,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dondurulur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gelişmeye</a:t>
            </a:r>
            <a:r>
              <a:rPr lang="en-US" dirty="0"/>
              <a:t> </a:t>
            </a:r>
            <a:r>
              <a:rPr lang="en-US" dirty="0" err="1"/>
              <a:t>devam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43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Teslimat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geliştirme</a:t>
            </a:r>
            <a:endParaRPr lang="en-US" dirty="0"/>
          </a:p>
          <a:p>
            <a:pPr lvl="1" algn="just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</a:t>
            </a:r>
            <a:r>
              <a:rPr lang="en-US" dirty="0" err="1"/>
              <a:t>geliştirin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artışın</a:t>
            </a:r>
            <a:r>
              <a:rPr lang="en-US" dirty="0"/>
              <a:t> </a:t>
            </a:r>
            <a:r>
              <a:rPr lang="en-US" dirty="0" err="1"/>
              <a:t>geliştirilmesine</a:t>
            </a:r>
            <a:r>
              <a:rPr lang="en-US" dirty="0"/>
              <a:t> </a:t>
            </a:r>
            <a:r>
              <a:rPr lang="en-US" dirty="0" err="1"/>
              <a:t>geçmeden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artışı</a:t>
            </a:r>
            <a:r>
              <a:rPr lang="en-US" dirty="0"/>
              <a:t> </a:t>
            </a:r>
            <a:r>
              <a:rPr lang="en-US" dirty="0" err="1"/>
              <a:t>değerlendirin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yöntemlerde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normal </a:t>
            </a:r>
            <a:r>
              <a:rPr lang="en-US" dirty="0" err="1"/>
              <a:t>yaklaşım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Kullanıcı</a:t>
            </a:r>
            <a:r>
              <a:rPr lang="en-US" dirty="0"/>
              <a:t> /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vekili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teslimat</a:t>
            </a:r>
            <a:endParaRPr lang="en-US" dirty="0"/>
          </a:p>
          <a:p>
            <a:pPr lvl="1" algn="just"/>
            <a:r>
              <a:rPr lang="en-US" dirty="0"/>
              <a:t>Son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artım</a:t>
            </a:r>
            <a:r>
              <a:rPr lang="en-US" dirty="0"/>
              <a:t> </a:t>
            </a:r>
            <a:r>
              <a:rPr lang="en-US" dirty="0" err="1"/>
              <a:t>dağıtın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gerçekçi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Arttırmalar</a:t>
            </a:r>
            <a:r>
              <a:rPr lang="en-US" dirty="0"/>
              <a:t>, </a:t>
            </a:r>
            <a:r>
              <a:rPr lang="en-US" dirty="0" err="1"/>
              <a:t>değiştirilen</a:t>
            </a:r>
            <a:r>
              <a:rPr lang="en-US" dirty="0"/>
              <a:t> </a:t>
            </a:r>
            <a:r>
              <a:rPr lang="en-US" dirty="0" err="1"/>
              <a:t>sistemden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işlevselliğe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olduğundan</a:t>
            </a:r>
            <a:r>
              <a:rPr lang="en-US" dirty="0"/>
              <a:t>, </a:t>
            </a:r>
            <a:r>
              <a:rPr lang="en-US" dirty="0" err="1"/>
              <a:t>değiştirme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uygulanması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Süreci</a:t>
            </a:r>
            <a:r>
              <a:rPr lang="en-US" dirty="0" smtClean="0"/>
              <a:t> </a:t>
            </a:r>
            <a:r>
              <a:rPr lang="en-US" dirty="0" err="1" smtClean="0"/>
              <a:t>Açıklamaları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açıklarken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tartışırken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süreçlerdeki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belirleme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tasarlama</a:t>
            </a:r>
            <a:r>
              <a:rPr lang="en-US" dirty="0"/>
              <a:t> vb. </a:t>
            </a:r>
            <a:r>
              <a:rPr lang="tr-TR" dirty="0" smtClean="0"/>
              <a:t>f</a:t>
            </a:r>
            <a:r>
              <a:rPr lang="en-US" dirty="0" err="1" smtClean="0"/>
              <a:t>aaliyetlerden</a:t>
            </a:r>
            <a:r>
              <a:rPr lang="en-US" dirty="0" smtClean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faaliyetlerin</a:t>
            </a:r>
            <a:r>
              <a:rPr lang="en-US" dirty="0"/>
              <a:t> </a:t>
            </a:r>
            <a:r>
              <a:rPr lang="en-US" dirty="0" err="1"/>
              <a:t>sıralanmasından</a:t>
            </a:r>
            <a:r>
              <a:rPr lang="en-US" dirty="0"/>
              <a:t> </a:t>
            </a:r>
            <a:r>
              <a:rPr lang="en-US" dirty="0" err="1"/>
              <a:t>bahsediyoruz</a:t>
            </a:r>
            <a:r>
              <a:rPr lang="en-US" dirty="0"/>
              <a:t>.</a:t>
            </a:r>
          </a:p>
          <a:p>
            <a:pPr algn="just"/>
            <a:r>
              <a:rPr lang="tr-TR" dirty="0" smtClean="0"/>
              <a:t>Süreç</a:t>
            </a:r>
            <a:r>
              <a:rPr lang="en-US" dirty="0" smtClean="0"/>
              <a:t> </a:t>
            </a:r>
            <a:r>
              <a:rPr lang="en-US" dirty="0" err="1"/>
              <a:t>açıklamaları</a:t>
            </a:r>
            <a:r>
              <a:rPr lang="en-US" dirty="0"/>
              <a:t> </a:t>
            </a:r>
            <a:r>
              <a:rPr lang="en-US" dirty="0" err="1"/>
              <a:t>şunları</a:t>
            </a:r>
            <a:r>
              <a:rPr lang="en-US" dirty="0"/>
              <a:t> da </a:t>
            </a:r>
            <a:r>
              <a:rPr lang="en-US" dirty="0" err="1"/>
              <a:t>içerebilir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faaliyetinin</a:t>
            </a:r>
            <a:r>
              <a:rPr lang="en-US" dirty="0"/>
              <a:t> </a:t>
            </a:r>
            <a:r>
              <a:rPr lang="en-US" dirty="0" err="1"/>
              <a:t>sonucu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ürünler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kişilerin</a:t>
            </a:r>
            <a:r>
              <a:rPr lang="en-US" dirty="0"/>
              <a:t> </a:t>
            </a:r>
            <a:r>
              <a:rPr lang="en-US" dirty="0" err="1"/>
              <a:t>sorumluluklarını</a:t>
            </a:r>
            <a:r>
              <a:rPr lang="en-US" dirty="0"/>
              <a:t> </a:t>
            </a:r>
            <a:r>
              <a:rPr lang="en-US" dirty="0" err="1"/>
              <a:t>yansıtan</a:t>
            </a:r>
            <a:r>
              <a:rPr lang="en-US" dirty="0"/>
              <a:t> roller;</a:t>
            </a:r>
          </a:p>
          <a:p>
            <a:pPr lvl="1" algn="just"/>
            <a:r>
              <a:rPr lang="en-US" dirty="0" err="1"/>
              <a:t>Bir</a:t>
            </a:r>
            <a:r>
              <a:rPr lang="en-US" dirty="0"/>
              <a:t> proses </a:t>
            </a:r>
            <a:r>
              <a:rPr lang="en-US" dirty="0" err="1"/>
              <a:t>aktivitesinin</a:t>
            </a:r>
            <a:r>
              <a:rPr lang="en-US" dirty="0"/>
              <a:t> </a:t>
            </a:r>
            <a:r>
              <a:rPr lang="en-US" dirty="0" err="1"/>
              <a:t>yürürlüğe</a:t>
            </a:r>
            <a:r>
              <a:rPr lang="en-US" dirty="0"/>
              <a:t> </a:t>
            </a:r>
            <a:r>
              <a:rPr lang="en-US" dirty="0" err="1"/>
              <a:t>girmesinden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ürünün</a:t>
            </a:r>
            <a:r>
              <a:rPr lang="en-US" dirty="0"/>
              <a:t> </a:t>
            </a:r>
            <a:r>
              <a:rPr lang="en-US" dirty="0" err="1"/>
              <a:t>üretilmesinden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tr-TR" dirty="0" smtClean="0"/>
              <a:t>ön ve son koşullar.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67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Teslimat</a:t>
            </a:r>
            <a:endParaRPr lang="en-US" dirty="0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81201" y="2353036"/>
            <a:ext cx="8172017" cy="276724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696" y="1980665"/>
            <a:ext cx="8449024" cy="329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Dağıtım</a:t>
            </a:r>
            <a:r>
              <a:rPr lang="en-US" dirty="0" smtClean="0"/>
              <a:t> </a:t>
            </a:r>
            <a:r>
              <a:rPr lang="en-US" dirty="0" err="1" smtClean="0"/>
              <a:t>Avantajları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tr-TR" dirty="0" smtClean="0"/>
              <a:t>istekleri</a:t>
            </a:r>
            <a:r>
              <a:rPr lang="en-US" dirty="0" smtClean="0"/>
              <a:t>, </a:t>
            </a:r>
            <a:r>
              <a:rPr lang="en-US" dirty="0"/>
              <a:t>her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artışla</a:t>
            </a:r>
            <a:r>
              <a:rPr lang="en-US" dirty="0"/>
              <a:t> </a:t>
            </a:r>
            <a:r>
              <a:rPr lang="en-US" dirty="0" err="1"/>
              <a:t>sunulabilir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işlevselliği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kullanılabilir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Erken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,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artışlar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çıkarmaya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olacak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görevi</a:t>
            </a:r>
            <a:r>
              <a:rPr lang="en-US" dirty="0"/>
              <a:t> </a:t>
            </a:r>
            <a:r>
              <a:rPr lang="en-US" dirty="0" err="1"/>
              <a:t>görür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düşük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başarısızlığı</a:t>
            </a:r>
            <a:r>
              <a:rPr lang="en-US" dirty="0"/>
              <a:t> </a:t>
            </a:r>
            <a:r>
              <a:rPr lang="en-US" dirty="0" err="1"/>
              <a:t>riski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yüksek</a:t>
            </a:r>
            <a:r>
              <a:rPr lang="en-US" dirty="0"/>
              <a:t> </a:t>
            </a:r>
            <a:r>
              <a:rPr lang="en-US" dirty="0" err="1"/>
              <a:t>öncelikli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hizmetleri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testi</a:t>
            </a:r>
            <a:r>
              <a:rPr lang="en-US" dirty="0"/>
              <a:t> alma </a:t>
            </a:r>
            <a:r>
              <a:rPr lang="en-US" dirty="0" err="1"/>
              <a:t>eğilimindedir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0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Dağıtım</a:t>
            </a:r>
            <a:r>
              <a:rPr lang="en-US" dirty="0" smtClean="0"/>
              <a:t> </a:t>
            </a:r>
            <a:r>
              <a:rPr lang="en-US" dirty="0" err="1" smtClean="0"/>
              <a:t>Sorunları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1800" y="1600201"/>
            <a:ext cx="8229600" cy="4525963"/>
          </a:xfrm>
        </p:spPr>
        <p:txBody>
          <a:bodyPr/>
          <a:lstStyle/>
          <a:p>
            <a:pPr algn="just"/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bölümleri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tr-TR" dirty="0" smtClean="0"/>
              <a:t>tesis</a:t>
            </a:r>
            <a:r>
              <a:rPr lang="en-US" dirty="0" smtClean="0"/>
              <a:t> </a:t>
            </a:r>
            <a:r>
              <a:rPr lang="en-US" dirty="0" err="1"/>
              <a:t>gerektirir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İhtiyaçlar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artış</a:t>
            </a:r>
            <a:r>
              <a:rPr lang="en-US" dirty="0"/>
              <a:t> </a:t>
            </a:r>
            <a:r>
              <a:rPr lang="en-US" dirty="0" err="1"/>
              <a:t>uygulanana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ayrıntılı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tanımlanmadığından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artışların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duyduğu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tesisleri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zor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Yinelemeli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özü</a:t>
            </a:r>
            <a:r>
              <a:rPr lang="en-US" dirty="0"/>
              <a:t>, </a:t>
            </a:r>
            <a:r>
              <a:rPr lang="en-US" dirty="0" err="1"/>
              <a:t>spesifikasyonun</a:t>
            </a:r>
            <a:r>
              <a:rPr lang="en-US" dirty="0"/>
              <a:t> </a:t>
            </a:r>
            <a:r>
              <a:rPr lang="en-US" dirty="0" err="1"/>
              <a:t>yazılımla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geliştirilmesidir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Ancak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spesifikasyonunun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sözleşmesinin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parçası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kuruluşun</a:t>
            </a:r>
            <a:r>
              <a:rPr lang="en-US" dirty="0"/>
              <a:t> satın alma </a:t>
            </a:r>
            <a:r>
              <a:rPr lang="en-US" dirty="0" err="1"/>
              <a:t>modeliyle</a:t>
            </a:r>
            <a:r>
              <a:rPr lang="en-US" dirty="0"/>
              <a:t> </a:t>
            </a:r>
            <a:r>
              <a:rPr lang="en-US" dirty="0" err="1"/>
              <a:t>çelişir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32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Boehm'in</a:t>
            </a:r>
            <a:r>
              <a:rPr lang="en-US" dirty="0" smtClean="0"/>
              <a:t> Spiral </a:t>
            </a:r>
            <a:r>
              <a:rPr lang="en-US" dirty="0" err="1" smtClean="0"/>
              <a:t>Modeli</a:t>
            </a: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Süreç</a:t>
            </a:r>
            <a:r>
              <a:rPr lang="en-US" dirty="0"/>
              <a:t>, </a:t>
            </a:r>
            <a:r>
              <a:rPr lang="en-US" dirty="0" err="1"/>
              <a:t>geriye</a:t>
            </a:r>
            <a:r>
              <a:rPr lang="en-US" dirty="0"/>
              <a:t> </a:t>
            </a:r>
            <a:r>
              <a:rPr lang="en-US" dirty="0" err="1"/>
              <a:t>dönük</a:t>
            </a:r>
            <a:r>
              <a:rPr lang="en-US" dirty="0"/>
              <a:t> </a:t>
            </a:r>
            <a:r>
              <a:rPr lang="en-US" dirty="0" err="1"/>
              <a:t>izleme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faaliyetler</a:t>
            </a:r>
            <a:r>
              <a:rPr lang="en-US" dirty="0"/>
              <a:t> </a:t>
            </a:r>
            <a:r>
              <a:rPr lang="en-US" dirty="0" err="1"/>
              <a:t>dizisi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sarmal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Spiraldeki</a:t>
            </a:r>
            <a:r>
              <a:rPr lang="en-US" dirty="0"/>
              <a:t> her </a:t>
            </a:r>
            <a:r>
              <a:rPr lang="en-US" dirty="0" err="1"/>
              <a:t>döngü</a:t>
            </a:r>
            <a:r>
              <a:rPr lang="en-US" dirty="0"/>
              <a:t>, </a:t>
            </a:r>
            <a:r>
              <a:rPr lang="en-US" dirty="0" err="1"/>
              <a:t>süreçteki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aşamayı</a:t>
            </a:r>
            <a:r>
              <a:rPr lang="en-US" dirty="0"/>
              <a:t> </a:t>
            </a:r>
            <a:r>
              <a:rPr lang="en-US" dirty="0" err="1"/>
              <a:t>temsil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Spesifikasyon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 smtClean="0"/>
              <a:t>tasarım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tr-TR" dirty="0" smtClean="0"/>
              <a:t>sabit aşama yoktur: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/>
              <a:t>olana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spiraldeki</a:t>
            </a:r>
            <a:r>
              <a:rPr lang="en-US" dirty="0"/>
              <a:t> </a:t>
            </a:r>
            <a:r>
              <a:rPr lang="en-US" dirty="0" err="1"/>
              <a:t>döngüler</a:t>
            </a:r>
            <a:r>
              <a:rPr lang="en-US" dirty="0"/>
              <a:t> </a:t>
            </a:r>
            <a:r>
              <a:rPr lang="tr-TR" dirty="0" smtClean="0"/>
              <a:t>seçilir.</a:t>
            </a:r>
            <a:endParaRPr lang="en-US" dirty="0"/>
          </a:p>
          <a:p>
            <a:pPr algn="just"/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riskler</a:t>
            </a:r>
            <a:r>
              <a:rPr lang="en-US" dirty="0"/>
              <a:t> </a:t>
            </a:r>
            <a:r>
              <a:rPr lang="en-US" dirty="0" err="1"/>
              <a:t>açıkça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çözülür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20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Boehm'in</a:t>
            </a:r>
            <a:r>
              <a:rPr lang="en-US" dirty="0" smtClean="0"/>
              <a:t>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Sürecinin</a:t>
            </a:r>
            <a:r>
              <a:rPr lang="en-US" dirty="0" smtClean="0"/>
              <a:t> Spiral </a:t>
            </a:r>
            <a:r>
              <a:rPr lang="en-US" dirty="0" err="1" smtClean="0"/>
              <a:t>Modeli</a:t>
            </a:r>
            <a:endParaRPr lang="en-US" dirty="0"/>
          </a:p>
        </p:txBody>
      </p:sp>
      <p:pic>
        <p:nvPicPr>
          <p:cNvPr id="4" name="Picture 3" descr="2.11 Spira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531472" y="1644650"/>
            <a:ext cx="6986169" cy="475330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661" y="1505662"/>
            <a:ext cx="7387120" cy="496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3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</a:t>
            </a:r>
            <a:r>
              <a:rPr lang="en-US" dirty="0" err="1" smtClean="0"/>
              <a:t>Sektörler</a:t>
            </a:r>
            <a:endParaRPr lang="en-US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belirleme</a:t>
            </a:r>
            <a:endParaRPr lang="en-US" dirty="0"/>
          </a:p>
          <a:p>
            <a:pPr lvl="1" algn="just"/>
            <a:r>
              <a:rPr lang="en-US" dirty="0" err="1"/>
              <a:t>Aşama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hedefler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Risk </a:t>
            </a:r>
            <a:r>
              <a:rPr lang="en-US" dirty="0" err="1"/>
              <a:t>değerlendirmesi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azaltma</a:t>
            </a:r>
            <a:endParaRPr lang="en-US" dirty="0"/>
          </a:p>
          <a:p>
            <a:pPr lvl="1" algn="just"/>
            <a:r>
              <a:rPr lang="en-US" dirty="0" err="1"/>
              <a:t>Riskler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riskleri</a:t>
            </a:r>
            <a:r>
              <a:rPr lang="en-US" dirty="0"/>
              <a:t> </a:t>
            </a:r>
            <a:r>
              <a:rPr lang="en-US" dirty="0" err="1"/>
              <a:t>azaltmak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faaliyetler</a:t>
            </a:r>
            <a:r>
              <a:rPr lang="en-US" dirty="0"/>
              <a:t> </a:t>
            </a:r>
            <a:r>
              <a:rPr lang="en-US" dirty="0" err="1"/>
              <a:t>başlatılır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doğrulama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modellerden</a:t>
            </a:r>
            <a:r>
              <a:rPr lang="en-US" dirty="0"/>
              <a:t> </a:t>
            </a:r>
            <a:r>
              <a:rPr lang="en-US" dirty="0" err="1"/>
              <a:t>herhangi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olabilecek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seçilir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Planlama</a:t>
            </a:r>
            <a:endParaRPr lang="en-US" dirty="0"/>
          </a:p>
          <a:p>
            <a:pPr lvl="1" algn="just"/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gözden</a:t>
            </a:r>
            <a:r>
              <a:rPr lang="en-US" dirty="0"/>
              <a:t> </a:t>
            </a:r>
            <a:r>
              <a:rPr lang="en-US" dirty="0" err="1"/>
              <a:t>geçirilir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spiralin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 </a:t>
            </a:r>
            <a:r>
              <a:rPr lang="en-US" dirty="0" err="1"/>
              <a:t>planlanır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146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Spiral Model </a:t>
            </a:r>
            <a:r>
              <a:rPr lang="en-US" dirty="0" err="1" smtClean="0"/>
              <a:t>Kullanımı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Spiral model, </a:t>
            </a:r>
            <a:r>
              <a:rPr lang="en-US" dirty="0" err="1"/>
              <a:t>insanların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dirty="0" err="1"/>
              <a:t>yineleme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düşünmelerine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olmada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geliştirmeye</a:t>
            </a:r>
            <a:r>
              <a:rPr lang="en-US" dirty="0"/>
              <a:t> risk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tanıtmada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etkili</a:t>
            </a:r>
            <a:r>
              <a:rPr lang="en-US" dirty="0"/>
              <a:t> </a:t>
            </a:r>
            <a:r>
              <a:rPr lang="en-US" dirty="0" err="1"/>
              <a:t>olmuştur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pratikte</a:t>
            </a:r>
            <a:r>
              <a:rPr lang="en-US" dirty="0"/>
              <a:t>, model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yayınlandığı</a:t>
            </a:r>
            <a:r>
              <a:rPr lang="en-US" dirty="0"/>
              <a:t> </a:t>
            </a:r>
            <a:r>
              <a:rPr lang="en-US" dirty="0" err="1"/>
              <a:t>şekliyle</a:t>
            </a:r>
            <a:r>
              <a:rPr lang="en-US" dirty="0"/>
              <a:t> </a:t>
            </a:r>
            <a:r>
              <a:rPr lang="en-US" dirty="0" err="1"/>
              <a:t>nadiren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20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Birleşik</a:t>
            </a:r>
            <a:r>
              <a:rPr lang="en-US" dirty="0"/>
              <a:t> </a:t>
            </a:r>
            <a:r>
              <a:rPr lang="en-US" dirty="0" err="1"/>
              <a:t>Süreç</a:t>
            </a:r>
            <a:endParaRPr lang="en-US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UML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çalışmalardan</a:t>
            </a:r>
            <a:r>
              <a:rPr lang="en-US" dirty="0"/>
              <a:t> </a:t>
            </a:r>
            <a:r>
              <a:rPr lang="en-US" dirty="0" err="1"/>
              <a:t>türetilen</a:t>
            </a:r>
            <a:r>
              <a:rPr lang="en-US" dirty="0"/>
              <a:t> modern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tartışılan</a:t>
            </a:r>
            <a:r>
              <a:rPr lang="en-US" dirty="0"/>
              <a:t> 3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yönlerini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Normalde</a:t>
            </a:r>
            <a:r>
              <a:rPr lang="en-US" dirty="0"/>
              <a:t> 3 </a:t>
            </a:r>
            <a:r>
              <a:rPr lang="en-US" dirty="0" err="1"/>
              <a:t>perspektiften</a:t>
            </a:r>
            <a:r>
              <a:rPr lang="en-US" dirty="0"/>
              <a:t> </a:t>
            </a:r>
            <a:r>
              <a:rPr lang="en-US" dirty="0" err="1"/>
              <a:t>tanımlanmıştır</a:t>
            </a:r>
            <a:endParaRPr lang="en-US" dirty="0"/>
          </a:p>
          <a:p>
            <a:pPr lvl="1" algn="just"/>
            <a:r>
              <a:rPr lang="en-US" dirty="0"/>
              <a:t>Zaman </a:t>
            </a:r>
            <a:r>
              <a:rPr lang="en-US" dirty="0" err="1"/>
              <a:t>içindeki</a:t>
            </a:r>
            <a:r>
              <a:rPr lang="en-US" dirty="0"/>
              <a:t> </a:t>
            </a:r>
            <a:r>
              <a:rPr lang="en-US" dirty="0" err="1"/>
              <a:t>aşamaları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</a:t>
            </a:r>
            <a:r>
              <a:rPr lang="en-US" dirty="0"/>
              <a:t> </a:t>
            </a:r>
            <a:r>
              <a:rPr lang="en-US" dirty="0" err="1"/>
              <a:t>açısı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etkinliklerini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</a:t>
            </a:r>
            <a:r>
              <a:rPr lang="en-US" dirty="0"/>
              <a:t> </a:t>
            </a:r>
            <a:r>
              <a:rPr lang="en-US" dirty="0" err="1"/>
              <a:t>açısı</a:t>
            </a:r>
            <a:r>
              <a:rPr lang="en-US" dirty="0"/>
              <a:t>;</a:t>
            </a:r>
          </a:p>
          <a:p>
            <a:pPr lvl="1" algn="just"/>
            <a:r>
              <a:rPr lang="en-US" dirty="0" err="1"/>
              <a:t>İyi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öneren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bakış</a:t>
            </a:r>
            <a:r>
              <a:rPr lang="en-US" dirty="0"/>
              <a:t> </a:t>
            </a:r>
            <a:r>
              <a:rPr lang="en-US" dirty="0" err="1"/>
              <a:t>açısı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24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Birleştirilmiş</a:t>
            </a:r>
            <a:r>
              <a:rPr lang="en-US" dirty="0"/>
              <a:t> </a:t>
            </a:r>
            <a:r>
              <a:rPr lang="en-US" dirty="0" err="1"/>
              <a:t>Süreçteki</a:t>
            </a:r>
            <a:r>
              <a:rPr lang="en-US" dirty="0"/>
              <a:t> </a:t>
            </a:r>
            <a:r>
              <a:rPr lang="en-US" dirty="0" err="1"/>
              <a:t>Aşamalar</a:t>
            </a:r>
            <a:endParaRPr lang="en-US" dirty="0"/>
          </a:p>
        </p:txBody>
      </p:sp>
      <p:pic>
        <p:nvPicPr>
          <p:cNvPr id="4" name="Picture 3" descr="2.12 RUP phase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981200" y="2775339"/>
            <a:ext cx="7968480" cy="183156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49" y="2619603"/>
            <a:ext cx="8721982" cy="214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7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</a:t>
            </a:r>
            <a:r>
              <a:rPr lang="en-US" dirty="0" err="1" smtClean="0"/>
              <a:t>Aşamaları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Başlangıç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senaryosu</a:t>
            </a:r>
            <a:r>
              <a:rPr lang="en-US" dirty="0"/>
              <a:t> </a:t>
            </a:r>
            <a:r>
              <a:rPr lang="en-US" dirty="0" err="1"/>
              <a:t>oluşturun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Detaylandırma</a:t>
            </a:r>
            <a:endParaRPr lang="en-US" dirty="0"/>
          </a:p>
          <a:p>
            <a:pPr lvl="1" algn="just"/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alanı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mimarisi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anlayış</a:t>
            </a:r>
            <a:r>
              <a:rPr lang="en-US" dirty="0"/>
              <a:t> </a:t>
            </a:r>
            <a:r>
              <a:rPr lang="en-US" dirty="0" err="1"/>
              <a:t>geliştirin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İnşaat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tasarımı</a:t>
            </a:r>
            <a:r>
              <a:rPr lang="en-US" dirty="0"/>
              <a:t>,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test.</a:t>
            </a:r>
          </a:p>
          <a:p>
            <a:pPr algn="just"/>
            <a:r>
              <a:rPr lang="en-US" dirty="0" err="1"/>
              <a:t>Geçiş</a:t>
            </a:r>
            <a:endParaRPr lang="en-US" dirty="0"/>
          </a:p>
          <a:p>
            <a:pPr lvl="1" algn="just"/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alın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8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r>
              <a:rPr lang="en-US" dirty="0" err="1" smtClean="0"/>
              <a:t>Odaklı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Çevik</a:t>
            </a:r>
            <a:r>
              <a:rPr lang="en-US" dirty="0" smtClean="0"/>
              <a:t> </a:t>
            </a:r>
            <a:r>
              <a:rPr lang="en-US" dirty="0" err="1" smtClean="0"/>
              <a:t>Süreçler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Plan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faaliyetlerinin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planlandığı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ilerlemenin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plana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ölçüldüğü</a:t>
            </a:r>
            <a:r>
              <a:rPr lang="en-US" dirty="0"/>
              <a:t> </a:t>
            </a:r>
            <a:r>
              <a:rPr lang="en-US" dirty="0" err="1"/>
              <a:t>süreçlerdir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süreçlerde</a:t>
            </a:r>
            <a:r>
              <a:rPr lang="en-US" dirty="0"/>
              <a:t> </a:t>
            </a:r>
            <a:r>
              <a:rPr lang="en-US" dirty="0" err="1"/>
              <a:t>planlama</a:t>
            </a:r>
            <a:r>
              <a:rPr lang="en-US" dirty="0"/>
              <a:t> </a:t>
            </a:r>
            <a:r>
              <a:rPr lang="en-US" dirty="0" err="1"/>
              <a:t>artımlıdır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gereksinimlerini</a:t>
            </a:r>
            <a:r>
              <a:rPr lang="en-US" dirty="0"/>
              <a:t> </a:t>
            </a:r>
            <a:r>
              <a:rPr lang="en-US" dirty="0" err="1"/>
              <a:t>yansıtacak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Pratikte</a:t>
            </a:r>
            <a:r>
              <a:rPr lang="en-US" dirty="0"/>
              <a:t>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pratik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, hem plan </a:t>
            </a:r>
            <a:r>
              <a:rPr lang="en-US" dirty="0" err="1"/>
              <a:t>odaklı</a:t>
            </a:r>
            <a:r>
              <a:rPr lang="en-US" dirty="0"/>
              <a:t> hem de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yaklaşımların</a:t>
            </a:r>
            <a:r>
              <a:rPr lang="en-US" dirty="0"/>
              <a:t> </a:t>
            </a:r>
            <a:r>
              <a:rPr lang="en-US" dirty="0" err="1"/>
              <a:t>unsurlarını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Doğru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yanlış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süreçleri</a:t>
            </a:r>
            <a:r>
              <a:rPr lang="en-US" dirty="0"/>
              <a:t> </a:t>
            </a:r>
            <a:r>
              <a:rPr lang="en-US" dirty="0" err="1"/>
              <a:t>yoktur</a:t>
            </a:r>
            <a:r>
              <a:rPr lang="en-US" dirty="0" smtClean="0"/>
              <a:t>.</a:t>
            </a:r>
            <a:r>
              <a:rPr lang="tr-TR" dirty="0" smtClean="0"/>
              <a:t> Yani her yazılıma özel süreç olabilir.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868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RUP </a:t>
            </a:r>
            <a:r>
              <a:rPr lang="tr-TR" dirty="0" smtClean="0"/>
              <a:t>Y</a:t>
            </a:r>
            <a:r>
              <a:rPr lang="en-US" dirty="0" err="1" smtClean="0"/>
              <a:t>ineleme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Aşama</a:t>
            </a:r>
            <a:r>
              <a:rPr lang="en-US" dirty="0"/>
              <a:t> </a:t>
            </a:r>
            <a:r>
              <a:rPr lang="en-US" dirty="0" err="1"/>
              <a:t>içi</a:t>
            </a:r>
            <a:r>
              <a:rPr lang="en-US" dirty="0"/>
              <a:t> </a:t>
            </a:r>
            <a:r>
              <a:rPr lang="en-US" dirty="0" err="1"/>
              <a:t>yineleme</a:t>
            </a:r>
            <a:endParaRPr lang="en-US" dirty="0"/>
          </a:p>
          <a:p>
            <a:pPr lvl="1" algn="just"/>
            <a:r>
              <a:rPr lang="en-US" dirty="0"/>
              <a:t>Her </a:t>
            </a:r>
            <a:r>
              <a:rPr lang="en-US" dirty="0" err="1"/>
              <a:t>aşama</a:t>
            </a:r>
            <a:r>
              <a:rPr lang="en-US" dirty="0"/>
              <a:t>, </a:t>
            </a:r>
            <a:r>
              <a:rPr lang="en-US" dirty="0" err="1"/>
              <a:t>aşamalı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sonuçlarla</a:t>
            </a:r>
            <a:r>
              <a:rPr lang="en-US" dirty="0"/>
              <a:t> </a:t>
            </a:r>
            <a:r>
              <a:rPr lang="en-US" dirty="0" err="1"/>
              <a:t>yinelemelidir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yineleme</a:t>
            </a:r>
            <a:endParaRPr lang="en-US" dirty="0"/>
          </a:p>
          <a:p>
            <a:pPr lvl="1" algn="just"/>
            <a:r>
              <a:rPr lang="en-US" dirty="0"/>
              <a:t>RUP </a:t>
            </a:r>
            <a:r>
              <a:rPr lang="en-US" dirty="0" err="1"/>
              <a:t>modelindeki</a:t>
            </a:r>
            <a:r>
              <a:rPr lang="en-US" dirty="0"/>
              <a:t> </a:t>
            </a:r>
            <a:r>
              <a:rPr lang="en-US" dirty="0" err="1"/>
              <a:t>döngüde</a:t>
            </a:r>
            <a:r>
              <a:rPr lang="en-US" dirty="0"/>
              <a:t> </a:t>
            </a:r>
            <a:r>
              <a:rPr lang="en-US" dirty="0" err="1"/>
              <a:t>gösterildiği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fazlar</a:t>
            </a:r>
            <a:r>
              <a:rPr lang="en-US" dirty="0"/>
              <a:t> </a:t>
            </a:r>
            <a:r>
              <a:rPr lang="en-US" dirty="0" err="1"/>
              <a:t>kümesi</a:t>
            </a:r>
            <a:r>
              <a:rPr lang="en-US" dirty="0"/>
              <a:t> </a:t>
            </a:r>
            <a:r>
              <a:rPr lang="en-US" dirty="0" err="1"/>
              <a:t>artımlı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canlandırılabilir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83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Rasyonel</a:t>
            </a:r>
            <a:r>
              <a:rPr lang="en-US" dirty="0" smtClean="0"/>
              <a:t> </a:t>
            </a:r>
            <a:r>
              <a:rPr lang="en-US" dirty="0" err="1" smtClean="0"/>
              <a:t>Birleştirilmiş</a:t>
            </a:r>
            <a:r>
              <a:rPr lang="en-US" dirty="0" smtClean="0"/>
              <a:t> </a:t>
            </a:r>
            <a:r>
              <a:rPr lang="en-US" dirty="0" err="1" smtClean="0"/>
              <a:t>Süreçteki</a:t>
            </a:r>
            <a:r>
              <a:rPr lang="en-US" dirty="0" smtClean="0"/>
              <a:t> </a:t>
            </a:r>
            <a:r>
              <a:rPr lang="en-US" dirty="0" err="1" smtClean="0"/>
              <a:t>Statik</a:t>
            </a:r>
            <a:r>
              <a:rPr lang="en-US" dirty="0" smtClean="0"/>
              <a:t> </a:t>
            </a:r>
            <a:r>
              <a:rPr lang="en-US" dirty="0" err="1" smtClean="0"/>
              <a:t>Iş</a:t>
            </a:r>
            <a:r>
              <a:rPr lang="en-US" dirty="0" smtClean="0"/>
              <a:t> </a:t>
            </a:r>
            <a:r>
              <a:rPr lang="en-US" dirty="0" err="1" smtClean="0"/>
              <a:t>Akışları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385369" y="1837356"/>
          <a:ext cx="7367218" cy="4324306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27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474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İş akışı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Açıklama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16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İş modelleme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İş süreçleri, iş kullanım durumları kullanılarak modellenir.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Gereksinimler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Sistemle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etkileşime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giren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aktörler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belirlenir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sistem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gereksinimlerini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modellemek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için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kullanım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senaryoları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geliştirilir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761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Analiz ve tasarım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Mimari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bileşen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modelleri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nesne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sıra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kullanılarak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tasarım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oluşturulur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belgelenir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995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Uygulama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Sistemdeki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bileşenler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uygulama</a:t>
                      </a:r>
                      <a:r>
                        <a:rPr lang="en-US" dirty="0">
                          <a:effectLst/>
                        </a:rPr>
                        <a:t> alt </a:t>
                      </a:r>
                      <a:r>
                        <a:rPr lang="en-US" dirty="0" err="1">
                          <a:effectLst/>
                        </a:rPr>
                        <a:t>sistemlerine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dönüştürülür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yapılandırılır</a:t>
                      </a:r>
                      <a:r>
                        <a:rPr lang="en-US" dirty="0">
                          <a:effectLst/>
                        </a:rPr>
                        <a:t>. </a:t>
                      </a:r>
                      <a:r>
                        <a:rPr lang="en-US" dirty="0" err="1">
                          <a:effectLst/>
                        </a:rPr>
                        <a:t>Tasarım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modellerinden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otomatik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kod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üretimi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bu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süreci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hızlandırmaya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yardımcı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olur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Birleştirilmiş</a:t>
            </a:r>
            <a:r>
              <a:rPr lang="en-US" dirty="0"/>
              <a:t> </a:t>
            </a:r>
            <a:r>
              <a:rPr lang="en-US" dirty="0" err="1"/>
              <a:t>Süreçteki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Akışları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2005500"/>
          <a:ext cx="8229600" cy="3845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231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7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İş akışı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Açıklama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Test yapmak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Test, </a:t>
                      </a:r>
                      <a:r>
                        <a:rPr lang="en-US" dirty="0" err="1">
                          <a:effectLst/>
                        </a:rPr>
                        <a:t>uygulama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ile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bağlantılı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olarak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gerçekleştirilen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yinelemeli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süreçtir</a:t>
                      </a:r>
                      <a:r>
                        <a:rPr lang="en-US" dirty="0">
                          <a:effectLst/>
                        </a:rPr>
                        <a:t>. </a:t>
                      </a:r>
                      <a:r>
                        <a:rPr lang="en-US" dirty="0" err="1">
                          <a:effectLst/>
                        </a:rPr>
                        <a:t>Sistem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testi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uygulamanın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tamamlanmasını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takip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eder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Dağıtım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Bir ürün sürümü oluşturulur, kullanıcılara dağıtılır ve iş yerlerine yüklenir.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Yapılandırma ve değişiklik yönetimi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Bu </a:t>
                      </a:r>
                      <a:r>
                        <a:rPr lang="en-US" dirty="0" err="1">
                          <a:effectLst/>
                        </a:rPr>
                        <a:t>destekleyici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iş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akışı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sistemdeki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değişiklikleri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yönetir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>
                          <a:effectLst/>
                        </a:rPr>
                        <a:t>(</a:t>
                      </a:r>
                      <a:r>
                        <a:rPr lang="en-US" dirty="0" err="1">
                          <a:effectLst/>
                        </a:rPr>
                        <a:t>bkz</a:t>
                      </a:r>
                      <a:r>
                        <a:rPr lang="en-US" dirty="0">
                          <a:effectLst/>
                        </a:rPr>
                        <a:t>. </a:t>
                      </a:r>
                      <a:r>
                        <a:rPr lang="en-US" dirty="0" err="1">
                          <a:effectLst/>
                        </a:rPr>
                        <a:t>Ders</a:t>
                      </a:r>
                      <a:r>
                        <a:rPr lang="en-US" dirty="0">
                          <a:effectLst/>
                        </a:rPr>
                        <a:t> 25).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Proje Yönetimi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Bu </a:t>
                      </a:r>
                      <a:r>
                        <a:rPr lang="en-US" dirty="0" err="1">
                          <a:effectLst/>
                        </a:rPr>
                        <a:t>destekleyici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iş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akışı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sistem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geliştirmeyi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yönetir</a:t>
                      </a:r>
                      <a:r>
                        <a:rPr lang="en-US" dirty="0">
                          <a:effectLst/>
                        </a:rPr>
                        <a:t> (</a:t>
                      </a:r>
                      <a:r>
                        <a:rPr lang="en-US" dirty="0" err="1">
                          <a:effectLst/>
                        </a:rPr>
                        <a:t>bkz</a:t>
                      </a:r>
                      <a:r>
                        <a:rPr lang="en-US" dirty="0">
                          <a:effectLst/>
                        </a:rPr>
                        <a:t>. </a:t>
                      </a:r>
                      <a:r>
                        <a:rPr lang="en-US" dirty="0" err="1">
                          <a:effectLst/>
                        </a:rPr>
                        <a:t>Bölüm</a:t>
                      </a:r>
                      <a:r>
                        <a:rPr lang="en-US" dirty="0">
                          <a:effectLst/>
                        </a:rPr>
                        <a:t> 22 </a:t>
                      </a:r>
                      <a:r>
                        <a:rPr lang="en-US" dirty="0" err="1">
                          <a:effectLst/>
                        </a:rPr>
                        <a:t>ve</a:t>
                      </a:r>
                      <a:r>
                        <a:rPr lang="en-US" dirty="0">
                          <a:effectLst/>
                        </a:rPr>
                        <a:t> 23).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Çevre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Bu </a:t>
                      </a:r>
                      <a:r>
                        <a:rPr lang="en-US" dirty="0" err="1">
                          <a:effectLst/>
                        </a:rPr>
                        <a:t>iş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akışı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uygun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yazılım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araçlarının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yazılım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geliştirme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ekibinin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kullanımına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sunulmasıyla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ilgilidir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0326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Rasyonel Birleştirilmiş Süreçteki </a:t>
            </a:r>
            <a:r>
              <a:rPr lang="tr-TR" dirty="0" err="1" smtClean="0"/>
              <a:t>Iyi</a:t>
            </a:r>
            <a:r>
              <a:rPr lang="tr-TR" dirty="0" smtClean="0"/>
              <a:t> Uygulama</a:t>
            </a:r>
            <a:endParaRPr lang="tr-TR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Yazılımları yinelemeli olarak geliştirin</a:t>
            </a:r>
          </a:p>
          <a:p>
            <a:pPr lvl="1"/>
            <a:r>
              <a:rPr lang="tr-TR" dirty="0" smtClean="0"/>
              <a:t>Müşteri önceliklerine göre artışları planlayın ve önce en yüksek öncelikli artışları sağlayın.</a:t>
            </a:r>
          </a:p>
          <a:p>
            <a:r>
              <a:rPr lang="tr-TR" dirty="0" smtClean="0"/>
              <a:t>Gereksinimleri yönetin</a:t>
            </a:r>
          </a:p>
          <a:p>
            <a:pPr lvl="1"/>
            <a:r>
              <a:rPr lang="tr-TR" dirty="0" smtClean="0"/>
              <a:t>Müşteri gereksinimlerini açıkça belgeleyin ve bu gereksinimlerdeki değişiklikleri takip edin.</a:t>
            </a:r>
          </a:p>
          <a:p>
            <a:r>
              <a:rPr lang="tr-TR" dirty="0" smtClean="0"/>
              <a:t>Bileşen tabanlı mimariler kullanın</a:t>
            </a:r>
          </a:p>
          <a:p>
            <a:pPr lvl="1"/>
            <a:r>
              <a:rPr lang="tr-TR" dirty="0" smtClean="0"/>
              <a:t>Sistem mimarisini bir dizi yeniden kullanılabilir bileşen olarak düzenleyin.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5781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Birleştirilmiş</a:t>
            </a:r>
            <a:r>
              <a:rPr lang="en-US" dirty="0"/>
              <a:t> </a:t>
            </a:r>
            <a:r>
              <a:rPr lang="en-US" dirty="0" err="1"/>
              <a:t>Süreçteki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Uygulama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Görsel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model </a:t>
            </a:r>
            <a:r>
              <a:rPr lang="en-US" dirty="0" err="1"/>
              <a:t>yazılım</a:t>
            </a:r>
            <a:endParaRPr lang="en-US" dirty="0"/>
          </a:p>
          <a:p>
            <a:pPr lvl="1"/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statik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görünümlerini</a:t>
            </a:r>
            <a:r>
              <a:rPr lang="en-US" dirty="0"/>
              <a:t> </a:t>
            </a:r>
            <a:r>
              <a:rPr lang="en-US" dirty="0" err="1"/>
              <a:t>sunmak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UML </a:t>
            </a:r>
            <a:r>
              <a:rPr lang="en-US" dirty="0" err="1"/>
              <a:t>modellerini</a:t>
            </a:r>
            <a:r>
              <a:rPr lang="en-US" dirty="0"/>
              <a:t> </a:t>
            </a:r>
            <a:r>
              <a:rPr lang="en-US" dirty="0" err="1"/>
              <a:t>kullanın</a:t>
            </a:r>
            <a:r>
              <a:rPr lang="en-US" dirty="0"/>
              <a:t>.</a:t>
            </a:r>
          </a:p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kalitesini</a:t>
            </a:r>
            <a:r>
              <a:rPr lang="en-US" dirty="0"/>
              <a:t> </a:t>
            </a:r>
            <a:r>
              <a:rPr lang="en-US" dirty="0" err="1"/>
              <a:t>doğrulayın</a:t>
            </a:r>
            <a:endParaRPr lang="en-US" dirty="0"/>
          </a:p>
          <a:p>
            <a:pPr lvl="1"/>
            <a:r>
              <a:rPr lang="en-US" dirty="0" err="1"/>
              <a:t>Yazılımın</a:t>
            </a:r>
            <a:r>
              <a:rPr lang="en-US" dirty="0"/>
              <a:t> </a:t>
            </a:r>
            <a:r>
              <a:rPr lang="en-US" dirty="0" err="1"/>
              <a:t>kurumsal</a:t>
            </a:r>
            <a:r>
              <a:rPr lang="en-US" dirty="0"/>
              <a:t> </a:t>
            </a:r>
            <a:r>
              <a:rPr lang="en-US" dirty="0" err="1"/>
              <a:t>kalite</a:t>
            </a:r>
            <a:r>
              <a:rPr lang="en-US" dirty="0"/>
              <a:t> </a:t>
            </a:r>
            <a:r>
              <a:rPr lang="en-US" dirty="0" err="1"/>
              <a:t>standartlarını</a:t>
            </a:r>
            <a:r>
              <a:rPr lang="en-US" dirty="0"/>
              <a:t> </a:t>
            </a:r>
            <a:r>
              <a:rPr lang="en-US" dirty="0" err="1"/>
              <a:t>karşıladığından</a:t>
            </a:r>
            <a:r>
              <a:rPr lang="en-US" dirty="0"/>
              <a:t> </a:t>
            </a:r>
            <a:r>
              <a:rPr lang="en-US" dirty="0" err="1"/>
              <a:t>emin</a:t>
            </a:r>
            <a:r>
              <a:rPr lang="en-US" dirty="0"/>
              <a:t> </a:t>
            </a:r>
            <a:r>
              <a:rPr lang="en-US" dirty="0" err="1"/>
              <a:t>olun</a:t>
            </a:r>
            <a:r>
              <a:rPr lang="en-US" dirty="0"/>
              <a:t>.</a:t>
            </a:r>
          </a:p>
          <a:p>
            <a:r>
              <a:rPr lang="en-US" dirty="0" err="1"/>
              <a:t>Yazılımdaki</a:t>
            </a:r>
            <a:r>
              <a:rPr lang="en-US" dirty="0"/>
              <a:t> </a:t>
            </a:r>
            <a:r>
              <a:rPr lang="en-US" dirty="0" err="1"/>
              <a:t>değişiklikleri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edin</a:t>
            </a:r>
            <a:endParaRPr lang="en-US" dirty="0"/>
          </a:p>
          <a:p>
            <a:pPr lvl="1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yönetimi</a:t>
            </a:r>
            <a:r>
              <a:rPr lang="en-US" dirty="0"/>
              <a:t> </a:t>
            </a:r>
            <a:r>
              <a:rPr lang="en-US" dirty="0" err="1"/>
              <a:t>araçları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değişikliklerini</a:t>
            </a:r>
            <a:r>
              <a:rPr lang="en-US" dirty="0"/>
              <a:t> </a:t>
            </a:r>
            <a:r>
              <a:rPr lang="en-US" dirty="0" err="1"/>
              <a:t>yönetin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2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Bölüm</a:t>
            </a:r>
            <a:r>
              <a:rPr lang="en-US" dirty="0" smtClean="0"/>
              <a:t> 2 </a:t>
            </a:r>
            <a:r>
              <a:rPr lang="en-US" dirty="0" err="1" smtClean="0"/>
              <a:t>Anahtar</a:t>
            </a:r>
            <a:r>
              <a:rPr lang="en-US" dirty="0" smtClean="0"/>
              <a:t> </a:t>
            </a:r>
            <a:r>
              <a:rPr lang="en-US" dirty="0" err="1"/>
              <a:t>N</a:t>
            </a:r>
            <a:r>
              <a:rPr lang="en-US" dirty="0" err="1" smtClean="0"/>
              <a:t>oktaları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Süreçler</a:t>
            </a:r>
            <a:r>
              <a:rPr lang="en-US" dirty="0"/>
              <a:t>, </a:t>
            </a:r>
            <a:r>
              <a:rPr lang="en-US" dirty="0" err="1"/>
              <a:t>değişimle</a:t>
            </a:r>
            <a:r>
              <a:rPr lang="en-US" dirty="0"/>
              <a:t> </a:t>
            </a:r>
            <a:r>
              <a:rPr lang="en-US" dirty="0" err="1"/>
              <a:t>baş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dirty="0" err="1"/>
              <a:t>faaliyetleri</a:t>
            </a:r>
            <a:r>
              <a:rPr lang="en-US" dirty="0"/>
              <a:t> </a:t>
            </a:r>
            <a:r>
              <a:rPr lang="en-US" dirty="0" err="1"/>
              <a:t>içermelidir</a:t>
            </a:r>
            <a:r>
              <a:rPr lang="en-US" dirty="0"/>
              <a:t>. Bu,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konusunda</a:t>
            </a:r>
            <a:r>
              <a:rPr lang="en-US" dirty="0"/>
              <a:t> </a:t>
            </a:r>
            <a:r>
              <a:rPr lang="en-US" dirty="0" err="1"/>
              <a:t>kötü</a:t>
            </a:r>
            <a:r>
              <a:rPr lang="en-US" dirty="0"/>
              <a:t> </a:t>
            </a:r>
            <a:r>
              <a:rPr lang="en-US" dirty="0" err="1"/>
              <a:t>kararlardan</a:t>
            </a:r>
            <a:r>
              <a:rPr lang="en-US" dirty="0"/>
              <a:t> </a:t>
            </a:r>
            <a:r>
              <a:rPr lang="en-US" dirty="0" err="1"/>
              <a:t>kaçınmaya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prototip</a:t>
            </a:r>
            <a:r>
              <a:rPr lang="en-US" dirty="0"/>
              <a:t> </a:t>
            </a:r>
            <a:r>
              <a:rPr lang="en-US" dirty="0" err="1"/>
              <a:t>oluşturma</a:t>
            </a:r>
            <a:r>
              <a:rPr lang="en-US" dirty="0"/>
              <a:t> </a:t>
            </a:r>
            <a:r>
              <a:rPr lang="en-US" dirty="0" err="1"/>
              <a:t>aşaması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yinelemeli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teslimat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yapılandırılabilir</a:t>
            </a:r>
            <a:r>
              <a:rPr lang="en-US" dirty="0"/>
              <a:t>, </a:t>
            </a:r>
            <a:r>
              <a:rPr lang="en-US" dirty="0" err="1"/>
              <a:t>böylece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bütün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bozmadan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yapılabilir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Rasyonel</a:t>
            </a:r>
            <a:r>
              <a:rPr lang="en-US" dirty="0"/>
              <a:t> </a:t>
            </a:r>
            <a:r>
              <a:rPr lang="en-US" dirty="0" err="1"/>
              <a:t>Birleştirilmiş</a:t>
            </a:r>
            <a:r>
              <a:rPr lang="en-US" dirty="0"/>
              <a:t> </a:t>
            </a:r>
            <a:r>
              <a:rPr lang="en-US" dirty="0" err="1" smtClean="0"/>
              <a:t>Süreç</a:t>
            </a:r>
            <a:r>
              <a:rPr lang="en-US" dirty="0" smtClean="0"/>
              <a:t>, </a:t>
            </a:r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(</a:t>
            </a:r>
            <a:r>
              <a:rPr lang="en-US" dirty="0" err="1"/>
              <a:t>başlangıç</a:t>
            </a:r>
            <a:r>
              <a:rPr lang="en-US" dirty="0"/>
              <a:t>, </a:t>
            </a:r>
            <a:r>
              <a:rPr lang="en-US" dirty="0" err="1"/>
              <a:t>detaylandırma</a:t>
            </a:r>
            <a:r>
              <a:rPr lang="en-US" dirty="0"/>
              <a:t>, </a:t>
            </a:r>
            <a:r>
              <a:rPr lang="en-US" dirty="0" err="1"/>
              <a:t>yapım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geçiş</a:t>
            </a:r>
            <a:r>
              <a:rPr lang="en-US" dirty="0"/>
              <a:t>) organize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faaliyetleri</a:t>
            </a:r>
            <a:r>
              <a:rPr lang="en-US" dirty="0"/>
              <a:t> (</a:t>
            </a:r>
            <a:r>
              <a:rPr lang="en-US" dirty="0" err="1"/>
              <a:t>gereksinimler</a:t>
            </a:r>
            <a:r>
              <a:rPr lang="en-US" dirty="0"/>
              <a:t>, </a:t>
            </a:r>
            <a:r>
              <a:rPr lang="en-US" dirty="0" err="1"/>
              <a:t>analiz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, vb.)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/>
              <a:t>aşamalardan</a:t>
            </a:r>
            <a:r>
              <a:rPr lang="en-US" dirty="0"/>
              <a:t> </a:t>
            </a:r>
            <a:r>
              <a:rPr lang="en-US" dirty="0" err="1"/>
              <a:t>ayıran</a:t>
            </a:r>
            <a:r>
              <a:rPr lang="en-US" dirty="0"/>
              <a:t> modern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süreç</a:t>
            </a:r>
            <a:r>
              <a:rPr lang="en-US" dirty="0"/>
              <a:t> </a:t>
            </a:r>
            <a:r>
              <a:rPr lang="en-US" dirty="0" err="1"/>
              <a:t>modelidir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0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tr-TR" dirty="0" smtClean="0"/>
              <a:t>Süreçlerinin</a:t>
            </a:r>
            <a:r>
              <a:rPr lang="en-US" dirty="0" smtClean="0"/>
              <a:t> </a:t>
            </a:r>
            <a:r>
              <a:rPr lang="tr-TR" dirty="0" smtClean="0"/>
              <a:t>M</a:t>
            </a:r>
            <a:r>
              <a:rPr lang="en-US" dirty="0" err="1" smtClean="0"/>
              <a:t>odelleri</a:t>
            </a:r>
            <a:endParaRPr 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</a:t>
            </a:r>
            <a:endParaRPr lang="en-US" dirty="0"/>
          </a:p>
          <a:p>
            <a:pPr lvl="1" algn="just"/>
            <a:r>
              <a:rPr lang="en-US" dirty="0"/>
              <a:t>Plan </a:t>
            </a:r>
            <a:r>
              <a:rPr lang="en-US" dirty="0" err="1"/>
              <a:t>odaklı</a:t>
            </a:r>
            <a:r>
              <a:rPr lang="en-US" dirty="0"/>
              <a:t> model. </a:t>
            </a:r>
            <a:r>
              <a:rPr lang="en-US" dirty="0" err="1"/>
              <a:t>Spesifikasyon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geliştirmenin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 smtClean="0"/>
              <a:t>aşamaları</a:t>
            </a:r>
            <a:r>
              <a:rPr lang="tr-TR" dirty="0"/>
              <a:t> </a:t>
            </a:r>
            <a:r>
              <a:rPr lang="tr-TR" dirty="0" smtClean="0"/>
              <a:t>vardır.</a:t>
            </a:r>
            <a:endParaRPr lang="en-US" dirty="0" smtClean="0"/>
          </a:p>
          <a:p>
            <a:pPr algn="just"/>
            <a:r>
              <a:rPr lang="en-US" dirty="0" err="1" smtClean="0"/>
              <a:t>Artımlı</a:t>
            </a:r>
            <a:r>
              <a:rPr lang="en-US" dirty="0" smtClean="0"/>
              <a:t> </a:t>
            </a:r>
            <a:r>
              <a:rPr lang="en-US" dirty="0" err="1" smtClean="0"/>
              <a:t>geliştirme</a:t>
            </a:r>
            <a:endParaRPr lang="en-US" dirty="0" smtClean="0"/>
          </a:p>
          <a:p>
            <a:pPr lvl="1" algn="just"/>
            <a:r>
              <a:rPr lang="en-US" dirty="0" err="1" smtClean="0"/>
              <a:t>Spesifikasyon</a:t>
            </a:r>
            <a:r>
              <a:rPr lang="en-US" dirty="0"/>
              <a:t>,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</a:t>
            </a:r>
            <a:r>
              <a:rPr lang="en-US" dirty="0" err="1"/>
              <a:t>serpiştirilmiştir</a:t>
            </a:r>
            <a:r>
              <a:rPr lang="en-US" dirty="0"/>
              <a:t>. Plan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bileşenlerden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araya</a:t>
            </a:r>
            <a:r>
              <a:rPr lang="en-US" dirty="0"/>
              <a:t> </a:t>
            </a:r>
            <a:r>
              <a:rPr lang="en-US" dirty="0" err="1"/>
              <a:t>getirilmiştir</a:t>
            </a:r>
            <a:r>
              <a:rPr lang="en-US" dirty="0"/>
              <a:t>. Plan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çevik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Uygulamada</a:t>
            </a:r>
            <a:r>
              <a:rPr lang="en-US" dirty="0"/>
              <a:t>, </a:t>
            </a:r>
            <a:r>
              <a:rPr lang="en-US" dirty="0" err="1"/>
              <a:t>çoğu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modellerden</a:t>
            </a:r>
            <a:r>
              <a:rPr lang="en-US" dirty="0"/>
              <a:t> </a:t>
            </a:r>
            <a:r>
              <a:rPr lang="en-US" dirty="0" err="1"/>
              <a:t>öğeleri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tr-TR" dirty="0" smtClean="0"/>
              <a:t>süreç</a:t>
            </a:r>
            <a:r>
              <a:rPr lang="en-US" dirty="0" smtClean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geliştirilir</a:t>
            </a:r>
            <a:r>
              <a:rPr lang="en-US" dirty="0"/>
              <a:t>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6756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tr-TR" dirty="0"/>
              <a:t>M</a:t>
            </a:r>
            <a:r>
              <a:rPr lang="en-US" dirty="0" err="1" smtClean="0"/>
              <a:t>odeli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 smtClean="0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435053" y="1931943"/>
            <a:ext cx="7183698" cy="4039465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721" y="1634530"/>
            <a:ext cx="7930362" cy="448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8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Şelale</a:t>
            </a:r>
            <a:r>
              <a:rPr lang="en-US" dirty="0" smtClean="0"/>
              <a:t> Model </a:t>
            </a:r>
            <a:r>
              <a:rPr lang="en-US" dirty="0" err="1" smtClean="0"/>
              <a:t>Aşamaları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modelinde</a:t>
            </a:r>
            <a:r>
              <a:rPr lang="en-US" dirty="0"/>
              <a:t> </a:t>
            </a:r>
            <a:r>
              <a:rPr lang="en-US" dirty="0" err="1"/>
              <a:t>ayrı</a:t>
            </a:r>
            <a:r>
              <a:rPr lang="en-US" dirty="0"/>
              <a:t> </a:t>
            </a:r>
            <a:r>
              <a:rPr lang="en-US" dirty="0" err="1"/>
              <a:t>tanımlanmış</a:t>
            </a:r>
            <a:r>
              <a:rPr lang="en-US" dirty="0"/>
              <a:t> </a:t>
            </a:r>
            <a:r>
              <a:rPr lang="en-US" dirty="0" err="1"/>
              <a:t>aşamalar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analizi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tanımı</a:t>
            </a:r>
            <a:endParaRPr lang="en-US" dirty="0"/>
          </a:p>
          <a:p>
            <a:pPr lvl="1"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tasarımı</a:t>
            </a:r>
            <a:endParaRPr lang="en-US" dirty="0"/>
          </a:p>
          <a:p>
            <a:pPr lvl="1" algn="just"/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birim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  <a:p>
            <a:pPr lvl="1" algn="just"/>
            <a:r>
              <a:rPr lang="en-US" dirty="0" err="1"/>
              <a:t>Entegrasyon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testi</a:t>
            </a:r>
            <a:endParaRPr lang="en-US" dirty="0"/>
          </a:p>
          <a:p>
            <a:pPr lvl="1" algn="just"/>
            <a:r>
              <a:rPr lang="en-US" dirty="0" err="1"/>
              <a:t>Operasyon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bakım</a:t>
            </a:r>
            <a:endParaRPr lang="en-US" dirty="0"/>
          </a:p>
          <a:p>
            <a:pPr algn="just"/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dezavantajı</a:t>
            </a:r>
            <a:r>
              <a:rPr lang="en-US" dirty="0"/>
              <a:t>, </a:t>
            </a:r>
            <a:r>
              <a:rPr lang="tr-TR" dirty="0" smtClean="0"/>
              <a:t>sürece başladıktan sonra süreci değiştirmenin zor olmasıdır.</a:t>
            </a:r>
            <a:r>
              <a:rPr lang="en-US" dirty="0"/>
              <a:t> </a:t>
            </a:r>
            <a:r>
              <a:rPr lang="en-US" dirty="0" err="1"/>
              <a:t>Prensip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aşamaya</a:t>
            </a:r>
            <a:r>
              <a:rPr lang="en-US" dirty="0"/>
              <a:t> </a:t>
            </a:r>
            <a:r>
              <a:rPr lang="en-US" dirty="0" err="1"/>
              <a:t>geçmeden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 smtClean="0"/>
              <a:t>aşamanın</a:t>
            </a:r>
            <a:r>
              <a:rPr lang="en-US" dirty="0" smtClean="0"/>
              <a:t> </a:t>
            </a:r>
            <a:r>
              <a:rPr lang="en-US" dirty="0" err="1"/>
              <a:t>tamamlanması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872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Şelale</a:t>
            </a:r>
            <a:r>
              <a:rPr lang="en-US" dirty="0" smtClean="0"/>
              <a:t> </a:t>
            </a:r>
            <a:r>
              <a:rPr lang="en-US" dirty="0" err="1" smtClean="0"/>
              <a:t>Modeli</a:t>
            </a:r>
            <a:r>
              <a:rPr lang="en-US" dirty="0" smtClean="0"/>
              <a:t> </a:t>
            </a:r>
            <a:r>
              <a:rPr lang="en-US" dirty="0" err="1" smtClean="0"/>
              <a:t>Problemleri</a:t>
            </a:r>
            <a:endParaRPr lang="en-US" dirty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 err="1"/>
              <a:t>Projenin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aşamalara</a:t>
            </a:r>
            <a:r>
              <a:rPr lang="en-US" dirty="0"/>
              <a:t> </a:t>
            </a:r>
            <a:r>
              <a:rPr lang="en-US" dirty="0" err="1"/>
              <a:t>esnek</a:t>
            </a:r>
            <a:r>
              <a:rPr lang="en-US" dirty="0"/>
              <a:t> </a:t>
            </a:r>
            <a:r>
              <a:rPr lang="en-US" dirty="0" err="1" smtClean="0"/>
              <a:t>olmayan</a:t>
            </a:r>
            <a:r>
              <a:rPr lang="tr-TR" dirty="0" smtClean="0"/>
              <a:t> şekilde</a:t>
            </a:r>
            <a:r>
              <a:rPr lang="en-US" dirty="0" smtClean="0"/>
              <a:t> </a:t>
            </a:r>
            <a:r>
              <a:rPr lang="en-US" dirty="0" err="1"/>
              <a:t>bölümlenmesi</a:t>
            </a:r>
            <a:r>
              <a:rPr lang="en-US" dirty="0"/>
              <a:t>, </a:t>
            </a:r>
            <a:r>
              <a:rPr lang="en-US" dirty="0" err="1"/>
              <a:t>değişen</a:t>
            </a:r>
            <a:r>
              <a:rPr lang="en-US" dirty="0"/>
              <a:t> </a:t>
            </a:r>
            <a:r>
              <a:rPr lang="en-US" dirty="0" err="1"/>
              <a:t>müşteri</a:t>
            </a:r>
            <a:r>
              <a:rPr lang="en-US" dirty="0"/>
              <a:t> </a:t>
            </a:r>
            <a:r>
              <a:rPr lang="en-US" dirty="0" err="1"/>
              <a:t>gereksinimlerine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vermeyi</a:t>
            </a:r>
            <a:r>
              <a:rPr lang="en-US" dirty="0"/>
              <a:t> </a:t>
            </a:r>
            <a:r>
              <a:rPr lang="en-US" dirty="0" err="1"/>
              <a:t>zorlaştırır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Bu </a:t>
            </a:r>
            <a:r>
              <a:rPr lang="en-US" dirty="0" err="1"/>
              <a:t>nedenle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model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anlaşıldığında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olduğunda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istikrarlı</a:t>
            </a:r>
            <a:r>
              <a:rPr lang="en-US" dirty="0"/>
              <a:t> </a:t>
            </a:r>
            <a:r>
              <a:rPr lang="en-US" dirty="0" err="1"/>
              <a:t>gereksinimleri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, </a:t>
            </a:r>
            <a:r>
              <a:rPr lang="en-US" dirty="0" err="1"/>
              <a:t>çoğunlukla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sahada</a:t>
            </a:r>
            <a:r>
              <a:rPr lang="en-US" dirty="0"/>
              <a:t> </a:t>
            </a:r>
            <a:r>
              <a:rPr lang="en-US" dirty="0" err="1"/>
              <a:t>geliştirildiği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mühendisliği</a:t>
            </a:r>
            <a:r>
              <a:rPr lang="en-US" dirty="0"/>
              <a:t> </a:t>
            </a:r>
            <a:r>
              <a:rPr lang="en-US" dirty="0" err="1"/>
              <a:t>projeleri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Bu </a:t>
            </a:r>
            <a:r>
              <a:rPr lang="en-US" dirty="0" err="1"/>
              <a:t>durumlarda</a:t>
            </a:r>
            <a:r>
              <a:rPr lang="en-US" dirty="0"/>
              <a:t>, </a:t>
            </a:r>
            <a:r>
              <a:rPr lang="en-US" dirty="0" err="1"/>
              <a:t>şelale</a:t>
            </a:r>
            <a:r>
              <a:rPr lang="en-US" dirty="0"/>
              <a:t> </a:t>
            </a:r>
            <a:r>
              <a:rPr lang="en-US" dirty="0" err="1"/>
              <a:t>modelinin</a:t>
            </a:r>
            <a:r>
              <a:rPr lang="en-US" dirty="0"/>
              <a:t> plan </a:t>
            </a:r>
            <a:r>
              <a:rPr lang="en-US" dirty="0" err="1"/>
              <a:t>odaklı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, </a:t>
            </a:r>
            <a:r>
              <a:rPr lang="en-US" dirty="0" err="1"/>
              <a:t>çalışmayı</a:t>
            </a:r>
            <a:r>
              <a:rPr lang="en-US" dirty="0"/>
              <a:t> </a:t>
            </a:r>
            <a:r>
              <a:rPr lang="en-US" dirty="0" err="1"/>
              <a:t>koordine</a:t>
            </a:r>
            <a:r>
              <a:rPr lang="en-US" dirty="0"/>
              <a:t> </a:t>
            </a:r>
            <a:r>
              <a:rPr lang="en-US" dirty="0" err="1"/>
              <a:t>etmeye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Ders</a:t>
            </a:r>
            <a:r>
              <a:rPr lang="en-US" dirty="0" smtClean="0"/>
              <a:t> 2 - </a:t>
            </a:r>
            <a:r>
              <a:rPr lang="en-US" dirty="0" err="1" smtClean="0"/>
              <a:t>Yazılım</a:t>
            </a:r>
            <a:r>
              <a:rPr lang="en-US" dirty="0" smtClean="0"/>
              <a:t> </a:t>
            </a:r>
            <a:r>
              <a:rPr lang="en-US" dirty="0" err="1" smtClean="0"/>
              <a:t>Süreçleri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41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2472</Words>
  <Application>Microsoft Office PowerPoint</Application>
  <PresentationFormat>Geniş ekran</PresentationFormat>
  <Paragraphs>400</Paragraphs>
  <Slides>55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Times New Roman</vt:lpstr>
      <vt:lpstr>Office Teması</vt:lpstr>
      <vt:lpstr> YMT118-Yazılım Mühendisliğine Giriş  Ders 1</vt:lpstr>
      <vt:lpstr>Ders 2’de İşlenen Konular</vt:lpstr>
      <vt:lpstr>Yazılım Süreçleri</vt:lpstr>
      <vt:lpstr>Yazılım Süreci Açıklamaları</vt:lpstr>
      <vt:lpstr>Plan Odaklı Ve Çevik Süreçler</vt:lpstr>
      <vt:lpstr>Yazılım Süreçlerinin Modelleri</vt:lpstr>
      <vt:lpstr>Şelale Modeli </vt:lpstr>
      <vt:lpstr>Şelale Model Aşamaları</vt:lpstr>
      <vt:lpstr>Şelale Modeli Problemleri</vt:lpstr>
      <vt:lpstr>Artımlı Geliştirme</vt:lpstr>
      <vt:lpstr>Artımlı Geliştirme Faydaları</vt:lpstr>
      <vt:lpstr>Artımlı Geliştirme Sorunları</vt:lpstr>
      <vt:lpstr>Yeniden Kullanım Odaklı Yazılım Mühendisliği</vt:lpstr>
      <vt:lpstr>Yeniden Kullanım Odaklı Yazılım Mühendisliği</vt:lpstr>
      <vt:lpstr>Yazılım Bileşeni Türleri</vt:lpstr>
      <vt:lpstr>Süreç Aktivitileri</vt:lpstr>
      <vt:lpstr>Yazılım Özellikleri</vt:lpstr>
      <vt:lpstr>Gereksinim Mühendisliği Süreci</vt:lpstr>
      <vt:lpstr>Yazılım Tasarımı Ve Entegrasyonu</vt:lpstr>
      <vt:lpstr>Tasarım Sürecinin Genel Bir Modeli</vt:lpstr>
      <vt:lpstr>Tasarım Faaliyetleri</vt:lpstr>
      <vt:lpstr>Yazılım Doğrulama</vt:lpstr>
      <vt:lpstr>Test Aşamaları</vt:lpstr>
      <vt:lpstr>Test Aşamaları</vt:lpstr>
      <vt:lpstr>Plan Odaklı Bir Yazılım Sürecindeki Test Aşamaları</vt:lpstr>
      <vt:lpstr>Yazılım Değişimi</vt:lpstr>
      <vt:lpstr>Sistem Değişimi</vt:lpstr>
      <vt:lpstr>Bölüm 1 Anahtar Noktalar</vt:lpstr>
      <vt:lpstr>Bölüm 1 Anahtar Noktalar</vt:lpstr>
      <vt:lpstr>Ders 2 - Yazılım Süreçleri</vt:lpstr>
      <vt:lpstr>Değişimle Başa Çıkmak</vt:lpstr>
      <vt:lpstr>Yeniden İşleme Maliyetlerini Düşürmek</vt:lpstr>
      <vt:lpstr>Yazılım Prototipleme</vt:lpstr>
      <vt:lpstr>Prototip Oluşturmanın Faydaları</vt:lpstr>
      <vt:lpstr>Prototip Geliştirme Süreci</vt:lpstr>
      <vt:lpstr>Prototip Geliştirme</vt:lpstr>
      <vt:lpstr>Prototipler Atılmalıdır</vt:lpstr>
      <vt:lpstr>Artımlı Teslimat</vt:lpstr>
      <vt:lpstr>Artımlı Geliştirme Ve Teslimat</vt:lpstr>
      <vt:lpstr>Artımlı Teslimat</vt:lpstr>
      <vt:lpstr>Artımlı Dağıtım Avantajları</vt:lpstr>
      <vt:lpstr>Artımlı Dağıtım Sorunları</vt:lpstr>
      <vt:lpstr>Boehm'in Spiral Modeli</vt:lpstr>
      <vt:lpstr>Boehm'in Yazılım Sürecinin Spiral Modeli</vt:lpstr>
      <vt:lpstr>Spiral Model Sektörler</vt:lpstr>
      <vt:lpstr>Spiral Model Kullanımı</vt:lpstr>
      <vt:lpstr>Rasyonel Birleşik Süreç</vt:lpstr>
      <vt:lpstr>Rasyonel Birleştirilmiş Süreçteki Aşamalar</vt:lpstr>
      <vt:lpstr>RUP Aşamaları</vt:lpstr>
      <vt:lpstr>RUP Yineleme</vt:lpstr>
      <vt:lpstr>Rasyonel Birleştirilmiş Süreçteki Statik Iş Akışları</vt:lpstr>
      <vt:lpstr>Rasyonel Birleştirilmiş Süreçteki Statik Iş Akışları</vt:lpstr>
      <vt:lpstr>Rasyonel Birleştirilmiş Süreçteki Iyi Uygulama</vt:lpstr>
      <vt:lpstr>Rasyonel Birleştirilmiş Süreçteki Iyi Uygulama</vt:lpstr>
      <vt:lpstr>Bölüm 2 Anahtar Noktaları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YMT118-Yazılım Mühendisliğine Giriş  Ders 1</dc:title>
  <dc:creator>Feyza-PC</dc:creator>
  <cp:lastModifiedBy>Feyza-PC</cp:lastModifiedBy>
  <cp:revision>1</cp:revision>
  <dcterms:created xsi:type="dcterms:W3CDTF">2023-03-16T13:27:08Z</dcterms:created>
  <dcterms:modified xsi:type="dcterms:W3CDTF">2023-03-16T13:32:31Z</dcterms:modified>
</cp:coreProperties>
</file>