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33"/>
  </p:notesMasterIdLst>
  <p:sldIdLst>
    <p:sldId id="256" r:id="rId2"/>
    <p:sldId id="305" r:id="rId3"/>
    <p:sldId id="306" r:id="rId4"/>
    <p:sldId id="307" r:id="rId5"/>
    <p:sldId id="308" r:id="rId6"/>
    <p:sldId id="330" r:id="rId7"/>
    <p:sldId id="309" r:id="rId8"/>
    <p:sldId id="331" r:id="rId9"/>
    <p:sldId id="310" r:id="rId10"/>
    <p:sldId id="311" r:id="rId11"/>
    <p:sldId id="312" r:id="rId12"/>
    <p:sldId id="316" r:id="rId13"/>
    <p:sldId id="317" r:id="rId14"/>
    <p:sldId id="332" r:id="rId15"/>
    <p:sldId id="333" r:id="rId16"/>
    <p:sldId id="318" r:id="rId17"/>
    <p:sldId id="334" r:id="rId18"/>
    <p:sldId id="319" r:id="rId19"/>
    <p:sldId id="320" r:id="rId20"/>
    <p:sldId id="321" r:id="rId21"/>
    <p:sldId id="322" r:id="rId22"/>
    <p:sldId id="323" r:id="rId23"/>
    <p:sldId id="324" r:id="rId24"/>
    <p:sldId id="325" r:id="rId25"/>
    <p:sldId id="326" r:id="rId26"/>
    <p:sldId id="327" r:id="rId27"/>
    <p:sldId id="328" r:id="rId28"/>
    <p:sldId id="313" r:id="rId29"/>
    <p:sldId id="314" r:id="rId30"/>
    <p:sldId id="315" r:id="rId31"/>
    <p:sldId id="329"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28" autoAdjust="0"/>
    <p:restoredTop sz="61131" autoAdjust="0"/>
  </p:normalViewPr>
  <p:slideViewPr>
    <p:cSldViewPr snapToGrid="0">
      <p:cViewPr varScale="1">
        <p:scale>
          <a:sx n="115" d="100"/>
          <a:sy n="115" d="100"/>
        </p:scale>
        <p:origin x="7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4DB277-276B-4812-AE9F-C7DD489AF77B}" type="datetimeFigureOut">
              <a:rPr lang="tr-TR" smtClean="0"/>
              <a:t>10.03.2023</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88A3F2-F33C-4D65-82A3-0ACA1F7D2DF8}" type="slidenum">
              <a:rPr lang="tr-TR" smtClean="0"/>
              <a:t>‹#›</a:t>
            </a:fld>
            <a:endParaRPr lang="tr-TR"/>
          </a:p>
        </p:txBody>
      </p:sp>
    </p:spTree>
    <p:extLst>
      <p:ext uri="{BB962C8B-B14F-4D97-AF65-F5344CB8AC3E}">
        <p14:creationId xmlns:p14="http://schemas.microsoft.com/office/powerpoint/2010/main" val="1292569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3ABA2C4-5504-4AFC-B5F9-5C1CBFE7CB86}" type="datetimeFigureOut">
              <a:rPr lang="tr-TR" smtClean="0"/>
              <a:t>10.03.2023</a:t>
            </a:fld>
            <a:endParaRPr lang="tr-T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tr-T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89A40C0-625D-4EB7-A537-6786422324CC}" type="slidenum">
              <a:rPr lang="tr-TR" smtClean="0"/>
              <a:t>‹#›</a:t>
            </a:fld>
            <a:endParaRPr lang="tr-T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54895522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03ABA2C4-5504-4AFC-B5F9-5C1CBFE7CB86}" type="datetimeFigureOut">
              <a:rPr lang="tr-TR" smtClean="0"/>
              <a:t>10.03.2023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89A40C0-625D-4EB7-A537-6786422324CC}" type="slidenum">
              <a:rPr lang="tr-TR" smtClean="0"/>
              <a:t>‹#›</a:t>
            </a:fld>
            <a:endParaRPr lang="tr-TR"/>
          </a:p>
        </p:txBody>
      </p:sp>
    </p:spTree>
    <p:extLst>
      <p:ext uri="{BB962C8B-B14F-4D97-AF65-F5344CB8AC3E}">
        <p14:creationId xmlns:p14="http://schemas.microsoft.com/office/powerpoint/2010/main" val="2727690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03ABA2C4-5504-4AFC-B5F9-5C1CBFE7CB86}" type="datetimeFigureOut">
              <a:rPr lang="tr-TR" smtClean="0"/>
              <a:t>10.03.2023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89A40C0-625D-4EB7-A537-6786422324CC}" type="slidenum">
              <a:rPr lang="tr-TR" smtClean="0"/>
              <a:t>‹#›</a:t>
            </a:fld>
            <a:endParaRPr lang="tr-TR"/>
          </a:p>
        </p:txBody>
      </p:sp>
    </p:spTree>
    <p:extLst>
      <p:ext uri="{BB962C8B-B14F-4D97-AF65-F5344CB8AC3E}">
        <p14:creationId xmlns:p14="http://schemas.microsoft.com/office/powerpoint/2010/main" val="1243221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03ABA2C4-5504-4AFC-B5F9-5C1CBFE7CB86}" type="datetimeFigureOut">
              <a:rPr lang="tr-TR" smtClean="0"/>
              <a:t>10.03.2023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89A40C0-625D-4EB7-A537-6786422324CC}" type="slidenum">
              <a:rPr lang="tr-TR" smtClean="0"/>
              <a:t>‹#›</a:t>
            </a:fld>
            <a:endParaRPr lang="tr-TR"/>
          </a:p>
        </p:txBody>
      </p:sp>
    </p:spTree>
    <p:extLst>
      <p:ext uri="{BB962C8B-B14F-4D97-AF65-F5344CB8AC3E}">
        <p14:creationId xmlns:p14="http://schemas.microsoft.com/office/powerpoint/2010/main" val="2577957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3ABA2C4-5504-4AFC-B5F9-5C1CBFE7CB86}" type="datetimeFigureOut">
              <a:rPr lang="tr-TR" smtClean="0"/>
              <a:t>10.03.2023</a:t>
            </a:fld>
            <a:endParaRPr lang="tr-T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tr-T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89A40C0-625D-4EB7-A537-6786422324CC}" type="slidenum">
              <a:rPr lang="tr-TR" smtClean="0"/>
              <a:t>‹#›</a:t>
            </a:fld>
            <a:endParaRPr lang="tr-T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60975401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smtClean="0"/>
              <a:t>Asıl başlık stili için tıklatın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03ABA2C4-5504-4AFC-B5F9-5C1CBFE7CB86}" type="datetimeFigureOut">
              <a:rPr lang="tr-TR" smtClean="0"/>
              <a:t>10.03.2023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89A40C0-625D-4EB7-A537-6786422324CC}" type="slidenum">
              <a:rPr lang="tr-TR" smtClean="0"/>
              <a:t>‹#›</a:t>
            </a:fld>
            <a:endParaRPr lang="tr-TR"/>
          </a:p>
        </p:txBody>
      </p:sp>
    </p:spTree>
    <p:extLst>
      <p:ext uri="{BB962C8B-B14F-4D97-AF65-F5344CB8AC3E}">
        <p14:creationId xmlns:p14="http://schemas.microsoft.com/office/powerpoint/2010/main" val="2003195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03ABA2C4-5504-4AFC-B5F9-5C1CBFE7CB86}" type="datetimeFigureOut">
              <a:rPr lang="tr-TR" smtClean="0"/>
              <a:t>10.03.2023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389A40C0-625D-4EB7-A537-6786422324CC}" type="slidenum">
              <a:rPr lang="tr-TR" smtClean="0"/>
              <a:t>‹#›</a:t>
            </a:fld>
            <a:endParaRPr lang="tr-TR"/>
          </a:p>
        </p:txBody>
      </p:sp>
    </p:spTree>
    <p:extLst>
      <p:ext uri="{BB962C8B-B14F-4D97-AF65-F5344CB8AC3E}">
        <p14:creationId xmlns:p14="http://schemas.microsoft.com/office/powerpoint/2010/main" val="4230968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03ABA2C4-5504-4AFC-B5F9-5C1CBFE7CB86}" type="datetimeFigureOut">
              <a:rPr lang="tr-TR" smtClean="0"/>
              <a:t>10.03.2023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389A40C0-625D-4EB7-A537-6786422324CC}" type="slidenum">
              <a:rPr lang="tr-TR" smtClean="0"/>
              <a:t>‹#›</a:t>
            </a:fld>
            <a:endParaRPr lang="tr-TR"/>
          </a:p>
        </p:txBody>
      </p:sp>
    </p:spTree>
    <p:extLst>
      <p:ext uri="{BB962C8B-B14F-4D97-AF65-F5344CB8AC3E}">
        <p14:creationId xmlns:p14="http://schemas.microsoft.com/office/powerpoint/2010/main" val="776924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ABA2C4-5504-4AFC-B5F9-5C1CBFE7CB86}" type="datetimeFigureOut">
              <a:rPr lang="tr-TR" smtClean="0"/>
              <a:t>10.03.2023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389A40C0-625D-4EB7-A537-6786422324CC}" type="slidenum">
              <a:rPr lang="tr-TR" smtClean="0"/>
              <a:t>‹#›</a:t>
            </a:fld>
            <a:endParaRPr lang="tr-TR"/>
          </a:p>
        </p:txBody>
      </p:sp>
    </p:spTree>
    <p:extLst>
      <p:ext uri="{BB962C8B-B14F-4D97-AF65-F5344CB8AC3E}">
        <p14:creationId xmlns:p14="http://schemas.microsoft.com/office/powerpoint/2010/main" val="4117697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3ABA2C4-5504-4AFC-B5F9-5C1CBFE7CB86}" type="datetimeFigureOut">
              <a:rPr lang="tr-TR" smtClean="0"/>
              <a:t>10.03.2023</a:t>
            </a:fld>
            <a:endParaRPr lang="tr-T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tr-T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89A40C0-625D-4EB7-A537-6786422324CC}" type="slidenum">
              <a:rPr lang="tr-TR" smtClean="0"/>
              <a:t>‹#›</a:t>
            </a:fld>
            <a:endParaRPr lang="tr-T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62527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3ABA2C4-5504-4AFC-B5F9-5C1CBFE7CB86}" type="datetimeFigureOut">
              <a:rPr lang="tr-TR" smtClean="0"/>
              <a:t>10.03.2023</a:t>
            </a:fld>
            <a:endParaRPr lang="tr-T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tr-T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89A40C0-625D-4EB7-A537-6786422324CC}" type="slidenum">
              <a:rPr lang="tr-TR" smtClean="0"/>
              <a:t>‹#›</a:t>
            </a:fld>
            <a:endParaRPr lang="tr-T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45538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3ABA2C4-5504-4AFC-B5F9-5C1CBFE7CB86}" type="datetimeFigureOut">
              <a:rPr lang="tr-TR" smtClean="0"/>
              <a:t>10.03.2023</a:t>
            </a:fld>
            <a:endParaRPr lang="tr-T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tr-T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89A40C0-625D-4EB7-A537-6786422324CC}" type="slidenum">
              <a:rPr lang="tr-TR" smtClean="0"/>
              <a:t>‹#›</a:t>
            </a:fld>
            <a:endParaRPr lang="tr-T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3968195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2408824" y="1991032"/>
            <a:ext cx="7181804" cy="1962355"/>
          </a:xfrm>
        </p:spPr>
        <p:txBody>
          <a:bodyPr>
            <a:normAutofit/>
          </a:bodyPr>
          <a:lstStyle/>
          <a:p>
            <a:r>
              <a:rPr lang="tr-TR" sz="6600" b="1" dirty="0" smtClean="0">
                <a:solidFill>
                  <a:schemeClr val="tx1"/>
                </a:solidFill>
              </a:rPr>
              <a:t>C Programlama dili</a:t>
            </a:r>
            <a:endParaRPr lang="tr-TR" sz="6600" b="1" dirty="0">
              <a:solidFill>
                <a:schemeClr val="tx1"/>
              </a:solidFill>
            </a:endParaRPr>
          </a:p>
        </p:txBody>
      </p:sp>
      <p:sp>
        <p:nvSpPr>
          <p:cNvPr id="3" name="Dalga 2"/>
          <p:cNvSpPr/>
          <p:nvPr/>
        </p:nvSpPr>
        <p:spPr>
          <a:xfrm rot="20747270">
            <a:off x="9027993" y="4738733"/>
            <a:ext cx="1653489" cy="738877"/>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Bölüm - 1</a:t>
            </a:r>
            <a:endParaRPr lang="tr-TR" dirty="0"/>
          </a:p>
        </p:txBody>
      </p:sp>
    </p:spTree>
    <p:extLst>
      <p:ext uri="{BB962C8B-B14F-4D97-AF65-F5344CB8AC3E}">
        <p14:creationId xmlns:p14="http://schemas.microsoft.com/office/powerpoint/2010/main" val="23828032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Tipik C Programı Geliştirme Ortamı</a:t>
            </a:r>
          </a:p>
        </p:txBody>
      </p:sp>
      <p:sp>
        <p:nvSpPr>
          <p:cNvPr id="3" name="İçerik Yer Tutucusu 2"/>
          <p:cNvSpPr>
            <a:spLocks noGrp="1"/>
          </p:cNvSpPr>
          <p:nvPr>
            <p:ph idx="1"/>
          </p:nvPr>
        </p:nvSpPr>
        <p:spPr/>
        <p:txBody>
          <a:bodyPr>
            <a:normAutofit/>
          </a:bodyPr>
          <a:lstStyle/>
          <a:p>
            <a:pPr algn="just">
              <a:buFont typeface="Wingdings" panose="05000000000000000000" pitchFamily="2" charset="2"/>
              <a:buChar char="v"/>
            </a:pPr>
            <a:r>
              <a:rPr lang="tr-TR" dirty="0">
                <a:solidFill>
                  <a:schemeClr val="tx1"/>
                </a:solidFill>
                <a:latin typeface="Times New Roman" panose="02020603050405020304" pitchFamily="18" charset="0"/>
                <a:cs typeface="Times New Roman" panose="02020603050405020304" pitchFamily="18" charset="0"/>
              </a:rPr>
              <a:t>Programlar her zaman ilk seferde çalışmayabilir</a:t>
            </a:r>
            <a:r>
              <a:rPr lang="tr-TR" dirty="0" smtClean="0">
                <a:solidFill>
                  <a:schemeClr val="tx1"/>
                </a:solidFill>
                <a:latin typeface="Times New Roman" panose="02020603050405020304" pitchFamily="18" charset="0"/>
                <a:cs typeface="Times New Roman" panose="02020603050405020304" pitchFamily="18" charset="0"/>
              </a:rPr>
              <a:t>.</a:t>
            </a:r>
            <a:endParaRPr lang="tr-TR"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tr-TR" dirty="0">
                <a:solidFill>
                  <a:schemeClr val="tx1"/>
                </a:solidFill>
                <a:latin typeface="Times New Roman" panose="02020603050405020304" pitchFamily="18" charset="0"/>
                <a:cs typeface="Times New Roman" panose="02020603050405020304" pitchFamily="18" charset="0"/>
              </a:rPr>
              <a:t>Örneğin, çalıştırılan program sıfıra bölme işlemi gerçekleştirmeye çalışabilir</a:t>
            </a:r>
            <a:r>
              <a:rPr lang="tr-TR" dirty="0" smtClean="0">
                <a:solidFill>
                  <a:schemeClr val="tx1"/>
                </a:solidFill>
                <a:latin typeface="Times New Roman" panose="02020603050405020304" pitchFamily="18" charset="0"/>
                <a:cs typeface="Times New Roman" panose="02020603050405020304" pitchFamily="18" charset="0"/>
              </a:rPr>
              <a:t>.</a:t>
            </a:r>
            <a:endParaRPr lang="tr-TR"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tr-TR" dirty="0">
                <a:solidFill>
                  <a:schemeClr val="tx1"/>
                </a:solidFill>
                <a:latin typeface="Times New Roman" panose="02020603050405020304" pitchFamily="18" charset="0"/>
                <a:cs typeface="Times New Roman" panose="02020603050405020304" pitchFamily="18" charset="0"/>
              </a:rPr>
              <a:t>Sıfıra bölme gibi hatalar programın çalışması sırasında ortaya çıkar, böylece bu hatalara çalışma zamanı hataları denir. </a:t>
            </a:r>
          </a:p>
          <a:p>
            <a:pPr algn="just">
              <a:buFont typeface="Wingdings" panose="05000000000000000000" pitchFamily="2" charset="2"/>
              <a:buChar char="v"/>
            </a:pPr>
            <a:r>
              <a:rPr lang="tr-TR" dirty="0">
                <a:solidFill>
                  <a:schemeClr val="tx1"/>
                </a:solidFill>
                <a:latin typeface="Times New Roman" panose="02020603050405020304" pitchFamily="18" charset="0"/>
                <a:cs typeface="Times New Roman" panose="02020603050405020304" pitchFamily="18" charset="0"/>
              </a:rPr>
              <a:t>Çoğu C programı veri giriş /çıkış işlemi </a:t>
            </a:r>
            <a:r>
              <a:rPr lang="tr-TR" dirty="0" smtClean="0">
                <a:solidFill>
                  <a:schemeClr val="tx1"/>
                </a:solidFill>
                <a:latin typeface="Times New Roman" panose="02020603050405020304" pitchFamily="18" charset="0"/>
                <a:cs typeface="Times New Roman" panose="02020603050405020304" pitchFamily="18" charset="0"/>
              </a:rPr>
              <a:t>yapar</a:t>
            </a:r>
            <a:endParaRPr lang="tr-TR" dirty="0">
              <a:solidFill>
                <a:schemeClr val="tx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v"/>
            </a:pPr>
            <a:r>
              <a:rPr lang="tr-TR" i="0" dirty="0" err="1" smtClean="0">
                <a:solidFill>
                  <a:schemeClr val="tx1"/>
                </a:solidFill>
                <a:latin typeface="Times New Roman" panose="02020603050405020304" pitchFamily="18" charset="0"/>
                <a:cs typeface="Times New Roman" panose="02020603050405020304" pitchFamily="18" charset="0"/>
              </a:rPr>
              <a:t>standard</a:t>
            </a:r>
            <a:r>
              <a:rPr lang="tr-TR" i="0" dirty="0" smtClean="0">
                <a:solidFill>
                  <a:schemeClr val="tx1"/>
                </a:solidFill>
                <a:latin typeface="Times New Roman" panose="02020603050405020304" pitchFamily="18" charset="0"/>
                <a:cs typeface="Times New Roman" panose="02020603050405020304" pitchFamily="18" charset="0"/>
              </a:rPr>
              <a:t> </a:t>
            </a:r>
            <a:r>
              <a:rPr lang="tr-TR" i="0" dirty="0" err="1" smtClean="0">
                <a:solidFill>
                  <a:schemeClr val="tx1"/>
                </a:solidFill>
                <a:latin typeface="Times New Roman" panose="02020603050405020304" pitchFamily="18" charset="0"/>
                <a:cs typeface="Times New Roman" panose="02020603050405020304" pitchFamily="18" charset="0"/>
              </a:rPr>
              <a:t>input</a:t>
            </a:r>
            <a:r>
              <a:rPr lang="tr-TR" i="0" dirty="0" smtClean="0">
                <a:solidFill>
                  <a:schemeClr val="tx1"/>
                </a:solidFill>
                <a:latin typeface="Times New Roman" panose="02020603050405020304" pitchFamily="18" charset="0"/>
                <a:cs typeface="Times New Roman" panose="02020603050405020304" pitchFamily="18" charset="0"/>
              </a:rPr>
              <a:t> </a:t>
            </a:r>
            <a:r>
              <a:rPr lang="tr-TR" i="0" dirty="0" err="1" smtClean="0">
                <a:solidFill>
                  <a:schemeClr val="tx1"/>
                </a:solidFill>
                <a:latin typeface="Times New Roman" panose="02020603050405020304" pitchFamily="18" charset="0"/>
                <a:cs typeface="Times New Roman" panose="02020603050405020304" pitchFamily="18" charset="0"/>
              </a:rPr>
              <a:t>stream</a:t>
            </a:r>
            <a:r>
              <a:rPr lang="tr-TR" i="0" dirty="0" smtClean="0">
                <a:solidFill>
                  <a:schemeClr val="tx1"/>
                </a:solidFill>
                <a:latin typeface="Times New Roman" panose="02020603050405020304" pitchFamily="18" charset="0"/>
                <a:cs typeface="Times New Roman" panose="02020603050405020304" pitchFamily="18" charset="0"/>
              </a:rPr>
              <a:t> (</a:t>
            </a:r>
            <a:r>
              <a:rPr lang="tr-TR" i="0" dirty="0" err="1" smtClean="0">
                <a:solidFill>
                  <a:schemeClr val="tx1"/>
                </a:solidFill>
                <a:latin typeface="Times New Roman" panose="02020603050405020304" pitchFamily="18" charset="0"/>
                <a:cs typeface="Times New Roman" panose="02020603050405020304" pitchFamily="18" charset="0"/>
              </a:rPr>
              <a:t>stdin</a:t>
            </a:r>
            <a:r>
              <a:rPr lang="tr-TR" i="0" dirty="0">
                <a:solidFill>
                  <a:schemeClr val="tx1"/>
                </a:solidFill>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v"/>
            </a:pPr>
            <a:r>
              <a:rPr lang="tr-TR" i="0" dirty="0" err="1" smtClean="0">
                <a:solidFill>
                  <a:schemeClr val="tx1"/>
                </a:solidFill>
                <a:latin typeface="Times New Roman" panose="02020603050405020304" pitchFamily="18" charset="0"/>
                <a:cs typeface="Times New Roman" panose="02020603050405020304" pitchFamily="18" charset="0"/>
              </a:rPr>
              <a:t>standard</a:t>
            </a:r>
            <a:r>
              <a:rPr lang="tr-TR" i="0" dirty="0" smtClean="0">
                <a:solidFill>
                  <a:schemeClr val="tx1"/>
                </a:solidFill>
                <a:latin typeface="Times New Roman" panose="02020603050405020304" pitchFamily="18" charset="0"/>
                <a:cs typeface="Times New Roman" panose="02020603050405020304" pitchFamily="18" charset="0"/>
              </a:rPr>
              <a:t> </a:t>
            </a:r>
            <a:r>
              <a:rPr lang="tr-TR" i="0" dirty="0" err="1" smtClean="0">
                <a:solidFill>
                  <a:schemeClr val="tx1"/>
                </a:solidFill>
                <a:latin typeface="Times New Roman" panose="02020603050405020304" pitchFamily="18" charset="0"/>
                <a:cs typeface="Times New Roman" panose="02020603050405020304" pitchFamily="18" charset="0"/>
              </a:rPr>
              <a:t>output</a:t>
            </a:r>
            <a:r>
              <a:rPr lang="tr-TR" i="0" dirty="0" smtClean="0">
                <a:solidFill>
                  <a:schemeClr val="tx1"/>
                </a:solidFill>
                <a:latin typeface="Times New Roman" panose="02020603050405020304" pitchFamily="18" charset="0"/>
                <a:cs typeface="Times New Roman" panose="02020603050405020304" pitchFamily="18" charset="0"/>
              </a:rPr>
              <a:t> </a:t>
            </a:r>
            <a:r>
              <a:rPr lang="tr-TR" i="0" dirty="0" err="1" smtClean="0">
                <a:solidFill>
                  <a:schemeClr val="tx1"/>
                </a:solidFill>
                <a:latin typeface="Times New Roman" panose="02020603050405020304" pitchFamily="18" charset="0"/>
                <a:cs typeface="Times New Roman" panose="02020603050405020304" pitchFamily="18" charset="0"/>
              </a:rPr>
              <a:t>stream</a:t>
            </a:r>
            <a:r>
              <a:rPr lang="tr-TR" i="0" dirty="0" smtClean="0">
                <a:solidFill>
                  <a:schemeClr val="tx1"/>
                </a:solidFill>
                <a:latin typeface="Times New Roman" panose="02020603050405020304" pitchFamily="18" charset="0"/>
                <a:cs typeface="Times New Roman" panose="02020603050405020304" pitchFamily="18" charset="0"/>
              </a:rPr>
              <a:t> (</a:t>
            </a:r>
            <a:r>
              <a:rPr lang="tr-TR" i="0" dirty="0" err="1" smtClean="0">
                <a:solidFill>
                  <a:schemeClr val="tx1"/>
                </a:solidFill>
                <a:latin typeface="Times New Roman" panose="02020603050405020304" pitchFamily="18" charset="0"/>
                <a:cs typeface="Times New Roman" panose="02020603050405020304" pitchFamily="18" charset="0"/>
              </a:rPr>
              <a:t>stdout</a:t>
            </a:r>
            <a:r>
              <a:rPr lang="tr-TR" i="0" dirty="0" smtClean="0">
                <a:solidFill>
                  <a:schemeClr val="tx1"/>
                </a:solidFill>
                <a:latin typeface="Times New Roman" panose="02020603050405020304" pitchFamily="18" charset="0"/>
                <a:cs typeface="Times New Roman" panose="02020603050405020304" pitchFamily="18" charset="0"/>
              </a:rPr>
              <a:t>)</a:t>
            </a:r>
            <a:endParaRPr lang="tr-TR" i="0" dirty="0">
              <a:solidFill>
                <a:schemeClr val="tx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v"/>
            </a:pPr>
            <a:r>
              <a:rPr lang="tr-TR" i="0" dirty="0" err="1" smtClean="0">
                <a:solidFill>
                  <a:schemeClr val="tx1"/>
                </a:solidFill>
                <a:latin typeface="Times New Roman" panose="02020603050405020304" pitchFamily="18" charset="0"/>
                <a:cs typeface="Times New Roman" panose="02020603050405020304" pitchFamily="18" charset="0"/>
              </a:rPr>
              <a:t>standard</a:t>
            </a:r>
            <a:r>
              <a:rPr lang="tr-TR" i="0" dirty="0" smtClean="0">
                <a:solidFill>
                  <a:schemeClr val="tx1"/>
                </a:solidFill>
                <a:latin typeface="Times New Roman" panose="02020603050405020304" pitchFamily="18" charset="0"/>
                <a:cs typeface="Times New Roman" panose="02020603050405020304" pitchFamily="18" charset="0"/>
              </a:rPr>
              <a:t> </a:t>
            </a:r>
            <a:r>
              <a:rPr lang="tr-TR" i="0" dirty="0" err="1" smtClean="0">
                <a:solidFill>
                  <a:schemeClr val="tx1"/>
                </a:solidFill>
                <a:latin typeface="Times New Roman" panose="02020603050405020304" pitchFamily="18" charset="0"/>
                <a:cs typeface="Times New Roman" panose="02020603050405020304" pitchFamily="18" charset="0"/>
              </a:rPr>
              <a:t>error</a:t>
            </a:r>
            <a:r>
              <a:rPr lang="tr-TR" i="0" dirty="0" smtClean="0">
                <a:solidFill>
                  <a:schemeClr val="tx1"/>
                </a:solidFill>
                <a:latin typeface="Times New Roman" panose="02020603050405020304" pitchFamily="18" charset="0"/>
                <a:cs typeface="Times New Roman" panose="02020603050405020304" pitchFamily="18" charset="0"/>
              </a:rPr>
              <a:t> </a:t>
            </a:r>
            <a:r>
              <a:rPr lang="tr-TR" i="0" dirty="0" err="1" smtClean="0">
                <a:solidFill>
                  <a:schemeClr val="tx1"/>
                </a:solidFill>
                <a:latin typeface="Times New Roman" panose="02020603050405020304" pitchFamily="18" charset="0"/>
                <a:cs typeface="Times New Roman" panose="02020603050405020304" pitchFamily="18" charset="0"/>
              </a:rPr>
              <a:t>stream</a:t>
            </a:r>
            <a:r>
              <a:rPr lang="tr-TR" i="0" dirty="0" smtClean="0">
                <a:solidFill>
                  <a:schemeClr val="tx1"/>
                </a:solidFill>
                <a:latin typeface="Times New Roman" panose="02020603050405020304" pitchFamily="18" charset="0"/>
                <a:cs typeface="Times New Roman" panose="02020603050405020304" pitchFamily="18" charset="0"/>
              </a:rPr>
              <a:t> (</a:t>
            </a:r>
            <a:r>
              <a:rPr lang="tr-TR" i="0" dirty="0" err="1" smtClean="0">
                <a:solidFill>
                  <a:schemeClr val="tx1"/>
                </a:solidFill>
                <a:latin typeface="Times New Roman" panose="02020603050405020304" pitchFamily="18" charset="0"/>
                <a:cs typeface="Times New Roman" panose="02020603050405020304" pitchFamily="18" charset="0"/>
              </a:rPr>
              <a:t>stderr</a:t>
            </a:r>
            <a:r>
              <a:rPr lang="tr-TR" i="0" dirty="0" smtClean="0">
                <a:solidFill>
                  <a:schemeClr val="tx1"/>
                </a:solidFill>
                <a:latin typeface="Times New Roman" panose="02020603050405020304" pitchFamily="18" charset="0"/>
                <a:cs typeface="Times New Roman" panose="02020603050405020304" pitchFamily="18" charset="0"/>
              </a:rPr>
              <a:t>)</a:t>
            </a:r>
            <a:endParaRPr lang="tr-TR" i="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1286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C Programlama Diline Giriş</a:t>
            </a:r>
          </a:p>
        </p:txBody>
      </p:sp>
      <p:sp>
        <p:nvSpPr>
          <p:cNvPr id="3" name="İçerik Yer Tutucusu 2"/>
          <p:cNvSpPr>
            <a:spLocks noGrp="1"/>
          </p:cNvSpPr>
          <p:nvPr>
            <p:ph idx="1"/>
          </p:nvPr>
        </p:nvSpPr>
        <p:spPr>
          <a:xfrm>
            <a:off x="1371600" y="2286000"/>
            <a:ext cx="9601200" cy="1843548"/>
          </a:xfrm>
        </p:spPr>
        <p:txBody>
          <a:bodyPr/>
          <a:lstStyle/>
          <a:p>
            <a:pPr algn="just">
              <a:buFont typeface="Wingdings" panose="05000000000000000000" pitchFamily="2" charset="2"/>
              <a:buChar char="v"/>
            </a:pPr>
            <a:r>
              <a:rPr lang="tr-TR" dirty="0" smtClean="0">
                <a:solidFill>
                  <a:schemeClr val="tx1"/>
                </a:solidFill>
                <a:latin typeface="Times New Roman" panose="02020603050405020304" pitchFamily="18" charset="0"/>
                <a:cs typeface="Times New Roman" panose="02020603050405020304" pitchFamily="18" charset="0"/>
              </a:rPr>
              <a:t>Yaşam Döngüsünün Sağlanması: aşağıdaki Akış Çizgesi dikkat edilirse aslında bir döngüdür. Hatta test aşamasında sorun çıkmazsa bile sorunun tanımında yani ihtiyaçlarda bazı değişiklikler olursa adımlar baştan aşağı tekrar incelemek zorunda kalınır. Bu çizgeye bir yazılımının Yaşam Döngüsü de denilebilir. Bu çizimde yazılımın Bakım Süreci göz önüne alınmamıştır.</a:t>
            </a:r>
            <a:endParaRPr lang="tr-TR" dirty="0">
              <a:solidFill>
                <a:schemeClr val="tx1"/>
              </a:solidFill>
              <a:latin typeface="Times New Roman" panose="02020603050405020304" pitchFamily="18" charset="0"/>
              <a:cs typeface="Times New Roman" panose="02020603050405020304" pitchFamily="18" charset="0"/>
            </a:endParaRP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1355" y="4129548"/>
            <a:ext cx="6620799" cy="1905266"/>
          </a:xfrm>
          <a:prstGeom prst="rect">
            <a:avLst/>
          </a:prstGeom>
        </p:spPr>
      </p:pic>
    </p:spTree>
    <p:extLst>
      <p:ext uri="{BB962C8B-B14F-4D97-AF65-F5344CB8AC3E}">
        <p14:creationId xmlns:p14="http://schemas.microsoft.com/office/powerpoint/2010/main" val="3443244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C Dilinde İlk Program (Merhaba Dünya)</a:t>
            </a:r>
            <a:endParaRPr lang="tr-TR" dirty="0"/>
          </a:p>
        </p:txBody>
      </p:sp>
      <p:pic>
        <p:nvPicPr>
          <p:cNvPr id="4" name="İçerik Yer Tutucusu 3"/>
          <p:cNvPicPr>
            <a:picLocks noGrp="1" noChangeAspect="1"/>
          </p:cNvPicPr>
          <p:nvPr>
            <p:ph idx="1"/>
          </p:nvPr>
        </p:nvPicPr>
        <p:blipFill>
          <a:blip r:embed="rId2"/>
          <a:stretch>
            <a:fillRect/>
          </a:stretch>
        </p:blipFill>
        <p:spPr>
          <a:xfrm>
            <a:off x="4997566" y="2286000"/>
            <a:ext cx="2349267" cy="3581400"/>
          </a:xfrm>
          <a:prstGeom prst="rect">
            <a:avLst/>
          </a:prstGeom>
        </p:spPr>
      </p:pic>
    </p:spTree>
    <p:extLst>
      <p:ext uri="{BB962C8B-B14F-4D97-AF65-F5344CB8AC3E}">
        <p14:creationId xmlns:p14="http://schemas.microsoft.com/office/powerpoint/2010/main" val="3085703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C Dilinde İlk Program (Merhaba Dünya)</a:t>
            </a:r>
          </a:p>
        </p:txBody>
      </p:sp>
      <p:pic>
        <p:nvPicPr>
          <p:cNvPr id="4" name="İçerik Yer Tutucusu 3"/>
          <p:cNvPicPr>
            <a:picLocks noGrp="1" noChangeAspect="1"/>
          </p:cNvPicPr>
          <p:nvPr>
            <p:ph idx="1"/>
          </p:nvPr>
        </p:nvPicPr>
        <p:blipFill>
          <a:blip r:embed="rId2"/>
          <a:stretch>
            <a:fillRect/>
          </a:stretch>
        </p:blipFill>
        <p:spPr>
          <a:xfrm>
            <a:off x="1371600" y="2408874"/>
            <a:ext cx="6110868" cy="2598234"/>
          </a:xfrm>
          <a:prstGeom prst="rect">
            <a:avLst/>
          </a:prstGeom>
        </p:spPr>
      </p:pic>
      <p:pic>
        <p:nvPicPr>
          <p:cNvPr id="5" name="Resim 4"/>
          <p:cNvPicPr>
            <a:picLocks noChangeAspect="1"/>
          </p:cNvPicPr>
          <p:nvPr/>
        </p:nvPicPr>
        <p:blipFill>
          <a:blip r:embed="rId3"/>
          <a:stretch>
            <a:fillRect/>
          </a:stretch>
        </p:blipFill>
        <p:spPr>
          <a:xfrm>
            <a:off x="8320480" y="1873045"/>
            <a:ext cx="2652320" cy="4043396"/>
          </a:xfrm>
          <a:prstGeom prst="rect">
            <a:avLst/>
          </a:prstGeom>
        </p:spPr>
      </p:pic>
    </p:spTree>
    <p:extLst>
      <p:ext uri="{BB962C8B-B14F-4D97-AF65-F5344CB8AC3E}">
        <p14:creationId xmlns:p14="http://schemas.microsoft.com/office/powerpoint/2010/main" val="1105978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C Dilinde Ana Fonksiyon (main)</a:t>
            </a:r>
          </a:p>
        </p:txBody>
      </p:sp>
      <p:sp>
        <p:nvSpPr>
          <p:cNvPr id="3" name="İçerik Yer Tutucusu 2"/>
          <p:cNvSpPr>
            <a:spLocks noGrp="1"/>
          </p:cNvSpPr>
          <p:nvPr>
            <p:ph idx="1"/>
          </p:nvPr>
        </p:nvSpPr>
        <p:spPr/>
        <p:txBody>
          <a:bodyPr/>
          <a:lstStyle/>
          <a:p>
            <a:pPr algn="just">
              <a:buFont typeface="Wingdings" panose="05000000000000000000" pitchFamily="2" charset="2"/>
              <a:buChar char="v"/>
            </a:pPr>
            <a:r>
              <a:rPr lang="tr-TR" dirty="0" smtClean="0">
                <a:solidFill>
                  <a:schemeClr val="tx1"/>
                </a:solidFill>
                <a:latin typeface="Times New Roman" panose="02020603050405020304" pitchFamily="18" charset="0"/>
                <a:cs typeface="Times New Roman" panose="02020603050405020304" pitchFamily="18" charset="0"/>
              </a:rPr>
              <a:t>Hemen hemen bütün C programları birden fazla fonksiyondan oluşur.</a:t>
            </a:r>
          </a:p>
          <a:p>
            <a:pPr algn="just">
              <a:buFont typeface="Wingdings" panose="05000000000000000000" pitchFamily="2" charset="2"/>
              <a:buChar char="v"/>
            </a:pPr>
            <a:r>
              <a:rPr lang="tr-TR" b="1" dirty="0" smtClean="0">
                <a:solidFill>
                  <a:schemeClr val="tx1"/>
                </a:solidFill>
                <a:latin typeface="Times New Roman" panose="02020603050405020304" pitchFamily="18" charset="0"/>
                <a:cs typeface="Times New Roman" panose="02020603050405020304" pitchFamily="18" charset="0"/>
              </a:rPr>
              <a:t>main() </a:t>
            </a:r>
            <a:r>
              <a:rPr lang="tr-TR" dirty="0" smtClean="0">
                <a:solidFill>
                  <a:schemeClr val="tx1"/>
                </a:solidFill>
                <a:latin typeface="Times New Roman" panose="02020603050405020304" pitchFamily="18" charset="0"/>
                <a:cs typeface="Times New Roman" panose="02020603050405020304" pitchFamily="18" charset="0"/>
              </a:rPr>
              <a:t>bütün C programlarında bulunması gereken programın ana gövdesidir.</a:t>
            </a:r>
          </a:p>
          <a:p>
            <a:pPr algn="just">
              <a:buFont typeface="Wingdings" panose="05000000000000000000" pitchFamily="2" charset="2"/>
              <a:buChar char="v"/>
            </a:pPr>
            <a:r>
              <a:rPr lang="tr-TR" dirty="0" smtClean="0">
                <a:solidFill>
                  <a:schemeClr val="tx1"/>
                </a:solidFill>
                <a:latin typeface="Times New Roman" panose="02020603050405020304" pitchFamily="18" charset="0"/>
                <a:cs typeface="Times New Roman" panose="02020603050405020304" pitchFamily="18" charset="0"/>
              </a:rPr>
              <a:t>İlk çalıştırılacak olan fonksiyon </a:t>
            </a:r>
            <a:r>
              <a:rPr lang="tr-TR" b="1" dirty="0" smtClean="0">
                <a:solidFill>
                  <a:schemeClr val="tx1"/>
                </a:solidFill>
                <a:latin typeface="Times New Roman" panose="02020603050405020304" pitchFamily="18" charset="0"/>
                <a:cs typeface="Times New Roman" panose="02020603050405020304" pitchFamily="18" charset="0"/>
              </a:rPr>
              <a:t>main() </a:t>
            </a:r>
            <a:r>
              <a:rPr lang="tr-TR" dirty="0" smtClean="0">
                <a:solidFill>
                  <a:schemeClr val="tx1"/>
                </a:solidFill>
                <a:latin typeface="Times New Roman" panose="02020603050405020304" pitchFamily="18" charset="0"/>
                <a:cs typeface="Times New Roman" panose="02020603050405020304" pitchFamily="18" charset="0"/>
              </a:rPr>
              <a:t>yani ana fonksiyondur.</a:t>
            </a:r>
            <a:endParaRPr lang="tr-TR"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tr-TR" dirty="0" smtClean="0">
                <a:solidFill>
                  <a:schemeClr val="tx1"/>
                </a:solidFill>
                <a:latin typeface="Times New Roman" panose="02020603050405020304" pitchFamily="18" charset="0"/>
                <a:cs typeface="Times New Roman" panose="02020603050405020304" pitchFamily="18" charset="0"/>
              </a:rPr>
              <a:t>Çalıştırılacak ifadeler, </a:t>
            </a:r>
            <a:r>
              <a:rPr lang="tr-TR" b="1" dirty="0" smtClean="0">
                <a:solidFill>
                  <a:schemeClr val="tx1"/>
                </a:solidFill>
                <a:latin typeface="Times New Roman" panose="02020603050405020304" pitchFamily="18" charset="0"/>
                <a:cs typeface="Times New Roman" panose="02020603050405020304" pitchFamily="18" charset="0"/>
              </a:rPr>
              <a:t>(</a:t>
            </a:r>
            <a:r>
              <a:rPr lang="tr-TR" b="1" dirty="0" err="1" smtClean="0">
                <a:solidFill>
                  <a:schemeClr val="tx1"/>
                </a:solidFill>
                <a:latin typeface="Times New Roman" panose="02020603050405020304" pitchFamily="18" charset="0"/>
                <a:cs typeface="Times New Roman" panose="02020603050405020304" pitchFamily="18" charset="0"/>
              </a:rPr>
              <a:t>statements</a:t>
            </a:r>
            <a:r>
              <a:rPr lang="tr-TR" b="1" dirty="0" smtClean="0">
                <a:solidFill>
                  <a:schemeClr val="tx1"/>
                </a:solidFill>
                <a:latin typeface="Times New Roman" panose="02020603050405020304" pitchFamily="18" charset="0"/>
                <a:cs typeface="Times New Roman" panose="02020603050405020304" pitchFamily="18" charset="0"/>
              </a:rPr>
              <a:t>) main() </a:t>
            </a:r>
            <a:r>
              <a:rPr lang="tr-TR" dirty="0" smtClean="0">
                <a:solidFill>
                  <a:schemeClr val="tx1"/>
                </a:solidFill>
                <a:latin typeface="Times New Roman" panose="02020603050405020304" pitchFamily="18" charset="0"/>
                <a:cs typeface="Times New Roman" panose="02020603050405020304" pitchFamily="18" charset="0"/>
              </a:rPr>
              <a:t>fonksiyonu içerisine </a:t>
            </a:r>
            <a:r>
              <a:rPr lang="tr-TR" b="1" dirty="0" smtClean="0">
                <a:solidFill>
                  <a:schemeClr val="tx1"/>
                </a:solidFill>
                <a:latin typeface="Times New Roman" panose="02020603050405020304" pitchFamily="18" charset="0"/>
                <a:cs typeface="Times New Roman" panose="02020603050405020304" pitchFamily="18" charset="0"/>
              </a:rPr>
              <a:t>{ } </a:t>
            </a:r>
            <a:r>
              <a:rPr lang="tr-TR" dirty="0" smtClean="0">
                <a:solidFill>
                  <a:schemeClr val="tx1"/>
                </a:solidFill>
                <a:latin typeface="Times New Roman" panose="02020603050405020304" pitchFamily="18" charset="0"/>
                <a:cs typeface="Times New Roman" panose="02020603050405020304" pitchFamily="18" charset="0"/>
              </a:rPr>
              <a:t>işaretleri arasına yazılır.</a:t>
            </a:r>
          </a:p>
          <a:p>
            <a:pPr algn="just">
              <a:buFont typeface="Wingdings" panose="05000000000000000000" pitchFamily="2" charset="2"/>
              <a:buChar char="v"/>
            </a:pPr>
            <a:r>
              <a:rPr lang="tr-TR" dirty="0" smtClean="0">
                <a:solidFill>
                  <a:schemeClr val="tx1"/>
                </a:solidFill>
                <a:latin typeface="Times New Roman" panose="02020603050405020304" pitchFamily="18" charset="0"/>
                <a:cs typeface="Times New Roman" panose="02020603050405020304" pitchFamily="18" charset="0"/>
              </a:rPr>
              <a:t>Açılan her { işareti mutlaka } ile kapatılmalıdır.</a:t>
            </a:r>
          </a:p>
          <a:p>
            <a:pPr algn="just">
              <a:buFont typeface="Wingdings" panose="05000000000000000000" pitchFamily="2" charset="2"/>
              <a:buChar char="v"/>
            </a:pPr>
            <a:r>
              <a:rPr lang="tr-TR" dirty="0" smtClean="0">
                <a:solidFill>
                  <a:schemeClr val="tx1"/>
                </a:solidFill>
                <a:latin typeface="Times New Roman" panose="02020603050405020304" pitchFamily="18" charset="0"/>
                <a:cs typeface="Times New Roman" panose="02020603050405020304" pitchFamily="18" charset="0"/>
              </a:rPr>
              <a:t>Bu iki işaret arasında kalan kısımlara </a:t>
            </a:r>
            <a:r>
              <a:rPr lang="tr-TR" b="1" dirty="0" smtClean="0">
                <a:solidFill>
                  <a:schemeClr val="tx1"/>
                </a:solidFill>
                <a:latin typeface="Times New Roman" panose="02020603050405020304" pitchFamily="18" charset="0"/>
                <a:cs typeface="Times New Roman" panose="02020603050405020304" pitchFamily="18" charset="0"/>
              </a:rPr>
              <a:t>blok (</a:t>
            </a:r>
            <a:r>
              <a:rPr lang="tr-TR" b="1" dirty="0" err="1" smtClean="0">
                <a:solidFill>
                  <a:schemeClr val="tx1"/>
                </a:solidFill>
                <a:latin typeface="Times New Roman" panose="02020603050405020304" pitchFamily="18" charset="0"/>
                <a:cs typeface="Times New Roman" panose="02020603050405020304" pitchFamily="18" charset="0"/>
              </a:rPr>
              <a:t>block</a:t>
            </a:r>
            <a:r>
              <a:rPr lang="tr-TR" b="1" dirty="0" smtClean="0">
                <a:solidFill>
                  <a:schemeClr val="tx1"/>
                </a:solidFill>
                <a:latin typeface="Times New Roman" panose="02020603050405020304" pitchFamily="18" charset="0"/>
                <a:cs typeface="Times New Roman" panose="02020603050405020304" pitchFamily="18" charset="0"/>
              </a:rPr>
              <a:t>) </a:t>
            </a:r>
            <a:r>
              <a:rPr lang="tr-TR" dirty="0" smtClean="0">
                <a:solidFill>
                  <a:schemeClr val="tx1"/>
                </a:solidFill>
                <a:latin typeface="Times New Roman" panose="02020603050405020304" pitchFamily="18" charset="0"/>
                <a:cs typeface="Times New Roman" panose="02020603050405020304" pitchFamily="18" charset="0"/>
              </a:rPr>
              <a:t>ismi verilir.</a:t>
            </a:r>
            <a:endParaRPr lang="tr-TR"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3503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C Dilinde Ana Fonksiyon (main)</a:t>
            </a:r>
          </a:p>
        </p:txBody>
      </p:sp>
      <p:sp>
        <p:nvSpPr>
          <p:cNvPr id="3" name="İçerik Yer Tutucusu 2"/>
          <p:cNvSpPr>
            <a:spLocks noGrp="1"/>
          </p:cNvSpPr>
          <p:nvPr>
            <p:ph idx="1"/>
          </p:nvPr>
        </p:nvSpPr>
        <p:spPr/>
        <p:txBody>
          <a:bodyPr/>
          <a:lstStyle/>
          <a:p>
            <a:pPr algn="just">
              <a:buFont typeface="Wingdings" panose="05000000000000000000" pitchFamily="2" charset="2"/>
              <a:buChar char="v"/>
            </a:pPr>
            <a:r>
              <a:rPr lang="tr-TR" dirty="0" smtClean="0">
                <a:solidFill>
                  <a:schemeClr val="tx1"/>
                </a:solidFill>
                <a:latin typeface="Times New Roman" panose="02020603050405020304" pitchFamily="18" charset="0"/>
                <a:cs typeface="Times New Roman" panose="02020603050405020304" pitchFamily="18" charset="0"/>
              </a:rPr>
              <a:t>En dıştaki {} işaretleri arasında kalan blok programın asıl kısmıdır.</a:t>
            </a:r>
          </a:p>
          <a:p>
            <a:pPr algn="just">
              <a:buFont typeface="Wingdings" panose="05000000000000000000" pitchFamily="2" charset="2"/>
              <a:buChar char="v"/>
            </a:pPr>
            <a:r>
              <a:rPr lang="tr-TR" dirty="0" smtClean="0">
                <a:solidFill>
                  <a:schemeClr val="tx1"/>
                </a:solidFill>
                <a:latin typeface="Times New Roman" panose="02020603050405020304" pitchFamily="18" charset="0"/>
                <a:cs typeface="Times New Roman" panose="02020603050405020304" pitchFamily="18" charset="0"/>
              </a:rPr>
              <a:t>Bu kısım, </a:t>
            </a:r>
            <a:r>
              <a:rPr lang="tr-TR" b="1" dirty="0" smtClean="0">
                <a:solidFill>
                  <a:schemeClr val="tx1"/>
                </a:solidFill>
                <a:latin typeface="Times New Roman" panose="02020603050405020304" pitchFamily="18" charset="0"/>
                <a:cs typeface="Times New Roman" panose="02020603050405020304" pitchFamily="18" charset="0"/>
              </a:rPr>
              <a:t>bildiriler (</a:t>
            </a:r>
            <a:r>
              <a:rPr lang="tr-TR" b="1" dirty="0" err="1" smtClean="0">
                <a:solidFill>
                  <a:schemeClr val="tx1"/>
                </a:solidFill>
                <a:latin typeface="Times New Roman" panose="02020603050405020304" pitchFamily="18" charset="0"/>
                <a:cs typeface="Times New Roman" panose="02020603050405020304" pitchFamily="18" charset="0"/>
              </a:rPr>
              <a:t>declarations</a:t>
            </a:r>
            <a:r>
              <a:rPr lang="tr-TR" b="1" dirty="0" smtClean="0">
                <a:solidFill>
                  <a:schemeClr val="tx1"/>
                </a:solidFill>
                <a:latin typeface="Times New Roman" panose="02020603050405020304" pitchFamily="18" charset="0"/>
                <a:cs typeface="Times New Roman" panose="02020603050405020304" pitchFamily="18" charset="0"/>
              </a:rPr>
              <a:t>) </a:t>
            </a:r>
            <a:r>
              <a:rPr lang="tr-TR" dirty="0" smtClean="0">
                <a:solidFill>
                  <a:schemeClr val="tx1"/>
                </a:solidFill>
                <a:latin typeface="Times New Roman" panose="02020603050405020304" pitchFamily="18" charset="0"/>
                <a:cs typeface="Times New Roman" panose="02020603050405020304" pitchFamily="18" charset="0"/>
              </a:rPr>
              <a:t>ve </a:t>
            </a:r>
            <a:r>
              <a:rPr lang="tr-TR" b="1" dirty="0" smtClean="0">
                <a:solidFill>
                  <a:schemeClr val="tx1"/>
                </a:solidFill>
                <a:latin typeface="Times New Roman" panose="02020603050405020304" pitchFamily="18" charset="0"/>
                <a:cs typeface="Times New Roman" panose="02020603050405020304" pitchFamily="18" charset="0"/>
              </a:rPr>
              <a:t>işletilebilir ifadeler (</a:t>
            </a:r>
            <a:r>
              <a:rPr lang="tr-TR" b="1" dirty="0" err="1" smtClean="0">
                <a:solidFill>
                  <a:schemeClr val="tx1"/>
                </a:solidFill>
                <a:latin typeface="Times New Roman" panose="02020603050405020304" pitchFamily="18" charset="0"/>
                <a:cs typeface="Times New Roman" panose="02020603050405020304" pitchFamily="18" charset="0"/>
              </a:rPr>
              <a:t>executable</a:t>
            </a:r>
            <a:r>
              <a:rPr lang="tr-TR" b="1" dirty="0" smtClean="0">
                <a:solidFill>
                  <a:schemeClr val="tx1"/>
                </a:solidFill>
                <a:latin typeface="Times New Roman" panose="02020603050405020304" pitchFamily="18" charset="0"/>
                <a:cs typeface="Times New Roman" panose="02020603050405020304" pitchFamily="18" charset="0"/>
              </a:rPr>
              <a:t> </a:t>
            </a:r>
            <a:r>
              <a:rPr lang="tr-TR" b="1" dirty="0" err="1" smtClean="0">
                <a:solidFill>
                  <a:schemeClr val="tx1"/>
                </a:solidFill>
                <a:latin typeface="Times New Roman" panose="02020603050405020304" pitchFamily="18" charset="0"/>
                <a:cs typeface="Times New Roman" panose="02020603050405020304" pitchFamily="18" charset="0"/>
              </a:rPr>
              <a:t>statements</a:t>
            </a:r>
            <a:r>
              <a:rPr lang="tr-TR" b="1" dirty="0" smtClean="0">
                <a:solidFill>
                  <a:schemeClr val="tx1"/>
                </a:solidFill>
                <a:latin typeface="Times New Roman" panose="02020603050405020304" pitchFamily="18" charset="0"/>
                <a:cs typeface="Times New Roman" panose="02020603050405020304" pitchFamily="18" charset="0"/>
              </a:rPr>
              <a:t>)</a:t>
            </a:r>
            <a:r>
              <a:rPr lang="tr-TR" dirty="0" smtClean="0">
                <a:solidFill>
                  <a:schemeClr val="tx1"/>
                </a:solidFill>
                <a:latin typeface="Times New Roman" panose="02020603050405020304" pitchFamily="18" charset="0"/>
                <a:cs typeface="Times New Roman" panose="02020603050405020304" pitchFamily="18" charset="0"/>
              </a:rPr>
              <a:t> olmak üzere iki bölümden oluşur.</a:t>
            </a:r>
          </a:p>
          <a:p>
            <a:pPr algn="just">
              <a:buFont typeface="Wingdings" panose="05000000000000000000" pitchFamily="2" charset="2"/>
              <a:buChar char="v"/>
            </a:pPr>
            <a:r>
              <a:rPr lang="tr-TR" dirty="0" smtClean="0">
                <a:solidFill>
                  <a:schemeClr val="tx1"/>
                </a:solidFill>
                <a:latin typeface="Times New Roman" panose="02020603050405020304" pitchFamily="18" charset="0"/>
                <a:cs typeface="Times New Roman" panose="02020603050405020304" pitchFamily="18" charset="0"/>
              </a:rPr>
              <a:t>Bildiriler, bir program içerisinde kullanılacak değişkenlerin adlarını belirlemek amacı ile yazılırlar.</a:t>
            </a:r>
          </a:p>
          <a:p>
            <a:pPr algn="just">
              <a:buFont typeface="Wingdings" panose="05000000000000000000" pitchFamily="2" charset="2"/>
              <a:buChar char="v"/>
            </a:pPr>
            <a:r>
              <a:rPr lang="tr-TR" dirty="0" smtClean="0">
                <a:solidFill>
                  <a:schemeClr val="tx1"/>
                </a:solidFill>
                <a:latin typeface="Times New Roman" panose="02020603050405020304" pitchFamily="18" charset="0"/>
                <a:cs typeface="Times New Roman" panose="02020603050405020304" pitchFamily="18" charset="0"/>
              </a:rPr>
              <a:t>İşletilebilir ifadeler de yapılacak işlemleri yerine getirecek komutlardır.</a:t>
            </a:r>
            <a:endParaRPr lang="tr-TR"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8676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06129" y="685800"/>
            <a:ext cx="10515600" cy="1485900"/>
          </a:xfrm>
        </p:spPr>
        <p:txBody>
          <a:bodyPr>
            <a:normAutofit/>
          </a:bodyPr>
          <a:lstStyle/>
          <a:p>
            <a:r>
              <a:rPr lang="tr-TR" sz="4000" dirty="0" smtClean="0"/>
              <a:t>C Dilinde Ana Fonksiyon (main) Yazım Biçimleri</a:t>
            </a:r>
            <a:endParaRPr lang="tr-TR" sz="4000" dirty="0"/>
          </a:p>
        </p:txBody>
      </p:sp>
      <p:sp>
        <p:nvSpPr>
          <p:cNvPr id="3" name="İçerik Yer Tutucusu 2"/>
          <p:cNvSpPr>
            <a:spLocks noGrp="1"/>
          </p:cNvSpPr>
          <p:nvPr>
            <p:ph idx="1"/>
          </p:nvPr>
        </p:nvSpPr>
        <p:spPr>
          <a:xfrm>
            <a:off x="1371600" y="2286000"/>
            <a:ext cx="9601200" cy="648929"/>
          </a:xfrm>
        </p:spPr>
        <p:txBody>
          <a:bodyPr/>
          <a:lstStyle/>
          <a:p>
            <a:pPr>
              <a:buFont typeface="Wingdings" panose="05000000000000000000" pitchFamily="2" charset="2"/>
              <a:buChar char="v"/>
            </a:pPr>
            <a:r>
              <a:rPr lang="tr-TR" dirty="0" smtClean="0">
                <a:solidFill>
                  <a:schemeClr val="tx1"/>
                </a:solidFill>
                <a:latin typeface="Times New Roman" panose="02020603050405020304" pitchFamily="18" charset="0"/>
                <a:cs typeface="Times New Roman" panose="02020603050405020304" pitchFamily="18" charset="0"/>
              </a:rPr>
              <a:t>Programlarınızda </a:t>
            </a:r>
            <a:r>
              <a:rPr lang="tr-TR" dirty="0">
                <a:solidFill>
                  <a:schemeClr val="tx1"/>
                </a:solidFill>
                <a:latin typeface="Times New Roman" panose="02020603050405020304" pitchFamily="18" charset="0"/>
                <a:cs typeface="Times New Roman" panose="02020603050405020304" pitchFamily="18" charset="0"/>
              </a:rPr>
              <a:t>yukarıdaki yazım biçimlerinden istediğinizi kullanabilirsiniz. </a:t>
            </a:r>
          </a:p>
        </p:txBody>
      </p:sp>
      <p:pic>
        <p:nvPicPr>
          <p:cNvPr id="4" name="Resim 3"/>
          <p:cNvPicPr>
            <a:picLocks noChangeAspect="1"/>
          </p:cNvPicPr>
          <p:nvPr/>
        </p:nvPicPr>
        <p:blipFill>
          <a:blip r:embed="rId2"/>
          <a:stretch>
            <a:fillRect/>
          </a:stretch>
        </p:blipFill>
        <p:spPr>
          <a:xfrm>
            <a:off x="1218960" y="3313531"/>
            <a:ext cx="2497873" cy="2118732"/>
          </a:xfrm>
          <a:prstGeom prst="rect">
            <a:avLst/>
          </a:prstGeom>
        </p:spPr>
      </p:pic>
      <p:pic>
        <p:nvPicPr>
          <p:cNvPr id="5" name="Resim 4"/>
          <p:cNvPicPr>
            <a:picLocks noChangeAspect="1"/>
          </p:cNvPicPr>
          <p:nvPr/>
        </p:nvPicPr>
        <p:blipFill>
          <a:blip r:embed="rId3"/>
          <a:stretch>
            <a:fillRect/>
          </a:stretch>
        </p:blipFill>
        <p:spPr>
          <a:xfrm>
            <a:off x="4248855" y="3313531"/>
            <a:ext cx="2297648" cy="2118732"/>
          </a:xfrm>
          <a:prstGeom prst="rect">
            <a:avLst/>
          </a:prstGeom>
        </p:spPr>
      </p:pic>
      <p:pic>
        <p:nvPicPr>
          <p:cNvPr id="6" name="Resim 5"/>
          <p:cNvPicPr>
            <a:picLocks noChangeAspect="1"/>
          </p:cNvPicPr>
          <p:nvPr/>
        </p:nvPicPr>
        <p:blipFill>
          <a:blip r:embed="rId4"/>
          <a:stretch>
            <a:fillRect/>
          </a:stretch>
        </p:blipFill>
        <p:spPr>
          <a:xfrm>
            <a:off x="6734635" y="3313531"/>
            <a:ext cx="5246385" cy="2118732"/>
          </a:xfrm>
          <a:prstGeom prst="rect">
            <a:avLst/>
          </a:prstGeom>
        </p:spPr>
      </p:pic>
    </p:spTree>
    <p:extLst>
      <p:ext uri="{BB962C8B-B14F-4D97-AF65-F5344CB8AC3E}">
        <p14:creationId xmlns:p14="http://schemas.microsoft.com/office/powerpoint/2010/main" val="207173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Basit Bir C Programı</a:t>
            </a:r>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1205" y="1758194"/>
            <a:ext cx="7028082" cy="4790090"/>
          </a:xfrm>
        </p:spPr>
      </p:pic>
    </p:spTree>
    <p:extLst>
      <p:ext uri="{BB962C8B-B14F-4D97-AF65-F5344CB8AC3E}">
        <p14:creationId xmlns:p14="http://schemas.microsoft.com/office/powerpoint/2010/main" val="3967502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C Dilinde İlk Program (Merhaba Dünya)</a:t>
            </a:r>
          </a:p>
        </p:txBody>
      </p:sp>
      <p:sp>
        <p:nvSpPr>
          <p:cNvPr id="3" name="İçerik Yer Tutucusu 2"/>
          <p:cNvSpPr>
            <a:spLocks noGrp="1"/>
          </p:cNvSpPr>
          <p:nvPr>
            <p:ph idx="1"/>
          </p:nvPr>
        </p:nvSpPr>
        <p:spPr>
          <a:xfrm>
            <a:off x="1489588" y="5456904"/>
            <a:ext cx="9601200" cy="530942"/>
          </a:xfrm>
        </p:spPr>
        <p:txBody>
          <a:bodyPr/>
          <a:lstStyle/>
          <a:p>
            <a:pPr marL="0" indent="0">
              <a:buNone/>
            </a:pPr>
            <a:r>
              <a:rPr lang="tr-TR" dirty="0" smtClean="0">
                <a:solidFill>
                  <a:schemeClr val="tx1"/>
                </a:solidFill>
                <a:latin typeface="Times New Roman" panose="02020603050405020304" pitchFamily="18" charset="0"/>
                <a:cs typeface="Times New Roman" panose="02020603050405020304" pitchFamily="18" charset="0"/>
              </a:rPr>
              <a:t>Önceki örneğin farklı biçimde yazılmış hali</a:t>
            </a:r>
            <a:endParaRPr lang="tr-TR" dirty="0">
              <a:solidFill>
                <a:schemeClr val="tx1"/>
              </a:solidFill>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2"/>
          <a:stretch>
            <a:fillRect/>
          </a:stretch>
        </p:blipFill>
        <p:spPr>
          <a:xfrm>
            <a:off x="1219679" y="2171700"/>
            <a:ext cx="5977054" cy="2932771"/>
          </a:xfrm>
          <a:prstGeom prst="rect">
            <a:avLst/>
          </a:prstGeom>
        </p:spPr>
      </p:pic>
      <p:pic>
        <p:nvPicPr>
          <p:cNvPr id="5" name="Resim 4"/>
          <p:cNvPicPr>
            <a:picLocks noChangeAspect="1"/>
          </p:cNvPicPr>
          <p:nvPr/>
        </p:nvPicPr>
        <p:blipFill>
          <a:blip r:embed="rId3"/>
          <a:stretch>
            <a:fillRect/>
          </a:stretch>
        </p:blipFill>
        <p:spPr>
          <a:xfrm>
            <a:off x="8511138" y="1740309"/>
            <a:ext cx="2903853" cy="4426852"/>
          </a:xfrm>
          <a:prstGeom prst="rect">
            <a:avLst/>
          </a:prstGeom>
        </p:spPr>
      </p:pic>
    </p:spTree>
    <p:extLst>
      <p:ext uri="{BB962C8B-B14F-4D97-AF65-F5344CB8AC3E}">
        <p14:creationId xmlns:p14="http://schemas.microsoft.com/office/powerpoint/2010/main" val="975808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 Sayıyı Okuma ve Yazma</a:t>
            </a:r>
            <a:endParaRPr lang="tr-TR" dirty="0"/>
          </a:p>
        </p:txBody>
      </p:sp>
      <p:pic>
        <p:nvPicPr>
          <p:cNvPr id="4" name="İçerik Yer Tutucusu 3"/>
          <p:cNvPicPr>
            <a:picLocks noGrp="1" noChangeAspect="1"/>
          </p:cNvPicPr>
          <p:nvPr>
            <p:ph idx="1"/>
          </p:nvPr>
        </p:nvPicPr>
        <p:blipFill>
          <a:blip r:embed="rId2"/>
          <a:stretch>
            <a:fillRect/>
          </a:stretch>
        </p:blipFill>
        <p:spPr>
          <a:xfrm>
            <a:off x="4995210" y="1607573"/>
            <a:ext cx="2138729" cy="4955459"/>
          </a:xfrm>
          <a:prstGeom prst="rect">
            <a:avLst/>
          </a:prstGeom>
        </p:spPr>
      </p:pic>
    </p:spTree>
    <p:extLst>
      <p:ext uri="{BB962C8B-B14F-4D97-AF65-F5344CB8AC3E}">
        <p14:creationId xmlns:p14="http://schemas.microsoft.com/office/powerpoint/2010/main" val="961227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C Programlama Dili Tarihçesi</a:t>
            </a:r>
            <a:endParaRPr lang="tr-TR" dirty="0"/>
          </a:p>
        </p:txBody>
      </p:sp>
      <p:sp>
        <p:nvSpPr>
          <p:cNvPr id="3" name="İçerik Yer Tutucusu 2"/>
          <p:cNvSpPr>
            <a:spLocks noGrp="1"/>
          </p:cNvSpPr>
          <p:nvPr>
            <p:ph idx="1"/>
          </p:nvPr>
        </p:nvSpPr>
        <p:spPr/>
        <p:txBody>
          <a:bodyPr/>
          <a:lstStyle/>
          <a:p>
            <a:pPr>
              <a:buFont typeface="Wingdings" panose="05000000000000000000" pitchFamily="2" charset="2"/>
              <a:buChar char="v"/>
            </a:pPr>
            <a:r>
              <a:rPr lang="tr-TR" dirty="0" smtClean="0">
                <a:solidFill>
                  <a:schemeClr val="tx1"/>
                </a:solidFill>
                <a:latin typeface="Times New Roman" panose="02020603050405020304" pitchFamily="18" charset="0"/>
                <a:cs typeface="Times New Roman" panose="02020603050405020304" pitchFamily="18" charset="0"/>
              </a:rPr>
              <a:t>C kendinden önceki programlama dilleri olan B ve BCPL’ </a:t>
            </a:r>
            <a:r>
              <a:rPr lang="tr-TR" dirty="0" err="1" smtClean="0">
                <a:solidFill>
                  <a:schemeClr val="tx1"/>
                </a:solidFill>
                <a:latin typeface="Times New Roman" panose="02020603050405020304" pitchFamily="18" charset="0"/>
                <a:cs typeface="Times New Roman" panose="02020603050405020304" pitchFamily="18" charset="0"/>
              </a:rPr>
              <a:t>nin</a:t>
            </a:r>
            <a:r>
              <a:rPr lang="tr-TR" dirty="0" smtClean="0">
                <a:solidFill>
                  <a:schemeClr val="tx1"/>
                </a:solidFill>
                <a:latin typeface="Times New Roman" panose="02020603050405020304" pitchFamily="18" charset="0"/>
                <a:cs typeface="Times New Roman" panose="02020603050405020304" pitchFamily="18" charset="0"/>
              </a:rPr>
              <a:t> gelişmişidir.</a:t>
            </a:r>
          </a:p>
          <a:p>
            <a:pPr marL="0" indent="0">
              <a:buNone/>
            </a:pPr>
            <a:endParaRPr lang="tr-TR" dirty="0" smtClean="0">
              <a:solidFill>
                <a:schemeClr val="tx1"/>
              </a:solidFill>
              <a:latin typeface="Times New Roman" panose="02020603050405020304" pitchFamily="18" charset="0"/>
              <a:cs typeface="Times New Roman" panose="02020603050405020304" pitchFamily="18" charset="0"/>
            </a:endParaRPr>
          </a:p>
          <a:p>
            <a:pPr marL="0" indent="0">
              <a:buNone/>
            </a:pPr>
            <a:r>
              <a:rPr lang="tr-TR" dirty="0">
                <a:solidFill>
                  <a:schemeClr val="tx1"/>
                </a:solidFill>
                <a:latin typeface="Times New Roman" panose="02020603050405020304" pitchFamily="18" charset="0"/>
                <a:cs typeface="Times New Roman" panose="02020603050405020304" pitchFamily="18" charset="0"/>
              </a:rPr>
              <a:t>	</a:t>
            </a:r>
            <a:r>
              <a:rPr lang="tr-TR" dirty="0" smtClean="0">
                <a:solidFill>
                  <a:schemeClr val="tx1"/>
                </a:solidFill>
                <a:latin typeface="Times New Roman" panose="02020603050405020304" pitchFamily="18" charset="0"/>
                <a:cs typeface="Times New Roman" panose="02020603050405020304" pitchFamily="18" charset="0"/>
              </a:rPr>
              <a:t>1967		1970		1972</a:t>
            </a:r>
          </a:p>
          <a:p>
            <a:pPr marL="0" indent="0">
              <a:buNone/>
            </a:pPr>
            <a:r>
              <a:rPr lang="tr-TR" dirty="0">
                <a:solidFill>
                  <a:schemeClr val="tx1"/>
                </a:solidFill>
                <a:latin typeface="Times New Roman" panose="02020603050405020304" pitchFamily="18" charset="0"/>
                <a:cs typeface="Times New Roman" panose="02020603050405020304" pitchFamily="18" charset="0"/>
              </a:rPr>
              <a:t>	</a:t>
            </a:r>
            <a:r>
              <a:rPr lang="tr-TR" dirty="0" smtClean="0">
                <a:solidFill>
                  <a:schemeClr val="tx1"/>
                </a:solidFill>
                <a:latin typeface="Times New Roman" panose="02020603050405020304" pitchFamily="18" charset="0"/>
                <a:cs typeface="Times New Roman" panose="02020603050405020304" pitchFamily="18" charset="0"/>
              </a:rPr>
              <a:t>BCPL		   B		   C</a:t>
            </a:r>
            <a:endParaRPr lang="tr-TR"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47674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 Sayıyı Okuma ve Yazma</a:t>
            </a:r>
          </a:p>
        </p:txBody>
      </p:sp>
      <p:pic>
        <p:nvPicPr>
          <p:cNvPr id="4" name="İçerik Yer Tutucusu 3"/>
          <p:cNvPicPr>
            <a:picLocks noGrp="1" noChangeAspect="1"/>
          </p:cNvPicPr>
          <p:nvPr>
            <p:ph idx="1"/>
          </p:nvPr>
        </p:nvPicPr>
        <p:blipFill>
          <a:blip r:embed="rId2"/>
          <a:stretch>
            <a:fillRect/>
          </a:stretch>
        </p:blipFill>
        <p:spPr>
          <a:xfrm>
            <a:off x="1587678" y="2551471"/>
            <a:ext cx="5894902" cy="3581400"/>
          </a:xfrm>
          <a:prstGeom prst="rect">
            <a:avLst/>
          </a:prstGeom>
        </p:spPr>
      </p:pic>
      <p:pic>
        <p:nvPicPr>
          <p:cNvPr id="5" name="İçerik Yer Tutucusu 3"/>
          <p:cNvPicPr>
            <a:picLocks noChangeAspect="1"/>
          </p:cNvPicPr>
          <p:nvPr/>
        </p:nvPicPr>
        <p:blipFill>
          <a:blip r:embed="rId3"/>
          <a:stretch>
            <a:fillRect/>
          </a:stretch>
        </p:blipFill>
        <p:spPr>
          <a:xfrm>
            <a:off x="8977275" y="1702208"/>
            <a:ext cx="2138729" cy="4955459"/>
          </a:xfrm>
          <a:prstGeom prst="rect">
            <a:avLst/>
          </a:prstGeom>
        </p:spPr>
      </p:pic>
    </p:spTree>
    <p:extLst>
      <p:ext uri="{BB962C8B-B14F-4D97-AF65-F5344CB8AC3E}">
        <p14:creationId xmlns:p14="http://schemas.microsoft.com/office/powerpoint/2010/main" val="848321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 Üçgenin Alan Hesabı</a:t>
            </a:r>
            <a:endParaRPr lang="tr-TR" dirty="0"/>
          </a:p>
        </p:txBody>
      </p:sp>
      <p:pic>
        <p:nvPicPr>
          <p:cNvPr id="4" name="İçerik Yer Tutucusu 3"/>
          <p:cNvPicPr>
            <a:picLocks noGrp="1" noChangeAspect="1"/>
          </p:cNvPicPr>
          <p:nvPr>
            <p:ph idx="1"/>
          </p:nvPr>
        </p:nvPicPr>
        <p:blipFill>
          <a:blip r:embed="rId2"/>
          <a:stretch>
            <a:fillRect/>
          </a:stretch>
        </p:blipFill>
        <p:spPr>
          <a:xfrm>
            <a:off x="5232749" y="1607573"/>
            <a:ext cx="1875974" cy="5212413"/>
          </a:xfrm>
          <a:prstGeom prst="rect">
            <a:avLst/>
          </a:prstGeom>
        </p:spPr>
      </p:pic>
    </p:spTree>
    <p:extLst>
      <p:ext uri="{BB962C8B-B14F-4D97-AF65-F5344CB8AC3E}">
        <p14:creationId xmlns:p14="http://schemas.microsoft.com/office/powerpoint/2010/main" val="3199691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 Üçgenin Alan Hesabı</a:t>
            </a:r>
          </a:p>
        </p:txBody>
      </p:sp>
      <p:pic>
        <p:nvPicPr>
          <p:cNvPr id="4" name="İçerik Yer Tutucusu 3"/>
          <p:cNvPicPr>
            <a:picLocks noGrp="1" noChangeAspect="1"/>
          </p:cNvPicPr>
          <p:nvPr>
            <p:ph idx="1"/>
          </p:nvPr>
        </p:nvPicPr>
        <p:blipFill>
          <a:blip r:embed="rId2"/>
          <a:stretch>
            <a:fillRect/>
          </a:stretch>
        </p:blipFill>
        <p:spPr>
          <a:xfrm>
            <a:off x="2318665" y="1887794"/>
            <a:ext cx="5335747" cy="4428671"/>
          </a:xfrm>
          <a:prstGeom prst="rect">
            <a:avLst/>
          </a:prstGeom>
        </p:spPr>
      </p:pic>
      <p:pic>
        <p:nvPicPr>
          <p:cNvPr id="5" name="İçerik Yer Tutucusu 3"/>
          <p:cNvPicPr>
            <a:picLocks noChangeAspect="1"/>
          </p:cNvPicPr>
          <p:nvPr/>
        </p:nvPicPr>
        <p:blipFill>
          <a:blip r:embed="rId3"/>
          <a:stretch>
            <a:fillRect/>
          </a:stretch>
        </p:blipFill>
        <p:spPr>
          <a:xfrm>
            <a:off x="9291484" y="361336"/>
            <a:ext cx="2241756" cy="6228742"/>
          </a:xfrm>
          <a:prstGeom prst="rect">
            <a:avLst/>
          </a:prstGeom>
        </p:spPr>
      </p:pic>
    </p:spTree>
    <p:extLst>
      <p:ext uri="{BB962C8B-B14F-4D97-AF65-F5344CB8AC3E}">
        <p14:creationId xmlns:p14="http://schemas.microsoft.com/office/powerpoint/2010/main" val="3645624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C Dilinde Genel Yazım Kuralları</a:t>
            </a:r>
            <a:endParaRPr lang="tr-TR" dirty="0"/>
          </a:p>
        </p:txBody>
      </p:sp>
      <p:sp>
        <p:nvSpPr>
          <p:cNvPr id="3" name="İçerik Yer Tutucusu 2"/>
          <p:cNvSpPr>
            <a:spLocks noGrp="1"/>
          </p:cNvSpPr>
          <p:nvPr>
            <p:ph idx="1"/>
          </p:nvPr>
        </p:nvSpPr>
        <p:spPr/>
        <p:txBody>
          <a:bodyPr/>
          <a:lstStyle/>
          <a:p>
            <a:pPr algn="just">
              <a:buFont typeface="Wingdings" panose="05000000000000000000" pitchFamily="2" charset="2"/>
              <a:buChar char="v"/>
            </a:pPr>
            <a:r>
              <a:rPr lang="tr-TR" dirty="0" smtClean="0">
                <a:solidFill>
                  <a:schemeClr val="tx1"/>
                </a:solidFill>
                <a:latin typeface="Times New Roman" panose="02020603050405020304" pitchFamily="18" charset="0"/>
                <a:cs typeface="Times New Roman" panose="02020603050405020304" pitchFamily="18" charset="0"/>
              </a:rPr>
              <a:t>Tekli </a:t>
            </a:r>
            <a:r>
              <a:rPr lang="tr-TR" dirty="0">
                <a:solidFill>
                  <a:schemeClr val="tx1"/>
                </a:solidFill>
                <a:latin typeface="Times New Roman" panose="02020603050405020304" pitchFamily="18" charset="0"/>
                <a:cs typeface="Times New Roman" panose="02020603050405020304" pitchFamily="18" charset="0"/>
              </a:rPr>
              <a:t>ve Çoklu Yorum </a:t>
            </a:r>
            <a:r>
              <a:rPr lang="tr-TR" dirty="0" smtClean="0">
                <a:solidFill>
                  <a:schemeClr val="tx1"/>
                </a:solidFill>
                <a:latin typeface="Times New Roman" panose="02020603050405020304" pitchFamily="18" charset="0"/>
                <a:cs typeface="Times New Roman" panose="02020603050405020304" pitchFamily="18" charset="0"/>
              </a:rPr>
              <a:t>Satırı</a:t>
            </a:r>
          </a:p>
          <a:p>
            <a:pPr algn="just">
              <a:buFont typeface="Wingdings" panose="05000000000000000000" pitchFamily="2" charset="2"/>
              <a:buChar char="v"/>
            </a:pPr>
            <a:r>
              <a:rPr lang="tr-TR" dirty="0" smtClean="0">
                <a:solidFill>
                  <a:schemeClr val="tx1"/>
                </a:solidFill>
                <a:latin typeface="Times New Roman" panose="02020603050405020304" pitchFamily="18" charset="0"/>
                <a:cs typeface="Times New Roman" panose="02020603050405020304" pitchFamily="18" charset="0"/>
              </a:rPr>
              <a:t>// </a:t>
            </a:r>
            <a:r>
              <a:rPr lang="tr-TR" dirty="0">
                <a:solidFill>
                  <a:schemeClr val="tx1"/>
                </a:solidFill>
                <a:latin typeface="Times New Roman" panose="02020603050405020304" pitchFamily="18" charset="0"/>
                <a:cs typeface="Times New Roman" panose="02020603050405020304" pitchFamily="18" charset="0"/>
              </a:rPr>
              <a:t>Tek satırda yorum yapılacağı zaman kullanılır.</a:t>
            </a:r>
          </a:p>
          <a:p>
            <a:pPr algn="just">
              <a:buFont typeface="Wingdings" panose="05000000000000000000" pitchFamily="2" charset="2"/>
              <a:buChar char="v"/>
            </a:pPr>
            <a:r>
              <a:rPr lang="tr-TR" dirty="0" smtClean="0">
                <a:solidFill>
                  <a:schemeClr val="tx1"/>
                </a:solidFill>
                <a:latin typeface="Times New Roman" panose="02020603050405020304" pitchFamily="18" charset="0"/>
                <a:cs typeface="Times New Roman" panose="02020603050405020304" pitchFamily="18" charset="0"/>
              </a:rPr>
              <a:t>/* </a:t>
            </a:r>
            <a:r>
              <a:rPr lang="tr-TR" dirty="0">
                <a:solidFill>
                  <a:schemeClr val="tx1"/>
                </a:solidFill>
                <a:latin typeface="Times New Roman" panose="02020603050405020304" pitchFamily="18" charset="0"/>
                <a:cs typeface="Times New Roman" panose="02020603050405020304" pitchFamily="18" charset="0"/>
              </a:rPr>
              <a:t>Çoklu yorum satırı</a:t>
            </a:r>
          </a:p>
          <a:p>
            <a:pPr marL="0" indent="0" algn="just">
              <a:buNone/>
            </a:pPr>
            <a:r>
              <a:rPr lang="tr-TR" dirty="0">
                <a:solidFill>
                  <a:schemeClr val="tx1"/>
                </a:solidFill>
                <a:latin typeface="Times New Roman" panose="02020603050405020304" pitchFamily="18" charset="0"/>
                <a:cs typeface="Times New Roman" panose="02020603050405020304" pitchFamily="18" charset="0"/>
              </a:rPr>
              <a:t> </a:t>
            </a:r>
            <a:r>
              <a:rPr lang="tr-TR" dirty="0" smtClean="0">
                <a:solidFill>
                  <a:schemeClr val="tx1"/>
                </a:solidFill>
                <a:latin typeface="Times New Roman" panose="02020603050405020304" pitchFamily="18" charset="0"/>
                <a:cs typeface="Times New Roman" panose="02020603050405020304" pitchFamily="18" charset="0"/>
              </a:rPr>
              <a:t>    * </a:t>
            </a:r>
            <a:r>
              <a:rPr lang="tr-TR" dirty="0">
                <a:solidFill>
                  <a:schemeClr val="tx1"/>
                </a:solidFill>
                <a:latin typeface="Times New Roman" panose="02020603050405020304" pitchFamily="18" charset="0"/>
                <a:cs typeface="Times New Roman" panose="02020603050405020304" pitchFamily="18" charset="0"/>
              </a:rPr>
              <a:t>bir satırla açıklama yapamayacağımız  </a:t>
            </a:r>
            <a:r>
              <a:rPr lang="tr-TR" dirty="0" smtClean="0">
                <a:solidFill>
                  <a:schemeClr val="tx1"/>
                </a:solidFill>
                <a:latin typeface="Times New Roman" panose="02020603050405020304" pitchFamily="18" charset="0"/>
                <a:cs typeface="Times New Roman" panose="02020603050405020304" pitchFamily="18" charset="0"/>
              </a:rPr>
              <a:t>zaman</a:t>
            </a:r>
          </a:p>
          <a:p>
            <a:pPr marL="0" indent="0" algn="just">
              <a:buNone/>
            </a:pPr>
            <a:r>
              <a:rPr lang="tr-TR" dirty="0">
                <a:solidFill>
                  <a:schemeClr val="tx1"/>
                </a:solidFill>
                <a:latin typeface="Times New Roman" panose="02020603050405020304" pitchFamily="18" charset="0"/>
                <a:cs typeface="Times New Roman" panose="02020603050405020304" pitchFamily="18" charset="0"/>
              </a:rPr>
              <a:t> </a:t>
            </a:r>
            <a:r>
              <a:rPr lang="tr-TR" dirty="0" smtClean="0">
                <a:solidFill>
                  <a:schemeClr val="tx1"/>
                </a:solidFill>
                <a:latin typeface="Times New Roman" panose="02020603050405020304" pitchFamily="18" charset="0"/>
                <a:cs typeface="Times New Roman" panose="02020603050405020304" pitchFamily="18" charset="0"/>
              </a:rPr>
              <a:t>    * </a:t>
            </a:r>
            <a:r>
              <a:rPr lang="tr-TR" dirty="0">
                <a:solidFill>
                  <a:schemeClr val="tx1"/>
                </a:solidFill>
                <a:latin typeface="Times New Roman" panose="02020603050405020304" pitchFamily="18" charset="0"/>
                <a:cs typeface="Times New Roman" panose="02020603050405020304" pitchFamily="18" charset="0"/>
              </a:rPr>
              <a:t>kullandığımız bir yöntemdir.</a:t>
            </a:r>
          </a:p>
          <a:p>
            <a:pPr marL="0" indent="0" algn="just">
              <a:buNone/>
            </a:pPr>
            <a:r>
              <a:rPr lang="tr-TR" dirty="0">
                <a:solidFill>
                  <a:schemeClr val="tx1"/>
                </a:solidFill>
                <a:latin typeface="Times New Roman" panose="02020603050405020304" pitchFamily="18" charset="0"/>
                <a:cs typeface="Times New Roman" panose="02020603050405020304" pitchFamily="18" charset="0"/>
              </a:rPr>
              <a:t> </a:t>
            </a:r>
            <a:r>
              <a:rPr lang="tr-TR" dirty="0" smtClean="0">
                <a:solidFill>
                  <a:schemeClr val="tx1"/>
                </a:solidFill>
                <a:latin typeface="Times New Roman" panose="02020603050405020304" pitchFamily="18" charset="0"/>
                <a:cs typeface="Times New Roman" panose="02020603050405020304" pitchFamily="18" charset="0"/>
              </a:rPr>
              <a:t>    */</a:t>
            </a:r>
            <a:endParaRPr lang="tr-TR"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534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a:t>
            </a:r>
            <a:endParaRPr lang="tr-TR" dirty="0"/>
          </a:p>
        </p:txBody>
      </p:sp>
      <p:sp>
        <p:nvSpPr>
          <p:cNvPr id="3" name="İçerik Yer Tutucusu 2"/>
          <p:cNvSpPr>
            <a:spLocks noGrp="1"/>
          </p:cNvSpPr>
          <p:nvPr>
            <p:ph idx="1"/>
          </p:nvPr>
        </p:nvSpPr>
        <p:spPr>
          <a:xfrm>
            <a:off x="1224116" y="2452099"/>
            <a:ext cx="4100052" cy="1061884"/>
          </a:xfrm>
        </p:spPr>
        <p:txBody>
          <a:bodyPr/>
          <a:lstStyle/>
          <a:p>
            <a:pPr algn="just">
              <a:buFont typeface="Wingdings" panose="05000000000000000000" pitchFamily="2" charset="2"/>
              <a:buChar char="v"/>
            </a:pPr>
            <a:r>
              <a:rPr lang="tr-TR" dirty="0" smtClean="0">
                <a:solidFill>
                  <a:schemeClr val="tx1"/>
                </a:solidFill>
                <a:latin typeface="Times New Roman" panose="02020603050405020304" pitchFamily="18" charset="0"/>
                <a:cs typeface="Times New Roman" panose="02020603050405020304" pitchFamily="18" charset="0"/>
              </a:rPr>
              <a:t>Girilen </a:t>
            </a:r>
            <a:r>
              <a:rPr lang="tr-TR" dirty="0">
                <a:solidFill>
                  <a:schemeClr val="tx1"/>
                </a:solidFill>
                <a:latin typeface="Times New Roman" panose="02020603050405020304" pitchFamily="18" charset="0"/>
                <a:cs typeface="Times New Roman" panose="02020603050405020304" pitchFamily="18" charset="0"/>
              </a:rPr>
              <a:t>sayı 5’ten küçükse “evet” değilse “hayır” yazan program</a:t>
            </a:r>
            <a:r>
              <a:rPr lang="tr-TR" dirty="0" smtClean="0">
                <a:solidFill>
                  <a:schemeClr val="tx1"/>
                </a:solidFill>
                <a:latin typeface="Times New Roman" panose="02020603050405020304" pitchFamily="18" charset="0"/>
                <a:cs typeface="Times New Roman" panose="02020603050405020304" pitchFamily="18" charset="0"/>
              </a:rPr>
              <a:t>.</a:t>
            </a:r>
            <a:endParaRPr lang="tr-TR" dirty="0">
              <a:solidFill>
                <a:schemeClr val="tx1"/>
              </a:solidFill>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2"/>
          <a:stretch>
            <a:fillRect/>
          </a:stretch>
        </p:blipFill>
        <p:spPr>
          <a:xfrm>
            <a:off x="6440805" y="245282"/>
            <a:ext cx="4694227" cy="6537402"/>
          </a:xfrm>
          <a:prstGeom prst="rect">
            <a:avLst/>
          </a:prstGeom>
        </p:spPr>
      </p:pic>
    </p:spTree>
    <p:extLst>
      <p:ext uri="{BB962C8B-B14F-4D97-AF65-F5344CB8AC3E}">
        <p14:creationId xmlns:p14="http://schemas.microsoft.com/office/powerpoint/2010/main" val="355939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a:t>
            </a:r>
          </a:p>
        </p:txBody>
      </p:sp>
      <p:pic>
        <p:nvPicPr>
          <p:cNvPr id="4" name="İçerik Yer Tutucusu 3"/>
          <p:cNvPicPr>
            <a:picLocks noGrp="1" noChangeAspect="1"/>
          </p:cNvPicPr>
          <p:nvPr>
            <p:ph idx="1"/>
          </p:nvPr>
        </p:nvPicPr>
        <p:blipFill>
          <a:blip r:embed="rId2"/>
          <a:stretch>
            <a:fillRect/>
          </a:stretch>
        </p:blipFill>
        <p:spPr>
          <a:xfrm>
            <a:off x="6304936" y="1222272"/>
            <a:ext cx="5110316" cy="4992839"/>
          </a:xfrm>
          <a:prstGeom prst="rect">
            <a:avLst/>
          </a:prstGeom>
        </p:spPr>
      </p:pic>
      <p:sp>
        <p:nvSpPr>
          <p:cNvPr id="5" name="İçerik Yer Tutucusu 2"/>
          <p:cNvSpPr txBox="1">
            <a:spLocks/>
          </p:cNvSpPr>
          <p:nvPr/>
        </p:nvSpPr>
        <p:spPr>
          <a:xfrm>
            <a:off x="1224116" y="2452099"/>
            <a:ext cx="4100052" cy="1061884"/>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buFont typeface="Wingdings" panose="05000000000000000000" pitchFamily="2" charset="2"/>
              <a:buChar char="v"/>
            </a:pPr>
            <a:r>
              <a:rPr lang="tr-TR" smtClean="0">
                <a:solidFill>
                  <a:schemeClr val="tx1"/>
                </a:solidFill>
                <a:latin typeface="Times New Roman" panose="02020603050405020304" pitchFamily="18" charset="0"/>
                <a:cs typeface="Times New Roman" panose="02020603050405020304" pitchFamily="18" charset="0"/>
              </a:rPr>
              <a:t>Girilen sayı 5’ten küçükse “evet” değilse “hayır” yazan program.</a:t>
            </a:r>
            <a:endParaRPr lang="tr-TR"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4481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a:t>
            </a:r>
            <a:endParaRPr lang="tr-TR" dirty="0"/>
          </a:p>
        </p:txBody>
      </p:sp>
      <p:sp>
        <p:nvSpPr>
          <p:cNvPr id="3" name="İçerik Yer Tutucusu 2"/>
          <p:cNvSpPr>
            <a:spLocks noGrp="1"/>
          </p:cNvSpPr>
          <p:nvPr>
            <p:ph idx="1"/>
          </p:nvPr>
        </p:nvSpPr>
        <p:spPr>
          <a:xfrm>
            <a:off x="1371600" y="2286000"/>
            <a:ext cx="5191432" cy="1356852"/>
          </a:xfrm>
        </p:spPr>
        <p:txBody>
          <a:bodyPr/>
          <a:lstStyle/>
          <a:p>
            <a:pPr algn="just">
              <a:buFont typeface="Wingdings" panose="05000000000000000000" pitchFamily="2" charset="2"/>
              <a:buChar char="v"/>
            </a:pPr>
            <a:r>
              <a:rPr lang="tr-TR" dirty="0" smtClean="0">
                <a:solidFill>
                  <a:schemeClr val="tx1"/>
                </a:solidFill>
                <a:latin typeface="Times New Roman" panose="02020603050405020304" pitchFamily="18" charset="0"/>
                <a:cs typeface="Times New Roman" panose="02020603050405020304" pitchFamily="18" charset="0"/>
              </a:rPr>
              <a:t>Girilen </a:t>
            </a:r>
            <a:r>
              <a:rPr lang="tr-TR" dirty="0">
                <a:solidFill>
                  <a:schemeClr val="tx1"/>
                </a:solidFill>
                <a:latin typeface="Times New Roman" panose="02020603050405020304" pitchFamily="18" charset="0"/>
                <a:cs typeface="Times New Roman" panose="02020603050405020304" pitchFamily="18" charset="0"/>
              </a:rPr>
              <a:t>sayı 2’den büyük ve 5’ten küçükse (5 &gt; </a:t>
            </a:r>
            <a:r>
              <a:rPr lang="tr-TR" dirty="0" err="1" smtClean="0">
                <a:solidFill>
                  <a:schemeClr val="tx1"/>
                </a:solidFill>
                <a:latin typeface="Times New Roman" panose="02020603050405020304" pitchFamily="18" charset="0"/>
                <a:cs typeface="Times New Roman" panose="02020603050405020304" pitchFamily="18" charset="0"/>
              </a:rPr>
              <a:t>sayi</a:t>
            </a:r>
            <a:r>
              <a:rPr lang="tr-TR" dirty="0" smtClean="0">
                <a:solidFill>
                  <a:schemeClr val="tx1"/>
                </a:solidFill>
                <a:latin typeface="Times New Roman" panose="02020603050405020304" pitchFamily="18" charset="0"/>
                <a:cs typeface="Times New Roman" panose="02020603050405020304" pitchFamily="18" charset="0"/>
              </a:rPr>
              <a:t> &gt; </a:t>
            </a:r>
            <a:r>
              <a:rPr lang="tr-TR" dirty="0">
                <a:solidFill>
                  <a:schemeClr val="tx1"/>
                </a:solidFill>
                <a:latin typeface="Times New Roman" panose="02020603050405020304" pitchFamily="18" charset="0"/>
                <a:cs typeface="Times New Roman" panose="02020603050405020304" pitchFamily="18" charset="0"/>
              </a:rPr>
              <a:t>2) “evet” değilse “hayır” yazan program</a:t>
            </a:r>
            <a:r>
              <a:rPr lang="tr-TR" dirty="0" smtClean="0">
                <a:solidFill>
                  <a:schemeClr val="tx1"/>
                </a:solidFill>
                <a:latin typeface="Times New Roman" panose="02020603050405020304" pitchFamily="18" charset="0"/>
                <a:cs typeface="Times New Roman" panose="02020603050405020304" pitchFamily="18" charset="0"/>
              </a:rPr>
              <a:t>.</a:t>
            </a:r>
            <a:endParaRPr lang="tr-TR" dirty="0">
              <a:solidFill>
                <a:schemeClr val="tx1"/>
              </a:solidFill>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2"/>
          <a:stretch>
            <a:fillRect/>
          </a:stretch>
        </p:blipFill>
        <p:spPr>
          <a:xfrm>
            <a:off x="7315200" y="421086"/>
            <a:ext cx="3834581" cy="5968922"/>
          </a:xfrm>
          <a:prstGeom prst="rect">
            <a:avLst/>
          </a:prstGeom>
        </p:spPr>
      </p:pic>
    </p:spTree>
    <p:extLst>
      <p:ext uri="{BB962C8B-B14F-4D97-AF65-F5344CB8AC3E}">
        <p14:creationId xmlns:p14="http://schemas.microsoft.com/office/powerpoint/2010/main" val="3703255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a:t>
            </a:r>
          </a:p>
        </p:txBody>
      </p:sp>
      <p:sp>
        <p:nvSpPr>
          <p:cNvPr id="4" name="İçerik Yer Tutucusu 2"/>
          <p:cNvSpPr>
            <a:spLocks noGrp="1"/>
          </p:cNvSpPr>
          <p:nvPr>
            <p:ph idx="1"/>
          </p:nvPr>
        </p:nvSpPr>
        <p:spPr>
          <a:xfrm>
            <a:off x="1371600" y="2418735"/>
            <a:ext cx="3893574" cy="1430594"/>
          </a:xfrm>
        </p:spPr>
        <p:txBody>
          <a:bodyPr/>
          <a:lstStyle/>
          <a:p>
            <a:pPr algn="just">
              <a:buFont typeface="Wingdings" panose="05000000000000000000" pitchFamily="2" charset="2"/>
              <a:buChar char="v"/>
            </a:pPr>
            <a:r>
              <a:rPr lang="tr-TR" dirty="0" smtClean="0">
                <a:solidFill>
                  <a:schemeClr val="tx1"/>
                </a:solidFill>
                <a:latin typeface="Times New Roman" panose="02020603050405020304" pitchFamily="18" charset="0"/>
                <a:cs typeface="Times New Roman" panose="02020603050405020304" pitchFamily="18" charset="0"/>
              </a:rPr>
              <a:t>Girilen </a:t>
            </a:r>
            <a:r>
              <a:rPr lang="tr-TR" dirty="0">
                <a:solidFill>
                  <a:schemeClr val="tx1"/>
                </a:solidFill>
                <a:latin typeface="Times New Roman" panose="02020603050405020304" pitchFamily="18" charset="0"/>
                <a:cs typeface="Times New Roman" panose="02020603050405020304" pitchFamily="18" charset="0"/>
              </a:rPr>
              <a:t>sayı 2’den büyük ve 5’ten küçükse (5 &gt; </a:t>
            </a:r>
            <a:r>
              <a:rPr lang="tr-TR" dirty="0" err="1" smtClean="0">
                <a:solidFill>
                  <a:schemeClr val="tx1"/>
                </a:solidFill>
                <a:latin typeface="Times New Roman" panose="02020603050405020304" pitchFamily="18" charset="0"/>
                <a:cs typeface="Times New Roman" panose="02020603050405020304" pitchFamily="18" charset="0"/>
              </a:rPr>
              <a:t>sayi</a:t>
            </a:r>
            <a:r>
              <a:rPr lang="tr-TR" dirty="0" smtClean="0">
                <a:solidFill>
                  <a:schemeClr val="tx1"/>
                </a:solidFill>
                <a:latin typeface="Times New Roman" panose="02020603050405020304" pitchFamily="18" charset="0"/>
                <a:cs typeface="Times New Roman" panose="02020603050405020304" pitchFamily="18" charset="0"/>
              </a:rPr>
              <a:t> &gt; </a:t>
            </a:r>
            <a:r>
              <a:rPr lang="tr-TR" dirty="0">
                <a:solidFill>
                  <a:schemeClr val="tx1"/>
                </a:solidFill>
                <a:latin typeface="Times New Roman" panose="02020603050405020304" pitchFamily="18" charset="0"/>
                <a:cs typeface="Times New Roman" panose="02020603050405020304" pitchFamily="18" charset="0"/>
              </a:rPr>
              <a:t>2) “evet” değilse “hayır” yazan program</a:t>
            </a:r>
            <a:r>
              <a:rPr lang="tr-TR" dirty="0" smtClean="0">
                <a:solidFill>
                  <a:schemeClr val="tx1"/>
                </a:solidFill>
                <a:latin typeface="Times New Roman" panose="02020603050405020304" pitchFamily="18" charset="0"/>
                <a:cs typeface="Times New Roman" panose="02020603050405020304" pitchFamily="18" charset="0"/>
              </a:rPr>
              <a:t>.</a:t>
            </a:r>
            <a:endParaRPr lang="tr-TR" dirty="0">
              <a:solidFill>
                <a:schemeClr val="tx1"/>
              </a:solidFill>
              <a:latin typeface="Times New Roman" panose="02020603050405020304" pitchFamily="18" charset="0"/>
              <a:cs typeface="Times New Roman" panose="02020603050405020304" pitchFamily="18" charset="0"/>
            </a:endParaRPr>
          </a:p>
        </p:txBody>
      </p:sp>
      <p:pic>
        <p:nvPicPr>
          <p:cNvPr id="5" name="Resim 4"/>
          <p:cNvPicPr>
            <a:picLocks noChangeAspect="1"/>
          </p:cNvPicPr>
          <p:nvPr/>
        </p:nvPicPr>
        <p:blipFill>
          <a:blip r:embed="rId2"/>
          <a:stretch>
            <a:fillRect/>
          </a:stretch>
        </p:blipFill>
        <p:spPr>
          <a:xfrm>
            <a:off x="5760385" y="852708"/>
            <a:ext cx="5358810" cy="5046647"/>
          </a:xfrm>
          <a:prstGeom prst="rect">
            <a:avLst/>
          </a:prstGeom>
        </p:spPr>
      </p:pic>
    </p:spTree>
    <p:extLst>
      <p:ext uri="{BB962C8B-B14F-4D97-AF65-F5344CB8AC3E}">
        <p14:creationId xmlns:p14="http://schemas.microsoft.com/office/powerpoint/2010/main" val="276795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Hata Yakalama ve Ayıklama</a:t>
            </a:r>
            <a:endParaRPr lang="tr-TR" dirty="0"/>
          </a:p>
        </p:txBody>
      </p:sp>
      <p:pic>
        <p:nvPicPr>
          <p:cNvPr id="4" name="İçerik Yer Tutucusu 3"/>
          <p:cNvPicPr>
            <a:picLocks noGrp="1" noChangeAspect="1"/>
          </p:cNvPicPr>
          <p:nvPr>
            <p:ph idx="1"/>
          </p:nvPr>
        </p:nvPicPr>
        <p:blipFill>
          <a:blip r:embed="rId2"/>
          <a:stretch>
            <a:fillRect/>
          </a:stretch>
        </p:blipFill>
        <p:spPr>
          <a:xfrm>
            <a:off x="2541522" y="1769806"/>
            <a:ext cx="6594038" cy="4704736"/>
          </a:xfrm>
          <a:prstGeom prst="rect">
            <a:avLst/>
          </a:prstGeom>
        </p:spPr>
      </p:pic>
    </p:spTree>
    <p:extLst>
      <p:ext uri="{BB962C8B-B14F-4D97-AF65-F5344CB8AC3E}">
        <p14:creationId xmlns:p14="http://schemas.microsoft.com/office/powerpoint/2010/main" val="2388541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Hata Yakalama ve Ayıklama</a:t>
            </a:r>
          </a:p>
        </p:txBody>
      </p:sp>
      <p:pic>
        <p:nvPicPr>
          <p:cNvPr id="4" name="İçerik Yer Tutucusu 3"/>
          <p:cNvPicPr>
            <a:picLocks noGrp="1" noChangeAspect="1"/>
          </p:cNvPicPr>
          <p:nvPr>
            <p:ph idx="1"/>
          </p:nvPr>
        </p:nvPicPr>
        <p:blipFill>
          <a:blip r:embed="rId2"/>
          <a:stretch>
            <a:fillRect/>
          </a:stretch>
        </p:blipFill>
        <p:spPr>
          <a:xfrm>
            <a:off x="2794071" y="1428750"/>
            <a:ext cx="7087349" cy="3928416"/>
          </a:xfrm>
          <a:prstGeom prst="rect">
            <a:avLst/>
          </a:prstGeom>
        </p:spPr>
      </p:pic>
      <p:pic>
        <p:nvPicPr>
          <p:cNvPr id="5" name="Resim 4"/>
          <p:cNvPicPr>
            <a:picLocks noChangeAspect="1"/>
          </p:cNvPicPr>
          <p:nvPr/>
        </p:nvPicPr>
        <p:blipFill>
          <a:blip r:embed="rId3"/>
          <a:stretch>
            <a:fillRect/>
          </a:stretch>
        </p:blipFill>
        <p:spPr>
          <a:xfrm>
            <a:off x="2794071" y="5581594"/>
            <a:ext cx="7087349" cy="1092810"/>
          </a:xfrm>
          <a:prstGeom prst="rect">
            <a:avLst/>
          </a:prstGeom>
        </p:spPr>
      </p:pic>
    </p:spTree>
    <p:extLst>
      <p:ext uri="{BB962C8B-B14F-4D97-AF65-F5344CB8AC3E}">
        <p14:creationId xmlns:p14="http://schemas.microsoft.com/office/powerpoint/2010/main" val="3506143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C Programlama Dili Tarihçesi</a:t>
            </a:r>
          </a:p>
        </p:txBody>
      </p:sp>
      <p:sp>
        <p:nvSpPr>
          <p:cNvPr id="3" name="İçerik Yer Tutucusu 2"/>
          <p:cNvSpPr>
            <a:spLocks noGrp="1"/>
          </p:cNvSpPr>
          <p:nvPr>
            <p:ph idx="1"/>
          </p:nvPr>
        </p:nvSpPr>
        <p:spPr/>
        <p:txBody>
          <a:bodyPr/>
          <a:lstStyle/>
          <a:p>
            <a:pPr algn="just">
              <a:buFont typeface="Wingdings" panose="05000000000000000000" pitchFamily="2" charset="2"/>
              <a:buChar char="v"/>
            </a:pPr>
            <a:r>
              <a:rPr lang="tr-TR" dirty="0">
                <a:solidFill>
                  <a:schemeClr val="tx1"/>
                </a:solidFill>
                <a:latin typeface="Times New Roman" panose="02020603050405020304" pitchFamily="18" charset="0"/>
                <a:cs typeface="Times New Roman" panose="02020603050405020304" pitchFamily="18" charset="0"/>
              </a:rPr>
              <a:t>C programlama dili 1972 yılında </a:t>
            </a:r>
            <a:r>
              <a:rPr lang="tr-TR" dirty="0" err="1">
                <a:solidFill>
                  <a:schemeClr val="tx1"/>
                </a:solidFill>
                <a:latin typeface="Times New Roman" panose="02020603050405020304" pitchFamily="18" charset="0"/>
                <a:cs typeface="Times New Roman" panose="02020603050405020304" pitchFamily="18" charset="0"/>
              </a:rPr>
              <a:t>Bell</a:t>
            </a:r>
            <a:r>
              <a:rPr lang="tr-TR" dirty="0">
                <a:solidFill>
                  <a:schemeClr val="tx1"/>
                </a:solidFill>
                <a:latin typeface="Times New Roman" panose="02020603050405020304" pitchFamily="18" charset="0"/>
                <a:cs typeface="Times New Roman" panose="02020603050405020304" pitchFamily="18" charset="0"/>
              </a:rPr>
              <a:t> </a:t>
            </a:r>
            <a:r>
              <a:rPr lang="tr-TR" dirty="0" err="1">
                <a:solidFill>
                  <a:schemeClr val="tx1"/>
                </a:solidFill>
                <a:latin typeface="Times New Roman" panose="02020603050405020304" pitchFamily="18" charset="0"/>
                <a:cs typeface="Times New Roman" panose="02020603050405020304" pitchFamily="18" charset="0"/>
              </a:rPr>
              <a:t>Laboratuarlarında</a:t>
            </a:r>
            <a:r>
              <a:rPr lang="tr-TR" dirty="0">
                <a:solidFill>
                  <a:schemeClr val="tx1"/>
                </a:solidFill>
                <a:latin typeface="Times New Roman" panose="02020603050405020304" pitchFamily="18" charset="0"/>
                <a:cs typeface="Times New Roman" panose="02020603050405020304" pitchFamily="18" charset="0"/>
              </a:rPr>
              <a:t> </a:t>
            </a:r>
            <a:r>
              <a:rPr lang="tr-TR" dirty="0" err="1">
                <a:solidFill>
                  <a:schemeClr val="tx1"/>
                </a:solidFill>
                <a:latin typeface="Times New Roman" panose="02020603050405020304" pitchFamily="18" charset="0"/>
                <a:cs typeface="Times New Roman" panose="02020603050405020304" pitchFamily="18" charset="0"/>
              </a:rPr>
              <a:t>Dennis</a:t>
            </a:r>
            <a:r>
              <a:rPr lang="tr-TR" dirty="0">
                <a:solidFill>
                  <a:schemeClr val="tx1"/>
                </a:solidFill>
                <a:latin typeface="Times New Roman" panose="02020603050405020304" pitchFamily="18" charset="0"/>
                <a:cs typeface="Times New Roman" panose="02020603050405020304" pitchFamily="18" charset="0"/>
              </a:rPr>
              <a:t> </a:t>
            </a:r>
            <a:r>
              <a:rPr lang="tr-TR" dirty="0" err="1">
                <a:solidFill>
                  <a:schemeClr val="tx1"/>
                </a:solidFill>
                <a:latin typeface="Times New Roman" panose="02020603050405020304" pitchFamily="18" charset="0"/>
                <a:cs typeface="Times New Roman" panose="02020603050405020304" pitchFamily="18" charset="0"/>
              </a:rPr>
              <a:t>Ritchie</a:t>
            </a:r>
            <a:r>
              <a:rPr lang="tr-TR" dirty="0">
                <a:solidFill>
                  <a:schemeClr val="tx1"/>
                </a:solidFill>
                <a:latin typeface="Times New Roman" panose="02020603050405020304" pitchFamily="18" charset="0"/>
                <a:cs typeface="Times New Roman" panose="02020603050405020304" pitchFamily="18" charset="0"/>
              </a:rPr>
              <a:t> tarafından geliştirilmiştir ( </a:t>
            </a:r>
            <a:r>
              <a:rPr lang="tr-TR" dirty="0" err="1">
                <a:solidFill>
                  <a:schemeClr val="tx1"/>
                </a:solidFill>
                <a:latin typeface="Times New Roman" panose="02020603050405020304" pitchFamily="18" charset="0"/>
                <a:cs typeface="Times New Roman" panose="02020603050405020304" pitchFamily="18" charset="0"/>
              </a:rPr>
              <a:t>Dennis</a:t>
            </a:r>
            <a:r>
              <a:rPr lang="tr-TR" dirty="0">
                <a:solidFill>
                  <a:schemeClr val="tx1"/>
                </a:solidFill>
                <a:latin typeface="Times New Roman" panose="02020603050405020304" pitchFamily="18" charset="0"/>
                <a:cs typeface="Times New Roman" panose="02020603050405020304" pitchFamily="18" charset="0"/>
              </a:rPr>
              <a:t> </a:t>
            </a:r>
            <a:r>
              <a:rPr lang="tr-TR" dirty="0" err="1">
                <a:solidFill>
                  <a:schemeClr val="tx1"/>
                </a:solidFill>
                <a:latin typeface="Times New Roman" panose="02020603050405020304" pitchFamily="18" charset="0"/>
                <a:cs typeface="Times New Roman" panose="02020603050405020304" pitchFamily="18" charset="0"/>
              </a:rPr>
              <a:t>Ritchie</a:t>
            </a:r>
            <a:r>
              <a:rPr lang="tr-TR" dirty="0">
                <a:solidFill>
                  <a:schemeClr val="tx1"/>
                </a:solidFill>
                <a:latin typeface="Times New Roman" panose="02020603050405020304" pitchFamily="18" charset="0"/>
                <a:cs typeface="Times New Roman" panose="02020603050405020304" pitchFamily="18" charset="0"/>
              </a:rPr>
              <a:t> daha önce </a:t>
            </a:r>
            <a:r>
              <a:rPr lang="tr-TR" dirty="0" err="1">
                <a:solidFill>
                  <a:schemeClr val="tx1"/>
                </a:solidFill>
                <a:latin typeface="Times New Roman" panose="02020603050405020304" pitchFamily="18" charset="0"/>
                <a:cs typeface="Times New Roman" panose="02020603050405020304" pitchFamily="18" charset="0"/>
              </a:rPr>
              <a:t>Ken</a:t>
            </a:r>
            <a:r>
              <a:rPr lang="tr-TR" dirty="0">
                <a:solidFill>
                  <a:schemeClr val="tx1"/>
                </a:solidFill>
                <a:latin typeface="Times New Roman" panose="02020603050405020304" pitchFamily="18" charset="0"/>
                <a:cs typeface="Times New Roman" panose="02020603050405020304" pitchFamily="18" charset="0"/>
              </a:rPr>
              <a:t> </a:t>
            </a:r>
            <a:r>
              <a:rPr lang="tr-TR" dirty="0" err="1">
                <a:solidFill>
                  <a:schemeClr val="tx1"/>
                </a:solidFill>
                <a:latin typeface="Times New Roman" panose="02020603050405020304" pitchFamily="18" charset="0"/>
                <a:cs typeface="Times New Roman" panose="02020603050405020304" pitchFamily="18" charset="0"/>
              </a:rPr>
              <a:t>Thompson</a:t>
            </a:r>
            <a:r>
              <a:rPr lang="tr-TR" dirty="0">
                <a:solidFill>
                  <a:schemeClr val="tx1"/>
                </a:solidFill>
                <a:latin typeface="Times New Roman" panose="02020603050405020304" pitchFamily="18" charset="0"/>
                <a:cs typeface="Times New Roman" panose="02020603050405020304" pitchFamily="18" charset="0"/>
              </a:rPr>
              <a:t> ile birlikte UNIX işletim sistemi ve B programlama dili üzerinde de çalışmıştır</a:t>
            </a:r>
            <a:r>
              <a:rPr lang="tr-TR" dirty="0" smtClean="0">
                <a:solidFill>
                  <a:schemeClr val="tx1"/>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r>
              <a:rPr lang="tr-TR" dirty="0">
                <a:solidFill>
                  <a:schemeClr val="tx1"/>
                </a:solidFill>
                <a:latin typeface="Times New Roman" panose="02020603050405020304" pitchFamily="18" charset="0"/>
                <a:cs typeface="Times New Roman" panose="02020603050405020304" pitchFamily="18" charset="0"/>
              </a:rPr>
              <a:t>Geliştirilme tarihi 1972 olmasına rağmen yaygınlaşması </a:t>
            </a:r>
            <a:r>
              <a:rPr lang="tr-TR" dirty="0" err="1">
                <a:solidFill>
                  <a:schemeClr val="tx1"/>
                </a:solidFill>
                <a:latin typeface="Times New Roman" panose="02020603050405020304" pitchFamily="18" charset="0"/>
                <a:cs typeface="Times New Roman" panose="02020603050405020304" pitchFamily="18" charset="0"/>
              </a:rPr>
              <a:t>Brian</a:t>
            </a:r>
            <a:r>
              <a:rPr lang="tr-TR" dirty="0">
                <a:solidFill>
                  <a:schemeClr val="tx1"/>
                </a:solidFill>
                <a:latin typeface="Times New Roman" panose="02020603050405020304" pitchFamily="18" charset="0"/>
                <a:cs typeface="Times New Roman" panose="02020603050405020304" pitchFamily="18" charset="0"/>
              </a:rPr>
              <a:t> W. </a:t>
            </a:r>
            <a:r>
              <a:rPr lang="tr-TR" dirty="0" err="1">
                <a:solidFill>
                  <a:schemeClr val="tx1"/>
                </a:solidFill>
                <a:latin typeface="Times New Roman" panose="02020603050405020304" pitchFamily="18" charset="0"/>
                <a:cs typeface="Times New Roman" panose="02020603050405020304" pitchFamily="18" charset="0"/>
              </a:rPr>
              <a:t>Kernighan</a:t>
            </a:r>
            <a:r>
              <a:rPr lang="tr-TR" dirty="0">
                <a:solidFill>
                  <a:schemeClr val="tx1"/>
                </a:solidFill>
                <a:latin typeface="Times New Roman" panose="02020603050405020304" pitchFamily="18" charset="0"/>
                <a:cs typeface="Times New Roman" panose="02020603050405020304" pitchFamily="18" charset="0"/>
              </a:rPr>
              <a:t> ve </a:t>
            </a:r>
            <a:r>
              <a:rPr lang="tr-TR" dirty="0" err="1">
                <a:solidFill>
                  <a:schemeClr val="tx1"/>
                </a:solidFill>
                <a:latin typeface="Times New Roman" panose="02020603050405020304" pitchFamily="18" charset="0"/>
                <a:cs typeface="Times New Roman" panose="02020603050405020304" pitchFamily="18" charset="0"/>
              </a:rPr>
              <a:t>Dennis</a:t>
            </a:r>
            <a:r>
              <a:rPr lang="tr-TR" dirty="0">
                <a:solidFill>
                  <a:schemeClr val="tx1"/>
                </a:solidFill>
                <a:latin typeface="Times New Roman" panose="02020603050405020304" pitchFamily="18" charset="0"/>
                <a:cs typeface="Times New Roman" panose="02020603050405020304" pitchFamily="18" charset="0"/>
              </a:rPr>
              <a:t> M. </a:t>
            </a:r>
            <a:r>
              <a:rPr lang="tr-TR" dirty="0" err="1">
                <a:solidFill>
                  <a:schemeClr val="tx1"/>
                </a:solidFill>
                <a:latin typeface="Times New Roman" panose="02020603050405020304" pitchFamily="18" charset="0"/>
                <a:cs typeface="Times New Roman" panose="02020603050405020304" pitchFamily="18" charset="0"/>
              </a:rPr>
              <a:t>Ritchie</a:t>
            </a:r>
            <a:r>
              <a:rPr lang="tr-TR" dirty="0">
                <a:solidFill>
                  <a:schemeClr val="tx1"/>
                </a:solidFill>
                <a:latin typeface="Times New Roman" panose="02020603050405020304" pitchFamily="18" charset="0"/>
                <a:cs typeface="Times New Roman" panose="02020603050405020304" pitchFamily="18" charset="0"/>
              </a:rPr>
              <a:t> tarafından 1978’de yayımlanan "C Programlama Dili" kitabından sonra olmuştur.</a:t>
            </a:r>
          </a:p>
        </p:txBody>
      </p:sp>
    </p:spTree>
    <p:extLst>
      <p:ext uri="{BB962C8B-B14F-4D97-AF65-F5344CB8AC3E}">
        <p14:creationId xmlns:p14="http://schemas.microsoft.com/office/powerpoint/2010/main" val="7292950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Hata Yakalama ve Ayıklama</a:t>
            </a:r>
          </a:p>
        </p:txBody>
      </p:sp>
      <p:pic>
        <p:nvPicPr>
          <p:cNvPr id="4" name="İçerik Yer Tutucusu 3"/>
          <p:cNvPicPr>
            <a:picLocks noGrp="1" noChangeAspect="1"/>
          </p:cNvPicPr>
          <p:nvPr>
            <p:ph idx="1"/>
          </p:nvPr>
        </p:nvPicPr>
        <p:blipFill>
          <a:blip r:embed="rId2"/>
          <a:stretch>
            <a:fillRect/>
          </a:stretch>
        </p:blipFill>
        <p:spPr>
          <a:xfrm>
            <a:off x="2273180" y="2005780"/>
            <a:ext cx="7798039" cy="4247536"/>
          </a:xfrm>
          <a:prstGeom prst="rect">
            <a:avLst/>
          </a:prstGeom>
        </p:spPr>
      </p:pic>
    </p:spTree>
    <p:extLst>
      <p:ext uri="{BB962C8B-B14F-4D97-AF65-F5344CB8AC3E}">
        <p14:creationId xmlns:p14="http://schemas.microsoft.com/office/powerpoint/2010/main" val="1649091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KAYNAK</a:t>
            </a:r>
            <a:endParaRPr lang="tr-TR" dirty="0"/>
          </a:p>
        </p:txBody>
      </p:sp>
      <p:sp>
        <p:nvSpPr>
          <p:cNvPr id="3" name="İçerik Yer Tutucusu 2"/>
          <p:cNvSpPr>
            <a:spLocks noGrp="1"/>
          </p:cNvSpPr>
          <p:nvPr>
            <p:ph idx="1"/>
          </p:nvPr>
        </p:nvSpPr>
        <p:spPr/>
        <p:txBody>
          <a:bodyPr/>
          <a:lstStyle/>
          <a:p>
            <a:pPr algn="just">
              <a:buFont typeface="Wingdings" panose="05000000000000000000" pitchFamily="2" charset="2"/>
              <a:buChar char="v"/>
            </a:pPr>
            <a:r>
              <a:rPr lang="tr-TR" dirty="0" smtClean="0">
                <a:solidFill>
                  <a:schemeClr val="tx1"/>
                </a:solidFill>
                <a:latin typeface="Times New Roman" panose="02020603050405020304" pitchFamily="18" charset="0"/>
                <a:cs typeface="Times New Roman" panose="02020603050405020304" pitchFamily="18" charset="0"/>
              </a:rPr>
              <a:t>Doç</a:t>
            </a:r>
            <a:r>
              <a:rPr lang="tr-TR" dirty="0">
                <a:solidFill>
                  <a:schemeClr val="tx1"/>
                </a:solidFill>
                <a:latin typeface="Times New Roman" panose="02020603050405020304" pitchFamily="18" charset="0"/>
                <a:cs typeface="Times New Roman" panose="02020603050405020304" pitchFamily="18" charset="0"/>
              </a:rPr>
              <a:t>. Dr. Fahri Vatansever, “Algoritma Geliştirme ve Programlamaya Giriş”, Seçkin Yayıncılık, 12. Baskı, 2015. </a:t>
            </a:r>
          </a:p>
          <a:p>
            <a:pPr algn="just">
              <a:buFont typeface="Wingdings" panose="05000000000000000000" pitchFamily="2" charset="2"/>
              <a:buChar char="v"/>
            </a:pPr>
            <a:r>
              <a:rPr lang="en-US" dirty="0" smtClean="0">
                <a:solidFill>
                  <a:schemeClr val="tx1"/>
                </a:solidFill>
                <a:latin typeface="Times New Roman" panose="02020603050405020304" pitchFamily="18" charset="0"/>
                <a:cs typeface="Times New Roman" panose="02020603050405020304" pitchFamily="18" charset="0"/>
              </a:rPr>
              <a:t>J</a:t>
            </a:r>
            <a:r>
              <a:rPr lang="en-US" dirty="0">
                <a:solidFill>
                  <a:schemeClr val="tx1"/>
                </a:solidFill>
                <a:latin typeface="Times New Roman" panose="02020603050405020304" pitchFamily="18" charset="0"/>
                <a:cs typeface="Times New Roman" panose="02020603050405020304" pitchFamily="18" charset="0"/>
              </a:rPr>
              <a:t>. G. </a:t>
            </a:r>
            <a:r>
              <a:rPr lang="en-US" dirty="0" err="1">
                <a:solidFill>
                  <a:schemeClr val="tx1"/>
                </a:solidFill>
                <a:latin typeface="Times New Roman" panose="02020603050405020304" pitchFamily="18" charset="0"/>
                <a:cs typeface="Times New Roman" panose="02020603050405020304" pitchFamily="18" charset="0"/>
              </a:rPr>
              <a:t>Brookshear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ComputerScience</a:t>
            </a:r>
            <a:r>
              <a:rPr lang="en-US" dirty="0">
                <a:solidFill>
                  <a:schemeClr val="tx1"/>
                </a:solidFill>
                <a:latin typeface="Times New Roman" panose="02020603050405020304" pitchFamily="18" charset="0"/>
                <a:cs typeface="Times New Roman" panose="02020603050405020304" pitchFamily="18" charset="0"/>
              </a:rPr>
              <a:t>: An Overview10th Ed.”, </a:t>
            </a:r>
            <a:r>
              <a:rPr lang="en-US" dirty="0" err="1">
                <a:solidFill>
                  <a:schemeClr val="tx1"/>
                </a:solidFill>
                <a:latin typeface="Times New Roman" panose="02020603050405020304" pitchFamily="18" charset="0"/>
                <a:cs typeface="Times New Roman" panose="02020603050405020304" pitchFamily="18" charset="0"/>
              </a:rPr>
              <a:t>AddisonWisley</a:t>
            </a:r>
            <a:r>
              <a:rPr lang="en-US" dirty="0">
                <a:solidFill>
                  <a:schemeClr val="tx1"/>
                </a:solidFill>
                <a:latin typeface="Times New Roman" panose="02020603050405020304" pitchFamily="18" charset="0"/>
                <a:cs typeface="Times New Roman" panose="02020603050405020304" pitchFamily="18" charset="0"/>
              </a:rPr>
              <a:t>, 2009.</a:t>
            </a:r>
          </a:p>
          <a:p>
            <a:pPr algn="just">
              <a:buFont typeface="Wingdings" panose="05000000000000000000" pitchFamily="2" charset="2"/>
              <a:buChar char="v"/>
            </a:pPr>
            <a:r>
              <a:rPr lang="tr-TR" dirty="0" smtClean="0">
                <a:solidFill>
                  <a:schemeClr val="tx1"/>
                </a:solidFill>
                <a:latin typeface="Times New Roman" panose="02020603050405020304" pitchFamily="18" charset="0"/>
                <a:cs typeface="Times New Roman" panose="02020603050405020304" pitchFamily="18" charset="0"/>
              </a:rPr>
              <a:t>Kaan </a:t>
            </a:r>
            <a:r>
              <a:rPr lang="tr-TR" dirty="0">
                <a:solidFill>
                  <a:schemeClr val="tx1"/>
                </a:solidFill>
                <a:latin typeface="Times New Roman" panose="02020603050405020304" pitchFamily="18" charset="0"/>
                <a:cs typeface="Times New Roman" panose="02020603050405020304" pitchFamily="18" charset="0"/>
              </a:rPr>
              <a:t>Aslan, “A’dan Z’ye C Klavuzu8. Basım”, Pusula Yayıncılık, 2002.</a:t>
            </a:r>
          </a:p>
          <a:p>
            <a:pPr algn="just">
              <a:buFont typeface="Wingdings" panose="05000000000000000000" pitchFamily="2" charset="2"/>
              <a:buChar char="v"/>
            </a:pPr>
            <a:r>
              <a:rPr lang="en-US" dirty="0" smtClean="0">
                <a:solidFill>
                  <a:schemeClr val="tx1"/>
                </a:solidFill>
                <a:latin typeface="Times New Roman" panose="02020603050405020304" pitchFamily="18" charset="0"/>
                <a:cs typeface="Times New Roman" panose="02020603050405020304" pitchFamily="18" charset="0"/>
              </a:rPr>
              <a:t>Paul </a:t>
            </a:r>
            <a:r>
              <a:rPr lang="en-US" dirty="0">
                <a:solidFill>
                  <a:schemeClr val="tx1"/>
                </a:solidFill>
                <a:latin typeface="Times New Roman" panose="02020603050405020304" pitchFamily="18" charset="0"/>
                <a:cs typeface="Times New Roman" panose="02020603050405020304" pitchFamily="18" charset="0"/>
              </a:rPr>
              <a:t>J. </a:t>
            </a:r>
            <a:r>
              <a:rPr lang="en-US" dirty="0" err="1">
                <a:solidFill>
                  <a:schemeClr val="tx1"/>
                </a:solidFill>
                <a:latin typeface="Times New Roman" panose="02020603050405020304" pitchFamily="18" charset="0"/>
                <a:cs typeface="Times New Roman" panose="02020603050405020304" pitchFamily="18" charset="0"/>
              </a:rPr>
              <a:t>Deitel</a:t>
            </a:r>
            <a:r>
              <a:rPr lang="en-US" dirty="0">
                <a:solidFill>
                  <a:schemeClr val="tx1"/>
                </a:solidFill>
                <a:latin typeface="Times New Roman" panose="02020603050405020304" pitchFamily="18" charset="0"/>
                <a:cs typeface="Times New Roman" panose="02020603050405020304" pitchFamily="18" charset="0"/>
              </a:rPr>
              <a:t>, “C How </a:t>
            </a:r>
            <a:r>
              <a:rPr lang="en-US" dirty="0" err="1">
                <a:solidFill>
                  <a:schemeClr val="tx1"/>
                </a:solidFill>
                <a:latin typeface="Times New Roman" panose="02020603050405020304" pitchFamily="18" charset="0"/>
                <a:cs typeface="Times New Roman" panose="02020603050405020304" pitchFamily="18" charset="0"/>
              </a:rPr>
              <a:t>toProgram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HarveyDeitel</a:t>
            </a:r>
            <a:r>
              <a:rPr lang="en-US" dirty="0">
                <a:solidFill>
                  <a:schemeClr val="tx1"/>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r>
              <a:rPr lang="tr-TR" dirty="0" smtClean="0">
                <a:solidFill>
                  <a:schemeClr val="tx1"/>
                </a:solidFill>
                <a:latin typeface="Times New Roman" panose="02020603050405020304" pitchFamily="18" charset="0"/>
                <a:cs typeface="Times New Roman" panose="02020603050405020304" pitchFamily="18" charset="0"/>
              </a:rPr>
              <a:t>Bayram </a:t>
            </a:r>
            <a:r>
              <a:rPr lang="tr-TR" dirty="0">
                <a:solidFill>
                  <a:schemeClr val="tx1"/>
                </a:solidFill>
                <a:latin typeface="Times New Roman" panose="02020603050405020304" pitchFamily="18" charset="0"/>
                <a:cs typeface="Times New Roman" panose="02020603050405020304" pitchFamily="18" charset="0"/>
              </a:rPr>
              <a:t>AKGÜL, C Programlama Ders </a:t>
            </a:r>
            <a:r>
              <a:rPr lang="tr-TR" dirty="0" smtClean="0">
                <a:solidFill>
                  <a:schemeClr val="tx1"/>
                </a:solidFill>
                <a:latin typeface="Times New Roman" panose="02020603050405020304" pitchFamily="18" charset="0"/>
                <a:cs typeface="Times New Roman" panose="02020603050405020304" pitchFamily="18" charset="0"/>
              </a:rPr>
              <a:t>notları</a:t>
            </a:r>
            <a:endParaRPr lang="tr-TR"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tr-TR" dirty="0">
                <a:solidFill>
                  <a:schemeClr val="tx1"/>
                </a:solidFill>
                <a:latin typeface="Times New Roman" panose="02020603050405020304" pitchFamily="18" charset="0"/>
                <a:cs typeface="Times New Roman" panose="02020603050405020304" pitchFamily="18" charset="0"/>
              </a:rPr>
              <a:t> Dr. Öğr. Üyesi Caner ÖZCAN</a:t>
            </a:r>
            <a:r>
              <a:rPr lang="tr-TR" dirty="0" smtClean="0">
                <a:solidFill>
                  <a:schemeClr val="tx1"/>
                </a:solidFill>
                <a:latin typeface="Times New Roman" panose="02020603050405020304" pitchFamily="18" charset="0"/>
                <a:cs typeface="Times New Roman" panose="02020603050405020304" pitchFamily="18" charset="0"/>
              </a:rPr>
              <a:t>, </a:t>
            </a:r>
            <a:r>
              <a:rPr lang="tr-TR" dirty="0">
                <a:solidFill>
                  <a:schemeClr val="tx1"/>
                </a:solidFill>
                <a:latin typeface="Times New Roman" panose="02020603050405020304" pitchFamily="18" charset="0"/>
                <a:cs typeface="Times New Roman" panose="02020603050405020304" pitchFamily="18" charset="0"/>
              </a:rPr>
              <a:t>C Programlama Ders </a:t>
            </a:r>
            <a:r>
              <a:rPr lang="tr-TR" dirty="0" smtClean="0">
                <a:solidFill>
                  <a:schemeClr val="tx1"/>
                </a:solidFill>
                <a:latin typeface="Times New Roman" panose="02020603050405020304" pitchFamily="18" charset="0"/>
                <a:cs typeface="Times New Roman" panose="02020603050405020304" pitchFamily="18" charset="0"/>
              </a:rPr>
              <a:t>notları</a:t>
            </a:r>
          </a:p>
          <a:p>
            <a:pPr algn="just">
              <a:buFont typeface="Wingdings" panose="05000000000000000000" pitchFamily="2" charset="2"/>
              <a:buChar char="v"/>
            </a:pPr>
            <a:r>
              <a:rPr lang="tr-TR" dirty="0">
                <a:solidFill>
                  <a:schemeClr val="tx1"/>
                </a:solidFill>
                <a:latin typeface="Times New Roman" panose="02020603050405020304" pitchFamily="18" charset="0"/>
                <a:cs typeface="Times New Roman" panose="02020603050405020304" pitchFamily="18" charset="0"/>
              </a:rPr>
              <a:t>Veri Yapıları ve Algoritmalar  – Dr. Rıfat ÇÖLKESEN, Papatya </a:t>
            </a:r>
            <a:r>
              <a:rPr lang="tr-TR" dirty="0" smtClean="0">
                <a:solidFill>
                  <a:schemeClr val="tx1"/>
                </a:solidFill>
                <a:latin typeface="Times New Roman" panose="02020603050405020304" pitchFamily="18" charset="0"/>
                <a:cs typeface="Times New Roman" panose="02020603050405020304" pitchFamily="18" charset="0"/>
              </a:rPr>
              <a:t>yayıncılık</a:t>
            </a:r>
            <a:endParaRPr lang="tr-TR"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9415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C Programlama Dili Tarihçesi</a:t>
            </a:r>
          </a:p>
        </p:txBody>
      </p:sp>
      <p:sp>
        <p:nvSpPr>
          <p:cNvPr id="3" name="İçerik Yer Tutucusu 2"/>
          <p:cNvSpPr>
            <a:spLocks noGrp="1"/>
          </p:cNvSpPr>
          <p:nvPr>
            <p:ph idx="1"/>
          </p:nvPr>
        </p:nvSpPr>
        <p:spPr/>
        <p:txBody>
          <a:bodyPr/>
          <a:lstStyle/>
          <a:p>
            <a:pPr algn="just">
              <a:buFont typeface="Wingdings" panose="05000000000000000000" pitchFamily="2" charset="2"/>
              <a:buChar char="v"/>
            </a:pPr>
            <a:r>
              <a:rPr lang="tr-TR" dirty="0" smtClean="0">
                <a:solidFill>
                  <a:schemeClr val="tx1"/>
                </a:solidFill>
                <a:latin typeface="Times New Roman" panose="02020603050405020304" pitchFamily="18" charset="0"/>
                <a:cs typeface="Times New Roman" panose="02020603050405020304" pitchFamily="18" charset="0"/>
              </a:rPr>
              <a:t>İşletim </a:t>
            </a:r>
            <a:r>
              <a:rPr lang="tr-TR" dirty="0">
                <a:solidFill>
                  <a:schemeClr val="tx1"/>
                </a:solidFill>
                <a:latin typeface="Times New Roman" panose="02020603050405020304" pitchFamily="18" charset="0"/>
                <a:cs typeface="Times New Roman" panose="02020603050405020304" pitchFamily="18" charset="0"/>
              </a:rPr>
              <a:t>sistemleri, gömülü sistemler, sürücü yazılımı ve hız gereken her türlü işlemde kullanılan bir dildir</a:t>
            </a:r>
            <a:r>
              <a:rPr lang="tr-TR" dirty="0" smtClean="0">
                <a:solidFill>
                  <a:schemeClr val="tx1"/>
                </a:solidFill>
                <a:latin typeface="Times New Roman" panose="02020603050405020304" pitchFamily="18" charset="0"/>
                <a:cs typeface="Times New Roman" panose="02020603050405020304" pitchFamily="18" charset="0"/>
              </a:rPr>
              <a:t>.</a:t>
            </a:r>
            <a:endParaRPr lang="tr-TR"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tr-TR" dirty="0">
                <a:solidFill>
                  <a:schemeClr val="tx1"/>
                </a:solidFill>
                <a:latin typeface="Times New Roman" panose="02020603050405020304" pitchFamily="18" charset="0"/>
                <a:cs typeface="Times New Roman" panose="02020603050405020304" pitchFamily="18" charset="0"/>
              </a:rPr>
              <a:t>70’li ve 80’li yıllarda birçok farklı uyarlaması geliştirildikten sonra, 1989’da ANSI tarafından standart bir C dili tanımlanmıştır (ANSI C</a:t>
            </a:r>
            <a:r>
              <a:rPr lang="tr-TR" dirty="0" smtClean="0">
                <a:solidFill>
                  <a:schemeClr val="tx1"/>
                </a:solidFill>
                <a:latin typeface="Times New Roman" panose="02020603050405020304" pitchFamily="18" charset="0"/>
                <a:cs typeface="Times New Roman" panose="02020603050405020304" pitchFamily="18" charset="0"/>
              </a:rPr>
              <a:t>).</a:t>
            </a:r>
            <a:endParaRPr lang="tr-TR"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3401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C Programlama Diline Giriş</a:t>
            </a:r>
            <a:endParaRPr lang="tr-TR" dirty="0"/>
          </a:p>
        </p:txBody>
      </p:sp>
      <p:sp>
        <p:nvSpPr>
          <p:cNvPr id="3" name="İçerik Yer Tutucusu 2"/>
          <p:cNvSpPr>
            <a:spLocks noGrp="1"/>
          </p:cNvSpPr>
          <p:nvPr>
            <p:ph idx="1"/>
          </p:nvPr>
        </p:nvSpPr>
        <p:spPr/>
        <p:txBody>
          <a:bodyPr>
            <a:normAutofit/>
          </a:bodyPr>
          <a:lstStyle/>
          <a:p>
            <a:pPr algn="just">
              <a:buFont typeface="Wingdings" panose="05000000000000000000" pitchFamily="2" charset="2"/>
              <a:buChar char="v"/>
            </a:pPr>
            <a:r>
              <a:rPr lang="tr-TR" dirty="0" smtClean="0">
                <a:solidFill>
                  <a:schemeClr val="tx1"/>
                </a:solidFill>
                <a:latin typeface="Times New Roman" panose="02020603050405020304" pitchFamily="18" charset="0"/>
                <a:cs typeface="Times New Roman" panose="02020603050405020304" pitchFamily="18" charset="0"/>
              </a:rPr>
              <a:t>Tam </a:t>
            </a:r>
            <a:r>
              <a:rPr lang="tr-TR" dirty="0">
                <a:solidFill>
                  <a:schemeClr val="tx1"/>
                </a:solidFill>
                <a:latin typeface="Times New Roman" panose="02020603050405020304" pitchFamily="18" charset="0"/>
                <a:cs typeface="Times New Roman" panose="02020603050405020304" pitchFamily="18" charset="0"/>
              </a:rPr>
              <a:t>ve makineden bağımsız C tanımlaması 1989 yılında bir standart olarak kabul edildi</a:t>
            </a:r>
            <a:r>
              <a:rPr lang="tr-TR" dirty="0" smtClean="0">
                <a:solidFill>
                  <a:schemeClr val="tx1"/>
                </a:solidFill>
                <a:latin typeface="Times New Roman" panose="02020603050405020304" pitchFamily="18" charset="0"/>
                <a:cs typeface="Times New Roman" panose="02020603050405020304" pitchFamily="18" charset="0"/>
              </a:rPr>
              <a:t>.</a:t>
            </a:r>
            <a:endParaRPr lang="tr-TR"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tr-TR" dirty="0">
                <a:solidFill>
                  <a:schemeClr val="tx1"/>
                </a:solidFill>
                <a:latin typeface="Times New Roman" panose="02020603050405020304" pitchFamily="18" charset="0"/>
                <a:cs typeface="Times New Roman" panose="02020603050405020304" pitchFamily="18" charset="0"/>
              </a:rPr>
              <a:t>Bu standart 1999 yılında güncellendi</a:t>
            </a:r>
            <a:r>
              <a:rPr lang="tr-TR" dirty="0" smtClean="0">
                <a:solidFill>
                  <a:schemeClr val="tx1"/>
                </a:solidFill>
                <a:latin typeface="Times New Roman" panose="02020603050405020304" pitchFamily="18" charset="0"/>
                <a:cs typeface="Times New Roman" panose="02020603050405020304" pitchFamily="18" charset="0"/>
              </a:rPr>
              <a:t>.</a:t>
            </a:r>
            <a:endParaRPr lang="tr-TR"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tr-TR" dirty="0">
                <a:solidFill>
                  <a:schemeClr val="tx1"/>
                </a:solidFill>
                <a:latin typeface="Times New Roman" panose="02020603050405020304" pitchFamily="18" charset="0"/>
                <a:cs typeface="Times New Roman" panose="02020603050405020304" pitchFamily="18" charset="0"/>
              </a:rPr>
              <a:t>C99, C dilinin güncellenmiş bir standardıdır</a:t>
            </a:r>
            <a:r>
              <a:rPr lang="tr-TR" dirty="0" smtClean="0">
                <a:solidFill>
                  <a:schemeClr val="tx1"/>
                </a:solidFill>
                <a:latin typeface="Times New Roman" panose="02020603050405020304" pitchFamily="18" charset="0"/>
                <a:cs typeface="Times New Roman" panose="02020603050405020304" pitchFamily="18" charset="0"/>
              </a:rPr>
              <a:t>.</a:t>
            </a:r>
            <a:endParaRPr lang="tr-TR"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tr-TR" dirty="0">
                <a:solidFill>
                  <a:schemeClr val="tx1"/>
                </a:solidFill>
                <a:latin typeface="Times New Roman" panose="02020603050405020304" pitchFamily="18" charset="0"/>
                <a:cs typeface="Times New Roman" panose="02020603050405020304" pitchFamily="18" charset="0"/>
              </a:rPr>
              <a:t>Popüler C derleyicilerinin bazıları C99 desteğini sunmamaktadır</a:t>
            </a:r>
            <a:r>
              <a:rPr lang="tr-TR" dirty="0" smtClean="0">
                <a:solidFill>
                  <a:schemeClr val="tx1"/>
                </a:solidFill>
                <a:latin typeface="Times New Roman" panose="02020603050405020304" pitchFamily="18" charset="0"/>
                <a:cs typeface="Times New Roman" panose="02020603050405020304" pitchFamily="18" charset="0"/>
              </a:rPr>
              <a:t>.</a:t>
            </a:r>
            <a:endParaRPr lang="tr-TR"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7151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C’nin Özellikleri</a:t>
            </a:r>
            <a:endParaRPr lang="tr-TR" dirty="0"/>
          </a:p>
        </p:txBody>
      </p:sp>
      <p:sp>
        <p:nvSpPr>
          <p:cNvPr id="3" name="İçerik Yer Tutucusu 2"/>
          <p:cNvSpPr>
            <a:spLocks noGrp="1"/>
          </p:cNvSpPr>
          <p:nvPr>
            <p:ph idx="1"/>
          </p:nvPr>
        </p:nvSpPr>
        <p:spPr/>
        <p:txBody>
          <a:bodyPr/>
          <a:lstStyle/>
          <a:p>
            <a:pPr algn="just">
              <a:buFont typeface="Wingdings" panose="05000000000000000000" pitchFamily="2" charset="2"/>
              <a:buChar char="v"/>
            </a:pPr>
            <a:r>
              <a:rPr lang="tr-TR" dirty="0" smtClean="0">
                <a:solidFill>
                  <a:schemeClr val="tx1"/>
                </a:solidFill>
                <a:latin typeface="Times New Roman" panose="02020603050405020304" pitchFamily="18" charset="0"/>
                <a:cs typeface="Times New Roman" panose="02020603050405020304" pitchFamily="18" charset="0"/>
              </a:rPr>
              <a:t>C donanımdan bağımsız (</a:t>
            </a:r>
            <a:r>
              <a:rPr lang="tr-TR" dirty="0" err="1" smtClean="0">
                <a:solidFill>
                  <a:schemeClr val="tx1"/>
                </a:solidFill>
                <a:latin typeface="Times New Roman" panose="02020603050405020304" pitchFamily="18" charset="0"/>
                <a:cs typeface="Times New Roman" panose="02020603050405020304" pitchFamily="18" charset="0"/>
              </a:rPr>
              <a:t>machine</a:t>
            </a:r>
            <a:r>
              <a:rPr lang="tr-TR" dirty="0" smtClean="0">
                <a:solidFill>
                  <a:schemeClr val="tx1"/>
                </a:solidFill>
                <a:latin typeface="Times New Roman" panose="02020603050405020304" pitchFamily="18" charset="0"/>
                <a:cs typeface="Times New Roman" panose="02020603050405020304" pitchFamily="18" charset="0"/>
              </a:rPr>
              <a:t> </a:t>
            </a:r>
            <a:r>
              <a:rPr lang="tr-TR" dirty="0" err="1" smtClean="0">
                <a:solidFill>
                  <a:schemeClr val="tx1"/>
                </a:solidFill>
                <a:latin typeface="Times New Roman" panose="02020603050405020304" pitchFamily="18" charset="0"/>
                <a:cs typeface="Times New Roman" panose="02020603050405020304" pitchFamily="18" charset="0"/>
              </a:rPr>
              <a:t>independent</a:t>
            </a:r>
            <a:r>
              <a:rPr lang="tr-TR" dirty="0" smtClean="0">
                <a:solidFill>
                  <a:schemeClr val="tx1"/>
                </a:solidFill>
                <a:latin typeface="Times New Roman" panose="02020603050405020304" pitchFamily="18" charset="0"/>
                <a:cs typeface="Times New Roman" panose="02020603050405020304" pitchFamily="18" charset="0"/>
              </a:rPr>
              <a:t>) ve taşınabilirdir (</a:t>
            </a:r>
            <a:r>
              <a:rPr lang="tr-TR" dirty="0" err="1" smtClean="0">
                <a:solidFill>
                  <a:schemeClr val="tx1"/>
                </a:solidFill>
                <a:latin typeface="Times New Roman" panose="02020603050405020304" pitchFamily="18" charset="0"/>
                <a:cs typeface="Times New Roman" panose="02020603050405020304" pitchFamily="18" charset="0"/>
              </a:rPr>
              <a:t>portable</a:t>
            </a:r>
            <a:r>
              <a:rPr lang="tr-TR" dirty="0" smtClean="0">
                <a:solidFill>
                  <a:schemeClr val="tx1"/>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r>
              <a:rPr lang="tr-TR" dirty="0" smtClean="0">
                <a:solidFill>
                  <a:schemeClr val="tx1"/>
                </a:solidFill>
                <a:latin typeface="Times New Roman" panose="02020603050405020304" pitchFamily="18" charset="0"/>
                <a:cs typeface="Times New Roman" panose="02020603050405020304" pitchFamily="18" charset="0"/>
              </a:rPr>
              <a:t>Taşınabilirlik, aynı programın farklı donanımlarda ve farklı işletim sistemlerinde işletilebilirliğini ifade eder.</a:t>
            </a:r>
          </a:p>
          <a:p>
            <a:pPr algn="just">
              <a:buFont typeface="Wingdings" panose="05000000000000000000" pitchFamily="2" charset="2"/>
              <a:buChar char="v"/>
            </a:pPr>
            <a:r>
              <a:rPr lang="tr-TR" dirty="0" smtClean="0">
                <a:solidFill>
                  <a:schemeClr val="tx1"/>
                </a:solidFill>
                <a:latin typeface="Times New Roman" panose="02020603050405020304" pitchFamily="18" charset="0"/>
                <a:cs typeface="Times New Roman" panose="02020603050405020304" pitchFamily="18" charset="0"/>
              </a:rPr>
              <a:t>Bir dilin verimliliği (</a:t>
            </a:r>
            <a:r>
              <a:rPr lang="tr-TR" dirty="0" err="1" smtClean="0">
                <a:solidFill>
                  <a:schemeClr val="tx1"/>
                </a:solidFill>
                <a:latin typeface="Times New Roman" panose="02020603050405020304" pitchFamily="18" charset="0"/>
                <a:cs typeface="Times New Roman" panose="02020603050405020304" pitchFamily="18" charset="0"/>
              </a:rPr>
              <a:t>productivity</a:t>
            </a:r>
            <a:r>
              <a:rPr lang="tr-TR" dirty="0" smtClean="0">
                <a:solidFill>
                  <a:schemeClr val="tx1"/>
                </a:solidFill>
                <a:latin typeface="Times New Roman" panose="02020603050405020304" pitchFamily="18" charset="0"/>
                <a:cs typeface="Times New Roman" panose="02020603050405020304" pitchFamily="18" charset="0"/>
              </a:rPr>
              <a:t>), hızlı fakat fazla yer kaplamayan yazılımlar geliştirmeye olanak sağlaması ile ölçülür.</a:t>
            </a:r>
          </a:p>
          <a:p>
            <a:pPr algn="just">
              <a:buFont typeface="Wingdings" panose="05000000000000000000" pitchFamily="2" charset="2"/>
              <a:buChar char="v"/>
            </a:pPr>
            <a:r>
              <a:rPr lang="tr-TR" dirty="0" smtClean="0">
                <a:solidFill>
                  <a:schemeClr val="tx1"/>
                </a:solidFill>
                <a:latin typeface="Times New Roman" panose="02020603050405020304" pitchFamily="18" charset="0"/>
                <a:cs typeface="Times New Roman" panose="02020603050405020304" pitchFamily="18" charset="0"/>
              </a:rPr>
              <a:t>C programlama dili verimli, basit, fakat güçlü yapısından ve bu dilde geliştirilen uygulamaların taşınabilir olmasından dolayı yaygın kullanılmaktadır.</a:t>
            </a:r>
            <a:endParaRPr lang="tr-TR"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5636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C Standart Kütüphanesi</a:t>
            </a:r>
            <a:endParaRPr lang="tr-TR" dirty="0"/>
          </a:p>
        </p:txBody>
      </p:sp>
      <p:sp>
        <p:nvSpPr>
          <p:cNvPr id="3" name="İçerik Yer Tutucusu 2"/>
          <p:cNvSpPr>
            <a:spLocks noGrp="1"/>
          </p:cNvSpPr>
          <p:nvPr>
            <p:ph idx="1"/>
          </p:nvPr>
        </p:nvSpPr>
        <p:spPr>
          <a:xfrm>
            <a:off x="1371600" y="2286000"/>
            <a:ext cx="9601200" cy="4350774"/>
          </a:xfrm>
        </p:spPr>
        <p:txBody>
          <a:bodyPr>
            <a:normAutofit/>
          </a:bodyPr>
          <a:lstStyle/>
          <a:p>
            <a:pPr algn="just">
              <a:buFont typeface="Wingdings" panose="05000000000000000000" pitchFamily="2" charset="2"/>
              <a:buChar char="v"/>
            </a:pPr>
            <a:r>
              <a:rPr lang="tr-TR" dirty="0" smtClean="0">
                <a:solidFill>
                  <a:schemeClr val="tx1"/>
                </a:solidFill>
                <a:latin typeface="Times New Roman" panose="02020603050405020304" pitchFamily="18" charset="0"/>
                <a:cs typeface="Times New Roman" panose="02020603050405020304" pitchFamily="18" charset="0"/>
              </a:rPr>
              <a:t>C </a:t>
            </a:r>
            <a:r>
              <a:rPr lang="tr-TR" dirty="0">
                <a:solidFill>
                  <a:schemeClr val="tx1"/>
                </a:solidFill>
                <a:latin typeface="Times New Roman" panose="02020603050405020304" pitchFamily="18" charset="0"/>
                <a:cs typeface="Times New Roman" panose="02020603050405020304" pitchFamily="18" charset="0"/>
              </a:rPr>
              <a:t>programları fonksiyon denilen modüllerden oluşur</a:t>
            </a:r>
            <a:r>
              <a:rPr lang="tr-TR" dirty="0" smtClean="0">
                <a:solidFill>
                  <a:schemeClr val="tx1"/>
                </a:solidFill>
                <a:latin typeface="Times New Roman" panose="02020603050405020304" pitchFamily="18" charset="0"/>
                <a:cs typeface="Times New Roman" panose="02020603050405020304" pitchFamily="18" charset="0"/>
              </a:rPr>
              <a:t>.</a:t>
            </a:r>
            <a:endParaRPr lang="tr-TR"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tr-TR" dirty="0">
                <a:solidFill>
                  <a:schemeClr val="tx1"/>
                </a:solidFill>
                <a:latin typeface="Times New Roman" panose="02020603050405020304" pitchFamily="18" charset="0"/>
                <a:cs typeface="Times New Roman" panose="02020603050405020304" pitchFamily="18" charset="0"/>
              </a:rPr>
              <a:t>Bir programcı kendi fonksiyonlarını tanımlayabilir</a:t>
            </a:r>
            <a:r>
              <a:rPr lang="tr-TR" dirty="0" smtClean="0">
                <a:solidFill>
                  <a:schemeClr val="tx1"/>
                </a:solidFill>
                <a:latin typeface="Times New Roman" panose="02020603050405020304" pitchFamily="18" charset="0"/>
                <a:cs typeface="Times New Roman" panose="02020603050405020304" pitchFamily="18" charset="0"/>
              </a:rPr>
              <a:t>.</a:t>
            </a:r>
            <a:endParaRPr lang="tr-TR" dirty="0">
              <a:solidFill>
                <a:schemeClr val="tx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v"/>
            </a:pPr>
            <a:r>
              <a:rPr lang="tr-TR" i="0" dirty="0">
                <a:solidFill>
                  <a:schemeClr val="tx1"/>
                </a:solidFill>
                <a:latin typeface="Times New Roman" panose="02020603050405020304" pitchFamily="18" charset="0"/>
                <a:cs typeface="Times New Roman" panose="02020603050405020304" pitchFamily="18" charset="0"/>
              </a:rPr>
              <a:t>Avantaj: Programcının fonksiyonun nasıl çalıştığını tam olarak bilmesi</a:t>
            </a:r>
            <a:r>
              <a:rPr lang="tr-TR" i="0" dirty="0" smtClean="0">
                <a:solidFill>
                  <a:schemeClr val="tx1"/>
                </a:solidFill>
                <a:latin typeface="Times New Roman" panose="02020603050405020304" pitchFamily="18" charset="0"/>
                <a:cs typeface="Times New Roman" panose="02020603050405020304" pitchFamily="18" charset="0"/>
              </a:rPr>
              <a:t>.</a:t>
            </a:r>
            <a:endParaRPr lang="tr-TR" i="0" dirty="0">
              <a:solidFill>
                <a:schemeClr val="tx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v"/>
            </a:pPr>
            <a:r>
              <a:rPr lang="tr-TR" i="0" dirty="0">
                <a:solidFill>
                  <a:schemeClr val="tx1"/>
                </a:solidFill>
                <a:latin typeface="Times New Roman" panose="02020603050405020304" pitchFamily="18" charset="0"/>
                <a:cs typeface="Times New Roman" panose="02020603050405020304" pitchFamily="18" charset="0"/>
              </a:rPr>
              <a:t>Dezavantaj: zaman </a:t>
            </a:r>
            <a:r>
              <a:rPr lang="tr-TR" i="0" dirty="0" smtClean="0">
                <a:solidFill>
                  <a:schemeClr val="tx1"/>
                </a:solidFill>
                <a:latin typeface="Times New Roman" panose="02020603050405020304" pitchFamily="18" charset="0"/>
                <a:cs typeface="Times New Roman" panose="02020603050405020304" pitchFamily="18" charset="0"/>
              </a:rPr>
              <a:t>kaybı</a:t>
            </a:r>
            <a:endParaRPr lang="tr-TR" i="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tr-TR" dirty="0">
                <a:solidFill>
                  <a:schemeClr val="tx1"/>
                </a:solidFill>
                <a:latin typeface="Times New Roman" panose="02020603050405020304" pitchFamily="18" charset="0"/>
                <a:cs typeface="Times New Roman" panose="02020603050405020304" pitchFamily="18" charset="0"/>
              </a:rPr>
              <a:t>Programcılar çoğunlukla C kütüphane fonksiyonlarını kullanırlar</a:t>
            </a:r>
            <a:r>
              <a:rPr lang="tr-TR" dirty="0" smtClean="0">
                <a:solidFill>
                  <a:schemeClr val="tx1"/>
                </a:solidFill>
                <a:latin typeface="Times New Roman" panose="02020603050405020304" pitchFamily="18" charset="0"/>
                <a:cs typeface="Times New Roman" panose="02020603050405020304" pitchFamily="18" charset="0"/>
              </a:rPr>
              <a:t>.</a:t>
            </a:r>
            <a:endParaRPr lang="tr-TR" dirty="0">
              <a:solidFill>
                <a:schemeClr val="tx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v"/>
            </a:pPr>
            <a:r>
              <a:rPr lang="tr-TR" i="0" dirty="0">
                <a:solidFill>
                  <a:schemeClr val="tx1"/>
                </a:solidFill>
                <a:latin typeface="Times New Roman" panose="02020603050405020304" pitchFamily="18" charset="0"/>
                <a:cs typeface="Times New Roman" panose="02020603050405020304" pitchFamily="18" charset="0"/>
              </a:rPr>
              <a:t>Bu fonksiyonlar programı inşa etmek için kullanılır</a:t>
            </a:r>
            <a:r>
              <a:rPr lang="tr-TR" i="0" dirty="0" smtClean="0">
                <a:solidFill>
                  <a:schemeClr val="tx1"/>
                </a:solidFill>
                <a:latin typeface="Times New Roman" panose="02020603050405020304" pitchFamily="18" charset="0"/>
                <a:cs typeface="Times New Roman" panose="02020603050405020304" pitchFamily="18" charset="0"/>
              </a:rPr>
              <a:t>.</a:t>
            </a:r>
            <a:endParaRPr lang="tr-TR" i="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tr-TR" dirty="0">
                <a:solidFill>
                  <a:schemeClr val="tx1"/>
                </a:solidFill>
                <a:latin typeface="Times New Roman" panose="02020603050405020304" pitchFamily="18" charset="0"/>
                <a:cs typeface="Times New Roman" panose="02020603050405020304" pitchFamily="18" charset="0"/>
              </a:rPr>
              <a:t>Amerika’yı tekrar </a:t>
            </a:r>
            <a:r>
              <a:rPr lang="tr-TR" dirty="0" smtClean="0">
                <a:solidFill>
                  <a:schemeClr val="tx1"/>
                </a:solidFill>
                <a:latin typeface="Times New Roman" panose="02020603050405020304" pitchFamily="18" charset="0"/>
                <a:cs typeface="Times New Roman" panose="02020603050405020304" pitchFamily="18" charset="0"/>
              </a:rPr>
              <a:t>keşfetmeyin</a:t>
            </a:r>
            <a:endParaRPr lang="tr-TR" dirty="0">
              <a:solidFill>
                <a:schemeClr val="tx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v"/>
            </a:pPr>
            <a:r>
              <a:rPr lang="tr-TR" i="0" dirty="0">
                <a:solidFill>
                  <a:schemeClr val="tx1"/>
                </a:solidFill>
                <a:latin typeface="Times New Roman" panose="02020603050405020304" pitchFamily="18" charset="0"/>
                <a:cs typeface="Times New Roman" panose="02020603050405020304" pitchFamily="18" charset="0"/>
              </a:rPr>
              <a:t>Eğer daha önceden oluşturulmuş hazır fonksiyonlar var ise aynı işi yapan fonksiyonu tekrar yazmak yerine var olanı kullanmak en iyisidir</a:t>
            </a:r>
            <a:r>
              <a:rPr lang="tr-TR" i="0" dirty="0" smtClean="0">
                <a:solidFill>
                  <a:schemeClr val="tx1"/>
                </a:solidFill>
                <a:latin typeface="Times New Roman" panose="02020603050405020304" pitchFamily="18" charset="0"/>
                <a:cs typeface="Times New Roman" panose="02020603050405020304" pitchFamily="18" charset="0"/>
              </a:rPr>
              <a:t>.</a:t>
            </a:r>
            <a:endParaRPr lang="tr-TR" i="0" dirty="0">
              <a:solidFill>
                <a:schemeClr val="tx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v"/>
            </a:pPr>
            <a:r>
              <a:rPr lang="tr-TR" i="0" dirty="0">
                <a:solidFill>
                  <a:schemeClr val="tx1"/>
                </a:solidFill>
                <a:latin typeface="Times New Roman" panose="02020603050405020304" pitchFamily="18" charset="0"/>
                <a:cs typeface="Times New Roman" panose="02020603050405020304" pitchFamily="18" charset="0"/>
              </a:rPr>
              <a:t>Kütüphane fonksiyonları çok dikkatli bir biçimde yazılır ve ihtiyaçlarınız doğrultusunda uyumlu bir şekilde kullanılabilir</a:t>
            </a:r>
            <a:r>
              <a:rPr lang="tr-TR" i="0" dirty="0" smtClean="0">
                <a:solidFill>
                  <a:schemeClr val="tx1"/>
                </a:solidFill>
                <a:latin typeface="Times New Roman" panose="02020603050405020304" pitchFamily="18" charset="0"/>
                <a:cs typeface="Times New Roman" panose="02020603050405020304" pitchFamily="18" charset="0"/>
              </a:rPr>
              <a:t>.</a:t>
            </a:r>
            <a:endParaRPr lang="tr-TR" i="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0628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C’deki Bazı Kütüphaneler</a:t>
            </a:r>
            <a:endParaRPr lang="tr-TR" dirty="0"/>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1971942924"/>
              </p:ext>
            </p:extLst>
          </p:nvPr>
        </p:nvGraphicFramePr>
        <p:xfrm>
          <a:off x="2020529" y="2171700"/>
          <a:ext cx="8731045" cy="3538223"/>
        </p:xfrm>
        <a:graphic>
          <a:graphicData uri="http://schemas.openxmlformats.org/drawingml/2006/table">
            <a:tbl>
              <a:tblPr firstRow="1" bandRow="1">
                <a:tableStyleId>{5C22544A-7EE6-4342-B048-85BDC9FD1C3A}</a:tableStyleId>
              </a:tblPr>
              <a:tblGrid>
                <a:gridCol w="3259054">
                  <a:extLst>
                    <a:ext uri="{9D8B030D-6E8A-4147-A177-3AD203B41FA5}">
                      <a16:colId xmlns:a16="http://schemas.microsoft.com/office/drawing/2014/main" val="2492547692"/>
                    </a:ext>
                  </a:extLst>
                </a:gridCol>
                <a:gridCol w="5471991">
                  <a:extLst>
                    <a:ext uri="{9D8B030D-6E8A-4147-A177-3AD203B41FA5}">
                      <a16:colId xmlns:a16="http://schemas.microsoft.com/office/drawing/2014/main" val="1089988431"/>
                    </a:ext>
                  </a:extLst>
                </a:gridCol>
              </a:tblGrid>
              <a:tr h="472463">
                <a:tc>
                  <a:txBody>
                    <a:bodyPr/>
                    <a:lstStyle/>
                    <a:p>
                      <a:pPr algn="ctr"/>
                      <a:r>
                        <a:rPr lang="tr-TR" sz="2400" dirty="0" smtClean="0">
                          <a:solidFill>
                            <a:schemeClr val="tx1"/>
                          </a:solidFill>
                          <a:latin typeface="Times New Roman" panose="02020603050405020304" pitchFamily="18" charset="0"/>
                          <a:cs typeface="Times New Roman" panose="02020603050405020304" pitchFamily="18" charset="0"/>
                        </a:rPr>
                        <a:t>Kütüphane</a:t>
                      </a:r>
                      <a:endParaRPr lang="tr-TR"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tr-TR" sz="2400" dirty="0" smtClean="0">
                          <a:solidFill>
                            <a:schemeClr val="tx1"/>
                          </a:solidFill>
                          <a:latin typeface="Times New Roman" panose="02020603050405020304" pitchFamily="18" charset="0"/>
                          <a:cs typeface="Times New Roman" panose="02020603050405020304" pitchFamily="18" charset="0"/>
                        </a:rPr>
                        <a:t>İçeriği</a:t>
                      </a:r>
                      <a:endParaRPr lang="tr-TR"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686878"/>
                  </a:ext>
                </a:extLst>
              </a:tr>
              <a:tr h="383220">
                <a:tc>
                  <a:txBody>
                    <a:bodyPr/>
                    <a:lstStyle/>
                    <a:p>
                      <a:pPr algn="ctr"/>
                      <a:r>
                        <a:rPr lang="tr-TR" dirty="0" err="1" smtClean="0">
                          <a:solidFill>
                            <a:schemeClr val="tx1"/>
                          </a:solidFill>
                          <a:latin typeface="Times New Roman" panose="02020603050405020304" pitchFamily="18" charset="0"/>
                          <a:cs typeface="Times New Roman" panose="02020603050405020304" pitchFamily="18" charset="0"/>
                        </a:rPr>
                        <a:t>Stdio.h</a:t>
                      </a:r>
                      <a:endParaRPr lang="tr-TR"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tr-TR" dirty="0" smtClean="0">
                          <a:solidFill>
                            <a:schemeClr val="tx1"/>
                          </a:solidFill>
                          <a:latin typeface="Times New Roman" panose="02020603050405020304" pitchFamily="18" charset="0"/>
                          <a:cs typeface="Times New Roman" panose="02020603050405020304" pitchFamily="18" charset="0"/>
                        </a:rPr>
                        <a:t>Standart giriş-çıkış komutları</a:t>
                      </a:r>
                      <a:endParaRPr lang="tr-TR"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37765254"/>
                  </a:ext>
                </a:extLst>
              </a:tr>
              <a:tr h="383220">
                <a:tc>
                  <a:txBody>
                    <a:bodyPr/>
                    <a:lstStyle/>
                    <a:p>
                      <a:pPr algn="ctr"/>
                      <a:r>
                        <a:rPr lang="tr-TR" dirty="0" err="1" smtClean="0">
                          <a:solidFill>
                            <a:schemeClr val="tx1"/>
                          </a:solidFill>
                          <a:latin typeface="Times New Roman" panose="02020603050405020304" pitchFamily="18" charset="0"/>
                          <a:cs typeface="Times New Roman" panose="02020603050405020304" pitchFamily="18" charset="0"/>
                        </a:rPr>
                        <a:t>Conio.h</a:t>
                      </a:r>
                      <a:endParaRPr lang="tr-TR"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tr-TR" dirty="0" smtClean="0">
                          <a:solidFill>
                            <a:schemeClr val="tx1"/>
                          </a:solidFill>
                          <a:latin typeface="Times New Roman" panose="02020603050405020304" pitchFamily="18" charset="0"/>
                          <a:cs typeface="Times New Roman" panose="02020603050405020304" pitchFamily="18" charset="0"/>
                        </a:rPr>
                        <a:t>DOS destekli giriş-çıkış komutları</a:t>
                      </a:r>
                      <a:endParaRPr lang="tr-TR"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6992122"/>
                  </a:ext>
                </a:extLst>
              </a:tr>
              <a:tr h="383220">
                <a:tc>
                  <a:txBody>
                    <a:bodyPr/>
                    <a:lstStyle/>
                    <a:p>
                      <a:pPr algn="ctr"/>
                      <a:r>
                        <a:rPr lang="tr-TR" dirty="0" err="1" smtClean="0">
                          <a:solidFill>
                            <a:schemeClr val="tx1"/>
                          </a:solidFill>
                          <a:latin typeface="Times New Roman" panose="02020603050405020304" pitchFamily="18" charset="0"/>
                          <a:cs typeface="Times New Roman" panose="02020603050405020304" pitchFamily="18" charset="0"/>
                        </a:rPr>
                        <a:t>Math.h</a:t>
                      </a:r>
                      <a:endParaRPr lang="tr-TR"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tr-TR" dirty="0" smtClean="0">
                          <a:solidFill>
                            <a:schemeClr val="tx1"/>
                          </a:solidFill>
                          <a:latin typeface="Times New Roman" panose="02020603050405020304" pitchFamily="18" charset="0"/>
                          <a:cs typeface="Times New Roman" panose="02020603050405020304" pitchFamily="18" charset="0"/>
                        </a:rPr>
                        <a:t>Matematiksel fonksiyonlar</a:t>
                      </a:r>
                      <a:endParaRPr lang="tr-TR"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52597572"/>
                  </a:ext>
                </a:extLst>
              </a:tr>
              <a:tr h="383220">
                <a:tc>
                  <a:txBody>
                    <a:bodyPr/>
                    <a:lstStyle/>
                    <a:p>
                      <a:pPr algn="ctr"/>
                      <a:r>
                        <a:rPr lang="tr-TR" dirty="0" err="1" smtClean="0">
                          <a:solidFill>
                            <a:schemeClr val="tx1"/>
                          </a:solidFill>
                          <a:latin typeface="Times New Roman" panose="02020603050405020304" pitchFamily="18" charset="0"/>
                          <a:cs typeface="Times New Roman" panose="02020603050405020304" pitchFamily="18" charset="0"/>
                        </a:rPr>
                        <a:t>Stdlib.h</a:t>
                      </a:r>
                      <a:endParaRPr lang="tr-TR"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tr-TR" dirty="0" smtClean="0">
                          <a:solidFill>
                            <a:schemeClr val="tx1"/>
                          </a:solidFill>
                          <a:latin typeface="Times New Roman" panose="02020603050405020304" pitchFamily="18" charset="0"/>
                          <a:cs typeface="Times New Roman" panose="02020603050405020304" pitchFamily="18" charset="0"/>
                        </a:rPr>
                        <a:t>Dönüşüm, sıralama, arama vb. komutları</a:t>
                      </a:r>
                      <a:endParaRPr lang="tr-TR"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40131625"/>
                  </a:ext>
                </a:extLst>
              </a:tr>
              <a:tr h="383220">
                <a:tc>
                  <a:txBody>
                    <a:bodyPr/>
                    <a:lstStyle/>
                    <a:p>
                      <a:pPr algn="ctr"/>
                      <a:r>
                        <a:rPr lang="tr-TR" dirty="0" err="1" smtClean="0">
                          <a:solidFill>
                            <a:schemeClr val="tx1"/>
                          </a:solidFill>
                          <a:latin typeface="Times New Roman" panose="02020603050405020304" pitchFamily="18" charset="0"/>
                          <a:cs typeface="Times New Roman" panose="02020603050405020304" pitchFamily="18" charset="0"/>
                        </a:rPr>
                        <a:t>Graphics.h</a:t>
                      </a:r>
                      <a:endParaRPr lang="tr-TR"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tr-TR" dirty="0" smtClean="0">
                          <a:solidFill>
                            <a:schemeClr val="tx1"/>
                          </a:solidFill>
                          <a:latin typeface="Times New Roman" panose="02020603050405020304" pitchFamily="18" charset="0"/>
                          <a:cs typeface="Times New Roman" panose="02020603050405020304" pitchFamily="18" charset="0"/>
                        </a:rPr>
                        <a:t>Grafik ortam komutları</a:t>
                      </a:r>
                      <a:endParaRPr lang="tr-TR"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62950222"/>
                  </a:ext>
                </a:extLst>
              </a:tr>
              <a:tr h="383220">
                <a:tc>
                  <a:txBody>
                    <a:bodyPr/>
                    <a:lstStyle/>
                    <a:p>
                      <a:pPr algn="ctr"/>
                      <a:r>
                        <a:rPr lang="tr-TR" dirty="0" err="1" smtClean="0">
                          <a:solidFill>
                            <a:schemeClr val="tx1"/>
                          </a:solidFill>
                          <a:latin typeface="Times New Roman" panose="02020603050405020304" pitchFamily="18" charset="0"/>
                          <a:cs typeface="Times New Roman" panose="02020603050405020304" pitchFamily="18" charset="0"/>
                        </a:rPr>
                        <a:t>Dos.h</a:t>
                      </a:r>
                      <a:endParaRPr lang="tr-TR"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tr-TR" dirty="0" smtClean="0">
                          <a:solidFill>
                            <a:schemeClr val="tx1"/>
                          </a:solidFill>
                          <a:latin typeface="Times New Roman" panose="02020603050405020304" pitchFamily="18" charset="0"/>
                          <a:cs typeface="Times New Roman" panose="02020603050405020304" pitchFamily="18" charset="0"/>
                        </a:rPr>
                        <a:t>DOS</a:t>
                      </a:r>
                      <a:r>
                        <a:rPr lang="tr-TR" baseline="0" dirty="0" smtClean="0">
                          <a:solidFill>
                            <a:schemeClr val="tx1"/>
                          </a:solidFill>
                          <a:latin typeface="Times New Roman" panose="02020603050405020304" pitchFamily="18" charset="0"/>
                          <a:cs typeface="Times New Roman" panose="02020603050405020304" pitchFamily="18" charset="0"/>
                        </a:rPr>
                        <a:t> fonksiyonları</a:t>
                      </a:r>
                      <a:endParaRPr lang="tr-TR"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42030303"/>
                  </a:ext>
                </a:extLst>
              </a:tr>
              <a:tr h="383220">
                <a:tc>
                  <a:txBody>
                    <a:bodyPr/>
                    <a:lstStyle/>
                    <a:p>
                      <a:pPr algn="ctr"/>
                      <a:r>
                        <a:rPr lang="tr-TR" dirty="0" err="1" smtClean="0">
                          <a:solidFill>
                            <a:schemeClr val="tx1"/>
                          </a:solidFill>
                          <a:latin typeface="Times New Roman" panose="02020603050405020304" pitchFamily="18" charset="0"/>
                          <a:cs typeface="Times New Roman" panose="02020603050405020304" pitchFamily="18" charset="0"/>
                        </a:rPr>
                        <a:t>Ctype.h</a:t>
                      </a:r>
                      <a:endParaRPr lang="tr-TR"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tr-TR" dirty="0" smtClean="0">
                          <a:solidFill>
                            <a:schemeClr val="tx1"/>
                          </a:solidFill>
                          <a:latin typeface="Times New Roman" panose="02020603050405020304" pitchFamily="18" charset="0"/>
                          <a:cs typeface="Times New Roman" panose="02020603050405020304" pitchFamily="18" charset="0"/>
                        </a:rPr>
                        <a:t>Karakter dönüşüm ve sınıflandırma</a:t>
                      </a:r>
                      <a:r>
                        <a:rPr lang="tr-TR" baseline="0" dirty="0" smtClean="0">
                          <a:solidFill>
                            <a:schemeClr val="tx1"/>
                          </a:solidFill>
                          <a:latin typeface="Times New Roman" panose="02020603050405020304" pitchFamily="18" charset="0"/>
                          <a:cs typeface="Times New Roman" panose="02020603050405020304" pitchFamily="18" charset="0"/>
                        </a:rPr>
                        <a:t> komutları</a:t>
                      </a:r>
                      <a:endParaRPr lang="tr-TR"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99458459"/>
                  </a:ext>
                </a:extLst>
              </a:tr>
              <a:tr h="383220">
                <a:tc>
                  <a:txBody>
                    <a:bodyPr/>
                    <a:lstStyle/>
                    <a:p>
                      <a:pPr algn="ctr"/>
                      <a:r>
                        <a:rPr lang="tr-TR" dirty="0" err="1" smtClean="0">
                          <a:solidFill>
                            <a:schemeClr val="tx1"/>
                          </a:solidFill>
                          <a:latin typeface="Times New Roman" panose="02020603050405020304" pitchFamily="18" charset="0"/>
                          <a:cs typeface="Times New Roman" panose="02020603050405020304" pitchFamily="18" charset="0"/>
                        </a:rPr>
                        <a:t>String.h</a:t>
                      </a:r>
                      <a:endParaRPr lang="tr-TR"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tr-TR" dirty="0" err="1" smtClean="0">
                          <a:solidFill>
                            <a:schemeClr val="tx1"/>
                          </a:solidFill>
                          <a:latin typeface="Times New Roman" panose="02020603050405020304" pitchFamily="18" charset="0"/>
                          <a:cs typeface="Times New Roman" panose="02020603050405020304" pitchFamily="18" charset="0"/>
                        </a:rPr>
                        <a:t>Alfasayısal</a:t>
                      </a:r>
                      <a:r>
                        <a:rPr lang="tr-TR" baseline="0" dirty="0" smtClean="0">
                          <a:solidFill>
                            <a:schemeClr val="tx1"/>
                          </a:solidFill>
                          <a:latin typeface="Times New Roman" panose="02020603050405020304" pitchFamily="18" charset="0"/>
                          <a:cs typeface="Times New Roman" panose="02020603050405020304" pitchFamily="18" charset="0"/>
                        </a:rPr>
                        <a:t> ve bazı bellek yönetim komutları</a:t>
                      </a:r>
                      <a:endParaRPr lang="tr-TR"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24677566"/>
                  </a:ext>
                </a:extLst>
              </a:tr>
            </a:tbl>
          </a:graphicData>
        </a:graphic>
      </p:graphicFrame>
    </p:spTree>
    <p:extLst>
      <p:ext uri="{BB962C8B-B14F-4D97-AF65-F5344CB8AC3E}">
        <p14:creationId xmlns:p14="http://schemas.microsoft.com/office/powerpoint/2010/main" val="2044358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Tipik C Programı Geliştirme Ortamı</a:t>
            </a:r>
            <a:endParaRPr lang="tr-TR" dirty="0"/>
          </a:p>
        </p:txBody>
      </p:sp>
      <p:pic>
        <p:nvPicPr>
          <p:cNvPr id="4" name="İçerik Yer Tutucusu 3"/>
          <p:cNvPicPr>
            <a:picLocks noGrp="1" noChangeAspect="1"/>
          </p:cNvPicPr>
          <p:nvPr>
            <p:ph idx="1"/>
          </p:nvPr>
        </p:nvPicPr>
        <p:blipFill>
          <a:blip r:embed="rId2"/>
          <a:stretch>
            <a:fillRect/>
          </a:stretch>
        </p:blipFill>
        <p:spPr>
          <a:xfrm>
            <a:off x="2230914" y="1548580"/>
            <a:ext cx="7591512" cy="5171466"/>
          </a:xfrm>
          <a:prstGeom prst="rect">
            <a:avLst/>
          </a:prstGeom>
        </p:spPr>
      </p:pic>
    </p:spTree>
    <p:extLst>
      <p:ext uri="{BB962C8B-B14F-4D97-AF65-F5344CB8AC3E}">
        <p14:creationId xmlns:p14="http://schemas.microsoft.com/office/powerpoint/2010/main" val="1580717179"/>
      </p:ext>
    </p:extLst>
  </p:cSld>
  <p:clrMapOvr>
    <a:masterClrMapping/>
  </p:clrMapOvr>
</p:sld>
</file>

<file path=ppt/theme/theme1.xml><?xml version="1.0" encoding="utf-8"?>
<a:theme xmlns:a="http://schemas.openxmlformats.org/drawingml/2006/main" name="Crop">
  <a:themeElements>
    <a:clrScheme name="Kağıt">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Kırpma</Template>
  <TotalTime>430</TotalTime>
  <Words>952</Words>
  <Application>Microsoft Office PowerPoint</Application>
  <PresentationFormat>Geniş ekran</PresentationFormat>
  <Paragraphs>112</Paragraphs>
  <Slides>31</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31</vt:i4>
      </vt:variant>
    </vt:vector>
  </HeadingPairs>
  <TitlesOfParts>
    <vt:vector size="36" baseType="lpstr">
      <vt:lpstr>Calibri</vt:lpstr>
      <vt:lpstr>Franklin Gothic Book</vt:lpstr>
      <vt:lpstr>Times New Roman</vt:lpstr>
      <vt:lpstr>Wingdings</vt:lpstr>
      <vt:lpstr>Crop</vt:lpstr>
      <vt:lpstr>C Programlama dili</vt:lpstr>
      <vt:lpstr>C Programlama Dili Tarihçesi</vt:lpstr>
      <vt:lpstr>C Programlama Dili Tarihçesi</vt:lpstr>
      <vt:lpstr>C Programlama Dili Tarihçesi</vt:lpstr>
      <vt:lpstr>C Programlama Diline Giriş</vt:lpstr>
      <vt:lpstr>C’nin Özellikleri</vt:lpstr>
      <vt:lpstr>C Standart Kütüphanesi</vt:lpstr>
      <vt:lpstr>C’deki Bazı Kütüphaneler</vt:lpstr>
      <vt:lpstr>Tipik C Programı Geliştirme Ortamı</vt:lpstr>
      <vt:lpstr>Tipik C Programı Geliştirme Ortamı</vt:lpstr>
      <vt:lpstr>C Programlama Diline Giriş</vt:lpstr>
      <vt:lpstr>C Dilinde İlk Program (Merhaba Dünya)</vt:lpstr>
      <vt:lpstr>C Dilinde İlk Program (Merhaba Dünya)</vt:lpstr>
      <vt:lpstr>C Dilinde Ana Fonksiyon (main)</vt:lpstr>
      <vt:lpstr>C Dilinde Ana Fonksiyon (main)</vt:lpstr>
      <vt:lpstr>C Dilinde Ana Fonksiyon (main) Yazım Biçimleri</vt:lpstr>
      <vt:lpstr>Basit Bir C Programı</vt:lpstr>
      <vt:lpstr>C Dilinde İlk Program (Merhaba Dünya)</vt:lpstr>
      <vt:lpstr>Örnek: Sayıyı Okuma ve Yazma</vt:lpstr>
      <vt:lpstr>Örnek: Sayıyı Okuma ve Yazma</vt:lpstr>
      <vt:lpstr>Örnek: Üçgenin Alan Hesabı</vt:lpstr>
      <vt:lpstr>Örnek: Üçgenin Alan Hesabı</vt:lpstr>
      <vt:lpstr>C Dilinde Genel Yazım Kuralları</vt:lpstr>
      <vt:lpstr>Örnek</vt:lpstr>
      <vt:lpstr>Örnek</vt:lpstr>
      <vt:lpstr>Örnek</vt:lpstr>
      <vt:lpstr>Örnek</vt:lpstr>
      <vt:lpstr>Hata Yakalama ve Ayıklama</vt:lpstr>
      <vt:lpstr>Hata Yakalama ve Ayıklama</vt:lpstr>
      <vt:lpstr>Hata Yakalama ve Ayıklama</vt:lpstr>
      <vt:lpstr>KAYNAK</vt:lpstr>
    </vt:vector>
  </TitlesOfParts>
  <Company>Silentall Unattended Installer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 Lab Örneği</dc:title>
  <dc:creator>ronaldinho424</dc:creator>
  <cp:lastModifiedBy>ronaldinho424</cp:lastModifiedBy>
  <cp:revision>36</cp:revision>
  <dcterms:created xsi:type="dcterms:W3CDTF">2022-11-02T05:00:53Z</dcterms:created>
  <dcterms:modified xsi:type="dcterms:W3CDTF">2023-03-10T05:35:16Z</dcterms:modified>
</cp:coreProperties>
</file>