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5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Lato Medium"/>
                <a:cs typeface="La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Lato Medium"/>
                <a:cs typeface="La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C500"/>
                </a:solidFill>
                <a:latin typeface="Lato Medium"/>
                <a:cs typeface="La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1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985773"/>
            <a:ext cx="690046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C500"/>
                </a:solidFill>
                <a:latin typeface="Lato Medium"/>
                <a:cs typeface="La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223" y="1445514"/>
            <a:ext cx="7045553" cy="430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12700" y="-13970"/>
            <a:ext cx="9156700" cy="6871970"/>
            <a:chOff x="-6350" y="0"/>
            <a:chExt cx="9156700" cy="6871970"/>
          </a:xfrm>
        </p:grpSpPr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8402" y="3226054"/>
            <a:ext cx="22840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600" b="0" spc="-290" dirty="0" smtClean="0">
                <a:solidFill>
                  <a:srgbClr val="93C500"/>
                </a:solidFill>
                <a:latin typeface="Lato Medium"/>
                <a:cs typeface="Lato Medium"/>
              </a:rPr>
              <a:t>YM</a:t>
            </a:r>
            <a:r>
              <a:rPr lang="tr-TR" sz="3600" b="0" spc="-290" dirty="0" smtClean="0">
                <a:solidFill>
                  <a:srgbClr val="93C500"/>
                </a:solidFill>
                <a:latin typeface="Lato Medium"/>
                <a:cs typeface="Lato Medium"/>
              </a:rPr>
              <a:t>Ü223</a:t>
            </a:r>
            <a:endParaRPr sz="3600" dirty="0">
              <a:latin typeface="Lato Medium"/>
              <a:cs typeface="Lato Medium"/>
            </a:endParaRPr>
          </a:p>
          <a:p>
            <a:pPr algn="ctr">
              <a:lnSpc>
                <a:spcPct val="100000"/>
              </a:lnSpc>
            </a:pPr>
            <a:r>
              <a:rPr sz="3600" b="0" spc="-160" dirty="0">
                <a:solidFill>
                  <a:srgbClr val="93C500"/>
                </a:solidFill>
                <a:latin typeface="Lato Medium"/>
                <a:cs typeface="Lato Medium"/>
              </a:rPr>
              <a:t>Veri</a:t>
            </a:r>
            <a:r>
              <a:rPr sz="3600" b="0" spc="-180" dirty="0">
                <a:solidFill>
                  <a:srgbClr val="93C500"/>
                </a:solidFill>
                <a:latin typeface="Lato Medium"/>
                <a:cs typeface="Lato Medium"/>
              </a:rPr>
              <a:t> </a:t>
            </a:r>
            <a:r>
              <a:rPr sz="3600" b="0" spc="-95" dirty="0">
                <a:solidFill>
                  <a:srgbClr val="93C500"/>
                </a:solidFill>
                <a:latin typeface="Lato Medium"/>
                <a:cs typeface="Lato Medium"/>
              </a:rPr>
              <a:t>Yapıları</a:t>
            </a:r>
            <a:endParaRPr sz="3600" dirty="0">
              <a:latin typeface="Lato Medium"/>
              <a:cs typeface="La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7517" y="4768672"/>
            <a:ext cx="267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 err="1" smtClean="0">
                <a:solidFill>
                  <a:srgbClr val="424242"/>
                </a:solidFill>
                <a:latin typeface="Arimo"/>
                <a:cs typeface="Arimo"/>
              </a:rPr>
              <a:t>Doç</a:t>
            </a:r>
            <a:r>
              <a:rPr sz="1800" spc="-125" dirty="0" smtClean="0">
                <a:solidFill>
                  <a:srgbClr val="424242"/>
                </a:solidFill>
                <a:latin typeface="Arimo"/>
                <a:cs typeface="Arimo"/>
              </a:rPr>
              <a:t>.</a:t>
            </a:r>
            <a:r>
              <a:rPr lang="tr-TR" sz="1800" spc="-125" dirty="0" smtClean="0">
                <a:solidFill>
                  <a:srgbClr val="424242"/>
                </a:solidFill>
                <a:latin typeface="Arimo"/>
                <a:cs typeface="Arimo"/>
              </a:rPr>
              <a:t> </a:t>
            </a:r>
            <a:r>
              <a:rPr sz="1800" spc="-125" dirty="0" smtClean="0">
                <a:solidFill>
                  <a:srgbClr val="424242"/>
                </a:solidFill>
                <a:latin typeface="Arimo"/>
                <a:cs typeface="Arimo"/>
              </a:rPr>
              <a:t>Dr</a:t>
            </a:r>
            <a:r>
              <a:rPr sz="1800" spc="-125" dirty="0">
                <a:solidFill>
                  <a:srgbClr val="424242"/>
                </a:solidFill>
                <a:latin typeface="Arimo"/>
                <a:cs typeface="Arimo"/>
              </a:rPr>
              <a:t>. </a:t>
            </a:r>
            <a:r>
              <a:rPr lang="tr-TR" spc="-125" dirty="0" smtClean="0">
                <a:solidFill>
                  <a:srgbClr val="424242"/>
                </a:solidFill>
                <a:latin typeface="Arimo"/>
                <a:cs typeface="Arimo"/>
              </a:rPr>
              <a:t>Fatih ÖZYURT</a:t>
            </a:r>
            <a:endParaRPr sz="1800" dirty="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3C5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4" y="1017778"/>
            <a:ext cx="70316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5" dirty="0"/>
              <a:t>Veri </a:t>
            </a:r>
            <a:r>
              <a:rPr sz="3400" spc="-85" dirty="0"/>
              <a:t>Yapılarına </a:t>
            </a:r>
            <a:r>
              <a:rPr sz="3400" spc="-145" dirty="0"/>
              <a:t>Neden </a:t>
            </a:r>
            <a:r>
              <a:rPr sz="3400" spc="-95" dirty="0"/>
              <a:t>İhtiyaç</a:t>
            </a:r>
            <a:r>
              <a:rPr sz="3400" spc="20" dirty="0"/>
              <a:t> </a:t>
            </a:r>
            <a:r>
              <a:rPr sz="3400" spc="-95" dirty="0"/>
              <a:t>Vardır?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976680" y="1789556"/>
            <a:ext cx="6635115" cy="458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14" dirty="0">
                <a:latin typeface="Arimo"/>
                <a:cs typeface="Arimo"/>
              </a:rPr>
              <a:t>Bilgisayar </a:t>
            </a:r>
            <a:r>
              <a:rPr sz="2200" spc="-100" dirty="0">
                <a:latin typeface="Arimo"/>
                <a:cs typeface="Arimo"/>
              </a:rPr>
              <a:t>yazılımları </a:t>
            </a:r>
            <a:r>
              <a:rPr sz="2200" spc="-110" dirty="0">
                <a:latin typeface="Arimo"/>
                <a:cs typeface="Arimo"/>
              </a:rPr>
              <a:t>gün geçtikçe </a:t>
            </a:r>
            <a:r>
              <a:rPr sz="2200" spc="-125" dirty="0">
                <a:latin typeface="Arimo"/>
                <a:cs typeface="Arimo"/>
              </a:rPr>
              <a:t>daha karmaşık</a:t>
            </a:r>
            <a:r>
              <a:rPr sz="2200" spc="-254" dirty="0">
                <a:latin typeface="Arimo"/>
                <a:cs typeface="Arimo"/>
              </a:rPr>
              <a:t> </a:t>
            </a:r>
            <a:r>
              <a:rPr sz="2200" spc="-15" dirty="0">
                <a:latin typeface="Arimo"/>
                <a:cs typeface="Arimo"/>
              </a:rPr>
              <a:t>bir</a:t>
            </a:r>
            <a:endParaRPr sz="2200">
              <a:latin typeface="Arimo"/>
              <a:cs typeface="Arimo"/>
            </a:endParaRPr>
          </a:p>
          <a:p>
            <a:pPr marL="285115" marR="46355">
              <a:lnSpc>
                <a:spcPct val="100000"/>
              </a:lnSpc>
            </a:pPr>
            <a:r>
              <a:rPr sz="2200" spc="-80" dirty="0">
                <a:latin typeface="Arimo"/>
                <a:cs typeface="Arimo"/>
              </a:rPr>
              <a:t>hal </a:t>
            </a:r>
            <a:r>
              <a:rPr sz="2200" spc="-95" dirty="0">
                <a:latin typeface="Arimo"/>
                <a:cs typeface="Arimo"/>
              </a:rPr>
              <a:t>almaktadır. </a:t>
            </a:r>
            <a:r>
              <a:rPr sz="2200" spc="-130" dirty="0">
                <a:latin typeface="Arimo"/>
                <a:cs typeface="Arimo"/>
              </a:rPr>
              <a:t>Yazılımların </a:t>
            </a:r>
            <a:r>
              <a:rPr sz="2200" spc="-105" dirty="0">
                <a:latin typeface="Arimo"/>
                <a:cs typeface="Arimo"/>
              </a:rPr>
              <a:t>programlanması </a:t>
            </a:r>
            <a:r>
              <a:rPr sz="2200" spc="-130" dirty="0">
                <a:latin typeface="Arimo"/>
                <a:cs typeface="Arimo"/>
              </a:rPr>
              <a:t>ve </a:t>
            </a:r>
            <a:r>
              <a:rPr sz="2200" spc="-45" dirty="0">
                <a:latin typeface="Arimo"/>
                <a:cs typeface="Arimo"/>
              </a:rPr>
              <a:t>yönetimi  </a:t>
            </a:r>
            <a:r>
              <a:rPr sz="2200" spc="-105" dirty="0">
                <a:latin typeface="Arimo"/>
                <a:cs typeface="Arimo"/>
              </a:rPr>
              <a:t>zorlaşmaktadır.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00" dirty="0">
                <a:latin typeface="Arimo"/>
                <a:cs typeface="Arimo"/>
              </a:rPr>
              <a:t>Örneğin </a:t>
            </a:r>
            <a:r>
              <a:rPr sz="2200" spc="-110" dirty="0">
                <a:latin typeface="Arimo"/>
                <a:cs typeface="Arimo"/>
              </a:rPr>
              <a:t>8 </a:t>
            </a:r>
            <a:r>
              <a:rPr sz="2200" spc="-60" dirty="0">
                <a:latin typeface="Arimo"/>
                <a:cs typeface="Arimo"/>
              </a:rPr>
              <a:t>milyar </a:t>
            </a:r>
            <a:r>
              <a:rPr sz="2200" spc="-120" dirty="0">
                <a:latin typeface="Arimo"/>
                <a:cs typeface="Arimo"/>
              </a:rPr>
              <a:t>sayfanın </a:t>
            </a:r>
            <a:r>
              <a:rPr sz="2200" spc="-95" dirty="0">
                <a:latin typeface="Arimo"/>
                <a:cs typeface="Arimo"/>
              </a:rPr>
              <a:t>indekslenmesi</a:t>
            </a:r>
            <a:r>
              <a:rPr sz="2200" spc="-295" dirty="0">
                <a:latin typeface="Arimo"/>
                <a:cs typeface="Arimo"/>
              </a:rPr>
              <a:t> </a:t>
            </a:r>
            <a:r>
              <a:rPr sz="2200" spc="-114" dirty="0">
                <a:latin typeface="Arimo"/>
                <a:cs typeface="Arimo"/>
              </a:rPr>
              <a:t>(Google)</a:t>
            </a:r>
            <a:endParaRPr sz="2200">
              <a:latin typeface="Arimo"/>
              <a:cs typeface="Arimo"/>
            </a:endParaRPr>
          </a:p>
          <a:p>
            <a:pPr marL="28511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05" dirty="0">
                <a:solidFill>
                  <a:srgbClr val="FF0000"/>
                </a:solidFill>
                <a:latin typeface="Arimo"/>
                <a:cs typeface="Arimo"/>
              </a:rPr>
              <a:t>Veri </a:t>
            </a:r>
            <a:r>
              <a:rPr sz="2200" spc="-90" dirty="0">
                <a:solidFill>
                  <a:srgbClr val="FF0000"/>
                </a:solidFill>
                <a:latin typeface="Arimo"/>
                <a:cs typeface="Arimo"/>
              </a:rPr>
              <a:t>yapıları, </a:t>
            </a:r>
            <a:r>
              <a:rPr sz="2200" spc="-125" dirty="0">
                <a:solidFill>
                  <a:srgbClr val="FF0000"/>
                </a:solidFill>
                <a:latin typeface="Arimo"/>
                <a:cs typeface="Arimo"/>
              </a:rPr>
              <a:t>daha </a:t>
            </a:r>
            <a:r>
              <a:rPr sz="2200" spc="-40" dirty="0">
                <a:solidFill>
                  <a:srgbClr val="FF0000"/>
                </a:solidFill>
                <a:latin typeface="Arimo"/>
                <a:cs typeface="Arimo"/>
              </a:rPr>
              <a:t>etkin </a:t>
            </a:r>
            <a:r>
              <a:rPr sz="2200" spc="-130" dirty="0">
                <a:solidFill>
                  <a:srgbClr val="FF0000"/>
                </a:solidFill>
                <a:latin typeface="Arimo"/>
                <a:cs typeface="Arimo"/>
              </a:rPr>
              <a:t>ve </a:t>
            </a:r>
            <a:r>
              <a:rPr sz="2200" spc="-125" dirty="0">
                <a:solidFill>
                  <a:srgbClr val="FF0000"/>
                </a:solidFill>
                <a:latin typeface="Arimo"/>
                <a:cs typeface="Arimo"/>
              </a:rPr>
              <a:t>daha </a:t>
            </a:r>
            <a:r>
              <a:rPr sz="2200" spc="-80" dirty="0">
                <a:solidFill>
                  <a:srgbClr val="FF0000"/>
                </a:solidFill>
                <a:latin typeface="Arimo"/>
                <a:cs typeface="Arimo"/>
              </a:rPr>
              <a:t>doğru </a:t>
            </a:r>
            <a:r>
              <a:rPr sz="2200" spc="-90" dirty="0">
                <a:solidFill>
                  <a:srgbClr val="FF0000"/>
                </a:solidFill>
                <a:latin typeface="Arimo"/>
                <a:cs typeface="Arimo"/>
              </a:rPr>
              <a:t>program</a:t>
            </a:r>
            <a:r>
              <a:rPr sz="2200" spc="-340" dirty="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sz="2200" spc="-215" dirty="0">
                <a:solidFill>
                  <a:srgbClr val="FF0000"/>
                </a:solidFill>
                <a:latin typeface="Arimo"/>
                <a:cs typeface="Arimo"/>
              </a:rPr>
              <a:t>yazmayı  </a:t>
            </a:r>
            <a:r>
              <a:rPr sz="2200" spc="-145" dirty="0">
                <a:solidFill>
                  <a:srgbClr val="FF0000"/>
                </a:solidFill>
                <a:latin typeface="Arimo"/>
                <a:cs typeface="Arimo"/>
              </a:rPr>
              <a:t>sağlar.</a:t>
            </a:r>
            <a:endParaRPr sz="2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latin typeface="Arimo"/>
                <a:cs typeface="Arimo"/>
              </a:rPr>
              <a:t>İyi </a:t>
            </a:r>
            <a:r>
              <a:rPr sz="2200" spc="-15" dirty="0">
                <a:latin typeface="Arimo"/>
                <a:cs typeface="Arimo"/>
              </a:rPr>
              <a:t>bir </a:t>
            </a:r>
            <a:r>
              <a:rPr sz="2200" spc="-120" dirty="0">
                <a:latin typeface="Arimo"/>
                <a:cs typeface="Arimo"/>
              </a:rPr>
              <a:t>yazılım </a:t>
            </a:r>
            <a:r>
              <a:rPr sz="2200" spc="-60" dirty="0">
                <a:latin typeface="Arimo"/>
                <a:cs typeface="Arimo"/>
              </a:rPr>
              <a:t>için</a:t>
            </a:r>
            <a:r>
              <a:rPr sz="2200" spc="-405" dirty="0">
                <a:latin typeface="Arimo"/>
                <a:cs typeface="Arimo"/>
              </a:rPr>
              <a:t> </a:t>
            </a:r>
            <a:r>
              <a:rPr sz="2200" spc="-80" dirty="0">
                <a:latin typeface="Arimo"/>
                <a:cs typeface="Arimo"/>
              </a:rPr>
              <a:t>gereksinimler: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85" dirty="0">
                <a:latin typeface="Arimo"/>
                <a:cs typeface="Arimo"/>
              </a:rPr>
              <a:t>Temiz </a:t>
            </a:r>
            <a:r>
              <a:rPr sz="2200" spc="-10" dirty="0">
                <a:latin typeface="Arimo"/>
                <a:cs typeface="Arimo"/>
              </a:rPr>
              <a:t>bir</a:t>
            </a:r>
            <a:r>
              <a:rPr sz="2200" spc="-155" dirty="0">
                <a:latin typeface="Arimo"/>
                <a:cs typeface="Arimo"/>
              </a:rPr>
              <a:t> </a:t>
            </a:r>
            <a:r>
              <a:rPr sz="2200" spc="-95" dirty="0">
                <a:latin typeface="Arimo"/>
                <a:cs typeface="Arimo"/>
              </a:rPr>
              <a:t>tasarım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50" dirty="0">
                <a:latin typeface="Arimo"/>
                <a:cs typeface="Arimo"/>
              </a:rPr>
              <a:t>Kolay </a:t>
            </a:r>
            <a:r>
              <a:rPr sz="2200" spc="-110" dirty="0">
                <a:latin typeface="Arimo"/>
                <a:cs typeface="Arimo"/>
              </a:rPr>
              <a:t>bakım </a:t>
            </a:r>
            <a:r>
              <a:rPr sz="2200" spc="-130" dirty="0">
                <a:latin typeface="Arimo"/>
                <a:cs typeface="Arimo"/>
              </a:rPr>
              <a:t>ve</a:t>
            </a:r>
            <a:r>
              <a:rPr sz="2200" spc="-220" dirty="0">
                <a:latin typeface="Arimo"/>
                <a:cs typeface="Arimo"/>
              </a:rPr>
              <a:t> </a:t>
            </a:r>
            <a:r>
              <a:rPr sz="2200" spc="-55" dirty="0">
                <a:latin typeface="Arimo"/>
                <a:cs typeface="Arimo"/>
              </a:rPr>
              <a:t>yönetim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650" spc="19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200" spc="-75" dirty="0">
                <a:latin typeface="Arimo"/>
                <a:cs typeface="Arimo"/>
              </a:rPr>
              <a:t>Güvenilir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50" dirty="0">
                <a:latin typeface="Arimo"/>
                <a:cs typeface="Arimo"/>
              </a:rPr>
              <a:t>Kolay</a:t>
            </a:r>
            <a:r>
              <a:rPr sz="2200" spc="-265" dirty="0">
                <a:latin typeface="Arimo"/>
                <a:cs typeface="Arimo"/>
              </a:rPr>
              <a:t> </a:t>
            </a:r>
            <a:r>
              <a:rPr sz="2200" spc="-75" dirty="0">
                <a:latin typeface="Arimo"/>
                <a:cs typeface="Arimo"/>
              </a:rPr>
              <a:t>kullanımlı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35" dirty="0">
                <a:latin typeface="Arimo"/>
                <a:cs typeface="Arimo"/>
              </a:rPr>
              <a:t>Hızlı</a:t>
            </a:r>
            <a:r>
              <a:rPr sz="2200" spc="-245" dirty="0">
                <a:latin typeface="Arimo"/>
                <a:cs typeface="Arimo"/>
              </a:rPr>
              <a:t> </a:t>
            </a:r>
            <a:r>
              <a:rPr sz="2200" spc="-60" dirty="0">
                <a:latin typeface="Arimo"/>
                <a:cs typeface="Arimo"/>
              </a:rPr>
              <a:t>algoritmalar</a:t>
            </a:r>
            <a:endParaRPr sz="2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17778"/>
            <a:ext cx="6553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5" dirty="0"/>
              <a:t>Veri </a:t>
            </a:r>
            <a:r>
              <a:rPr sz="3400" spc="-85" dirty="0"/>
              <a:t>Yapılarına </a:t>
            </a:r>
            <a:r>
              <a:rPr sz="3400" spc="-145" dirty="0"/>
              <a:t>Neden </a:t>
            </a:r>
            <a:r>
              <a:rPr sz="3400" spc="-95" dirty="0"/>
              <a:t>İhtiyaç</a:t>
            </a:r>
            <a:r>
              <a:rPr sz="3400" spc="20" dirty="0"/>
              <a:t> </a:t>
            </a:r>
            <a:r>
              <a:rPr sz="3400" spc="-95" dirty="0"/>
              <a:t>Vardır?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49223" y="1929764"/>
            <a:ext cx="6849745" cy="40862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b="0" spc="-110" dirty="0">
                <a:latin typeface="Lato Medium"/>
                <a:cs typeface="Lato Medium"/>
              </a:rPr>
              <a:t>Örnek</a:t>
            </a:r>
            <a:endParaRPr sz="2400" dirty="0">
              <a:latin typeface="Lato Medium"/>
              <a:cs typeface="Lato Medium"/>
            </a:endParaRPr>
          </a:p>
          <a:p>
            <a:pPr marL="285115" marR="112395" indent="-27305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114" dirty="0">
                <a:latin typeface="Arimo"/>
                <a:cs typeface="Arimo"/>
              </a:rPr>
              <a:t>Her </a:t>
            </a:r>
            <a:r>
              <a:rPr sz="2400" spc="-5" dirty="0">
                <a:latin typeface="Arimo"/>
                <a:cs typeface="Arimo"/>
              </a:rPr>
              <a:t>biri </a:t>
            </a:r>
            <a:r>
              <a:rPr sz="2400" spc="-85" dirty="0">
                <a:latin typeface="Arimo"/>
                <a:cs typeface="Arimo"/>
              </a:rPr>
              <a:t>satır </a:t>
            </a:r>
            <a:r>
              <a:rPr sz="2400" spc="-155" dirty="0">
                <a:latin typeface="Arimo"/>
                <a:cs typeface="Arimo"/>
              </a:rPr>
              <a:t>başına </a:t>
            </a:r>
            <a:r>
              <a:rPr sz="2400" spc="-70" dirty="0">
                <a:latin typeface="Arimo"/>
                <a:cs typeface="Arimo"/>
              </a:rPr>
              <a:t>ortalama </a:t>
            </a:r>
            <a:r>
              <a:rPr sz="2400" spc="-125" dirty="0">
                <a:latin typeface="Arimo"/>
                <a:cs typeface="Arimo"/>
              </a:rPr>
              <a:t>10 </a:t>
            </a:r>
            <a:r>
              <a:rPr sz="2400" spc="-90" dirty="0">
                <a:latin typeface="Arimo"/>
                <a:cs typeface="Arimo"/>
              </a:rPr>
              <a:t>kelimeden </a:t>
            </a:r>
            <a:r>
              <a:rPr sz="2400" spc="-145" dirty="0">
                <a:latin typeface="Arimo"/>
                <a:cs typeface="Arimo"/>
              </a:rPr>
              <a:t>ve </a:t>
            </a:r>
            <a:r>
              <a:rPr sz="2400" spc="-80" dirty="0">
                <a:latin typeface="Arimo"/>
                <a:cs typeface="Arimo"/>
              </a:rPr>
              <a:t>yine  </a:t>
            </a:r>
            <a:r>
              <a:rPr sz="2400" spc="-70" dirty="0">
                <a:latin typeface="Arimo"/>
                <a:cs typeface="Arimo"/>
              </a:rPr>
              <a:t>ortalama </a:t>
            </a:r>
            <a:r>
              <a:rPr sz="2400" spc="-125" dirty="0">
                <a:latin typeface="Arimo"/>
                <a:cs typeface="Arimo"/>
              </a:rPr>
              <a:t>20 </a:t>
            </a:r>
            <a:r>
              <a:rPr sz="2400" spc="-100" dirty="0">
                <a:latin typeface="Arimo"/>
                <a:cs typeface="Arimo"/>
              </a:rPr>
              <a:t>satırdan </a:t>
            </a:r>
            <a:r>
              <a:rPr sz="2400" spc="-114" dirty="0">
                <a:latin typeface="Arimo"/>
                <a:cs typeface="Arimo"/>
              </a:rPr>
              <a:t>oluşan </a:t>
            </a:r>
            <a:r>
              <a:rPr sz="2400" spc="-125" dirty="0">
                <a:latin typeface="Arimo"/>
                <a:cs typeface="Arimo"/>
              </a:rPr>
              <a:t>3000 </a:t>
            </a:r>
            <a:r>
              <a:rPr sz="2400" spc="-30" dirty="0">
                <a:latin typeface="Arimo"/>
                <a:cs typeface="Arimo"/>
              </a:rPr>
              <a:t>metin</a:t>
            </a:r>
            <a:r>
              <a:rPr sz="2400" spc="-27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koleksiyonu  </a:t>
            </a:r>
            <a:r>
              <a:rPr sz="2400" spc="-85" dirty="0">
                <a:latin typeface="Arimo"/>
                <a:cs typeface="Arimo"/>
              </a:rPr>
              <a:t>olduğunu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85" dirty="0">
                <a:latin typeface="Arimo"/>
                <a:cs typeface="Arimo"/>
              </a:rPr>
              <a:t>düşünelim.</a:t>
            </a:r>
            <a:endParaRPr sz="2400" dirty="0">
              <a:latin typeface="Arimo"/>
              <a:cs typeface="Arimo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20" dirty="0">
                <a:latin typeface="Arimo"/>
                <a:cs typeface="Arimo"/>
              </a:rPr>
              <a:t>→600,000</a:t>
            </a:r>
            <a:r>
              <a:rPr sz="2200" spc="-265" dirty="0">
                <a:latin typeface="Arimo"/>
                <a:cs typeface="Arimo"/>
              </a:rPr>
              <a:t> </a:t>
            </a:r>
            <a:r>
              <a:rPr sz="2200" spc="-85" dirty="0">
                <a:latin typeface="Arimo"/>
                <a:cs typeface="Arimo"/>
              </a:rPr>
              <a:t>kelime</a:t>
            </a:r>
            <a:endParaRPr sz="2200" dirty="0">
              <a:latin typeface="Arimo"/>
              <a:cs typeface="Arimo"/>
            </a:endParaRPr>
          </a:p>
          <a:p>
            <a:pPr marL="285115" marR="548640" indent="-273050">
              <a:lnSpc>
                <a:spcPct val="100000"/>
              </a:lnSpc>
              <a:spcBef>
                <a:spcPts val="56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-31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latin typeface="Arimo"/>
                <a:cs typeface="Arimo"/>
              </a:rPr>
              <a:t>Bu </a:t>
            </a:r>
            <a:r>
              <a:rPr sz="2400" spc="-30" dirty="0">
                <a:latin typeface="Arimo"/>
                <a:cs typeface="Arimo"/>
              </a:rPr>
              <a:t>metinler </a:t>
            </a:r>
            <a:r>
              <a:rPr sz="2400" spc="-75" dirty="0">
                <a:latin typeface="Arimo"/>
                <a:cs typeface="Arimo"/>
              </a:rPr>
              <a:t>içinde </a:t>
            </a:r>
            <a:r>
              <a:rPr sz="2400" spc="-45" dirty="0">
                <a:latin typeface="Arimo"/>
                <a:cs typeface="Arimo"/>
              </a:rPr>
              <a:t>“dünya” </a:t>
            </a:r>
            <a:r>
              <a:rPr sz="2400" spc="-95" dirty="0">
                <a:latin typeface="Arimo"/>
                <a:cs typeface="Arimo"/>
              </a:rPr>
              <a:t>kelimesi </a:t>
            </a:r>
            <a:r>
              <a:rPr sz="2400" spc="-40" dirty="0">
                <a:latin typeface="Arimo"/>
                <a:cs typeface="Arimo"/>
              </a:rPr>
              <a:t>ile </a:t>
            </a:r>
            <a:r>
              <a:rPr sz="2400" spc="-215" dirty="0">
                <a:latin typeface="Arimo"/>
                <a:cs typeface="Arimo"/>
              </a:rPr>
              <a:t>eşleşecek  </a:t>
            </a:r>
            <a:r>
              <a:rPr sz="2400" spc="-40" dirty="0">
                <a:latin typeface="Arimo"/>
                <a:cs typeface="Arimo"/>
              </a:rPr>
              <a:t>bütün </a:t>
            </a:r>
            <a:r>
              <a:rPr sz="2400" spc="-60" dirty="0">
                <a:latin typeface="Arimo"/>
                <a:cs typeface="Arimo"/>
              </a:rPr>
              <a:t>kelimeleri </a:t>
            </a:r>
            <a:r>
              <a:rPr sz="2400" spc="-90" dirty="0">
                <a:latin typeface="Arimo"/>
                <a:cs typeface="Arimo"/>
              </a:rPr>
              <a:t>bulmak</a:t>
            </a:r>
            <a:r>
              <a:rPr sz="2400" spc="-305" dirty="0">
                <a:latin typeface="Arimo"/>
                <a:cs typeface="Arimo"/>
              </a:rPr>
              <a:t> </a:t>
            </a:r>
            <a:r>
              <a:rPr sz="2400" spc="-75" dirty="0">
                <a:latin typeface="Arimo"/>
                <a:cs typeface="Arimo"/>
              </a:rPr>
              <a:t>isteyelim</a:t>
            </a:r>
            <a:endParaRPr sz="24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177925" algn="l"/>
              </a:tabLst>
            </a:pPr>
            <a:r>
              <a:rPr sz="1800" spc="37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Arimo"/>
                <a:cs typeface="Arimo"/>
              </a:rPr>
              <a:t>Doğru	</a:t>
            </a:r>
            <a:r>
              <a:rPr sz="2400" spc="-85" dirty="0">
                <a:latin typeface="Arimo"/>
                <a:cs typeface="Arimo"/>
              </a:rPr>
              <a:t>eşleştirme </a:t>
            </a:r>
            <a:r>
              <a:rPr sz="2400" spc="-60" dirty="0">
                <a:latin typeface="Arimo"/>
                <a:cs typeface="Arimo"/>
              </a:rPr>
              <a:t>için </a:t>
            </a:r>
            <a:r>
              <a:rPr sz="2400" spc="-135" dirty="0">
                <a:latin typeface="Arimo"/>
                <a:cs typeface="Arimo"/>
              </a:rPr>
              <a:t>yapılacak </a:t>
            </a:r>
            <a:r>
              <a:rPr sz="2400" spc="-105" dirty="0">
                <a:latin typeface="Arimo"/>
                <a:cs typeface="Arimo"/>
              </a:rPr>
              <a:t>karşılaştırmanın </a:t>
            </a:r>
            <a:r>
              <a:rPr sz="2400" spc="-120" dirty="0">
                <a:latin typeface="Arimo"/>
                <a:cs typeface="Arimo"/>
              </a:rPr>
              <a:t>1</a:t>
            </a:r>
            <a:r>
              <a:rPr sz="2400" spc="-335" dirty="0">
                <a:latin typeface="Arimo"/>
                <a:cs typeface="Arimo"/>
              </a:rPr>
              <a:t> </a:t>
            </a:r>
            <a:r>
              <a:rPr sz="2400" spc="-140" dirty="0">
                <a:latin typeface="Arimo"/>
                <a:cs typeface="Arimo"/>
              </a:rPr>
              <a:t>sn.</a:t>
            </a:r>
            <a:endParaRPr sz="2400" dirty="0">
              <a:latin typeface="Arimo"/>
              <a:cs typeface="Arimo"/>
            </a:endParaRPr>
          </a:p>
          <a:p>
            <a:pPr marL="285115">
              <a:lnSpc>
                <a:spcPct val="100000"/>
              </a:lnSpc>
            </a:pPr>
            <a:r>
              <a:rPr sz="2400" spc="-110" dirty="0">
                <a:latin typeface="Arimo"/>
                <a:cs typeface="Arimo"/>
              </a:rPr>
              <a:t>sürdüğünü</a:t>
            </a:r>
            <a:r>
              <a:rPr sz="2400" spc="-120" dirty="0">
                <a:latin typeface="Arimo"/>
                <a:cs typeface="Arimo"/>
              </a:rPr>
              <a:t> </a:t>
            </a:r>
            <a:r>
              <a:rPr sz="2400" spc="-130" dirty="0">
                <a:latin typeface="Arimo"/>
                <a:cs typeface="Arimo"/>
              </a:rPr>
              <a:t>varsayalım.</a:t>
            </a:r>
            <a:endParaRPr sz="24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165" dirty="0">
                <a:latin typeface="Arimo"/>
                <a:cs typeface="Arimo"/>
              </a:rPr>
              <a:t>Ne</a:t>
            </a:r>
            <a:r>
              <a:rPr sz="2400" spc="-475" dirty="0">
                <a:latin typeface="Arimo"/>
                <a:cs typeface="Arimo"/>
              </a:rPr>
              <a:t> </a:t>
            </a:r>
            <a:r>
              <a:rPr sz="2400" spc="-100" dirty="0">
                <a:latin typeface="Arimo"/>
                <a:cs typeface="Arimo"/>
              </a:rPr>
              <a:t>yapılmalıdır?</a:t>
            </a:r>
            <a:endParaRPr sz="240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17778"/>
            <a:ext cx="6553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5" dirty="0"/>
              <a:t>Veri </a:t>
            </a:r>
            <a:r>
              <a:rPr sz="3400" spc="-85" dirty="0"/>
              <a:t>Yapılarına </a:t>
            </a:r>
            <a:r>
              <a:rPr sz="3400" spc="-145" dirty="0"/>
              <a:t>Neden </a:t>
            </a:r>
            <a:r>
              <a:rPr sz="3400" spc="-95" dirty="0"/>
              <a:t>İhtiyaç</a:t>
            </a:r>
            <a:r>
              <a:rPr sz="3400" spc="20" dirty="0"/>
              <a:t> </a:t>
            </a:r>
            <a:r>
              <a:rPr sz="3400" spc="-95" dirty="0"/>
              <a:t>Vardır?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09599" y="1938299"/>
            <a:ext cx="6461760" cy="3949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200" b="0" spc="-105" dirty="0">
                <a:latin typeface="Lato Medium"/>
                <a:cs typeface="Lato Medium"/>
              </a:rPr>
              <a:t>Örnek</a:t>
            </a:r>
            <a:endParaRPr sz="2200" dirty="0">
              <a:latin typeface="Lato Medium"/>
              <a:cs typeface="Lato Medium"/>
            </a:endParaRPr>
          </a:p>
          <a:p>
            <a:pPr marL="50800">
              <a:lnSpc>
                <a:spcPct val="100000"/>
              </a:lnSpc>
              <a:spcBef>
                <a:spcPts val="26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95" dirty="0">
                <a:latin typeface="Lato Medium"/>
                <a:cs typeface="Lato Medium"/>
              </a:rPr>
              <a:t>Çözüm.</a:t>
            </a:r>
            <a:r>
              <a:rPr sz="2200" b="0" spc="-175" dirty="0">
                <a:latin typeface="Lato Medium"/>
                <a:cs typeface="Lato Medium"/>
              </a:rPr>
              <a:t> </a:t>
            </a:r>
            <a:r>
              <a:rPr sz="2200" b="0" spc="-55" dirty="0">
                <a:latin typeface="Lato Medium"/>
                <a:cs typeface="Lato Medium"/>
              </a:rPr>
              <a:t>1:</a:t>
            </a:r>
            <a:endParaRPr sz="2200" dirty="0">
              <a:latin typeface="Lato Medium"/>
              <a:cs typeface="Lato Medium"/>
            </a:endParaRPr>
          </a:p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45" dirty="0">
                <a:latin typeface="Arimo"/>
                <a:cs typeface="Arimo"/>
              </a:rPr>
              <a:t>Sıralı </a:t>
            </a:r>
            <a:r>
              <a:rPr sz="2200" spc="-75" dirty="0">
                <a:latin typeface="Arimo"/>
                <a:cs typeface="Arimo"/>
              </a:rPr>
              <a:t>eşleştirme: </a:t>
            </a:r>
            <a:r>
              <a:rPr sz="2200" spc="-114" dirty="0">
                <a:latin typeface="Arimo"/>
                <a:cs typeface="Arimo"/>
              </a:rPr>
              <a:t>1 </a:t>
            </a:r>
            <a:r>
              <a:rPr sz="2200" spc="-130" dirty="0">
                <a:latin typeface="Arimo"/>
                <a:cs typeface="Arimo"/>
              </a:rPr>
              <a:t>sn. </a:t>
            </a:r>
            <a:r>
              <a:rPr sz="2200" spc="-150" dirty="0">
                <a:latin typeface="Arimo"/>
                <a:cs typeface="Arimo"/>
              </a:rPr>
              <a:t>x </a:t>
            </a:r>
            <a:r>
              <a:rPr sz="2200" spc="-105" dirty="0">
                <a:latin typeface="Arimo"/>
                <a:cs typeface="Arimo"/>
              </a:rPr>
              <a:t>600,000 </a:t>
            </a:r>
            <a:r>
              <a:rPr sz="2200" spc="-100" dirty="0">
                <a:latin typeface="Arimo"/>
                <a:cs typeface="Arimo"/>
              </a:rPr>
              <a:t>kelime= </a:t>
            </a:r>
            <a:r>
              <a:rPr sz="2200" spc="-114" dirty="0">
                <a:solidFill>
                  <a:srgbClr val="FF0000"/>
                </a:solidFill>
                <a:latin typeface="Arimo"/>
                <a:cs typeface="Arimo"/>
              </a:rPr>
              <a:t>166</a:t>
            </a:r>
            <a:r>
              <a:rPr sz="2200" spc="-215" dirty="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sz="2200" spc="-120" dirty="0">
                <a:solidFill>
                  <a:srgbClr val="FF0000"/>
                </a:solidFill>
                <a:latin typeface="Arimo"/>
                <a:cs typeface="Arimo"/>
              </a:rPr>
              <a:t>saat</a:t>
            </a:r>
            <a:endParaRPr sz="2200" dirty="0">
              <a:latin typeface="Arimo"/>
              <a:cs typeface="Arimo"/>
            </a:endParaRPr>
          </a:p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95" dirty="0">
                <a:latin typeface="Lato Medium"/>
                <a:cs typeface="Lato Medium"/>
              </a:rPr>
              <a:t>Çözüm.</a:t>
            </a:r>
            <a:r>
              <a:rPr sz="2200" b="0" spc="-170" dirty="0">
                <a:latin typeface="Lato Medium"/>
                <a:cs typeface="Lato Medium"/>
              </a:rPr>
              <a:t> </a:t>
            </a:r>
            <a:r>
              <a:rPr sz="2200" b="0" spc="-55" dirty="0">
                <a:latin typeface="Lato Medium"/>
                <a:cs typeface="Lato Medium"/>
              </a:rPr>
              <a:t>2:</a:t>
            </a:r>
            <a:endParaRPr sz="2200" dirty="0">
              <a:latin typeface="Lato Medium"/>
              <a:cs typeface="Lato Medium"/>
            </a:endParaRPr>
          </a:p>
          <a:p>
            <a:pPr marL="50800">
              <a:lnSpc>
                <a:spcPct val="100000"/>
              </a:lnSpc>
              <a:spcBef>
                <a:spcPts val="265"/>
              </a:spcBef>
              <a:tabLst>
                <a:tab pos="388620" algn="l"/>
              </a:tabLst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	</a:t>
            </a:r>
            <a:r>
              <a:rPr sz="2200" spc="-25" dirty="0">
                <a:latin typeface="Arimo"/>
                <a:cs typeface="Arimo"/>
              </a:rPr>
              <a:t>İkili </a:t>
            </a:r>
            <a:r>
              <a:rPr sz="2200" spc="-130" dirty="0">
                <a:latin typeface="Arimo"/>
                <a:cs typeface="Arimo"/>
              </a:rPr>
              <a:t>Arama </a:t>
            </a:r>
            <a:r>
              <a:rPr sz="2200" spc="-90" dirty="0">
                <a:latin typeface="Arimo"/>
                <a:cs typeface="Arimo"/>
              </a:rPr>
              <a:t>(Binary</a:t>
            </a:r>
            <a:r>
              <a:rPr sz="2200" spc="-210" dirty="0">
                <a:latin typeface="Arimo"/>
                <a:cs typeface="Arimo"/>
              </a:rPr>
              <a:t> </a:t>
            </a:r>
            <a:r>
              <a:rPr sz="2200" spc="-110" dirty="0">
                <a:latin typeface="Arimo"/>
                <a:cs typeface="Arimo"/>
              </a:rPr>
              <a:t>searching):</a:t>
            </a:r>
            <a:endParaRPr sz="2200" dirty="0">
              <a:latin typeface="Arimo"/>
              <a:cs typeface="Arimo"/>
            </a:endParaRPr>
          </a:p>
          <a:p>
            <a:pPr marL="347980">
              <a:lnSpc>
                <a:spcPct val="100000"/>
              </a:lnSpc>
              <a:spcBef>
                <a:spcPts val="25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55" dirty="0">
                <a:latin typeface="Arimo"/>
                <a:cs typeface="Arimo"/>
              </a:rPr>
              <a:t>‐ </a:t>
            </a:r>
            <a:r>
              <a:rPr sz="2000" spc="-60" dirty="0">
                <a:latin typeface="Arimo"/>
                <a:cs typeface="Arimo"/>
              </a:rPr>
              <a:t>kelimeler</a:t>
            </a:r>
            <a:r>
              <a:rPr sz="2000" spc="-7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sıralanır</a:t>
            </a:r>
            <a:endParaRPr sz="2000" dirty="0">
              <a:latin typeface="Arimo"/>
              <a:cs typeface="Arimo"/>
            </a:endParaRPr>
          </a:p>
          <a:p>
            <a:pPr marL="347980">
              <a:lnSpc>
                <a:spcPct val="100000"/>
              </a:lnSpc>
              <a:spcBef>
                <a:spcPts val="24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55" dirty="0">
                <a:latin typeface="Arimo"/>
                <a:cs typeface="Arimo"/>
              </a:rPr>
              <a:t>‐ </a:t>
            </a:r>
            <a:r>
              <a:rPr sz="2000" spc="-140" dirty="0">
                <a:latin typeface="Arimo"/>
                <a:cs typeface="Arimo"/>
              </a:rPr>
              <a:t>sadece </a:t>
            </a:r>
            <a:r>
              <a:rPr sz="2000" spc="-40" dirty="0">
                <a:latin typeface="Arimo"/>
                <a:cs typeface="Arimo"/>
              </a:rPr>
              <a:t>tek </a:t>
            </a:r>
            <a:r>
              <a:rPr sz="2000" spc="-95" dirty="0">
                <a:latin typeface="Arimo"/>
                <a:cs typeface="Arimo"/>
              </a:rPr>
              <a:t>yarıda </a:t>
            </a:r>
            <a:r>
              <a:rPr sz="2000" spc="-110" dirty="0">
                <a:latin typeface="Arimo"/>
                <a:cs typeface="Arimo"/>
              </a:rPr>
              <a:t>arama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yapılır</a:t>
            </a:r>
            <a:endParaRPr sz="2000" dirty="0">
              <a:latin typeface="Arimo"/>
              <a:cs typeface="Arimo"/>
            </a:endParaRPr>
          </a:p>
          <a:p>
            <a:pPr marL="347980">
              <a:lnSpc>
                <a:spcPts val="2280"/>
              </a:lnSpc>
              <a:spcBef>
                <a:spcPts val="24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45" dirty="0">
                <a:latin typeface="Arimo"/>
                <a:cs typeface="Arimo"/>
              </a:rPr>
              <a:t>toplam </a:t>
            </a:r>
            <a:r>
              <a:rPr sz="2000" spc="-95" dirty="0">
                <a:latin typeface="Arimo"/>
                <a:cs typeface="Arimo"/>
              </a:rPr>
              <a:t>adım </a:t>
            </a:r>
            <a:r>
              <a:rPr sz="2000" spc="-155" dirty="0">
                <a:latin typeface="Arimo"/>
                <a:cs typeface="Arimo"/>
              </a:rPr>
              <a:t>sayısı </a:t>
            </a:r>
            <a:r>
              <a:rPr sz="2000" spc="-70" dirty="0">
                <a:latin typeface="Arimo"/>
                <a:cs typeface="Arimo"/>
              </a:rPr>
              <a:t>log </a:t>
            </a:r>
            <a:r>
              <a:rPr sz="1950" spc="-75" baseline="-21367" dirty="0">
                <a:latin typeface="Arimo"/>
                <a:cs typeface="Arimo"/>
              </a:rPr>
              <a:t>2 </a:t>
            </a:r>
            <a:r>
              <a:rPr sz="2000" spc="-165" dirty="0">
                <a:latin typeface="Arimo"/>
                <a:cs typeface="Arimo"/>
              </a:rPr>
              <a:t>N= </a:t>
            </a:r>
            <a:r>
              <a:rPr sz="2000" spc="-70" dirty="0">
                <a:latin typeface="Arimo"/>
                <a:cs typeface="Arimo"/>
              </a:rPr>
              <a:t>log</a:t>
            </a:r>
            <a:r>
              <a:rPr sz="2000" spc="-430" dirty="0">
                <a:latin typeface="Arimo"/>
                <a:cs typeface="Arimo"/>
              </a:rPr>
              <a:t> </a:t>
            </a:r>
            <a:r>
              <a:rPr sz="1950" spc="-75" baseline="-21367" dirty="0">
                <a:latin typeface="Arimo"/>
                <a:cs typeface="Arimo"/>
              </a:rPr>
              <a:t>2 </a:t>
            </a:r>
            <a:r>
              <a:rPr sz="2000" spc="-100" dirty="0">
                <a:latin typeface="Arimo"/>
                <a:cs typeface="Arimo"/>
              </a:rPr>
              <a:t>600000 </a:t>
            </a:r>
            <a:r>
              <a:rPr sz="2000" spc="-114" dirty="0">
                <a:latin typeface="Arimo"/>
                <a:cs typeface="Arimo"/>
              </a:rPr>
              <a:t>yaklaşık </a:t>
            </a:r>
            <a:r>
              <a:rPr sz="2000" spc="-100" dirty="0">
                <a:latin typeface="Arimo"/>
                <a:cs typeface="Arimo"/>
              </a:rPr>
              <a:t>20 </a:t>
            </a:r>
            <a:r>
              <a:rPr sz="2000" spc="-95" dirty="0">
                <a:latin typeface="Arimo"/>
                <a:cs typeface="Arimo"/>
              </a:rPr>
              <a:t>adım</a:t>
            </a:r>
            <a:endParaRPr sz="2000" dirty="0">
              <a:latin typeface="Arimo"/>
              <a:cs typeface="Arimo"/>
            </a:endParaRPr>
          </a:p>
          <a:p>
            <a:pPr marL="622300">
              <a:lnSpc>
                <a:spcPts val="2280"/>
              </a:lnSpc>
            </a:pPr>
            <a:r>
              <a:rPr sz="2000" spc="-70" dirty="0">
                <a:latin typeface="Arimo"/>
                <a:cs typeface="Arimo"/>
              </a:rPr>
              <a:t>(çevrim) </a:t>
            </a:r>
            <a:r>
              <a:rPr sz="2000" spc="-100" dirty="0">
                <a:solidFill>
                  <a:srgbClr val="FF0000"/>
                </a:solidFill>
                <a:latin typeface="Arimo"/>
                <a:cs typeface="Arimo"/>
              </a:rPr>
              <a:t>20</a:t>
            </a:r>
            <a:r>
              <a:rPr sz="2000" spc="-140" dirty="0">
                <a:solidFill>
                  <a:srgbClr val="FF0000"/>
                </a:solidFill>
                <a:latin typeface="Arimo"/>
                <a:cs typeface="Arimo"/>
              </a:rPr>
              <a:t> </a:t>
            </a:r>
            <a:r>
              <a:rPr sz="2000" spc="-114" dirty="0">
                <a:solidFill>
                  <a:srgbClr val="FF0000"/>
                </a:solidFill>
                <a:latin typeface="Arimo"/>
                <a:cs typeface="Arimo"/>
              </a:rPr>
              <a:t>sn</a:t>
            </a:r>
            <a:r>
              <a:rPr sz="2000" spc="-114" dirty="0">
                <a:solidFill>
                  <a:srgbClr val="3D3C2C"/>
                </a:solidFill>
                <a:latin typeface="Arimo"/>
                <a:cs typeface="Arimo"/>
              </a:rPr>
              <a:t>.</a:t>
            </a:r>
            <a:endParaRPr sz="2000" dirty="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mo"/>
              <a:cs typeface="Arimo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100" spc="42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2100" spc="-19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0000"/>
                </a:solidFill>
                <a:latin typeface="Arimo"/>
                <a:cs typeface="Arimo"/>
              </a:rPr>
              <a:t>20 </a:t>
            </a:r>
            <a:r>
              <a:rPr sz="2800" spc="-165" dirty="0">
                <a:solidFill>
                  <a:srgbClr val="FF0000"/>
                </a:solidFill>
                <a:latin typeface="Arimo"/>
                <a:cs typeface="Arimo"/>
              </a:rPr>
              <a:t>saniye </a:t>
            </a:r>
            <a:r>
              <a:rPr sz="2800" spc="-190" dirty="0">
                <a:solidFill>
                  <a:srgbClr val="FF0000"/>
                </a:solidFill>
                <a:latin typeface="Arimo"/>
                <a:cs typeface="Arimo"/>
              </a:rPr>
              <a:t>veya </a:t>
            </a:r>
            <a:r>
              <a:rPr sz="2800" spc="-145" dirty="0">
                <a:solidFill>
                  <a:srgbClr val="FF0000"/>
                </a:solidFill>
                <a:latin typeface="Arimo"/>
                <a:cs typeface="Arimo"/>
              </a:rPr>
              <a:t>166 </a:t>
            </a:r>
            <a:r>
              <a:rPr sz="2800" spc="-100" dirty="0">
                <a:solidFill>
                  <a:srgbClr val="FF0000"/>
                </a:solidFill>
                <a:latin typeface="Arimo"/>
                <a:cs typeface="Arimo"/>
              </a:rPr>
              <a:t>saat!</a:t>
            </a:r>
            <a:endParaRPr sz="280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4" y="1097026"/>
            <a:ext cx="64220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25" dirty="0"/>
              <a:t>Veri </a:t>
            </a:r>
            <a:r>
              <a:rPr sz="2900" spc="-65" dirty="0"/>
              <a:t>Yapılarının</a:t>
            </a:r>
            <a:r>
              <a:rPr sz="2900" spc="-160" dirty="0"/>
              <a:t> </a:t>
            </a:r>
            <a:r>
              <a:rPr sz="2900" spc="-40" dirty="0"/>
              <a:t>Sınıflandırılması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1049223" y="1926300"/>
            <a:ext cx="7031990" cy="39801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114" dirty="0">
                <a:latin typeface="Arimo"/>
                <a:cs typeface="Arimo"/>
              </a:rPr>
              <a:t>Veri</a:t>
            </a:r>
            <a:r>
              <a:rPr sz="2400" spc="-475" dirty="0">
                <a:latin typeface="Arimo"/>
                <a:cs typeface="Arimo"/>
              </a:rPr>
              <a:t> </a:t>
            </a:r>
            <a:r>
              <a:rPr sz="2400" spc="-95" dirty="0">
                <a:latin typeface="Arimo"/>
                <a:cs typeface="Arimo"/>
              </a:rPr>
              <a:t>yapıları,</a:t>
            </a:r>
            <a:endParaRPr sz="2400" dirty="0">
              <a:latin typeface="Arimo"/>
              <a:cs typeface="Arimo"/>
            </a:endParaRPr>
          </a:p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110" dirty="0">
                <a:latin typeface="Lato Medium"/>
                <a:cs typeface="Lato Medium"/>
              </a:rPr>
              <a:t>Temel </a:t>
            </a:r>
            <a:r>
              <a:rPr sz="2200" b="0" spc="-100" dirty="0">
                <a:latin typeface="Lato Medium"/>
                <a:cs typeface="Lato Medium"/>
              </a:rPr>
              <a:t>Veri</a:t>
            </a:r>
            <a:r>
              <a:rPr sz="2200" b="0" spc="-130" dirty="0">
                <a:latin typeface="Lato Medium"/>
                <a:cs typeface="Lato Medium"/>
              </a:rPr>
              <a:t> </a:t>
            </a:r>
            <a:r>
              <a:rPr sz="2200" b="0" spc="-65" dirty="0">
                <a:latin typeface="Lato Medium"/>
                <a:cs typeface="Lato Medium"/>
              </a:rPr>
              <a:t>Yapıları</a:t>
            </a:r>
            <a:endParaRPr sz="2200" dirty="0">
              <a:latin typeface="Lato Medium"/>
              <a:cs typeface="Lato Medium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50" dirty="0">
                <a:latin typeface="Lato Medium"/>
                <a:cs typeface="Lato Medium"/>
              </a:rPr>
              <a:t>Tanımlamalı </a:t>
            </a:r>
            <a:r>
              <a:rPr sz="2200" b="0" spc="-25" dirty="0">
                <a:latin typeface="Lato Medium"/>
                <a:cs typeface="Lato Medium"/>
              </a:rPr>
              <a:t>(Bileşik) </a:t>
            </a:r>
            <a:r>
              <a:rPr sz="2200" b="0" spc="-100" dirty="0">
                <a:latin typeface="Lato Medium"/>
                <a:cs typeface="Lato Medium"/>
              </a:rPr>
              <a:t>Veri</a:t>
            </a:r>
            <a:r>
              <a:rPr sz="2200" b="0" spc="-215" dirty="0">
                <a:latin typeface="Lato Medium"/>
                <a:cs typeface="Lato Medium"/>
              </a:rPr>
              <a:t> </a:t>
            </a:r>
            <a:r>
              <a:rPr sz="2200" b="0" spc="-65" dirty="0">
                <a:latin typeface="Lato Medium"/>
                <a:cs typeface="Lato Medium"/>
              </a:rPr>
              <a:t>Yapıları</a:t>
            </a:r>
            <a:endParaRPr sz="2200" dirty="0">
              <a:latin typeface="Lato Medium"/>
              <a:cs typeface="Lato Medium"/>
            </a:endParaRPr>
          </a:p>
          <a:p>
            <a:pPr marL="285115" marR="655955" indent="-273050">
              <a:lnSpc>
                <a:spcPct val="100000"/>
              </a:lnSpc>
              <a:spcBef>
                <a:spcPts val="55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-12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175" dirty="0">
                <a:latin typeface="Arimo"/>
                <a:cs typeface="Arimo"/>
              </a:rPr>
              <a:t>Temel </a:t>
            </a:r>
            <a:r>
              <a:rPr sz="2400" spc="-60" dirty="0">
                <a:latin typeface="Arimo"/>
                <a:cs typeface="Arimo"/>
              </a:rPr>
              <a:t>veri </a:t>
            </a:r>
            <a:r>
              <a:rPr sz="2400" spc="-95" dirty="0">
                <a:latin typeface="Arimo"/>
                <a:cs typeface="Arimo"/>
              </a:rPr>
              <a:t>yapıları, </a:t>
            </a:r>
            <a:r>
              <a:rPr sz="2400" spc="-135" dirty="0">
                <a:latin typeface="Arimo"/>
                <a:cs typeface="Arimo"/>
              </a:rPr>
              <a:t>daha </a:t>
            </a:r>
            <a:r>
              <a:rPr sz="2400" spc="-130" dirty="0">
                <a:latin typeface="Arimo"/>
                <a:cs typeface="Arimo"/>
              </a:rPr>
              <a:t>çok </a:t>
            </a:r>
            <a:r>
              <a:rPr sz="2400" spc="-100" dirty="0">
                <a:latin typeface="Arimo"/>
                <a:cs typeface="Arimo"/>
              </a:rPr>
              <a:t>programlama </a:t>
            </a:r>
            <a:r>
              <a:rPr sz="2400" spc="-20" dirty="0">
                <a:latin typeface="Arimo"/>
                <a:cs typeface="Arimo"/>
              </a:rPr>
              <a:t>dilleri  </a:t>
            </a:r>
            <a:r>
              <a:rPr sz="2400" spc="-80" dirty="0">
                <a:latin typeface="Arimo"/>
                <a:cs typeface="Arimo"/>
              </a:rPr>
              <a:t>tarafından </a:t>
            </a:r>
            <a:r>
              <a:rPr sz="2400" spc="-95" dirty="0">
                <a:latin typeface="Arimo"/>
                <a:cs typeface="Arimo"/>
              </a:rPr>
              <a:t>doğrudan </a:t>
            </a:r>
            <a:r>
              <a:rPr sz="2400" spc="-135" dirty="0">
                <a:latin typeface="Arimo"/>
                <a:cs typeface="Arimo"/>
              </a:rPr>
              <a:t>değişken </a:t>
            </a:r>
            <a:r>
              <a:rPr sz="2400" spc="-160" dirty="0">
                <a:latin typeface="Arimo"/>
                <a:cs typeface="Arimo"/>
              </a:rPr>
              <a:t>veya </a:t>
            </a:r>
            <a:r>
              <a:rPr sz="2400" spc="-80" dirty="0">
                <a:latin typeface="Arimo"/>
                <a:cs typeface="Arimo"/>
              </a:rPr>
              <a:t>sabit </a:t>
            </a:r>
            <a:r>
              <a:rPr sz="2400" spc="-20" dirty="0">
                <a:latin typeface="Arimo"/>
                <a:cs typeface="Arimo"/>
              </a:rPr>
              <a:t>bildirimi  </a:t>
            </a:r>
            <a:r>
              <a:rPr sz="2400" spc="-114" dirty="0">
                <a:latin typeface="Arimo"/>
                <a:cs typeface="Arimo"/>
              </a:rPr>
              <a:t>yapılarak</a:t>
            </a:r>
            <a:r>
              <a:rPr sz="2400" spc="-155" dirty="0">
                <a:latin typeface="Arimo"/>
                <a:cs typeface="Arimo"/>
              </a:rPr>
              <a:t> </a:t>
            </a:r>
            <a:r>
              <a:rPr sz="2400" spc="-90" dirty="0">
                <a:latin typeface="Arimo"/>
                <a:cs typeface="Arimo"/>
              </a:rPr>
              <a:t>kullanılır.</a:t>
            </a:r>
            <a:endParaRPr sz="2400" dirty="0">
              <a:latin typeface="Arimo"/>
              <a:cs typeface="Arimo"/>
            </a:endParaRP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140" dirty="0">
                <a:latin typeface="Arimo"/>
                <a:cs typeface="Arimo"/>
              </a:rPr>
              <a:t>Tanımlamalı </a:t>
            </a:r>
            <a:r>
              <a:rPr sz="2400" spc="-60" dirty="0">
                <a:latin typeface="Arimo"/>
                <a:cs typeface="Arimo"/>
              </a:rPr>
              <a:t>veri </a:t>
            </a:r>
            <a:r>
              <a:rPr sz="2400" spc="-95" dirty="0">
                <a:latin typeface="Arimo"/>
                <a:cs typeface="Arimo"/>
              </a:rPr>
              <a:t>yapıları, </a:t>
            </a:r>
            <a:r>
              <a:rPr sz="2400" spc="-100" dirty="0">
                <a:latin typeface="Arimo"/>
                <a:cs typeface="Arimo"/>
              </a:rPr>
              <a:t>kendisinden önceki  </a:t>
            </a:r>
            <a:r>
              <a:rPr sz="2400" spc="-80" dirty="0">
                <a:latin typeface="Arimo"/>
                <a:cs typeface="Arimo"/>
              </a:rPr>
              <a:t>tanımlamalı </a:t>
            </a:r>
            <a:r>
              <a:rPr sz="2400" spc="-160" dirty="0">
                <a:latin typeface="Arimo"/>
                <a:cs typeface="Arimo"/>
              </a:rPr>
              <a:t>veya </a:t>
            </a:r>
            <a:r>
              <a:rPr sz="2400" spc="-45" dirty="0">
                <a:latin typeface="Arimo"/>
                <a:cs typeface="Arimo"/>
              </a:rPr>
              <a:t>temel </a:t>
            </a:r>
            <a:r>
              <a:rPr sz="2400" spc="-60" dirty="0">
                <a:latin typeface="Arimo"/>
                <a:cs typeface="Arimo"/>
              </a:rPr>
              <a:t>veri </a:t>
            </a:r>
            <a:r>
              <a:rPr sz="2400" spc="-100" dirty="0">
                <a:latin typeface="Arimo"/>
                <a:cs typeface="Arimo"/>
              </a:rPr>
              <a:t>yapıları üzerine</a:t>
            </a:r>
            <a:r>
              <a:rPr sz="2400" spc="-375" dirty="0">
                <a:latin typeface="Arimo"/>
                <a:cs typeface="Arimo"/>
              </a:rPr>
              <a:t> </a:t>
            </a:r>
            <a:r>
              <a:rPr sz="2400" spc="-45" dirty="0">
                <a:latin typeface="Arimo"/>
                <a:cs typeface="Arimo"/>
              </a:rPr>
              <a:t>kurulurlar;  </a:t>
            </a:r>
            <a:r>
              <a:rPr sz="2400" spc="-95" dirty="0">
                <a:latin typeface="Arimo"/>
                <a:cs typeface="Arimo"/>
              </a:rPr>
              <a:t>yani, </a:t>
            </a:r>
            <a:r>
              <a:rPr sz="2400" spc="-114" dirty="0">
                <a:latin typeface="Arimo"/>
                <a:cs typeface="Arimo"/>
              </a:rPr>
              <a:t>önceden </a:t>
            </a:r>
            <a:r>
              <a:rPr sz="2400" spc="-90" dirty="0">
                <a:latin typeface="Arimo"/>
                <a:cs typeface="Arimo"/>
              </a:rPr>
              <a:t>geçerli </a:t>
            </a:r>
            <a:r>
              <a:rPr sz="2400" spc="-85" dirty="0">
                <a:latin typeface="Arimo"/>
                <a:cs typeface="Arimo"/>
              </a:rPr>
              <a:t>olan </a:t>
            </a:r>
            <a:r>
              <a:rPr sz="2400" spc="-60" dirty="0">
                <a:latin typeface="Arimo"/>
                <a:cs typeface="Arimo"/>
              </a:rPr>
              <a:t>veri </a:t>
            </a:r>
            <a:r>
              <a:rPr sz="2400" spc="-100" dirty="0">
                <a:latin typeface="Arimo"/>
                <a:cs typeface="Arimo"/>
              </a:rPr>
              <a:t>yapıları </a:t>
            </a:r>
            <a:r>
              <a:rPr sz="2400" spc="-90" dirty="0">
                <a:latin typeface="Arimo"/>
                <a:cs typeface="Arimo"/>
              </a:rPr>
              <a:t>kullanılarak  </a:t>
            </a:r>
            <a:r>
              <a:rPr sz="2400" spc="-120" dirty="0">
                <a:latin typeface="Arimo"/>
                <a:cs typeface="Arimo"/>
              </a:rPr>
              <a:t>sonradan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tanımlanırlar.</a:t>
            </a:r>
            <a:endParaRPr sz="240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4" y="1052829"/>
            <a:ext cx="37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/>
              <a:t>Temel </a:t>
            </a:r>
            <a:r>
              <a:rPr sz="2800" spc="-125" dirty="0"/>
              <a:t>Veri</a:t>
            </a:r>
            <a:r>
              <a:rPr sz="2800" spc="-65" dirty="0"/>
              <a:t> </a:t>
            </a:r>
            <a:r>
              <a:rPr sz="2800" spc="-75" dirty="0"/>
              <a:t>Yapıları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49223" y="2005964"/>
            <a:ext cx="6908800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70" dirty="0">
                <a:latin typeface="Arimo"/>
                <a:cs typeface="Arimo"/>
              </a:rPr>
              <a:t>Tüm </a:t>
            </a:r>
            <a:r>
              <a:rPr sz="2000" spc="-85" dirty="0">
                <a:latin typeface="Arimo"/>
                <a:cs typeface="Arimo"/>
              </a:rPr>
              <a:t>programlama </a:t>
            </a:r>
            <a:r>
              <a:rPr sz="2000" spc="-30" dirty="0">
                <a:latin typeface="Arimo"/>
                <a:cs typeface="Arimo"/>
              </a:rPr>
              <a:t>dillerinin, </a:t>
            </a:r>
            <a:r>
              <a:rPr sz="2000" spc="-95" dirty="0">
                <a:latin typeface="Arimo"/>
                <a:cs typeface="Arimo"/>
              </a:rPr>
              <a:t>genel </a:t>
            </a:r>
            <a:r>
              <a:rPr sz="2000" spc="-75" dirty="0">
                <a:latin typeface="Arimo"/>
                <a:cs typeface="Arimo"/>
              </a:rPr>
              <a:t>olarak, </a:t>
            </a:r>
            <a:r>
              <a:rPr sz="2000" spc="-90" dirty="0">
                <a:latin typeface="Arimo"/>
                <a:cs typeface="Arimo"/>
              </a:rPr>
              <a:t>karakter,</a:t>
            </a:r>
            <a:r>
              <a:rPr sz="2000" spc="-6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tamsayı,</a:t>
            </a:r>
            <a:endParaRPr sz="2000">
              <a:latin typeface="Arimo"/>
              <a:cs typeface="Arimo"/>
            </a:endParaRPr>
          </a:p>
          <a:p>
            <a:pPr marL="285115" marR="5080">
              <a:lnSpc>
                <a:spcPct val="100000"/>
              </a:lnSpc>
            </a:pPr>
            <a:r>
              <a:rPr sz="2000" spc="-65" dirty="0">
                <a:latin typeface="Arimo"/>
                <a:cs typeface="Arimo"/>
              </a:rPr>
              <a:t>kesirli </a:t>
            </a:r>
            <a:r>
              <a:rPr sz="2000" spc="-155" dirty="0">
                <a:latin typeface="Arimo"/>
                <a:cs typeface="Arimo"/>
              </a:rPr>
              <a:t>sayı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145" dirty="0">
                <a:latin typeface="Arimo"/>
                <a:cs typeface="Arimo"/>
              </a:rPr>
              <a:t>sözcük </a:t>
            </a:r>
            <a:r>
              <a:rPr sz="2000" spc="-70" dirty="0">
                <a:latin typeface="Arimo"/>
                <a:cs typeface="Arimo"/>
              </a:rPr>
              <a:t>(karakter </a:t>
            </a:r>
            <a:r>
              <a:rPr sz="2000" spc="-75" dirty="0">
                <a:latin typeface="Arimo"/>
                <a:cs typeface="Arimo"/>
              </a:rPr>
              <a:t>katarı) </a:t>
            </a:r>
            <a:r>
              <a:rPr sz="2000" spc="-125" dirty="0">
                <a:latin typeface="Arimo"/>
                <a:cs typeface="Arimo"/>
              </a:rPr>
              <a:t>saklanması </a:t>
            </a:r>
            <a:r>
              <a:rPr sz="2000" spc="-50" dirty="0">
                <a:latin typeface="Arimo"/>
                <a:cs typeface="Arimo"/>
              </a:rPr>
              <a:t>için </a:t>
            </a:r>
            <a:r>
              <a:rPr sz="2000" spc="-40" dirty="0">
                <a:latin typeface="Arimo"/>
                <a:cs typeface="Arimo"/>
              </a:rPr>
              <a:t>temel </a:t>
            </a:r>
            <a:r>
              <a:rPr sz="2000" spc="-50" dirty="0">
                <a:latin typeface="Arimo"/>
                <a:cs typeface="Arimo"/>
              </a:rPr>
              <a:t>veri  </a:t>
            </a:r>
            <a:r>
              <a:rPr sz="2000" spc="-85" dirty="0">
                <a:latin typeface="Arimo"/>
                <a:cs typeface="Arimo"/>
              </a:rPr>
              <a:t>yapıları </a:t>
            </a:r>
            <a:r>
              <a:rPr sz="2000" spc="-100" dirty="0">
                <a:latin typeface="Arimo"/>
                <a:cs typeface="Arimo"/>
              </a:rPr>
              <a:t>vardır. </a:t>
            </a:r>
            <a:r>
              <a:rPr sz="2000" spc="-90" dirty="0">
                <a:latin typeface="Arimo"/>
                <a:cs typeface="Arimo"/>
              </a:rPr>
              <a:t>Veri </a:t>
            </a:r>
            <a:r>
              <a:rPr sz="2000" spc="-120" dirty="0">
                <a:latin typeface="Arimo"/>
                <a:cs typeface="Arimo"/>
              </a:rPr>
              <a:t>yapısı, </a:t>
            </a:r>
            <a:r>
              <a:rPr sz="2000" spc="-100" dirty="0">
                <a:latin typeface="Arimo"/>
                <a:cs typeface="Arimo"/>
              </a:rPr>
              <a:t>aslında, ham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100" dirty="0">
                <a:latin typeface="Arimo"/>
                <a:cs typeface="Arimo"/>
              </a:rPr>
              <a:t>1 </a:t>
            </a:r>
            <a:r>
              <a:rPr sz="2000" spc="-125" dirty="0">
                <a:latin typeface="Arimo"/>
                <a:cs typeface="Arimo"/>
              </a:rPr>
              <a:t>ve </a:t>
            </a:r>
            <a:r>
              <a:rPr sz="2000" spc="-60" dirty="0">
                <a:latin typeface="Arimo"/>
                <a:cs typeface="Arimo"/>
              </a:rPr>
              <a:t>0’lardan  </a:t>
            </a:r>
            <a:r>
              <a:rPr sz="2000" spc="-95" dirty="0">
                <a:latin typeface="Arimo"/>
                <a:cs typeface="Arimo"/>
              </a:rPr>
              <a:t>oluşan </a:t>
            </a:r>
            <a:r>
              <a:rPr sz="2000" spc="-45" dirty="0">
                <a:latin typeface="Arimo"/>
                <a:cs typeface="Arimo"/>
              </a:rPr>
              <a:t>verinin </a:t>
            </a:r>
            <a:r>
              <a:rPr sz="2000" spc="-90" dirty="0">
                <a:latin typeface="Arimo"/>
                <a:cs typeface="Arimo"/>
              </a:rPr>
              <a:t>yorumlanmasını </a:t>
            </a:r>
            <a:r>
              <a:rPr sz="2000" spc="-60" dirty="0">
                <a:latin typeface="Arimo"/>
                <a:cs typeface="Arimo"/>
              </a:rPr>
              <a:t>belirleyen </a:t>
            </a:r>
            <a:r>
              <a:rPr sz="2000" spc="-65" dirty="0">
                <a:latin typeface="Arimo"/>
                <a:cs typeface="Arimo"/>
              </a:rPr>
              <a:t>biçimleme </a:t>
            </a:r>
            <a:r>
              <a:rPr sz="2000" spc="-40" dirty="0">
                <a:latin typeface="Arimo"/>
                <a:cs typeface="Arimo"/>
              </a:rPr>
              <a:t>(formating)  </a:t>
            </a:r>
            <a:r>
              <a:rPr sz="2000" spc="-85" dirty="0">
                <a:latin typeface="Arimo"/>
                <a:cs typeface="Arimo"/>
              </a:rPr>
              <a:t>düzenidir. Örneğin, </a:t>
            </a:r>
            <a:r>
              <a:rPr sz="2000" spc="-100" dirty="0">
                <a:latin typeface="Arimo"/>
                <a:cs typeface="Arimo"/>
              </a:rPr>
              <a:t>62 </a:t>
            </a:r>
            <a:r>
              <a:rPr sz="2000" spc="-130" dirty="0">
                <a:latin typeface="Arimo"/>
                <a:cs typeface="Arimo"/>
              </a:rPr>
              <a:t>sayısının </a:t>
            </a:r>
            <a:r>
              <a:rPr sz="2000" spc="-10" dirty="0">
                <a:latin typeface="Arimo"/>
                <a:cs typeface="Arimo"/>
              </a:rPr>
              <a:t>ikili </a:t>
            </a:r>
            <a:r>
              <a:rPr sz="2000" spc="-70" dirty="0">
                <a:latin typeface="Arimo"/>
                <a:cs typeface="Arimo"/>
              </a:rPr>
              <a:t>tabandaki </a:t>
            </a:r>
            <a:r>
              <a:rPr sz="2000" spc="-105" dirty="0">
                <a:latin typeface="Arimo"/>
                <a:cs typeface="Arimo"/>
              </a:rPr>
              <a:t>karşılığı, </a:t>
            </a:r>
            <a:r>
              <a:rPr sz="2000" spc="-95" dirty="0">
                <a:latin typeface="Arimo"/>
                <a:cs typeface="Arimo"/>
              </a:rPr>
              <a:t>111110 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50" dirty="0">
                <a:latin typeface="Arimo"/>
                <a:cs typeface="Arimo"/>
              </a:rPr>
              <a:t>bellekte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saklanır.</a:t>
            </a:r>
            <a:endParaRPr sz="20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45" dirty="0">
                <a:latin typeface="Arimo"/>
                <a:cs typeface="Arimo"/>
              </a:rPr>
              <a:t>Temel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85" dirty="0">
                <a:latin typeface="Arimo"/>
                <a:cs typeface="Arimo"/>
              </a:rPr>
              <a:t>yapıları </a:t>
            </a:r>
            <a:r>
              <a:rPr sz="2000" spc="-125" dirty="0">
                <a:latin typeface="Arimo"/>
                <a:cs typeface="Arimo"/>
              </a:rPr>
              <a:t>aşağıdaki </a:t>
            </a:r>
            <a:r>
              <a:rPr sz="2000" spc="-50" dirty="0">
                <a:latin typeface="Arimo"/>
                <a:cs typeface="Arimo"/>
              </a:rPr>
              <a:t>gibi</a:t>
            </a:r>
            <a:r>
              <a:rPr sz="2000" spc="-30" dirty="0">
                <a:latin typeface="Arimo"/>
                <a:cs typeface="Arimo"/>
              </a:rPr>
              <a:t> </a:t>
            </a:r>
            <a:r>
              <a:rPr sz="2000" spc="-60" dirty="0">
                <a:latin typeface="Arimo"/>
                <a:cs typeface="Arimo"/>
              </a:rPr>
              <a:t>sınıflanabilir: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4895" y="4507991"/>
            <a:ext cx="4905756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52829"/>
            <a:ext cx="4517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Tanımlamalı </a:t>
            </a:r>
            <a:r>
              <a:rPr sz="2800" spc="-125" dirty="0"/>
              <a:t>Veri</a:t>
            </a:r>
            <a:r>
              <a:rPr sz="2800" spc="-95" dirty="0"/>
              <a:t> </a:t>
            </a:r>
            <a:r>
              <a:rPr sz="2800" spc="-75" dirty="0"/>
              <a:t>Yapıları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47699" y="1958162"/>
            <a:ext cx="7045959" cy="38214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marR="38100" indent="-274955">
              <a:lnSpc>
                <a:spcPct val="80000"/>
              </a:lnSpc>
              <a:spcBef>
                <a:spcPts val="535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105" dirty="0">
                <a:latin typeface="Arimo"/>
                <a:cs typeface="Arimo"/>
              </a:rPr>
              <a:t>Tanımlamalı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05" dirty="0">
                <a:latin typeface="Arimo"/>
                <a:cs typeface="Arimo"/>
              </a:rPr>
              <a:t>yapısı, </a:t>
            </a:r>
            <a:r>
              <a:rPr sz="1800" spc="-40" dirty="0">
                <a:latin typeface="Arimo"/>
                <a:cs typeface="Arimo"/>
              </a:rPr>
              <a:t>temel </a:t>
            </a:r>
            <a:r>
              <a:rPr sz="1800" spc="-120" dirty="0">
                <a:latin typeface="Arimo"/>
                <a:cs typeface="Arimo"/>
              </a:rPr>
              <a:t>veya </a:t>
            </a:r>
            <a:r>
              <a:rPr sz="1800" spc="-100" dirty="0">
                <a:latin typeface="Arimo"/>
                <a:cs typeface="Arimo"/>
              </a:rPr>
              <a:t>daha </a:t>
            </a:r>
            <a:r>
              <a:rPr sz="1800" spc="-85" dirty="0">
                <a:latin typeface="Arimo"/>
                <a:cs typeface="Arimo"/>
              </a:rPr>
              <a:t>önceden </a:t>
            </a:r>
            <a:r>
              <a:rPr sz="1800" spc="-75" dirty="0">
                <a:latin typeface="Arimo"/>
                <a:cs typeface="Arimo"/>
              </a:rPr>
              <a:t>tanımlanmış </a:t>
            </a:r>
            <a:r>
              <a:rPr sz="1800" spc="-45" dirty="0">
                <a:latin typeface="Arimo"/>
                <a:cs typeface="Arimo"/>
              </a:rPr>
              <a:t>veri  </a:t>
            </a:r>
            <a:r>
              <a:rPr sz="1800" spc="-75" dirty="0">
                <a:latin typeface="Arimo"/>
                <a:cs typeface="Arimo"/>
              </a:rPr>
              <a:t>yapılarının </a:t>
            </a:r>
            <a:r>
              <a:rPr sz="1800" spc="-60" dirty="0">
                <a:latin typeface="Arimo"/>
                <a:cs typeface="Arimo"/>
              </a:rPr>
              <a:t>kullanılıp </a:t>
            </a:r>
            <a:r>
              <a:rPr sz="1800" spc="-65" dirty="0">
                <a:latin typeface="Arimo"/>
                <a:cs typeface="Arimo"/>
              </a:rPr>
              <a:t>yeni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75" dirty="0">
                <a:latin typeface="Arimo"/>
                <a:cs typeface="Arimo"/>
              </a:rPr>
              <a:t>yapıları </a:t>
            </a:r>
            <a:r>
              <a:rPr sz="1800" spc="-70" dirty="0">
                <a:latin typeface="Arimo"/>
                <a:cs typeface="Arimo"/>
              </a:rPr>
              <a:t>oluşturulmasıdır. </a:t>
            </a:r>
            <a:r>
              <a:rPr sz="1800" spc="-145" dirty="0">
                <a:latin typeface="Arimo"/>
                <a:cs typeface="Arimo"/>
              </a:rPr>
              <a:t>Üç </a:t>
            </a:r>
            <a:r>
              <a:rPr sz="1800" spc="-85" dirty="0">
                <a:latin typeface="Arimo"/>
                <a:cs typeface="Arimo"/>
              </a:rPr>
              <a:t>değişik </a:t>
            </a:r>
            <a:r>
              <a:rPr sz="1800" spc="-80" dirty="0">
                <a:latin typeface="Arimo"/>
                <a:cs typeface="Arimo"/>
              </a:rPr>
              <a:t>şekilde  </a:t>
            </a:r>
            <a:r>
              <a:rPr sz="1800" spc="-50" dirty="0">
                <a:latin typeface="Arimo"/>
                <a:cs typeface="Arimo"/>
              </a:rPr>
              <a:t>yapılabilir:</a:t>
            </a:r>
            <a:endParaRPr sz="1800">
              <a:latin typeface="Arimo"/>
              <a:cs typeface="Arimo"/>
            </a:endParaRPr>
          </a:p>
          <a:p>
            <a:pPr marL="309880">
              <a:lnSpc>
                <a:spcPts val="1945"/>
              </a:lnSpc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70" dirty="0">
                <a:latin typeface="Lato Medium"/>
                <a:cs typeface="Lato Medium"/>
              </a:rPr>
              <a:t>Topluluk </a:t>
            </a:r>
            <a:r>
              <a:rPr sz="1800" b="0" spc="-25" dirty="0">
                <a:latin typeface="Lato Medium"/>
                <a:cs typeface="Lato Medium"/>
              </a:rPr>
              <a:t>(Struct) </a:t>
            </a:r>
            <a:r>
              <a:rPr sz="1800" b="0" spc="-45" dirty="0">
                <a:latin typeface="Lato Medium"/>
                <a:cs typeface="Lato Medium"/>
              </a:rPr>
              <a:t>Oluşturma: </a:t>
            </a:r>
            <a:r>
              <a:rPr sz="1800" spc="-75" dirty="0">
                <a:latin typeface="Arimo"/>
                <a:cs typeface="Arimo"/>
              </a:rPr>
              <a:t>Birden </a:t>
            </a:r>
            <a:r>
              <a:rPr sz="1800" spc="-100" dirty="0">
                <a:latin typeface="Arimo"/>
                <a:cs typeface="Arimo"/>
              </a:rPr>
              <a:t>çok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00" dirty="0">
                <a:latin typeface="Arimo"/>
                <a:cs typeface="Arimo"/>
              </a:rPr>
              <a:t>yapısının </a:t>
            </a:r>
            <a:r>
              <a:rPr sz="1800" spc="-10" dirty="0">
                <a:latin typeface="Arimo"/>
                <a:cs typeface="Arimo"/>
              </a:rPr>
              <a:t>bir</a:t>
            </a:r>
            <a:r>
              <a:rPr sz="1800" spc="85" dirty="0">
                <a:latin typeface="Arimo"/>
                <a:cs typeface="Arimo"/>
              </a:rPr>
              <a:t> </a:t>
            </a:r>
            <a:r>
              <a:rPr sz="1800" spc="-114" dirty="0">
                <a:latin typeface="Arimo"/>
                <a:cs typeface="Arimo"/>
              </a:rPr>
              <a:t>araya</a:t>
            </a:r>
            <a:endParaRPr sz="1800">
              <a:latin typeface="Arimo"/>
              <a:cs typeface="Arimo"/>
            </a:endParaRPr>
          </a:p>
          <a:p>
            <a:pPr marL="584200">
              <a:lnSpc>
                <a:spcPts val="1945"/>
              </a:lnSpc>
            </a:pPr>
            <a:r>
              <a:rPr sz="1800" spc="-25" dirty="0">
                <a:latin typeface="Arimo"/>
                <a:cs typeface="Arimo"/>
              </a:rPr>
              <a:t>getirilip </a:t>
            </a:r>
            <a:r>
              <a:rPr sz="1800" spc="-65" dirty="0">
                <a:latin typeface="Arimo"/>
                <a:cs typeface="Arimo"/>
              </a:rPr>
              <a:t>yeni </a:t>
            </a:r>
            <a:r>
              <a:rPr sz="1800" spc="-10" dirty="0">
                <a:latin typeface="Arimo"/>
                <a:cs typeface="Arimo"/>
              </a:rPr>
              <a:t>bir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14" dirty="0">
                <a:latin typeface="Arimo"/>
                <a:cs typeface="Arimo"/>
              </a:rPr>
              <a:t>yapısı </a:t>
            </a:r>
            <a:r>
              <a:rPr sz="1800" spc="-65" dirty="0">
                <a:latin typeface="Arimo"/>
                <a:cs typeface="Arimo"/>
              </a:rPr>
              <a:t>ortaya </a:t>
            </a:r>
            <a:r>
              <a:rPr sz="1800" spc="-85" dirty="0">
                <a:latin typeface="Arimo"/>
                <a:cs typeface="Arimo"/>
              </a:rPr>
              <a:t>çıkarmaktır. </a:t>
            </a:r>
            <a:r>
              <a:rPr sz="1800" spc="-165" dirty="0">
                <a:latin typeface="Arimo"/>
                <a:cs typeface="Arimo"/>
              </a:rPr>
              <a:t>(Java </a:t>
            </a:r>
            <a:r>
              <a:rPr sz="1800" spc="-40" dirty="0">
                <a:latin typeface="Arimo"/>
                <a:cs typeface="Arimo"/>
              </a:rPr>
              <a:t>dilinde</a:t>
            </a:r>
            <a:r>
              <a:rPr sz="1800" spc="-150" dirty="0">
                <a:latin typeface="Arimo"/>
                <a:cs typeface="Arimo"/>
              </a:rPr>
              <a:t> </a:t>
            </a:r>
            <a:r>
              <a:rPr sz="1800" spc="-65" dirty="0">
                <a:latin typeface="Arimo"/>
                <a:cs typeface="Arimo"/>
              </a:rPr>
              <a:t>sınıflar)</a:t>
            </a:r>
            <a:endParaRPr sz="1800">
              <a:latin typeface="Arimo"/>
              <a:cs typeface="Arimo"/>
            </a:endParaRPr>
          </a:p>
          <a:p>
            <a:pPr marL="584200" marR="31750" indent="-274320">
              <a:lnSpc>
                <a:spcPct val="80100"/>
              </a:lnSpc>
              <a:spcBef>
                <a:spcPts val="43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55" dirty="0">
                <a:latin typeface="Lato Medium"/>
                <a:cs typeface="Lato Medium"/>
              </a:rPr>
              <a:t>Ortaklık </a:t>
            </a:r>
            <a:r>
              <a:rPr sz="1800" b="0" spc="-20" dirty="0">
                <a:latin typeface="Lato Medium"/>
                <a:cs typeface="Lato Medium"/>
              </a:rPr>
              <a:t>(Union) </a:t>
            </a:r>
            <a:r>
              <a:rPr sz="1800" b="0" spc="-45" dirty="0">
                <a:latin typeface="Lato Medium"/>
                <a:cs typeface="Lato Medium"/>
              </a:rPr>
              <a:t>Oluşturma: </a:t>
            </a:r>
            <a:r>
              <a:rPr sz="1800" spc="-75" dirty="0">
                <a:latin typeface="Arimo"/>
                <a:cs typeface="Arimo"/>
              </a:rPr>
              <a:t>Birden </a:t>
            </a:r>
            <a:r>
              <a:rPr sz="1800" spc="-100" dirty="0">
                <a:latin typeface="Arimo"/>
                <a:cs typeface="Arimo"/>
              </a:rPr>
              <a:t>çok </a:t>
            </a:r>
            <a:r>
              <a:rPr sz="1800" spc="-90" dirty="0">
                <a:latin typeface="Arimo"/>
                <a:cs typeface="Arimo"/>
              </a:rPr>
              <a:t>değişkenin </a:t>
            </a:r>
            <a:r>
              <a:rPr sz="1800" spc="-105" dirty="0">
                <a:latin typeface="Arimo"/>
                <a:cs typeface="Arimo"/>
              </a:rPr>
              <a:t>aynı </a:t>
            </a:r>
            <a:r>
              <a:rPr sz="1800" spc="-60" dirty="0">
                <a:latin typeface="Arimo"/>
                <a:cs typeface="Arimo"/>
              </a:rPr>
              <a:t>bellek </a:t>
            </a:r>
            <a:r>
              <a:rPr sz="1800" spc="-135" dirty="0">
                <a:latin typeface="Arimo"/>
                <a:cs typeface="Arimo"/>
              </a:rPr>
              <a:t>alanını  </a:t>
            </a:r>
            <a:r>
              <a:rPr sz="1800" spc="-85" dirty="0">
                <a:latin typeface="Arimo"/>
                <a:cs typeface="Arimo"/>
              </a:rPr>
              <a:t>kullanmasını </a:t>
            </a:r>
            <a:r>
              <a:rPr sz="1800" spc="-125" dirty="0">
                <a:latin typeface="Arimo"/>
                <a:cs typeface="Arimo"/>
              </a:rPr>
              <a:t>sağlayan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14" dirty="0">
                <a:latin typeface="Arimo"/>
                <a:cs typeface="Arimo"/>
              </a:rPr>
              <a:t>yapısı </a:t>
            </a:r>
            <a:r>
              <a:rPr sz="1800" spc="-85" dirty="0">
                <a:latin typeface="Arimo"/>
                <a:cs typeface="Arimo"/>
              </a:rPr>
              <a:t>tanımlamasıdır. </a:t>
            </a:r>
            <a:r>
              <a:rPr sz="1800" spc="-65" dirty="0">
                <a:latin typeface="Arimo"/>
                <a:cs typeface="Arimo"/>
              </a:rPr>
              <a:t>Ortaklıkta </a:t>
            </a:r>
            <a:r>
              <a:rPr sz="1800" spc="-80" dirty="0">
                <a:latin typeface="Arimo"/>
                <a:cs typeface="Arimo"/>
              </a:rPr>
              <a:t>en </a:t>
            </a:r>
            <a:r>
              <a:rPr sz="1800" spc="-90" dirty="0">
                <a:latin typeface="Arimo"/>
                <a:cs typeface="Arimo"/>
              </a:rPr>
              <a:t>fazla  </a:t>
            </a:r>
            <a:r>
              <a:rPr sz="1800" spc="-65" dirty="0">
                <a:latin typeface="Arimo"/>
                <a:cs typeface="Arimo"/>
              </a:rPr>
              <a:t>yer </a:t>
            </a:r>
            <a:r>
              <a:rPr sz="1800" spc="-100" dirty="0">
                <a:latin typeface="Arimo"/>
                <a:cs typeface="Arimo"/>
              </a:rPr>
              <a:t>işgal </a:t>
            </a:r>
            <a:r>
              <a:rPr sz="1800" spc="-80" dirty="0">
                <a:latin typeface="Arimo"/>
                <a:cs typeface="Arimo"/>
              </a:rPr>
              <a:t>eden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14" dirty="0">
                <a:latin typeface="Arimo"/>
                <a:cs typeface="Arimo"/>
              </a:rPr>
              <a:t>yapısı </a:t>
            </a:r>
            <a:r>
              <a:rPr sz="1800" spc="-85" dirty="0">
                <a:latin typeface="Arimo"/>
                <a:cs typeface="Arimo"/>
              </a:rPr>
              <a:t>hangisi </a:t>
            </a:r>
            <a:r>
              <a:rPr sz="1800" spc="-90" dirty="0">
                <a:latin typeface="Arimo"/>
                <a:cs typeface="Arimo"/>
              </a:rPr>
              <a:t>ise, </a:t>
            </a:r>
            <a:r>
              <a:rPr sz="1800" spc="-45" dirty="0">
                <a:latin typeface="Arimo"/>
                <a:cs typeface="Arimo"/>
              </a:rPr>
              <a:t>ortaklık </a:t>
            </a:r>
            <a:r>
              <a:rPr sz="1800" spc="-60" dirty="0">
                <a:latin typeface="Arimo"/>
                <a:cs typeface="Arimo"/>
              </a:rPr>
              <a:t>içerisindeki</a:t>
            </a:r>
            <a:r>
              <a:rPr sz="1800" spc="-204" dirty="0">
                <a:latin typeface="Arimo"/>
                <a:cs typeface="Arimo"/>
              </a:rPr>
              <a:t> </a:t>
            </a:r>
            <a:r>
              <a:rPr sz="1800" spc="-5" dirty="0">
                <a:latin typeface="Arimo"/>
                <a:cs typeface="Arimo"/>
              </a:rPr>
              <a:t>tüm</a:t>
            </a:r>
            <a:endParaRPr sz="1800">
              <a:latin typeface="Arimo"/>
              <a:cs typeface="Arimo"/>
            </a:endParaRPr>
          </a:p>
          <a:p>
            <a:pPr marL="584200">
              <a:lnSpc>
                <a:spcPts val="1730"/>
              </a:lnSpc>
            </a:pPr>
            <a:r>
              <a:rPr sz="1800" spc="-80" dirty="0">
                <a:latin typeface="Arimo"/>
                <a:cs typeface="Arimo"/>
              </a:rPr>
              <a:t>değişkenler </a:t>
            </a:r>
            <a:r>
              <a:rPr sz="1800" spc="-85" dirty="0">
                <a:latin typeface="Arimo"/>
                <a:cs typeface="Arimo"/>
              </a:rPr>
              <a:t>orayı</a:t>
            </a:r>
            <a:r>
              <a:rPr sz="1800" spc="-110" dirty="0">
                <a:latin typeface="Arimo"/>
                <a:cs typeface="Arimo"/>
              </a:rPr>
              <a:t> </a:t>
            </a:r>
            <a:r>
              <a:rPr sz="1800" spc="-105" dirty="0">
                <a:latin typeface="Arimo"/>
                <a:cs typeface="Arimo"/>
              </a:rPr>
              <a:t>paylaşır.</a:t>
            </a:r>
            <a:endParaRPr sz="1800">
              <a:latin typeface="Arimo"/>
              <a:cs typeface="Arimo"/>
            </a:endParaRPr>
          </a:p>
          <a:p>
            <a:pPr marL="584200" marR="496570" indent="-274320">
              <a:lnSpc>
                <a:spcPct val="80000"/>
              </a:lnSpc>
              <a:spcBef>
                <a:spcPts val="43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60" dirty="0">
                <a:latin typeface="Lato Medium"/>
                <a:cs typeface="Lato Medium"/>
              </a:rPr>
              <a:t>Bit </a:t>
            </a:r>
            <a:r>
              <a:rPr sz="1800" b="0" spc="-80" dirty="0">
                <a:latin typeface="Lato Medium"/>
                <a:cs typeface="Lato Medium"/>
              </a:rPr>
              <a:t>Düzeyinde </a:t>
            </a:r>
            <a:r>
              <a:rPr sz="1800" b="0" spc="-35" dirty="0">
                <a:latin typeface="Lato Medium"/>
                <a:cs typeface="Lato Medium"/>
              </a:rPr>
              <a:t>Erişim: </a:t>
            </a:r>
            <a:r>
              <a:rPr sz="1800" spc="-65" dirty="0">
                <a:latin typeface="Arimo"/>
                <a:cs typeface="Arimo"/>
              </a:rPr>
              <a:t>Verinin </a:t>
            </a:r>
            <a:r>
              <a:rPr sz="1800" spc="-50" dirty="0">
                <a:latin typeface="Arimo"/>
                <a:cs typeface="Arimo"/>
              </a:rPr>
              <a:t>her </a:t>
            </a:r>
            <a:r>
              <a:rPr sz="1800" spc="-10" dirty="0">
                <a:latin typeface="Arimo"/>
                <a:cs typeface="Arimo"/>
              </a:rPr>
              <a:t>bir </a:t>
            </a:r>
            <a:r>
              <a:rPr sz="1800" spc="30" dirty="0">
                <a:latin typeface="Arimo"/>
                <a:cs typeface="Arimo"/>
              </a:rPr>
              <a:t>bit’i </a:t>
            </a:r>
            <a:r>
              <a:rPr sz="1800" spc="-75" dirty="0">
                <a:latin typeface="Arimo"/>
                <a:cs typeface="Arimo"/>
              </a:rPr>
              <a:t>üzerinde diğerlerinden  </a:t>
            </a:r>
            <a:r>
              <a:rPr sz="1800" spc="-125" dirty="0">
                <a:latin typeface="Arimo"/>
                <a:cs typeface="Arimo"/>
              </a:rPr>
              <a:t>bağımsız </a:t>
            </a:r>
            <a:r>
              <a:rPr sz="1800" spc="-75" dirty="0">
                <a:latin typeface="Arimo"/>
                <a:cs typeface="Arimo"/>
              </a:rPr>
              <a:t>olarak işlem </a:t>
            </a:r>
            <a:r>
              <a:rPr sz="1800" spc="-100" dirty="0">
                <a:latin typeface="Arimo"/>
                <a:cs typeface="Arimo"/>
              </a:rPr>
              <a:t>yapılması </a:t>
            </a:r>
            <a:r>
              <a:rPr sz="1800" spc="-90" dirty="0">
                <a:latin typeface="Arimo"/>
                <a:cs typeface="Arimo"/>
              </a:rPr>
              <a:t>olanağı</a:t>
            </a:r>
            <a:r>
              <a:rPr sz="1800" spc="-65" dirty="0">
                <a:latin typeface="Arimo"/>
                <a:cs typeface="Arimo"/>
              </a:rPr>
              <a:t> </a:t>
            </a:r>
            <a:r>
              <a:rPr sz="1800" spc="-110" dirty="0">
                <a:latin typeface="Arimo"/>
                <a:cs typeface="Arimo"/>
              </a:rPr>
              <a:t>sunar.</a:t>
            </a:r>
            <a:endParaRPr sz="18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mo"/>
              <a:cs typeface="Arimo"/>
            </a:endParaRPr>
          </a:p>
          <a:p>
            <a:pPr marL="287020" marR="5080" indent="-274955" algn="just">
              <a:lnSpc>
                <a:spcPct val="80000"/>
              </a:lnSpc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90" dirty="0">
                <a:latin typeface="Arimo"/>
                <a:cs typeface="Arimo"/>
              </a:rPr>
              <a:t>Her </a:t>
            </a:r>
            <a:r>
              <a:rPr sz="1800" spc="-20" dirty="0">
                <a:latin typeface="Arimo"/>
                <a:cs typeface="Arimo"/>
              </a:rPr>
              <a:t>birinin </a:t>
            </a:r>
            <a:r>
              <a:rPr sz="1800" spc="-65" dirty="0">
                <a:latin typeface="Arimo"/>
                <a:cs typeface="Arimo"/>
              </a:rPr>
              <a:t>kullanım </a:t>
            </a:r>
            <a:r>
              <a:rPr sz="1800" spc="-114" dirty="0">
                <a:latin typeface="Arimo"/>
                <a:cs typeface="Arimo"/>
              </a:rPr>
              <a:t>amacı </a:t>
            </a:r>
            <a:r>
              <a:rPr sz="1800" spc="-45" dirty="0">
                <a:latin typeface="Arimo"/>
                <a:cs typeface="Arimo"/>
              </a:rPr>
              <a:t>farklı farklı olup </a:t>
            </a:r>
            <a:r>
              <a:rPr sz="1800" spc="-100" dirty="0">
                <a:latin typeface="Arimo"/>
                <a:cs typeface="Arimo"/>
              </a:rPr>
              <a:t>uygulamaya </a:t>
            </a:r>
            <a:r>
              <a:rPr sz="1800" spc="-80" dirty="0">
                <a:latin typeface="Arimo"/>
                <a:cs typeface="Arimo"/>
              </a:rPr>
              <a:t>göre </a:t>
            </a:r>
            <a:r>
              <a:rPr sz="1800" spc="-10" dirty="0">
                <a:latin typeface="Arimo"/>
                <a:cs typeface="Arimo"/>
              </a:rPr>
              <a:t>bir </a:t>
            </a:r>
            <a:r>
              <a:rPr sz="1800" spc="-120" dirty="0">
                <a:latin typeface="Arimo"/>
                <a:cs typeface="Arimo"/>
              </a:rPr>
              <a:t>tanesi </a:t>
            </a:r>
            <a:r>
              <a:rPr sz="1800" spc="260" dirty="0">
                <a:latin typeface="Arimo"/>
                <a:cs typeface="Arimo"/>
              </a:rPr>
              <a:t> </a:t>
            </a:r>
            <a:r>
              <a:rPr sz="1800" spc="-120" dirty="0">
                <a:latin typeface="Arimo"/>
                <a:cs typeface="Arimo"/>
              </a:rPr>
              <a:t>veya</a:t>
            </a:r>
            <a:r>
              <a:rPr sz="1800" spc="26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hepsi </a:t>
            </a:r>
            <a:r>
              <a:rPr sz="1800" spc="-10" dirty="0">
                <a:latin typeface="Arimo"/>
                <a:cs typeface="Arimo"/>
              </a:rPr>
              <a:t>bir </a:t>
            </a:r>
            <a:r>
              <a:rPr sz="1800" spc="-100" dirty="0">
                <a:latin typeface="Arimo"/>
                <a:cs typeface="Arimo"/>
              </a:rPr>
              <a:t>arada </a:t>
            </a:r>
            <a:r>
              <a:rPr sz="1800" spc="-55" dirty="0">
                <a:latin typeface="Arimo"/>
                <a:cs typeface="Arimo"/>
              </a:rPr>
              <a:t>kullanılabilir. </a:t>
            </a:r>
            <a:r>
              <a:rPr sz="1800" spc="-100" dirty="0">
                <a:latin typeface="Arimo"/>
                <a:cs typeface="Arimo"/>
              </a:rPr>
              <a:t>Genel </a:t>
            </a:r>
            <a:r>
              <a:rPr sz="1800" spc="-70" dirty="0">
                <a:latin typeface="Arimo"/>
                <a:cs typeface="Arimo"/>
              </a:rPr>
              <a:t>olarak, </a:t>
            </a:r>
            <a:r>
              <a:rPr sz="1800" spc="-80" dirty="0">
                <a:latin typeface="Arimo"/>
                <a:cs typeface="Arimo"/>
              </a:rPr>
              <a:t>en </a:t>
            </a:r>
            <a:r>
              <a:rPr sz="1800" spc="-100" dirty="0">
                <a:latin typeface="Arimo"/>
                <a:cs typeface="Arimo"/>
              </a:rPr>
              <a:t>çok </a:t>
            </a:r>
            <a:r>
              <a:rPr sz="1800" spc="-65" dirty="0">
                <a:latin typeface="Arimo"/>
                <a:cs typeface="Arimo"/>
              </a:rPr>
              <a:t>kullanılanı  </a:t>
            </a:r>
            <a:r>
              <a:rPr sz="1800" spc="-30" dirty="0">
                <a:latin typeface="Arimo"/>
                <a:cs typeface="Arimo"/>
              </a:rPr>
              <a:t>topluluk </a:t>
            </a:r>
            <a:r>
              <a:rPr sz="1800" spc="-45" dirty="0">
                <a:latin typeface="Arimo"/>
                <a:cs typeface="Arimo"/>
              </a:rPr>
              <a:t>oluşturmadır; </a:t>
            </a:r>
            <a:r>
              <a:rPr sz="1800" spc="-80" dirty="0">
                <a:latin typeface="Arimo"/>
                <a:cs typeface="Arimo"/>
              </a:rPr>
              <a:t>böylece </a:t>
            </a:r>
            <a:r>
              <a:rPr sz="1800" spc="-50" dirty="0">
                <a:latin typeface="Arimo"/>
                <a:cs typeface="Arimo"/>
              </a:rPr>
              <a:t>birden </a:t>
            </a:r>
            <a:r>
              <a:rPr sz="1800" spc="-90" dirty="0">
                <a:latin typeface="Arimo"/>
                <a:cs typeface="Arimo"/>
              </a:rPr>
              <a:t>fazla </a:t>
            </a:r>
            <a:r>
              <a:rPr sz="1800" spc="-45" dirty="0">
                <a:latin typeface="Arimo"/>
                <a:cs typeface="Arimo"/>
              </a:rPr>
              <a:t>veri </a:t>
            </a:r>
            <a:r>
              <a:rPr sz="1800" spc="-114" dirty="0">
                <a:latin typeface="Arimo"/>
                <a:cs typeface="Arimo"/>
              </a:rPr>
              <a:t>yapısı </a:t>
            </a:r>
            <a:r>
              <a:rPr sz="1800" spc="-10" dirty="0">
                <a:latin typeface="Arimo"/>
                <a:cs typeface="Arimo"/>
              </a:rPr>
              <a:t>bir </a:t>
            </a:r>
            <a:r>
              <a:rPr sz="1800" spc="-114" dirty="0">
                <a:latin typeface="Arimo"/>
                <a:cs typeface="Arimo"/>
              </a:rPr>
              <a:t>araya  </a:t>
            </a:r>
            <a:r>
              <a:rPr sz="1800" spc="-30" dirty="0">
                <a:latin typeface="Arimo"/>
                <a:cs typeface="Arimo"/>
              </a:rPr>
              <a:t>getirilip/paketlenip </a:t>
            </a:r>
            <a:r>
              <a:rPr sz="1800" spc="-65" dirty="0">
                <a:latin typeface="Arimo"/>
                <a:cs typeface="Arimo"/>
              </a:rPr>
              <a:t>yeni </a:t>
            </a:r>
            <a:r>
              <a:rPr sz="1800" spc="-5" dirty="0">
                <a:latin typeface="Arimo"/>
                <a:cs typeface="Arimo"/>
              </a:rPr>
              <a:t>bir </a:t>
            </a:r>
            <a:r>
              <a:rPr sz="1800" spc="-45" dirty="0">
                <a:latin typeface="Arimo"/>
                <a:cs typeface="Arimo"/>
              </a:rPr>
              <a:t>veri yapısı/türü </a:t>
            </a:r>
            <a:r>
              <a:rPr sz="1800" spc="-65" dirty="0">
                <a:latin typeface="Arimo"/>
                <a:cs typeface="Arimo"/>
              </a:rPr>
              <a:t>ortaya</a:t>
            </a:r>
            <a:r>
              <a:rPr sz="1800" spc="350" dirty="0">
                <a:latin typeface="Arimo"/>
                <a:cs typeface="Arimo"/>
              </a:rPr>
              <a:t> </a:t>
            </a:r>
            <a:r>
              <a:rPr sz="1800" spc="-85" dirty="0">
                <a:latin typeface="Arimo"/>
                <a:cs typeface="Arimo"/>
              </a:rPr>
              <a:t>çıkarılır.</a:t>
            </a:r>
            <a:endParaRPr sz="18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52829"/>
            <a:ext cx="444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Tanımlamalı </a:t>
            </a:r>
            <a:r>
              <a:rPr sz="2800" spc="-125" dirty="0"/>
              <a:t>Veri</a:t>
            </a:r>
            <a:r>
              <a:rPr sz="2800" spc="-95" dirty="0"/>
              <a:t> </a:t>
            </a:r>
            <a:r>
              <a:rPr sz="2800" spc="-75" dirty="0"/>
              <a:t>Yapıları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49223" y="2005964"/>
            <a:ext cx="6600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380" dirty="0">
                <a:latin typeface="Arimo"/>
                <a:cs typeface="Arimo"/>
              </a:rPr>
              <a:t>C </a:t>
            </a:r>
            <a:r>
              <a:rPr sz="2000" spc="-40" dirty="0">
                <a:latin typeface="Arimo"/>
                <a:cs typeface="Arimo"/>
              </a:rPr>
              <a:t>dilinde </a:t>
            </a:r>
            <a:r>
              <a:rPr sz="2000" spc="-70" dirty="0">
                <a:latin typeface="Arimo"/>
                <a:cs typeface="Arimo"/>
              </a:rPr>
              <a:t>tanımlamalı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90" dirty="0">
                <a:latin typeface="Arimo"/>
                <a:cs typeface="Arimo"/>
              </a:rPr>
              <a:t>yapılarına </a:t>
            </a:r>
            <a:r>
              <a:rPr sz="2000" spc="-65" dirty="0">
                <a:latin typeface="Arimo"/>
                <a:cs typeface="Arimo"/>
              </a:rPr>
              <a:t>örnek </a:t>
            </a:r>
            <a:r>
              <a:rPr sz="2000" spc="-145" dirty="0">
                <a:latin typeface="Arimo"/>
                <a:cs typeface="Arimo"/>
              </a:rPr>
              <a:t>aşağıda</a:t>
            </a:r>
            <a:r>
              <a:rPr sz="2000" spc="-225" dirty="0">
                <a:latin typeface="Arimo"/>
                <a:cs typeface="Arimo"/>
              </a:rPr>
              <a:t> </a:t>
            </a:r>
            <a:r>
              <a:rPr sz="2000" spc="-80" dirty="0">
                <a:latin typeface="Arimo"/>
                <a:cs typeface="Arimo"/>
              </a:rPr>
              <a:t>verilmiştir.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2345435"/>
            <a:ext cx="7490459" cy="4023360"/>
            <a:chOff x="1042416" y="2345435"/>
            <a:chExt cx="7490459" cy="4023360"/>
          </a:xfrm>
        </p:grpSpPr>
        <p:sp>
          <p:nvSpPr>
            <p:cNvPr id="5" name="object 5"/>
            <p:cNvSpPr/>
            <p:nvPr/>
          </p:nvSpPr>
          <p:spPr>
            <a:xfrm>
              <a:off x="1042416" y="2441447"/>
              <a:ext cx="2238756" cy="1456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7892" y="3727703"/>
              <a:ext cx="2191512" cy="1427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4119" y="5169407"/>
              <a:ext cx="4885944" cy="1199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3995" y="2345435"/>
              <a:ext cx="2468879" cy="16596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52829"/>
            <a:ext cx="212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Veri</a:t>
            </a:r>
            <a:r>
              <a:rPr sz="2800" spc="-130" dirty="0"/>
              <a:t> </a:t>
            </a:r>
            <a:r>
              <a:rPr sz="2800" spc="-55" dirty="0"/>
              <a:t>Modelleri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5882640" y="4273296"/>
            <a:ext cx="2525267" cy="152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9223" y="2005964"/>
            <a:ext cx="7171055" cy="417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94640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90" dirty="0">
                <a:latin typeface="Arimo"/>
                <a:cs typeface="Arimo"/>
              </a:rPr>
              <a:t>Veri </a:t>
            </a:r>
            <a:r>
              <a:rPr sz="2000" spc="-45" dirty="0">
                <a:latin typeface="Arimo"/>
                <a:cs typeface="Arimo"/>
              </a:rPr>
              <a:t>modelleri, </a:t>
            </a:r>
            <a:r>
              <a:rPr sz="2000" spc="-85" dirty="0">
                <a:latin typeface="Arimo"/>
                <a:cs typeface="Arimo"/>
              </a:rPr>
              <a:t>tasarımı </a:t>
            </a:r>
            <a:r>
              <a:rPr sz="2000" spc="-110" dirty="0">
                <a:latin typeface="Arimo"/>
                <a:cs typeface="Arimo"/>
              </a:rPr>
              <a:t>yapılacak </a:t>
            </a:r>
            <a:r>
              <a:rPr sz="2000" spc="-80" dirty="0">
                <a:latin typeface="Arimo"/>
                <a:cs typeface="Arimo"/>
              </a:rPr>
              <a:t>programın </a:t>
            </a:r>
            <a:r>
              <a:rPr sz="2000" spc="-90" dirty="0">
                <a:latin typeface="Arimo"/>
                <a:cs typeface="Arimo"/>
              </a:rPr>
              <a:t>en uygun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30" dirty="0">
                <a:latin typeface="Arimo"/>
                <a:cs typeface="Arimo"/>
              </a:rPr>
              <a:t>etkin  </a:t>
            </a:r>
            <a:r>
              <a:rPr sz="2000" spc="-85" dirty="0">
                <a:latin typeface="Arimo"/>
                <a:cs typeface="Arimo"/>
              </a:rPr>
              <a:t>şekilde </a:t>
            </a:r>
            <a:r>
              <a:rPr sz="2000" spc="-100" dirty="0">
                <a:latin typeface="Arimo"/>
                <a:cs typeface="Arimo"/>
              </a:rPr>
              <a:t>olmasını </a:t>
            </a:r>
            <a:r>
              <a:rPr sz="2000" spc="-114" dirty="0">
                <a:latin typeface="Arimo"/>
                <a:cs typeface="Arimo"/>
              </a:rPr>
              <a:t>sağlar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110" dirty="0">
                <a:latin typeface="Arimo"/>
                <a:cs typeface="Arimo"/>
              </a:rPr>
              <a:t>daha </a:t>
            </a:r>
            <a:r>
              <a:rPr sz="2000" spc="-100" dirty="0">
                <a:latin typeface="Arimo"/>
                <a:cs typeface="Arimo"/>
              </a:rPr>
              <a:t>baştan </a:t>
            </a:r>
            <a:r>
              <a:rPr sz="2000" spc="-80" dirty="0">
                <a:latin typeface="Arimo"/>
                <a:cs typeface="Arimo"/>
              </a:rPr>
              <a:t>programın </a:t>
            </a:r>
            <a:r>
              <a:rPr sz="2000" spc="-125" dirty="0">
                <a:latin typeface="Arimo"/>
                <a:cs typeface="Arimo"/>
              </a:rPr>
              <a:t>çalışma </a:t>
            </a:r>
            <a:r>
              <a:rPr sz="2000" spc="-120" dirty="0">
                <a:latin typeface="Arimo"/>
                <a:cs typeface="Arimo"/>
              </a:rPr>
              <a:t>hızı </a:t>
            </a:r>
            <a:r>
              <a:rPr sz="2000" spc="-125" dirty="0">
                <a:latin typeface="Arimo"/>
                <a:cs typeface="Arimo"/>
              </a:rPr>
              <a:t>ve  </a:t>
            </a:r>
            <a:r>
              <a:rPr sz="2000" spc="-65" dirty="0">
                <a:latin typeface="Arimo"/>
                <a:cs typeface="Arimo"/>
              </a:rPr>
              <a:t>bellek </a:t>
            </a:r>
            <a:r>
              <a:rPr sz="2000" spc="-80" dirty="0">
                <a:latin typeface="Arimo"/>
                <a:cs typeface="Arimo"/>
              </a:rPr>
              <a:t>gereksinimi </a:t>
            </a:r>
            <a:r>
              <a:rPr sz="2000" spc="-100" dirty="0">
                <a:latin typeface="Arimo"/>
                <a:cs typeface="Arimo"/>
              </a:rPr>
              <a:t>hakkında </a:t>
            </a:r>
            <a:r>
              <a:rPr sz="2000" spc="-45" dirty="0">
                <a:latin typeface="Arimo"/>
                <a:cs typeface="Arimo"/>
              </a:rPr>
              <a:t>bilgi </a:t>
            </a:r>
            <a:r>
              <a:rPr sz="2000" spc="-75" dirty="0">
                <a:latin typeface="Arimo"/>
                <a:cs typeface="Arimo"/>
              </a:rPr>
              <a:t>verir. </a:t>
            </a:r>
            <a:r>
              <a:rPr sz="2000" spc="-170" dirty="0">
                <a:latin typeface="Arimo"/>
                <a:cs typeface="Arimo"/>
              </a:rPr>
              <a:t>Çoğu </a:t>
            </a:r>
            <a:r>
              <a:rPr sz="2000" spc="-125" dirty="0">
                <a:latin typeface="Arimo"/>
                <a:cs typeface="Arimo"/>
              </a:rPr>
              <a:t>zaman, </a:t>
            </a:r>
            <a:r>
              <a:rPr sz="2000" spc="-80" dirty="0">
                <a:latin typeface="Arimo"/>
                <a:cs typeface="Arimo"/>
              </a:rPr>
              <a:t>programın  </a:t>
            </a:r>
            <a:r>
              <a:rPr sz="2000" spc="-125" dirty="0">
                <a:latin typeface="Arimo"/>
                <a:cs typeface="Arimo"/>
              </a:rPr>
              <a:t>çalışma </a:t>
            </a:r>
            <a:r>
              <a:rPr sz="2000" spc="-105" dirty="0">
                <a:latin typeface="Arimo"/>
                <a:cs typeface="Arimo"/>
              </a:rPr>
              <a:t>hızıyla </a:t>
            </a:r>
            <a:r>
              <a:rPr sz="2000" spc="-60" dirty="0">
                <a:latin typeface="Arimo"/>
                <a:cs typeface="Arimo"/>
              </a:rPr>
              <a:t>bellek </a:t>
            </a:r>
            <a:r>
              <a:rPr sz="2000" spc="-80" dirty="0">
                <a:latin typeface="Arimo"/>
                <a:cs typeface="Arimo"/>
              </a:rPr>
              <a:t>gereksinimi </a:t>
            </a:r>
            <a:r>
              <a:rPr sz="2000" spc="-45" dirty="0">
                <a:latin typeface="Arimo"/>
                <a:cs typeface="Arimo"/>
              </a:rPr>
              <a:t>miktarı </a:t>
            </a:r>
            <a:r>
              <a:rPr sz="2000" spc="-65" dirty="0">
                <a:latin typeface="Arimo"/>
                <a:cs typeface="Arimo"/>
              </a:rPr>
              <a:t>doğru </a:t>
            </a:r>
            <a:r>
              <a:rPr sz="2000" spc="-50" dirty="0">
                <a:latin typeface="Arimo"/>
                <a:cs typeface="Arimo"/>
              </a:rPr>
              <a:t>orantılıdır  denilebilir.</a:t>
            </a:r>
            <a:endParaRPr sz="20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90" dirty="0">
                <a:latin typeface="Arimo"/>
                <a:cs typeface="Arimo"/>
              </a:rPr>
              <a:t>Veri </a:t>
            </a:r>
            <a:r>
              <a:rPr sz="2000" spc="-45" dirty="0">
                <a:latin typeface="Arimo"/>
                <a:cs typeface="Arimo"/>
              </a:rPr>
              <a:t>modelleri, </a:t>
            </a:r>
            <a:r>
              <a:rPr sz="2000" spc="-95" dirty="0">
                <a:latin typeface="Arimo"/>
                <a:cs typeface="Arimo"/>
              </a:rPr>
              <a:t>genel </a:t>
            </a:r>
            <a:r>
              <a:rPr sz="2000" spc="-75" dirty="0">
                <a:latin typeface="Arimo"/>
                <a:cs typeface="Arimo"/>
              </a:rPr>
              <a:t>olarak, </a:t>
            </a:r>
            <a:r>
              <a:rPr sz="2000" spc="-120" dirty="0">
                <a:latin typeface="Arimo"/>
                <a:cs typeface="Arimo"/>
              </a:rPr>
              <a:t>aşağıdaki </a:t>
            </a:r>
            <a:r>
              <a:rPr sz="2000" spc="-50" dirty="0">
                <a:latin typeface="Arimo"/>
                <a:cs typeface="Arimo"/>
              </a:rPr>
              <a:t>gibi</a:t>
            </a:r>
            <a:r>
              <a:rPr sz="2000" spc="-140" dirty="0">
                <a:latin typeface="Arimo"/>
                <a:cs typeface="Arimo"/>
              </a:rPr>
              <a:t> </a:t>
            </a:r>
            <a:r>
              <a:rPr sz="2000" spc="-30" dirty="0">
                <a:latin typeface="Arimo"/>
                <a:cs typeface="Arimo"/>
              </a:rPr>
              <a:t>verilebilir:</a:t>
            </a:r>
            <a:endParaRPr sz="2000" dirty="0">
              <a:latin typeface="Arimo"/>
              <a:cs typeface="Arimo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35" dirty="0">
                <a:latin typeface="Lato Medium"/>
                <a:cs typeface="Lato Medium"/>
              </a:rPr>
              <a:t>Bağlantılı </a:t>
            </a:r>
            <a:r>
              <a:rPr sz="1800" b="0" spc="-75" dirty="0">
                <a:latin typeface="Lato Medium"/>
                <a:cs typeface="Lato Medium"/>
              </a:rPr>
              <a:t>Liste </a:t>
            </a:r>
            <a:r>
              <a:rPr sz="1800" b="0" spc="-40" dirty="0">
                <a:latin typeface="Lato Medium"/>
                <a:cs typeface="Lato Medium"/>
              </a:rPr>
              <a:t>(Link</a:t>
            </a:r>
            <a:r>
              <a:rPr sz="1800" b="0" spc="195" dirty="0">
                <a:latin typeface="Lato Medium"/>
                <a:cs typeface="Lato Medium"/>
              </a:rPr>
              <a:t> </a:t>
            </a:r>
            <a:r>
              <a:rPr sz="1800" b="0" spc="-45" dirty="0">
                <a:latin typeface="Lato Medium"/>
                <a:cs typeface="Lato Medium"/>
              </a:rPr>
              <a:t>List)</a:t>
            </a:r>
            <a:endParaRPr sz="1800" dirty="0">
              <a:latin typeface="Lato Medium"/>
              <a:cs typeface="Lato Medium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95" dirty="0">
                <a:latin typeface="Lato Medium"/>
                <a:cs typeface="Lato Medium"/>
              </a:rPr>
              <a:t>Ağaç</a:t>
            </a:r>
            <a:r>
              <a:rPr sz="1800" b="0" spc="220" dirty="0">
                <a:latin typeface="Lato Medium"/>
                <a:cs typeface="Lato Medium"/>
              </a:rPr>
              <a:t> </a:t>
            </a:r>
            <a:r>
              <a:rPr sz="1800" b="0" spc="-45" dirty="0">
                <a:latin typeface="Lato Medium"/>
                <a:cs typeface="Lato Medium"/>
              </a:rPr>
              <a:t>(Tree)</a:t>
            </a:r>
            <a:endParaRPr sz="1800" dirty="0">
              <a:latin typeface="Lato Medium"/>
              <a:cs typeface="Lato Medium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80" dirty="0">
                <a:latin typeface="Lato Medium"/>
                <a:cs typeface="Lato Medium"/>
              </a:rPr>
              <a:t>Graf</a:t>
            </a:r>
            <a:r>
              <a:rPr sz="1800" b="0" spc="225" dirty="0">
                <a:latin typeface="Lato Medium"/>
                <a:cs typeface="Lato Medium"/>
              </a:rPr>
              <a:t> </a:t>
            </a:r>
            <a:r>
              <a:rPr sz="1800" b="0" spc="-25" dirty="0">
                <a:latin typeface="Lato Medium"/>
                <a:cs typeface="Lato Medium"/>
              </a:rPr>
              <a:t>(Graph)</a:t>
            </a:r>
            <a:endParaRPr sz="1800" dirty="0">
              <a:latin typeface="Lato Medium"/>
              <a:cs typeface="Lato Medium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75" dirty="0">
                <a:latin typeface="Lato Medium"/>
                <a:cs typeface="Lato Medium"/>
              </a:rPr>
              <a:t>Durum </a:t>
            </a:r>
            <a:r>
              <a:rPr sz="1800" b="0" spc="-35" dirty="0">
                <a:latin typeface="Lato Medium"/>
                <a:cs typeface="Lato Medium"/>
              </a:rPr>
              <a:t>Makinası (State</a:t>
            </a:r>
            <a:r>
              <a:rPr sz="1800" b="0" spc="175" dirty="0">
                <a:latin typeface="Lato Medium"/>
                <a:cs typeface="Lato Medium"/>
              </a:rPr>
              <a:t> </a:t>
            </a:r>
            <a:r>
              <a:rPr sz="1800" b="0" spc="-35" dirty="0">
                <a:latin typeface="Lato Medium"/>
                <a:cs typeface="Lato Medium"/>
              </a:rPr>
              <a:t>Machine)</a:t>
            </a:r>
            <a:endParaRPr sz="1800" dirty="0">
              <a:latin typeface="Lato Medium"/>
              <a:cs typeface="Lato Medium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45" dirty="0">
                <a:latin typeface="Lato Medium"/>
                <a:cs typeface="Lato Medium"/>
              </a:rPr>
              <a:t>Veritabanı-İlişkisel (Database</a:t>
            </a:r>
            <a:r>
              <a:rPr sz="1800" b="0" spc="155" dirty="0">
                <a:latin typeface="Lato Medium"/>
                <a:cs typeface="Lato Medium"/>
              </a:rPr>
              <a:t> </a:t>
            </a:r>
            <a:r>
              <a:rPr sz="1800" b="0" spc="-30" dirty="0">
                <a:latin typeface="Lato Medium"/>
                <a:cs typeface="Lato Medium"/>
              </a:rPr>
              <a:t>Relational)</a:t>
            </a:r>
            <a:endParaRPr sz="1800" dirty="0">
              <a:latin typeface="Lato Medium"/>
              <a:cs typeface="Lato Medium"/>
            </a:endParaRPr>
          </a:p>
          <a:p>
            <a:pPr marL="309880">
              <a:lnSpc>
                <a:spcPts val="2014"/>
              </a:lnSpc>
              <a:spcBef>
                <a:spcPts val="434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b="0" spc="-110" dirty="0">
                <a:latin typeface="Lato Medium"/>
                <a:cs typeface="Lato Medium"/>
              </a:rPr>
              <a:t>Ağ </a:t>
            </a:r>
            <a:r>
              <a:rPr sz="1800" b="0" spc="-40" dirty="0">
                <a:latin typeface="Lato Medium"/>
                <a:cs typeface="Lato Medium"/>
              </a:rPr>
              <a:t>Bağlantı </a:t>
            </a:r>
            <a:r>
              <a:rPr sz="1800" b="0" spc="-55" dirty="0">
                <a:latin typeface="Lato Medium"/>
                <a:cs typeface="Lato Medium"/>
              </a:rPr>
              <a:t>(Network</a:t>
            </a:r>
            <a:r>
              <a:rPr sz="1800" b="0" spc="229" dirty="0">
                <a:latin typeface="Lato Medium"/>
                <a:cs typeface="Lato Medium"/>
              </a:rPr>
              <a:t> </a:t>
            </a:r>
            <a:r>
              <a:rPr sz="1800" b="0" spc="-60" dirty="0">
                <a:latin typeface="Lato Medium"/>
                <a:cs typeface="Lato Medium"/>
              </a:rPr>
              <a:t>Connection)</a:t>
            </a:r>
            <a:endParaRPr sz="1800" dirty="0">
              <a:latin typeface="Lato Medium"/>
              <a:cs typeface="Lato Medium"/>
            </a:endParaRPr>
          </a:p>
          <a:p>
            <a:pPr marL="4983480">
              <a:lnSpc>
                <a:spcPts val="1115"/>
              </a:lnSpc>
            </a:pPr>
            <a:r>
              <a:rPr sz="1050" spc="-5" dirty="0">
                <a:latin typeface="Arial"/>
                <a:cs typeface="Arial"/>
              </a:rPr>
              <a:t>Hız </a:t>
            </a:r>
            <a:r>
              <a:rPr sz="1050" dirty="0">
                <a:latin typeface="Arial"/>
                <a:cs typeface="Arial"/>
              </a:rPr>
              <a:t>ile Bellek Miktarı </a:t>
            </a:r>
            <a:r>
              <a:rPr sz="1050" spc="-5" dirty="0">
                <a:latin typeface="Arial"/>
                <a:cs typeface="Arial"/>
              </a:rPr>
              <a:t>arasında</a:t>
            </a:r>
            <a:r>
              <a:rPr sz="1050" spc="-1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denge</a:t>
            </a:r>
          </a:p>
          <a:p>
            <a:pPr marL="498348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kurulması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514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Liste </a:t>
            </a:r>
            <a:r>
              <a:rPr sz="2800" spc="-120" dirty="0"/>
              <a:t>ve </a:t>
            </a:r>
            <a:r>
              <a:rPr sz="2800" spc="-50" dirty="0"/>
              <a:t>Bağlantılı </a:t>
            </a:r>
            <a:r>
              <a:rPr sz="2800" spc="-105" dirty="0"/>
              <a:t>Liste </a:t>
            </a:r>
            <a:r>
              <a:rPr sz="2800" spc="-125" dirty="0"/>
              <a:t>Veri</a:t>
            </a:r>
            <a:r>
              <a:rPr sz="2800" spc="5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9223" y="2005964"/>
            <a:ext cx="664083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64795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10" dirty="0">
                <a:latin typeface="Arimo"/>
                <a:cs typeface="Arimo"/>
              </a:rPr>
              <a:t>Liste </a:t>
            </a:r>
            <a:r>
              <a:rPr sz="2000" spc="-50" dirty="0">
                <a:latin typeface="Arimo"/>
                <a:cs typeface="Arimo"/>
              </a:rPr>
              <a:t>veri modeli, </a:t>
            </a:r>
            <a:r>
              <a:rPr sz="2000" spc="-110" dirty="0">
                <a:latin typeface="Arimo"/>
                <a:cs typeface="Arimo"/>
              </a:rPr>
              <a:t>aynı </a:t>
            </a:r>
            <a:r>
              <a:rPr sz="2000" spc="-100" dirty="0">
                <a:latin typeface="Arimo"/>
                <a:cs typeface="Arimo"/>
              </a:rPr>
              <a:t>kümeye </a:t>
            </a:r>
            <a:r>
              <a:rPr sz="2000" spc="-10" dirty="0">
                <a:latin typeface="Arimo"/>
                <a:cs typeface="Arimo"/>
              </a:rPr>
              <a:t>ait </a:t>
            </a:r>
            <a:r>
              <a:rPr sz="2000" spc="-70" dirty="0">
                <a:latin typeface="Arimo"/>
                <a:cs typeface="Arimo"/>
              </a:rPr>
              <a:t>olan </a:t>
            </a:r>
            <a:r>
              <a:rPr sz="2000" spc="-40" dirty="0">
                <a:latin typeface="Arimo"/>
                <a:cs typeface="Arimo"/>
              </a:rPr>
              <a:t>verilerin </a:t>
            </a:r>
            <a:r>
              <a:rPr sz="2000" spc="-55" dirty="0">
                <a:latin typeface="Arimo"/>
                <a:cs typeface="Arimo"/>
              </a:rPr>
              <a:t>bellekte</a:t>
            </a:r>
            <a:r>
              <a:rPr sz="2000" spc="-225" dirty="0">
                <a:latin typeface="Arimo"/>
                <a:cs typeface="Arimo"/>
              </a:rPr>
              <a:t> </a:t>
            </a:r>
            <a:r>
              <a:rPr sz="2000" spc="-140" dirty="0">
                <a:latin typeface="Arimo"/>
                <a:cs typeface="Arimo"/>
              </a:rPr>
              <a:t>art  </a:t>
            </a:r>
            <a:r>
              <a:rPr sz="2000" spc="-95" dirty="0">
                <a:latin typeface="Arimo"/>
                <a:cs typeface="Arimo"/>
              </a:rPr>
              <a:t>arda </a:t>
            </a:r>
            <a:r>
              <a:rPr sz="2000" spc="-50" dirty="0">
                <a:latin typeface="Arimo"/>
                <a:cs typeface="Arimo"/>
              </a:rPr>
              <a:t>tutulması </a:t>
            </a:r>
            <a:r>
              <a:rPr sz="2000" spc="-80" dirty="0">
                <a:latin typeface="Arimo"/>
                <a:cs typeface="Arimo"/>
              </a:rPr>
              <a:t>ilkesine </a:t>
            </a:r>
            <a:r>
              <a:rPr sz="2000" spc="-114" dirty="0">
                <a:latin typeface="Arimo"/>
                <a:cs typeface="Arimo"/>
              </a:rPr>
              <a:t>dayanır. </a:t>
            </a:r>
            <a:r>
              <a:rPr sz="2000" spc="-65" dirty="0">
                <a:latin typeface="Arimo"/>
                <a:cs typeface="Arimo"/>
              </a:rPr>
              <a:t>Veriler </a:t>
            </a:r>
            <a:r>
              <a:rPr sz="2000" spc="-20" dirty="0">
                <a:latin typeface="Arimo"/>
                <a:cs typeface="Arimo"/>
              </a:rPr>
              <a:t>belirli </a:t>
            </a:r>
            <a:r>
              <a:rPr sz="2000" spc="-10" dirty="0">
                <a:latin typeface="Arimo"/>
                <a:cs typeface="Arimo"/>
              </a:rPr>
              <a:t>bir</a:t>
            </a:r>
            <a:r>
              <a:rPr sz="2000" spc="-235" dirty="0">
                <a:latin typeface="Arimo"/>
                <a:cs typeface="Arimo"/>
              </a:rPr>
              <a:t> </a:t>
            </a:r>
            <a:r>
              <a:rPr sz="2000" spc="-114" dirty="0">
                <a:latin typeface="Arimo"/>
                <a:cs typeface="Arimo"/>
              </a:rPr>
              <a:t>düzen</a:t>
            </a:r>
            <a:endParaRPr sz="2000" dirty="0">
              <a:latin typeface="Arimo"/>
              <a:cs typeface="Arimo"/>
            </a:endParaRPr>
          </a:p>
          <a:p>
            <a:pPr marL="285115" marR="5080">
              <a:lnSpc>
                <a:spcPct val="100000"/>
              </a:lnSpc>
            </a:pPr>
            <a:r>
              <a:rPr sz="2000" spc="-70" dirty="0">
                <a:latin typeface="Arimo"/>
                <a:cs typeface="Arimo"/>
              </a:rPr>
              <a:t>içerisinde </a:t>
            </a:r>
            <a:r>
              <a:rPr sz="2000" spc="-90" dirty="0">
                <a:latin typeface="Arimo"/>
                <a:cs typeface="Arimo"/>
              </a:rPr>
              <a:t>(sıralı </a:t>
            </a:r>
            <a:r>
              <a:rPr sz="2000" spc="-114" dirty="0">
                <a:latin typeface="Arimo"/>
                <a:cs typeface="Arimo"/>
              </a:rPr>
              <a:t>vs.) </a:t>
            </a:r>
            <a:r>
              <a:rPr sz="2000" spc="-30" dirty="0">
                <a:latin typeface="Arimo"/>
                <a:cs typeface="Arimo"/>
              </a:rPr>
              <a:t>olabilir </a:t>
            </a:r>
            <a:r>
              <a:rPr sz="2000" spc="-135" dirty="0">
                <a:latin typeface="Arimo"/>
                <a:cs typeface="Arimo"/>
              </a:rPr>
              <a:t>veya </a:t>
            </a:r>
            <a:r>
              <a:rPr sz="2000" spc="-55" dirty="0">
                <a:latin typeface="Arimo"/>
                <a:cs typeface="Arimo"/>
              </a:rPr>
              <a:t>olmayabilir; </a:t>
            </a:r>
            <a:r>
              <a:rPr sz="2000" spc="-50" dirty="0">
                <a:latin typeface="Arimo"/>
                <a:cs typeface="Arimo"/>
              </a:rPr>
              <a:t>önemli </a:t>
            </a:r>
            <a:r>
              <a:rPr sz="2000" spc="-70" dirty="0">
                <a:latin typeface="Arimo"/>
                <a:cs typeface="Arimo"/>
              </a:rPr>
              <a:t>olan </a:t>
            </a:r>
            <a:r>
              <a:rPr sz="2000" spc="-5" dirty="0">
                <a:latin typeface="Arimo"/>
                <a:cs typeface="Arimo"/>
              </a:rPr>
              <a:t>tüm  </a:t>
            </a:r>
            <a:r>
              <a:rPr sz="2000" spc="-40" dirty="0">
                <a:latin typeface="Arimo"/>
                <a:cs typeface="Arimo"/>
              </a:rPr>
              <a:t>verilerin </a:t>
            </a:r>
            <a:r>
              <a:rPr sz="2000" spc="-5" dirty="0">
                <a:latin typeface="Arimo"/>
                <a:cs typeface="Arimo"/>
              </a:rPr>
              <a:t>art </a:t>
            </a:r>
            <a:r>
              <a:rPr sz="2000" spc="-95" dirty="0">
                <a:latin typeface="Arimo"/>
                <a:cs typeface="Arimo"/>
              </a:rPr>
              <a:t>arda gelen </a:t>
            </a:r>
            <a:r>
              <a:rPr sz="2000" spc="-120" dirty="0">
                <a:latin typeface="Arimo"/>
                <a:cs typeface="Arimo"/>
              </a:rPr>
              <a:t>sırada</a:t>
            </a:r>
            <a:r>
              <a:rPr sz="2000" spc="-240" dirty="0">
                <a:latin typeface="Arimo"/>
                <a:cs typeface="Arimo"/>
              </a:rPr>
              <a:t> </a:t>
            </a:r>
            <a:r>
              <a:rPr sz="2000" spc="-65" dirty="0">
                <a:latin typeface="Arimo"/>
                <a:cs typeface="Arimo"/>
              </a:rPr>
              <a:t>tutulmasıdır.</a:t>
            </a:r>
            <a:endParaRPr sz="2000" dirty="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935" y="3860291"/>
            <a:ext cx="2951988" cy="255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514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Liste </a:t>
            </a:r>
            <a:r>
              <a:rPr sz="2800" spc="-120" dirty="0"/>
              <a:t>ve </a:t>
            </a:r>
            <a:r>
              <a:rPr sz="2800" spc="-50" dirty="0"/>
              <a:t>Bağlantılı </a:t>
            </a:r>
            <a:r>
              <a:rPr sz="2800" spc="-105" dirty="0"/>
              <a:t>Liste </a:t>
            </a:r>
            <a:r>
              <a:rPr sz="2800" spc="-125" dirty="0"/>
              <a:t>Veri</a:t>
            </a:r>
            <a:r>
              <a:rPr sz="2800" spc="5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9223" y="2005964"/>
            <a:ext cx="5438140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06045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210" dirty="0">
                <a:latin typeface="Arimo"/>
                <a:cs typeface="Arimo"/>
              </a:rPr>
              <a:t>En </a:t>
            </a:r>
            <a:r>
              <a:rPr sz="2000" spc="-90" dirty="0">
                <a:latin typeface="Arimo"/>
                <a:cs typeface="Arimo"/>
              </a:rPr>
              <a:t>yalın </a:t>
            </a:r>
            <a:r>
              <a:rPr sz="2000" spc="-50" dirty="0">
                <a:latin typeface="Arimo"/>
                <a:cs typeface="Arimo"/>
              </a:rPr>
              <a:t>liste veri modeli </a:t>
            </a:r>
            <a:r>
              <a:rPr sz="2000" spc="-10" dirty="0">
                <a:latin typeface="Arimo"/>
                <a:cs typeface="Arimo"/>
              </a:rPr>
              <a:t>bir </a:t>
            </a:r>
            <a:r>
              <a:rPr sz="2000" spc="-30" dirty="0">
                <a:latin typeface="Arimo"/>
                <a:cs typeface="Arimo"/>
              </a:rPr>
              <a:t>boyutlu </a:t>
            </a:r>
            <a:r>
              <a:rPr sz="2000" spc="-65" dirty="0">
                <a:latin typeface="Arimo"/>
                <a:cs typeface="Arimo"/>
              </a:rPr>
              <a:t>dizi</a:t>
            </a:r>
            <a:r>
              <a:rPr sz="2000" spc="-295" dirty="0">
                <a:latin typeface="Arimo"/>
                <a:cs typeface="Arimo"/>
              </a:rPr>
              <a:t> </a:t>
            </a:r>
            <a:r>
              <a:rPr sz="2000" spc="-135" dirty="0">
                <a:latin typeface="Arimo"/>
                <a:cs typeface="Arimo"/>
              </a:rPr>
              <a:t>üzerinde  </a:t>
            </a:r>
            <a:r>
              <a:rPr sz="2000" spc="-50" dirty="0">
                <a:latin typeface="Arimo"/>
                <a:cs typeface="Arimo"/>
              </a:rPr>
              <a:t>tutulanıdır. </a:t>
            </a:r>
            <a:r>
              <a:rPr sz="2000" spc="-105" dirty="0">
                <a:latin typeface="Arimo"/>
                <a:cs typeface="Arimo"/>
              </a:rPr>
              <a:t>Böylesi </a:t>
            </a:r>
            <a:r>
              <a:rPr sz="2000" spc="-10" dirty="0">
                <a:latin typeface="Arimo"/>
                <a:cs typeface="Arimo"/>
              </a:rPr>
              <a:t>bir </a:t>
            </a:r>
            <a:r>
              <a:rPr sz="2000" spc="-70" dirty="0">
                <a:latin typeface="Arimo"/>
                <a:cs typeface="Arimo"/>
              </a:rPr>
              <a:t>listeye </a:t>
            </a:r>
            <a:r>
              <a:rPr sz="2000" spc="-90" dirty="0">
                <a:latin typeface="Arimo"/>
                <a:cs typeface="Arimo"/>
              </a:rPr>
              <a:t>eleman</a:t>
            </a:r>
            <a:r>
              <a:rPr sz="2000" spc="-26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ekleme</a:t>
            </a:r>
            <a:endParaRPr sz="2000">
              <a:latin typeface="Arimo"/>
              <a:cs typeface="Arimo"/>
            </a:endParaRPr>
          </a:p>
          <a:p>
            <a:pPr marL="285115">
              <a:lnSpc>
                <a:spcPct val="100000"/>
              </a:lnSpc>
            </a:pPr>
            <a:r>
              <a:rPr sz="2000" spc="-65" dirty="0">
                <a:latin typeface="Arimo"/>
                <a:cs typeface="Arimo"/>
              </a:rPr>
              <a:t>işlemi </a:t>
            </a:r>
            <a:r>
              <a:rPr sz="2000" spc="-90" dirty="0">
                <a:latin typeface="Arimo"/>
                <a:cs typeface="Arimo"/>
              </a:rPr>
              <a:t>oldukça </a:t>
            </a:r>
            <a:r>
              <a:rPr sz="2000" spc="-80" dirty="0">
                <a:latin typeface="Arimo"/>
                <a:cs typeface="Arimo"/>
              </a:rPr>
              <a:t>kolaydır; </a:t>
            </a:r>
            <a:r>
              <a:rPr sz="2000" spc="-95" dirty="0">
                <a:latin typeface="Arimo"/>
                <a:cs typeface="Arimo"/>
              </a:rPr>
              <a:t>genel </a:t>
            </a:r>
            <a:r>
              <a:rPr sz="2000" spc="-75" dirty="0">
                <a:latin typeface="Arimo"/>
                <a:cs typeface="Arimo"/>
              </a:rPr>
              <a:t>olarak, </a:t>
            </a:r>
            <a:r>
              <a:rPr sz="2000" spc="-70" dirty="0">
                <a:latin typeface="Arimo"/>
                <a:cs typeface="Arimo"/>
              </a:rPr>
              <a:t>yeni</a:t>
            </a:r>
            <a:r>
              <a:rPr sz="2000" spc="-250" dirty="0">
                <a:latin typeface="Arimo"/>
                <a:cs typeface="Arimo"/>
              </a:rPr>
              <a:t> </a:t>
            </a:r>
            <a:r>
              <a:rPr sz="2000" spc="-95" dirty="0">
                <a:latin typeface="Arimo"/>
                <a:cs typeface="Arimo"/>
              </a:rPr>
              <a:t>gelen</a:t>
            </a:r>
            <a:endParaRPr sz="2000">
              <a:latin typeface="Arimo"/>
              <a:cs typeface="Arimo"/>
            </a:endParaRPr>
          </a:p>
          <a:p>
            <a:pPr marL="285115" marR="5080">
              <a:lnSpc>
                <a:spcPct val="100000"/>
              </a:lnSpc>
            </a:pPr>
            <a:r>
              <a:rPr sz="2000" spc="-70" dirty="0">
                <a:latin typeface="Arimo"/>
                <a:cs typeface="Arimo"/>
              </a:rPr>
              <a:t>elemanlar </a:t>
            </a:r>
            <a:r>
              <a:rPr sz="2000" spc="-45" dirty="0">
                <a:latin typeface="Arimo"/>
                <a:cs typeface="Arimo"/>
              </a:rPr>
              <a:t>listenin </a:t>
            </a:r>
            <a:r>
              <a:rPr sz="2000" spc="-105" dirty="0">
                <a:latin typeface="Arimo"/>
                <a:cs typeface="Arimo"/>
              </a:rPr>
              <a:t>sonuna </a:t>
            </a:r>
            <a:r>
              <a:rPr sz="2000" spc="-75" dirty="0">
                <a:latin typeface="Arimo"/>
                <a:cs typeface="Arimo"/>
              </a:rPr>
              <a:t>eklenir. </a:t>
            </a:r>
            <a:r>
              <a:rPr sz="2000" spc="-160" dirty="0">
                <a:latin typeface="Arimo"/>
                <a:cs typeface="Arimo"/>
              </a:rPr>
              <a:t>Yalın </a:t>
            </a:r>
            <a:r>
              <a:rPr sz="2000" spc="-65" dirty="0">
                <a:latin typeface="Arimo"/>
                <a:cs typeface="Arimo"/>
              </a:rPr>
              <a:t>listede </a:t>
            </a:r>
            <a:r>
              <a:rPr sz="2000" spc="-10" dirty="0">
                <a:latin typeface="Arimo"/>
                <a:cs typeface="Arimo"/>
              </a:rPr>
              <a:t>bir  </a:t>
            </a:r>
            <a:r>
              <a:rPr sz="2000" spc="-85" dirty="0">
                <a:latin typeface="Arimo"/>
                <a:cs typeface="Arimo"/>
              </a:rPr>
              <a:t>sonraki eleman </a:t>
            </a:r>
            <a:r>
              <a:rPr sz="2000" spc="-90" dirty="0">
                <a:latin typeface="Arimo"/>
                <a:cs typeface="Arimo"/>
              </a:rPr>
              <a:t>hemen </a:t>
            </a:r>
            <a:r>
              <a:rPr sz="2000" spc="-55" dirty="0">
                <a:latin typeface="Arimo"/>
                <a:cs typeface="Arimo"/>
              </a:rPr>
              <a:t>o </a:t>
            </a:r>
            <a:r>
              <a:rPr sz="2000" spc="-85" dirty="0">
                <a:latin typeface="Arimo"/>
                <a:cs typeface="Arimo"/>
              </a:rPr>
              <a:t>elemanın </a:t>
            </a:r>
            <a:r>
              <a:rPr sz="2000" spc="-110" dirty="0">
                <a:latin typeface="Arimo"/>
                <a:cs typeface="Arimo"/>
              </a:rPr>
              <a:t>işgal </a:t>
            </a:r>
            <a:r>
              <a:rPr sz="2000" spc="-10" dirty="0">
                <a:latin typeface="Arimo"/>
                <a:cs typeface="Arimo"/>
              </a:rPr>
              <a:t>ettiği  </a:t>
            </a:r>
            <a:r>
              <a:rPr sz="2000" spc="-65" dirty="0">
                <a:latin typeface="Arimo"/>
                <a:cs typeface="Arimo"/>
              </a:rPr>
              <a:t>bellek </a:t>
            </a:r>
            <a:r>
              <a:rPr sz="2000" spc="-90" dirty="0">
                <a:latin typeface="Arimo"/>
                <a:cs typeface="Arimo"/>
              </a:rPr>
              <a:t>alanından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sonradır.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mo"/>
              <a:cs typeface="Arimo"/>
            </a:endParaRPr>
          </a:p>
          <a:p>
            <a:pPr marL="285115" marR="27305" indent="-273050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90" dirty="0">
                <a:latin typeface="Arimo"/>
                <a:cs typeface="Arimo"/>
              </a:rPr>
              <a:t>Bağlantılı </a:t>
            </a:r>
            <a:r>
              <a:rPr sz="2000" spc="-50" dirty="0">
                <a:latin typeface="Arimo"/>
                <a:cs typeface="Arimo"/>
              </a:rPr>
              <a:t>liste </a:t>
            </a:r>
            <a:r>
              <a:rPr sz="2000" spc="-40" dirty="0">
                <a:latin typeface="Arimo"/>
                <a:cs typeface="Arimo"/>
              </a:rPr>
              <a:t>(link </a:t>
            </a:r>
            <a:r>
              <a:rPr sz="2000" spc="-35" dirty="0">
                <a:latin typeface="Arimo"/>
                <a:cs typeface="Arimo"/>
              </a:rPr>
              <a:t>list) </a:t>
            </a:r>
            <a:r>
              <a:rPr sz="2000" spc="-100" dirty="0">
                <a:latin typeface="Arimo"/>
                <a:cs typeface="Arimo"/>
              </a:rPr>
              <a:t>ise, </a:t>
            </a:r>
            <a:r>
              <a:rPr sz="2000" spc="-75" dirty="0">
                <a:latin typeface="Arimo"/>
                <a:cs typeface="Arimo"/>
              </a:rPr>
              <a:t>elemanların kendi  </a:t>
            </a:r>
            <a:r>
              <a:rPr sz="2000" spc="-65" dirty="0">
                <a:latin typeface="Arimo"/>
                <a:cs typeface="Arimo"/>
              </a:rPr>
              <a:t>değerlerine </a:t>
            </a:r>
            <a:r>
              <a:rPr sz="2000" spc="-105" dirty="0">
                <a:latin typeface="Arimo"/>
                <a:cs typeface="Arimo"/>
              </a:rPr>
              <a:t>ek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5" dirty="0">
                <a:latin typeface="Arimo"/>
                <a:cs typeface="Arimo"/>
              </a:rPr>
              <a:t>bir </a:t>
            </a:r>
            <a:r>
              <a:rPr sz="2000" spc="-90" dirty="0">
                <a:latin typeface="Arimo"/>
                <a:cs typeface="Arimo"/>
              </a:rPr>
              <a:t>de </a:t>
            </a:r>
            <a:r>
              <a:rPr sz="2000" spc="-75" dirty="0">
                <a:latin typeface="Arimo"/>
                <a:cs typeface="Arimo"/>
              </a:rPr>
              <a:t>bağlantı </a:t>
            </a:r>
            <a:r>
              <a:rPr sz="2000" spc="-55" dirty="0">
                <a:latin typeface="Arimo"/>
                <a:cs typeface="Arimo"/>
              </a:rPr>
              <a:t>bilgisinin  </a:t>
            </a:r>
            <a:r>
              <a:rPr sz="2000" spc="-85" dirty="0">
                <a:latin typeface="Arimo"/>
                <a:cs typeface="Arimo"/>
              </a:rPr>
              <a:t>kullanılmasıyla </a:t>
            </a:r>
            <a:r>
              <a:rPr sz="2000" spc="-95" dirty="0">
                <a:latin typeface="Arimo"/>
                <a:cs typeface="Arimo"/>
              </a:rPr>
              <a:t>sağlanır; </a:t>
            </a:r>
            <a:r>
              <a:rPr sz="2000" spc="-75" dirty="0">
                <a:latin typeface="Arimo"/>
                <a:cs typeface="Arimo"/>
              </a:rPr>
              <a:t>bağlantı </a:t>
            </a:r>
            <a:r>
              <a:rPr sz="2000" spc="-60" dirty="0">
                <a:latin typeface="Arimo"/>
                <a:cs typeface="Arimo"/>
              </a:rPr>
              <a:t>bilgisi </a:t>
            </a:r>
            <a:r>
              <a:rPr sz="2000" spc="-10" dirty="0">
                <a:latin typeface="Arimo"/>
                <a:cs typeface="Arimo"/>
              </a:rPr>
              <a:t>bir</a:t>
            </a:r>
            <a:r>
              <a:rPr sz="2000" spc="-19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sonraki  elemanın </a:t>
            </a:r>
            <a:r>
              <a:rPr sz="2000" spc="-90" dirty="0">
                <a:latin typeface="Arimo"/>
                <a:cs typeface="Arimo"/>
              </a:rPr>
              <a:t>adresi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spc="-50" dirty="0">
                <a:latin typeface="Arimo"/>
                <a:cs typeface="Arimo"/>
              </a:rPr>
              <a:t>niteliğindedir.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2060448"/>
            <a:ext cx="7399020" cy="4392295"/>
            <a:chOff x="1042416" y="2060448"/>
            <a:chExt cx="7399020" cy="4392295"/>
          </a:xfrm>
        </p:grpSpPr>
        <p:sp>
          <p:nvSpPr>
            <p:cNvPr id="5" name="object 5"/>
            <p:cNvSpPr/>
            <p:nvPr/>
          </p:nvSpPr>
          <p:spPr>
            <a:xfrm>
              <a:off x="1042416" y="5516880"/>
              <a:ext cx="6294120" cy="935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9880" y="2060448"/>
              <a:ext cx="1781555" cy="2028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835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Ders </a:t>
            </a:r>
            <a:r>
              <a:rPr spc="-70" dirty="0"/>
              <a:t>Kitapları </a:t>
            </a:r>
            <a:r>
              <a:rPr spc="-140" dirty="0"/>
              <a:t>ve </a:t>
            </a:r>
            <a:r>
              <a:rPr spc="-130" dirty="0"/>
              <a:t>Yardımcı</a:t>
            </a:r>
            <a:r>
              <a:rPr spc="-100" dirty="0"/>
              <a:t> </a:t>
            </a:r>
            <a:r>
              <a:rPr spc="-110" dirty="0"/>
              <a:t>Kaynaklar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044" y="1917179"/>
            <a:ext cx="4846320" cy="9124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50" spc="40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950" spc="-15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600" spc="-120" dirty="0">
                <a:solidFill>
                  <a:srgbClr val="3D3C2C"/>
                </a:solidFill>
                <a:latin typeface="Arimo"/>
                <a:cs typeface="Arimo"/>
              </a:rPr>
              <a:t>Veri </a:t>
            </a:r>
            <a:r>
              <a:rPr sz="2600" spc="-160" dirty="0">
                <a:solidFill>
                  <a:srgbClr val="3D3C2C"/>
                </a:solidFill>
                <a:latin typeface="Arimo"/>
                <a:cs typeface="Arimo"/>
              </a:rPr>
              <a:t>Yapıları </a:t>
            </a:r>
            <a:r>
              <a:rPr sz="2600" spc="-155" dirty="0">
                <a:solidFill>
                  <a:srgbClr val="3D3C2C"/>
                </a:solidFill>
                <a:latin typeface="Arimo"/>
                <a:cs typeface="Arimo"/>
              </a:rPr>
              <a:t>ve </a:t>
            </a:r>
            <a:r>
              <a:rPr sz="2600" spc="-65" dirty="0">
                <a:solidFill>
                  <a:srgbClr val="3D3C2C"/>
                </a:solidFill>
                <a:latin typeface="Arimo"/>
                <a:cs typeface="Arimo"/>
              </a:rPr>
              <a:t>Algoritmalar</a:t>
            </a:r>
            <a:endParaRPr sz="2600">
              <a:latin typeface="Arimo"/>
              <a:cs typeface="Arimo"/>
            </a:endParaRPr>
          </a:p>
          <a:p>
            <a:pPr marL="309880">
              <a:lnSpc>
                <a:spcPct val="100000"/>
              </a:lnSpc>
              <a:spcBef>
                <a:spcPts val="55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60" dirty="0">
                <a:solidFill>
                  <a:srgbClr val="3D3C2C"/>
                </a:solidFill>
                <a:latin typeface="Arimo"/>
                <a:cs typeface="Arimo"/>
              </a:rPr>
              <a:t>Dr. </a:t>
            </a:r>
            <a:r>
              <a:rPr sz="2200" spc="-90" dirty="0">
                <a:solidFill>
                  <a:srgbClr val="3D3C2C"/>
                </a:solidFill>
                <a:latin typeface="Arimo"/>
                <a:cs typeface="Arimo"/>
              </a:rPr>
              <a:t>Rifat </a:t>
            </a:r>
            <a:r>
              <a:rPr sz="2200" spc="-320" dirty="0">
                <a:solidFill>
                  <a:srgbClr val="3D3C2C"/>
                </a:solidFill>
                <a:latin typeface="Arimo"/>
                <a:cs typeface="Arimo"/>
              </a:rPr>
              <a:t>ÇÖLKESEN, </a:t>
            </a:r>
            <a:r>
              <a:rPr sz="2200" spc="-145" dirty="0">
                <a:solidFill>
                  <a:srgbClr val="3D3C2C"/>
                </a:solidFill>
                <a:latin typeface="Arimo"/>
                <a:cs typeface="Arimo"/>
              </a:rPr>
              <a:t>Papatya</a:t>
            </a:r>
            <a:r>
              <a:rPr sz="2200" spc="-28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Arimo"/>
                <a:cs typeface="Arimo"/>
              </a:rPr>
              <a:t>yayıncılık</a:t>
            </a:r>
            <a:endParaRPr sz="22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044" y="3746360"/>
            <a:ext cx="6658609" cy="2596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50" spc="40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950" spc="-26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600" spc="-145" dirty="0">
                <a:solidFill>
                  <a:srgbClr val="3D3C2C"/>
                </a:solidFill>
                <a:latin typeface="Arimo"/>
                <a:cs typeface="Arimo"/>
              </a:rPr>
              <a:t>Data </a:t>
            </a:r>
            <a:r>
              <a:rPr sz="2600" spc="-100" dirty="0">
                <a:solidFill>
                  <a:srgbClr val="3D3C2C"/>
                </a:solidFill>
                <a:latin typeface="Arimo"/>
                <a:cs typeface="Arimo"/>
              </a:rPr>
              <a:t>Structures </a:t>
            </a:r>
            <a:r>
              <a:rPr sz="2600" spc="-120" dirty="0">
                <a:solidFill>
                  <a:srgbClr val="3D3C2C"/>
                </a:solidFill>
                <a:latin typeface="Arimo"/>
                <a:cs typeface="Arimo"/>
              </a:rPr>
              <a:t>and </a:t>
            </a:r>
            <a:r>
              <a:rPr sz="2600" spc="-110" dirty="0">
                <a:solidFill>
                  <a:srgbClr val="3D3C2C"/>
                </a:solidFill>
                <a:latin typeface="Arimo"/>
                <a:cs typeface="Arimo"/>
              </a:rPr>
              <a:t>Problem </a:t>
            </a:r>
            <a:r>
              <a:rPr sz="2600" spc="-145" dirty="0">
                <a:solidFill>
                  <a:srgbClr val="3D3C2C"/>
                </a:solidFill>
                <a:latin typeface="Arimo"/>
                <a:cs typeface="Arimo"/>
              </a:rPr>
              <a:t>Solving </a:t>
            </a:r>
            <a:r>
              <a:rPr sz="2600" spc="-155" dirty="0">
                <a:solidFill>
                  <a:srgbClr val="3D3C2C"/>
                </a:solidFill>
                <a:latin typeface="Arimo"/>
                <a:cs typeface="Arimo"/>
              </a:rPr>
              <a:t>Using </a:t>
            </a:r>
            <a:r>
              <a:rPr sz="2600" spc="-385" dirty="0">
                <a:solidFill>
                  <a:srgbClr val="3D3C2C"/>
                </a:solidFill>
                <a:latin typeface="Arimo"/>
                <a:cs typeface="Arimo"/>
              </a:rPr>
              <a:t>Java</a:t>
            </a:r>
            <a:endParaRPr sz="2600">
              <a:latin typeface="Arimo"/>
              <a:cs typeface="Arimo"/>
            </a:endParaRPr>
          </a:p>
          <a:p>
            <a:pPr marL="309880">
              <a:lnSpc>
                <a:spcPct val="100000"/>
              </a:lnSpc>
              <a:spcBef>
                <a:spcPts val="55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solidFill>
                  <a:srgbClr val="3D3C2C"/>
                </a:solidFill>
                <a:latin typeface="Arimo"/>
                <a:cs typeface="Arimo"/>
              </a:rPr>
              <a:t>Mark </a:t>
            </a:r>
            <a:r>
              <a:rPr sz="2200" spc="-75" dirty="0">
                <a:solidFill>
                  <a:srgbClr val="3D3C2C"/>
                </a:solidFill>
                <a:latin typeface="Arimo"/>
                <a:cs typeface="Arimo"/>
              </a:rPr>
              <a:t>Allen </a:t>
            </a:r>
            <a:r>
              <a:rPr sz="2200" spc="-145" dirty="0">
                <a:solidFill>
                  <a:srgbClr val="3D3C2C"/>
                </a:solidFill>
                <a:latin typeface="Arimo"/>
                <a:cs typeface="Arimo"/>
              </a:rPr>
              <a:t>Weiss, </a:t>
            </a:r>
            <a:r>
              <a:rPr sz="2200" spc="-155" dirty="0">
                <a:solidFill>
                  <a:srgbClr val="3D3C2C"/>
                </a:solidFill>
                <a:latin typeface="Arimo"/>
                <a:cs typeface="Arimo"/>
              </a:rPr>
              <a:t>Pearson </a:t>
            </a:r>
            <a:r>
              <a:rPr sz="2200" spc="-45" dirty="0">
                <a:solidFill>
                  <a:srgbClr val="3D3C2C"/>
                </a:solidFill>
                <a:latin typeface="Arimo"/>
                <a:cs typeface="Arimo"/>
              </a:rPr>
              <a:t>International</a:t>
            </a:r>
            <a:r>
              <a:rPr sz="2200" spc="-29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200" spc="-75" dirty="0">
                <a:solidFill>
                  <a:srgbClr val="3D3C2C"/>
                </a:solidFill>
                <a:latin typeface="Arimo"/>
                <a:cs typeface="Arimo"/>
              </a:rPr>
              <a:t>Edition</a:t>
            </a:r>
            <a:endParaRPr sz="22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950" spc="40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950" spc="-2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600" spc="-85" dirty="0">
                <a:solidFill>
                  <a:srgbClr val="3D3C2C"/>
                </a:solidFill>
                <a:latin typeface="Arimo"/>
                <a:cs typeface="Arimo"/>
              </a:rPr>
              <a:t>Ahmet </a:t>
            </a:r>
            <a:r>
              <a:rPr sz="2600" spc="-225" dirty="0">
                <a:solidFill>
                  <a:srgbClr val="3D3C2C"/>
                </a:solidFill>
                <a:latin typeface="Arimo"/>
                <a:cs typeface="Arimo"/>
              </a:rPr>
              <a:t>Yesevi </a:t>
            </a:r>
            <a:r>
              <a:rPr sz="2600" spc="-95" dirty="0">
                <a:solidFill>
                  <a:srgbClr val="3D3C2C"/>
                </a:solidFill>
                <a:latin typeface="Arimo"/>
                <a:cs typeface="Arimo"/>
              </a:rPr>
              <a:t>Üniversitesi </a:t>
            </a:r>
            <a:r>
              <a:rPr sz="2600" spc="-180" dirty="0">
                <a:solidFill>
                  <a:srgbClr val="3D3C2C"/>
                </a:solidFill>
                <a:latin typeface="Arimo"/>
                <a:cs typeface="Arimo"/>
              </a:rPr>
              <a:t>Ders </a:t>
            </a:r>
            <a:r>
              <a:rPr sz="2600" spc="-55" dirty="0">
                <a:solidFill>
                  <a:srgbClr val="3D3C2C"/>
                </a:solidFill>
                <a:latin typeface="Arimo"/>
                <a:cs typeface="Arimo"/>
              </a:rPr>
              <a:t>Notları</a:t>
            </a:r>
            <a:endParaRPr sz="26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95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14" dirty="0">
                <a:solidFill>
                  <a:srgbClr val="3D3C2C"/>
                </a:solidFill>
                <a:latin typeface="Arimo"/>
                <a:cs typeface="Arimo"/>
              </a:rPr>
              <a:t>Ayrıca </a:t>
            </a:r>
            <a:r>
              <a:rPr sz="2000" spc="-15" dirty="0">
                <a:solidFill>
                  <a:srgbClr val="3D3C2C"/>
                </a:solidFill>
                <a:latin typeface="Arimo"/>
                <a:cs typeface="Arimo"/>
              </a:rPr>
              <a:t>internet </a:t>
            </a:r>
            <a:r>
              <a:rPr sz="2000" spc="-75" dirty="0">
                <a:solidFill>
                  <a:srgbClr val="3D3C2C"/>
                </a:solidFill>
                <a:latin typeface="Arimo"/>
                <a:cs typeface="Arimo"/>
              </a:rPr>
              <a:t>üzerinden </a:t>
            </a:r>
            <a:r>
              <a:rPr sz="2000" spc="-100" dirty="0">
                <a:solidFill>
                  <a:srgbClr val="3D3C2C"/>
                </a:solidFill>
                <a:latin typeface="Arimo"/>
                <a:cs typeface="Arimo"/>
              </a:rPr>
              <a:t>çok </a:t>
            </a:r>
            <a:r>
              <a:rPr sz="2000" spc="-135" dirty="0">
                <a:solidFill>
                  <a:srgbClr val="3D3C2C"/>
                </a:solidFill>
                <a:latin typeface="Arimo"/>
                <a:cs typeface="Arimo"/>
              </a:rPr>
              <a:t>sayıda </a:t>
            </a:r>
            <a:r>
              <a:rPr sz="2000" spc="-140" dirty="0">
                <a:solidFill>
                  <a:srgbClr val="3D3C2C"/>
                </a:solidFill>
                <a:latin typeface="Arimo"/>
                <a:cs typeface="Arimo"/>
              </a:rPr>
              <a:t>kaynağa</a:t>
            </a:r>
            <a:r>
              <a:rPr sz="2000" spc="-204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70" dirty="0">
                <a:solidFill>
                  <a:srgbClr val="3D3C2C"/>
                </a:solidFill>
                <a:latin typeface="Arimo"/>
                <a:cs typeface="Arimo"/>
              </a:rPr>
              <a:t>ulaşabilirsiniz.</a:t>
            </a:r>
            <a:endParaRPr sz="2000">
              <a:latin typeface="Arimo"/>
              <a:cs typeface="Arim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1367" y="1629155"/>
            <a:ext cx="155295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252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Ağaç </a:t>
            </a:r>
            <a:r>
              <a:rPr sz="2800" spc="-125" dirty="0"/>
              <a:t>Veri</a:t>
            </a:r>
            <a:r>
              <a:rPr sz="2800" spc="-1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9223" y="1448562"/>
            <a:ext cx="6917690" cy="3135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70" dirty="0">
                <a:latin typeface="Arimo"/>
                <a:cs typeface="Arimo"/>
              </a:rPr>
              <a:t>Ağaç </a:t>
            </a:r>
            <a:r>
              <a:rPr sz="2000" spc="-50" dirty="0">
                <a:latin typeface="Arimo"/>
                <a:cs typeface="Arimo"/>
              </a:rPr>
              <a:t>veri modeli, </a:t>
            </a:r>
            <a:r>
              <a:rPr sz="2000" spc="-70" dirty="0">
                <a:latin typeface="Arimo"/>
                <a:cs typeface="Arimo"/>
              </a:rPr>
              <a:t>düğümlerden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75" dirty="0">
                <a:latin typeface="Arimo"/>
                <a:cs typeface="Arimo"/>
              </a:rPr>
              <a:t>dallardan </a:t>
            </a:r>
            <a:r>
              <a:rPr sz="2000" spc="-60" dirty="0">
                <a:latin typeface="Arimo"/>
                <a:cs typeface="Arimo"/>
              </a:rPr>
              <a:t>oluşur;</a:t>
            </a:r>
            <a:r>
              <a:rPr sz="2000" spc="-135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düğümlerde  </a:t>
            </a:r>
            <a:r>
              <a:rPr sz="2000" spc="-40" dirty="0">
                <a:latin typeface="Arimo"/>
                <a:cs typeface="Arimo"/>
              </a:rPr>
              <a:t>verilerin </a:t>
            </a:r>
            <a:r>
              <a:rPr sz="2000" spc="-50" dirty="0">
                <a:latin typeface="Arimo"/>
                <a:cs typeface="Arimo"/>
              </a:rPr>
              <a:t>kendileri </a:t>
            </a:r>
            <a:r>
              <a:rPr sz="2000" spc="-135" dirty="0">
                <a:latin typeface="Arimo"/>
                <a:cs typeface="Arimo"/>
              </a:rPr>
              <a:t>veya </a:t>
            </a:r>
            <a:r>
              <a:rPr sz="2000" spc="-5" dirty="0">
                <a:latin typeface="Arimo"/>
                <a:cs typeface="Arimo"/>
              </a:rPr>
              <a:t>bir </a:t>
            </a:r>
            <a:r>
              <a:rPr sz="2000" spc="-114" dirty="0">
                <a:latin typeface="Arimo"/>
                <a:cs typeface="Arimo"/>
              </a:rPr>
              <a:t>kısmı </a:t>
            </a:r>
            <a:r>
              <a:rPr sz="2000" spc="-30" dirty="0">
                <a:latin typeface="Arimo"/>
                <a:cs typeface="Arimo"/>
              </a:rPr>
              <a:t>tutulurken, </a:t>
            </a:r>
            <a:r>
              <a:rPr sz="2000" spc="-60" dirty="0">
                <a:latin typeface="Arimo"/>
                <a:cs typeface="Arimo"/>
              </a:rPr>
              <a:t>dallar </a:t>
            </a:r>
            <a:r>
              <a:rPr sz="2000" spc="-65" dirty="0">
                <a:latin typeface="Arimo"/>
                <a:cs typeface="Arimo"/>
              </a:rPr>
              <a:t>diğer  </a:t>
            </a:r>
            <a:r>
              <a:rPr sz="2000" spc="-75" dirty="0">
                <a:latin typeface="Arimo"/>
                <a:cs typeface="Arimo"/>
              </a:rPr>
              <a:t>düğümlere </a:t>
            </a:r>
            <a:r>
              <a:rPr sz="2000" spc="-70" dirty="0">
                <a:latin typeface="Arimo"/>
                <a:cs typeface="Arimo"/>
              </a:rPr>
              <a:t>olan </a:t>
            </a:r>
            <a:r>
              <a:rPr sz="2000" spc="-75" dirty="0">
                <a:latin typeface="Arimo"/>
                <a:cs typeface="Arimo"/>
              </a:rPr>
              <a:t>bağlantı </a:t>
            </a:r>
            <a:r>
              <a:rPr sz="2000" spc="-35" dirty="0">
                <a:latin typeface="Arimo"/>
                <a:cs typeface="Arimo"/>
              </a:rPr>
              <a:t>ilişkilerini </a:t>
            </a:r>
            <a:r>
              <a:rPr sz="2000" spc="-80" dirty="0">
                <a:latin typeface="Arimo"/>
                <a:cs typeface="Arimo"/>
              </a:rPr>
              <a:t>gösterir. </a:t>
            </a:r>
            <a:r>
              <a:rPr sz="2000" spc="-170" dirty="0">
                <a:latin typeface="Arimo"/>
                <a:cs typeface="Arimo"/>
              </a:rPr>
              <a:t>Ağaç </a:t>
            </a:r>
            <a:r>
              <a:rPr sz="2000" spc="-50" dirty="0">
                <a:latin typeface="Arimo"/>
                <a:cs typeface="Arimo"/>
              </a:rPr>
              <a:t>veri modeli,  </a:t>
            </a:r>
            <a:r>
              <a:rPr sz="2000" spc="-70" dirty="0">
                <a:latin typeface="Arimo"/>
                <a:cs typeface="Arimo"/>
              </a:rPr>
              <a:t>özellikle </a:t>
            </a:r>
            <a:r>
              <a:rPr sz="2000" spc="-65" dirty="0">
                <a:latin typeface="Arimo"/>
                <a:cs typeface="Arimo"/>
              </a:rPr>
              <a:t>kümenin </a:t>
            </a:r>
            <a:r>
              <a:rPr sz="2000" spc="-75" dirty="0">
                <a:latin typeface="Arimo"/>
                <a:cs typeface="Arimo"/>
              </a:rPr>
              <a:t>büyük </a:t>
            </a:r>
            <a:r>
              <a:rPr sz="2000" spc="-70" dirty="0">
                <a:latin typeface="Arimo"/>
                <a:cs typeface="Arimo"/>
              </a:rPr>
              <a:t>olduğu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110" dirty="0">
                <a:latin typeface="Arimo"/>
                <a:cs typeface="Arimo"/>
              </a:rPr>
              <a:t>arama </a:t>
            </a:r>
            <a:r>
              <a:rPr sz="2000" spc="-55" dirty="0">
                <a:latin typeface="Arimo"/>
                <a:cs typeface="Arimo"/>
              </a:rPr>
              <a:t>işleminin</a:t>
            </a:r>
            <a:r>
              <a:rPr sz="2000" spc="-240" dirty="0">
                <a:latin typeface="Arimo"/>
                <a:cs typeface="Arimo"/>
              </a:rPr>
              <a:t> </a:t>
            </a:r>
            <a:r>
              <a:rPr sz="2000" spc="-110" dirty="0">
                <a:latin typeface="Arimo"/>
                <a:cs typeface="Arimo"/>
              </a:rPr>
              <a:t>çok</a:t>
            </a:r>
            <a:endParaRPr sz="2000">
              <a:latin typeface="Arimo"/>
              <a:cs typeface="Arimo"/>
            </a:endParaRPr>
          </a:p>
          <a:p>
            <a:pPr marL="285115">
              <a:lnSpc>
                <a:spcPct val="100000"/>
              </a:lnSpc>
            </a:pPr>
            <a:r>
              <a:rPr sz="2000" spc="-75" dirty="0">
                <a:latin typeface="Arimo"/>
                <a:cs typeface="Arimo"/>
              </a:rPr>
              <a:t>kullanıldığı </a:t>
            </a:r>
            <a:r>
              <a:rPr sz="2000" spc="-90" dirty="0">
                <a:latin typeface="Arimo"/>
                <a:cs typeface="Arimo"/>
              </a:rPr>
              <a:t>uygulamalarda </a:t>
            </a:r>
            <a:r>
              <a:rPr sz="2000" spc="-35" dirty="0">
                <a:latin typeface="Arimo"/>
                <a:cs typeface="Arimo"/>
              </a:rPr>
              <a:t>etkin </a:t>
            </a:r>
            <a:r>
              <a:rPr sz="2000" spc="-5" dirty="0">
                <a:latin typeface="Arimo"/>
                <a:cs typeface="Arimo"/>
              </a:rPr>
              <a:t>bir </a:t>
            </a:r>
            <a:r>
              <a:rPr sz="2000" spc="-120" dirty="0">
                <a:latin typeface="Arimo"/>
                <a:cs typeface="Arimo"/>
              </a:rPr>
              <a:t>çözüm</a:t>
            </a:r>
            <a:r>
              <a:rPr sz="2000" spc="-350" dirty="0">
                <a:latin typeface="Arimo"/>
                <a:cs typeface="Arimo"/>
              </a:rPr>
              <a:t> </a:t>
            </a:r>
            <a:r>
              <a:rPr sz="2000" spc="-125" dirty="0">
                <a:latin typeface="Arimo"/>
                <a:cs typeface="Arimo"/>
              </a:rPr>
              <a:t>sunar.</a:t>
            </a:r>
            <a:endParaRPr sz="2000">
              <a:latin typeface="Arimo"/>
              <a:cs typeface="Arimo"/>
            </a:endParaRPr>
          </a:p>
          <a:p>
            <a:pPr marL="285115" marR="144145" indent="-273050">
              <a:lnSpc>
                <a:spcPct val="100000"/>
              </a:lnSpc>
              <a:spcBef>
                <a:spcPts val="48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210" dirty="0">
                <a:latin typeface="Arimo"/>
                <a:cs typeface="Arimo"/>
              </a:rPr>
              <a:t>En </a:t>
            </a:r>
            <a:r>
              <a:rPr sz="2000" spc="-45" dirty="0">
                <a:latin typeface="Arimo"/>
                <a:cs typeface="Arimo"/>
              </a:rPr>
              <a:t>üstteki </a:t>
            </a:r>
            <a:r>
              <a:rPr sz="2000" spc="-85" dirty="0">
                <a:latin typeface="Arimo"/>
                <a:cs typeface="Arimo"/>
              </a:rPr>
              <a:t>düğüm </a:t>
            </a:r>
            <a:r>
              <a:rPr sz="2000" spc="-105" dirty="0">
                <a:latin typeface="Arimo"/>
                <a:cs typeface="Arimo"/>
              </a:rPr>
              <a:t>kök </a:t>
            </a:r>
            <a:r>
              <a:rPr sz="2000" spc="-30" dirty="0">
                <a:latin typeface="Arimo"/>
                <a:cs typeface="Arimo"/>
              </a:rPr>
              <a:t>(root), </a:t>
            </a:r>
            <a:r>
              <a:rPr sz="2000" spc="-85" dirty="0">
                <a:latin typeface="Arimo"/>
                <a:cs typeface="Arimo"/>
              </a:rPr>
              <a:t>kendisine </a:t>
            </a:r>
            <a:r>
              <a:rPr sz="2000" spc="-30" dirty="0">
                <a:latin typeface="Arimo"/>
                <a:cs typeface="Arimo"/>
              </a:rPr>
              <a:t>alttan </a:t>
            </a:r>
            <a:r>
              <a:rPr sz="2000" spc="-40" dirty="0">
                <a:latin typeface="Arimo"/>
                <a:cs typeface="Arimo"/>
              </a:rPr>
              <a:t>hiçbir</a:t>
            </a:r>
            <a:r>
              <a:rPr sz="2000" spc="-19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bağlantının  </a:t>
            </a:r>
            <a:r>
              <a:rPr sz="2000" spc="-90" dirty="0">
                <a:latin typeface="Arimo"/>
                <a:cs typeface="Arimo"/>
              </a:rPr>
              <a:t>olmadığı </a:t>
            </a:r>
            <a:r>
              <a:rPr sz="2000" spc="-85" dirty="0">
                <a:latin typeface="Arimo"/>
                <a:cs typeface="Arimo"/>
              </a:rPr>
              <a:t>düğüm </a:t>
            </a:r>
            <a:r>
              <a:rPr sz="2000" spc="-100" dirty="0">
                <a:latin typeface="Arimo"/>
                <a:cs typeface="Arimo"/>
              </a:rPr>
              <a:t>yaprak </a:t>
            </a:r>
            <a:r>
              <a:rPr sz="2000" spc="-55" dirty="0">
                <a:latin typeface="Arimo"/>
                <a:cs typeface="Arimo"/>
              </a:rPr>
              <a:t>(leaf), </a:t>
            </a:r>
            <a:r>
              <a:rPr sz="2000" spc="-45" dirty="0">
                <a:latin typeface="Arimo"/>
                <a:cs typeface="Arimo"/>
              </a:rPr>
              <a:t>diğerleri </a:t>
            </a:r>
            <a:r>
              <a:rPr sz="2000" spc="-90" dirty="0">
                <a:latin typeface="Arimo"/>
                <a:cs typeface="Arimo"/>
              </a:rPr>
              <a:t>de </a:t>
            </a:r>
            <a:r>
              <a:rPr sz="2000" spc="-110" dirty="0">
                <a:latin typeface="Arimo"/>
                <a:cs typeface="Arimo"/>
              </a:rPr>
              <a:t>ara </a:t>
            </a:r>
            <a:r>
              <a:rPr sz="2000" spc="-85" dirty="0">
                <a:latin typeface="Arimo"/>
                <a:cs typeface="Arimo"/>
              </a:rPr>
              <a:t>düğüm </a:t>
            </a:r>
            <a:r>
              <a:rPr sz="2000" spc="-40" dirty="0">
                <a:latin typeface="Arimo"/>
                <a:cs typeface="Arimo"/>
              </a:rPr>
              <a:t>(internal  </a:t>
            </a:r>
            <a:r>
              <a:rPr sz="2000" spc="-75" dirty="0">
                <a:latin typeface="Arimo"/>
                <a:cs typeface="Arimo"/>
              </a:rPr>
              <a:t>node)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75" dirty="0">
                <a:latin typeface="Arimo"/>
                <a:cs typeface="Arimo"/>
              </a:rPr>
              <a:t>adlandırılır. </a:t>
            </a:r>
            <a:r>
              <a:rPr sz="2000" spc="-65" dirty="0">
                <a:latin typeface="Arimo"/>
                <a:cs typeface="Arimo"/>
              </a:rPr>
              <a:t>Bir </a:t>
            </a:r>
            <a:r>
              <a:rPr sz="2000" spc="-90" dirty="0">
                <a:latin typeface="Arimo"/>
                <a:cs typeface="Arimo"/>
              </a:rPr>
              <a:t>düğüme </a:t>
            </a:r>
            <a:r>
              <a:rPr sz="2000" spc="-30" dirty="0">
                <a:latin typeface="Arimo"/>
                <a:cs typeface="Arimo"/>
              </a:rPr>
              <a:t>alttan </a:t>
            </a:r>
            <a:r>
              <a:rPr sz="2000" spc="-95" dirty="0">
                <a:latin typeface="Arimo"/>
                <a:cs typeface="Arimo"/>
              </a:rPr>
              <a:t>bağlı </a:t>
            </a:r>
            <a:r>
              <a:rPr sz="2000" spc="-75" dirty="0">
                <a:latin typeface="Arimo"/>
                <a:cs typeface="Arimo"/>
              </a:rPr>
              <a:t>düğümlere  </a:t>
            </a:r>
            <a:r>
              <a:rPr sz="2000" spc="-105" dirty="0">
                <a:latin typeface="Arimo"/>
                <a:cs typeface="Arimo"/>
              </a:rPr>
              <a:t>çocuk </a:t>
            </a:r>
            <a:r>
              <a:rPr sz="2000" spc="-55" dirty="0">
                <a:latin typeface="Arimo"/>
                <a:cs typeface="Arimo"/>
              </a:rPr>
              <a:t>(child), </a:t>
            </a:r>
            <a:r>
              <a:rPr sz="2000" spc="-80" dirty="0">
                <a:latin typeface="Arimo"/>
                <a:cs typeface="Arimo"/>
              </a:rPr>
              <a:t>üsten </a:t>
            </a:r>
            <a:r>
              <a:rPr sz="2000" spc="-95" dirty="0">
                <a:latin typeface="Arimo"/>
                <a:cs typeface="Arimo"/>
              </a:rPr>
              <a:t>bağlı </a:t>
            </a:r>
            <a:r>
              <a:rPr sz="2000" spc="-90" dirty="0">
                <a:latin typeface="Arimo"/>
                <a:cs typeface="Arimo"/>
              </a:rPr>
              <a:t>düğüme de </a:t>
            </a:r>
            <a:r>
              <a:rPr sz="2000" spc="-60" dirty="0">
                <a:latin typeface="Arimo"/>
                <a:cs typeface="Arimo"/>
              </a:rPr>
              <a:t>o </a:t>
            </a:r>
            <a:r>
              <a:rPr sz="2000" spc="-80" dirty="0">
                <a:latin typeface="Arimo"/>
                <a:cs typeface="Arimo"/>
              </a:rPr>
              <a:t>düğümün </a:t>
            </a:r>
            <a:r>
              <a:rPr sz="2000" spc="-75" dirty="0">
                <a:latin typeface="Arimo"/>
                <a:cs typeface="Arimo"/>
              </a:rPr>
              <a:t>ailesi</a:t>
            </a:r>
            <a:r>
              <a:rPr sz="2000" spc="-390" dirty="0">
                <a:latin typeface="Arimo"/>
                <a:cs typeface="Arimo"/>
              </a:rPr>
              <a:t> </a:t>
            </a:r>
            <a:r>
              <a:rPr sz="2000" spc="-55" dirty="0">
                <a:latin typeface="Arimo"/>
                <a:cs typeface="Arimo"/>
              </a:rPr>
              <a:t>(parent)  </a:t>
            </a:r>
            <a:r>
              <a:rPr sz="2000" spc="-60" dirty="0">
                <a:latin typeface="Arimo"/>
                <a:cs typeface="Arimo"/>
              </a:rPr>
              <a:t>denilir.</a:t>
            </a:r>
            <a:endParaRPr sz="200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8824" y="4507991"/>
            <a:ext cx="5866130" cy="1801495"/>
            <a:chOff x="1258824" y="4507991"/>
            <a:chExt cx="5866130" cy="1801495"/>
          </a:xfrm>
        </p:grpSpPr>
        <p:sp>
          <p:nvSpPr>
            <p:cNvPr id="5" name="object 5"/>
            <p:cNvSpPr/>
            <p:nvPr/>
          </p:nvSpPr>
          <p:spPr>
            <a:xfrm>
              <a:off x="4584191" y="4507991"/>
              <a:ext cx="2540508" cy="1801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8824" y="4652771"/>
              <a:ext cx="2330196" cy="1656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2453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Graf Veri</a:t>
            </a:r>
            <a:r>
              <a:rPr sz="2800" spc="-4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0955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05" dirty="0"/>
              <a:t>Graf </a:t>
            </a:r>
            <a:r>
              <a:rPr sz="2000" spc="-50" dirty="0"/>
              <a:t>veri modeli, </a:t>
            </a:r>
            <a:r>
              <a:rPr sz="2000" spc="-110" dirty="0"/>
              <a:t>aynı </a:t>
            </a:r>
            <a:r>
              <a:rPr sz="2000" spc="-100" dirty="0"/>
              <a:t>kümeye </a:t>
            </a:r>
            <a:r>
              <a:rPr sz="2000" spc="-10" dirty="0"/>
              <a:t>ait </a:t>
            </a:r>
            <a:r>
              <a:rPr sz="2000" spc="-70" dirty="0"/>
              <a:t>olan </a:t>
            </a:r>
            <a:r>
              <a:rPr sz="2000" spc="-40" dirty="0"/>
              <a:t>verilerin </a:t>
            </a:r>
            <a:r>
              <a:rPr sz="2000" spc="-85" dirty="0"/>
              <a:t>şekilde</a:t>
            </a:r>
            <a:r>
              <a:rPr sz="2000" spc="-245" dirty="0"/>
              <a:t> </a:t>
            </a:r>
            <a:r>
              <a:rPr sz="2000" spc="-114" dirty="0"/>
              <a:t>görüldüğü  </a:t>
            </a:r>
            <a:r>
              <a:rPr sz="2000" spc="-50" dirty="0"/>
              <a:t>gibi </a:t>
            </a:r>
            <a:r>
              <a:rPr sz="2000" spc="-80" dirty="0"/>
              <a:t>düğümler, </a:t>
            </a:r>
            <a:r>
              <a:rPr sz="2000" spc="-45" dirty="0"/>
              <a:t>ayrıtlar </a:t>
            </a:r>
            <a:r>
              <a:rPr sz="2000" spc="-70" dirty="0"/>
              <a:t>(kenarlar) </a:t>
            </a:r>
            <a:r>
              <a:rPr sz="2000" spc="-120" dirty="0"/>
              <a:t>ve </a:t>
            </a:r>
            <a:r>
              <a:rPr sz="2000" spc="-60" dirty="0"/>
              <a:t>bunların </a:t>
            </a:r>
            <a:r>
              <a:rPr sz="2000" spc="-50" dirty="0"/>
              <a:t>birleştirilmesinden  </a:t>
            </a:r>
            <a:r>
              <a:rPr sz="2000" spc="-90" dirty="0"/>
              <a:t>oluşur. </a:t>
            </a:r>
            <a:r>
              <a:rPr sz="2000" spc="-85" dirty="0"/>
              <a:t>Düğümler </a:t>
            </a:r>
            <a:r>
              <a:rPr sz="2000" spc="-70" dirty="0"/>
              <a:t>birleşme </a:t>
            </a:r>
            <a:r>
              <a:rPr sz="2000" spc="-90" dirty="0"/>
              <a:t>noktasını </a:t>
            </a:r>
            <a:r>
              <a:rPr sz="2000" spc="-45" dirty="0"/>
              <a:t>ayrıtlar </a:t>
            </a:r>
            <a:r>
              <a:rPr sz="2000" spc="-110" dirty="0"/>
              <a:t>da</a:t>
            </a:r>
            <a:r>
              <a:rPr sz="2000" spc="-240" dirty="0"/>
              <a:t> </a:t>
            </a:r>
            <a:r>
              <a:rPr sz="2000" spc="-60" dirty="0"/>
              <a:t>düğümlerin</a:t>
            </a:r>
            <a:endParaRPr sz="2000" dirty="0">
              <a:latin typeface="Arial"/>
              <a:cs typeface="Arial"/>
            </a:endParaRPr>
          </a:p>
          <a:p>
            <a:pPr marL="285115" marR="287020">
              <a:lnSpc>
                <a:spcPct val="100000"/>
              </a:lnSpc>
            </a:pPr>
            <a:r>
              <a:rPr sz="2000" spc="-75" dirty="0"/>
              <a:t>bağlantı </a:t>
            </a:r>
            <a:r>
              <a:rPr sz="2000" spc="-55" dirty="0"/>
              <a:t>ilişkisini </a:t>
            </a:r>
            <a:r>
              <a:rPr sz="2000" spc="-80" dirty="0"/>
              <a:t>gösterir. </a:t>
            </a:r>
            <a:r>
              <a:rPr sz="2000" spc="-55" dirty="0"/>
              <a:t>Verilerin </a:t>
            </a:r>
            <a:r>
              <a:rPr sz="2000" spc="-50" dirty="0"/>
              <a:t>kendileri </a:t>
            </a:r>
            <a:r>
              <a:rPr sz="2000" spc="-135" dirty="0"/>
              <a:t>veya </a:t>
            </a:r>
            <a:r>
              <a:rPr sz="2000" spc="-5" dirty="0"/>
              <a:t>bir </a:t>
            </a:r>
            <a:r>
              <a:rPr sz="2000" spc="-114" dirty="0"/>
              <a:t>kısmı</a:t>
            </a:r>
            <a:r>
              <a:rPr sz="2000" spc="-330" dirty="0"/>
              <a:t> </a:t>
            </a:r>
            <a:r>
              <a:rPr sz="2000" spc="-85" dirty="0"/>
              <a:t>hem  </a:t>
            </a:r>
            <a:r>
              <a:rPr sz="2000" spc="-70" dirty="0"/>
              <a:t>düğümlerde </a:t>
            </a:r>
            <a:r>
              <a:rPr sz="2000" spc="-85" dirty="0"/>
              <a:t>hem </a:t>
            </a:r>
            <a:r>
              <a:rPr sz="2000" spc="-90" dirty="0"/>
              <a:t>de </a:t>
            </a:r>
            <a:r>
              <a:rPr sz="2000" spc="-55" dirty="0"/>
              <a:t>ayrıtların </a:t>
            </a:r>
            <a:r>
              <a:rPr sz="2000" spc="-45" dirty="0"/>
              <a:t>bilgi </a:t>
            </a:r>
            <a:r>
              <a:rPr sz="2000" spc="-110" dirty="0"/>
              <a:t>kısmında</a:t>
            </a:r>
            <a:r>
              <a:rPr sz="2000" spc="-275" dirty="0"/>
              <a:t> </a:t>
            </a:r>
            <a:r>
              <a:rPr sz="2000" spc="-25" dirty="0"/>
              <a:t>tutulabilir.</a:t>
            </a:r>
            <a:endParaRPr sz="2000" dirty="0"/>
          </a:p>
          <a:p>
            <a:pPr marL="1649095" marR="5080" indent="-180340">
              <a:lnSpc>
                <a:spcPct val="100000"/>
              </a:lnSpc>
              <a:spcBef>
                <a:spcPts val="409"/>
              </a:spcBef>
            </a:pPr>
            <a:r>
              <a:rPr sz="1050" spc="21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600" spc="-80" dirty="0"/>
              <a:t>Graflar, </a:t>
            </a:r>
            <a:r>
              <a:rPr sz="1600" spc="-90" dirty="0"/>
              <a:t>yazılım dünyasından </a:t>
            </a:r>
            <a:r>
              <a:rPr sz="1600" spc="-45" dirty="0"/>
              <a:t>önemli </a:t>
            </a:r>
            <a:r>
              <a:rPr sz="1600" spc="-10" dirty="0"/>
              <a:t>bir </a:t>
            </a:r>
            <a:r>
              <a:rPr sz="1600" spc="-80" dirty="0"/>
              <a:t>yere </a:t>
            </a:r>
            <a:r>
              <a:rPr sz="1600" spc="-60" dirty="0"/>
              <a:t>sahiptir. </a:t>
            </a:r>
            <a:r>
              <a:rPr sz="1600" spc="-75" dirty="0"/>
              <a:t>Örneğin, </a:t>
            </a:r>
            <a:r>
              <a:rPr sz="1600" spc="-70" dirty="0"/>
              <a:t>bir  </a:t>
            </a:r>
            <a:r>
              <a:rPr sz="1600" spc="-60" dirty="0"/>
              <a:t>şehrin </a:t>
            </a:r>
            <a:r>
              <a:rPr sz="1600" spc="-15" dirty="0"/>
              <a:t>trafik </a:t>
            </a:r>
            <a:r>
              <a:rPr sz="1600" spc="-75" dirty="0"/>
              <a:t>altyapısından en </a:t>
            </a:r>
            <a:r>
              <a:rPr sz="1600" spc="-100" dirty="0"/>
              <a:t>yüksek akışın sağlanması,</a:t>
            </a:r>
            <a:r>
              <a:rPr sz="1600" spc="-190" dirty="0"/>
              <a:t> </a:t>
            </a:r>
            <a:r>
              <a:rPr sz="1600" spc="-85" dirty="0"/>
              <a:t>taşıma</a:t>
            </a:r>
            <a:endParaRPr sz="1600" dirty="0">
              <a:latin typeface="Arial"/>
              <a:cs typeface="Arial"/>
            </a:endParaRPr>
          </a:p>
          <a:p>
            <a:pPr marL="1649095" marR="290830">
              <a:lnSpc>
                <a:spcPct val="100000"/>
              </a:lnSpc>
            </a:pPr>
            <a:r>
              <a:rPr sz="1600" spc="-40" dirty="0"/>
              <a:t>şirketinin </a:t>
            </a:r>
            <a:r>
              <a:rPr sz="1600" spc="-75" dirty="0"/>
              <a:t>en </a:t>
            </a:r>
            <a:r>
              <a:rPr sz="1600" spc="-30" dirty="0"/>
              <a:t>verimli </a:t>
            </a:r>
            <a:r>
              <a:rPr sz="1600" spc="-85" dirty="0"/>
              <a:t>taşıma </a:t>
            </a:r>
            <a:r>
              <a:rPr sz="1600" spc="-70" dirty="0"/>
              <a:t>şekli </a:t>
            </a:r>
            <a:r>
              <a:rPr sz="1600" spc="-110" dirty="0"/>
              <a:t>veya </a:t>
            </a:r>
            <a:r>
              <a:rPr sz="1600" spc="-30" dirty="0"/>
              <a:t>network </a:t>
            </a:r>
            <a:r>
              <a:rPr sz="1600" spc="-60" dirty="0"/>
              <a:t>bağlantılarında  </a:t>
            </a:r>
            <a:r>
              <a:rPr sz="1600" spc="-100" dirty="0"/>
              <a:t>yüksek </a:t>
            </a:r>
            <a:r>
              <a:rPr sz="1600" spc="-85" dirty="0"/>
              <a:t>başarım </a:t>
            </a:r>
            <a:r>
              <a:rPr sz="1600" spc="-60" dirty="0"/>
              <a:t>elde </a:t>
            </a:r>
            <a:r>
              <a:rPr sz="1600" spc="-55" dirty="0"/>
              <a:t>edilmesi </a:t>
            </a:r>
            <a:r>
              <a:rPr sz="1600" spc="-45" dirty="0"/>
              <a:t>gibi</a:t>
            </a:r>
            <a:r>
              <a:rPr sz="1600" spc="-140" dirty="0"/>
              <a:t> </a:t>
            </a:r>
            <a:r>
              <a:rPr sz="1600" spc="-55" dirty="0"/>
              <a:t>problemler.</a:t>
            </a:r>
            <a:endParaRPr sz="1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45591" y="3320796"/>
            <a:ext cx="7266940" cy="3096895"/>
            <a:chOff x="545591" y="3320796"/>
            <a:chExt cx="7266940" cy="3096895"/>
          </a:xfrm>
        </p:grpSpPr>
        <p:sp>
          <p:nvSpPr>
            <p:cNvPr id="5" name="object 5"/>
            <p:cNvSpPr/>
            <p:nvPr/>
          </p:nvSpPr>
          <p:spPr>
            <a:xfrm>
              <a:off x="545591" y="3320796"/>
              <a:ext cx="2010156" cy="2772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6599" y="4117848"/>
              <a:ext cx="4535424" cy="2299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426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Durum </a:t>
            </a:r>
            <a:r>
              <a:rPr sz="2800" spc="-55" dirty="0"/>
              <a:t>Makinası </a:t>
            </a:r>
            <a:r>
              <a:rPr sz="2800" spc="-125" dirty="0"/>
              <a:t>Veri</a:t>
            </a:r>
            <a:r>
              <a:rPr sz="2800" spc="-65" dirty="0"/>
              <a:t> </a:t>
            </a:r>
            <a:r>
              <a:rPr sz="2800" spc="-70" dirty="0"/>
              <a:t>Modeli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pc="-95" dirty="0"/>
              <a:t>Durum </a:t>
            </a:r>
            <a:r>
              <a:rPr spc="-125" dirty="0"/>
              <a:t>makinası </a:t>
            </a:r>
            <a:r>
              <a:rPr spc="-60" dirty="0"/>
              <a:t>veri modeli, </a:t>
            </a:r>
            <a:r>
              <a:rPr spc="-10" dirty="0"/>
              <a:t>bir </a:t>
            </a:r>
            <a:r>
              <a:rPr spc="-90" dirty="0"/>
              <a:t>sistemin </a:t>
            </a:r>
            <a:r>
              <a:rPr spc="-125" dirty="0"/>
              <a:t>davranışını  </a:t>
            </a:r>
            <a:r>
              <a:rPr spc="-90" dirty="0"/>
              <a:t>tanımlamak </a:t>
            </a:r>
            <a:r>
              <a:rPr spc="-145" dirty="0"/>
              <a:t>ve </a:t>
            </a:r>
            <a:r>
              <a:rPr spc="-85" dirty="0"/>
              <a:t>ortaya </a:t>
            </a:r>
            <a:r>
              <a:rPr spc="-120" dirty="0"/>
              <a:t>çıkarmak </a:t>
            </a:r>
            <a:r>
              <a:rPr spc="-60" dirty="0"/>
              <a:t>için </a:t>
            </a:r>
            <a:r>
              <a:rPr spc="-85" dirty="0"/>
              <a:t>kullanılan </a:t>
            </a:r>
            <a:r>
              <a:rPr spc="-10" dirty="0"/>
              <a:t>bir  </a:t>
            </a:r>
            <a:r>
              <a:rPr spc="-135" dirty="0"/>
              <a:t>yaklaşım </a:t>
            </a:r>
            <a:r>
              <a:rPr spc="-65" dirty="0"/>
              <a:t>şeklidir; </a:t>
            </a:r>
            <a:r>
              <a:rPr spc="-45" dirty="0"/>
              <a:t>işletim </a:t>
            </a:r>
            <a:r>
              <a:rPr spc="-80" dirty="0"/>
              <a:t>sistemlerinde, </a:t>
            </a:r>
            <a:r>
              <a:rPr spc="-65" dirty="0"/>
              <a:t>derleyici </a:t>
            </a:r>
            <a:r>
              <a:rPr spc="-145" dirty="0"/>
              <a:t>ve  </a:t>
            </a:r>
            <a:r>
              <a:rPr spc="-95" dirty="0"/>
              <a:t>yorumlayıcılarda, </a:t>
            </a:r>
            <a:r>
              <a:rPr spc="-45" dirty="0"/>
              <a:t>kontrol </a:t>
            </a:r>
            <a:r>
              <a:rPr spc="-125" dirty="0"/>
              <a:t>amaçlı </a:t>
            </a:r>
            <a:r>
              <a:rPr spc="-110" dirty="0"/>
              <a:t>yazılımlarda,</a:t>
            </a:r>
            <a:r>
              <a:rPr spc="-330" dirty="0"/>
              <a:t> </a:t>
            </a:r>
            <a:r>
              <a:rPr spc="-90" dirty="0"/>
              <a:t>sistemin  </a:t>
            </a:r>
            <a:r>
              <a:rPr spc="-125" dirty="0"/>
              <a:t>davranışını </a:t>
            </a:r>
            <a:r>
              <a:rPr spc="-75" dirty="0"/>
              <a:t>durumlara </a:t>
            </a:r>
            <a:r>
              <a:rPr spc="-60" dirty="0"/>
              <a:t>indirger </a:t>
            </a:r>
            <a:r>
              <a:rPr spc="-145" dirty="0"/>
              <a:t>ve </a:t>
            </a:r>
            <a:r>
              <a:rPr spc="-55" dirty="0"/>
              <a:t>durumlar </a:t>
            </a:r>
            <a:r>
              <a:rPr spc="-155" dirty="0"/>
              <a:t>arası </a:t>
            </a:r>
            <a:r>
              <a:rPr spc="-160" dirty="0"/>
              <a:t>geçiş  </a:t>
            </a:r>
            <a:r>
              <a:rPr spc="-100" dirty="0"/>
              <a:t>koşullarıyla </a:t>
            </a:r>
            <a:r>
              <a:rPr spc="-95" dirty="0"/>
              <a:t>sistemi </a:t>
            </a:r>
            <a:r>
              <a:rPr spc="-85" dirty="0"/>
              <a:t>ortaya</a:t>
            </a:r>
            <a:r>
              <a:rPr spc="-225" dirty="0"/>
              <a:t> </a:t>
            </a:r>
            <a:r>
              <a:rPr spc="-150" dirty="0"/>
              <a:t>koyar.</a:t>
            </a:r>
            <a:endParaRPr sz="1800" dirty="0">
              <a:latin typeface="Arial"/>
              <a:cs typeface="Arial"/>
            </a:endParaRPr>
          </a:p>
          <a:p>
            <a:pPr marL="582295" marR="201295" indent="-273050">
              <a:lnSpc>
                <a:spcPct val="100000"/>
              </a:lnSpc>
              <a:spcBef>
                <a:spcPts val="55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90" dirty="0"/>
              <a:t>Durum </a:t>
            </a:r>
            <a:r>
              <a:rPr sz="2200" spc="-110" dirty="0"/>
              <a:t>makinası, </a:t>
            </a:r>
            <a:r>
              <a:rPr sz="2200" spc="-120" dirty="0"/>
              <a:t>yazılım uygulamasında </a:t>
            </a:r>
            <a:r>
              <a:rPr sz="2200" spc="-75" dirty="0"/>
              <a:t>birçok</a:t>
            </a:r>
            <a:r>
              <a:rPr sz="2200" spc="-305" dirty="0"/>
              <a:t> </a:t>
            </a:r>
            <a:r>
              <a:rPr sz="2200" spc="-110" dirty="0"/>
              <a:t>alanda  </a:t>
            </a:r>
            <a:r>
              <a:rPr sz="2200" spc="-70" dirty="0"/>
              <a:t>kullanılabilir. </a:t>
            </a:r>
            <a:r>
              <a:rPr sz="2200" spc="-100" dirty="0"/>
              <a:t>Örneğin </a:t>
            </a:r>
            <a:r>
              <a:rPr sz="2200" spc="-15" dirty="0"/>
              <a:t>bir </a:t>
            </a:r>
            <a:r>
              <a:rPr sz="2200" spc="-20" dirty="0"/>
              <a:t>robot </a:t>
            </a:r>
            <a:r>
              <a:rPr sz="2200" spc="-75" dirty="0"/>
              <a:t>kolunun </a:t>
            </a:r>
            <a:r>
              <a:rPr sz="2200" spc="-70" dirty="0"/>
              <a:t>hareketi, </a:t>
            </a:r>
            <a:r>
              <a:rPr sz="2200" spc="-60" dirty="0"/>
              <a:t>şifre  </a:t>
            </a:r>
            <a:r>
              <a:rPr sz="2200" spc="-135" dirty="0"/>
              <a:t>çözme, </a:t>
            </a:r>
            <a:r>
              <a:rPr sz="2200" spc="-130" dirty="0"/>
              <a:t>gerçek </a:t>
            </a:r>
            <a:r>
              <a:rPr sz="2200" spc="-125" dirty="0"/>
              <a:t>zamanlı </a:t>
            </a:r>
            <a:r>
              <a:rPr sz="2200" spc="-45" dirty="0"/>
              <a:t>işletim </a:t>
            </a:r>
            <a:r>
              <a:rPr sz="2200" spc="-75" dirty="0"/>
              <a:t>sistemlerinde </a:t>
            </a:r>
            <a:r>
              <a:rPr sz="2200" spc="-130" dirty="0"/>
              <a:t>proses  </a:t>
            </a:r>
            <a:r>
              <a:rPr sz="2200" spc="-45" dirty="0"/>
              <a:t>kontrolü </a:t>
            </a:r>
            <a:r>
              <a:rPr sz="2200" spc="-135" dirty="0"/>
              <a:t>ve </a:t>
            </a:r>
            <a:r>
              <a:rPr sz="2200" spc="-110" dirty="0"/>
              <a:t>genel </a:t>
            </a:r>
            <a:r>
              <a:rPr sz="2200" spc="-85" dirty="0"/>
              <a:t>olarak </a:t>
            </a:r>
            <a:r>
              <a:rPr sz="2200" spc="-40" dirty="0"/>
              <a:t>kontrol </a:t>
            </a:r>
            <a:r>
              <a:rPr sz="2200" spc="-15" dirty="0"/>
              <a:t>alt </a:t>
            </a:r>
            <a:r>
              <a:rPr sz="2200" spc="-65" dirty="0"/>
              <a:t>sistemlerinin  </a:t>
            </a:r>
            <a:r>
              <a:rPr sz="2200" spc="-110" dirty="0"/>
              <a:t>yazılımla </a:t>
            </a:r>
            <a:r>
              <a:rPr sz="2200" spc="-114" dirty="0"/>
              <a:t>uygulamayı </a:t>
            </a:r>
            <a:r>
              <a:rPr sz="2200" spc="-105" dirty="0"/>
              <a:t>başarılı </a:t>
            </a:r>
            <a:r>
              <a:rPr sz="2200" spc="-10" dirty="0"/>
              <a:t>bir </a:t>
            </a:r>
            <a:r>
              <a:rPr sz="2200" spc="-100" dirty="0"/>
              <a:t>şekilde</a:t>
            </a:r>
            <a:r>
              <a:rPr sz="2200" spc="-265" dirty="0"/>
              <a:t> </a:t>
            </a:r>
            <a:r>
              <a:rPr sz="2200" spc="-100" dirty="0"/>
              <a:t>sonuçlandırma  </a:t>
            </a:r>
            <a:r>
              <a:rPr sz="2200" spc="-75" dirty="0"/>
              <a:t>durumlarında </a:t>
            </a:r>
            <a:r>
              <a:rPr sz="2200" spc="-135" dirty="0"/>
              <a:t>çözüm</a:t>
            </a:r>
            <a:r>
              <a:rPr sz="2200" spc="-180" dirty="0"/>
              <a:t> </a:t>
            </a:r>
            <a:r>
              <a:rPr sz="2200" spc="-75" dirty="0"/>
              <a:t>olur.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426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/>
              <a:t>Durum </a:t>
            </a:r>
            <a:r>
              <a:rPr sz="2800" spc="-55" dirty="0"/>
              <a:t>Makinası </a:t>
            </a:r>
            <a:r>
              <a:rPr sz="2800" spc="-125" dirty="0"/>
              <a:t>Veri</a:t>
            </a:r>
            <a:r>
              <a:rPr sz="2800" spc="-6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pc="-95" dirty="0"/>
              <a:t>Durum </a:t>
            </a:r>
            <a:r>
              <a:rPr spc="-125" dirty="0"/>
              <a:t>makinası </a:t>
            </a:r>
            <a:r>
              <a:rPr spc="-60" dirty="0"/>
              <a:t>veri modeli </a:t>
            </a:r>
            <a:r>
              <a:rPr spc="-125" dirty="0"/>
              <a:t>şeklen </a:t>
            </a:r>
            <a:r>
              <a:rPr spc="-75" dirty="0"/>
              <a:t>yönlü </a:t>
            </a:r>
            <a:r>
              <a:rPr spc="-95" dirty="0"/>
              <a:t>graflara  </a:t>
            </a:r>
            <a:r>
              <a:rPr spc="-140" dirty="0"/>
              <a:t>benzer, ancak, </a:t>
            </a:r>
            <a:r>
              <a:rPr spc="-85" dirty="0"/>
              <a:t>birleşme </a:t>
            </a:r>
            <a:r>
              <a:rPr spc="-70" dirty="0"/>
              <a:t>noktaları </a:t>
            </a:r>
            <a:r>
              <a:rPr spc="-90" dirty="0"/>
              <a:t>graflarda </a:t>
            </a:r>
            <a:r>
              <a:rPr spc="-85" dirty="0"/>
              <a:t>olduğu </a:t>
            </a:r>
            <a:r>
              <a:rPr spc="-65" dirty="0"/>
              <a:t>gibi  </a:t>
            </a:r>
            <a:r>
              <a:rPr spc="-110" dirty="0"/>
              <a:t>düğüm </a:t>
            </a:r>
            <a:r>
              <a:rPr spc="-95" dirty="0"/>
              <a:t>olarak </a:t>
            </a:r>
            <a:r>
              <a:rPr spc="-85" dirty="0"/>
              <a:t>değil </a:t>
            </a:r>
            <a:r>
              <a:rPr spc="-110" dirty="0"/>
              <a:t>de </a:t>
            </a:r>
            <a:r>
              <a:rPr b="0" spc="-55" dirty="0">
                <a:latin typeface="Lato Medium"/>
                <a:cs typeface="Lato Medium"/>
              </a:rPr>
              <a:t>durum</a:t>
            </a:r>
            <a:r>
              <a:rPr spc="-55" dirty="0"/>
              <a:t>, ayrıtlar </a:t>
            </a:r>
            <a:r>
              <a:rPr spc="-135" dirty="0"/>
              <a:t>da </a:t>
            </a:r>
            <a:r>
              <a:rPr b="0" spc="-85" dirty="0">
                <a:latin typeface="Lato Medium"/>
                <a:cs typeface="Lato Medium"/>
              </a:rPr>
              <a:t>geçiş</a:t>
            </a:r>
            <a:r>
              <a:rPr b="0" spc="-290" dirty="0">
                <a:latin typeface="Lato Medium"/>
                <a:cs typeface="Lato Medium"/>
              </a:rPr>
              <a:t> </a:t>
            </a:r>
            <a:r>
              <a:rPr b="0" spc="-40" dirty="0">
                <a:latin typeface="Lato Medium"/>
                <a:cs typeface="Lato Medium"/>
              </a:rPr>
              <a:t>eğrileri  </a:t>
            </a:r>
            <a:r>
              <a:rPr spc="-95" dirty="0"/>
              <a:t>olarak </a:t>
            </a:r>
            <a:r>
              <a:rPr spc="-90" dirty="0"/>
              <a:t>adlandırılır. </a:t>
            </a:r>
            <a:r>
              <a:rPr spc="-80" dirty="0"/>
              <a:t>Durumlar </a:t>
            </a:r>
            <a:r>
              <a:rPr spc="-120" dirty="0"/>
              <a:t>arasındaki</a:t>
            </a:r>
            <a:r>
              <a:rPr spc="-310" dirty="0"/>
              <a:t> </a:t>
            </a:r>
            <a:r>
              <a:rPr spc="-130" dirty="0"/>
              <a:t>geçişler,</a:t>
            </a:r>
            <a:endParaRPr sz="1800" dirty="0">
              <a:latin typeface="Lato Medium"/>
              <a:cs typeface="Lato Medium"/>
            </a:endParaRPr>
          </a:p>
          <a:p>
            <a:pPr marL="285115" marR="1358900">
              <a:lnSpc>
                <a:spcPct val="100000"/>
              </a:lnSpc>
            </a:pPr>
            <a:r>
              <a:rPr spc="-90" dirty="0"/>
              <a:t>sistemin </a:t>
            </a:r>
            <a:r>
              <a:rPr spc="-70" dirty="0"/>
              <a:t>o </a:t>
            </a:r>
            <a:r>
              <a:rPr spc="-150" dirty="0"/>
              <a:t>ana </a:t>
            </a:r>
            <a:r>
              <a:rPr spc="-114" dirty="0"/>
              <a:t>kadar </a:t>
            </a:r>
            <a:r>
              <a:rPr spc="-50" dirty="0"/>
              <a:t>ki </a:t>
            </a:r>
            <a:r>
              <a:rPr spc="-75" dirty="0"/>
              <a:t>durumlarına </a:t>
            </a:r>
            <a:r>
              <a:rPr spc="-145" dirty="0"/>
              <a:t>ve</a:t>
            </a:r>
            <a:r>
              <a:rPr spc="-395" dirty="0"/>
              <a:t> </a:t>
            </a:r>
            <a:r>
              <a:rPr spc="-80" dirty="0"/>
              <a:t>giriş  </a:t>
            </a:r>
            <a:r>
              <a:rPr spc="-65" dirty="0"/>
              <a:t>parametrelerine</a:t>
            </a:r>
            <a:r>
              <a:rPr spc="-155" dirty="0"/>
              <a:t> </a:t>
            </a:r>
            <a:r>
              <a:rPr spc="-120" dirty="0"/>
              <a:t>bağlıdır.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2311" y="4008120"/>
            <a:ext cx="6840220" cy="1797050"/>
            <a:chOff x="972311" y="4008120"/>
            <a:chExt cx="6840220" cy="1797050"/>
          </a:xfrm>
        </p:grpSpPr>
        <p:sp>
          <p:nvSpPr>
            <p:cNvPr id="5" name="object 5"/>
            <p:cNvSpPr/>
            <p:nvPr/>
          </p:nvSpPr>
          <p:spPr>
            <a:xfrm>
              <a:off x="972311" y="4008120"/>
              <a:ext cx="2487167" cy="17967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95927" y="4067556"/>
              <a:ext cx="3816096" cy="1697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5069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/>
              <a:t>Veritabanında </a:t>
            </a:r>
            <a:r>
              <a:rPr sz="2800" spc="-40" dirty="0"/>
              <a:t>İlişkisel </a:t>
            </a:r>
            <a:r>
              <a:rPr sz="2800" spc="-125" dirty="0"/>
              <a:t>Veri</a:t>
            </a:r>
            <a:r>
              <a:rPr sz="2800" spc="-55" dirty="0"/>
              <a:t> </a:t>
            </a:r>
            <a:r>
              <a:rPr sz="2800" spc="-70" dirty="0"/>
              <a:t>Modeli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49223" y="1448562"/>
            <a:ext cx="66205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80" dirty="0">
                <a:latin typeface="Arimo"/>
                <a:cs typeface="Arimo"/>
              </a:rPr>
              <a:t>Veritabanı </a:t>
            </a:r>
            <a:r>
              <a:rPr sz="2000" spc="-70" dirty="0">
                <a:latin typeface="Arimo"/>
                <a:cs typeface="Arimo"/>
              </a:rPr>
              <a:t>ilişkisel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45" dirty="0">
                <a:latin typeface="Arimo"/>
                <a:cs typeface="Arimo"/>
              </a:rPr>
              <a:t>modeli </a:t>
            </a:r>
            <a:r>
              <a:rPr sz="2000" spc="-65" dirty="0">
                <a:latin typeface="Arimo"/>
                <a:cs typeface="Arimo"/>
              </a:rPr>
              <a:t>veritabanı </a:t>
            </a:r>
            <a:r>
              <a:rPr sz="2000" spc="-85" dirty="0">
                <a:latin typeface="Arimo"/>
                <a:cs typeface="Arimo"/>
              </a:rPr>
              <a:t>uygulamalarında</a:t>
            </a:r>
            <a:r>
              <a:rPr sz="2000" spc="-175" dirty="0">
                <a:latin typeface="Arimo"/>
                <a:cs typeface="Arimo"/>
              </a:rPr>
              <a:t> </a:t>
            </a:r>
            <a:r>
              <a:rPr sz="2000" spc="-229" dirty="0">
                <a:latin typeface="Arimo"/>
                <a:cs typeface="Arimo"/>
              </a:rPr>
              <a:t>var  </a:t>
            </a:r>
            <a:r>
              <a:rPr sz="2000" spc="-70" dirty="0">
                <a:latin typeface="Arimo"/>
                <a:cs typeface="Arimo"/>
              </a:rPr>
              <a:t>olan </a:t>
            </a:r>
            <a:r>
              <a:rPr sz="2000" dirty="0">
                <a:latin typeface="Arimo"/>
                <a:cs typeface="Arimo"/>
              </a:rPr>
              <a:t>dört </a:t>
            </a:r>
            <a:r>
              <a:rPr sz="2000" spc="-135" dirty="0">
                <a:latin typeface="Arimo"/>
                <a:cs typeface="Arimo"/>
              </a:rPr>
              <a:t>beş </a:t>
            </a:r>
            <a:r>
              <a:rPr sz="2000" spc="-75" dirty="0">
                <a:latin typeface="Arimo"/>
                <a:cs typeface="Arimo"/>
              </a:rPr>
              <a:t>sınıftan </a:t>
            </a:r>
            <a:r>
              <a:rPr sz="2000" spc="-30" dirty="0">
                <a:latin typeface="Arimo"/>
                <a:cs typeface="Arimo"/>
              </a:rPr>
              <a:t>birisidir; </a:t>
            </a:r>
            <a:r>
              <a:rPr sz="2000" spc="-40" dirty="0">
                <a:latin typeface="Arimo"/>
                <a:cs typeface="Arimo"/>
              </a:rPr>
              <a:t>veriler </a:t>
            </a:r>
            <a:r>
              <a:rPr sz="2000" spc="-85" dirty="0">
                <a:latin typeface="Arimo"/>
                <a:cs typeface="Arimo"/>
              </a:rPr>
              <a:t>şekilde </a:t>
            </a:r>
            <a:r>
              <a:rPr sz="2000" spc="-55" dirty="0">
                <a:latin typeface="Arimo"/>
                <a:cs typeface="Arimo"/>
              </a:rPr>
              <a:t>gösterildiği </a:t>
            </a:r>
            <a:r>
              <a:rPr sz="2000" spc="-50" dirty="0">
                <a:latin typeface="Arimo"/>
                <a:cs typeface="Arimo"/>
              </a:rPr>
              <a:t>gibi  </a:t>
            </a:r>
            <a:r>
              <a:rPr sz="2000" spc="-35" dirty="0">
                <a:latin typeface="Arimo"/>
                <a:cs typeface="Arimo"/>
              </a:rPr>
              <a:t>tablolar </a:t>
            </a:r>
            <a:r>
              <a:rPr sz="2000" spc="-80" dirty="0">
                <a:latin typeface="Arimo"/>
                <a:cs typeface="Arimo"/>
              </a:rPr>
              <a:t>üzerinden </a:t>
            </a:r>
            <a:r>
              <a:rPr sz="2000" spc="-60" dirty="0">
                <a:latin typeface="Arimo"/>
                <a:cs typeface="Arimo"/>
              </a:rPr>
              <a:t>kurulan </a:t>
            </a:r>
            <a:r>
              <a:rPr sz="2000" spc="-50" dirty="0">
                <a:latin typeface="Arimo"/>
                <a:cs typeface="Arimo"/>
              </a:rPr>
              <a:t>ilişkilere</a:t>
            </a:r>
            <a:r>
              <a:rPr sz="2000" spc="-22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dayanmaktadır.</a:t>
            </a:r>
            <a:endParaRPr sz="2000" dirty="0">
              <a:latin typeface="Arimo"/>
              <a:cs typeface="Arim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923" y="2496311"/>
            <a:ext cx="7998459" cy="3093720"/>
            <a:chOff x="534923" y="2496311"/>
            <a:chExt cx="7998459" cy="3093720"/>
          </a:xfrm>
        </p:grpSpPr>
        <p:sp>
          <p:nvSpPr>
            <p:cNvPr id="5" name="object 5"/>
            <p:cNvSpPr/>
            <p:nvPr/>
          </p:nvSpPr>
          <p:spPr>
            <a:xfrm>
              <a:off x="2916935" y="2496311"/>
              <a:ext cx="5615940" cy="3093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923" y="2983991"/>
              <a:ext cx="2092452" cy="2461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5069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/>
              <a:t>Veritabanında </a:t>
            </a:r>
            <a:r>
              <a:rPr sz="2800" spc="-40" dirty="0"/>
              <a:t>İlişkisel </a:t>
            </a:r>
            <a:r>
              <a:rPr sz="2800" spc="-125" dirty="0"/>
              <a:t>Veri</a:t>
            </a:r>
            <a:r>
              <a:rPr sz="2800" spc="-5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9223" y="1814322"/>
            <a:ext cx="701675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305" dirty="0">
                <a:latin typeface="Arimo"/>
                <a:cs typeface="Arimo"/>
              </a:rPr>
              <a:t>SQL </a:t>
            </a:r>
            <a:r>
              <a:rPr sz="2000" spc="-60" dirty="0">
                <a:latin typeface="Arimo"/>
                <a:cs typeface="Arimo"/>
              </a:rPr>
              <a:t>(Structured </a:t>
            </a:r>
            <a:r>
              <a:rPr sz="2000" spc="-90" dirty="0">
                <a:latin typeface="Arimo"/>
                <a:cs typeface="Arimo"/>
              </a:rPr>
              <a:t>Query </a:t>
            </a:r>
            <a:r>
              <a:rPr sz="2000" spc="-135" dirty="0">
                <a:latin typeface="Arimo"/>
                <a:cs typeface="Arimo"/>
              </a:rPr>
              <a:t>Language), </a:t>
            </a:r>
            <a:r>
              <a:rPr sz="2000" spc="-100" dirty="0">
                <a:latin typeface="Arimo"/>
                <a:cs typeface="Arimo"/>
              </a:rPr>
              <a:t>sorgulama </a:t>
            </a:r>
            <a:r>
              <a:rPr sz="2000" spc="-10" dirty="0">
                <a:latin typeface="Arimo"/>
                <a:cs typeface="Arimo"/>
              </a:rPr>
              <a:t>dili</a:t>
            </a:r>
            <a:r>
              <a:rPr sz="2000" spc="-15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kullanılarak</a:t>
            </a:r>
            <a:endParaRPr sz="2000">
              <a:latin typeface="Arimo"/>
              <a:cs typeface="Arimo"/>
            </a:endParaRPr>
          </a:p>
          <a:p>
            <a:pPr marL="285115" marR="100330" algn="just">
              <a:lnSpc>
                <a:spcPct val="100000"/>
              </a:lnSpc>
            </a:pPr>
            <a:r>
              <a:rPr sz="2000" spc="-65" dirty="0">
                <a:latin typeface="Arimo"/>
                <a:cs typeface="Arimo"/>
              </a:rPr>
              <a:t>veritabanı </a:t>
            </a:r>
            <a:r>
              <a:rPr sz="2000" spc="-80" dirty="0">
                <a:latin typeface="Arimo"/>
                <a:cs typeface="Arimo"/>
              </a:rPr>
              <a:t>üzerinde </a:t>
            </a:r>
            <a:r>
              <a:rPr sz="2000" spc="-100" dirty="0">
                <a:latin typeface="Arimo"/>
                <a:cs typeface="Arimo"/>
              </a:rPr>
              <a:t>sorgulama </a:t>
            </a:r>
            <a:r>
              <a:rPr sz="2000" spc="-70" dirty="0">
                <a:latin typeface="Arimo"/>
                <a:cs typeface="Arimo"/>
              </a:rPr>
              <a:t>yapılabilir. </a:t>
            </a:r>
            <a:r>
              <a:rPr sz="2000" spc="-160" dirty="0">
                <a:latin typeface="Arimo"/>
                <a:cs typeface="Arimo"/>
              </a:rPr>
              <a:t>Access, </a:t>
            </a:r>
            <a:r>
              <a:rPr sz="2000" spc="-35" dirty="0">
                <a:latin typeface="Arimo"/>
                <a:cs typeface="Arimo"/>
              </a:rPr>
              <a:t>Microsoft </a:t>
            </a:r>
            <a:r>
              <a:rPr sz="2000" spc="-240" dirty="0">
                <a:latin typeface="Arimo"/>
                <a:cs typeface="Arimo"/>
              </a:rPr>
              <a:t>SQL,  </a:t>
            </a:r>
            <a:r>
              <a:rPr sz="2000" spc="-265" dirty="0">
                <a:latin typeface="Arimo"/>
                <a:cs typeface="Arimo"/>
              </a:rPr>
              <a:t>ORACLE, </a:t>
            </a:r>
            <a:r>
              <a:rPr sz="2000" spc="-300" dirty="0">
                <a:latin typeface="Arimo"/>
                <a:cs typeface="Arimo"/>
              </a:rPr>
              <a:t>SYBASE, </a:t>
            </a:r>
            <a:r>
              <a:rPr sz="2000" spc="-105" dirty="0">
                <a:latin typeface="Arimo"/>
                <a:cs typeface="Arimo"/>
              </a:rPr>
              <a:t>Ingres </a:t>
            </a:r>
            <a:r>
              <a:rPr sz="2000" spc="-50" dirty="0">
                <a:latin typeface="Arimo"/>
                <a:cs typeface="Arimo"/>
              </a:rPr>
              <a:t>gibi </a:t>
            </a:r>
            <a:r>
              <a:rPr sz="2000" spc="-65" dirty="0">
                <a:latin typeface="Arimo"/>
                <a:cs typeface="Arimo"/>
              </a:rPr>
              <a:t>birçok veritabanı </a:t>
            </a:r>
            <a:r>
              <a:rPr sz="2000" spc="-45" dirty="0">
                <a:latin typeface="Arimo"/>
                <a:cs typeface="Arimo"/>
              </a:rPr>
              <a:t>yönetim </a:t>
            </a:r>
            <a:r>
              <a:rPr sz="2000" spc="-65" dirty="0">
                <a:latin typeface="Arimo"/>
                <a:cs typeface="Arimo"/>
              </a:rPr>
              <a:t>sistemleri  </a:t>
            </a:r>
            <a:r>
              <a:rPr sz="2000" spc="-70" dirty="0">
                <a:latin typeface="Arimo"/>
                <a:cs typeface="Arimo"/>
              </a:rPr>
              <a:t>ilişkisel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40" dirty="0">
                <a:latin typeface="Arimo"/>
                <a:cs typeface="Arimo"/>
              </a:rPr>
              <a:t>modelini</a:t>
            </a:r>
            <a:r>
              <a:rPr sz="2000" spc="-150" dirty="0">
                <a:latin typeface="Arimo"/>
                <a:cs typeface="Arimo"/>
              </a:rPr>
              <a:t> </a:t>
            </a:r>
            <a:r>
              <a:rPr sz="2000" spc="-75" dirty="0">
                <a:latin typeface="Arimo"/>
                <a:cs typeface="Arimo"/>
              </a:rPr>
              <a:t>desteklemektedir.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mo"/>
              <a:cs typeface="Arimo"/>
            </a:endParaRPr>
          </a:p>
          <a:p>
            <a:pPr marR="771525" algn="r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80" dirty="0">
                <a:latin typeface="Arimo"/>
                <a:cs typeface="Arimo"/>
              </a:rPr>
              <a:t>Veritabanı </a:t>
            </a:r>
            <a:r>
              <a:rPr sz="2000" spc="-45" dirty="0">
                <a:latin typeface="Arimo"/>
                <a:cs typeface="Arimo"/>
              </a:rPr>
              <a:t>yönetim </a:t>
            </a:r>
            <a:r>
              <a:rPr sz="2000" spc="-65" dirty="0">
                <a:latin typeface="Arimo"/>
                <a:cs typeface="Arimo"/>
              </a:rPr>
              <a:t>sistemleri, veritabanı </a:t>
            </a:r>
            <a:r>
              <a:rPr sz="2000" spc="-55" dirty="0">
                <a:latin typeface="Arimo"/>
                <a:cs typeface="Arimo"/>
              </a:rPr>
              <a:t>oluşturma,</a:t>
            </a:r>
            <a:r>
              <a:rPr sz="2000" spc="-140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tablo</a:t>
            </a:r>
            <a:endParaRPr sz="2000">
              <a:latin typeface="Arimo"/>
              <a:cs typeface="Arimo"/>
            </a:endParaRPr>
          </a:p>
          <a:p>
            <a:pPr marR="805180" algn="r">
              <a:lnSpc>
                <a:spcPct val="100000"/>
              </a:lnSpc>
            </a:pPr>
            <a:r>
              <a:rPr sz="2000" spc="-80" dirty="0">
                <a:latin typeface="Arimo"/>
                <a:cs typeface="Arimo"/>
              </a:rPr>
              <a:t>yaratma, </a:t>
            </a:r>
            <a:r>
              <a:rPr sz="2000" spc="-70" dirty="0">
                <a:latin typeface="Arimo"/>
                <a:cs typeface="Arimo"/>
              </a:rPr>
              <a:t>alanları </a:t>
            </a:r>
            <a:r>
              <a:rPr sz="2000" spc="-75" dirty="0">
                <a:latin typeface="Arimo"/>
                <a:cs typeface="Arimo"/>
              </a:rPr>
              <a:t>tanımlama </a:t>
            </a:r>
            <a:r>
              <a:rPr sz="2000" spc="-50" dirty="0">
                <a:latin typeface="Arimo"/>
                <a:cs typeface="Arimo"/>
              </a:rPr>
              <a:t>gibi işlerin </a:t>
            </a:r>
            <a:r>
              <a:rPr sz="2000" spc="-95" dirty="0">
                <a:latin typeface="Arimo"/>
                <a:cs typeface="Arimo"/>
              </a:rPr>
              <a:t>başarılı </a:t>
            </a:r>
            <a:r>
              <a:rPr sz="2000" spc="-10" dirty="0">
                <a:latin typeface="Arimo"/>
                <a:cs typeface="Arimo"/>
              </a:rPr>
              <a:t>bir</a:t>
            </a:r>
            <a:r>
              <a:rPr sz="2000" spc="-300" dirty="0">
                <a:latin typeface="Arimo"/>
                <a:cs typeface="Arimo"/>
              </a:rPr>
              <a:t> </a:t>
            </a:r>
            <a:r>
              <a:rPr sz="2000" spc="-85" dirty="0">
                <a:latin typeface="Arimo"/>
                <a:cs typeface="Arimo"/>
              </a:rPr>
              <a:t>şekilde</a:t>
            </a:r>
            <a:endParaRPr sz="2000">
              <a:latin typeface="Arimo"/>
              <a:cs typeface="Arimo"/>
            </a:endParaRPr>
          </a:p>
          <a:p>
            <a:pPr marL="285115" algn="just">
              <a:lnSpc>
                <a:spcPct val="100000"/>
              </a:lnSpc>
            </a:pPr>
            <a:r>
              <a:rPr sz="2000" spc="-95" dirty="0">
                <a:latin typeface="Arimo"/>
                <a:cs typeface="Arimo"/>
              </a:rPr>
              <a:t>sonuçlandırmasını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95" dirty="0">
                <a:latin typeface="Arimo"/>
                <a:cs typeface="Arimo"/>
              </a:rPr>
              <a:t>genel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65" dirty="0">
                <a:latin typeface="Arimo"/>
                <a:cs typeface="Arimo"/>
              </a:rPr>
              <a:t>veritabanı </a:t>
            </a:r>
            <a:r>
              <a:rPr sz="2000" spc="-35" dirty="0">
                <a:latin typeface="Arimo"/>
                <a:cs typeface="Arimo"/>
              </a:rPr>
              <a:t>yönetimini</a:t>
            </a:r>
            <a:r>
              <a:rPr sz="2000" spc="-140" dirty="0">
                <a:latin typeface="Arimo"/>
                <a:cs typeface="Arimo"/>
              </a:rPr>
              <a:t> </a:t>
            </a:r>
            <a:r>
              <a:rPr sz="2000" spc="-105" dirty="0">
                <a:latin typeface="Arimo"/>
                <a:cs typeface="Arimo"/>
              </a:rPr>
              <a:t>sağlarlar.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00811"/>
            <a:ext cx="2202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Ağ </a:t>
            </a:r>
            <a:r>
              <a:rPr sz="2800" spc="-125" dirty="0"/>
              <a:t>Veri</a:t>
            </a:r>
            <a:r>
              <a:rPr sz="2800" spc="-15" dirty="0"/>
              <a:t> </a:t>
            </a:r>
            <a:r>
              <a:rPr sz="2800" spc="-70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49223" y="1448562"/>
            <a:ext cx="69856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23520" indent="-27305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75" dirty="0">
                <a:latin typeface="Arimo"/>
                <a:cs typeface="Arimo"/>
              </a:rPr>
              <a:t>Ağ </a:t>
            </a:r>
            <a:r>
              <a:rPr sz="2000" spc="-50" dirty="0">
                <a:latin typeface="Arimo"/>
                <a:cs typeface="Arimo"/>
              </a:rPr>
              <a:t>veri modeli, </a:t>
            </a:r>
            <a:r>
              <a:rPr sz="2000" spc="-75" dirty="0">
                <a:latin typeface="Arimo"/>
                <a:cs typeface="Arimo"/>
              </a:rPr>
              <a:t>katmalı </a:t>
            </a:r>
            <a:r>
              <a:rPr sz="2000" spc="-165" dirty="0">
                <a:latin typeface="Arimo"/>
                <a:cs typeface="Arimo"/>
              </a:rPr>
              <a:t>ağ </a:t>
            </a:r>
            <a:r>
              <a:rPr sz="2000" spc="-45" dirty="0">
                <a:latin typeface="Arimo"/>
                <a:cs typeface="Arimo"/>
              </a:rPr>
              <a:t>mimarilerinde, </a:t>
            </a:r>
            <a:r>
              <a:rPr sz="2000" spc="-80" dirty="0">
                <a:latin typeface="Arimo"/>
                <a:cs typeface="Arimo"/>
              </a:rPr>
              <a:t>bilgisayarlar </a:t>
            </a:r>
            <a:r>
              <a:rPr sz="2000" spc="-165" dirty="0">
                <a:latin typeface="Arimo"/>
                <a:cs typeface="Arimo"/>
              </a:rPr>
              <a:t>arasında  </a:t>
            </a:r>
            <a:r>
              <a:rPr sz="2000" spc="-170" dirty="0">
                <a:latin typeface="Arimo"/>
                <a:cs typeface="Arimo"/>
              </a:rPr>
              <a:t>eş </a:t>
            </a:r>
            <a:r>
              <a:rPr sz="2000" spc="-65" dirty="0">
                <a:latin typeface="Arimo"/>
                <a:cs typeface="Arimo"/>
              </a:rPr>
              <a:t>katmanlar </a:t>
            </a:r>
            <a:r>
              <a:rPr sz="2000" spc="-70" dirty="0">
                <a:latin typeface="Arimo"/>
                <a:cs typeface="Arimo"/>
              </a:rPr>
              <a:t>(peer </a:t>
            </a:r>
            <a:r>
              <a:rPr sz="2000" spc="-100" dirty="0">
                <a:latin typeface="Arimo"/>
                <a:cs typeface="Arimo"/>
              </a:rPr>
              <a:t>layers) </a:t>
            </a:r>
            <a:r>
              <a:rPr sz="2000" spc="-95" dirty="0">
                <a:latin typeface="Arimo"/>
                <a:cs typeface="Arimo"/>
              </a:rPr>
              <a:t>düzeyinde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80" dirty="0">
                <a:latin typeface="Arimo"/>
                <a:cs typeface="Arimo"/>
              </a:rPr>
              <a:t>alış-verişini </a:t>
            </a:r>
            <a:r>
              <a:rPr sz="2000" spc="-135" dirty="0">
                <a:latin typeface="Arimo"/>
                <a:cs typeface="Arimo"/>
              </a:rPr>
              <a:t>sağlayan</a:t>
            </a:r>
            <a:endParaRPr sz="2000" dirty="0">
              <a:latin typeface="Arimo"/>
              <a:cs typeface="Arimo"/>
            </a:endParaRPr>
          </a:p>
          <a:p>
            <a:pPr marL="285115" marR="5080">
              <a:lnSpc>
                <a:spcPct val="100000"/>
              </a:lnSpc>
            </a:pPr>
            <a:r>
              <a:rPr sz="2000" spc="-20" dirty="0">
                <a:latin typeface="Arimo"/>
                <a:cs typeface="Arimo"/>
              </a:rPr>
              <a:t>dilim </a:t>
            </a:r>
            <a:r>
              <a:rPr sz="2000" spc="-85" dirty="0">
                <a:latin typeface="Arimo"/>
                <a:cs typeface="Arimo"/>
              </a:rPr>
              <a:t>(segment), </a:t>
            </a:r>
            <a:r>
              <a:rPr sz="2000" spc="-80" dirty="0">
                <a:latin typeface="Arimo"/>
                <a:cs typeface="Arimo"/>
              </a:rPr>
              <a:t>paket </a:t>
            </a:r>
            <a:r>
              <a:rPr sz="2000" spc="-85" dirty="0">
                <a:latin typeface="Arimo"/>
                <a:cs typeface="Arimo"/>
              </a:rPr>
              <a:t>(packet) </a:t>
            </a:r>
            <a:r>
              <a:rPr sz="2000" spc="-125" dirty="0">
                <a:latin typeface="Arimo"/>
                <a:cs typeface="Arimo"/>
              </a:rPr>
              <a:t>ve </a:t>
            </a:r>
            <a:r>
              <a:rPr sz="2000" spc="-114" dirty="0">
                <a:latin typeface="Arimo"/>
                <a:cs typeface="Arimo"/>
              </a:rPr>
              <a:t>çerçeve </a:t>
            </a:r>
            <a:r>
              <a:rPr sz="2000" spc="-85" dirty="0">
                <a:latin typeface="Arimo"/>
                <a:cs typeface="Arimo"/>
              </a:rPr>
              <a:t>yapılarını </a:t>
            </a:r>
            <a:r>
              <a:rPr sz="2000" spc="-70" dirty="0">
                <a:latin typeface="Arimo"/>
                <a:cs typeface="Arimo"/>
              </a:rPr>
              <a:t>ortaya </a:t>
            </a:r>
            <a:r>
              <a:rPr sz="2000" spc="-100" dirty="0">
                <a:latin typeface="Arimo"/>
                <a:cs typeface="Arimo"/>
              </a:rPr>
              <a:t>koyar 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35" dirty="0">
                <a:latin typeface="Arimo"/>
                <a:cs typeface="Arimo"/>
              </a:rPr>
              <a:t>iletişim </a:t>
            </a:r>
            <a:r>
              <a:rPr sz="2000" spc="-50" dirty="0">
                <a:latin typeface="Arimo"/>
                <a:cs typeface="Arimo"/>
              </a:rPr>
              <a:t>için </a:t>
            </a:r>
            <a:r>
              <a:rPr sz="2000" spc="-70" dirty="0">
                <a:latin typeface="Arimo"/>
                <a:cs typeface="Arimo"/>
              </a:rPr>
              <a:t>gerekli </a:t>
            </a:r>
            <a:r>
              <a:rPr sz="2000" spc="-110" dirty="0">
                <a:latin typeface="Arimo"/>
                <a:cs typeface="Arimo"/>
              </a:rPr>
              <a:t>davranışı </a:t>
            </a:r>
            <a:r>
              <a:rPr sz="2000" spc="-75" dirty="0">
                <a:latin typeface="Arimo"/>
                <a:cs typeface="Arimo"/>
              </a:rPr>
              <a:t>tanımlar. </a:t>
            </a:r>
            <a:r>
              <a:rPr sz="2000" spc="-90" dirty="0">
                <a:latin typeface="Arimo"/>
                <a:cs typeface="Arimo"/>
              </a:rPr>
              <a:t>Veri haberleşmesinde  hemen hemen </a:t>
            </a:r>
            <a:r>
              <a:rPr sz="2000" spc="-5" dirty="0">
                <a:latin typeface="Arimo"/>
                <a:cs typeface="Arimo"/>
              </a:rPr>
              <a:t>tüm </a:t>
            </a:r>
            <a:r>
              <a:rPr sz="2000" spc="-40" dirty="0">
                <a:latin typeface="Arimo"/>
                <a:cs typeface="Arimo"/>
              </a:rPr>
              <a:t>mimariler </a:t>
            </a:r>
            <a:r>
              <a:rPr sz="2000" spc="-70" dirty="0">
                <a:latin typeface="Arimo"/>
                <a:cs typeface="Arimo"/>
              </a:rPr>
              <a:t>katmanlı </a:t>
            </a:r>
            <a:r>
              <a:rPr sz="2000" spc="-105" dirty="0">
                <a:latin typeface="Arimo"/>
                <a:cs typeface="Arimo"/>
              </a:rPr>
              <a:t>yapıdadır. </a:t>
            </a:r>
            <a:r>
              <a:rPr sz="2000" spc="-170" dirty="0">
                <a:latin typeface="Arimo"/>
                <a:cs typeface="Arimo"/>
              </a:rPr>
              <a:t>Tüm </a:t>
            </a:r>
            <a:r>
              <a:rPr sz="2000" spc="-40" dirty="0">
                <a:latin typeface="Arimo"/>
                <a:cs typeface="Arimo"/>
              </a:rPr>
              <a:t>mimariler  </a:t>
            </a:r>
            <a:r>
              <a:rPr sz="2000" spc="-65" dirty="0">
                <a:latin typeface="Arimo"/>
                <a:cs typeface="Arimo"/>
              </a:rPr>
              <a:t>örnek </a:t>
            </a:r>
            <a:r>
              <a:rPr sz="2000" spc="-50" dirty="0">
                <a:latin typeface="Arimo"/>
                <a:cs typeface="Arimo"/>
              </a:rPr>
              <a:t>temsil </a:t>
            </a:r>
            <a:r>
              <a:rPr sz="2000" spc="-90" dirty="0">
                <a:latin typeface="Arimo"/>
                <a:cs typeface="Arimo"/>
              </a:rPr>
              <a:t>eden </a:t>
            </a:r>
            <a:r>
              <a:rPr sz="2000" spc="-235" dirty="0">
                <a:latin typeface="Arimo"/>
                <a:cs typeface="Arimo"/>
              </a:rPr>
              <a:t>OSI </a:t>
            </a:r>
            <a:r>
              <a:rPr sz="2000" spc="-80" dirty="0">
                <a:latin typeface="Arimo"/>
                <a:cs typeface="Arimo"/>
              </a:rPr>
              <a:t>1, </a:t>
            </a:r>
            <a:r>
              <a:rPr sz="2000" spc="-95" dirty="0">
                <a:latin typeface="Arimo"/>
                <a:cs typeface="Arimo"/>
              </a:rPr>
              <a:t>başvuru </a:t>
            </a:r>
            <a:r>
              <a:rPr sz="2000" spc="-50" dirty="0">
                <a:latin typeface="Arimo"/>
                <a:cs typeface="Arimo"/>
              </a:rPr>
              <a:t>modeli </a:t>
            </a:r>
            <a:r>
              <a:rPr sz="2000" spc="-80" dirty="0">
                <a:latin typeface="Arimo"/>
                <a:cs typeface="Arimo"/>
              </a:rPr>
              <a:t>7, </a:t>
            </a:r>
            <a:r>
              <a:rPr sz="2000" spc="-204" dirty="0">
                <a:latin typeface="Arimo"/>
                <a:cs typeface="Arimo"/>
              </a:rPr>
              <a:t>TCP/IP </a:t>
            </a:r>
            <a:r>
              <a:rPr sz="2000" spc="-100" dirty="0">
                <a:latin typeface="Arimo"/>
                <a:cs typeface="Arimo"/>
              </a:rPr>
              <a:t>(</a:t>
            </a:r>
            <a:r>
              <a:rPr sz="2000" b="0" spc="-100" dirty="0">
                <a:latin typeface="Lato Medium"/>
                <a:cs typeface="Lato Medium"/>
              </a:rPr>
              <a:t>T</a:t>
            </a:r>
            <a:r>
              <a:rPr sz="2000" spc="-100" dirty="0">
                <a:latin typeface="Arimo"/>
                <a:cs typeface="Arimo"/>
              </a:rPr>
              <a:t>ransmission  </a:t>
            </a:r>
            <a:r>
              <a:rPr sz="2000" b="0" spc="-55" dirty="0">
                <a:latin typeface="Lato Medium"/>
                <a:cs typeface="Lato Medium"/>
              </a:rPr>
              <a:t>C</a:t>
            </a:r>
            <a:r>
              <a:rPr sz="2000" spc="-55" dirty="0">
                <a:latin typeface="Arimo"/>
                <a:cs typeface="Arimo"/>
              </a:rPr>
              <a:t>ontrol</a:t>
            </a:r>
            <a:r>
              <a:rPr sz="2000" spc="-110" dirty="0">
                <a:latin typeface="Arimo"/>
                <a:cs typeface="Arimo"/>
              </a:rPr>
              <a:t> </a:t>
            </a:r>
            <a:r>
              <a:rPr sz="2000" b="0" spc="-50" dirty="0">
                <a:latin typeface="Lato Medium"/>
                <a:cs typeface="Lato Medium"/>
              </a:rPr>
              <a:t>P</a:t>
            </a:r>
            <a:r>
              <a:rPr sz="2000" spc="-50" dirty="0">
                <a:latin typeface="Arimo"/>
                <a:cs typeface="Arimo"/>
              </a:rPr>
              <a:t>rotocol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215" dirty="0">
                <a:latin typeface="Arimo"/>
                <a:cs typeface="Arimo"/>
              </a:rPr>
              <a:t>/</a:t>
            </a:r>
            <a:r>
              <a:rPr sz="2000" spc="-100" dirty="0">
                <a:latin typeface="Arimo"/>
                <a:cs typeface="Arimo"/>
              </a:rPr>
              <a:t> </a:t>
            </a:r>
            <a:r>
              <a:rPr sz="2000" b="0" spc="-25" dirty="0">
                <a:latin typeface="Lato Medium"/>
                <a:cs typeface="Lato Medium"/>
              </a:rPr>
              <a:t>I</a:t>
            </a:r>
            <a:r>
              <a:rPr sz="2000" spc="-25" dirty="0">
                <a:latin typeface="Arimo"/>
                <a:cs typeface="Arimo"/>
              </a:rPr>
              <a:t>nternet</a:t>
            </a:r>
            <a:r>
              <a:rPr sz="2000" spc="-90" dirty="0">
                <a:latin typeface="Arimo"/>
                <a:cs typeface="Arimo"/>
              </a:rPr>
              <a:t> </a:t>
            </a:r>
            <a:r>
              <a:rPr sz="2000" b="0" spc="-50" dirty="0">
                <a:latin typeface="Lato Medium"/>
                <a:cs typeface="Lato Medium"/>
              </a:rPr>
              <a:t>P</a:t>
            </a:r>
            <a:r>
              <a:rPr sz="2000" spc="-50" dirty="0">
                <a:latin typeface="Arimo"/>
                <a:cs typeface="Arimo"/>
              </a:rPr>
              <a:t>rotocol)</a:t>
            </a:r>
            <a:r>
              <a:rPr sz="2000" spc="-120" dirty="0">
                <a:latin typeface="Arimo"/>
                <a:cs typeface="Arimo"/>
              </a:rPr>
              <a:t> </a:t>
            </a:r>
            <a:r>
              <a:rPr sz="2000" spc="-40" dirty="0">
                <a:latin typeface="Arimo"/>
                <a:cs typeface="Arimo"/>
              </a:rPr>
              <a:t>protokol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90" dirty="0">
                <a:latin typeface="Arimo"/>
                <a:cs typeface="Arimo"/>
              </a:rPr>
              <a:t>kümesi</a:t>
            </a:r>
            <a:r>
              <a:rPr sz="2000" spc="-105" dirty="0">
                <a:latin typeface="Arimo"/>
                <a:cs typeface="Arimo"/>
              </a:rPr>
              <a:t> </a:t>
            </a:r>
            <a:r>
              <a:rPr sz="2000" spc="-100" dirty="0">
                <a:latin typeface="Arimo"/>
                <a:cs typeface="Arimo"/>
              </a:rPr>
              <a:t>4</a:t>
            </a:r>
            <a:endParaRPr sz="2000" dirty="0">
              <a:latin typeface="Arimo"/>
              <a:cs typeface="Arimo"/>
            </a:endParaRPr>
          </a:p>
          <a:p>
            <a:pPr marL="285115">
              <a:lnSpc>
                <a:spcPct val="100000"/>
              </a:lnSpc>
            </a:pPr>
            <a:r>
              <a:rPr sz="2000" spc="-80" dirty="0">
                <a:latin typeface="Arimo"/>
                <a:cs typeface="Arimo"/>
              </a:rPr>
              <a:t>katmanlıdır.</a:t>
            </a:r>
            <a:endParaRPr sz="2000" dirty="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5748" y="4005071"/>
            <a:ext cx="2775204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273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Veri</a:t>
            </a:r>
            <a:r>
              <a:rPr spc="-150" dirty="0"/>
              <a:t> </a:t>
            </a:r>
            <a:r>
              <a:rPr spc="-70" dirty="0"/>
              <a:t>Modelleri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77949"/>
            <a:ext cx="6974205" cy="432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55" dirty="0">
                <a:solidFill>
                  <a:srgbClr val="3D3C2C"/>
                </a:solidFill>
                <a:latin typeface="Arimo"/>
                <a:cs typeface="Arimo"/>
              </a:rPr>
              <a:t>Bu </a:t>
            </a:r>
            <a:r>
              <a:rPr sz="2000" spc="-80" dirty="0">
                <a:solidFill>
                  <a:srgbClr val="3D3C2C"/>
                </a:solidFill>
                <a:latin typeface="Arimo"/>
                <a:cs typeface="Arimo"/>
              </a:rPr>
              <a:t>derste </a:t>
            </a:r>
            <a:r>
              <a:rPr sz="2000" spc="-120" dirty="0">
                <a:solidFill>
                  <a:srgbClr val="3D3C2C"/>
                </a:solidFill>
                <a:latin typeface="Arimo"/>
                <a:cs typeface="Arimo"/>
              </a:rPr>
              <a:t>aşağıdaki </a:t>
            </a:r>
            <a:r>
              <a:rPr sz="2000" spc="-50" dirty="0">
                <a:solidFill>
                  <a:srgbClr val="3D3C2C"/>
                </a:solidFill>
                <a:latin typeface="Arimo"/>
                <a:cs typeface="Arimo"/>
              </a:rPr>
              <a:t>veri </a:t>
            </a:r>
            <a:r>
              <a:rPr sz="2000" spc="-40" dirty="0">
                <a:solidFill>
                  <a:srgbClr val="3D3C2C"/>
                </a:solidFill>
                <a:latin typeface="Arimo"/>
                <a:cs typeface="Arimo"/>
              </a:rPr>
              <a:t>modelleri </a:t>
            </a:r>
            <a:r>
              <a:rPr sz="2000" spc="-70" dirty="0">
                <a:solidFill>
                  <a:srgbClr val="3D3C2C"/>
                </a:solidFill>
                <a:latin typeface="Arimo"/>
                <a:cs typeface="Arimo"/>
              </a:rPr>
              <a:t>detaylı </a:t>
            </a:r>
            <a:r>
              <a:rPr sz="2000" spc="-75" dirty="0">
                <a:solidFill>
                  <a:srgbClr val="3D3C2C"/>
                </a:solidFill>
                <a:latin typeface="Arimo"/>
                <a:cs typeface="Arimo"/>
              </a:rPr>
              <a:t>ele</a:t>
            </a:r>
            <a:r>
              <a:rPr sz="2000" spc="-9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75" dirty="0">
                <a:solidFill>
                  <a:srgbClr val="3D3C2C"/>
                </a:solidFill>
                <a:latin typeface="Arimo"/>
                <a:cs typeface="Arimo"/>
              </a:rPr>
              <a:t>alınacaktır;</a:t>
            </a:r>
            <a:endParaRPr sz="20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500" spc="37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000" b="0" spc="-75" dirty="0">
                <a:solidFill>
                  <a:srgbClr val="0000FF"/>
                </a:solidFill>
                <a:latin typeface="Lato Medium"/>
                <a:cs typeface="Lato Medium"/>
              </a:rPr>
              <a:t>Liste</a:t>
            </a:r>
            <a:endParaRPr sz="2000" dirty="0">
              <a:latin typeface="Lato Medium"/>
              <a:cs typeface="Lato Medium"/>
            </a:endParaRPr>
          </a:p>
          <a:p>
            <a:pPr marL="582295" marR="5080" indent="-273050" algn="just">
              <a:lnSpc>
                <a:spcPct val="80100"/>
              </a:lnSpc>
              <a:spcBef>
                <a:spcPts val="434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110" dirty="0">
                <a:solidFill>
                  <a:srgbClr val="3D3C2C"/>
                </a:solidFill>
                <a:latin typeface="Arimo"/>
                <a:cs typeface="Arimo"/>
              </a:rPr>
              <a:t>Sonlu </a:t>
            </a:r>
            <a:r>
              <a:rPr sz="1800" spc="-130" dirty="0">
                <a:solidFill>
                  <a:srgbClr val="3D3C2C"/>
                </a:solidFill>
                <a:latin typeface="Arimo"/>
                <a:cs typeface="Arimo"/>
              </a:rPr>
              <a:t>sayıda </a:t>
            </a:r>
            <a:r>
              <a:rPr sz="1800" spc="-80" dirty="0">
                <a:solidFill>
                  <a:srgbClr val="3D3C2C"/>
                </a:solidFill>
                <a:latin typeface="Arimo"/>
                <a:cs typeface="Arimo"/>
              </a:rPr>
              <a:t>elemandan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oluşan </a:t>
            </a:r>
            <a:r>
              <a:rPr sz="1800" spc="-105" dirty="0">
                <a:solidFill>
                  <a:srgbClr val="3D3C2C"/>
                </a:solidFill>
                <a:latin typeface="Arimo"/>
                <a:cs typeface="Arimo"/>
              </a:rPr>
              <a:t>ve 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elemanları </a:t>
            </a:r>
            <a:r>
              <a:rPr sz="1800" spc="-80" dirty="0">
                <a:solidFill>
                  <a:srgbClr val="FF0000"/>
                </a:solidFill>
                <a:latin typeface="Arimo"/>
                <a:cs typeface="Arimo"/>
              </a:rPr>
              <a:t>doğrusal </a:t>
            </a:r>
            <a:r>
              <a:rPr sz="1800" spc="-155" dirty="0">
                <a:solidFill>
                  <a:srgbClr val="FF0000"/>
                </a:solidFill>
                <a:latin typeface="Arimo"/>
                <a:cs typeface="Arimo"/>
              </a:rPr>
              <a:t>sırada 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yerleştirilmiş veri modeli. </a:t>
            </a:r>
            <a:r>
              <a:rPr sz="1800" spc="-80" dirty="0">
                <a:solidFill>
                  <a:srgbClr val="3D3C2C"/>
                </a:solidFill>
                <a:latin typeface="Arimo"/>
                <a:cs typeface="Arimo"/>
              </a:rPr>
              <a:t>Herhangi </a:t>
            </a:r>
            <a:r>
              <a:rPr sz="1800" spc="-10" dirty="0">
                <a:solidFill>
                  <a:srgbClr val="3D3C2C"/>
                </a:solidFill>
                <a:latin typeface="Arimo"/>
                <a:cs typeface="Arimo"/>
              </a:rPr>
              <a:t>bir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elemanına 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erişimde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sınırlama  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yoktur.</a:t>
            </a:r>
            <a:endParaRPr sz="1800" dirty="0">
              <a:latin typeface="Arimo"/>
              <a:cs typeface="Arimo"/>
            </a:endParaRPr>
          </a:p>
          <a:p>
            <a:pPr marL="12700">
              <a:lnSpc>
                <a:spcPts val="239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b="0" spc="-85" dirty="0">
                <a:solidFill>
                  <a:srgbClr val="0000FF"/>
                </a:solidFill>
                <a:latin typeface="Lato Medium"/>
                <a:cs typeface="Lato Medium"/>
              </a:rPr>
              <a:t>Yığıt veya</a:t>
            </a:r>
            <a:r>
              <a:rPr sz="2000" b="0" spc="15" dirty="0">
                <a:solidFill>
                  <a:srgbClr val="0000FF"/>
                </a:solidFill>
                <a:latin typeface="Lato Medium"/>
                <a:cs typeface="Lato Medium"/>
              </a:rPr>
              <a:t> </a:t>
            </a:r>
            <a:r>
              <a:rPr sz="2000" b="0" spc="-90" dirty="0">
                <a:solidFill>
                  <a:srgbClr val="0000FF"/>
                </a:solidFill>
                <a:latin typeface="Lato Medium"/>
                <a:cs typeface="Lato Medium"/>
              </a:rPr>
              <a:t>Yığın</a:t>
            </a:r>
            <a:endParaRPr sz="2000" dirty="0">
              <a:latin typeface="Lato Medium"/>
              <a:cs typeface="Lato Medium"/>
            </a:endParaRPr>
          </a:p>
          <a:p>
            <a:pPr marL="582295" marR="6985" indent="-273050" algn="just">
              <a:lnSpc>
                <a:spcPts val="1730"/>
              </a:lnSpc>
              <a:spcBef>
                <a:spcPts val="425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95" dirty="0">
                <a:solidFill>
                  <a:srgbClr val="3D3C2C"/>
                </a:solidFill>
                <a:latin typeface="Arimo"/>
                <a:cs typeface="Arimo"/>
              </a:rPr>
              <a:t>Elemanlarına </a:t>
            </a:r>
            <a:r>
              <a:rPr sz="1800" spc="-55" dirty="0">
                <a:solidFill>
                  <a:srgbClr val="3D3C2C"/>
                </a:solidFill>
                <a:latin typeface="Arimo"/>
                <a:cs typeface="Arimo"/>
              </a:rPr>
              <a:t>erişim </a:t>
            </a:r>
            <a:r>
              <a:rPr sz="1800" spc="-100" dirty="0">
                <a:solidFill>
                  <a:srgbClr val="3D3C2C"/>
                </a:solidFill>
                <a:latin typeface="Arimo"/>
                <a:cs typeface="Arimo"/>
              </a:rPr>
              <a:t>sınırlaması </a:t>
            </a:r>
            <a:r>
              <a:rPr sz="1800" spc="-60" dirty="0">
                <a:solidFill>
                  <a:srgbClr val="3D3C2C"/>
                </a:solidFill>
                <a:latin typeface="Arimo"/>
                <a:cs typeface="Arimo"/>
              </a:rPr>
              <a:t>olan, </a:t>
            </a:r>
            <a:r>
              <a:rPr sz="1800" spc="-50" dirty="0">
                <a:solidFill>
                  <a:srgbClr val="3D3C2C"/>
                </a:solidFill>
                <a:latin typeface="Arimo"/>
                <a:cs typeface="Arimo"/>
              </a:rPr>
              <a:t>liste 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uyarlı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veri </a:t>
            </a:r>
            <a:r>
              <a:rPr sz="1800" spc="-100" dirty="0">
                <a:solidFill>
                  <a:srgbClr val="3D3C2C"/>
                </a:solidFill>
                <a:latin typeface="Arimo"/>
                <a:cs typeface="Arimo"/>
              </a:rPr>
              <a:t>modeli  </a:t>
            </a:r>
            <a:r>
              <a:rPr sz="1800" spc="-114" dirty="0">
                <a:solidFill>
                  <a:srgbClr val="3D3C2C"/>
                </a:solidFill>
                <a:latin typeface="Arimo"/>
                <a:cs typeface="Arimo"/>
              </a:rPr>
              <a:t>(Last </a:t>
            </a:r>
            <a:r>
              <a:rPr sz="1800" spc="-55" dirty="0">
                <a:solidFill>
                  <a:srgbClr val="3D3C2C"/>
                </a:solidFill>
                <a:latin typeface="Arimo"/>
                <a:cs typeface="Arimo"/>
              </a:rPr>
              <a:t>In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First </a:t>
            </a:r>
            <a:r>
              <a:rPr sz="1800" spc="-130" dirty="0">
                <a:solidFill>
                  <a:srgbClr val="3D3C2C"/>
                </a:solidFill>
                <a:latin typeface="Arimo"/>
                <a:cs typeface="Arimo"/>
              </a:rPr>
              <a:t>Out-LIFO</a:t>
            </a:r>
            <a:r>
              <a:rPr sz="1800" spc="-10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Arimo"/>
                <a:cs typeface="Arimo"/>
              </a:rPr>
              <a:t>listesi).</a:t>
            </a:r>
            <a:endParaRPr sz="1800" dirty="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500" spc="37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000" b="0" spc="-90" dirty="0">
                <a:solidFill>
                  <a:srgbClr val="0000FF"/>
                </a:solidFill>
                <a:latin typeface="Lato Medium"/>
                <a:cs typeface="Lato Medium"/>
              </a:rPr>
              <a:t>Kuyruk</a:t>
            </a:r>
            <a:endParaRPr sz="2000" dirty="0">
              <a:latin typeface="Lato Medium"/>
              <a:cs typeface="Lato Medium"/>
            </a:endParaRPr>
          </a:p>
          <a:p>
            <a:pPr marL="309245">
              <a:lnSpc>
                <a:spcPts val="1945"/>
              </a:lnSpc>
              <a:spcBef>
                <a:spcPts val="5"/>
              </a:spcBef>
              <a:tabLst>
                <a:tab pos="1967864" algn="l"/>
                <a:tab pos="2710180" algn="l"/>
                <a:tab pos="3871595" algn="l"/>
                <a:tab pos="4504055" algn="l"/>
                <a:tab pos="5055870" algn="l"/>
                <a:tab pos="5740400" algn="l"/>
                <a:tab pos="6258560" algn="l"/>
              </a:tabLst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350" spc="55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3D3C2C"/>
                </a:solidFill>
                <a:latin typeface="Arimo"/>
                <a:cs typeface="Arimo"/>
              </a:rPr>
              <a:t>Elemanlarına	</a:t>
            </a:r>
            <a:r>
              <a:rPr sz="1800" spc="-55" dirty="0">
                <a:solidFill>
                  <a:srgbClr val="3D3C2C"/>
                </a:solidFill>
                <a:latin typeface="Arimo"/>
                <a:cs typeface="Arimo"/>
              </a:rPr>
              <a:t>erişim	</a:t>
            </a:r>
            <a:r>
              <a:rPr sz="1800" spc="-95" dirty="0">
                <a:solidFill>
                  <a:srgbClr val="3D3C2C"/>
                </a:solidFill>
                <a:latin typeface="Arimo"/>
                <a:cs typeface="Arimo"/>
              </a:rPr>
              <a:t>sınırlaması	</a:t>
            </a:r>
            <a:r>
              <a:rPr sz="1800" spc="-60" dirty="0">
                <a:solidFill>
                  <a:srgbClr val="3D3C2C"/>
                </a:solidFill>
                <a:latin typeface="Arimo"/>
                <a:cs typeface="Arimo"/>
              </a:rPr>
              <a:t>olan,	</a:t>
            </a:r>
            <a:r>
              <a:rPr sz="1800" spc="-50" dirty="0">
                <a:solidFill>
                  <a:srgbClr val="3D3C2C"/>
                </a:solidFill>
                <a:latin typeface="Arimo"/>
                <a:cs typeface="Arimo"/>
              </a:rPr>
              <a:t>liste	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uyarlı	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veri	modeli.</a:t>
            </a:r>
            <a:endParaRPr sz="1800" dirty="0">
              <a:latin typeface="Arimo"/>
              <a:cs typeface="Arimo"/>
            </a:endParaRPr>
          </a:p>
          <a:p>
            <a:pPr marL="582295">
              <a:lnSpc>
                <a:spcPts val="1939"/>
              </a:lnSpc>
            </a:pPr>
            <a:r>
              <a:rPr sz="1800" spc="-80" dirty="0">
                <a:solidFill>
                  <a:srgbClr val="3D3C2C"/>
                </a:solidFill>
                <a:latin typeface="Arimo"/>
                <a:cs typeface="Arimo"/>
              </a:rPr>
              <a:t>(First </a:t>
            </a:r>
            <a:r>
              <a:rPr sz="1800" spc="-55" dirty="0">
                <a:solidFill>
                  <a:srgbClr val="3D3C2C"/>
                </a:solidFill>
                <a:latin typeface="Arimo"/>
                <a:cs typeface="Arimo"/>
              </a:rPr>
              <a:t>In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First </a:t>
            </a:r>
            <a:r>
              <a:rPr sz="1800" spc="-135" dirty="0">
                <a:solidFill>
                  <a:srgbClr val="3D3C2C"/>
                </a:solidFill>
                <a:latin typeface="Arimo"/>
                <a:cs typeface="Arimo"/>
              </a:rPr>
              <a:t>Out-FIFO</a:t>
            </a:r>
            <a:r>
              <a:rPr sz="1800" spc="-15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Arimo"/>
                <a:cs typeface="Arimo"/>
              </a:rPr>
              <a:t>listesi).</a:t>
            </a:r>
            <a:endParaRPr sz="1800" dirty="0">
              <a:latin typeface="Arimo"/>
              <a:cs typeface="Arimo"/>
            </a:endParaRPr>
          </a:p>
          <a:p>
            <a:pPr marL="12700">
              <a:lnSpc>
                <a:spcPts val="2395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500" spc="37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000" b="0" spc="-105" dirty="0">
                <a:solidFill>
                  <a:srgbClr val="0000FF"/>
                </a:solidFill>
                <a:latin typeface="Lato Medium"/>
                <a:cs typeface="Lato Medium"/>
              </a:rPr>
              <a:t>Ağaç</a:t>
            </a:r>
            <a:endParaRPr sz="2000" dirty="0">
              <a:latin typeface="Lato Medium"/>
              <a:cs typeface="Lato Medium"/>
            </a:endParaRPr>
          </a:p>
          <a:p>
            <a:pPr marL="309245">
              <a:lnSpc>
                <a:spcPts val="2155"/>
              </a:lnSpc>
              <a:spcBef>
                <a:spcPts val="10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100" dirty="0">
                <a:solidFill>
                  <a:srgbClr val="FF0000"/>
                </a:solidFill>
                <a:latin typeface="Arimo"/>
                <a:cs typeface="Arimo"/>
              </a:rPr>
              <a:t>Doğrusal </a:t>
            </a:r>
            <a:r>
              <a:rPr sz="1800" spc="-85" dirty="0">
                <a:solidFill>
                  <a:srgbClr val="FF0000"/>
                </a:solidFill>
                <a:latin typeface="Arimo"/>
                <a:cs typeface="Arimo"/>
              </a:rPr>
              <a:t>olmayan </a:t>
            </a:r>
            <a:r>
              <a:rPr sz="1800" spc="-20" dirty="0">
                <a:solidFill>
                  <a:srgbClr val="3D3C2C"/>
                </a:solidFill>
                <a:latin typeface="Arimo"/>
                <a:cs typeface="Arimo"/>
              </a:rPr>
              <a:t>belirli </a:t>
            </a:r>
            <a:r>
              <a:rPr sz="1800" spc="-35" dirty="0">
                <a:solidFill>
                  <a:srgbClr val="3D3C2C"/>
                </a:solidFill>
                <a:latin typeface="Arimo"/>
                <a:cs typeface="Arimo"/>
              </a:rPr>
              <a:t>niteliklere </a:t>
            </a:r>
            <a:r>
              <a:rPr sz="1800" spc="-90" dirty="0">
                <a:solidFill>
                  <a:srgbClr val="3D3C2C"/>
                </a:solidFill>
                <a:latin typeface="Arimo"/>
                <a:cs typeface="Arimo"/>
              </a:rPr>
              <a:t>sahip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veri</a:t>
            </a:r>
            <a:r>
              <a:rPr sz="1800" spc="12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modeli</a:t>
            </a:r>
            <a:endParaRPr sz="1800" dirty="0">
              <a:latin typeface="Arimo"/>
              <a:cs typeface="Arimo"/>
            </a:endParaRPr>
          </a:p>
          <a:p>
            <a:pPr marL="12700">
              <a:lnSpc>
                <a:spcPts val="2395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b="0" spc="-120" dirty="0">
                <a:solidFill>
                  <a:srgbClr val="0000FF"/>
                </a:solidFill>
                <a:latin typeface="Lato Medium"/>
                <a:cs typeface="Lato Medium"/>
              </a:rPr>
              <a:t>Çizge</a:t>
            </a:r>
            <a:r>
              <a:rPr sz="2000" b="0" spc="15" dirty="0">
                <a:solidFill>
                  <a:srgbClr val="0000FF"/>
                </a:solidFill>
                <a:latin typeface="Lato Medium"/>
                <a:cs typeface="Lato Medium"/>
              </a:rPr>
              <a:t> </a:t>
            </a:r>
            <a:r>
              <a:rPr sz="2000" b="0" spc="-30" dirty="0">
                <a:solidFill>
                  <a:srgbClr val="0000FF"/>
                </a:solidFill>
                <a:latin typeface="Lato Medium"/>
                <a:cs typeface="Lato Medium"/>
              </a:rPr>
              <a:t>(Graph)</a:t>
            </a:r>
            <a:endParaRPr sz="2000" dirty="0">
              <a:latin typeface="Lato Medium"/>
              <a:cs typeface="Lato Medium"/>
            </a:endParaRPr>
          </a:p>
          <a:p>
            <a:pPr marL="309245">
              <a:lnSpc>
                <a:spcPts val="1945"/>
              </a:lnSpc>
              <a:spcBef>
                <a:spcPts val="5"/>
              </a:spcBef>
            </a:pPr>
            <a:r>
              <a:rPr sz="1350" spc="27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800" spc="-170" dirty="0">
                <a:solidFill>
                  <a:srgbClr val="3D3C2C"/>
                </a:solidFill>
                <a:latin typeface="Arimo"/>
                <a:cs typeface="Arimo"/>
              </a:rPr>
              <a:t>Köşe </a:t>
            </a:r>
            <a:r>
              <a:rPr sz="1800" spc="-95" dirty="0">
                <a:solidFill>
                  <a:srgbClr val="3D3C2C"/>
                </a:solidFill>
                <a:latin typeface="Arimo"/>
                <a:cs typeface="Arimo"/>
              </a:rPr>
              <a:t>adı </a:t>
            </a:r>
            <a:r>
              <a:rPr sz="1800" spc="-50" dirty="0">
                <a:solidFill>
                  <a:srgbClr val="3D3C2C"/>
                </a:solidFill>
                <a:latin typeface="Arimo"/>
                <a:cs typeface="Arimo"/>
              </a:rPr>
              <a:t>verilen düğümleri </a:t>
            </a:r>
            <a:r>
              <a:rPr sz="1800" spc="-105" dirty="0">
                <a:solidFill>
                  <a:srgbClr val="3D3C2C"/>
                </a:solidFill>
                <a:latin typeface="Arimo"/>
                <a:cs typeface="Arimo"/>
              </a:rPr>
              <a:t>ve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kenar </a:t>
            </a:r>
            <a:r>
              <a:rPr sz="1800" spc="-95" dirty="0">
                <a:solidFill>
                  <a:srgbClr val="3D3C2C"/>
                </a:solidFill>
                <a:latin typeface="Arimo"/>
                <a:cs typeface="Arimo"/>
              </a:rPr>
              <a:t>adı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verilen </a:t>
            </a:r>
            <a:r>
              <a:rPr sz="1800" spc="-75" dirty="0">
                <a:solidFill>
                  <a:srgbClr val="3D3C2C"/>
                </a:solidFill>
                <a:latin typeface="Arimo"/>
                <a:cs typeface="Arimo"/>
              </a:rPr>
              <a:t>köşeleri</a:t>
            </a:r>
            <a:r>
              <a:rPr sz="1800" spc="-6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800" spc="-50" dirty="0">
                <a:solidFill>
                  <a:srgbClr val="3D3C2C"/>
                </a:solidFill>
                <a:latin typeface="Arimo"/>
                <a:cs typeface="Arimo"/>
              </a:rPr>
              <a:t>birbirine</a:t>
            </a:r>
            <a:endParaRPr sz="1800" dirty="0">
              <a:latin typeface="Arimo"/>
              <a:cs typeface="Arimo"/>
            </a:endParaRPr>
          </a:p>
          <a:p>
            <a:pPr marL="582295">
              <a:lnSpc>
                <a:spcPts val="1945"/>
              </a:lnSpc>
            </a:pPr>
            <a:r>
              <a:rPr sz="1800" spc="-105" dirty="0">
                <a:solidFill>
                  <a:srgbClr val="3D3C2C"/>
                </a:solidFill>
                <a:latin typeface="Arimo"/>
                <a:cs typeface="Arimo"/>
              </a:rPr>
              <a:t>bağlayan </a:t>
            </a:r>
            <a:r>
              <a:rPr sz="1800" spc="-70" dirty="0">
                <a:solidFill>
                  <a:srgbClr val="3D3C2C"/>
                </a:solidFill>
                <a:latin typeface="Arimo"/>
                <a:cs typeface="Arimo"/>
              </a:rPr>
              <a:t>bağlantılardan </a:t>
            </a:r>
            <a:r>
              <a:rPr sz="1800" spc="-85" dirty="0">
                <a:solidFill>
                  <a:srgbClr val="3D3C2C"/>
                </a:solidFill>
                <a:latin typeface="Arimo"/>
                <a:cs typeface="Arimo"/>
              </a:rPr>
              <a:t>oluşan </a:t>
            </a:r>
            <a:r>
              <a:rPr sz="1800" spc="-80" dirty="0">
                <a:solidFill>
                  <a:srgbClr val="FF0000"/>
                </a:solidFill>
                <a:latin typeface="Arimo"/>
                <a:cs typeface="Arimo"/>
              </a:rPr>
              <a:t>doğrusal </a:t>
            </a:r>
            <a:r>
              <a:rPr sz="1800" spc="-85" dirty="0">
                <a:solidFill>
                  <a:srgbClr val="FF0000"/>
                </a:solidFill>
                <a:latin typeface="Arimo"/>
                <a:cs typeface="Arimo"/>
              </a:rPr>
              <a:t>olmayan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veri</a:t>
            </a:r>
            <a:r>
              <a:rPr sz="1800" spc="-8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800" spc="-45" dirty="0">
                <a:solidFill>
                  <a:srgbClr val="3D3C2C"/>
                </a:solidFill>
                <a:latin typeface="Arimo"/>
                <a:cs typeface="Arimo"/>
              </a:rPr>
              <a:t>modeli</a:t>
            </a:r>
            <a:endParaRPr sz="180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4677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3809" y="394339"/>
                </a:moveTo>
                <a:lnTo>
                  <a:pt x="679323" y="0"/>
                </a:lnTo>
              </a:path>
              <a:path w="679450" h="1585595">
                <a:moveTo>
                  <a:pt x="679323" y="1585424"/>
                </a:moveTo>
                <a:lnTo>
                  <a:pt x="0" y="1193169"/>
                </a:lnTo>
                <a:lnTo>
                  <a:pt x="3809" y="394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4151" y="0"/>
            <a:ext cx="8235950" cy="6530340"/>
            <a:chOff x="454151" y="0"/>
            <a:chExt cx="8235950" cy="6530340"/>
          </a:xfrm>
        </p:grpSpPr>
        <p:sp>
          <p:nvSpPr>
            <p:cNvPr id="5" name="object 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4465" y="1609978"/>
            <a:ext cx="12147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0" spc="-180" dirty="0">
                <a:solidFill>
                  <a:srgbClr val="93C500"/>
                </a:solidFill>
                <a:latin typeface="Lato Medium"/>
                <a:cs typeface="Lato Medium"/>
              </a:rPr>
              <a:t>Veri</a:t>
            </a:r>
            <a:r>
              <a:rPr sz="4000" b="0" spc="-175" dirty="0">
                <a:solidFill>
                  <a:srgbClr val="93C500"/>
                </a:solidFill>
                <a:latin typeface="Lato Medium"/>
                <a:cs typeface="Lato Medium"/>
              </a:rPr>
              <a:t> </a:t>
            </a:r>
            <a:r>
              <a:rPr sz="4000" b="0" spc="-440" dirty="0">
                <a:solidFill>
                  <a:srgbClr val="93C500"/>
                </a:solidFill>
                <a:latin typeface="Lato Medium"/>
                <a:cs typeface="Lato Medium"/>
              </a:rPr>
              <a:t>Y</a:t>
            </a:r>
            <a:endParaRPr sz="4000">
              <a:latin typeface="Lato Medium"/>
              <a:cs typeface="La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4376" y="1609978"/>
            <a:ext cx="146939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0" spc="-10" dirty="0">
                <a:solidFill>
                  <a:srgbClr val="93C500"/>
                </a:solidFill>
                <a:latin typeface="Lato Medium"/>
                <a:cs typeface="Lato Medium"/>
              </a:rPr>
              <a:t>apıları:</a:t>
            </a:r>
            <a:endParaRPr sz="4000">
              <a:latin typeface="Lato Medium"/>
              <a:cs typeface="Lato Medium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81050" y="1130300"/>
          <a:ext cx="7529193" cy="430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0" spc="-75" dirty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Veri</a:t>
                      </a:r>
                      <a:r>
                        <a:rPr sz="1600" b="0" spc="-55" dirty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Modeli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0" spc="-30" dirty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Artıları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0" spc="-45" dirty="0">
                          <a:solidFill>
                            <a:srgbClr val="FFFFFF"/>
                          </a:solidFill>
                          <a:latin typeface="Lato Medium"/>
                          <a:cs typeface="Lato Medium"/>
                        </a:rPr>
                        <a:t>Eksileri</a:t>
                      </a:r>
                      <a:endParaRPr sz="1600">
                        <a:latin typeface="Lato Medium"/>
                        <a:cs typeface="Lato Medium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Dizi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Hızlı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ekleme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ve çok</a:t>
                      </a:r>
                      <a:r>
                        <a:rPr sz="1400" spc="-1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hızlı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erişim(indis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biliniyorsa).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170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arama,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silme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ve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sabit</a:t>
                      </a:r>
                      <a:r>
                        <a:rPr sz="1400" spc="-1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boyut.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Sıralı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Dizi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Sıralanmamış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diziye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göre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daha</a:t>
                      </a:r>
                      <a:r>
                        <a:rPr sz="1400" spc="-1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hızlı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arama.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170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silme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ve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sabit</a:t>
                      </a:r>
                      <a:r>
                        <a:rPr sz="1400" spc="-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boyut.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125" dirty="0">
                          <a:latin typeface="Arimo"/>
                          <a:cs typeface="Arimo"/>
                        </a:rPr>
                        <a:t>Yığın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125" dirty="0">
                          <a:latin typeface="Arimo"/>
                          <a:cs typeface="Arimo"/>
                        </a:rPr>
                        <a:t>Son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giren, 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ilk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çıkar(last-in,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first-out)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erişimi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sağlar.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Diğer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öğelere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Kuyruk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64"/>
                        </a:lnSpc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İlk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giren, 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ilk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çıkar(first-in,</a:t>
                      </a:r>
                      <a:r>
                        <a:rPr sz="1400" spc="-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first-out)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erişimi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sağlar.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Diğer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öğelere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Bağlı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Liste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Hızlı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ekleme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ve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silme.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170" dirty="0">
                          <a:latin typeface="Arimo"/>
                          <a:cs typeface="Arimo"/>
                        </a:rPr>
                        <a:t>Yavaş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arama.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114" dirty="0">
                          <a:latin typeface="Arimo"/>
                          <a:cs typeface="Arimo"/>
                        </a:rPr>
                        <a:t>Hash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Tablosu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67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Hızlı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ekleme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ve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anahtar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bilindiğinde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çok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hızlı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443230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sz="1400" spc="-170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silme,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anahtar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bilinmediğinde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 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ve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verimsiz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bellek</a:t>
                      </a:r>
                      <a:r>
                        <a:rPr sz="1400" spc="-1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kullanımı.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Küme(Heap)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Hızlı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ekleme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ve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silme.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389255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Diğer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öğelere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erişim.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Başta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en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büyük 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öğeye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erişim.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89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15" dirty="0">
                          <a:latin typeface="Arimo"/>
                          <a:cs typeface="Arimo"/>
                        </a:rPr>
                        <a:t>İkili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Ağaç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109220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Hızlı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arama,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ekleme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ve</a:t>
                      </a:r>
                      <a:r>
                        <a:rPr sz="1400" spc="-1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silme(ağaç 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dengeli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kalmışsa).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Silme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algoritması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karmaşık.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75" dirty="0">
                          <a:latin typeface="Arimo"/>
                          <a:cs typeface="Arimo"/>
                        </a:rPr>
                        <a:t>Graf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514984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Gerçek-dünya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problemlerini 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modelleyebilmesi.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755650">
                        <a:lnSpc>
                          <a:spcPts val="1680"/>
                        </a:lnSpc>
                        <a:spcBef>
                          <a:spcPts val="45"/>
                        </a:spcBef>
                      </a:pPr>
                      <a:r>
                        <a:rPr sz="1400" spc="-125" dirty="0">
                          <a:latin typeface="Arimo"/>
                          <a:cs typeface="Arimo"/>
                        </a:rPr>
                        <a:t>Bazı </a:t>
                      </a:r>
                      <a:r>
                        <a:rPr sz="1400" spc="-35" dirty="0">
                          <a:latin typeface="Arimo"/>
                          <a:cs typeface="Arimo"/>
                        </a:rPr>
                        <a:t>algoritmaları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yavaş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çalışmakta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ve 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karmaşıklığı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yüksek.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 txBox="1">
            <a:spLocks/>
          </p:cNvSpPr>
          <p:nvPr/>
        </p:nvSpPr>
        <p:spPr>
          <a:xfrm>
            <a:off x="0" y="3810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kern="0" dirty="0" smtClean="0">
                <a:solidFill>
                  <a:sysClr val="windowText" lastClr="000000"/>
                </a:solidFill>
              </a:rPr>
              <a:t>Kaynaklar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-1" y="1503662"/>
            <a:ext cx="9067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sz="2800" b="0" i="0" dirty="0" smtClean="0">
                <a:solidFill>
                  <a:srgbClr val="444444"/>
                </a:solidFill>
                <a:effectLst/>
                <a:latin typeface="Open Sans"/>
              </a:rPr>
              <a:t>Veri Yapıları ve Algoritmalar  – Dr. </a:t>
            </a:r>
            <a:r>
              <a:rPr lang="tr-TR" sz="2800" b="0" i="0" dirty="0" err="1" smtClean="0">
                <a:solidFill>
                  <a:srgbClr val="444444"/>
                </a:solidFill>
                <a:effectLst/>
                <a:latin typeface="Open Sans"/>
              </a:rPr>
              <a:t>Rifat</a:t>
            </a:r>
            <a:r>
              <a:rPr lang="tr-TR" sz="2800" b="0" i="0" dirty="0" smtClean="0">
                <a:solidFill>
                  <a:srgbClr val="444444"/>
                </a:solidFill>
                <a:effectLst/>
                <a:latin typeface="Open Sans"/>
              </a:rPr>
              <a:t> ÇÖLKESEN, Papatya yayıncılık</a:t>
            </a:r>
          </a:p>
          <a:p>
            <a:pPr fontAlgn="base"/>
            <a:r>
              <a:rPr lang="tr-TR" sz="2800" b="0" i="0" dirty="0" smtClean="0">
                <a:solidFill>
                  <a:srgbClr val="444444"/>
                </a:solidFill>
                <a:effectLst/>
                <a:latin typeface="Open Sans"/>
              </a:rPr>
              <a:t>Veri </a:t>
            </a:r>
            <a:r>
              <a:rPr lang="tr-TR" sz="2800" b="0" i="0" dirty="0" smtClean="0">
                <a:solidFill>
                  <a:srgbClr val="444444"/>
                </a:solidFill>
                <a:effectLst/>
                <a:latin typeface="Open Sans"/>
              </a:rPr>
              <a:t>Yapıları – Yrd. Doç. Dr. Erkan TANYILDIZI</a:t>
            </a:r>
            <a:endParaRPr lang="tr-TR" sz="2800" b="0" i="0" dirty="0">
              <a:solidFill>
                <a:srgbClr val="444444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686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54843"/>
            <a:ext cx="456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Dersin</a:t>
            </a:r>
            <a:r>
              <a:rPr sz="4000" spc="-100" dirty="0"/>
              <a:t> </a:t>
            </a:r>
            <a:r>
              <a:rPr sz="4000" spc="-90" dirty="0"/>
              <a:t>Gereksinimleri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90650" y="2280030"/>
            <a:ext cx="6550025" cy="33312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6385" marR="5080" indent="-274320" algn="just">
              <a:lnSpc>
                <a:spcPts val="2110"/>
              </a:lnSpc>
              <a:spcBef>
                <a:spcPts val="60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70" dirty="0">
                <a:solidFill>
                  <a:srgbClr val="3D3C2C"/>
                </a:solidFill>
                <a:latin typeface="Arimo"/>
                <a:cs typeface="Arimo"/>
              </a:rPr>
              <a:t>Bu </a:t>
            </a:r>
            <a:r>
              <a:rPr sz="2200" spc="-75" dirty="0">
                <a:solidFill>
                  <a:srgbClr val="3D3C2C"/>
                </a:solidFill>
                <a:latin typeface="Arimo"/>
                <a:cs typeface="Arimo"/>
              </a:rPr>
              <a:t>dersteki </a:t>
            </a:r>
            <a:r>
              <a:rPr sz="2200" spc="-65" dirty="0">
                <a:solidFill>
                  <a:srgbClr val="3D3C2C"/>
                </a:solidFill>
                <a:latin typeface="Arimo"/>
                <a:cs typeface="Arimo"/>
              </a:rPr>
              <a:t>öğrencilerin </a:t>
            </a:r>
            <a:r>
              <a:rPr sz="2200" spc="-150" dirty="0">
                <a:solidFill>
                  <a:srgbClr val="3D3C2C"/>
                </a:solidFill>
                <a:latin typeface="Arimo"/>
                <a:cs typeface="Arimo"/>
              </a:rPr>
              <a:t>Nesne </a:t>
            </a:r>
            <a:r>
              <a:rPr sz="2200" spc="-75" dirty="0">
                <a:solidFill>
                  <a:srgbClr val="3D3C2C"/>
                </a:solidFill>
                <a:latin typeface="Arimo"/>
                <a:cs typeface="Arimo"/>
              </a:rPr>
              <a:t>tabanlı </a:t>
            </a:r>
            <a:r>
              <a:rPr sz="2200" spc="-135" dirty="0">
                <a:solidFill>
                  <a:srgbClr val="3D3C2C"/>
                </a:solidFill>
                <a:latin typeface="Arimo"/>
                <a:cs typeface="Arimo"/>
              </a:rPr>
              <a:t>programlama  </a:t>
            </a:r>
            <a:r>
              <a:rPr sz="2200" spc="-50" dirty="0">
                <a:solidFill>
                  <a:srgbClr val="3D3C2C"/>
                </a:solidFill>
                <a:latin typeface="Arimo"/>
                <a:cs typeface="Arimo"/>
              </a:rPr>
              <a:t>dillerinden </a:t>
            </a:r>
            <a:r>
              <a:rPr sz="2200" spc="-100" dirty="0">
                <a:solidFill>
                  <a:srgbClr val="3D3C2C"/>
                </a:solidFill>
                <a:latin typeface="Arimo"/>
                <a:cs typeface="Arimo"/>
              </a:rPr>
              <a:t>birisini(Java, </a:t>
            </a:r>
            <a:r>
              <a:rPr sz="2200" spc="-215" dirty="0">
                <a:solidFill>
                  <a:srgbClr val="3D3C2C"/>
                </a:solidFill>
                <a:latin typeface="Arimo"/>
                <a:cs typeface="Arimo"/>
              </a:rPr>
              <a:t>C++, </a:t>
            </a:r>
            <a:r>
              <a:rPr sz="2200" spc="-204" dirty="0">
                <a:solidFill>
                  <a:srgbClr val="3D3C2C"/>
                </a:solidFill>
                <a:latin typeface="Arimo"/>
                <a:cs typeface="Arimo"/>
              </a:rPr>
              <a:t>C#) </a:t>
            </a:r>
            <a:r>
              <a:rPr sz="2200" spc="-150" dirty="0">
                <a:solidFill>
                  <a:srgbClr val="3D3C2C"/>
                </a:solidFill>
                <a:latin typeface="Arimo"/>
                <a:cs typeface="Arimo"/>
              </a:rPr>
              <a:t>veya </a:t>
            </a:r>
            <a:r>
              <a:rPr sz="2200" spc="-105" dirty="0">
                <a:solidFill>
                  <a:srgbClr val="3D3C2C"/>
                </a:solidFill>
                <a:latin typeface="Arimo"/>
                <a:cs typeface="Arimo"/>
              </a:rPr>
              <a:t>yordamsal  </a:t>
            </a:r>
            <a:r>
              <a:rPr sz="2200" spc="-95" dirty="0">
                <a:solidFill>
                  <a:srgbClr val="3D3C2C"/>
                </a:solidFill>
                <a:latin typeface="Arimo"/>
                <a:cs typeface="Arimo"/>
              </a:rPr>
              <a:t>programlama </a:t>
            </a:r>
            <a:r>
              <a:rPr sz="2200" spc="-50" dirty="0">
                <a:solidFill>
                  <a:srgbClr val="3D3C2C"/>
                </a:solidFill>
                <a:latin typeface="Arimo"/>
                <a:cs typeface="Arimo"/>
              </a:rPr>
              <a:t>dillerinden </a:t>
            </a:r>
            <a:r>
              <a:rPr sz="2200" spc="-85" dirty="0">
                <a:solidFill>
                  <a:srgbClr val="3D3C2C"/>
                </a:solidFill>
                <a:latin typeface="Arimo"/>
                <a:cs typeface="Arimo"/>
              </a:rPr>
              <a:t>birisini(C, </a:t>
            </a:r>
            <a:r>
              <a:rPr sz="2200" spc="-175" dirty="0">
                <a:solidFill>
                  <a:srgbClr val="3D3C2C"/>
                </a:solidFill>
                <a:latin typeface="Arimo"/>
                <a:cs typeface="Arimo"/>
              </a:rPr>
              <a:t>Pascal) </a:t>
            </a:r>
            <a:r>
              <a:rPr sz="2200" spc="-45" dirty="0">
                <a:solidFill>
                  <a:srgbClr val="3D3C2C"/>
                </a:solidFill>
                <a:latin typeface="Arimo"/>
                <a:cs typeface="Arimo"/>
              </a:rPr>
              <a:t>bildiği  </a:t>
            </a:r>
            <a:r>
              <a:rPr sz="2200" spc="-110" dirty="0">
                <a:solidFill>
                  <a:srgbClr val="3D3C2C"/>
                </a:solidFill>
                <a:latin typeface="Arimo"/>
                <a:cs typeface="Arimo"/>
              </a:rPr>
              <a:t>varsayılmıştır.</a:t>
            </a:r>
            <a:endParaRPr sz="2200" dirty="0">
              <a:latin typeface="Arimo"/>
              <a:cs typeface="Arimo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85" dirty="0">
                <a:solidFill>
                  <a:srgbClr val="3D3C2C"/>
                </a:solidFill>
                <a:latin typeface="Arimo"/>
                <a:cs typeface="Arimo"/>
              </a:rPr>
              <a:t>Bilinmesi </a:t>
            </a:r>
            <a:r>
              <a:rPr sz="2200" spc="-125" dirty="0">
                <a:solidFill>
                  <a:srgbClr val="3D3C2C"/>
                </a:solidFill>
                <a:latin typeface="Arimo"/>
                <a:cs typeface="Arimo"/>
              </a:rPr>
              <a:t>gereken</a:t>
            </a:r>
            <a:r>
              <a:rPr sz="2200" spc="-24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200" spc="-75" dirty="0">
                <a:solidFill>
                  <a:srgbClr val="3D3C2C"/>
                </a:solidFill>
                <a:latin typeface="Arimo"/>
                <a:cs typeface="Arimo"/>
              </a:rPr>
              <a:t>konular:</a:t>
            </a:r>
            <a:endParaRPr sz="22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1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45" dirty="0">
                <a:solidFill>
                  <a:srgbClr val="3D3C2C"/>
                </a:solidFill>
                <a:latin typeface="Arimo"/>
                <a:cs typeface="Arimo"/>
              </a:rPr>
              <a:t>Temel </a:t>
            </a:r>
            <a:r>
              <a:rPr sz="2000" spc="-50" dirty="0">
                <a:solidFill>
                  <a:srgbClr val="3D3C2C"/>
                </a:solidFill>
                <a:latin typeface="Arimo"/>
                <a:cs typeface="Arimo"/>
              </a:rPr>
              <a:t>veri </a:t>
            </a:r>
            <a:r>
              <a:rPr sz="2000" dirty="0">
                <a:solidFill>
                  <a:srgbClr val="3D3C2C"/>
                </a:solidFill>
                <a:latin typeface="Arimo"/>
                <a:cs typeface="Arimo"/>
              </a:rPr>
              <a:t>türleri </a:t>
            </a:r>
            <a:r>
              <a:rPr sz="2000" spc="-15" dirty="0">
                <a:solidFill>
                  <a:srgbClr val="3D3C2C"/>
                </a:solidFill>
                <a:latin typeface="Arimo"/>
                <a:cs typeface="Arimo"/>
              </a:rPr>
              <a:t>(int,</a:t>
            </a:r>
            <a:r>
              <a:rPr sz="2000" spc="-13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Arimo"/>
                <a:cs typeface="Arimo"/>
              </a:rPr>
              <a:t>float)</a:t>
            </a:r>
            <a:endParaRPr sz="20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60" dirty="0">
                <a:solidFill>
                  <a:srgbClr val="3D3C2C"/>
                </a:solidFill>
                <a:latin typeface="Arimo"/>
                <a:cs typeface="Arimo"/>
              </a:rPr>
              <a:t>Kontrol </a:t>
            </a:r>
            <a:r>
              <a:rPr sz="2000" spc="-125" dirty="0">
                <a:solidFill>
                  <a:srgbClr val="3D3C2C"/>
                </a:solidFill>
                <a:latin typeface="Arimo"/>
                <a:cs typeface="Arimo"/>
              </a:rPr>
              <a:t>yapısı </a:t>
            </a:r>
            <a:r>
              <a:rPr sz="2000" spc="5" dirty="0">
                <a:solidFill>
                  <a:srgbClr val="3D3C2C"/>
                </a:solidFill>
                <a:latin typeface="Arimo"/>
                <a:cs typeface="Arimo"/>
              </a:rPr>
              <a:t>(if </a:t>
            </a:r>
            <a:r>
              <a:rPr sz="2000" spc="-114" dirty="0">
                <a:solidFill>
                  <a:srgbClr val="3D3C2C"/>
                </a:solidFill>
                <a:latin typeface="Arimo"/>
                <a:cs typeface="Arimo"/>
              </a:rPr>
              <a:t>else</a:t>
            </a:r>
            <a:r>
              <a:rPr sz="2000" spc="-21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Arimo"/>
                <a:cs typeface="Arimo"/>
              </a:rPr>
              <a:t>yapısı)</a:t>
            </a:r>
            <a:endParaRPr sz="20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500" spc="38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D3C2C"/>
                </a:solidFill>
                <a:latin typeface="Arimo"/>
                <a:cs typeface="Arimo"/>
              </a:rPr>
              <a:t>Döngüler</a:t>
            </a:r>
            <a:endParaRPr sz="20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500" spc="38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D3C2C"/>
                </a:solidFill>
                <a:latin typeface="Arimo"/>
                <a:cs typeface="Arimo"/>
              </a:rPr>
              <a:t>Fonksiyonlar(Methods)</a:t>
            </a:r>
            <a:endParaRPr sz="20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95" dirty="0">
                <a:solidFill>
                  <a:srgbClr val="3D3C2C"/>
                </a:solidFill>
                <a:latin typeface="Arimo"/>
                <a:cs typeface="Arimo"/>
              </a:rPr>
              <a:t>Giriş </a:t>
            </a:r>
            <a:r>
              <a:rPr sz="2000" spc="-135" dirty="0">
                <a:solidFill>
                  <a:srgbClr val="3D3C2C"/>
                </a:solidFill>
                <a:latin typeface="Arimo"/>
                <a:cs typeface="Arimo"/>
              </a:rPr>
              <a:t>çıkış</a:t>
            </a:r>
            <a:r>
              <a:rPr sz="2000" spc="-2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50" dirty="0">
                <a:solidFill>
                  <a:srgbClr val="3D3C2C"/>
                </a:solidFill>
                <a:latin typeface="Arimo"/>
                <a:cs typeface="Arimo"/>
              </a:rPr>
              <a:t>işlemleri</a:t>
            </a:r>
            <a:endParaRPr sz="2000" dirty="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00" dirty="0">
                <a:solidFill>
                  <a:srgbClr val="3D3C2C"/>
                </a:solidFill>
                <a:latin typeface="Arimo"/>
                <a:cs typeface="Arimo"/>
              </a:rPr>
              <a:t>Basit </a:t>
            </a:r>
            <a:r>
              <a:rPr sz="2000" spc="-114" dirty="0">
                <a:solidFill>
                  <a:srgbClr val="3D3C2C"/>
                </a:solidFill>
                <a:latin typeface="Arimo"/>
                <a:cs typeface="Arimo"/>
              </a:rPr>
              <a:t>düzeyde </a:t>
            </a:r>
            <a:r>
              <a:rPr sz="2000" spc="-50" dirty="0">
                <a:solidFill>
                  <a:srgbClr val="3D3C2C"/>
                </a:solidFill>
                <a:latin typeface="Arimo"/>
                <a:cs typeface="Arimo"/>
              </a:rPr>
              <a:t>diziler </a:t>
            </a:r>
            <a:r>
              <a:rPr sz="2000" spc="-120" dirty="0">
                <a:solidFill>
                  <a:srgbClr val="3D3C2C"/>
                </a:solidFill>
                <a:latin typeface="Arimo"/>
                <a:cs typeface="Arimo"/>
              </a:rPr>
              <a:t>ve</a:t>
            </a:r>
            <a:r>
              <a:rPr sz="2000" spc="-9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2000" spc="-75" dirty="0">
                <a:solidFill>
                  <a:srgbClr val="3D3C2C"/>
                </a:solidFill>
                <a:latin typeface="Arimo"/>
                <a:cs typeface="Arimo"/>
              </a:rPr>
              <a:t>sınıflar</a:t>
            </a:r>
            <a:endParaRPr sz="2000" dirty="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762000"/>
            <a:ext cx="393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Ders </a:t>
            </a:r>
            <a:r>
              <a:rPr spc="-65" dirty="0"/>
              <a:t>İşleme</a:t>
            </a:r>
            <a:r>
              <a:rPr spc="-40" dirty="0"/>
              <a:t> </a:t>
            </a:r>
            <a:r>
              <a:rPr spc="-80" dirty="0"/>
              <a:t>Kuralları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739645"/>
            <a:ext cx="6546215" cy="373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35" dirty="0">
                <a:solidFill>
                  <a:srgbClr val="3D3C2C"/>
                </a:solidFill>
                <a:latin typeface="Arimo"/>
                <a:cs typeface="Arimo"/>
              </a:rPr>
              <a:t>Derse </a:t>
            </a:r>
            <a:r>
              <a:rPr sz="1900" spc="-110" dirty="0">
                <a:solidFill>
                  <a:srgbClr val="3D3C2C"/>
                </a:solidFill>
                <a:latin typeface="Arimo"/>
                <a:cs typeface="Arimo"/>
              </a:rPr>
              <a:t>devam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zorunludur. </a:t>
            </a:r>
            <a:r>
              <a:rPr sz="1900" spc="-204" dirty="0">
                <a:solidFill>
                  <a:srgbClr val="3D3C2C"/>
                </a:solidFill>
                <a:latin typeface="Arimo"/>
                <a:cs typeface="Arimo"/>
              </a:rPr>
              <a:t>En </a:t>
            </a:r>
            <a:r>
              <a:rPr sz="1900" spc="-95" dirty="0">
                <a:solidFill>
                  <a:srgbClr val="3D3C2C"/>
                </a:solidFill>
                <a:latin typeface="Arimo"/>
                <a:cs typeface="Arimo"/>
              </a:rPr>
              <a:t>fazla </a:t>
            </a:r>
            <a:r>
              <a:rPr sz="1900" spc="-100" dirty="0">
                <a:solidFill>
                  <a:srgbClr val="3D3C2C"/>
                </a:solidFill>
                <a:latin typeface="Arimo"/>
                <a:cs typeface="Arimo"/>
              </a:rPr>
              <a:t>4 </a:t>
            </a:r>
            <a:r>
              <a:rPr sz="1900" spc="-50" dirty="0">
                <a:solidFill>
                  <a:srgbClr val="3D3C2C"/>
                </a:solidFill>
                <a:latin typeface="Arimo"/>
                <a:cs typeface="Arimo"/>
              </a:rPr>
              <a:t>hafta </a:t>
            </a:r>
            <a:r>
              <a:rPr sz="1900" spc="-110" dirty="0">
                <a:solidFill>
                  <a:srgbClr val="3D3C2C"/>
                </a:solidFill>
                <a:latin typeface="Arimo"/>
                <a:cs typeface="Arimo"/>
              </a:rPr>
              <a:t>devamsızlık</a:t>
            </a:r>
            <a:r>
              <a:rPr sz="1900" spc="24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70" dirty="0">
                <a:solidFill>
                  <a:srgbClr val="3D3C2C"/>
                </a:solidFill>
                <a:latin typeface="Arimo"/>
                <a:cs typeface="Arimo"/>
              </a:rPr>
              <a:t>yapılabilir.</a:t>
            </a:r>
            <a:endParaRPr sz="1900">
              <a:latin typeface="Arimo"/>
              <a:cs typeface="Arimo"/>
            </a:endParaRPr>
          </a:p>
          <a:p>
            <a:pPr marL="286385" marR="655320" indent="-274320">
              <a:lnSpc>
                <a:spcPts val="1820"/>
              </a:lnSpc>
              <a:spcBef>
                <a:spcPts val="445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40" dirty="0">
                <a:solidFill>
                  <a:srgbClr val="3D3C2C"/>
                </a:solidFill>
                <a:latin typeface="Arimo"/>
                <a:cs typeface="Arimo"/>
              </a:rPr>
              <a:t>Ders </a:t>
            </a:r>
            <a:r>
              <a:rPr sz="1900" spc="-120" dirty="0">
                <a:solidFill>
                  <a:srgbClr val="3D3C2C"/>
                </a:solidFill>
                <a:latin typeface="Arimo"/>
                <a:cs typeface="Arimo"/>
              </a:rPr>
              <a:t>başlangıç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saatlerine </a:t>
            </a:r>
            <a:r>
              <a:rPr sz="1900" spc="-130" dirty="0">
                <a:solidFill>
                  <a:srgbClr val="3D3C2C"/>
                </a:solidFill>
                <a:latin typeface="Arimo"/>
                <a:cs typeface="Arimo"/>
              </a:rPr>
              <a:t>özen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gösteriniz. </a:t>
            </a:r>
            <a:r>
              <a:rPr sz="1900" spc="-135" dirty="0">
                <a:solidFill>
                  <a:srgbClr val="3D3C2C"/>
                </a:solidFill>
                <a:latin typeface="Arimo"/>
                <a:cs typeface="Arimo"/>
              </a:rPr>
              <a:t>Derse </a:t>
            </a:r>
            <a:r>
              <a:rPr sz="1900" spc="-150" dirty="0">
                <a:solidFill>
                  <a:srgbClr val="3D3C2C"/>
                </a:solidFill>
                <a:latin typeface="Arimo"/>
                <a:cs typeface="Arimo"/>
              </a:rPr>
              <a:t>geç </a:t>
            </a:r>
            <a:r>
              <a:rPr sz="1900" spc="-165" dirty="0">
                <a:solidFill>
                  <a:srgbClr val="3D3C2C"/>
                </a:solidFill>
                <a:latin typeface="Arimo"/>
                <a:cs typeface="Arimo"/>
              </a:rPr>
              <a:t>gelen  </a:t>
            </a:r>
            <a:r>
              <a:rPr sz="1900" spc="-80" dirty="0">
                <a:solidFill>
                  <a:srgbClr val="3D3C2C"/>
                </a:solidFill>
                <a:latin typeface="Arimo"/>
                <a:cs typeface="Arimo"/>
              </a:rPr>
              <a:t>öğrenci </a:t>
            </a:r>
            <a:r>
              <a:rPr sz="1900" spc="-105" dirty="0">
                <a:solidFill>
                  <a:srgbClr val="3D3C2C"/>
                </a:solidFill>
                <a:latin typeface="Arimo"/>
                <a:cs typeface="Arimo"/>
              </a:rPr>
              <a:t>ara </a:t>
            </a:r>
            <a:r>
              <a:rPr sz="1900" spc="-70" dirty="0">
                <a:solidFill>
                  <a:srgbClr val="3D3C2C"/>
                </a:solidFill>
                <a:latin typeface="Arimo"/>
                <a:cs typeface="Arimo"/>
              </a:rPr>
              <a:t>verilinceye </a:t>
            </a:r>
            <a:r>
              <a:rPr sz="1900" spc="-90" dirty="0">
                <a:solidFill>
                  <a:srgbClr val="3D3C2C"/>
                </a:solidFill>
                <a:latin typeface="Arimo"/>
                <a:cs typeface="Arimo"/>
              </a:rPr>
              <a:t>kadar </a:t>
            </a:r>
            <a:r>
              <a:rPr sz="1900" spc="-80" dirty="0">
                <a:solidFill>
                  <a:srgbClr val="3D3C2C"/>
                </a:solidFill>
                <a:latin typeface="Arimo"/>
                <a:cs typeface="Arimo"/>
              </a:rPr>
              <a:t>bekleyecektir.</a:t>
            </a:r>
            <a:endParaRPr sz="19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00" dirty="0">
                <a:solidFill>
                  <a:srgbClr val="3D3C2C"/>
                </a:solidFill>
                <a:latin typeface="Arimo"/>
                <a:cs typeface="Arimo"/>
              </a:rPr>
              <a:t>Her ders </a:t>
            </a:r>
            <a:r>
              <a:rPr sz="1900" spc="-114" dirty="0">
                <a:solidFill>
                  <a:srgbClr val="3D3C2C"/>
                </a:solidFill>
                <a:latin typeface="Arimo"/>
                <a:cs typeface="Arimo"/>
              </a:rPr>
              <a:t>imza</a:t>
            </a:r>
            <a:r>
              <a:rPr sz="1900" spc="12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90" dirty="0">
                <a:solidFill>
                  <a:srgbClr val="3D3C2C"/>
                </a:solidFill>
                <a:latin typeface="Arimo"/>
                <a:cs typeface="Arimo"/>
              </a:rPr>
              <a:t>alınacaktır.</a:t>
            </a:r>
            <a:endParaRPr sz="1900">
              <a:latin typeface="Arimo"/>
              <a:cs typeface="Arimo"/>
            </a:endParaRPr>
          </a:p>
          <a:p>
            <a:pPr marL="286385" marR="406400" indent="-274320">
              <a:lnSpc>
                <a:spcPct val="80000"/>
              </a:lnSpc>
              <a:spcBef>
                <a:spcPts val="455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85" dirty="0">
                <a:solidFill>
                  <a:srgbClr val="3D3C2C"/>
                </a:solidFill>
                <a:latin typeface="Arimo"/>
                <a:cs typeface="Arimo"/>
              </a:rPr>
              <a:t>Ödevler </a:t>
            </a:r>
            <a:r>
              <a:rPr sz="1900" spc="-114" dirty="0">
                <a:solidFill>
                  <a:srgbClr val="3D3C2C"/>
                </a:solidFill>
                <a:latin typeface="Arimo"/>
                <a:cs typeface="Arimo"/>
              </a:rPr>
              <a:t>zamanında </a:t>
            </a:r>
            <a:r>
              <a:rPr sz="1900" spc="-50" dirty="0">
                <a:solidFill>
                  <a:srgbClr val="3D3C2C"/>
                </a:solidFill>
                <a:latin typeface="Arimo"/>
                <a:cs typeface="Arimo"/>
              </a:rPr>
              <a:t>teslim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edilecektir.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Verilen </a:t>
            </a:r>
            <a:r>
              <a:rPr sz="1900" spc="-25" dirty="0">
                <a:solidFill>
                  <a:srgbClr val="3D3C2C"/>
                </a:solidFill>
                <a:latin typeface="Arimo"/>
                <a:cs typeface="Arimo"/>
              </a:rPr>
              <a:t>tarihten </a:t>
            </a:r>
            <a:r>
              <a:rPr sz="1900" spc="-180" dirty="0">
                <a:solidFill>
                  <a:srgbClr val="3D3C2C"/>
                </a:solidFill>
                <a:latin typeface="Arimo"/>
                <a:cs typeface="Arimo"/>
              </a:rPr>
              <a:t>sonra  </a:t>
            </a:r>
            <a:r>
              <a:rPr sz="1900" spc="-40" dirty="0">
                <a:solidFill>
                  <a:srgbClr val="3D3C2C"/>
                </a:solidFill>
                <a:latin typeface="Arimo"/>
                <a:cs typeface="Arimo"/>
              </a:rPr>
              <a:t>getirilen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ödevler </a:t>
            </a:r>
            <a:r>
              <a:rPr sz="1900" spc="-80" dirty="0">
                <a:solidFill>
                  <a:srgbClr val="3D3C2C"/>
                </a:solidFill>
                <a:latin typeface="Arimo"/>
                <a:cs typeface="Arimo"/>
              </a:rPr>
              <a:t>kabul</a:t>
            </a:r>
            <a:r>
              <a:rPr sz="1900" spc="-11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70" dirty="0">
                <a:solidFill>
                  <a:srgbClr val="3D3C2C"/>
                </a:solidFill>
                <a:latin typeface="Arimo"/>
                <a:cs typeface="Arimo"/>
              </a:rPr>
              <a:t>edilmeyecektir.</a:t>
            </a:r>
            <a:endParaRPr sz="1900">
              <a:latin typeface="Arimo"/>
              <a:cs typeface="Arimo"/>
            </a:endParaRPr>
          </a:p>
          <a:p>
            <a:pPr marL="286385" marR="469900" indent="-274320">
              <a:lnSpc>
                <a:spcPts val="1820"/>
              </a:lnSpc>
              <a:spcBef>
                <a:spcPts val="445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40" dirty="0">
                <a:solidFill>
                  <a:srgbClr val="3D3C2C"/>
                </a:solidFill>
                <a:latin typeface="Arimo"/>
                <a:cs typeface="Arimo"/>
              </a:rPr>
              <a:t>Ders </a:t>
            </a:r>
            <a:r>
              <a:rPr sz="1900" spc="-125" dirty="0">
                <a:solidFill>
                  <a:srgbClr val="3D3C2C"/>
                </a:solidFill>
                <a:latin typeface="Arimo"/>
                <a:cs typeface="Arimo"/>
              </a:rPr>
              <a:t>esnasında </a:t>
            </a:r>
            <a:r>
              <a:rPr sz="1900" spc="-20" dirty="0">
                <a:solidFill>
                  <a:srgbClr val="3D3C2C"/>
                </a:solidFill>
                <a:latin typeface="Arimo"/>
                <a:cs typeface="Arimo"/>
              </a:rPr>
              <a:t>lütfen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kendi </a:t>
            </a:r>
            <a:r>
              <a:rPr sz="1900" spc="-120" dirty="0">
                <a:solidFill>
                  <a:srgbClr val="3D3C2C"/>
                </a:solidFill>
                <a:latin typeface="Arimo"/>
                <a:cs typeface="Arimo"/>
              </a:rPr>
              <a:t>aranızda </a:t>
            </a:r>
            <a:r>
              <a:rPr sz="1900" spc="-114" dirty="0">
                <a:solidFill>
                  <a:srgbClr val="3D3C2C"/>
                </a:solidFill>
                <a:latin typeface="Arimo"/>
                <a:cs typeface="Arimo"/>
              </a:rPr>
              <a:t>(veya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kendi </a:t>
            </a:r>
            <a:r>
              <a:rPr sz="1900" spc="-125" dirty="0">
                <a:solidFill>
                  <a:srgbClr val="3D3C2C"/>
                </a:solidFill>
                <a:latin typeface="Arimo"/>
                <a:cs typeface="Arimo"/>
              </a:rPr>
              <a:t>kendinize)  </a:t>
            </a:r>
            <a:r>
              <a:rPr sz="1900" spc="-105" dirty="0">
                <a:solidFill>
                  <a:srgbClr val="3D3C2C"/>
                </a:solidFill>
                <a:latin typeface="Arimo"/>
                <a:cs typeface="Arimo"/>
              </a:rPr>
              <a:t>konuşmayın, </a:t>
            </a:r>
            <a:r>
              <a:rPr sz="1900" spc="-100" dirty="0">
                <a:solidFill>
                  <a:srgbClr val="3D3C2C"/>
                </a:solidFill>
                <a:latin typeface="Arimo"/>
                <a:cs typeface="Arimo"/>
              </a:rPr>
              <a:t>fısıldaşmayın, </a:t>
            </a:r>
            <a:r>
              <a:rPr sz="1900" spc="-110" dirty="0">
                <a:solidFill>
                  <a:srgbClr val="3D3C2C"/>
                </a:solidFill>
                <a:latin typeface="Arimo"/>
                <a:cs typeface="Arimo"/>
              </a:rPr>
              <a:t>mesajlaşmayın</a:t>
            </a:r>
            <a:r>
              <a:rPr sz="1900" spc="-5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180" dirty="0">
                <a:solidFill>
                  <a:srgbClr val="3D3C2C"/>
                </a:solidFill>
                <a:latin typeface="Arimo"/>
                <a:cs typeface="Arimo"/>
              </a:rPr>
              <a:t>v.s</a:t>
            </a:r>
            <a:endParaRPr sz="19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10" dirty="0">
                <a:solidFill>
                  <a:srgbClr val="3D3C2C"/>
                </a:solidFill>
                <a:latin typeface="Arimo"/>
                <a:cs typeface="Arimo"/>
              </a:rPr>
              <a:t>Dersi </a:t>
            </a:r>
            <a:r>
              <a:rPr sz="1900" spc="-70" dirty="0">
                <a:solidFill>
                  <a:srgbClr val="3D3C2C"/>
                </a:solidFill>
                <a:latin typeface="Arimo"/>
                <a:cs typeface="Arimo"/>
              </a:rPr>
              <a:t>anlatan </a:t>
            </a:r>
            <a:r>
              <a:rPr sz="1900" spc="-120" dirty="0">
                <a:solidFill>
                  <a:srgbClr val="3D3C2C"/>
                </a:solidFill>
                <a:latin typeface="Arimo"/>
                <a:cs typeface="Arimo"/>
              </a:rPr>
              <a:t>ve </a:t>
            </a:r>
            <a:r>
              <a:rPr sz="1900" spc="-70" dirty="0">
                <a:solidFill>
                  <a:srgbClr val="3D3C2C"/>
                </a:solidFill>
                <a:latin typeface="Arimo"/>
                <a:cs typeface="Arimo"/>
              </a:rPr>
              <a:t>dinleyen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kişilere </a:t>
            </a:r>
            <a:r>
              <a:rPr sz="1900" spc="-20" dirty="0">
                <a:solidFill>
                  <a:srgbClr val="3D3C2C"/>
                </a:solidFill>
                <a:latin typeface="Arimo"/>
                <a:cs typeface="Arimo"/>
              </a:rPr>
              <a:t>lütfen </a:t>
            </a:r>
            <a:r>
              <a:rPr sz="1900" spc="-160" dirty="0">
                <a:solidFill>
                  <a:srgbClr val="3D3C2C"/>
                </a:solidFill>
                <a:latin typeface="Arimo"/>
                <a:cs typeface="Arimo"/>
              </a:rPr>
              <a:t>saygı</a:t>
            </a:r>
            <a:r>
              <a:rPr sz="1900" spc="6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gösterin.</a:t>
            </a:r>
            <a:endParaRPr sz="1900">
              <a:latin typeface="Arimo"/>
              <a:cs typeface="Arimo"/>
            </a:endParaRPr>
          </a:p>
          <a:p>
            <a:pPr marL="286385" marR="13970" indent="-274320">
              <a:lnSpc>
                <a:spcPts val="1820"/>
              </a:lnSpc>
              <a:spcBef>
                <a:spcPts val="445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Anlatılan,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anlatılmayan, </a:t>
            </a:r>
            <a:r>
              <a:rPr sz="1900" spc="-90" dirty="0">
                <a:solidFill>
                  <a:srgbClr val="3D3C2C"/>
                </a:solidFill>
                <a:latin typeface="Arimo"/>
                <a:cs typeface="Arimo"/>
              </a:rPr>
              <a:t>merak </a:t>
            </a:r>
            <a:r>
              <a:rPr sz="1900" spc="-40" dirty="0">
                <a:solidFill>
                  <a:srgbClr val="3D3C2C"/>
                </a:solidFill>
                <a:latin typeface="Arimo"/>
                <a:cs typeface="Arimo"/>
              </a:rPr>
              <a:t>ettiğiniz </a:t>
            </a:r>
            <a:r>
              <a:rPr sz="1900" spc="-55" dirty="0">
                <a:solidFill>
                  <a:srgbClr val="3D3C2C"/>
                </a:solidFill>
                <a:latin typeface="Arimo"/>
                <a:cs typeface="Arimo"/>
              </a:rPr>
              <a:t>her </a:t>
            </a:r>
            <a:r>
              <a:rPr sz="1900" spc="-95" dirty="0">
                <a:solidFill>
                  <a:srgbClr val="3D3C2C"/>
                </a:solidFill>
                <a:latin typeface="Arimo"/>
                <a:cs typeface="Arimo"/>
              </a:rPr>
              <a:t>konuda </a:t>
            </a:r>
            <a:r>
              <a:rPr sz="1900" spc="-80" dirty="0">
                <a:solidFill>
                  <a:srgbClr val="3D3C2C"/>
                </a:solidFill>
                <a:latin typeface="Arimo"/>
                <a:cs typeface="Arimo"/>
              </a:rPr>
              <a:t>soru </a:t>
            </a:r>
            <a:r>
              <a:rPr sz="1900" spc="-155" dirty="0">
                <a:solidFill>
                  <a:srgbClr val="3D3C2C"/>
                </a:solidFill>
                <a:latin typeface="Arimo"/>
                <a:cs typeface="Arimo"/>
              </a:rPr>
              <a:t>sormak  </a:t>
            </a:r>
            <a:r>
              <a:rPr sz="1900" spc="-45" dirty="0">
                <a:solidFill>
                  <a:srgbClr val="3D3C2C"/>
                </a:solidFill>
                <a:latin typeface="Arimo"/>
                <a:cs typeface="Arimo"/>
              </a:rPr>
              <a:t>tan</a:t>
            </a:r>
            <a:r>
              <a:rPr sz="1900" spc="-100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75" dirty="0">
                <a:solidFill>
                  <a:srgbClr val="3D3C2C"/>
                </a:solidFill>
                <a:latin typeface="Arimo"/>
                <a:cs typeface="Arimo"/>
              </a:rPr>
              <a:t>çekinmeyin.</a:t>
            </a:r>
            <a:endParaRPr sz="1900">
              <a:latin typeface="Arimo"/>
              <a:cs typeface="Arimo"/>
            </a:endParaRPr>
          </a:p>
          <a:p>
            <a:pPr marL="12700">
              <a:lnSpc>
                <a:spcPts val="2050"/>
              </a:lnSpc>
              <a:spcBef>
                <a:spcPts val="20"/>
              </a:spcBef>
            </a:pPr>
            <a:r>
              <a:rPr sz="1450" spc="26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1900" spc="-185" dirty="0">
                <a:solidFill>
                  <a:srgbClr val="3D3C2C"/>
                </a:solidFill>
                <a:latin typeface="Arimo"/>
                <a:cs typeface="Arimo"/>
              </a:rPr>
              <a:t>Cep </a:t>
            </a:r>
            <a:r>
              <a:rPr sz="1900" spc="-40" dirty="0">
                <a:solidFill>
                  <a:srgbClr val="3D3C2C"/>
                </a:solidFill>
                <a:latin typeface="Arimo"/>
                <a:cs typeface="Arimo"/>
              </a:rPr>
              <a:t>telefonu </a:t>
            </a:r>
            <a:r>
              <a:rPr sz="1900" spc="-125" dirty="0">
                <a:solidFill>
                  <a:srgbClr val="3D3C2C"/>
                </a:solidFill>
                <a:latin typeface="Arimo"/>
                <a:cs typeface="Arimo"/>
              </a:rPr>
              <a:t>v.b </a:t>
            </a:r>
            <a:r>
              <a:rPr sz="1900" spc="-85" dirty="0">
                <a:solidFill>
                  <a:srgbClr val="3D3C2C"/>
                </a:solidFill>
                <a:latin typeface="Arimo"/>
                <a:cs typeface="Arimo"/>
              </a:rPr>
              <a:t>kişisel </a:t>
            </a:r>
            <a:r>
              <a:rPr sz="1900" spc="-55" dirty="0">
                <a:solidFill>
                  <a:srgbClr val="3D3C2C"/>
                </a:solidFill>
                <a:latin typeface="Arimo"/>
                <a:cs typeface="Arimo"/>
              </a:rPr>
              <a:t>taşınabilir </a:t>
            </a:r>
            <a:r>
              <a:rPr sz="1900" spc="-35" dirty="0">
                <a:solidFill>
                  <a:srgbClr val="3D3C2C"/>
                </a:solidFill>
                <a:latin typeface="Arimo"/>
                <a:cs typeface="Arimo"/>
              </a:rPr>
              <a:t>iletişim</a:t>
            </a:r>
            <a:r>
              <a:rPr sz="1900" spc="145" dirty="0">
                <a:solidFill>
                  <a:srgbClr val="3D3C2C"/>
                </a:solidFill>
                <a:latin typeface="Arimo"/>
                <a:cs typeface="Arimo"/>
              </a:rPr>
              <a:t> </a:t>
            </a:r>
            <a:r>
              <a:rPr sz="1900" spc="-95" dirty="0">
                <a:solidFill>
                  <a:srgbClr val="3D3C2C"/>
                </a:solidFill>
                <a:latin typeface="Arimo"/>
                <a:cs typeface="Arimo"/>
              </a:rPr>
              <a:t>cihazlarınızı</a:t>
            </a:r>
            <a:endParaRPr sz="1900">
              <a:latin typeface="Arimo"/>
              <a:cs typeface="Arimo"/>
            </a:endParaRPr>
          </a:p>
          <a:p>
            <a:pPr marL="286385" marR="5080">
              <a:lnSpc>
                <a:spcPct val="80000"/>
              </a:lnSpc>
              <a:spcBef>
                <a:spcPts val="229"/>
              </a:spcBef>
            </a:pPr>
            <a:r>
              <a:rPr sz="1900" spc="-100" dirty="0">
                <a:solidFill>
                  <a:srgbClr val="3D3C2C"/>
                </a:solidFill>
                <a:latin typeface="Arimo"/>
                <a:cs typeface="Arimo"/>
              </a:rPr>
              <a:t>ders </a:t>
            </a:r>
            <a:r>
              <a:rPr sz="1900" spc="-105" dirty="0">
                <a:solidFill>
                  <a:srgbClr val="3D3C2C"/>
                </a:solidFill>
                <a:latin typeface="Arimo"/>
                <a:cs typeface="Arimo"/>
              </a:rPr>
              <a:t>süresince </a:t>
            </a:r>
            <a:r>
              <a:rPr sz="1900" spc="-65" dirty="0">
                <a:solidFill>
                  <a:srgbClr val="3D3C2C"/>
                </a:solidFill>
                <a:latin typeface="Arimo"/>
                <a:cs typeface="Arimo"/>
              </a:rPr>
              <a:t>mutlaka </a:t>
            </a:r>
            <a:r>
              <a:rPr sz="1900" spc="-95" dirty="0">
                <a:solidFill>
                  <a:srgbClr val="3D3C2C"/>
                </a:solidFill>
                <a:latin typeface="Arimo"/>
                <a:cs typeface="Arimo"/>
              </a:rPr>
              <a:t>kapalı </a:t>
            </a:r>
            <a:r>
              <a:rPr sz="1900" spc="-35" dirty="0">
                <a:solidFill>
                  <a:srgbClr val="3D3C2C"/>
                </a:solidFill>
                <a:latin typeface="Arimo"/>
                <a:cs typeface="Arimo"/>
              </a:rPr>
              <a:t>tutunuz </a:t>
            </a:r>
            <a:r>
              <a:rPr sz="1900" spc="-120" dirty="0">
                <a:solidFill>
                  <a:srgbClr val="3D3C2C"/>
                </a:solidFill>
                <a:latin typeface="Arimo"/>
                <a:cs typeface="Arimo"/>
              </a:rPr>
              <a:t>ve </a:t>
            </a:r>
            <a:r>
              <a:rPr sz="1900" spc="-135" dirty="0">
                <a:solidFill>
                  <a:srgbClr val="3D3C2C"/>
                </a:solidFill>
                <a:latin typeface="Arimo"/>
                <a:cs typeface="Arimo"/>
              </a:rPr>
              <a:t>sınav </a:t>
            </a:r>
            <a:r>
              <a:rPr sz="1900" spc="-130" dirty="0">
                <a:solidFill>
                  <a:srgbClr val="3D3C2C"/>
                </a:solidFill>
                <a:latin typeface="Arimo"/>
                <a:cs typeface="Arimo"/>
              </a:rPr>
              <a:t>zamanı </a:t>
            </a:r>
            <a:r>
              <a:rPr sz="1900" spc="-120" dirty="0">
                <a:solidFill>
                  <a:srgbClr val="3D3C2C"/>
                </a:solidFill>
                <a:latin typeface="Arimo"/>
                <a:cs typeface="Arimo"/>
              </a:rPr>
              <a:t>yanınızda  </a:t>
            </a:r>
            <a:r>
              <a:rPr sz="1900" spc="-80" dirty="0">
                <a:solidFill>
                  <a:srgbClr val="3D3C2C"/>
                </a:solidFill>
                <a:latin typeface="Arimo"/>
                <a:cs typeface="Arimo"/>
              </a:rPr>
              <a:t>bulundurmayınız.</a:t>
            </a:r>
            <a:endParaRPr sz="19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75605" y="3226054"/>
            <a:ext cx="2830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5080" indent="-47752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solidFill>
                  <a:srgbClr val="93C500"/>
                </a:solidFill>
                <a:latin typeface="Lato Medium"/>
                <a:cs typeface="Lato Medium"/>
              </a:rPr>
              <a:t>Veri </a:t>
            </a:r>
            <a:r>
              <a:rPr sz="3600" b="0" spc="-95" dirty="0">
                <a:solidFill>
                  <a:srgbClr val="93C500"/>
                </a:solidFill>
                <a:latin typeface="Lato Medium"/>
                <a:cs typeface="Lato Medium"/>
              </a:rPr>
              <a:t>Yapıları </a:t>
            </a:r>
            <a:r>
              <a:rPr sz="3600" b="0" spc="-150" dirty="0">
                <a:solidFill>
                  <a:srgbClr val="93C500"/>
                </a:solidFill>
                <a:latin typeface="Lato Medium"/>
                <a:cs typeface="Lato Medium"/>
              </a:rPr>
              <a:t>ve  </a:t>
            </a:r>
            <a:r>
              <a:rPr sz="3600" b="0" spc="-70" dirty="0">
                <a:solidFill>
                  <a:srgbClr val="93C500"/>
                </a:solidFill>
                <a:latin typeface="Lato Medium"/>
                <a:cs typeface="Lato Medium"/>
              </a:rPr>
              <a:t>Modelleri</a:t>
            </a:r>
            <a:endParaRPr sz="3600">
              <a:latin typeface="Lato Medium"/>
              <a:cs typeface="La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1435" y="4768672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424242"/>
                </a:solidFill>
                <a:latin typeface="Arimo"/>
                <a:cs typeface="Arimo"/>
              </a:rPr>
              <a:t>Bölüm</a:t>
            </a:r>
            <a:r>
              <a:rPr sz="1800" spc="-170" dirty="0">
                <a:solidFill>
                  <a:srgbClr val="424242"/>
                </a:solidFill>
                <a:latin typeface="Arimo"/>
                <a:cs typeface="Arimo"/>
              </a:rPr>
              <a:t> </a:t>
            </a:r>
            <a:r>
              <a:rPr sz="1800" spc="-90" dirty="0">
                <a:solidFill>
                  <a:srgbClr val="424242"/>
                </a:solidFill>
                <a:latin typeface="Arimo"/>
                <a:cs typeface="Arimo"/>
              </a:rPr>
              <a:t>1</a:t>
            </a:r>
            <a:endParaRPr sz="180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3C5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190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Algoritma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0314"/>
            <a:ext cx="7031355" cy="31718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  <a:tabLst>
                <a:tab pos="3572510" algn="l"/>
                <a:tab pos="4046220" algn="l"/>
              </a:tabLst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b="0" spc="-55" dirty="0">
                <a:solidFill>
                  <a:srgbClr val="FF0000"/>
                </a:solidFill>
                <a:latin typeface="Lato Medium"/>
                <a:cs typeface="Lato Medium"/>
              </a:rPr>
              <a:t>Algoritma</a:t>
            </a:r>
            <a:r>
              <a:rPr sz="2400" spc="-55" dirty="0">
                <a:solidFill>
                  <a:srgbClr val="3D3C2C"/>
                </a:solidFill>
                <a:latin typeface="Arimo"/>
                <a:cs typeface="Arimo"/>
              </a:rPr>
              <a:t>, </a:t>
            </a:r>
            <a:r>
              <a:rPr sz="2400" spc="-10" dirty="0">
                <a:latin typeface="Arimo"/>
                <a:cs typeface="Arimo"/>
              </a:rPr>
              <a:t>bir </a:t>
            </a:r>
            <a:r>
              <a:rPr sz="2400" spc="-60" dirty="0">
                <a:latin typeface="Arimo"/>
                <a:cs typeface="Arimo"/>
              </a:rPr>
              <a:t>problemin </a:t>
            </a:r>
            <a:r>
              <a:rPr sz="2400" spc="-125" dirty="0">
                <a:latin typeface="Arimo"/>
                <a:cs typeface="Arimo"/>
              </a:rPr>
              <a:t>çözümünde </a:t>
            </a:r>
            <a:r>
              <a:rPr sz="2400" spc="-114" dirty="0">
                <a:latin typeface="Arimo"/>
                <a:cs typeface="Arimo"/>
              </a:rPr>
              <a:t>izlenecek </a:t>
            </a:r>
            <a:r>
              <a:rPr sz="2400" spc="-70" dirty="0">
                <a:latin typeface="Arimo"/>
                <a:cs typeface="Arimo"/>
              </a:rPr>
              <a:t>yol  </a:t>
            </a:r>
            <a:r>
              <a:rPr sz="2400" spc="-114" dirty="0">
                <a:latin typeface="Arimo"/>
                <a:cs typeface="Arimo"/>
              </a:rPr>
              <a:t>anlamına </a:t>
            </a:r>
            <a:r>
              <a:rPr sz="2400" spc="-100" dirty="0">
                <a:latin typeface="Arimo"/>
                <a:cs typeface="Arimo"/>
              </a:rPr>
              <a:t>gelir.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Algoritma,	</a:t>
            </a:r>
            <a:r>
              <a:rPr sz="2400" spc="-10" dirty="0">
                <a:latin typeface="Arimo"/>
                <a:cs typeface="Arimo"/>
              </a:rPr>
              <a:t>bir	</a:t>
            </a:r>
            <a:r>
              <a:rPr sz="2400" spc="-100" dirty="0">
                <a:latin typeface="Arimo"/>
                <a:cs typeface="Arimo"/>
              </a:rPr>
              <a:t>programlama </a:t>
            </a:r>
            <a:r>
              <a:rPr sz="2400" spc="-50" dirty="0">
                <a:latin typeface="Arimo"/>
                <a:cs typeface="Arimo"/>
              </a:rPr>
              <a:t>dilinde  </a:t>
            </a:r>
            <a:r>
              <a:rPr sz="2400" spc="-190" dirty="0">
                <a:latin typeface="Arimo"/>
                <a:cs typeface="Arimo"/>
              </a:rPr>
              <a:t>(Java, </a:t>
            </a:r>
            <a:r>
              <a:rPr sz="2400" spc="-235" dirty="0">
                <a:latin typeface="Arimo"/>
                <a:cs typeface="Arimo"/>
              </a:rPr>
              <a:t>C++, </a:t>
            </a:r>
            <a:r>
              <a:rPr sz="2400" spc="-300" dirty="0">
                <a:latin typeface="Arimo"/>
                <a:cs typeface="Arimo"/>
              </a:rPr>
              <a:t>C# </a:t>
            </a:r>
            <a:r>
              <a:rPr sz="2400" spc="-65" dirty="0">
                <a:latin typeface="Arimo"/>
                <a:cs typeface="Arimo"/>
              </a:rPr>
              <a:t>gibi) </a:t>
            </a:r>
            <a:r>
              <a:rPr sz="2400" spc="-75" dirty="0">
                <a:latin typeface="Arimo"/>
                <a:cs typeface="Arimo"/>
              </a:rPr>
              <a:t>ifade </a:t>
            </a:r>
            <a:r>
              <a:rPr sz="2400" spc="-65" dirty="0">
                <a:latin typeface="Arimo"/>
                <a:cs typeface="Arimo"/>
              </a:rPr>
              <a:t>edildiğinde </a:t>
            </a:r>
            <a:r>
              <a:rPr sz="2400" b="0" spc="-60" dirty="0">
                <a:solidFill>
                  <a:srgbClr val="FF0000"/>
                </a:solidFill>
                <a:latin typeface="Lato Medium"/>
                <a:cs typeface="Lato Medium"/>
              </a:rPr>
              <a:t>program </a:t>
            </a:r>
            <a:r>
              <a:rPr sz="2400" spc="-114" dirty="0">
                <a:latin typeface="Arimo"/>
                <a:cs typeface="Arimo"/>
              </a:rPr>
              <a:t>adını</a:t>
            </a:r>
            <a:r>
              <a:rPr sz="2400" spc="-450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alır.</a:t>
            </a:r>
            <a:endParaRPr sz="2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Arimo"/>
              <a:cs typeface="Arimo"/>
            </a:endParaRPr>
          </a:p>
          <a:p>
            <a:pPr marL="285115" marR="131445" indent="-273050">
              <a:lnSpc>
                <a:spcPct val="90000"/>
              </a:lnSpc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Arimo"/>
                <a:cs typeface="Arimo"/>
              </a:rPr>
              <a:t>Algoritma,</a:t>
            </a:r>
            <a:r>
              <a:rPr sz="2400" spc="-160" dirty="0">
                <a:latin typeface="Arimo"/>
                <a:cs typeface="Arimo"/>
              </a:rPr>
              <a:t> </a:t>
            </a:r>
            <a:r>
              <a:rPr sz="2400" spc="-20" dirty="0">
                <a:latin typeface="Arimo"/>
                <a:cs typeface="Arimo"/>
              </a:rPr>
              <a:t>belirli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10" dirty="0">
                <a:latin typeface="Arimo"/>
                <a:cs typeface="Arimo"/>
              </a:rPr>
              <a:t>bir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60" dirty="0">
                <a:latin typeface="Arimo"/>
                <a:cs typeface="Arimo"/>
              </a:rPr>
              <a:t>problemin</a:t>
            </a:r>
            <a:r>
              <a:rPr sz="2400" spc="-135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sonucunu</a:t>
            </a:r>
            <a:r>
              <a:rPr sz="2400" spc="-110" dirty="0">
                <a:latin typeface="Arimo"/>
                <a:cs typeface="Arimo"/>
              </a:rPr>
              <a:t> </a:t>
            </a:r>
            <a:r>
              <a:rPr sz="2400" spc="-85" dirty="0">
                <a:latin typeface="Arimo"/>
                <a:cs typeface="Arimo"/>
              </a:rPr>
              <a:t>elde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70" dirty="0">
                <a:latin typeface="Arimo"/>
                <a:cs typeface="Arimo"/>
              </a:rPr>
              <a:t>etmek  </a:t>
            </a:r>
            <a:r>
              <a:rPr sz="2400" spc="-60" dirty="0">
                <a:latin typeface="Arimo"/>
                <a:cs typeface="Arimo"/>
              </a:rPr>
              <a:t>için </a:t>
            </a:r>
            <a:r>
              <a:rPr sz="2400" spc="-5" dirty="0">
                <a:latin typeface="Arimo"/>
                <a:cs typeface="Arimo"/>
              </a:rPr>
              <a:t>art </a:t>
            </a:r>
            <a:r>
              <a:rPr sz="2400" spc="-114" dirty="0">
                <a:latin typeface="Arimo"/>
                <a:cs typeface="Arimo"/>
              </a:rPr>
              <a:t>arda </a:t>
            </a:r>
            <a:r>
              <a:rPr sz="2400" spc="-135" dirty="0">
                <a:latin typeface="Arimo"/>
                <a:cs typeface="Arimo"/>
              </a:rPr>
              <a:t>uygulanacak </a:t>
            </a:r>
            <a:r>
              <a:rPr sz="2400" spc="-90" dirty="0">
                <a:latin typeface="Arimo"/>
                <a:cs typeface="Arimo"/>
              </a:rPr>
              <a:t>adımları </a:t>
            </a:r>
            <a:r>
              <a:rPr sz="2400" spc="-145" dirty="0">
                <a:latin typeface="Arimo"/>
                <a:cs typeface="Arimo"/>
              </a:rPr>
              <a:t>ve </a:t>
            </a:r>
            <a:r>
              <a:rPr sz="2400" spc="-100" dirty="0">
                <a:latin typeface="Arimo"/>
                <a:cs typeface="Arimo"/>
              </a:rPr>
              <a:t>koşulları </a:t>
            </a:r>
            <a:r>
              <a:rPr sz="2400" spc="-130" dirty="0">
                <a:latin typeface="Arimo"/>
                <a:cs typeface="Arimo"/>
              </a:rPr>
              <a:t>kesin  </a:t>
            </a:r>
            <a:r>
              <a:rPr sz="2400" spc="-95" dirty="0">
                <a:latin typeface="Arimo"/>
                <a:cs typeface="Arimo"/>
              </a:rPr>
              <a:t>olarak </a:t>
            </a:r>
            <a:r>
              <a:rPr sz="2400" spc="-85" dirty="0">
                <a:latin typeface="Arimo"/>
                <a:cs typeface="Arimo"/>
              </a:rPr>
              <a:t>ortaya </a:t>
            </a:r>
            <a:r>
              <a:rPr sz="2400" spc="-150" dirty="0">
                <a:latin typeface="Arimo"/>
                <a:cs typeface="Arimo"/>
              </a:rPr>
              <a:t>koyar. </a:t>
            </a:r>
            <a:r>
              <a:rPr sz="2400" spc="-110" dirty="0">
                <a:latin typeface="Arimo"/>
                <a:cs typeface="Arimo"/>
              </a:rPr>
              <a:t>Herhangi </a:t>
            </a:r>
            <a:r>
              <a:rPr sz="2400" spc="-10" dirty="0">
                <a:latin typeface="Arimo"/>
                <a:cs typeface="Arimo"/>
              </a:rPr>
              <a:t>bir </a:t>
            </a:r>
            <a:r>
              <a:rPr sz="2400" spc="-80" dirty="0">
                <a:latin typeface="Arimo"/>
                <a:cs typeface="Arimo"/>
              </a:rPr>
              <a:t>giriş </a:t>
            </a:r>
            <a:r>
              <a:rPr sz="2400" spc="-90" dirty="0">
                <a:latin typeface="Arimo"/>
                <a:cs typeface="Arimo"/>
              </a:rPr>
              <a:t>verisine</a:t>
            </a:r>
            <a:r>
              <a:rPr sz="2400" spc="-409" dirty="0">
                <a:latin typeface="Arimo"/>
                <a:cs typeface="Arimo"/>
              </a:rPr>
              <a:t> </a:t>
            </a:r>
            <a:r>
              <a:rPr sz="2400" spc="-114" dirty="0">
                <a:latin typeface="Arimo"/>
                <a:cs typeface="Arimo"/>
              </a:rPr>
              <a:t>karşılık,  </a:t>
            </a:r>
            <a:r>
              <a:rPr sz="2400" spc="-160" dirty="0">
                <a:latin typeface="Arimo"/>
                <a:cs typeface="Arimo"/>
              </a:rPr>
              <a:t>çıkış </a:t>
            </a:r>
            <a:r>
              <a:rPr sz="2400" spc="-80" dirty="0">
                <a:latin typeface="Arimo"/>
                <a:cs typeface="Arimo"/>
              </a:rPr>
              <a:t>verisi </a:t>
            </a:r>
            <a:r>
              <a:rPr sz="2400" spc="-85" dirty="0">
                <a:latin typeface="Arimo"/>
                <a:cs typeface="Arimo"/>
              </a:rPr>
              <a:t>elde edilmesi gereklidir. </a:t>
            </a:r>
            <a:r>
              <a:rPr sz="2400" spc="-120" dirty="0">
                <a:latin typeface="Arimo"/>
                <a:cs typeface="Arimo"/>
              </a:rPr>
              <a:t>Bunun dışındaki  </a:t>
            </a:r>
            <a:r>
              <a:rPr sz="2400" spc="-55" dirty="0">
                <a:latin typeface="Arimo"/>
                <a:cs typeface="Arimo"/>
              </a:rPr>
              <a:t>durumlar </a:t>
            </a:r>
            <a:r>
              <a:rPr sz="2400" spc="-65" dirty="0">
                <a:latin typeface="Arimo"/>
                <a:cs typeface="Arimo"/>
              </a:rPr>
              <a:t>algoritma</a:t>
            </a:r>
            <a:r>
              <a:rPr sz="2400" spc="-235" dirty="0">
                <a:latin typeface="Arimo"/>
                <a:cs typeface="Arimo"/>
              </a:rPr>
              <a:t> </a:t>
            </a:r>
            <a:r>
              <a:rPr sz="2400" spc="-85" dirty="0">
                <a:latin typeface="Arimo"/>
                <a:cs typeface="Arimo"/>
              </a:rPr>
              <a:t>değildir.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935" y="5084064"/>
            <a:ext cx="4102608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190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Algoritma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86890"/>
            <a:ext cx="6303645" cy="394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-16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Arimo"/>
                <a:cs typeface="Arimo"/>
              </a:rPr>
              <a:t>Bilgisayar uygulamasında, </a:t>
            </a:r>
            <a:r>
              <a:rPr sz="2400" spc="-10" dirty="0">
                <a:latin typeface="Arimo"/>
                <a:cs typeface="Arimo"/>
              </a:rPr>
              <a:t>bir </a:t>
            </a:r>
            <a:r>
              <a:rPr sz="2400" spc="-130" dirty="0">
                <a:latin typeface="Arimo"/>
                <a:cs typeface="Arimo"/>
              </a:rPr>
              <a:t>yazılım </a:t>
            </a:r>
            <a:r>
              <a:rPr sz="2400" spc="-100" dirty="0">
                <a:latin typeface="Arimo"/>
                <a:cs typeface="Arimo"/>
              </a:rPr>
              <a:t>geliştirirken  </a:t>
            </a:r>
            <a:r>
              <a:rPr sz="2400" spc="-80" dirty="0">
                <a:latin typeface="Arimo"/>
                <a:cs typeface="Arimo"/>
              </a:rPr>
              <a:t>birçok </a:t>
            </a:r>
            <a:r>
              <a:rPr sz="2400" spc="-85" dirty="0">
                <a:latin typeface="Arimo"/>
                <a:cs typeface="Arimo"/>
              </a:rPr>
              <a:t>algoritmaya </a:t>
            </a:r>
            <a:r>
              <a:rPr sz="2400" spc="-65" dirty="0">
                <a:latin typeface="Arimo"/>
                <a:cs typeface="Arimo"/>
              </a:rPr>
              <a:t>ihtiyaç </a:t>
            </a:r>
            <a:r>
              <a:rPr sz="2400" spc="-90" dirty="0">
                <a:latin typeface="Arimo"/>
                <a:cs typeface="Arimo"/>
              </a:rPr>
              <a:t>duyulur.</a:t>
            </a:r>
            <a:r>
              <a:rPr sz="2400" spc="-360" dirty="0">
                <a:latin typeface="Arimo"/>
                <a:cs typeface="Arimo"/>
              </a:rPr>
              <a:t> </a:t>
            </a:r>
            <a:r>
              <a:rPr sz="2400" spc="-105" dirty="0">
                <a:latin typeface="Arimo"/>
                <a:cs typeface="Arimo"/>
              </a:rPr>
              <a:t>Örneğin,</a:t>
            </a:r>
            <a:endParaRPr sz="24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25" dirty="0">
                <a:latin typeface="Arimo"/>
                <a:cs typeface="Arimo"/>
              </a:rPr>
              <a:t>arama</a:t>
            </a:r>
            <a:r>
              <a:rPr sz="2200" spc="-250" dirty="0">
                <a:latin typeface="Arimo"/>
                <a:cs typeface="Arimo"/>
              </a:rPr>
              <a:t> </a:t>
            </a:r>
            <a:r>
              <a:rPr sz="2200" spc="-80" dirty="0">
                <a:latin typeface="Arimo"/>
                <a:cs typeface="Arimo"/>
              </a:rPr>
              <a:t>algoritması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20" dirty="0">
                <a:latin typeface="Arimo"/>
                <a:cs typeface="Arimo"/>
              </a:rPr>
              <a:t>sıralama</a:t>
            </a:r>
            <a:r>
              <a:rPr sz="2200" spc="-265" dirty="0">
                <a:latin typeface="Arimo"/>
                <a:cs typeface="Arimo"/>
              </a:rPr>
              <a:t> </a:t>
            </a:r>
            <a:r>
              <a:rPr sz="2200" spc="-80" dirty="0">
                <a:latin typeface="Arimo"/>
                <a:cs typeface="Arimo"/>
              </a:rPr>
              <a:t>algoritması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60" dirty="0">
                <a:latin typeface="Arimo"/>
                <a:cs typeface="Arimo"/>
              </a:rPr>
              <a:t>matris </a:t>
            </a:r>
            <a:r>
              <a:rPr sz="2200" spc="-150" dirty="0">
                <a:latin typeface="Arimo"/>
                <a:cs typeface="Arimo"/>
              </a:rPr>
              <a:t>veya </a:t>
            </a:r>
            <a:r>
              <a:rPr sz="2200" spc="-60" dirty="0">
                <a:latin typeface="Arimo"/>
                <a:cs typeface="Arimo"/>
              </a:rPr>
              <a:t>vektörel </a:t>
            </a:r>
            <a:r>
              <a:rPr sz="2200" spc="-85" dirty="0">
                <a:latin typeface="Arimo"/>
                <a:cs typeface="Arimo"/>
              </a:rPr>
              <a:t>işlem</a:t>
            </a:r>
            <a:r>
              <a:rPr sz="2200" spc="-315" dirty="0">
                <a:latin typeface="Arimo"/>
                <a:cs typeface="Arimo"/>
              </a:rPr>
              <a:t> </a:t>
            </a:r>
            <a:r>
              <a:rPr sz="2200" spc="-80" dirty="0">
                <a:latin typeface="Arimo"/>
                <a:cs typeface="Arimo"/>
              </a:rPr>
              <a:t>algoritması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85" dirty="0">
                <a:latin typeface="Arimo"/>
                <a:cs typeface="Arimo"/>
              </a:rPr>
              <a:t>graf</a:t>
            </a:r>
            <a:r>
              <a:rPr sz="2200" spc="-245" dirty="0">
                <a:latin typeface="Arimo"/>
                <a:cs typeface="Arimo"/>
              </a:rPr>
              <a:t> </a:t>
            </a:r>
            <a:r>
              <a:rPr sz="2200" spc="-85" dirty="0">
                <a:latin typeface="Arimo"/>
                <a:cs typeface="Arimo"/>
              </a:rPr>
              <a:t>algoritması</a:t>
            </a:r>
            <a:endParaRPr sz="2200">
              <a:latin typeface="Arimo"/>
              <a:cs typeface="Arimo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spc="-15" dirty="0">
                <a:latin typeface="Arimo"/>
                <a:cs typeface="Arimo"/>
              </a:rPr>
              <a:t>bir </a:t>
            </a:r>
            <a:r>
              <a:rPr sz="2200" spc="-80" dirty="0">
                <a:latin typeface="Arimo"/>
                <a:cs typeface="Arimo"/>
              </a:rPr>
              <a:t>matematiksel </a:t>
            </a:r>
            <a:r>
              <a:rPr sz="2200" spc="-55" dirty="0">
                <a:latin typeface="Arimo"/>
                <a:cs typeface="Arimo"/>
              </a:rPr>
              <a:t>modelin </a:t>
            </a:r>
            <a:r>
              <a:rPr sz="2200" spc="-114" dirty="0">
                <a:latin typeface="Arimo"/>
                <a:cs typeface="Arimo"/>
              </a:rPr>
              <a:t>çözülmesi</a:t>
            </a:r>
            <a:r>
              <a:rPr sz="2200" spc="-405" dirty="0">
                <a:latin typeface="Arimo"/>
                <a:cs typeface="Arimo"/>
              </a:rPr>
              <a:t> </a:t>
            </a:r>
            <a:r>
              <a:rPr sz="2200" spc="-80" dirty="0">
                <a:latin typeface="Arimo"/>
                <a:cs typeface="Arimo"/>
              </a:rPr>
              <a:t>algoritması</a:t>
            </a:r>
            <a:endParaRPr sz="2200">
              <a:latin typeface="Arimo"/>
              <a:cs typeface="Arimo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Arimo"/>
                <a:cs typeface="Arimo"/>
              </a:rPr>
              <a:t>gibi</a:t>
            </a:r>
            <a:r>
              <a:rPr sz="2400" spc="-140" dirty="0">
                <a:latin typeface="Arimo"/>
                <a:cs typeface="Arimo"/>
              </a:rPr>
              <a:t> </a:t>
            </a:r>
            <a:r>
              <a:rPr sz="2400" spc="-80" dirty="0">
                <a:latin typeface="Arimo"/>
                <a:cs typeface="Arimo"/>
              </a:rPr>
              <a:t>birçok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65" dirty="0">
                <a:latin typeface="Arimo"/>
                <a:cs typeface="Arimo"/>
              </a:rPr>
              <a:t>algoritma</a:t>
            </a:r>
            <a:r>
              <a:rPr sz="2400" spc="-165" dirty="0">
                <a:latin typeface="Arimo"/>
                <a:cs typeface="Arimo"/>
              </a:rPr>
              <a:t> </a:t>
            </a:r>
            <a:r>
              <a:rPr sz="2400" spc="5" dirty="0">
                <a:latin typeface="Arimo"/>
                <a:cs typeface="Arimo"/>
              </a:rPr>
              <a:t>türü</a:t>
            </a:r>
            <a:r>
              <a:rPr sz="2400" spc="-125" dirty="0">
                <a:latin typeface="Arimo"/>
                <a:cs typeface="Arimo"/>
              </a:rPr>
              <a:t> </a:t>
            </a:r>
            <a:r>
              <a:rPr sz="2400" spc="-85" dirty="0">
                <a:latin typeface="Arimo"/>
                <a:cs typeface="Arimo"/>
              </a:rPr>
              <a:t>vardır</a:t>
            </a:r>
            <a:r>
              <a:rPr sz="2400" spc="-130" dirty="0">
                <a:latin typeface="Arimo"/>
                <a:cs typeface="Arimo"/>
              </a:rPr>
              <a:t> </a:t>
            </a:r>
            <a:r>
              <a:rPr sz="2400" spc="-145" dirty="0">
                <a:latin typeface="Arimo"/>
                <a:cs typeface="Arimo"/>
              </a:rPr>
              <a:t>ve</a:t>
            </a:r>
            <a:r>
              <a:rPr sz="2400" spc="-114" dirty="0">
                <a:latin typeface="Arimo"/>
                <a:cs typeface="Arimo"/>
              </a:rPr>
              <a:t> </a:t>
            </a:r>
            <a:r>
              <a:rPr sz="2400" spc="-120" dirty="0">
                <a:latin typeface="Arimo"/>
                <a:cs typeface="Arimo"/>
              </a:rPr>
              <a:t>uygulama</a:t>
            </a:r>
            <a:endParaRPr sz="2400">
              <a:latin typeface="Arimo"/>
              <a:cs typeface="Arimo"/>
            </a:endParaRPr>
          </a:p>
          <a:p>
            <a:pPr marL="285115" marR="36830">
              <a:lnSpc>
                <a:spcPct val="100000"/>
              </a:lnSpc>
            </a:pPr>
            <a:r>
              <a:rPr sz="2400" spc="-65" dirty="0">
                <a:latin typeface="Arimo"/>
                <a:cs typeface="Arimo"/>
              </a:rPr>
              <a:t>geliştirirken, </a:t>
            </a:r>
            <a:r>
              <a:rPr sz="2400" spc="-75" dirty="0">
                <a:latin typeface="Arimo"/>
                <a:cs typeface="Arimo"/>
              </a:rPr>
              <a:t>bunların </a:t>
            </a:r>
            <a:r>
              <a:rPr sz="2400" spc="-5" dirty="0">
                <a:latin typeface="Arimo"/>
                <a:cs typeface="Arimo"/>
              </a:rPr>
              <a:t>biri </a:t>
            </a:r>
            <a:r>
              <a:rPr sz="2400" spc="-160" dirty="0">
                <a:latin typeface="Arimo"/>
                <a:cs typeface="Arimo"/>
              </a:rPr>
              <a:t>veya </a:t>
            </a:r>
            <a:r>
              <a:rPr sz="2400" spc="-95" dirty="0">
                <a:latin typeface="Arimo"/>
                <a:cs typeface="Arimo"/>
              </a:rPr>
              <a:t>birkaçı </a:t>
            </a:r>
            <a:r>
              <a:rPr sz="2400" spc="-65" dirty="0">
                <a:latin typeface="Arimo"/>
                <a:cs typeface="Arimo"/>
              </a:rPr>
              <a:t>her</a:t>
            </a:r>
            <a:r>
              <a:rPr sz="2400" spc="-400" dirty="0">
                <a:latin typeface="Arimo"/>
                <a:cs typeface="Arimo"/>
              </a:rPr>
              <a:t> </a:t>
            </a:r>
            <a:r>
              <a:rPr sz="2400" spc="-165" dirty="0">
                <a:latin typeface="Arimo"/>
                <a:cs typeface="Arimo"/>
              </a:rPr>
              <a:t>zaman  </a:t>
            </a:r>
            <a:r>
              <a:rPr sz="2400" spc="-90" dirty="0">
                <a:latin typeface="Arimo"/>
                <a:cs typeface="Arimo"/>
              </a:rPr>
              <a:t>kullanılır.</a:t>
            </a:r>
            <a:endParaRPr sz="24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860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65" dirty="0"/>
              <a:t>V</a:t>
            </a:r>
            <a:r>
              <a:rPr sz="4000" spc="-50" dirty="0"/>
              <a:t>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8775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</a:t>
            </a:r>
            <a:r>
              <a:rPr sz="1800" spc="-6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b="0" spc="-170" dirty="0">
                <a:solidFill>
                  <a:srgbClr val="FF0000"/>
                </a:solidFill>
                <a:latin typeface="Lato Medium"/>
                <a:cs typeface="Lato Medium"/>
              </a:rPr>
              <a:t>Veri,</a:t>
            </a:r>
            <a:endParaRPr sz="2400">
              <a:latin typeface="Lato Medium"/>
              <a:cs typeface="La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660" y="2337942"/>
            <a:ext cx="459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3230" algn="l"/>
                <a:tab pos="3185795" algn="l"/>
                <a:tab pos="4264660" algn="l"/>
              </a:tabLst>
            </a:pPr>
            <a:r>
              <a:rPr sz="2400" spc="-110" dirty="0">
                <a:latin typeface="Arimo"/>
                <a:cs typeface="Arimo"/>
              </a:rPr>
              <a:t>al</a:t>
            </a:r>
            <a:r>
              <a:rPr sz="2400" spc="-175" dirty="0">
                <a:latin typeface="Arimo"/>
                <a:cs typeface="Arimo"/>
              </a:rPr>
              <a:t>g</a:t>
            </a:r>
            <a:r>
              <a:rPr sz="2400" spc="-15" dirty="0">
                <a:latin typeface="Arimo"/>
                <a:cs typeface="Arimo"/>
              </a:rPr>
              <a:t>or</a:t>
            </a:r>
            <a:r>
              <a:rPr sz="2400" spc="-25" dirty="0">
                <a:latin typeface="Arimo"/>
                <a:cs typeface="Arimo"/>
              </a:rPr>
              <a:t>i</a:t>
            </a:r>
            <a:r>
              <a:rPr sz="2400" spc="-45" dirty="0">
                <a:latin typeface="Arimo"/>
                <a:cs typeface="Arimo"/>
              </a:rPr>
              <a:t>tmalar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110" dirty="0">
                <a:latin typeface="Arimo"/>
                <a:cs typeface="Arimo"/>
              </a:rPr>
              <a:t>t</a:t>
            </a:r>
            <a:r>
              <a:rPr sz="2400" spc="-200" dirty="0">
                <a:latin typeface="Arimo"/>
                <a:cs typeface="Arimo"/>
              </a:rPr>
              <a:t>a</a:t>
            </a:r>
            <a:r>
              <a:rPr sz="2400" spc="-10" dirty="0">
                <a:latin typeface="Arimo"/>
                <a:cs typeface="Arimo"/>
              </a:rPr>
              <a:t>r</a:t>
            </a:r>
            <a:r>
              <a:rPr sz="2400" spc="-215" dirty="0">
                <a:latin typeface="Arimo"/>
                <a:cs typeface="Arimo"/>
              </a:rPr>
              <a:t>a</a:t>
            </a:r>
            <a:r>
              <a:rPr sz="2400" spc="-80" dirty="0">
                <a:latin typeface="Arimo"/>
                <a:cs typeface="Arimo"/>
              </a:rPr>
              <a:t>fında</a:t>
            </a:r>
            <a:r>
              <a:rPr sz="2400" spc="-95" dirty="0">
                <a:latin typeface="Arimo"/>
                <a:cs typeface="Arimo"/>
              </a:rPr>
              <a:t>n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95" dirty="0">
                <a:latin typeface="Arimo"/>
                <a:cs typeface="Arimo"/>
              </a:rPr>
              <a:t>işlen</a:t>
            </a:r>
            <a:r>
              <a:rPr sz="2400" spc="-120" dirty="0">
                <a:latin typeface="Arimo"/>
                <a:cs typeface="Arimo"/>
              </a:rPr>
              <a:t>e</a:t>
            </a:r>
            <a:r>
              <a:rPr sz="2400" spc="-75" dirty="0">
                <a:latin typeface="Arimo"/>
                <a:cs typeface="Arimo"/>
              </a:rPr>
              <a:t>n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105" dirty="0">
                <a:latin typeface="Arimo"/>
                <a:cs typeface="Arimo"/>
              </a:rPr>
              <a:t>en</a:t>
            </a:r>
            <a:endParaRPr sz="2400">
              <a:latin typeface="Arimo"/>
              <a:cs typeface="Arim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2703703"/>
            <a:ext cx="160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mo"/>
                <a:cs typeface="Arimo"/>
              </a:rPr>
              <a:t>elemanlardır</a:t>
            </a:r>
            <a:endParaRPr sz="2400">
              <a:latin typeface="Arimo"/>
              <a:cs typeface="Arim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838" y="2337942"/>
            <a:ext cx="4465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724910">
              <a:lnSpc>
                <a:spcPct val="100000"/>
              </a:lnSpc>
              <a:spcBef>
                <a:spcPts val="100"/>
              </a:spcBef>
              <a:tabLst>
                <a:tab pos="1138555" algn="l"/>
                <a:tab pos="2261870" algn="l"/>
                <a:tab pos="3560445" algn="l"/>
              </a:tabLst>
            </a:pPr>
            <a:r>
              <a:rPr sz="2400" spc="110" dirty="0">
                <a:latin typeface="Arimo"/>
                <a:cs typeface="Arimo"/>
              </a:rPr>
              <a:t>t</a:t>
            </a:r>
            <a:r>
              <a:rPr sz="2400" spc="-90" dirty="0">
                <a:latin typeface="Arimo"/>
                <a:cs typeface="Arimo"/>
              </a:rPr>
              <a:t>e</a:t>
            </a:r>
            <a:r>
              <a:rPr sz="2400" spc="-150" dirty="0">
                <a:latin typeface="Arimo"/>
                <a:cs typeface="Arimo"/>
              </a:rPr>
              <a:t>m</a:t>
            </a:r>
            <a:r>
              <a:rPr sz="2400" spc="-55" dirty="0">
                <a:latin typeface="Arimo"/>
                <a:cs typeface="Arimo"/>
              </a:rPr>
              <a:t>el  </a:t>
            </a:r>
            <a:r>
              <a:rPr sz="2400" spc="-165" dirty="0">
                <a:latin typeface="Arimo"/>
                <a:cs typeface="Arimo"/>
              </a:rPr>
              <a:t>(s</a:t>
            </a:r>
            <a:r>
              <a:rPr sz="2400" spc="-254" dirty="0">
                <a:latin typeface="Arimo"/>
                <a:cs typeface="Arimo"/>
              </a:rPr>
              <a:t>a</a:t>
            </a:r>
            <a:r>
              <a:rPr sz="2400" spc="-135" dirty="0">
                <a:latin typeface="Arimo"/>
                <a:cs typeface="Arimo"/>
              </a:rPr>
              <a:t>yısal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55" dirty="0">
                <a:latin typeface="Arimo"/>
                <a:cs typeface="Arimo"/>
              </a:rPr>
              <a:t>bilgile</a:t>
            </a:r>
            <a:r>
              <a:rPr sz="2400" spc="-170" dirty="0">
                <a:latin typeface="Arimo"/>
                <a:cs typeface="Arimo"/>
              </a:rPr>
              <a:t>r</a:t>
            </a:r>
            <a:r>
              <a:rPr sz="2400" spc="-70" dirty="0">
                <a:latin typeface="Arimo"/>
                <a:cs typeface="Arimo"/>
              </a:rPr>
              <a:t>,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135" dirty="0">
                <a:latin typeface="Arimo"/>
                <a:cs typeface="Arimo"/>
              </a:rPr>
              <a:t>m</a:t>
            </a:r>
            <a:r>
              <a:rPr sz="2400" spc="-110" dirty="0">
                <a:latin typeface="Arimo"/>
                <a:cs typeface="Arimo"/>
              </a:rPr>
              <a:t>e</a:t>
            </a:r>
            <a:r>
              <a:rPr sz="2400" spc="-55" dirty="0">
                <a:latin typeface="Arimo"/>
                <a:cs typeface="Arimo"/>
              </a:rPr>
              <a:t>tinsel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45" dirty="0">
                <a:latin typeface="Arimo"/>
                <a:cs typeface="Arimo"/>
              </a:rPr>
              <a:t>bilgil</a:t>
            </a:r>
            <a:r>
              <a:rPr sz="2400" spc="-145" dirty="0">
                <a:latin typeface="Arimo"/>
                <a:cs typeface="Arimo"/>
              </a:rPr>
              <a:t>e</a:t>
            </a:r>
            <a:r>
              <a:rPr sz="2400" spc="-165" dirty="0">
                <a:latin typeface="Arimo"/>
                <a:cs typeface="Arimo"/>
              </a:rPr>
              <a:t>r</a:t>
            </a:r>
            <a:r>
              <a:rPr sz="2400" spc="-70" dirty="0">
                <a:latin typeface="Arimo"/>
                <a:cs typeface="Arimo"/>
              </a:rPr>
              <a:t>,</a:t>
            </a:r>
            <a:endParaRPr sz="2400">
              <a:latin typeface="Arimo"/>
              <a:cs typeface="Arim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3069463"/>
            <a:ext cx="569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2178050" algn="l"/>
                <a:tab pos="2655570" algn="l"/>
                <a:tab pos="3467735" algn="l"/>
                <a:tab pos="4165600" algn="l"/>
                <a:tab pos="5116830" algn="l"/>
              </a:tabLst>
            </a:pPr>
            <a:r>
              <a:rPr sz="2400" dirty="0">
                <a:latin typeface="Arimo"/>
                <a:cs typeface="Arimo"/>
              </a:rPr>
              <a:t>r</a:t>
            </a:r>
            <a:r>
              <a:rPr sz="2400" spc="-100" dirty="0">
                <a:latin typeface="Arimo"/>
                <a:cs typeface="Arimo"/>
              </a:rPr>
              <a:t>esiml</a:t>
            </a:r>
            <a:r>
              <a:rPr sz="2400" spc="-110" dirty="0">
                <a:latin typeface="Arimo"/>
                <a:cs typeface="Arimo"/>
              </a:rPr>
              <a:t>e</a:t>
            </a:r>
            <a:r>
              <a:rPr sz="2400" spc="-170" dirty="0">
                <a:latin typeface="Arimo"/>
                <a:cs typeface="Arimo"/>
              </a:rPr>
              <a:t>r</a:t>
            </a:r>
            <a:r>
              <a:rPr sz="2400" spc="-70" dirty="0">
                <a:latin typeface="Arimo"/>
                <a:cs typeface="Arimo"/>
              </a:rPr>
              <a:t>,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200" dirty="0">
                <a:latin typeface="Arimo"/>
                <a:cs typeface="Arimo"/>
              </a:rPr>
              <a:t>s</a:t>
            </a:r>
            <a:r>
              <a:rPr sz="2400" spc="-225" dirty="0">
                <a:latin typeface="Arimo"/>
                <a:cs typeface="Arimo"/>
              </a:rPr>
              <a:t>e</a:t>
            </a:r>
            <a:r>
              <a:rPr sz="2400" spc="-100" dirty="0">
                <a:latin typeface="Arimo"/>
                <a:cs typeface="Arimo"/>
              </a:rPr>
              <a:t>sle</a:t>
            </a:r>
            <a:r>
              <a:rPr sz="2400" spc="-75" dirty="0">
                <a:latin typeface="Arimo"/>
                <a:cs typeface="Arimo"/>
              </a:rPr>
              <a:t>r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155" dirty="0">
                <a:latin typeface="Arimo"/>
                <a:cs typeface="Arimo"/>
              </a:rPr>
              <a:t>v</a:t>
            </a:r>
            <a:r>
              <a:rPr sz="2400" spc="-140" dirty="0">
                <a:latin typeface="Arimo"/>
                <a:cs typeface="Arimo"/>
              </a:rPr>
              <a:t>e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55" dirty="0">
                <a:latin typeface="Arimo"/>
                <a:cs typeface="Arimo"/>
              </a:rPr>
              <a:t>gi</a:t>
            </a:r>
            <a:r>
              <a:rPr sz="2400" spc="-85" dirty="0">
                <a:latin typeface="Arimo"/>
                <a:cs typeface="Arimo"/>
              </a:rPr>
              <a:t>r</a:t>
            </a:r>
            <a:r>
              <a:rPr sz="2400" spc="-55" dirty="0">
                <a:latin typeface="Arimo"/>
                <a:cs typeface="Arimo"/>
              </a:rPr>
              <a:t>di</a:t>
            </a:r>
            <a:r>
              <a:rPr sz="2400" spc="-35" dirty="0">
                <a:latin typeface="Arimo"/>
                <a:cs typeface="Arimo"/>
              </a:rPr>
              <a:t>,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125" dirty="0">
                <a:latin typeface="Arimo"/>
                <a:cs typeface="Arimo"/>
              </a:rPr>
              <a:t>çı</a:t>
            </a:r>
            <a:r>
              <a:rPr sz="2400" spc="-185" dirty="0">
                <a:latin typeface="Arimo"/>
                <a:cs typeface="Arimo"/>
              </a:rPr>
              <a:t>k</a:t>
            </a:r>
            <a:r>
              <a:rPr sz="2400" spc="10" dirty="0">
                <a:latin typeface="Arimo"/>
                <a:cs typeface="Arimo"/>
              </a:rPr>
              <a:t>tı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45" dirty="0">
                <a:latin typeface="Arimo"/>
                <a:cs typeface="Arimo"/>
              </a:rPr>
              <a:t>o</a:t>
            </a:r>
            <a:r>
              <a:rPr sz="2400" spc="-35" dirty="0">
                <a:latin typeface="Arimo"/>
                <a:cs typeface="Arimo"/>
              </a:rPr>
              <a:t>l</a:t>
            </a:r>
            <a:r>
              <a:rPr sz="2400" spc="-95" dirty="0">
                <a:latin typeface="Arimo"/>
                <a:cs typeface="Arimo"/>
              </a:rPr>
              <a:t>a</a:t>
            </a:r>
            <a:r>
              <a:rPr sz="2400" spc="-105" dirty="0">
                <a:latin typeface="Arimo"/>
                <a:cs typeface="Arimo"/>
              </a:rPr>
              <a:t>r</a:t>
            </a:r>
            <a:r>
              <a:rPr sz="2400" spc="-150" dirty="0">
                <a:latin typeface="Arimo"/>
                <a:cs typeface="Arimo"/>
              </a:rPr>
              <a:t>ak</a:t>
            </a:r>
            <a:r>
              <a:rPr sz="2400" dirty="0">
                <a:latin typeface="Arimo"/>
                <a:cs typeface="Arimo"/>
              </a:rPr>
              <a:t>	</a:t>
            </a:r>
            <a:r>
              <a:rPr sz="2400" spc="-150" dirty="0">
                <a:latin typeface="Arimo"/>
                <a:cs typeface="Arimo"/>
              </a:rPr>
              <a:t>v</a:t>
            </a:r>
            <a:r>
              <a:rPr sz="2400" spc="-135" dirty="0">
                <a:latin typeface="Arimo"/>
                <a:cs typeface="Arimo"/>
              </a:rPr>
              <a:t>e</a:t>
            </a:r>
            <a:r>
              <a:rPr sz="2400" spc="-165" dirty="0">
                <a:latin typeface="Arimo"/>
                <a:cs typeface="Arimo"/>
              </a:rPr>
              <a:t>y</a:t>
            </a:r>
            <a:r>
              <a:rPr sz="2400" spc="-190" dirty="0">
                <a:latin typeface="Arimo"/>
                <a:cs typeface="Arimo"/>
              </a:rPr>
              <a:t>a</a:t>
            </a:r>
            <a:endParaRPr sz="2400">
              <a:latin typeface="Arimo"/>
              <a:cs typeface="Arim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4090" y="3069463"/>
            <a:ext cx="41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mo"/>
                <a:cs typeface="Arimo"/>
              </a:rPr>
              <a:t>a</a:t>
            </a:r>
            <a:r>
              <a:rPr sz="2400" spc="-105" dirty="0">
                <a:latin typeface="Arimo"/>
                <a:cs typeface="Arimo"/>
              </a:rPr>
              <a:t>r</a:t>
            </a:r>
            <a:r>
              <a:rPr sz="2400" spc="-190" dirty="0">
                <a:latin typeface="Arimo"/>
                <a:cs typeface="Arimo"/>
              </a:rPr>
              <a:t>a</a:t>
            </a:r>
            <a:endParaRPr sz="2400">
              <a:latin typeface="Arimo"/>
              <a:cs typeface="Arim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174" y="3434918"/>
            <a:ext cx="655002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mo"/>
                <a:cs typeface="Arimo"/>
              </a:rPr>
              <a:t>hesaplamalarda </a:t>
            </a:r>
            <a:r>
              <a:rPr sz="2400" spc="-85" dirty="0">
                <a:latin typeface="Arimo"/>
                <a:cs typeface="Arimo"/>
              </a:rPr>
              <a:t>kullanılan </a:t>
            </a:r>
            <a:r>
              <a:rPr sz="2400" spc="-80" dirty="0">
                <a:latin typeface="Arimo"/>
                <a:cs typeface="Arimo"/>
              </a:rPr>
              <a:t>diğer</a:t>
            </a:r>
            <a:r>
              <a:rPr sz="2400" spc="-18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bilgiler…).</a:t>
            </a:r>
            <a:endParaRPr sz="2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mo"/>
              <a:cs typeface="Arimo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400" spc="-85" dirty="0">
                <a:latin typeface="Arimo"/>
                <a:cs typeface="Arimo"/>
              </a:rPr>
              <a:t>Bir </a:t>
            </a:r>
            <a:r>
              <a:rPr sz="2400" spc="-70" dirty="0">
                <a:latin typeface="Arimo"/>
                <a:cs typeface="Arimo"/>
              </a:rPr>
              <a:t>algoritmanın </a:t>
            </a:r>
            <a:r>
              <a:rPr sz="2400" spc="-45" dirty="0">
                <a:latin typeface="Arimo"/>
                <a:cs typeface="Arimo"/>
              </a:rPr>
              <a:t>etkin, </a:t>
            </a:r>
            <a:r>
              <a:rPr sz="2400" spc="-100" dirty="0">
                <a:latin typeface="Arimo"/>
                <a:cs typeface="Arimo"/>
              </a:rPr>
              <a:t>anlaşılır </a:t>
            </a:r>
            <a:r>
              <a:rPr sz="2400" spc="-145" dirty="0">
                <a:latin typeface="Arimo"/>
                <a:cs typeface="Arimo"/>
              </a:rPr>
              <a:t>ve </a:t>
            </a:r>
            <a:r>
              <a:rPr sz="2400" spc="-185" dirty="0">
                <a:latin typeface="Arimo"/>
                <a:cs typeface="Arimo"/>
              </a:rPr>
              <a:t>doğru  </a:t>
            </a:r>
            <a:r>
              <a:rPr sz="2400" spc="-80" dirty="0">
                <a:latin typeface="Arimo"/>
                <a:cs typeface="Arimo"/>
              </a:rPr>
              <a:t>olabilmesi </a:t>
            </a:r>
            <a:r>
              <a:rPr sz="2400" spc="-65" dirty="0">
                <a:latin typeface="Arimo"/>
                <a:cs typeface="Arimo"/>
              </a:rPr>
              <a:t>için, </a:t>
            </a:r>
            <a:r>
              <a:rPr sz="2400" spc="-75" dirty="0">
                <a:latin typeface="Arimo"/>
                <a:cs typeface="Arimo"/>
              </a:rPr>
              <a:t>algoritmanın </a:t>
            </a:r>
            <a:r>
              <a:rPr sz="2400" spc="-120" dirty="0">
                <a:latin typeface="Arimo"/>
                <a:cs typeface="Arimo"/>
              </a:rPr>
              <a:t>işleyeceği </a:t>
            </a:r>
            <a:r>
              <a:rPr sz="2400" spc="-45" dirty="0">
                <a:latin typeface="Arimo"/>
                <a:cs typeface="Arimo"/>
              </a:rPr>
              <a:t>verilerin  </a:t>
            </a:r>
            <a:r>
              <a:rPr sz="2400" spc="-114" dirty="0">
                <a:latin typeface="Arimo"/>
                <a:cs typeface="Arimo"/>
              </a:rPr>
              <a:t>düzenlenmesi</a:t>
            </a:r>
            <a:r>
              <a:rPr sz="2400" spc="-145" dirty="0">
                <a:latin typeface="Arimo"/>
                <a:cs typeface="Arimo"/>
              </a:rPr>
              <a:t> </a:t>
            </a:r>
            <a:r>
              <a:rPr sz="2400" spc="-110" dirty="0">
                <a:latin typeface="Arimo"/>
                <a:cs typeface="Arimo"/>
              </a:rPr>
              <a:t>gerekir.</a:t>
            </a:r>
            <a:endParaRPr sz="2400">
              <a:latin typeface="Arimo"/>
              <a:cs typeface="Arim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4" y="985773"/>
            <a:ext cx="566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Veri </a:t>
            </a:r>
            <a:r>
              <a:rPr spc="-145" dirty="0"/>
              <a:t>Yapısı </a:t>
            </a:r>
            <a:r>
              <a:rPr spc="-150" dirty="0"/>
              <a:t>ve </a:t>
            </a:r>
            <a:r>
              <a:rPr spc="-155" dirty="0"/>
              <a:t>Veri</a:t>
            </a:r>
            <a:r>
              <a:rPr spc="-20" dirty="0"/>
              <a:t> </a:t>
            </a:r>
            <a:r>
              <a:rPr spc="-85" dirty="0"/>
              <a:t>Modeli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728977"/>
            <a:ext cx="7040880" cy="4001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405130" indent="-274320">
              <a:lnSpc>
                <a:spcPct val="80000"/>
              </a:lnSpc>
              <a:spcBef>
                <a:spcPts val="620"/>
              </a:spcBef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100" dirty="0">
                <a:solidFill>
                  <a:srgbClr val="FF0000"/>
                </a:solidFill>
                <a:latin typeface="Lato Medium"/>
                <a:cs typeface="Lato Medium"/>
              </a:rPr>
              <a:t>Veri </a:t>
            </a:r>
            <a:r>
              <a:rPr sz="2200" b="0" spc="-50" dirty="0">
                <a:solidFill>
                  <a:srgbClr val="FF0000"/>
                </a:solidFill>
                <a:latin typeface="Lato Medium"/>
                <a:cs typeface="Lato Medium"/>
              </a:rPr>
              <a:t>yapısı </a:t>
            </a:r>
            <a:r>
              <a:rPr sz="2200" spc="-120" dirty="0">
                <a:solidFill>
                  <a:srgbClr val="3D3C2C"/>
                </a:solidFill>
                <a:latin typeface="Arimo"/>
                <a:cs typeface="Arimo"/>
              </a:rPr>
              <a:t>(</a:t>
            </a:r>
            <a:r>
              <a:rPr sz="2200" spc="-120" dirty="0">
                <a:latin typeface="Arimo"/>
                <a:cs typeface="Arimo"/>
              </a:rPr>
              <a:t>Data </a:t>
            </a:r>
            <a:r>
              <a:rPr sz="2200" spc="-75" dirty="0">
                <a:latin typeface="Arimo"/>
                <a:cs typeface="Arimo"/>
              </a:rPr>
              <a:t>Structure) </a:t>
            </a:r>
            <a:r>
              <a:rPr sz="2200" spc="-50" dirty="0">
                <a:latin typeface="Arimo"/>
                <a:cs typeface="Arimo"/>
              </a:rPr>
              <a:t>verinin </a:t>
            </a:r>
            <a:r>
              <a:rPr sz="2200" spc="-150" dirty="0">
                <a:latin typeface="Arimo"/>
                <a:cs typeface="Arimo"/>
              </a:rPr>
              <a:t>veya </a:t>
            </a:r>
            <a:r>
              <a:rPr sz="2200" spc="-50" dirty="0">
                <a:latin typeface="Arimo"/>
                <a:cs typeface="Arimo"/>
              </a:rPr>
              <a:t>bilginin</a:t>
            </a:r>
            <a:r>
              <a:rPr sz="2200" spc="-215" dirty="0">
                <a:latin typeface="Arimo"/>
                <a:cs typeface="Arimo"/>
              </a:rPr>
              <a:t> </a:t>
            </a:r>
            <a:r>
              <a:rPr sz="2200" spc="-114" dirty="0">
                <a:latin typeface="Arimo"/>
                <a:cs typeface="Arimo"/>
              </a:rPr>
              <a:t>bellekte  </a:t>
            </a:r>
            <a:r>
              <a:rPr sz="2200" spc="-25" dirty="0">
                <a:latin typeface="Arimo"/>
                <a:cs typeface="Arimo"/>
              </a:rPr>
              <a:t>tutulma </a:t>
            </a:r>
            <a:r>
              <a:rPr sz="2200" spc="-80" dirty="0">
                <a:latin typeface="Arimo"/>
                <a:cs typeface="Arimo"/>
              </a:rPr>
              <a:t>şeklini </a:t>
            </a:r>
            <a:r>
              <a:rPr sz="2200" spc="-150" dirty="0">
                <a:latin typeface="Arimo"/>
                <a:cs typeface="Arimo"/>
              </a:rPr>
              <a:t>veya </a:t>
            </a:r>
            <a:r>
              <a:rPr sz="2200" spc="-85" dirty="0">
                <a:latin typeface="Arimo"/>
                <a:cs typeface="Arimo"/>
              </a:rPr>
              <a:t>düzenini</a:t>
            </a:r>
            <a:r>
              <a:rPr sz="2200" spc="-215" dirty="0">
                <a:latin typeface="Arimo"/>
                <a:cs typeface="Arimo"/>
              </a:rPr>
              <a:t> </a:t>
            </a:r>
            <a:r>
              <a:rPr sz="2200" spc="-85" dirty="0">
                <a:latin typeface="Arimo"/>
                <a:cs typeface="Arimo"/>
              </a:rPr>
              <a:t>gösterir.</a:t>
            </a:r>
            <a:endParaRPr sz="22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mo"/>
              <a:cs typeface="Arimo"/>
            </a:endParaRPr>
          </a:p>
          <a:p>
            <a:pPr marL="583565" marR="5080" indent="-274320">
              <a:lnSpc>
                <a:spcPts val="1920"/>
              </a:lnSpc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70" dirty="0">
                <a:latin typeface="Arimo"/>
                <a:cs typeface="Arimo"/>
              </a:rPr>
              <a:t>Tüm </a:t>
            </a:r>
            <a:r>
              <a:rPr sz="2000" spc="-85" dirty="0">
                <a:latin typeface="Arimo"/>
                <a:cs typeface="Arimo"/>
              </a:rPr>
              <a:t>programlama </a:t>
            </a:r>
            <a:r>
              <a:rPr sz="2000" spc="-30" dirty="0">
                <a:latin typeface="Arimo"/>
                <a:cs typeface="Arimo"/>
              </a:rPr>
              <a:t>dillerinin, </a:t>
            </a:r>
            <a:r>
              <a:rPr sz="2000" spc="-95" dirty="0">
                <a:latin typeface="Arimo"/>
                <a:cs typeface="Arimo"/>
              </a:rPr>
              <a:t>genel </a:t>
            </a:r>
            <a:r>
              <a:rPr sz="2000" spc="-75" dirty="0">
                <a:latin typeface="Arimo"/>
                <a:cs typeface="Arimo"/>
              </a:rPr>
              <a:t>olarak, </a:t>
            </a:r>
            <a:r>
              <a:rPr sz="2000" spc="-100" dirty="0">
                <a:latin typeface="Arimo"/>
                <a:cs typeface="Arimo"/>
              </a:rPr>
              <a:t>tamsayı, </a:t>
            </a:r>
            <a:r>
              <a:rPr sz="2000" spc="-60" dirty="0">
                <a:latin typeface="Arimo"/>
                <a:cs typeface="Arimo"/>
              </a:rPr>
              <a:t>kesirli </a:t>
            </a:r>
            <a:r>
              <a:rPr sz="2000" spc="-135" dirty="0">
                <a:latin typeface="Arimo"/>
                <a:cs typeface="Arimo"/>
              </a:rPr>
              <a:t>sayı,  </a:t>
            </a:r>
            <a:r>
              <a:rPr sz="2000" spc="-70" dirty="0">
                <a:latin typeface="Arimo"/>
                <a:cs typeface="Arimo"/>
              </a:rPr>
              <a:t>karakter </a:t>
            </a:r>
            <a:r>
              <a:rPr sz="2000" spc="-120" dirty="0">
                <a:latin typeface="Arimo"/>
                <a:cs typeface="Arimo"/>
              </a:rPr>
              <a:t>ve </a:t>
            </a:r>
            <a:r>
              <a:rPr sz="2000" spc="-145" dirty="0">
                <a:latin typeface="Arimo"/>
                <a:cs typeface="Arimo"/>
              </a:rPr>
              <a:t>sözcük </a:t>
            </a:r>
            <a:r>
              <a:rPr sz="2000" spc="-125" dirty="0">
                <a:latin typeface="Arimo"/>
                <a:cs typeface="Arimo"/>
              </a:rPr>
              <a:t>saklanması </a:t>
            </a:r>
            <a:r>
              <a:rPr sz="2000" spc="-50" dirty="0">
                <a:latin typeface="Arimo"/>
                <a:cs typeface="Arimo"/>
              </a:rPr>
              <a:t>için </a:t>
            </a:r>
            <a:r>
              <a:rPr sz="2000" spc="-40" dirty="0">
                <a:latin typeface="Arimo"/>
                <a:cs typeface="Arimo"/>
              </a:rPr>
              <a:t>temel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85" dirty="0">
                <a:latin typeface="Arimo"/>
                <a:cs typeface="Arimo"/>
              </a:rPr>
              <a:t>yapıları </a:t>
            </a:r>
            <a:r>
              <a:rPr sz="2000" spc="-100" dirty="0">
                <a:latin typeface="Arimo"/>
                <a:cs typeface="Arimo"/>
              </a:rPr>
              <a:t>vardır. </a:t>
            </a:r>
            <a:r>
              <a:rPr sz="2000" spc="-70" dirty="0">
                <a:latin typeface="Arimo"/>
                <a:cs typeface="Arimo"/>
              </a:rPr>
              <a:t>Bir  </a:t>
            </a:r>
            <a:r>
              <a:rPr sz="2000" spc="-80" dirty="0">
                <a:latin typeface="Arimo"/>
                <a:cs typeface="Arimo"/>
              </a:rPr>
              <a:t>program </a:t>
            </a:r>
            <a:r>
              <a:rPr sz="2000" spc="-100" dirty="0">
                <a:latin typeface="Arimo"/>
                <a:cs typeface="Arimo"/>
              </a:rPr>
              <a:t>değişkeni </a:t>
            </a:r>
            <a:r>
              <a:rPr sz="2000" spc="-40" dirty="0">
                <a:latin typeface="Arimo"/>
                <a:cs typeface="Arimo"/>
              </a:rPr>
              <a:t>bile </a:t>
            </a:r>
            <a:r>
              <a:rPr sz="2000" spc="-65" dirty="0">
                <a:solidFill>
                  <a:srgbClr val="FF0000"/>
                </a:solidFill>
                <a:latin typeface="Arimo"/>
                <a:cs typeface="Arimo"/>
              </a:rPr>
              <a:t>basit </a:t>
            </a:r>
            <a:r>
              <a:rPr sz="2000" spc="-10" dirty="0">
                <a:solidFill>
                  <a:srgbClr val="FF0000"/>
                </a:solidFill>
                <a:latin typeface="Arimo"/>
                <a:cs typeface="Arimo"/>
              </a:rPr>
              <a:t>bir </a:t>
            </a:r>
            <a:r>
              <a:rPr sz="2000" spc="-50" dirty="0">
                <a:solidFill>
                  <a:srgbClr val="FF0000"/>
                </a:solidFill>
                <a:latin typeface="Arimo"/>
                <a:cs typeface="Arimo"/>
              </a:rPr>
              <a:t>veri </a:t>
            </a:r>
            <a:r>
              <a:rPr sz="2000" spc="-125" dirty="0">
                <a:solidFill>
                  <a:srgbClr val="FF0000"/>
                </a:solidFill>
                <a:latin typeface="Arimo"/>
                <a:cs typeface="Arimo"/>
              </a:rPr>
              <a:t>yapısı </a:t>
            </a:r>
            <a:r>
              <a:rPr sz="2000" spc="-80" dirty="0">
                <a:latin typeface="Arimo"/>
                <a:cs typeface="Arimo"/>
              </a:rPr>
              <a:t>olarak </a:t>
            </a:r>
            <a:r>
              <a:rPr sz="2000" spc="-75" dirty="0">
                <a:latin typeface="Arimo"/>
                <a:cs typeface="Arimo"/>
              </a:rPr>
              <a:t>kabul  </a:t>
            </a:r>
            <a:r>
              <a:rPr sz="2000" spc="-50" dirty="0">
                <a:latin typeface="Arimo"/>
                <a:cs typeface="Arimo"/>
              </a:rPr>
              <a:t>edilebilir.</a:t>
            </a:r>
            <a:endParaRPr sz="2000">
              <a:latin typeface="Arimo"/>
              <a:cs typeface="Arimo"/>
            </a:endParaRPr>
          </a:p>
          <a:p>
            <a:pPr>
              <a:lnSpc>
                <a:spcPct val="100000"/>
              </a:lnSpc>
            </a:pPr>
            <a:endParaRPr sz="2750">
              <a:latin typeface="Arimo"/>
              <a:cs typeface="Arimo"/>
            </a:endParaRPr>
          </a:p>
          <a:p>
            <a:pPr marL="286385" marR="557530" indent="-274320" algn="just">
              <a:lnSpc>
                <a:spcPts val="2110"/>
              </a:lnSpc>
            </a:pPr>
            <a:r>
              <a:rPr sz="1650" spc="33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200" b="0" spc="-100" dirty="0">
                <a:solidFill>
                  <a:srgbClr val="FF0000"/>
                </a:solidFill>
                <a:latin typeface="Lato Medium"/>
                <a:cs typeface="Lato Medium"/>
              </a:rPr>
              <a:t>Veri </a:t>
            </a:r>
            <a:r>
              <a:rPr sz="2200" b="0" spc="-40" dirty="0">
                <a:solidFill>
                  <a:srgbClr val="FF0000"/>
                </a:solidFill>
                <a:latin typeface="Lato Medium"/>
                <a:cs typeface="Lato Medium"/>
              </a:rPr>
              <a:t>modeli </a:t>
            </a:r>
            <a:r>
              <a:rPr sz="2200" spc="-120" dirty="0">
                <a:latin typeface="Arimo"/>
                <a:cs typeface="Arimo"/>
              </a:rPr>
              <a:t>(Data </a:t>
            </a:r>
            <a:r>
              <a:rPr sz="2200" spc="-50" dirty="0">
                <a:latin typeface="Arimo"/>
                <a:cs typeface="Arimo"/>
              </a:rPr>
              <a:t>Model), </a:t>
            </a:r>
            <a:r>
              <a:rPr sz="2200" spc="-40" dirty="0">
                <a:latin typeface="Arimo"/>
                <a:cs typeface="Arimo"/>
              </a:rPr>
              <a:t>verilerin </a:t>
            </a:r>
            <a:r>
              <a:rPr sz="2200" spc="-35" dirty="0">
                <a:latin typeface="Arimo"/>
                <a:cs typeface="Arimo"/>
              </a:rPr>
              <a:t>birbirleriyle</a:t>
            </a:r>
            <a:r>
              <a:rPr sz="2200" spc="-280" dirty="0">
                <a:latin typeface="Arimo"/>
                <a:cs typeface="Arimo"/>
              </a:rPr>
              <a:t> </a:t>
            </a:r>
            <a:r>
              <a:rPr sz="2200" spc="-120" dirty="0">
                <a:latin typeface="Arimo"/>
                <a:cs typeface="Arimo"/>
              </a:rPr>
              <a:t>ilişkisel  </a:t>
            </a:r>
            <a:r>
              <a:rPr sz="2200" spc="-150" dirty="0">
                <a:latin typeface="Arimo"/>
                <a:cs typeface="Arimo"/>
              </a:rPr>
              <a:t>veya </a:t>
            </a:r>
            <a:r>
              <a:rPr sz="2200" spc="-135" dirty="0">
                <a:latin typeface="Arimo"/>
                <a:cs typeface="Arimo"/>
              </a:rPr>
              <a:t>sırasal </a:t>
            </a:r>
            <a:r>
              <a:rPr sz="2200" spc="-65" dirty="0">
                <a:latin typeface="Arimo"/>
                <a:cs typeface="Arimo"/>
              </a:rPr>
              <a:t>durumunu </a:t>
            </a:r>
            <a:r>
              <a:rPr sz="2200" spc="-60" dirty="0">
                <a:latin typeface="Arimo"/>
                <a:cs typeface="Arimo"/>
              </a:rPr>
              <a:t>gösterir; problemin </a:t>
            </a:r>
            <a:r>
              <a:rPr sz="2200" spc="-130" dirty="0">
                <a:latin typeface="Arimo"/>
                <a:cs typeface="Arimo"/>
              </a:rPr>
              <a:t>çözümü </a:t>
            </a:r>
            <a:r>
              <a:rPr sz="2200" spc="-60" dirty="0">
                <a:latin typeface="Arimo"/>
                <a:cs typeface="Arimo"/>
              </a:rPr>
              <a:t>için  </a:t>
            </a:r>
            <a:r>
              <a:rPr sz="2200" spc="-125" dirty="0">
                <a:latin typeface="Arimo"/>
                <a:cs typeface="Arimo"/>
              </a:rPr>
              <a:t>kavramsal </a:t>
            </a:r>
            <a:r>
              <a:rPr sz="2200" spc="-15" dirty="0">
                <a:latin typeface="Arimo"/>
                <a:cs typeface="Arimo"/>
              </a:rPr>
              <a:t>bir </a:t>
            </a:r>
            <a:r>
              <a:rPr sz="2200" spc="-125" dirty="0">
                <a:latin typeface="Arimo"/>
                <a:cs typeface="Arimo"/>
              </a:rPr>
              <a:t>yaklaşım </a:t>
            </a:r>
            <a:r>
              <a:rPr sz="2200" spc="-45" dirty="0">
                <a:latin typeface="Arimo"/>
                <a:cs typeface="Arimo"/>
              </a:rPr>
              <a:t>yöntemidir</a:t>
            </a:r>
            <a:r>
              <a:rPr sz="2200" spc="-210" dirty="0">
                <a:latin typeface="Arimo"/>
                <a:cs typeface="Arimo"/>
              </a:rPr>
              <a:t> </a:t>
            </a:r>
            <a:r>
              <a:rPr sz="2200" spc="-60" dirty="0">
                <a:latin typeface="Arimo"/>
                <a:cs typeface="Arimo"/>
              </a:rPr>
              <a:t>denilebilir.</a:t>
            </a:r>
            <a:endParaRPr sz="2200">
              <a:latin typeface="Arimo"/>
              <a:cs typeface="Arimo"/>
            </a:endParaRPr>
          </a:p>
          <a:p>
            <a:pPr marL="309245" algn="just">
              <a:lnSpc>
                <a:spcPts val="2160"/>
              </a:lnSpc>
              <a:spcBef>
                <a:spcPts val="30"/>
              </a:spcBef>
            </a:pPr>
            <a:r>
              <a:rPr sz="1500" spc="310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sz="2000" spc="-105" dirty="0">
                <a:latin typeface="Arimo"/>
                <a:cs typeface="Arimo"/>
              </a:rPr>
              <a:t>Bilgisayar </a:t>
            </a:r>
            <a:r>
              <a:rPr sz="2000" spc="-65" dirty="0">
                <a:latin typeface="Arimo"/>
                <a:cs typeface="Arimo"/>
              </a:rPr>
              <a:t>ortamında </a:t>
            </a:r>
            <a:r>
              <a:rPr sz="2000" spc="-105" dirty="0">
                <a:latin typeface="Arimo"/>
                <a:cs typeface="Arimo"/>
              </a:rPr>
              <a:t>uygulanacak </a:t>
            </a:r>
            <a:r>
              <a:rPr sz="2000" spc="-5" dirty="0">
                <a:latin typeface="Arimo"/>
                <a:cs typeface="Arimo"/>
              </a:rPr>
              <a:t>tüm </a:t>
            </a:r>
            <a:r>
              <a:rPr sz="2000" spc="-55" dirty="0">
                <a:latin typeface="Arimo"/>
                <a:cs typeface="Arimo"/>
              </a:rPr>
              <a:t>matematik</a:t>
            </a:r>
            <a:r>
              <a:rPr sz="2000" spc="-175" dirty="0">
                <a:latin typeface="Arimo"/>
                <a:cs typeface="Arimo"/>
              </a:rPr>
              <a:t> </a:t>
            </a:r>
            <a:r>
              <a:rPr sz="2000" spc="-120" dirty="0">
                <a:latin typeface="Arimo"/>
                <a:cs typeface="Arimo"/>
              </a:rPr>
              <a:t>ve</a:t>
            </a:r>
            <a:endParaRPr sz="2000">
              <a:latin typeface="Arimo"/>
              <a:cs typeface="Arimo"/>
            </a:endParaRPr>
          </a:p>
          <a:p>
            <a:pPr marL="583565" algn="just">
              <a:lnSpc>
                <a:spcPts val="1920"/>
              </a:lnSpc>
            </a:pPr>
            <a:r>
              <a:rPr sz="2000" spc="-65" dirty="0">
                <a:latin typeface="Arimo"/>
                <a:cs typeface="Arimo"/>
              </a:rPr>
              <a:t>mühendislik </a:t>
            </a:r>
            <a:r>
              <a:rPr sz="2000" spc="-40" dirty="0">
                <a:latin typeface="Arimo"/>
                <a:cs typeface="Arimo"/>
              </a:rPr>
              <a:t>problemleri </a:t>
            </a:r>
            <a:r>
              <a:rPr sz="2000" spc="-10" dirty="0">
                <a:latin typeface="Arimo"/>
                <a:cs typeface="Arimo"/>
              </a:rPr>
              <a:t>bir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60" dirty="0">
                <a:latin typeface="Arimo"/>
                <a:cs typeface="Arimo"/>
              </a:rPr>
              <a:t>modeline </a:t>
            </a:r>
            <a:r>
              <a:rPr sz="2000" spc="-85" dirty="0">
                <a:latin typeface="Arimo"/>
                <a:cs typeface="Arimo"/>
              </a:rPr>
              <a:t>yaklaştırılarak</a:t>
            </a:r>
            <a:r>
              <a:rPr sz="2000" spc="-310" dirty="0">
                <a:latin typeface="Arimo"/>
                <a:cs typeface="Arimo"/>
              </a:rPr>
              <a:t> </a:t>
            </a:r>
            <a:r>
              <a:rPr sz="2000" spc="-135" dirty="0">
                <a:latin typeface="Arimo"/>
                <a:cs typeface="Arimo"/>
              </a:rPr>
              <a:t>veya</a:t>
            </a:r>
            <a:endParaRPr sz="2000">
              <a:latin typeface="Arimo"/>
              <a:cs typeface="Arimo"/>
            </a:endParaRPr>
          </a:p>
          <a:p>
            <a:pPr marL="583565" algn="just">
              <a:lnSpc>
                <a:spcPts val="2160"/>
              </a:lnSpc>
            </a:pPr>
            <a:r>
              <a:rPr sz="2000" spc="-70" dirty="0">
                <a:latin typeface="Arimo"/>
                <a:cs typeface="Arimo"/>
              </a:rPr>
              <a:t>yeni </a:t>
            </a:r>
            <a:r>
              <a:rPr sz="2000" spc="-50" dirty="0">
                <a:latin typeface="Arimo"/>
                <a:cs typeface="Arimo"/>
              </a:rPr>
              <a:t>veri </a:t>
            </a:r>
            <a:r>
              <a:rPr sz="2000" spc="-45" dirty="0">
                <a:latin typeface="Arimo"/>
                <a:cs typeface="Arimo"/>
              </a:rPr>
              <a:t>modelleri </a:t>
            </a:r>
            <a:r>
              <a:rPr sz="2000" spc="-90" dirty="0">
                <a:latin typeface="Arimo"/>
                <a:cs typeface="Arimo"/>
              </a:rPr>
              <a:t>tanımlaması </a:t>
            </a:r>
            <a:r>
              <a:rPr sz="2000" spc="-95" dirty="0">
                <a:latin typeface="Arimo"/>
                <a:cs typeface="Arimo"/>
              </a:rPr>
              <a:t>yapılarak</a:t>
            </a:r>
            <a:r>
              <a:rPr sz="2000" spc="-245" dirty="0">
                <a:latin typeface="Arimo"/>
                <a:cs typeface="Arimo"/>
              </a:rPr>
              <a:t> </a:t>
            </a:r>
            <a:r>
              <a:rPr sz="2000" spc="-70" dirty="0">
                <a:latin typeface="Arimo"/>
                <a:cs typeface="Arimo"/>
              </a:rPr>
              <a:t>çözülebilmektedir.</a:t>
            </a:r>
            <a:endParaRPr sz="2000">
              <a:latin typeface="Arimo"/>
              <a:cs typeface="Arim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952" y="297941"/>
            <a:ext cx="366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1852</Words>
  <Application>Microsoft Office PowerPoint</Application>
  <PresentationFormat>Ekran Gösterisi (4:3)</PresentationFormat>
  <Paragraphs>247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5" baseType="lpstr">
      <vt:lpstr>Arial</vt:lpstr>
      <vt:lpstr>Arimo</vt:lpstr>
      <vt:lpstr>Calibri</vt:lpstr>
      <vt:lpstr>Lato Medium</vt:lpstr>
      <vt:lpstr>Open Sans</vt:lpstr>
      <vt:lpstr>Office Theme</vt:lpstr>
      <vt:lpstr>PowerPoint Sunusu</vt:lpstr>
      <vt:lpstr>Ders Kitapları ve Yardımcı Kaynaklar</vt:lpstr>
      <vt:lpstr>Dersin Gereksinimleri</vt:lpstr>
      <vt:lpstr>Ders İşleme Kuralları</vt:lpstr>
      <vt:lpstr>PowerPoint Sunusu</vt:lpstr>
      <vt:lpstr>Algoritma</vt:lpstr>
      <vt:lpstr>Algoritma</vt:lpstr>
      <vt:lpstr>Veri</vt:lpstr>
      <vt:lpstr>Veri Yapısı ve Veri Modeli</vt:lpstr>
      <vt:lpstr>Veri Yapılarına Neden İhtiyaç Vardır?</vt:lpstr>
      <vt:lpstr>Veri Yapılarına Neden İhtiyaç Vardır?</vt:lpstr>
      <vt:lpstr>Veri Yapılarına Neden İhtiyaç Vardır?</vt:lpstr>
      <vt:lpstr>Veri Yapılarının Sınıflandırılması</vt:lpstr>
      <vt:lpstr>Temel Veri Yapıları</vt:lpstr>
      <vt:lpstr>Tanımlamalı Veri Yapıları</vt:lpstr>
      <vt:lpstr>Tanımlamalı Veri Yapıları</vt:lpstr>
      <vt:lpstr>Veri Modelleri</vt:lpstr>
      <vt:lpstr>Liste ve Bağlantılı Liste Veri Modeli</vt:lpstr>
      <vt:lpstr>Liste ve Bağlantılı Liste Veri Modeli</vt:lpstr>
      <vt:lpstr>Ağaç Veri Modeli</vt:lpstr>
      <vt:lpstr>Graf Veri Modeli</vt:lpstr>
      <vt:lpstr>Durum Makinası Veri Modeli</vt:lpstr>
      <vt:lpstr>Durum Makinası Veri Modeli</vt:lpstr>
      <vt:lpstr>Veritabanında İlişkisel Veri Modeli</vt:lpstr>
      <vt:lpstr>Veritabanında İlişkisel Veri Modeli</vt:lpstr>
      <vt:lpstr>Ağ Veri Modeli</vt:lpstr>
      <vt:lpstr>Veri Modelleri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Fatih</cp:lastModifiedBy>
  <cp:revision>5</cp:revision>
  <dcterms:created xsi:type="dcterms:W3CDTF">2020-10-26T08:30:14Z</dcterms:created>
  <dcterms:modified xsi:type="dcterms:W3CDTF">2021-10-19T09:06:55Z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2020-10-26T00:00:00Z</vt:filetime>
  </property>
</Properties>
</file>