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6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329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 autoAdjust="0"/>
    <p:restoredTop sz="61131" autoAdjust="0"/>
  </p:normalViewPr>
  <p:slideViewPr>
    <p:cSldViewPr snapToGrid="0">
      <p:cViewPr varScale="1">
        <p:scale>
          <a:sx n="73" d="100"/>
          <a:sy n="73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DB277-276B-4812-AE9F-C7DD489AF77B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8A3F2-F33C-4D65-82A3-0ACA1F7D2D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56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8955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6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795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0975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1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96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692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69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252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ABA2C4-5504-4AFC-B5F9-5C1CBFE7CB86}" type="datetimeFigureOut">
              <a:rPr lang="tr-TR" smtClean="0"/>
              <a:t>17.03.2023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89A40C0-625D-4EB7-A537-6786422324C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968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408824" y="1991032"/>
            <a:ext cx="7181804" cy="1962355"/>
          </a:xfrm>
        </p:spPr>
        <p:txBody>
          <a:bodyPr>
            <a:normAutofit/>
          </a:bodyPr>
          <a:lstStyle/>
          <a:p>
            <a:r>
              <a:rPr lang="tr-TR" sz="6600" b="1" dirty="0" smtClean="0">
                <a:solidFill>
                  <a:schemeClr val="tx1"/>
                </a:solidFill>
              </a:rPr>
              <a:t>C Programlama dili</a:t>
            </a:r>
            <a:endParaRPr lang="tr-TR" sz="6600" b="1" dirty="0">
              <a:solidFill>
                <a:schemeClr val="tx1"/>
              </a:solidFill>
            </a:endParaRPr>
          </a:p>
        </p:txBody>
      </p:sp>
      <p:sp>
        <p:nvSpPr>
          <p:cNvPr id="3" name="Dalga 2"/>
          <p:cNvSpPr/>
          <p:nvPr/>
        </p:nvSpPr>
        <p:spPr>
          <a:xfrm rot="20747270">
            <a:off x="9027993" y="4738733"/>
            <a:ext cx="1653489" cy="738877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Bölüm - </a:t>
            </a:r>
            <a:r>
              <a:rPr lang="tr-TR" dirty="0" smtClean="0"/>
              <a:t>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28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Özel Karakterler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22322" y="1622322"/>
            <a:ext cx="9601200" cy="4822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Karakterler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tırnak arasında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gösterilir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Tırnak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işaretini nasıl göstereceğiz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tr-TR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tr-TR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tr-TR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tr-TR" i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slaş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(\)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karakterin önünde kullanılırsa bu durum Escape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kaçış dizisi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olarak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Kendisinden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 gelecek Karakterin anlamını yok eder. </a:t>
            </a:r>
          </a:p>
        </p:txBody>
      </p:sp>
      <p:sp>
        <p:nvSpPr>
          <p:cNvPr id="4" name="Yuvarlatılmış Dikdörtgen 3"/>
          <p:cNvSpPr/>
          <p:nvPr/>
        </p:nvSpPr>
        <p:spPr>
          <a:xfrm>
            <a:off x="2801389" y="2562970"/>
            <a:ext cx="6741621" cy="843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‘ ‘;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2801389" y="3798148"/>
            <a:ext cx="6741621" cy="843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 \ ‘ ‘;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Çarpma 5"/>
          <p:cNvSpPr/>
          <p:nvPr/>
        </p:nvSpPr>
        <p:spPr>
          <a:xfrm>
            <a:off x="5402535" y="2171700"/>
            <a:ext cx="1172834" cy="16154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rtı 8"/>
          <p:cNvSpPr/>
          <p:nvPr/>
        </p:nvSpPr>
        <p:spPr>
          <a:xfrm>
            <a:off x="5099306" y="3473446"/>
            <a:ext cx="1779291" cy="1669853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34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Escape </a:t>
            </a:r>
            <a:r>
              <a:rPr lang="tr-TR" dirty="0" err="1" smtClean="0"/>
              <a:t>Sequence</a:t>
            </a:r>
            <a:r>
              <a:rPr lang="tr-TR" dirty="0" smtClean="0"/>
              <a:t> – Kaçış </a:t>
            </a:r>
            <a:r>
              <a:rPr lang="tr-TR" dirty="0"/>
              <a:t>Dizisi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slaş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(\)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bir karakterden oluşur. Derleyiciye sonraki karakterin normal olarak algılanması işaretini verir.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Sık kullanılanlar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sonraki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satıra geç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tr-TR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sonraki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sekmeye geç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tr-TR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satır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başına alır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ters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slaş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karakteri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\‘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tırnak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\«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çift tırnak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5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sayılar (işaretli veya işaretsiz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char–1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zamanda ASCII karakterleri depolamada kullanılır.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–2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int–4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–4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veya 8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sayılar(sadece işaretli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–4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–8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8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Tipleri ve Özellikleri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93103"/>
              </p:ext>
            </p:extLst>
          </p:nvPr>
        </p:nvGraphicFramePr>
        <p:xfrm>
          <a:off x="1371600" y="1887797"/>
          <a:ext cx="9601200" cy="383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617248973"/>
                    </a:ext>
                  </a:extLst>
                </a:gridCol>
                <a:gridCol w="2374490">
                  <a:extLst>
                    <a:ext uri="{9D8B030D-6E8A-4147-A177-3AD203B41FA5}">
                      <a16:colId xmlns:a16="http://schemas.microsoft.com/office/drawing/2014/main" val="4055962347"/>
                    </a:ext>
                  </a:extLst>
                </a:gridCol>
                <a:gridCol w="4026310">
                  <a:extLst>
                    <a:ext uri="{9D8B030D-6E8A-4147-A177-3AD203B41FA5}">
                      <a16:colId xmlns:a16="http://schemas.microsoft.com/office/drawing/2014/main" val="4147537473"/>
                    </a:ext>
                  </a:extLst>
                </a:gridCol>
              </a:tblGrid>
              <a:tr h="41594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 Tipi</a:t>
                      </a:r>
                      <a:endParaRPr lang="tr-TR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Boyut</a:t>
                      </a:r>
                      <a:endParaRPr lang="tr-TR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Aralık</a:t>
                      </a:r>
                      <a:endParaRPr lang="tr-TR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66729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-128 :127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618046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char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:255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1719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-32768 :32767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34841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Short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:65535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48974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İnt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 :2147483647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66808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 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:4294967295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652673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hassasiyet)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1.175494e-38 :3.402823e+38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14647"/>
                  </a:ext>
                </a:extLst>
              </a:tr>
              <a:tr h="421717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(16 hassasiyet)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2.225074e-308 :1.797693e+308</a:t>
                      </a:r>
                      <a:endParaRPr lang="tr-TR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7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2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Dilinin Temel Yazım Özellikleri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yazımı belirli kalıpta, bloklar halinde olur.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Bloklar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  } parantezleri ile oluşturulur.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Komutlar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veya alt alta satırlara yazılabilir. Bir satıra en fazla 1023 karakter yazılabilir.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komutlar, noktalı virgül (;) ile biter.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Yalnız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blok başlatan ifadelerden sonra noktalı virgül kullanılmaz.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Programda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kullanılan tüm değişkenler ve veri tipleri bildirilir.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Programda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 olan komutların bulunduğu kütüphaneler aktifleştirilir/çağırılır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9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Dilinin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032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başlığı: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hakkındaki açıklamaları içeren kısımdır.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açıklamalar veya program başlığı */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 ve Bildirme Bölümü: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bölümde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önişlemci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komutları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değişken ve yapı tanımlamaları, sabit değer atamaları gibi bildirimler yer alır.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kütüphane çağırımı için kullanılır.</a:t>
            </a: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#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tr-TR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kütüphane adı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 giriş/çıkış</a:t>
            </a: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dosdestekli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giriş/çıkış</a:t>
            </a: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matematiksel fonksiyonlar</a:t>
            </a: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dönüşüm, sıralama, arama vb.</a:t>
            </a:r>
          </a:p>
        </p:txBody>
      </p:sp>
    </p:spTree>
    <p:extLst>
      <p:ext uri="{BB962C8B-B14F-4D97-AF65-F5344CB8AC3E}">
        <p14:creationId xmlns:p14="http://schemas.microsoft.com/office/powerpoint/2010/main" val="189081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Dilinin Yapısı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Bildirme Bölümü: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define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 ifadelerin veya sabitlerin sembolik bir isme aktarılmasını sağlayan komuttur.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sembolik_isimeşdeğer_ifade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Değişken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bildirme: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C’de tüm değişkenler isim ve veri tipi olarak bildirilmektedir.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veri_tipi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değişken_adı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veri_tipi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değişken_adı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değeri;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Sabit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 veya Başlangıç Değeri Verme: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programlarında sabit tanımlamak için «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kullanılmaktadır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sabit_adı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değeri;</a:t>
            </a:r>
          </a:p>
        </p:txBody>
      </p:sp>
    </p:spTree>
    <p:extLst>
      <p:ext uri="{BB962C8B-B14F-4D97-AF65-F5344CB8AC3E}">
        <p14:creationId xmlns:p14="http://schemas.microsoft.com/office/powerpoint/2010/main" val="428927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Dilinin Yapısı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929" y="1578076"/>
            <a:ext cx="4907632" cy="508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Structure of C Language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708" y="1637071"/>
            <a:ext cx="6190298" cy="50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Anahtar Kelimeleri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12833"/>
              </p:ext>
            </p:extLst>
          </p:nvPr>
        </p:nvGraphicFramePr>
        <p:xfrm>
          <a:off x="1371600" y="2286000"/>
          <a:ext cx="9601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148066728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88623293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090328486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201970169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Anahtar Kelimeler (Keywords)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6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İnt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2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Typedef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8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Union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29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5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9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İf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tr-T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2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Dilinde Temel Veri Tipleri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14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dilinde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 değişkenler ve veri tipleri programda önceden bildirilmek zorundadır.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Sayısal Veri Tipleri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Tamsayı Veri Tipleri</a:t>
            </a:r>
          </a:p>
          <a:p>
            <a:pPr lvl="2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Ondalık Sayı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Tipleri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– tam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sayılar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virgüllü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sayılar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daha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uzun ve çok hassas virgüllü sayılar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- karakterler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2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Yazımı İçin Tavsiyeler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40311"/>
            <a:ext cx="9601200" cy="49259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açıklamaları ve doküman hazırlama program yazıldıkça yapılmalıdır. Bu unutulmaması gereken çok önemli husustur.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sabit ve fonksiyon adları anlamlı kelimelerden seçilip yeterince uzun olmalıdır. Eğer bu isimler bir kaç kelimeden oluşacak ise, kelimeler alt çizgi ( _ ) ile ayrılmalıdır veya her kelime büyük harfle başlamalıdır. </a:t>
            </a:r>
            <a:endParaRPr lang="tr-TR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tr-TR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son_alinan_bit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KesmeSayisi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OrtalamaDeger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12.7786;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Sabitlerin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bütün harfleri büyük harfle yazılmalıdır. </a:t>
            </a:r>
            <a:endParaRPr lang="tr-TR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tr-TR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PI = 3.14;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STATUS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0x0379; </a:t>
            </a:r>
          </a:p>
        </p:txBody>
      </p:sp>
    </p:spTree>
    <p:extLst>
      <p:ext uri="{BB962C8B-B14F-4D97-AF65-F5344CB8AC3E}">
        <p14:creationId xmlns:p14="http://schemas.microsoft.com/office/powerpoint/2010/main" val="3222264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Yazımı İçin Tavsiyeler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917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 yapıya girerken TAB tuşunu kullanın. Bu okunabilirliği arttıracaktır. Örneğin: 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for(i=0;i&lt;10;i++) 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for(j=0;j&lt;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i;j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+=2) 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k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while(k!=0); 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5016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Yazımı İçin Tavsiyeler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Aritmetik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operatörler ve atama operatörlerinden önce ve sonra boşluk karakteri kullanın. Bu, yazılan matematiksel ifadelerin daha iyi anlaşılmasını sağlayacaktır.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(Vo,2) / (2*g); </a:t>
            </a:r>
          </a:p>
          <a:p>
            <a:pPr marL="0" indent="0" algn="just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2*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/g; </a:t>
            </a:r>
          </a:p>
          <a:p>
            <a:pPr marL="0" indent="0" algn="just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–g*t; 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 -(g*t*t)/2.0; 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( a*cos(x) + b*sin(x) )*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(y); </a:t>
            </a:r>
          </a:p>
        </p:txBody>
      </p:sp>
    </p:spTree>
    <p:extLst>
      <p:ext uri="{BB962C8B-B14F-4D97-AF65-F5344CB8AC3E}">
        <p14:creationId xmlns:p14="http://schemas.microsoft.com/office/powerpoint/2010/main" val="264748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Yazımı İçin Tavsiyeler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bittikten sonra tekrar tekrar programınızı inceleyerek, programınızı daha iyi şekilde yazma yollarını arayın.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daha kısa algoritmalarla ve daha modüler şekilde elde etmeye çalışın.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Programınızın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anlaşılması için gerekli çalışmaları yapın.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Bilginizi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eserinizi başkalarına en iyi şekilde aktarın. </a:t>
            </a:r>
          </a:p>
        </p:txBody>
      </p:sp>
    </p:spTree>
    <p:extLst>
      <p:ext uri="{BB962C8B-B14F-4D97-AF65-F5344CB8AC3E}">
        <p14:creationId xmlns:p14="http://schemas.microsoft.com/office/powerpoint/2010/main" val="321109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/</a:t>
            </a:r>
            <a:r>
              <a:rPr lang="tr-TR" dirty="0" err="1" smtClean="0"/>
              <a:t>Output</a:t>
            </a:r>
            <a:r>
              <a:rPr lang="tr-TR" dirty="0" smtClean="0"/>
              <a:t> Kütüphanesi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standart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Kütüphanesinde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programın başına eklemeniz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gerekiyor.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eklemeyi #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önişlemci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komutuyla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yapmanız gerekiyor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Önişlemci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komutları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ile başlar. 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2506421" y="4076700"/>
            <a:ext cx="6741621" cy="843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tr-T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tr-T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tr-T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9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/</a:t>
            </a:r>
            <a:r>
              <a:rPr lang="tr-TR" dirty="0" err="1" smtClean="0"/>
              <a:t>Output</a:t>
            </a:r>
            <a:r>
              <a:rPr lang="tr-TR" dirty="0" smtClean="0"/>
              <a:t>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standart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Kütüphanesinde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Klavye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-Genel Formatlanmış </a:t>
            </a:r>
            <a:r>
              <a:rPr lang="tr-TR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nn-NO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getchar--tek bir karakter okur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Monitör(Ekran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-Genel Formatlanmış </a:t>
            </a:r>
            <a:r>
              <a:rPr lang="tr-TR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--tek bir char(karakter)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yazar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scanf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Klavyeden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belirtilen değişkene veri aktarılmasını sağlar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Buradaki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"biçim ifadesi" veri girişinin hangi biçimde olacağını; "değişkenler (adres) listesi" de verilerin aktarılacağı değişkenleri belirtir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2594912" y="3413023"/>
            <a:ext cx="6741621" cy="8439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" </a:t>
            </a:r>
            <a:r>
              <a:rPr lang="tr-T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biçim ifadesi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 &amp;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 listesi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0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scanf</a:t>
            </a:r>
            <a:r>
              <a:rPr lang="tr-TR" dirty="0" smtClean="0"/>
              <a:t> </a:t>
            </a:r>
            <a:r>
              <a:rPr lang="tr-TR" dirty="0"/>
              <a:t>Fonksiyonu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87" y="1979970"/>
            <a:ext cx="7084625" cy="4079027"/>
          </a:xfrm>
        </p:spPr>
      </p:pic>
    </p:spTree>
    <p:extLst>
      <p:ext uri="{BB962C8B-B14F-4D97-AF65-F5344CB8AC3E}">
        <p14:creationId xmlns:p14="http://schemas.microsoft.com/office/powerpoint/2010/main" val="2739884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</a:t>
            </a:r>
            <a:r>
              <a:rPr lang="tr-TR" dirty="0" err="1" smtClean="0"/>
              <a:t>canf</a:t>
            </a:r>
            <a:r>
              <a:rPr lang="tr-TR" dirty="0" smtClean="0"/>
              <a:t> Örnekleri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615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“%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c” char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“%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d” int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“%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f”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“%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2668654" y="4247535"/>
            <a:ext cx="6903049" cy="24187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d;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c;</a:t>
            </a:r>
          </a:p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(“3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 giriniz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;\n“);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ve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“);</a:t>
            </a:r>
          </a:p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&amp;n);</a:t>
            </a:r>
          </a:p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&amp;d);</a:t>
            </a:r>
          </a:p>
          <a:p>
            <a:pPr algn="just"/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(“%c”, &amp;c);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3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printf</a:t>
            </a:r>
            <a:r>
              <a:rPr lang="tr-TR" dirty="0" smtClean="0"/>
              <a:t> Fonksiyonu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2127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Ekrana </a:t>
            </a:r>
            <a:r>
              <a:rPr lang="nn-NO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veriyi biçimlendirerek yazabilen bir fonksiyondur</a:t>
            </a:r>
            <a:r>
              <a:rPr lang="nn-N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nn-NO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Çift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tırnak arasında yer alan ‘biçim ifadesi’ genel olarak üç kısımdan oluşur. 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Açıklama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kısmı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Biçim kısmı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Kontrol/çıkış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Kısmı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2720675" y="3274142"/>
            <a:ext cx="6903049" cy="78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"</a:t>
            </a:r>
            <a:r>
              <a:rPr lang="tr-T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biçim ifadesi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</a:t>
            </a:r>
            <a:r>
              <a:rPr lang="tr-T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Tam Sayılar -Integer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698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</a:t>
            </a:r>
            <a:r>
              <a:rPr lang="sv-S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sayıları ifade ederHem negatif hem pozitif tam sayılar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tam sayıların (integer) ifade tarzı: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2801389" y="3997081"/>
            <a:ext cx="6741621" cy="1163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toplam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işaretli integer*/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toplam = 100;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pozitif olabilir */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toplam = -20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 olabilir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2801389" y="5447339"/>
            <a:ext cx="6741621" cy="1163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 toplam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32000;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sırasında 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değer verilebilir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81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printf</a:t>
            </a:r>
            <a:r>
              <a:rPr lang="tr-TR" dirty="0"/>
              <a:t> Fonksiyonu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17" y="2780549"/>
            <a:ext cx="9780168" cy="2484625"/>
          </a:xfrm>
        </p:spPr>
      </p:pic>
    </p:spTree>
    <p:extLst>
      <p:ext uri="{BB962C8B-B14F-4D97-AF65-F5344CB8AC3E}">
        <p14:creationId xmlns:p14="http://schemas.microsoft.com/office/powerpoint/2010/main" val="3648705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printf</a:t>
            </a:r>
            <a:r>
              <a:rPr lang="tr-TR" dirty="0"/>
              <a:t> Fonksiyonu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Açıklama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Çift tırnaklar arasında verilip ekrana doğrudan yazılır.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("Ankara");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Biçim: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sembolüyle başlayan ve çıkış biçiminin belirlendiği kısımdır.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%d ", x);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aksimum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 karakterde gösterileceğini belirtir. </a:t>
            </a:r>
          </a:p>
          <a:p>
            <a:pPr marL="0" indent="0" algn="just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Sonuc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%.2lf ", y);</a:t>
            </a:r>
          </a:p>
        </p:txBody>
      </p:sp>
    </p:spTree>
    <p:extLst>
      <p:ext uri="{BB962C8B-B14F-4D97-AF65-F5344CB8AC3E}">
        <p14:creationId xmlns:p14="http://schemas.microsoft.com/office/powerpoint/2010/main" val="2025684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printf</a:t>
            </a:r>
            <a:r>
              <a:rPr lang="tr-TR" dirty="0" smtClean="0"/>
              <a:t> Tip </a:t>
            </a:r>
            <a:r>
              <a:rPr lang="tr-TR" dirty="0"/>
              <a:t>Belirleme Karakterleri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08173"/>
              </p:ext>
            </p:extLst>
          </p:nvPr>
        </p:nvGraphicFramePr>
        <p:xfrm>
          <a:off x="1371600" y="2286000"/>
          <a:ext cx="9601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516">
                  <a:extLst>
                    <a:ext uri="{9D8B030D-6E8A-4147-A177-3AD203B41FA5}">
                      <a16:colId xmlns:a16="http://schemas.microsoft.com/office/drawing/2014/main" val="436691183"/>
                    </a:ext>
                  </a:extLst>
                </a:gridCol>
                <a:gridCol w="2728452">
                  <a:extLst>
                    <a:ext uri="{9D8B030D-6E8A-4147-A177-3AD203B41FA5}">
                      <a16:colId xmlns:a16="http://schemas.microsoft.com/office/drawing/2014/main" val="3010067055"/>
                    </a:ext>
                  </a:extLst>
                </a:gridCol>
                <a:gridCol w="4734232">
                  <a:extLst>
                    <a:ext uri="{9D8B030D-6E8A-4147-A177-3AD203B41FA5}">
                      <a16:colId xmlns:a16="http://schemas.microsoft.com/office/drawing/2014/main" val="4100005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Karakter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Çıkış Formatı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 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karakter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7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İşaretli ondalık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Short int (2 </a:t>
                      </a:r>
                      <a:r>
                        <a:rPr lang="tr-TR" sz="18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int)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14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İşaretli ondalık integer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22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İşaretli ondalık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8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integer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İşaretsiz ondalık integer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1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Hexadecimal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integer (16 tabanında)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3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İşaretli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ondalıklı sayılar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9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İf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İşaretli</a:t>
                      </a:r>
                      <a:r>
                        <a:rPr lang="tr-TR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ondalıklı sayılar fakat çok daha hassas</a:t>
                      </a:r>
                      <a:endParaRPr lang="tr-TR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8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İşaretli gerçek sayılar (bilimsel biçimlendirme)</a:t>
                      </a:r>
                      <a:endParaRPr lang="tr-TR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9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2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printf</a:t>
            </a:r>
            <a:r>
              <a:rPr lang="tr-TR" dirty="0"/>
              <a:t> Fonksiyonu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69806"/>
            <a:ext cx="9601200" cy="4542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Kontrol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"\" işaretiyle başlayan bu karakterlerin anlamları şu şekildedir: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Anlamı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Ses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üretir(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imleci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sola kaydır(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backspace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Sayfa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atla. Bir sonraki sayfanın başına geç(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formfeed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 satıra geç(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\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Satır başı yap(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return)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\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Yatay TAB(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Dikey TAB(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\" 				Çift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tırnak karakterini ekrana yaz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\' 				Tek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tırnak karakterini ekrana yaz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\\\				karakterini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ekrana yaz 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%% 				%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karakterini ekrana yaz </a:t>
            </a:r>
          </a:p>
        </p:txBody>
      </p:sp>
    </p:spTree>
    <p:extLst>
      <p:ext uri="{BB962C8B-B14F-4D97-AF65-F5344CB8AC3E}">
        <p14:creationId xmlns:p14="http://schemas.microsoft.com/office/powerpoint/2010/main" val="2652120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printf</a:t>
            </a:r>
            <a:r>
              <a:rPr lang="tr-TR" dirty="0" smtClean="0"/>
              <a:t> Fonksiyon </a:t>
            </a:r>
            <a:r>
              <a:rPr lang="tr-TR" dirty="0"/>
              <a:t>Örnekleri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55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just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251.7366;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25;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("Reel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%.2lf \n",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yaslanilmis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%10d \n”, i);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371600" y="5043947"/>
            <a:ext cx="9601200" cy="11847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Reel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251.74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yaslanilmis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25 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1371600" y="4284405"/>
            <a:ext cx="1194619" cy="516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ÇIKTI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6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Printf</a:t>
            </a:r>
            <a:r>
              <a:rPr lang="tr-TR" dirty="0" smtClean="0"/>
              <a:t> Örnekler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1371600" y="1932038"/>
            <a:ext cx="9601200" cy="1430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("%.5f\n", 300.0123456789);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("%.14lf\n", 300.01234567890123456789);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371600" y="4222954"/>
            <a:ext cx="9601200" cy="1430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300.01235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300.01234567890123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73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Printf</a:t>
            </a:r>
            <a:r>
              <a:rPr lang="tr-TR" dirty="0" smtClean="0"/>
              <a:t> Örnekler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5368413"/>
            <a:ext cx="9601200" cy="10618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için bilimsel görünüm.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 float için hassasiyet 7 rakamdır.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371600" y="1932038"/>
            <a:ext cx="9601200" cy="1430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("%e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%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e\n",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300.00145678901, 0.0024);</a:t>
            </a:r>
            <a:endParaRPr lang="tr-T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371600" y="3650225"/>
            <a:ext cx="9601200" cy="14305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3.000015e+002 ve2.400000e-003</a:t>
            </a:r>
            <a:endParaRPr lang="tr-T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5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getchar</a:t>
            </a:r>
            <a:r>
              <a:rPr lang="tr-TR" dirty="0" smtClean="0"/>
              <a:t> ve </a:t>
            </a:r>
            <a:r>
              <a:rPr lang="tr-TR" dirty="0" err="1" smtClean="0"/>
              <a:t>putchar</a:t>
            </a:r>
            <a:r>
              <a:rPr lang="tr-TR" dirty="0" smtClean="0"/>
              <a:t>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519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klavyeden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bir karakter alır.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bir karakter yazar.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6459795" y="1622321"/>
            <a:ext cx="4758811" cy="49554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(“Ne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yapalımMenu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\n");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printf("(a) Bir C programı yazalım\n");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("(b) Yüzmeye gidelim\n");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("(c) TV izleyelim\n");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(“Opsiyonlardan birini seç: ");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/* Kullanıcı seçimini al*/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/* yeni satıra geç'\n‘*/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/*karakterini koyar*/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('B');  /* Ekrana B yazdır*/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'Z'; 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(c);    /* Ekrana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Zyazdır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1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(Karşılaştırma) Komutları </a:t>
            </a:r>
            <a:r>
              <a:rPr lang="tr-TR" dirty="0" err="1"/>
              <a:t>if</a:t>
            </a:r>
            <a:r>
              <a:rPr lang="tr-TR" dirty="0"/>
              <a:t>-else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0652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Koşulların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kontrolünde kullanılan komutlardır.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Koşulların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 olup olmamasına (sağlanıp sağlanamamasına) göre işlem akışını yönlendirirler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 doğru ise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durum1 çalışacak değilse durum2 çalışacak. 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256505" y="3657599"/>
            <a:ext cx="2861185" cy="2138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(koşul)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ifade1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[else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ifade2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;]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31" y="3334209"/>
            <a:ext cx="2854541" cy="246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95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if</a:t>
            </a:r>
            <a:r>
              <a:rPr lang="tr-TR" dirty="0"/>
              <a:t>-else Örnekler</a:t>
            </a:r>
          </a:p>
        </p:txBody>
      </p:sp>
      <p:sp>
        <p:nvSpPr>
          <p:cNvPr id="4" name="İçerik Yer Tutucusu 3"/>
          <p:cNvSpPr txBox="1">
            <a:spLocks noGrp="1"/>
          </p:cNvSpPr>
          <p:nvPr>
            <p:ph idx="1"/>
          </p:nvPr>
        </p:nvSpPr>
        <p:spPr>
          <a:xfrm>
            <a:off x="1371600" y="1888715"/>
            <a:ext cx="4542502" cy="43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(“Final notunu girin: “);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45)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(“Geçti\n");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6961238" y="1888715"/>
            <a:ext cx="4616246" cy="43212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(“Final notunu girin: “);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45)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(“Geçti\n");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(“Kaldı!\n");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Tam Sayılar -Integer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075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niteleyicileri: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veya 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değişkenlerin niteleyicilerine göre büyüklükleri değişir.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Varsayılan integer büyüklüğü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makine/işletim sistemine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bağlıdır.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924" y="4007874"/>
            <a:ext cx="7819326" cy="22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45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Eğer birden fazla durum işleteceksek ne yapmalıyız?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68" y="2171700"/>
            <a:ext cx="8472664" cy="4291781"/>
          </a:xfrm>
        </p:spPr>
      </p:pic>
    </p:spTree>
    <p:extLst>
      <p:ext uri="{BB962C8B-B14F-4D97-AF65-F5344CB8AC3E}">
        <p14:creationId xmlns:p14="http://schemas.microsoft.com/office/powerpoint/2010/main" val="221123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Süslü Parantezlerin Yeri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176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Süslü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parantezlerin yeri bir stil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sorunudur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için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sorun değildir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6769511" y="1297857"/>
            <a:ext cx="4984954" cy="5117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45){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(“Geçti!\n");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(“Tebrikler!\n");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(“Kaldı!\n");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(“Daha iyi çalış.\n");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-else */</a:t>
            </a:r>
            <a:endParaRPr lang="tr-TR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22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Lojik Operatörlerini Kullanmak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81765"/>
            <a:ext cx="9601200" cy="5899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deyimlerinin içine lojik operatörler kullanılabilir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091380" y="2081980"/>
            <a:ext cx="5102943" cy="2519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If a </a:t>
            </a:r>
            <a:r>
              <a:rPr lang="tr-T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eşittir 4 VEYA a </a:t>
            </a: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eşittir10 */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(a ==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tr-TR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10){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 </a:t>
            </a:r>
            <a:r>
              <a:rPr lang="tr-T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-else */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6474543" y="2081980"/>
            <a:ext cx="4837471" cy="2519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x 2 </a:t>
            </a:r>
            <a:r>
              <a:rPr lang="es-E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arasında mı*/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(x &gt;= 2&amp;&amp;x &lt;= 20){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end-if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tr-TR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1391265" y="4768644"/>
            <a:ext cx="8962103" cy="18681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y 20den büyükVEx 30a eşit değil mi*/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(y &gt; 20&amp;&amp; x != 30){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94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Lojik Kademeli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smtClean="0"/>
              <a:t>Deyimleri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9746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koşulu test etmek isteriz, ta ki biri sağlanana kadar. 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“n” in 0 a eşit , 0 dan büyük ve 0 dan küçük olmasını test etmek istiyoruz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342103" y="3585085"/>
            <a:ext cx="9630697" cy="2314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(n &lt; 0)    printf(“n &lt; 0\n”);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== 0) printf(“n == 0\n”);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      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 &gt; 0\n”);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-else */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31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Lojik Kademeli </a:t>
            </a:r>
            <a:r>
              <a:rPr lang="tr-TR" dirty="0" err="1"/>
              <a:t>if</a:t>
            </a:r>
            <a:r>
              <a:rPr lang="tr-TR" dirty="0"/>
              <a:t> Deyimleri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8996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İkinci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deyimini else içinde kullanmaktansa onun yerine aşağıdaki gibi kullanabiliriz. Kademeli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adlandırılıyor. 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342103" y="3585085"/>
            <a:ext cx="9630697" cy="23142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(n &lt; 0)    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 &lt; 0\n”);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(n == 0)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 == 0\n”);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        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 &gt; 0\n”);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5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Kademeli </a:t>
            </a:r>
            <a:r>
              <a:rPr lang="tr-TR" dirty="0" err="1" smtClean="0"/>
              <a:t>if</a:t>
            </a:r>
            <a:r>
              <a:rPr lang="tr-TR" dirty="0" smtClean="0"/>
              <a:t>  </a:t>
            </a:r>
            <a:r>
              <a:rPr lang="tr-TR" dirty="0" err="1"/>
              <a:t>Syntax</a:t>
            </a:r>
            <a:endParaRPr lang="tr-TR" dirty="0"/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3701847" y="1651820"/>
            <a:ext cx="6297560" cy="49112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(durum1)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ifade1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[else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(durum2)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ifade2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(durum3)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ifade3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ifadeN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;]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03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Kademeli </a:t>
            </a:r>
            <a:r>
              <a:rPr lang="tr-TR" dirty="0" err="1" smtClean="0"/>
              <a:t>if</a:t>
            </a:r>
            <a:r>
              <a:rPr lang="tr-TR" dirty="0" smtClean="0"/>
              <a:t>  </a:t>
            </a:r>
            <a:r>
              <a:rPr lang="tr-TR" dirty="0"/>
              <a:t>Örneği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6172200" y="486697"/>
            <a:ext cx="5825613" cy="61205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90)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(“Geçti: Notun A \n”);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85)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(“Geçti: Notun A-\n”);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80)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(“Geçti: Notun B+ 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75)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(“Geçti: Notun B 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70)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(“Geçti: Notun B-\n”);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finalNotu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55)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(“Geçti: Notun C 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(“Kaldı\n”);</a:t>
            </a:r>
            <a:endParaRPr lang="tr-TR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7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Koşul Operatörü 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6448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Koşulun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durumuna göre ilgili değeri veya işlem sonucunu belirtilen değişkene aktarır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ifadeyi daha kısa yazabilecek bir operatör varkoşul?ifade1 :ifade2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Örnekler: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3495371" y="2802194"/>
            <a:ext cx="2964424" cy="10323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(ifade) durum1;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        durum2;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294313" y="5128953"/>
            <a:ext cx="2675892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 &lt; b) ?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b;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294312" y="5867400"/>
            <a:ext cx="2675893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(b &gt;= 0) ? b : -b;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476568" y="5257576"/>
            <a:ext cx="6086168" cy="879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 b den minimum olanını alır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b’nin mutlak değerini alır.</a:t>
            </a:r>
          </a:p>
        </p:txBody>
      </p:sp>
    </p:spTree>
    <p:extLst>
      <p:ext uri="{BB962C8B-B14F-4D97-AF65-F5344CB8AC3E}">
        <p14:creationId xmlns:p14="http://schemas.microsoft.com/office/powerpoint/2010/main" val="3177332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Deyimi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2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Seçimli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yapısıdır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durumda kademeli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gibi kullanabiliriz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alternatif olarak kademeli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deyimlerinin yerine C switch yapısını destekliyor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669461" y="2831691"/>
            <a:ext cx="6799003" cy="2905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(not== 5)   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Mükemmel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(not== 4)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(not== 3)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geçer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(not== 2)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zayıf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(not== 1)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kalır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\n”);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          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(“geçersiz not\n”);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36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Deyimi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341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Önceki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kodun kademeli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yerine switch ile yeniden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yazımı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7934635" y="685800"/>
            <a:ext cx="3952565" cy="5810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switch(not){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(“Mükemmel\n”);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(“İyi);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(“Geçer\n”);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(“Zayıf\n”);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(“Kalır\n”);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(“Geçersiz not\n”);</a:t>
            </a:r>
            <a:endParaRPr lang="tr-T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tr-T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-switch */</a:t>
            </a:r>
            <a:endParaRPr lang="tr-TR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5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Virgüllü Sayılar -</a:t>
            </a:r>
            <a:r>
              <a:rPr lang="tr-TR" dirty="0" err="1"/>
              <a:t>float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7845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sayıları ifade eder (virgüllü kısmıyla)Pozitif ve negatif olabilir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virgüllü sayıların ifade tarzı: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2801389" y="3997081"/>
            <a:ext cx="6741621" cy="1163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0.12; 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pozitif olabilir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-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245.56;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 olabilir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2801389" y="5447339"/>
            <a:ext cx="6741621" cy="1163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4.567;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kodlama sırasında    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değer verilebilir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97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Deyimi Sözdizimi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6046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İfadedeki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koşula göre seçeneklerden bir tanesini çalıştırır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7934635" y="685800"/>
            <a:ext cx="3952565" cy="5810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(koşul) {</a:t>
            </a:r>
          </a:p>
          <a:p>
            <a:pPr marL="0" indent="0">
              <a:buNone/>
            </a:pP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değer1: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durum1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;]</a:t>
            </a:r>
          </a:p>
          <a:p>
            <a:pPr marL="0" indent="0">
              <a:buNone/>
            </a:pP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değer2: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durum2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;]</a:t>
            </a:r>
          </a:p>
          <a:p>
            <a:pPr marL="0" indent="0">
              <a:buNone/>
            </a:pP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;]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-switch */</a:t>
            </a:r>
            <a:endParaRPr lang="tr-T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04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Deyimi Örnek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32" y="1428750"/>
            <a:ext cx="6370126" cy="5285214"/>
          </a:xfrm>
        </p:spPr>
      </p:pic>
    </p:spTree>
    <p:extLst>
      <p:ext uri="{BB962C8B-B14F-4D97-AF65-F5344CB8AC3E}">
        <p14:creationId xmlns:p14="http://schemas.microsoft.com/office/powerpoint/2010/main" val="1731654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switch İçindeki </a:t>
            </a:r>
            <a:r>
              <a:rPr lang="tr-TR" dirty="0"/>
              <a:t>break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break” bizi switch bloğunun dışına atar.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break unutulur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veya yazılmazsa kontrol bir sonraki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caseden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devam eder.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==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aşağıdaki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yazılacak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Geçer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Zayıf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Kalır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Geçersiz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240681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Komutları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330245"/>
            <a:ext cx="9601200" cy="3581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Ardışık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veya tekrarlı işlemlerin yapılmasını sağlayan komutlardır.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programlama dilinde üç döngü yapısı bulunmaktadır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döngüleri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 döngüleri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döngüleri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yardımcı ifadeler döngülerin içerisinden çıkmak için kullanılabilir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001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Dizi Sayının Toplamını Hesaplama-Akış Diyagramı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88" y="2171700"/>
            <a:ext cx="5664751" cy="4524068"/>
          </a:xfrm>
        </p:spPr>
      </p:pic>
    </p:spTree>
    <p:extLst>
      <p:ext uri="{BB962C8B-B14F-4D97-AF65-F5344CB8AC3E}">
        <p14:creationId xmlns:p14="http://schemas.microsoft.com/office/powerpoint/2010/main" val="4995794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while İfadesi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5181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dilindeki ön koşullu döngüdür.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Verilen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 sağlandığı (doğru olduğu) sürece döngü içindeki işlemler gerçekleştirilir.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Döngünün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kaç defa çalışacağı bilinmediği durumlarda kullanılır. 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946790" y="3937819"/>
            <a:ext cx="3436371" cy="27358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while(koşul)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ifade1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ifade2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9" y="3937819"/>
            <a:ext cx="239110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4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Klavyeden Girilen Sayıların Toplamını Hesaplama</a:t>
            </a:r>
          </a:p>
        </p:txBody>
      </p:sp>
      <p:sp>
        <p:nvSpPr>
          <p:cNvPr id="4" name="İçerik Yer Tutucusu 3"/>
          <p:cNvSpPr txBox="1">
            <a:spLocks noGrp="1"/>
          </p:cNvSpPr>
          <p:nvPr>
            <p:ph idx="1"/>
          </p:nvPr>
        </p:nvSpPr>
        <p:spPr>
          <a:xfrm>
            <a:off x="1371600" y="2171700"/>
            <a:ext cx="5560142" cy="44687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toplam= 0;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(“Bir </a:t>
            </a: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sayigirin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(durmak icin-1): ");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while(n != -1){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toplam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n;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(“sonraki </a:t>
            </a: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sayi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(durmak icin-1):");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&amp;n");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(“Toplam =%d\n", toplam);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90" y="2020591"/>
            <a:ext cx="3280672" cy="43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20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while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47882" y="5279922"/>
            <a:ext cx="4070555" cy="1106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defa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tekrarlar(0 dan 9’a kadar)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mesajı 10 defa 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yazar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961534" y="1729250"/>
            <a:ext cx="7477432" cy="3240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 = 0;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(“C programlamayı nasıl buldun?\n”);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while(i &lt; 10)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(“C Programlama çok zevkli!\n”);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05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while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92826"/>
            <a:ext cx="9601200" cy="4277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işlemini hesapla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31" y="2171700"/>
            <a:ext cx="8053151" cy="44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7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while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719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1+2+3+4+…+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işlemini hesapla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29" y="2872248"/>
            <a:ext cx="8268527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Daha Uzun ve Çok Hassas Virgüllü </a:t>
            </a:r>
            <a:r>
              <a:rPr lang="tr-TR" dirty="0" smtClean="0"/>
              <a:t>Sayılar - </a:t>
            </a:r>
            <a:r>
              <a:rPr lang="tr-TR" dirty="0" err="1" smtClean="0"/>
              <a:t>double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827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(gerçek) sayılardır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gibi, fakat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 daha büyük ve hassastır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deki ifade tarzı: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2801389" y="4351042"/>
            <a:ext cx="6741621" cy="1163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3.12E+5;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312000.0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-45.678; 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negatif 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2801389" y="5664722"/>
            <a:ext cx="6741621" cy="8690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doubled = 4.567;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ataması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57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while İfadesi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93203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koşullu döngüdür.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while" ile belirtilen koşul sağlandığı (doğru olduğu) sürece döngüdeki işlemler yapılır.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durumlarda döngü bir kere çalıştıktan sonra devam edip etmemeye karar vermek isteriz. Bu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durumlarda "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while« döngüsü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Döngünün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gövdesi en az bir kere çalışmaktadır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592824" y="4218039"/>
            <a:ext cx="3303640" cy="2525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ifade1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ifade2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while(koşul);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695" y="4218039"/>
            <a:ext cx="184810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6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 while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04336" y="5471652"/>
            <a:ext cx="9601200" cy="9733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 tekrarlar (0 dan9a kadar)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</a:t>
            </a:r>
            <a:r>
              <a:rPr lang="es-E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mesajı 10 defa </a:t>
            </a:r>
            <a:r>
              <a:rPr lang="es-E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tekrarlar</a:t>
            </a:r>
            <a:endParaRPr lang="es-E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241752" y="1563329"/>
            <a:ext cx="8126363" cy="3672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 = 0;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(“C Programlamayı nasıl buldun?\n”);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(“Programlama çok zevkli!\n”);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while(i &lt; 10);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56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while ile do while Arasındaki Fark Nedir?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385865"/>
              </p:ext>
            </p:extLst>
          </p:nvPr>
        </p:nvGraphicFramePr>
        <p:xfrm>
          <a:off x="1371600" y="2286000"/>
          <a:ext cx="9601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60081976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55341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tr-T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while</a:t>
                      </a:r>
                      <a:endParaRPr lang="tr-TR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5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Döngüye koymak için kontrol eder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Döngüden çıkarmak için kontrol eder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6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Döngü çalışabilir veya çalışmaz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Döngü</a:t>
                      </a:r>
                      <a:r>
                        <a:rPr lang="de-DE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 </a:t>
                      </a:r>
                      <a:r>
                        <a:rPr lang="de-DE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az</a:t>
                      </a:r>
                      <a:r>
                        <a:rPr lang="de-DE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de-DE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kere</a:t>
                      </a:r>
                      <a:r>
                        <a:rPr lang="de-DE" sz="20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2000" b="0" i="0" u="none" strike="noStrike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çalışır</a:t>
                      </a:r>
                      <a:endParaRPr lang="de-DE" sz="20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8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34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Döngüsü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8435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Sayıcılı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 komutudur. </a:t>
            </a: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döngünün N defa çalışmasını istiyoruzdur.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sık kullanılır.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Koşul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sağlandığı (doğru olduğu) sürece döngü bloğu işlemleri yapılır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846437" y="4243848"/>
            <a:ext cx="5176685" cy="2319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for(başlangıç değerleri; koşul; adım)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işlemler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441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Akış Diyagramı ve </a:t>
            </a:r>
            <a:r>
              <a:rPr lang="tr-TR" dirty="0" smtClean="0"/>
              <a:t>while Eşiti</a:t>
            </a:r>
            <a:endParaRPr lang="tr-TR" dirty="0"/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106129" y="1559641"/>
            <a:ext cx="5176685" cy="2319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for(ilk değer; koşul; adım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ifade1;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ifade2;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482213" y="4085305"/>
            <a:ext cx="4424516" cy="26694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değer;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while(koşul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ifade1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ifade2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adım;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56" y="1811298"/>
            <a:ext cx="3172144" cy="45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9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26010"/>
            <a:ext cx="9601200" cy="5456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sv-S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den 10’a kadar sayıları </a:t>
            </a:r>
            <a:r>
              <a:rPr lang="sv-S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yazdır</a:t>
            </a:r>
            <a:endParaRPr lang="sv-S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194619" y="2311809"/>
            <a:ext cx="5176685" cy="2319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say;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for(say= 1;say&lt;= 10;say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",say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1194619" y="5141042"/>
            <a:ext cx="9601200" cy="54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</a:t>
            </a:r>
            <a:endParaRPr lang="sv-S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780" y="889838"/>
            <a:ext cx="2949350" cy="53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88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İfadesinin Kullanımı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014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ifadesi genellikle bir değişkeni artırmak veya azaltmak için en iyi tercihtir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371600" y="2855701"/>
            <a:ext cx="3436374" cy="775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(i=0; i&lt;N; i++) …</a:t>
            </a:r>
          </a:p>
        </p:txBody>
      </p:sp>
      <p:sp>
        <p:nvSpPr>
          <p:cNvPr id="6" name="Yuvarlatılmış Dikdörtgen 5"/>
          <p:cNvSpPr/>
          <p:nvPr/>
        </p:nvSpPr>
        <p:spPr>
          <a:xfrm>
            <a:off x="1371600" y="5920345"/>
            <a:ext cx="3436374" cy="775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(i=N; i&gt;=1; i--) …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Yuvarlatılmış Dikdörtgen 6"/>
          <p:cNvSpPr/>
          <p:nvPr/>
        </p:nvSpPr>
        <p:spPr>
          <a:xfrm>
            <a:off x="1371600" y="4898976"/>
            <a:ext cx="3436374" cy="775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(i=N-1; i&gt;=0; i--) …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Yuvarlatılmış Dikdörtgen 7"/>
          <p:cNvSpPr/>
          <p:nvPr/>
        </p:nvSpPr>
        <p:spPr>
          <a:xfrm>
            <a:off x="1371600" y="3859194"/>
            <a:ext cx="3436374" cy="775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(i=1; i&lt;=N; i++) …</a:t>
            </a:r>
            <a:endParaRPr lang="tr-T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>
          <a:xfrm>
            <a:off x="5476568" y="3093543"/>
            <a:ext cx="6130413" cy="3189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dan N-1 e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 </a:t>
            </a: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sayar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 N e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 </a:t>
            </a: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sayar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 den 0 a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 </a:t>
            </a: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sayar</a:t>
            </a:r>
          </a:p>
          <a:p>
            <a:pPr>
              <a:buFont typeface="Wingdings" panose="05000000000000000000" pitchFamily="2" charset="2"/>
              <a:buChar char="v"/>
            </a:pPr>
            <a:endParaRPr lang="tr-T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den 1 e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 </a:t>
            </a: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sayar</a:t>
            </a:r>
            <a:endParaRPr lang="tr-T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763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47070"/>
            <a:ext cx="9601200" cy="35814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1+2+3+4+…+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işlemini hesapla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değer(i=1), kontrol(i&lt;=N) ve değiştir(i++) ifadelerin her biri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opsiyoneldir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yazılmayabilir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713704" y="2419965"/>
            <a:ext cx="4572000" cy="1626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top= 0;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for(i=1;i&lt;=N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top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i;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600200" y="5069452"/>
            <a:ext cx="1998406" cy="1626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top=0;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i=1;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for(;i&lt;=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top+= i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4436807" y="5069452"/>
            <a:ext cx="1998406" cy="1626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top=0;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for(i=1;i&lt;=N;){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top+= i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}</a:t>
            </a:r>
            <a:endParaRPr lang="tr-TR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7285704" y="5069452"/>
            <a:ext cx="1998406" cy="1626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top=0;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for(;i&lt;=N;){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top+= i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}</a:t>
            </a:r>
            <a:endParaRPr lang="tr-TR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708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 içe Döngüler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814051"/>
            <a:ext cx="9601200" cy="13126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Döngüleri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biri içinde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kullanabiliriz.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Çoğu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programlarda bu durum gerekiyor.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çarpım tablosunu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yazdıralım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890685" y="3126657"/>
            <a:ext cx="6666270" cy="35986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i, j;</a:t>
            </a:r>
          </a:p>
          <a:p>
            <a:pPr marL="0" indent="0">
              <a:buNone/>
            </a:pPr>
            <a:r>
              <a:rPr lang="nn-NO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(i=1; i &lt;= 10; i++){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(“i: %d: “,i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(j=1; j &lt;= 10; j++){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(“%5d”, i*j);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-for-içerdeki*/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(“\n”);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-for-dışardaki*/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256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 İçinde break &amp; continue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33384"/>
            <a:ext cx="9601200" cy="10766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ifadesinde break kodunun bizi switch ifadesi dışına attığını görmüştük.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Benzer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şekilde, break döngü içinde kullanıldığın da bizi geçerli döngünün dışına atar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138517" y="2551470"/>
            <a:ext cx="8052618" cy="41737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toplam= 0;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while(1){  /* sonsuz döngü*/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(“bir sayı gir (durmak için -1):");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&amp;n");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== -1) break;  /* döngünün dışına çık*/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toplam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n;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-while */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(“toplam=%d\n", toplam);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8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-char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6633" y="1755059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karakteri ifade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Karakterler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Alfabedeki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büyük ve küçük harfler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dan 9 a kadarki 10 numara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 semboller örneğin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+#@½%&amp;$.*?!£‘=-:/*^(){}[]~;,&lt;&gt;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Karakterler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tırnak işareti arasında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kullanılır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deki kullanım tarzı: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char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4969401" y="4321545"/>
            <a:ext cx="6741621" cy="1163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'A';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Harfi */  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‘9’;  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/*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rakamı*/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Yuvarlatılmış Dikdörtgen 5"/>
          <p:cNvSpPr/>
          <p:nvPr/>
        </p:nvSpPr>
        <p:spPr>
          <a:xfrm>
            <a:off x="4969401" y="5780294"/>
            <a:ext cx="6741621" cy="797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c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‘c’; /* ilk değer verme*/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547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560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durumlarda döngünün ortasında döngüden çıkmak için kullanılır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698956" y="3156155"/>
            <a:ext cx="6371302" cy="3126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(1){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(“bir sayı girin veya bitirmek için 0: “);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&amp;n);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== 0) break;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(“n=%d, n*n*n*=%d\n”, n, n*n*n);</a:t>
            </a:r>
          </a:p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/*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-while */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23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continue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07574" y="1784555"/>
            <a:ext cx="9601200" cy="17108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Kontrolü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döngünün sonuna alır.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Unutmayın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hala döngünün içindeyiz.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continue” basitçe, döngünün gövdesinde kullanılan yerden sonraki kısmı atlar ve kontrolü döngünün sonuna alır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2772696" y="3373695"/>
            <a:ext cx="6297561" cy="33515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 = 0; 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toplam= 0;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(n&lt;10){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&amp;i);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0) continue; /*(B)ye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toplam+= i;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/*(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)*/ }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-while */</a:t>
            </a:r>
            <a:endParaRPr lang="tr-TR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961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Sonsuz Döngüler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48581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Sınırsız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sayıda tekrar eden döngüler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Peki bu tür döngülerden nasıl çıkabiliriz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Basitçe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döngünün bir yerlerine “break”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koyarak.</a:t>
            </a: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1954162" y="2024830"/>
            <a:ext cx="1998406" cy="1626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(1){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4773562" y="2024830"/>
            <a:ext cx="1998406" cy="1626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 (1);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7592962" y="2024830"/>
            <a:ext cx="1998406" cy="1626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(;;){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>
          <a:xfrm>
            <a:off x="2873478" y="4571077"/>
            <a:ext cx="6875206" cy="20703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(1){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(“Bir sayı gir (durmak için 0): “);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&amp;n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== 0) break;</a:t>
            </a:r>
          </a:p>
          <a:p>
            <a:pPr marL="0" indent="0">
              <a:buNone/>
            </a:pP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(“n=%d, n*n*n*=%d\n”, n, n*n*n</a:t>
            </a:r>
            <a:r>
              <a:rPr lang="pt-B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tr-TR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-while */</a:t>
            </a:r>
            <a:endParaRPr lang="tr-TR" sz="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984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Virgül Operatörü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917290"/>
            <a:ext cx="9601200" cy="47194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 birkaç ifadeyi birleştirip bir tek ifade olarak yazmak isteriz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Böyle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durumlarda virgül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operatörünü kullanırız.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352" lvl="1" indent="0">
              <a:buNone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eşittir</a:t>
            </a: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Değerlendirme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soldan sağa yapılır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İfadenin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sonucu = k=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yani3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3"/>
          <p:cNvSpPr txBox="1">
            <a:spLocks/>
          </p:cNvSpPr>
          <p:nvPr/>
        </p:nvSpPr>
        <p:spPr>
          <a:xfrm>
            <a:off x="4343400" y="3000374"/>
            <a:ext cx="3178278" cy="805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ifade1, ifade2, …,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ifadeN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3"/>
          <p:cNvSpPr txBox="1">
            <a:spLocks/>
          </p:cNvSpPr>
          <p:nvPr/>
        </p:nvSpPr>
        <p:spPr>
          <a:xfrm>
            <a:off x="1590368" y="4231863"/>
            <a:ext cx="3178278" cy="805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i=1, j=2, k=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İçerik Yer Tutucusu 3"/>
          <p:cNvSpPr txBox="1">
            <a:spLocks/>
          </p:cNvSpPr>
          <p:nvPr/>
        </p:nvSpPr>
        <p:spPr>
          <a:xfrm>
            <a:off x="6462252" y="4231863"/>
            <a:ext cx="3178278" cy="8056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((i=1), (j=2), (k=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tr-TR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925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Dr. Fahri Vatansever, “Algoritma Geliştirme ve Programlamaya Giriş”, Seçkin Yayıncılık, 12. Baskı, 2015.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Brookshear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ComputerScience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Overview10th Ed.”,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AddisonWisley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Kaan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Aslan, “A’dan Z’ye C Klavuzu8. Basım”, Pusula Yayıncılık, 2002.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“C How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toProgram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HarveyDeitel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Bayram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AKGÜL, C Programlama Ders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notları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Dr. Öğr. Üyesi Caner ÖZCAN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Programlama Ders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notları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Yapıları ve Algoritmalar  – Dr. Rıfat ÇÖLKESEN, Papatya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yayıncılık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1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-char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Aslında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karakterler 1 </a:t>
            </a:r>
            <a:r>
              <a:rPr lang="tr-T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bytelık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doğal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sayıları ifade 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tipi değişkenler hafızada 1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yer 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Karakterlerin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değişkenleri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ASCII tablosundaki değerleri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nın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ASCIIdeğeri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65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‘B’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nın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ASCIIdeğeri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66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‘0’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ın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ASCIIdeğeri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48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tr-TR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‘1’ in </a:t>
            </a:r>
            <a:r>
              <a:rPr lang="tr-TR" i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ASCIIdeğeri</a:t>
            </a:r>
            <a:r>
              <a:rPr lang="tr-TR" i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49</a:t>
            </a:r>
            <a:endParaRPr lang="tr-TR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http://www.asciitable.com</a:t>
            </a:r>
            <a:r>
              <a:rPr lang="tr-T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5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ASCII Tablosu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98" y="1563328"/>
            <a:ext cx="8178204" cy="491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765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Kırpma</Template>
  <TotalTime>766</TotalTime>
  <Words>3972</Words>
  <Application>Microsoft Office PowerPoint</Application>
  <PresentationFormat>Geniş ekran</PresentationFormat>
  <Paragraphs>759</Paragraphs>
  <Slides>74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74</vt:i4>
      </vt:variant>
    </vt:vector>
  </HeadingPairs>
  <TitlesOfParts>
    <vt:vector size="80" baseType="lpstr">
      <vt:lpstr>Arial</vt:lpstr>
      <vt:lpstr>Calibri</vt:lpstr>
      <vt:lpstr>Franklin Gothic Book</vt:lpstr>
      <vt:lpstr>Times New Roman</vt:lpstr>
      <vt:lpstr>Wingdings</vt:lpstr>
      <vt:lpstr>Crop</vt:lpstr>
      <vt:lpstr>C Programlama dili</vt:lpstr>
      <vt:lpstr>C Dilinde Temel Veri Tipleri</vt:lpstr>
      <vt:lpstr>Tam Sayılar -Integer</vt:lpstr>
      <vt:lpstr>Tam Sayılar -Integer</vt:lpstr>
      <vt:lpstr>Virgüllü Sayılar -float</vt:lpstr>
      <vt:lpstr>Daha Uzun ve Çok Hassas Virgüllü Sayılar - double</vt:lpstr>
      <vt:lpstr>Karakter -char</vt:lpstr>
      <vt:lpstr>Karakter -char</vt:lpstr>
      <vt:lpstr>ASCII Tablosu</vt:lpstr>
      <vt:lpstr>Özel Karakterler</vt:lpstr>
      <vt:lpstr>Escape Sequence – Kaçış Dizisi</vt:lpstr>
      <vt:lpstr>Özet</vt:lpstr>
      <vt:lpstr>Veri Tipleri ve Özellikleri</vt:lpstr>
      <vt:lpstr>C Dilinin Temel Yazım Özellikleri</vt:lpstr>
      <vt:lpstr>C Dilinin Yapısı</vt:lpstr>
      <vt:lpstr>C Dilinin Yapısı</vt:lpstr>
      <vt:lpstr>C Dilinin Yapısı</vt:lpstr>
      <vt:lpstr>Structure of C Language</vt:lpstr>
      <vt:lpstr>C Anahtar Kelimeleri</vt:lpstr>
      <vt:lpstr>Kod Yazımı İçin Tavsiyeler </vt:lpstr>
      <vt:lpstr>Kod Yazımı İçin Tavsiyeler </vt:lpstr>
      <vt:lpstr>Kod Yazımı İçin Tavsiyeler </vt:lpstr>
      <vt:lpstr>Kod Yazımı İçin Tavsiyeler </vt:lpstr>
      <vt:lpstr>Input/Output Kütüphanesi</vt:lpstr>
      <vt:lpstr>Input/Output Fonksiyonları</vt:lpstr>
      <vt:lpstr>scanf Fonksiyonu</vt:lpstr>
      <vt:lpstr>scanf Fonksiyonu</vt:lpstr>
      <vt:lpstr>scanf Örnekleri</vt:lpstr>
      <vt:lpstr>printf Fonksiyonu</vt:lpstr>
      <vt:lpstr>printf Fonksiyonu</vt:lpstr>
      <vt:lpstr>printf Fonksiyonu</vt:lpstr>
      <vt:lpstr>printf Tip Belirleme Karakterleri</vt:lpstr>
      <vt:lpstr>printf Fonksiyonu</vt:lpstr>
      <vt:lpstr>printf Fonksiyon Örnekleri</vt:lpstr>
      <vt:lpstr>Printf Örnekler</vt:lpstr>
      <vt:lpstr>Printf Örnekler</vt:lpstr>
      <vt:lpstr>getchar ve putchar Fonksiyonları</vt:lpstr>
      <vt:lpstr>Karar (Karşılaştırma) Komutları if-else</vt:lpstr>
      <vt:lpstr>if-else Örnekler</vt:lpstr>
      <vt:lpstr>Eğer birden fazla durum işleteceksek ne yapmalıyız?</vt:lpstr>
      <vt:lpstr>Süslü Parantezlerin Yeri</vt:lpstr>
      <vt:lpstr>Lojik Operatörlerini Kullanmak</vt:lpstr>
      <vt:lpstr>Lojik Kademeli if Deyimleri</vt:lpstr>
      <vt:lpstr>Lojik Kademeli if Deyimleri</vt:lpstr>
      <vt:lpstr>Kademeli if  Syntax</vt:lpstr>
      <vt:lpstr>Kademeli if  Örneği</vt:lpstr>
      <vt:lpstr>Koşul Operatörü ?</vt:lpstr>
      <vt:lpstr>switch Deyimi</vt:lpstr>
      <vt:lpstr>switch Deyimi Örnek</vt:lpstr>
      <vt:lpstr>switch Deyimi Sözdizimi</vt:lpstr>
      <vt:lpstr>switch Deyimi Örnek</vt:lpstr>
      <vt:lpstr>switch İçindeki break </vt:lpstr>
      <vt:lpstr>Döngü Komutları</vt:lpstr>
      <vt:lpstr>Bir Dizi Sayının Toplamını Hesaplama-Akış Diyagramı</vt:lpstr>
      <vt:lpstr>while İfadesi</vt:lpstr>
      <vt:lpstr>Klavyeden Girilen Sayıların Toplamını Hesaplama</vt:lpstr>
      <vt:lpstr>while Örnek</vt:lpstr>
      <vt:lpstr>while Örnek</vt:lpstr>
      <vt:lpstr>while Örnek</vt:lpstr>
      <vt:lpstr>do while İfadesi</vt:lpstr>
      <vt:lpstr>do while Örnek</vt:lpstr>
      <vt:lpstr>while ile do while Arasındaki Fark Nedir?</vt:lpstr>
      <vt:lpstr>for Döngüsü</vt:lpstr>
      <vt:lpstr>for Akış Diyagramı ve while Eşiti</vt:lpstr>
      <vt:lpstr>for Örnek</vt:lpstr>
      <vt:lpstr>for İfadesinin Kullanımı</vt:lpstr>
      <vt:lpstr>for Örnek</vt:lpstr>
      <vt:lpstr>İç içe Döngüler</vt:lpstr>
      <vt:lpstr>Döngü İçinde break &amp; continue</vt:lpstr>
      <vt:lpstr>break</vt:lpstr>
      <vt:lpstr>continue</vt:lpstr>
      <vt:lpstr>Sonsuz Döngüler</vt:lpstr>
      <vt:lpstr>Virgül Operatörü</vt:lpstr>
      <vt:lpstr>KAYNAK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 Lab Örneği</dc:title>
  <dc:creator>ronaldinho424</dc:creator>
  <cp:lastModifiedBy>ronaldinho424</cp:lastModifiedBy>
  <cp:revision>58</cp:revision>
  <dcterms:created xsi:type="dcterms:W3CDTF">2022-11-02T05:00:53Z</dcterms:created>
  <dcterms:modified xsi:type="dcterms:W3CDTF">2023-03-17T08:04:14Z</dcterms:modified>
</cp:coreProperties>
</file>