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5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329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 autoAdjust="0"/>
    <p:restoredTop sz="61131" autoAdjust="0"/>
  </p:normalViewPr>
  <p:slideViewPr>
    <p:cSldViewPr snapToGrid="0">
      <p:cViewPr varScale="1">
        <p:scale>
          <a:sx n="73" d="100"/>
          <a:sy n="73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DB277-276B-4812-AE9F-C7DD489AF77B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8A3F2-F33C-4D65-82A3-0ACA1F7D2D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56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8955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69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2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95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0975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1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96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92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69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252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5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ABA2C4-5504-4AFC-B5F9-5C1CBFE7CB86}" type="datetimeFigureOut">
              <a:rPr lang="tr-TR" smtClean="0"/>
              <a:t>24.03.2023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96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408824" y="1991032"/>
            <a:ext cx="7181804" cy="1962355"/>
          </a:xfrm>
        </p:spPr>
        <p:txBody>
          <a:bodyPr>
            <a:normAutofit/>
          </a:bodyPr>
          <a:lstStyle/>
          <a:p>
            <a:r>
              <a:rPr lang="tr-TR" sz="6600" b="1" dirty="0" smtClean="0">
                <a:solidFill>
                  <a:schemeClr val="tx1"/>
                </a:solidFill>
              </a:rPr>
              <a:t>C Programlama dili</a:t>
            </a:r>
            <a:endParaRPr lang="tr-TR" sz="6600" b="1" dirty="0">
              <a:solidFill>
                <a:schemeClr val="tx1"/>
              </a:solidFill>
            </a:endParaRPr>
          </a:p>
        </p:txBody>
      </p:sp>
      <p:sp>
        <p:nvSpPr>
          <p:cNvPr id="3" name="Dalga 2"/>
          <p:cNvSpPr/>
          <p:nvPr/>
        </p:nvSpPr>
        <p:spPr>
          <a:xfrm rot="20747270">
            <a:off x="9027993" y="4738733"/>
            <a:ext cx="1653489" cy="738877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Bölüm </a:t>
            </a:r>
            <a:r>
              <a:rPr lang="tr-TR" smtClean="0"/>
              <a:t>- </a:t>
            </a:r>
            <a:r>
              <a:rPr lang="tr-TR" smtClean="0"/>
              <a:t>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2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35853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Uyarı!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indexlerin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doğru aralıkta olup olmadığını kontrol etmiyor. (yani,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değerleri, [ ]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operatorü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kullanılırken dizinin sınırları içerisinde mi değil mi diye kontrol edilmiyor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223259" y="3644537"/>
            <a:ext cx="6168935" cy="2655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MAX_OGR_SAYISI5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notlar[MAX_OGR_SAYISI];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notlar[53] = 98;</a:t>
            </a:r>
          </a:p>
          <a:p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notlar[5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98;</a:t>
            </a:r>
            <a:endParaRPr lang="tr-T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785957" y="4972050"/>
            <a:ext cx="5355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b="1" dirty="0" smtClean="0">
                <a:solidFill>
                  <a:srgbClr val="FF0000"/>
                </a:solidFill>
                <a:latin typeface="Wingdings" panose="05000000000000000000" pitchFamily="2" charset="2"/>
              </a:rPr>
              <a:t></a:t>
            </a:r>
            <a:endParaRPr lang="tr-TR" sz="4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785957" y="5547548"/>
            <a:ext cx="437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b="1" dirty="0">
                <a:solidFill>
                  <a:srgbClr val="FF0000"/>
                </a:solidFill>
                <a:latin typeface="Wingdings" panose="05000000000000000000" pitchFamily="2" charset="2"/>
              </a:rPr>
              <a:t></a:t>
            </a:r>
            <a:endParaRPr lang="tr-T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0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Dizinin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elemanlarına ulaşılırken genelde döngüler kullanılır, ve döngünün her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iterasyonunda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dizinin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elemanı üzerinde çalışılır.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sık kullanılan döngü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döngüsüdür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Çünkü döngü ifadesinde açıkça hem ilk değer atamaları hem de indeks değişkeni kullanılabiliyor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522219" y="4453346"/>
            <a:ext cx="1753690" cy="1619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notlar[0] = 0;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notlar[1] = 0;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notlar[2] = 0;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notlar[3] = 0;</a:t>
            </a:r>
            <a:endParaRPr lang="tr-TR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766708" y="4689021"/>
            <a:ext cx="5703025" cy="1148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i;</a:t>
            </a:r>
          </a:p>
          <a:p>
            <a:r>
              <a:rPr lang="nn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 = 0; i &lt; MAX_OGR_SAYISI; i++)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notlar[i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  <a:endParaRPr lang="tr-T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Düz Ok Bağlayıcısı 6"/>
          <p:cNvCxnSpPr>
            <a:stCxn id="4" idx="3"/>
            <a:endCxn id="5" idx="1"/>
          </p:cNvCxnSpPr>
          <p:nvPr/>
        </p:nvCxnSpPr>
        <p:spPr>
          <a:xfrm>
            <a:off x="4275909" y="5263243"/>
            <a:ext cx="14907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0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Okuma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5682342"/>
            <a:ext cx="9601200" cy="929640"/>
          </a:xfrm>
        </p:spPr>
        <p:txBody>
          <a:bodyPr/>
          <a:lstStyle/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ÇIKTI: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 dizi elemanı gir: 1.2 3.4 5.6 7.8 9.0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397429" y="1481000"/>
            <a:ext cx="6373588" cy="397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SIZE 5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i;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a[SIZE];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 tane dizi elemanı gir: ", SIZE);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 elemanlarını oku*/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 </a:t>
            </a:r>
            <a:r>
              <a:rPr lang="nn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i &lt; SIZE; i++)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&amp;a[i]);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7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Yazma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65372" y="2777490"/>
            <a:ext cx="2977246" cy="2623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ÇIKTI: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1.20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a[1] = 3.40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 = 5.60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a[3] = 7.80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a[4] = 9.00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46115" y="1891664"/>
            <a:ext cx="6373588" cy="397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SIZE 5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a[SIZE] = { 1.2, 3.4, 5.6, 7.8,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9.0 };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Dizi elemanlarını göster*/</a:t>
            </a:r>
          </a:p>
          <a:p>
            <a:r>
              <a:rPr lang="nn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 = 0; i &lt; SIZE; i++)</a:t>
            </a:r>
          </a:p>
          <a:p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printf("a[%d] = %.2lf\n", i, a[i]);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6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En Büyük Eleman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209314" y="3004458"/>
            <a:ext cx="1933303" cy="1086394"/>
          </a:xfrm>
        </p:spPr>
        <p:txBody>
          <a:bodyPr/>
          <a:lstStyle/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ÇIKTI: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9.00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416628" y="1699124"/>
            <a:ext cx="4023361" cy="4783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SIZE 5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a[SIZE] = { 1.2, 3.4,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5.6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7.8,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9.0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Dizideki en büyük elemanı bul*/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 </a:t>
            </a:r>
            <a:r>
              <a:rPr lang="nn-N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i &lt; SIZE; i++)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(a[i]&gt;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a[i];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%.2lf\n",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0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Dizi Toplamı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98525" y="3396342"/>
            <a:ext cx="3317966" cy="226205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927463" y="1280161"/>
            <a:ext cx="6374673" cy="5381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 {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N, A[100], B[100], C[100];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("Dizinin eleman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sayisinigir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:\n");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 </a:t>
            </a:r>
            <a:r>
              <a:rPr lang="nn-N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i &lt; N; i++){/* Dizi elemanlarını oku*/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("A[%d]=",i);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d",&amp;A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 </a:t>
            </a:r>
            <a:r>
              <a:rPr lang="nn-N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i &lt; N; i++){/* Dizi elemanlarını oku*/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("B[%d]=",i);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d",&amp;B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 </a:t>
            </a:r>
            <a:r>
              <a:rPr lang="nn-N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i &lt; N; i++){/* Dizi elemanlarının toplamı*/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C[i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A[i] + B[i];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("C[%d]=%d\n", i, C[i]);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5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9532" y="320040"/>
            <a:ext cx="10946674" cy="816429"/>
          </a:xfrm>
        </p:spPr>
        <p:txBody>
          <a:bodyPr/>
          <a:lstStyle/>
          <a:p>
            <a:r>
              <a:rPr lang="nn-NO" dirty="0"/>
              <a:t>Örnek: Dizi Ortalama ve Standart Sapma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913018" y="1254036"/>
            <a:ext cx="6374673" cy="5381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N 10</a:t>
            </a:r>
          </a:p>
          <a:p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 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i;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x[N], toplam= 0.0,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std_sap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0.0;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ortalama hesabı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for(i=0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i&lt;N; i++){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("%d.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sayi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",i+1); 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f",&amp;x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toplam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x[i];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toplam/N;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standart sapma hesabı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for(toplam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0.0, i=0; i&lt;N; i++)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toplam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(x[i]-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2.0);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std_sap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toplam/(N-1) );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("Ortalama       = %f\n",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Standartsapma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%f\n",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std_sap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6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Rasgele Sayı Oluşturucu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364377" y="1580607"/>
            <a:ext cx="7615645" cy="495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intmain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intc,n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Initialization, should only be called once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(time(NULL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   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("Ten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[1,100]\n");</a:t>
            </a:r>
          </a:p>
          <a:p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for(c=1;c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&lt;=10;c++){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n=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()%100+1;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("%d\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rand(); //Returns a pseudo-random integer between 0 and RAND_MAX.</a:t>
            </a:r>
            <a:endParaRPr lang="tr-T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6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Boyutlu Diziler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15737"/>
            <a:ext cx="9601200" cy="3581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 birden fazla boyutlu olabilir.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3x4 bir matris için 2 boyutlu bir dizi kullanırız.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boyutlu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Öklid uzayındaki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y, z noktalarını saklamak için de 3 boyutlu bir diziyi tercih ederiz.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satırında ve j sütunundaki elemana ulaşmak için M[i][j] şeklinde yazarız. 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2-boyutlu dizi (matris) aşağıdaki gibi tanımlanır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M[5][9];    /* 5 satırve9 sütundan oluşuyor*/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Kavramsal olarak, M dizisi aşağıdakine benzer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18" y="5042964"/>
            <a:ext cx="367716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0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869"/>
          </a:xfrm>
        </p:spPr>
        <p:txBody>
          <a:bodyPr/>
          <a:lstStyle/>
          <a:p>
            <a:r>
              <a:rPr lang="tr-TR" dirty="0"/>
              <a:t>2 Boyutlu Dizilere Ulaşmak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338253" y="1567539"/>
            <a:ext cx="3344090" cy="2076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değer atama*/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(i=0; i&lt;5; i++){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(j=0;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j&lt;9; j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M[i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= 0;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655526" y="1567538"/>
            <a:ext cx="3344090" cy="2076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Toplama*/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toplam= 0;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(i=0; i&lt;5; i++){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(j=0; j&lt;9; j++){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toplam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M[i][j];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784963" y="3836123"/>
            <a:ext cx="4774474" cy="287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bulma */</a:t>
            </a:r>
          </a:p>
          <a:p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M[0][0];</a:t>
            </a:r>
          </a:p>
          <a:p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M[0][0];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(i=0; i&lt;5; i++){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(j=0; j&lt;9; j++){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v-S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sv-S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(M[i][j]&lt;min) min=M[i][j];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(M[i][j]&gt;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=M[i][j];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%d,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%d\n”,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tr-T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Bilgisayarlar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yardımıyla yapılan işlemlerde, çok sayıda veri girilmesi ve girilen verilerin işlenerek belirli bir sistematiğe göre sıralanması gerekebilir.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Belirli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düzende olan verilerin işlenmesi hem daha kolay hem de daha pratiktir.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nedenle bilgisayar programlarında çoklu verileri işlemek için "dizi" olarak adlandırılan sıralı veri alanları kullanılır.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isimle adlandırılan bu veri alanları belleğe ardışık olarak yerleşirler. </a:t>
            </a:r>
          </a:p>
        </p:txBody>
      </p:sp>
    </p:spTree>
    <p:extLst>
      <p:ext uri="{BB962C8B-B14F-4D97-AF65-F5344CB8AC3E}">
        <p14:creationId xmlns:p14="http://schemas.microsoft.com/office/powerpoint/2010/main" val="97866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tr-TR" dirty="0"/>
              <a:t>Çok Boyutlu Dizilere İlk Değer Atama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67989"/>
            <a:ext cx="9601200" cy="8360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boyutlu dizilere ilk değer atamak için iç içe geçmiş bir boyutlu dizi yükleyicilerini kullanabiliriz.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653246" y="5185959"/>
            <a:ext cx="5294811" cy="108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M[5][9] = { {1, 1, 2, 1, 2, 0, 0, 1, 1},</a:t>
            </a:r>
          </a:p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0, 0, 1, 1, 1, 1, 2, 1}};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2, 3 ve4 üncü satırlar 0 ile doldurulacak*/</a:t>
            </a:r>
            <a:endParaRPr lang="tr-T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1371600" y="4637318"/>
            <a:ext cx="9601200" cy="54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değerler çok boyutlu dizinin elemanlarından az ise kalanlar 0 ile doldurulur.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757749" y="2830286"/>
            <a:ext cx="4820193" cy="1698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M[5][9] = { {1, 1, 1, 1, 0, 1, 1, 1, 1},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 1, 0, 1, 0, 1, 0, 1, 0},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0, 0, 1, 1, 1, 0, 0, 1},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 0, 0, 0, 1, 1, 1, 1, 1},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1, 1, 1, 0, 0, 0, 1, 1}};</a:t>
            </a:r>
            <a:endParaRPr lang="tr-T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46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tr-TR" dirty="0"/>
              <a:t>Çok Boyutlu Dizilere İlk Değer Atama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8355" y="2390502"/>
            <a:ext cx="9601200" cy="77070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içerdeki liste bir satırın eleman sayısından az ise satırın kalan kısmı 0 ile doldurulur.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117667" y="3579223"/>
            <a:ext cx="6653349" cy="2299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M[5][9] = { {1, 1, 0, 0, 1, 1, 1, 1, 1},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{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1, 2, 1, 1},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{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1, 2, 2, 3}};</a:t>
            </a:r>
          </a:p>
          <a:p>
            <a:r>
              <a:rPr lang="nn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M[1][6], M[1][7], M[1][8] 0 olacaklar*/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M[2][5], M[2][6], M[2][7], M[2][8] 0 sıfır olacaklar*/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3 ve 4 üncü satırlar tümü 0 ile doldurulacaklar */</a:t>
            </a:r>
            <a:endParaRPr lang="tr-TR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01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/>
          <a:lstStyle/>
          <a:p>
            <a:r>
              <a:rPr lang="tr-TR" smtClean="0"/>
              <a:t>Daha Yüksek Boyutlu Diziler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225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nn-N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 herhangi bir boyutta </a:t>
            </a: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tanımlanabilir</a:t>
            </a:r>
            <a:endParaRPr lang="nn-N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117667" y="3069771"/>
            <a:ext cx="5961019" cy="2808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Kup[8][8][8];    /* ebatları 8 olan bir küp */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Prizma[4][6][10]; /* ebatları 4x6x10olan bir 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dikdörtgenler prizması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ilk değerler atanabilir*/</a:t>
            </a:r>
          </a:p>
          <a:p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A[4][6][8] = {{{1, 2, 3}, {3, 4}}, {{3, 4}}};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Kup[2][3][4] = 2;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Prizma[3][5][8] = 6;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A[0][0][4] = 3.34;</a:t>
            </a:r>
            <a:endParaRPr lang="tr-TR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02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tr-TR" dirty="0"/>
              <a:t>Çok Boyutlu Diziler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5055326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kişilik bir öğrenci grubu için 8 adet test uygulansın. Bunların sonuçlarını saklamak için 2 boyutlu bir dizi kullanalım.</a:t>
            </a:r>
          </a:p>
          <a:p>
            <a:pPr marL="0" indent="0" algn="just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void) { </a:t>
            </a:r>
          </a:p>
          <a:p>
            <a:pPr marL="0" indent="0" algn="just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adet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ogrenci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adet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sinavi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temsil etmesi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icinbir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ogrencitablosu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olusturuyoruz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Bunun icin5x8 bir matris 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yaratilmasigerekiyor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ogrenci_tablosu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[ 5 ][ 8 ];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 = 0; i &lt; 5; i++ ) {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j = 0; j &lt; 8; j++ ) {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"%d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.'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luogrencinin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( i + 1 ) );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"%d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.'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lusınavı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", ( j + 1 ) );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boyutlu dizilerdeki gibi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degeratiyoruz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l-PL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"%d", &amp;ogrenci_tablosu[ i ][ j ] ); 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37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/>
          <a:lstStyle/>
          <a:p>
            <a:r>
              <a:rPr lang="tr-TR" dirty="0"/>
              <a:t>Çok Boyutlu Diziler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94114"/>
            <a:ext cx="9601200" cy="87521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programı çalıştırıp, öğrencilere çeşitli not değerleri atadığımızı düşünelim. Bunu görsel bir şekle sokarsak, aşağıdaki gibi bir çizelge oluşur: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371600" y="5352745"/>
            <a:ext cx="97579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Tabloya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bakarsak, 1.öğrenci sınavlardan, 80, 76, 58, 90, 27, 60, 85 ve 95 puan almış gözüküyor. Ya da 5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öğrencinin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sınavından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 aldığını anlıyoruz. Benzer şekilde diğer hücrelere gerekli değerler atanıp, ilgili öğrencinin sınav notları hafızada tutuluyor.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34" y="2618688"/>
            <a:ext cx="342947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9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tr-TR" dirty="0"/>
              <a:t>Örnek: İki Matrisin Toplamı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645919"/>
            <a:ext cx="9601200" cy="48985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SAT 2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SUT 3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İnt main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lang="fi-FI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a[SAT</a:t>
            </a:r>
            <a:r>
              <a:rPr lang="fi-FI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][SUT] = {5, 3, 7,  0, 1, 2};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b[SAT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][SUT] = {1, 2, 3,  4, 5, 6};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c[SAT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][SUT];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 Matrisi:");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for(i=0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i&lt;SAT; i++){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for(j=0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j&lt;SUT; j++)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("%4d",a[i][j]);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4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tr-TR" dirty="0"/>
              <a:t>Örnek: İki Matrisin Toplamı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567543"/>
            <a:ext cx="9601200" cy="50945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 Matrisi:");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for(i=0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i&lt;SAT; i++){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for(j=0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j&lt;SUT; j++)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("%4d",b[i][j]);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nCMatrisi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for(i=0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i&lt;SAT; i++){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for(j=0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j&lt;SUT; j++){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c[i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= a[i][j] + b[i][j];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("%4d",c[i][j]);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64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303"/>
          </a:xfrm>
        </p:spPr>
        <p:txBody>
          <a:bodyPr/>
          <a:lstStyle/>
          <a:p>
            <a:r>
              <a:rPr lang="tr-TR" dirty="0"/>
              <a:t>Katar (String)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Dizileri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çok boyutlu dizileri gördük.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Katar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dediğimiz şey de aslında bir dizidir.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tipi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yani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 olan diziler, 'katar' ya da İngilizce adıyla '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olarak isimlendirilirler.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tam sayı (int) dizisinde, tam sayıları saklarken; bir karakter dizisinde -yani katarda-karakterleri (char) saklarız.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İsimler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adresler, kullanıcı adları, telefonlar vs... sözle ifade edilebilecek her şey için karakter dizilerini kullanırız. </a:t>
            </a:r>
          </a:p>
        </p:txBody>
      </p:sp>
    </p:spTree>
    <p:extLst>
      <p:ext uri="{BB962C8B-B14F-4D97-AF65-F5344CB8AC3E}">
        <p14:creationId xmlns:p14="http://schemas.microsoft.com/office/powerpoint/2010/main" val="1256763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/>
          <a:lstStyle/>
          <a:p>
            <a:r>
              <a:rPr lang="tr-TR" dirty="0"/>
              <a:t>String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karakter ‘\0’ ile biten bir karakter dizisidir.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char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 8 karakter alabilen bir dizi oluşturur.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dizisi string olarak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kullanılacak ise en fazla 7 karakter alabilir ve sonu NULL karakter ‘\0’ ile bitmek zorunda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8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2554"/>
          </a:xfrm>
        </p:spPr>
        <p:txBody>
          <a:bodyPr/>
          <a:lstStyle/>
          <a:p>
            <a:r>
              <a:rPr lang="tr-TR" dirty="0"/>
              <a:t>String Gösterimi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963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yazısını depolarsak bu aşağıdaki şekilde görünecektir.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58" y="3132840"/>
            <a:ext cx="650648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9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amaç için birden fazla aynı tip değişkene ihtiyacımız olur.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Örneğin,100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kişilik bir sınıfın "Programlama Dilleri" dersinden aldığı yılsonu notlarını tek tek değişkenlere aktarmak yerine (100 tane değişken adı gerekli), bunları ‘Notlar’ isimli bir dizide tutulabilir.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şekilde birçok değişken adı ve alanı kullanımına gerek kalmaz.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Bilgiler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bir isimle belirli bir yapı altında tutulur ve hızlı bir şekilde işlenirler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22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tr-TR" dirty="0" smtClean="0"/>
              <a:t>Boş String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48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Boş String “”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elemanı NULL karakter ‘\0’ olan bir karakter dizisini ifade eder.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82" y="3553097"/>
            <a:ext cx="7248990" cy="14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1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177"/>
          </a:xfrm>
        </p:spPr>
        <p:txBody>
          <a:bodyPr/>
          <a:lstStyle/>
          <a:p>
            <a:r>
              <a:rPr lang="tr-TR" dirty="0" smtClean="0"/>
              <a:t>String Maksimum </a:t>
            </a:r>
            <a:r>
              <a:rPr lang="tr-TR" dirty="0"/>
              <a:t>Uzunluğu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70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 uzunluğunda bir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örneğin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abcdefgh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depolanamaz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26" y="2892371"/>
            <a:ext cx="696374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4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303"/>
          </a:xfrm>
        </p:spPr>
        <p:txBody>
          <a:bodyPr/>
          <a:lstStyle/>
          <a:p>
            <a:r>
              <a:rPr lang="tr-TR" dirty="0"/>
              <a:t>String: UYARI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286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Sadece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tekrar,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gibi bir beyan basitçe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fazla 8 karakter saklayabileceğimizi vurgular.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Programın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 sırasında herhangi bir noktada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den daha fazla karakter saklamak isteyebiliriz.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Fakat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“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bir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depoluyorsa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fazla 8-1=7 karakter saklayabiliriz, ve her zaman NULL ile bitmek zorunda. </a:t>
            </a:r>
          </a:p>
        </p:txBody>
      </p:sp>
    </p:spTree>
    <p:extLst>
      <p:ext uri="{BB962C8B-B14F-4D97-AF65-F5344CB8AC3E}">
        <p14:creationId xmlns:p14="http://schemas.microsoft.com/office/powerpoint/2010/main" val="2199569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926"/>
          </a:xfrm>
        </p:spPr>
        <p:txBody>
          <a:bodyPr/>
          <a:lstStyle/>
          <a:p>
            <a:r>
              <a:rPr lang="tr-TR" dirty="0"/>
              <a:t>String: İlk Değer Atama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73152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 dizisi tanımlama anında diğer dizilerde olduğu gibi aşağıdaki gibi tanımlanabilir.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188822" y="3304902"/>
            <a:ext cx="3230882" cy="60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= {‘a’, ‘b’, ‘c’};</a:t>
            </a:r>
            <a:endParaRPr lang="tr-TR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71600" y="4193176"/>
            <a:ext cx="960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Hatırlayın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belirtilmeyen elemanlar ‘ \0 ’ ile dolduruluyordu, ki bu da NULL karakter oluyor. Bu nedenle yukarıdaki beyan aşağıdaki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karşılık geliyor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12" y="5188444"/>
            <a:ext cx="538237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77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tr-TR" dirty="0"/>
              <a:t>String: İlk Değer Atama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8827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karakter dizisi bir s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tring depolayacaksa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aşağıdaki gibi basitçe ilk değer atanabilir. Sadece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çift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tırnak içine konulur. Buna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denir.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188821" y="3304902"/>
            <a:ext cx="4210595" cy="60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= “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/* önceki ile aynı*/</a:t>
            </a:r>
            <a:endParaRPr lang="tr-TR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56" y="4452028"/>
            <a:ext cx="6013509" cy="15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92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051"/>
          </a:xfrm>
        </p:spPr>
        <p:txBody>
          <a:bodyPr/>
          <a:lstStyle/>
          <a:p>
            <a:r>
              <a:rPr lang="tr-TR" dirty="0"/>
              <a:t>String: İlk Değer Atama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0989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dizinin uzunluğunu tanımlama anında belirtmiyorsak derleyici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uzunluğu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NULL karakter kadar yer ayırır.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188821" y="3304902"/>
            <a:ext cx="2329545" cy="60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= “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</a:t>
            </a:r>
            <a:endParaRPr lang="tr-TR" sz="6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91" y="4528956"/>
            <a:ext cx="4172662" cy="9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89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491"/>
          </a:xfrm>
        </p:spPr>
        <p:txBody>
          <a:bodyPr/>
          <a:lstStyle/>
          <a:p>
            <a:r>
              <a:rPr lang="tr-TR" dirty="0"/>
              <a:t>String: İlk Değer Atama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225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String’ler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genellikle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gibi tanımlanır.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654388" y="2978331"/>
            <a:ext cx="2329545" cy="60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</a:t>
            </a:r>
            <a:endParaRPr lang="tr-TR" sz="6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78" y="3782013"/>
            <a:ext cx="3878279" cy="88142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371599" y="4959830"/>
            <a:ext cx="97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tanımlama ile önceki tanımlamalar arasındaki fark: bu yol ile tanımlanan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Stringler READ-ONLY oluyor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değiştirilemiyorlar.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[]=“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 şeklinde tanımlanan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stringleri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istediğiniz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 değiştirebilirsiniz.</a:t>
            </a:r>
          </a:p>
        </p:txBody>
      </p:sp>
    </p:spTree>
    <p:extLst>
      <p:ext uri="{BB962C8B-B14F-4D97-AF65-F5344CB8AC3E}">
        <p14:creationId xmlns:p14="http://schemas.microsoft.com/office/powerpoint/2010/main" val="2053370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tr-TR" dirty="0" smtClean="0"/>
              <a:t>String Yazdırmak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698171"/>
            <a:ext cx="9601200" cy="8752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stringleri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yazdırmak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 iki fonksiyon sunuyor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(2)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(“%s”,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172445" y="3082833"/>
            <a:ext cx="8539098" cy="3135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str1[]=“bu benim ilk stringim”;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yazdırır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imleç sonraki satırın başına geçer.*/</a:t>
            </a:r>
          </a:p>
          <a:p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(str1); 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imlecin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olduğu yerden yazdırmaya başlar*/</a:t>
            </a:r>
          </a:p>
          <a:p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(“%s”, str1); 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40 boşluk ayırır ve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bunun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içinde sağa dayalı olarak yazdırır.*/</a:t>
            </a:r>
          </a:p>
          <a:p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(“%40s”, str1);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40 boşluk ayırır ve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bunun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içinde sola dayalı olarak yazdırır.*/</a:t>
            </a:r>
          </a:p>
          <a:p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(“%-40s”, str1);</a:t>
            </a:r>
            <a:endParaRPr lang="tr-TR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8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tr-TR" dirty="0" smtClean="0"/>
              <a:t>String Yazdırmak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263885" y="2272937"/>
            <a:ext cx="8539098" cy="3004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str1[]=“bu benim ilk stringim”;</a:t>
            </a:r>
          </a:p>
          <a:p>
            <a:r>
              <a:rPr lang="sv-S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stringden sadece ilk 10 karakteri yazar,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sağa dayalı */</a:t>
            </a:r>
          </a:p>
          <a:p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(“%.10s”, str1);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40 boşluk ayırır ve sadece ilk 10 karakteri yazdırır,     * sağa dayalı */</a:t>
            </a:r>
          </a:p>
          <a:p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(“%40.10s”, str1);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40 boşluk ayırır ve sadece ilk 10 karakteri yazdırır,     * sola dayalı */</a:t>
            </a:r>
          </a:p>
          <a:p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(“%-40.10s”, str1);</a:t>
            </a:r>
            <a:endParaRPr lang="tr-TR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53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tr-TR" dirty="0" smtClean="0"/>
              <a:t>String Okumak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927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Klavyeden string almak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 C iki fonksiyon sunuyor. 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(2)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(“%s”,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224696" y="3278777"/>
            <a:ext cx="8539098" cy="2429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str2[80];</a:t>
            </a:r>
          </a:p>
          <a:p>
            <a:r>
              <a:rPr lang="nb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‘\n’ girilene kadar girilen stringi okur. */</a:t>
            </a:r>
          </a:p>
          <a:p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(str2);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bütün boşluk karakterlerini (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geçerek  * girileni sonraki boşluk karakterine kadar okur.*/</a:t>
            </a:r>
          </a:p>
          <a:p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(“%s”, str2);</a:t>
            </a:r>
            <a:endParaRPr lang="tr-TR" sz="8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8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50423"/>
            <a:ext cx="9601200" cy="165898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Birden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fazla aynı tip değişkeni bir arada tutan veri yapısıdır.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basit tipi bir boyutlu olanıdır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Bir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boyutlu dizinin elemanları bir satırda bir biri ardına dizilmiş şekilde kabul edilir.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Kodlama: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232365" y="3409406"/>
            <a:ext cx="3605349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N 10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A[N];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428599" y="5018313"/>
            <a:ext cx="770708" cy="70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210196" y="5011779"/>
            <a:ext cx="770708" cy="70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986348" y="5018313"/>
            <a:ext cx="770708" cy="70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757056" y="5011779"/>
            <a:ext cx="770708" cy="70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A[3]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534297" y="5011782"/>
            <a:ext cx="770708" cy="70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A[4]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080069" y="5018313"/>
            <a:ext cx="770708" cy="70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A[6]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6309361" y="5011780"/>
            <a:ext cx="770708" cy="70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A[5]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7829006" y="5011781"/>
            <a:ext cx="770708" cy="70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A[7]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8599714" y="5018314"/>
            <a:ext cx="770708" cy="70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A[8]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376955" y="5011778"/>
            <a:ext cx="770708" cy="70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A[9]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İçerik Yer Tutucusu 2"/>
          <p:cNvSpPr txBox="1">
            <a:spLocks/>
          </p:cNvSpPr>
          <p:nvPr/>
        </p:nvSpPr>
        <p:spPr>
          <a:xfrm>
            <a:off x="2023104" y="6265800"/>
            <a:ext cx="1581698" cy="49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İlk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2"/>
          <p:cNvSpPr txBox="1">
            <a:spLocks/>
          </p:cNvSpPr>
          <p:nvPr/>
        </p:nvSpPr>
        <p:spPr>
          <a:xfrm>
            <a:off x="8599714" y="6254923"/>
            <a:ext cx="2644145" cy="49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 – 1 = 9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Düz Ok Bağlayıcısı 17"/>
          <p:cNvCxnSpPr>
            <a:stCxn id="15" idx="0"/>
            <a:endCxn id="5" idx="2"/>
          </p:cNvCxnSpPr>
          <p:nvPr/>
        </p:nvCxnSpPr>
        <p:spPr>
          <a:xfrm flipV="1">
            <a:off x="2813953" y="5723708"/>
            <a:ext cx="0" cy="542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V="1">
            <a:off x="9762309" y="5712831"/>
            <a:ext cx="0" cy="542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77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String Okumak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2037806" y="1867988"/>
            <a:ext cx="8804366" cy="2601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str2[80];</a:t>
            </a:r>
          </a:p>
          <a:p>
            <a:pPr marL="0" indent="0">
              <a:buNone/>
            </a:pPr>
            <a:r>
              <a:rPr lang="nb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‘\n’ girilene kadar girilen stringi okur. */</a:t>
            </a:r>
          </a:p>
          <a:p>
            <a:pPr marL="0" indent="0">
              <a:buNone/>
            </a:pP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(str2);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bütün boşluk karakterlerini (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geçerek  * girileni sonraki boşluk karakterine kadar okur.*/</a:t>
            </a:r>
          </a:p>
          <a:p>
            <a:pPr marL="0" indent="0">
              <a:buNone/>
            </a:pPr>
            <a:r>
              <a:rPr lang="tr-T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(“%s”, str2);</a:t>
            </a:r>
            <a:endParaRPr lang="tr-TR" sz="8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71600" y="4776634"/>
            <a:ext cx="960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ilk iki boşluğu geçecek ve str2 “xyz123”olacak.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Sonra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boşluğu görecek ve okuma duracak.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sonraki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(“%s”, …) bu boşlukları geçecek ve “45” i okuyacak.</a:t>
            </a:r>
          </a:p>
        </p:txBody>
      </p:sp>
    </p:spTree>
    <p:extLst>
      <p:ext uri="{BB962C8B-B14F-4D97-AF65-F5344CB8AC3E}">
        <p14:creationId xmlns:p14="http://schemas.microsoft.com/office/powerpoint/2010/main" val="581936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2554"/>
          </a:xfrm>
        </p:spPr>
        <p:txBody>
          <a:bodyPr/>
          <a:lstStyle/>
          <a:p>
            <a:r>
              <a:rPr lang="tr-TR" dirty="0"/>
              <a:t>String İşlemleri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stringlerimanipüle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etmek için birçok fonksiyon içeriyor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 kullanmak için 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dosyasını eklemeniz gerekiyor. 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Bazı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önemli fonksiyonlar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constchar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*str1,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constchar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*str2);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*str1,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constchar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*str2);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constchar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*str1,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constchar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*str2);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fonksiyonların detaylarına önümüzdeki dönem gireceğiz.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06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2554"/>
          </a:xfrm>
        </p:spPr>
        <p:txBody>
          <a:bodyPr/>
          <a:lstStyle/>
          <a:p>
            <a:r>
              <a:rPr lang="tr-TR" dirty="0"/>
              <a:t>Örnek: Karakter Dizisinin Uzunluğu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528353"/>
            <a:ext cx="9601200" cy="5068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tr-TR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 main(void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s[40];</a:t>
            </a:r>
          </a:p>
          <a:p>
            <a:pPr marL="0" indent="0">
              <a:buNone/>
            </a:pP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intk</a:t>
            </a: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</a:t>
            </a:r>
          </a:p>
          <a:p>
            <a:pPr marL="0" indent="0">
              <a:buNone/>
            </a:pP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diziyi oku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buNone/>
            </a:pP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Birseyleryazin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");</a:t>
            </a:r>
          </a:p>
          <a:p>
            <a:pPr marL="0" indent="0">
              <a:buNone/>
            </a:pP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tr-TR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sonlandırıcıkarakterekadarkarakterlerisay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marL="0" indent="0">
              <a:buNone/>
            </a:pP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s[k]!='\0' )</a:t>
            </a:r>
          </a:p>
          <a:p>
            <a:pPr marL="0" indent="0">
              <a:buNone/>
            </a:pP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k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buNone/>
            </a:pP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Dizininuzunlugu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%d\</a:t>
            </a:r>
            <a:r>
              <a:rPr lang="tr-TR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n",k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tr-TR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>
              <a:buNone/>
            </a:pP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0065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tr-TR" dirty="0"/>
              <a:t>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‘de modüller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Programlar kullanıcı tanımlı fonksiyonları ve kütüphane fonksiyonlarını birlikte kullanırlar.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standart kütüphanesi zengin bir fonksiyon çeşitliliğine sahiptir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93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tr-TR" dirty="0"/>
              <a:t>Fonksiyonların Faydaları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110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 faydaları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Böl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yönet 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Küçük parçalar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veya bileşenlerden program oluştur.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küçük parçalara modül denir.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 bir programı modüler hale getirir.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bir modül programın kendisinden daha yönetilebilirdir.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Yazılımın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tekrar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kullanılabilirliği 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Mevcut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fonksiyonlarınızı yeni bir program yapımında kullanabilirsiniz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Soyutlama –iç detaylar gizlenir(kütüphane fonksiyonları)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tekrarı önlenir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42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806"/>
          </a:xfrm>
        </p:spPr>
        <p:txBody>
          <a:bodyPr/>
          <a:lstStyle/>
          <a:p>
            <a:r>
              <a:rPr lang="tr-TR" dirty="0"/>
              <a:t>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içinde tanımlanan tüm değişkenler yerel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değişkenlerdir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Sadece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tanımlandıkları fonksiyon içinde geçerlidirler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Parametreler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 haberleşmede kullanılan bilgi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Yerel değişkendirler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çağırılması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ismini ve argümanlarını (veri) belirt.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 birtakım işlemler gerçekleştirir.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sonuç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döndürürler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61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tr-TR" dirty="0"/>
              <a:t>Fonksiyon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325187"/>
            <a:ext cx="9601200" cy="402336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tanımlama formatı:</a:t>
            </a:r>
          </a:p>
          <a:p>
            <a:pPr marL="0" indent="0" algn="just">
              <a:buNone/>
            </a:pPr>
            <a:r>
              <a:rPr lang="tr-TR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geri_dönüş_değer_tipifonksiyon</a:t>
            </a:r>
            <a:r>
              <a:rPr lang="tr-T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_adı (</a:t>
            </a:r>
            <a:r>
              <a:rPr lang="tr-TR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parameter_listesi</a:t>
            </a:r>
            <a:r>
              <a:rPr lang="tr-T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tanımlamalar_ve_ifadeler</a:t>
            </a:r>
            <a:endParaRPr lang="tr-TR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fonksiyon_adı</a:t>
            </a:r>
            <a:r>
              <a:rPr lang="tr-T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herhangi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geçerli tanımlayıcı olabilir.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geri_dönüş_değer_tipi</a:t>
            </a:r>
            <a:r>
              <a:rPr lang="tr-T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çağırana döndürülen sonucun veri tipidir.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geri_dönüş_değer_tipi</a:t>
            </a:r>
            <a:r>
              <a:rPr lang="tr-T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 fonksiyon herhangi bir değer döndürmez.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geri_dönüş_değer_tipi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fonksiyon_adı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parametre_listesi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üçlüsü fonksiyon başlığı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olarak adlandırılır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52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869"/>
          </a:xfrm>
        </p:spPr>
        <p:txBody>
          <a:bodyPr/>
          <a:lstStyle/>
          <a:p>
            <a:r>
              <a:rPr lang="tr-TR" dirty="0"/>
              <a:t>Fonksiyon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5537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parametre_listesi</a:t>
            </a:r>
            <a:r>
              <a:rPr lang="tr-T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fonksiyonun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çağırılırken aldığı parametreleri tanımlayan, virgülle birbirinden ayrılmış bir listedir.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herhangi bir parametre almıyorsa, parametre listesi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parametrenin tipi belirtilmelidir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88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Kırlangıç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parantezler arasındaki </a:t>
            </a:r>
            <a:r>
              <a:rPr lang="tr-TR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tanımlamalar_ve_ifadeler</a:t>
            </a:r>
            <a:r>
              <a:rPr lang="tr-T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gövdesini oluşturur.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gövdesinin diğer bir adı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’tur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herhangi bir blok içerisinde tanımlanabilir ve bloklar iç içe olabilir.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diğer bir fonksiyonun içerisinde tanımlanamaz.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31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491"/>
          </a:xfrm>
        </p:spPr>
        <p:txBody>
          <a:bodyPr/>
          <a:lstStyle/>
          <a:p>
            <a:r>
              <a:rPr lang="tr-TR" dirty="0"/>
              <a:t>Fonksiyon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Çağırılan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fonksiyondan, fonksiyonun çağırıldığı noktaya kontrolün iade edilmesinin üç yöntemi vardır.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herhangi bir sonuç döndürmüyorsa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kırlangıç parantez ile kontrol iade edilmiş olunur.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 da basitçe return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ifadesi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çalıştırılır.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bir sonuç döndürüyorsa,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eturn </a:t>
            </a:r>
            <a:r>
              <a:rPr lang="tr-TR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ifade</a:t>
            </a: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İfadenin değerini fonksiyonu çağırana döndürür.</a:t>
            </a:r>
          </a:p>
        </p:txBody>
      </p:sp>
    </p:spTree>
    <p:extLst>
      <p:ext uri="{BB962C8B-B14F-4D97-AF65-F5344CB8AC3E}">
        <p14:creationId xmlns:p14="http://schemas.microsoft.com/office/powerpoint/2010/main" val="320743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52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Dizinin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elemanı c[n-1]ile gösterilir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c[0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 c[1]+ c[2]+…….c[n-1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elemanları normal değişkenler gibidir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c[0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3;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c[0]);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İndis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numarası üzerinde işlemler gerçekleştirilebilir. a= 2, b=3 ise 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]+= 8; // c[5]eleman değerine 8 ekler.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Dizinin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üç elemanının değerleri toplamını yazdırmak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c[0]+c[1]+c[2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90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 Prototipi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fonksiyonun künyesidir.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tanımlaması çağırımdan sonra ise prototip tanımlanmalıdır.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prototipe sahip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intz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tamsayı parametre alır.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Geriye tamsayı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döndürür.</a:t>
            </a:r>
          </a:p>
        </p:txBody>
      </p:sp>
    </p:spTree>
    <p:extLst>
      <p:ext uri="{BB962C8B-B14F-4D97-AF65-F5344CB8AC3E}">
        <p14:creationId xmlns:p14="http://schemas.microsoft.com/office/powerpoint/2010/main" val="2649699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tr-TR" dirty="0"/>
              <a:t>Fonksiyon Prototipi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çağırımı prototipi ile uyuşmuyorsa derleme hatası oluşur.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prototipi ile fonksiyon tanımlaması uyuşmuyorsa da hata oluşur.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prototiplerinin diğer bir önemli özelliği ise argümanların uygun bir veri tipine zorlanmasıdır.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matematik fonksiyonu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içerisinde yer alan prototipinde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belirtilmiş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olsa da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argümanla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çağırılabilir. Fonksiyon yine de doğru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çalışacaktır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"%.3f\n",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( 4 ) );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İfadesindeki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( 4 )doğru bir şekilde değerlendirilir ve 2.000  değeri yazdırılır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9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tr-TR" dirty="0"/>
              <a:t>Fonksiyon Tanımlama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0189" y="1302801"/>
            <a:ext cx="3884022" cy="54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05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tr-TR" dirty="0"/>
              <a:t>Başlık </a:t>
            </a:r>
            <a:r>
              <a:rPr lang="tr-TR" dirty="0" err="1" smtClean="0"/>
              <a:t>Header</a:t>
            </a:r>
            <a:r>
              <a:rPr lang="tr-TR" dirty="0" smtClean="0"/>
              <a:t> Dosyaları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Kütüphane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fonksiyonlarının prototiplerini barındırırlar.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, 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dosya_adı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ile yüklenir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başlık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dosyaları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içeren bir dosya oluştur.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dosya_adı.h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şeklinde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isim ile kaydet.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Başka dosyalar içerisinde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dosya_adı.h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olarak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yükle.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 tekrar kullan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88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0120"/>
          </a:xfrm>
        </p:spPr>
        <p:txBody>
          <a:bodyPr/>
          <a:lstStyle/>
          <a:p>
            <a:r>
              <a:rPr lang="tr-TR" dirty="0"/>
              <a:t>Başlık </a:t>
            </a:r>
            <a:r>
              <a:rPr lang="tr-TR" dirty="0" err="1" smtClean="0"/>
              <a:t>Header</a:t>
            </a:r>
            <a:r>
              <a:rPr lang="tr-TR" dirty="0" smtClean="0"/>
              <a:t> Dosyaları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kütüphanesi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özellikleri, küçük büyük harfe çevirme vs.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giriş / çıkış fonksiyonları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Sayıyı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metnei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metni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sayıya dönüştürme, hafıza yönetimi, rasgele sayılar ve bazı diğer faydalı fonksiyonlar.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işlemleri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tarih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20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491"/>
          </a:xfrm>
        </p:spPr>
        <p:txBody>
          <a:bodyPr/>
          <a:lstStyle/>
          <a:p>
            <a:r>
              <a:rPr lang="tr-TR" dirty="0"/>
              <a:t>Matematik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kütüphane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 hesaplamaları yapar.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çağırmak için kullanılacak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FonksiyonAdı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argümanı);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argüman varsa, aralarında virgül kullan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Tüm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 fonksiyonlar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tipi döndürür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Argümanlar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sabit, değişken veya ifade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olabilir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3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491"/>
          </a:xfrm>
        </p:spPr>
        <p:txBody>
          <a:bodyPr/>
          <a:lstStyle/>
          <a:p>
            <a:r>
              <a:rPr lang="tr-TR" dirty="0"/>
              <a:t>Matematik Fonksiyonları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574" y="1515291"/>
            <a:ext cx="6831004" cy="50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9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Matematik Fonksiyonları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322" y="2286000"/>
            <a:ext cx="885175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473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tr-TR" dirty="0"/>
              <a:t>Örnek: Kare alan fonksiyon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129" y="1685108"/>
            <a:ext cx="606014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51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Üs alma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051" y="1428750"/>
            <a:ext cx="4372492" cy="52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8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Dizilere İlk Değer Atama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54864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Dizilere </a:t>
            </a:r>
            <a:r>
              <a:rPr lang="nn-N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tanımlama sırasında ilk değer atanabilir</a:t>
            </a: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nn-N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919547" y="2268098"/>
            <a:ext cx="6283235" cy="64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A[10]={8, 4, 10, 2, 5, 6, 7, 8, 9, 4};</a:t>
            </a: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1371600" y="3057554"/>
            <a:ext cx="960120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değerler dizinin eleman sayısından az ise kalan elemanların değeri 0 olur.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736668" y="3749768"/>
            <a:ext cx="6871063" cy="96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A[10]={1, 2, 3, 4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A[10] dizisinin ilk değerleri{1, 2, 3, 4, 0, 0, 0, 0, 0, 0}*/</a:t>
            </a: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371600" y="4884180"/>
            <a:ext cx="8486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ilk değerlerle bir dizi tanımlıyorsak, dizinin boyutunu boş bırakabiliriz.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736667" y="5595625"/>
            <a:ext cx="6871063" cy="96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A[]={1, 2, 3, 4, 5, 6, 7, 8, 9, 10};</a:t>
            </a:r>
          </a:p>
          <a:p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A dizisinin10 elemanı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A[0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]..A[9] */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62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tr-TR" dirty="0"/>
              <a:t>Dizilerin Fonksiyonlara Gönderilmesi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diziyi bir fonksiyona parametre olarak göndermek için parantez kullanmadan sadece dizinin ismi belirtilir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24);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dizilerinin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aksine diğer türdeki diziler her hangi bir sonlandırma karakteri içermezler.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sebeple fonksiyonlara dizideki eleman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sayısıda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parametre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 gönderilir ki, fonksiyon uygun sayıda eleman üzerinde işlem yapsın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64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0931"/>
          </a:xfrm>
        </p:spPr>
        <p:txBody>
          <a:bodyPr/>
          <a:lstStyle/>
          <a:p>
            <a:r>
              <a:rPr lang="tr-TR" dirty="0"/>
              <a:t>Dizilerin Fonksiyonlara Gönderilmesi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Dizilerin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fonksiyonlara gönderilmesi referans ile çağırma işlemidir (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Dizinin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adı aslında ilk elemanının adresidir.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böylece dizinin ilk elemanının hafıza nerede olduğunu bilir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Orijinal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hafıza bölgesinde işlem yapılır.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Dizideki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hangi bir elemanın fonksiyona gönderilmesi ise değer ile çağırmadır (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herhangi bir indisteki elemanın değeri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gönderilir.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int dizi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bir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değeri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parametre olarak alan fonksiyon prototipi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voidmyArray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], int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57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Dizilerin Fonksiyonlara Gönderilmesi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474" y="1541416"/>
            <a:ext cx="4673051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63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Dizilerin Fonksiyonlara Gönderilmesi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429" y="2356541"/>
            <a:ext cx="8727541" cy="34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634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/>
          <a:lstStyle/>
          <a:p>
            <a:r>
              <a:rPr lang="tr-TR" dirty="0"/>
              <a:t>Dizilerin Fonksiyonlara Gönderilmesi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446" y="1502229"/>
            <a:ext cx="7858086" cy="30975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15" y="4950629"/>
            <a:ext cx="4562947" cy="12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9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Boyutlu Dizileri Fonksiyonlara Gönderme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boyutlu dizileri fonksiyona göndermekten farklı değildir.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boyut için köşeli parantez kullanın, ilk boyut hariç diğerleri için büyüklük belirtin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writeMatrice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 ] [ 4 ],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rowNumber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tanımlama 4 sütuna sahip her matris için farklı satır numaralarına sahip olsalar da geçerli olur.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writeMatrice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 ] [ 3 ] [ 4 ],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rowNumber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23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Boyutlu Dizileri Fonksiyonlara Gönderme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836" y="2171699"/>
            <a:ext cx="4753310" cy="44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63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Boyutlu Dizileri Fonksiyonlara Gönderme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924" y="2171700"/>
            <a:ext cx="4712552" cy="44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362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Boyutlu Dizileri Fonksiyonlara Gönderme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032" y="3262140"/>
            <a:ext cx="2942592" cy="183218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24" y="2026044"/>
            <a:ext cx="5055326" cy="47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412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5617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tr-TR" dirty="0"/>
              <a:t>1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108" y="1632856"/>
            <a:ext cx="5470294" cy="501613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547119" y="3108959"/>
            <a:ext cx="1628847" cy="862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A</a:t>
            </a:r>
            <a:endParaRPr lang="tr-TR" sz="1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5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Dizilere İlk Değer Atama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490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elemanlarının başlangıç değerleri otomatik olarak sıfır olmaz. Bunun için en azından ilk eleman değeri sıfır yapılmalıdır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893421" y="3038806"/>
            <a:ext cx="6283235" cy="64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n[5] = {0}; // tüm elemanların değeri 0 olur</a:t>
            </a: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71600" y="4062360"/>
            <a:ext cx="960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gereğinden fazla başlangıç değeri varsa hata oluşur.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893421" y="4793693"/>
            <a:ext cx="6283235" cy="64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n[5] = {1, 2, 3, 4, 5, 6}; //altı adet başlangıç değeri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427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  <a:r>
              <a:rPr lang="tr-TR" dirty="0" smtClean="0"/>
              <a:t>2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03565"/>
            <a:ext cx="545959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49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  <a:r>
              <a:rPr lang="tr-TR" dirty="0" smtClean="0"/>
              <a:t>2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45919"/>
            <a:ext cx="4580522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466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tr-TR" dirty="0"/>
              <a:t>Örnek 2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89166"/>
            <a:ext cx="4568716" cy="50553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06" y="3048754"/>
            <a:ext cx="4164594" cy="7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01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Dr. Fahri Vatansever, “Algoritma Geliştirme ve Programlamaya Giriş”, Seçkin Yayıncılık, 12. Baskı, 2015.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Brookshear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ComputerScience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Overview10th Ed.”,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AddisonWisley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Kaan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Aslan, “A’dan Z’ye C Klavuzu8. Basım”, Pusula Yayıncılık, 2002.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“C How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toProgram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HarveyDeitel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Bayram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AKGÜL, C Programlama Ders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notları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Dr. Öğr. Üyesi Caner ÖZCAN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Programlama Ders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notları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Yapıları ve Algoritmalar  – Dr. Rıfat ÇÖLKESEN, Papatya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yayıncılık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1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Dizilerin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bir elemanına ulaşmak için her elemanın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indeksini kullanmamız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gerekiyor.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indeks elemanın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dizideki yerini ifade ediyor.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Dizinin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elemanları peş peşe sıralanmıştır. (arada boşluk yok)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Dizinin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elamanı sırasıyla tanımlanır ve bu sıralama 0dan başlar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2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Dizi </a:t>
            </a:r>
            <a:r>
              <a:rPr lang="tr-TR" dirty="0" smtClean="0"/>
              <a:t>Kullanımı -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928654" y="2171700"/>
            <a:ext cx="4487092" cy="38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MAX_OGR_SAYISI5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notlar[MAX_OGR_SAYISI];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notlar[0] = 98;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notlar[1] = 87;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notlar[2] = 92;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notlar[3] = 79;</a:t>
            </a:r>
          </a:p>
          <a:p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notlar[4] = 85;</a:t>
            </a:r>
            <a:endParaRPr lang="tr-T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429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1403</TotalTime>
  <Words>4291</Words>
  <Application>Microsoft Office PowerPoint</Application>
  <PresentationFormat>Geniş ekran</PresentationFormat>
  <Paragraphs>554</Paragraphs>
  <Slides>73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73</vt:i4>
      </vt:variant>
    </vt:vector>
  </HeadingPairs>
  <TitlesOfParts>
    <vt:vector size="78" baseType="lpstr">
      <vt:lpstr>Calibri</vt:lpstr>
      <vt:lpstr>Franklin Gothic Book</vt:lpstr>
      <vt:lpstr>Times New Roman</vt:lpstr>
      <vt:lpstr>Wingdings</vt:lpstr>
      <vt:lpstr>Crop</vt:lpstr>
      <vt:lpstr>C Programlama dili</vt:lpstr>
      <vt:lpstr>Diziler</vt:lpstr>
      <vt:lpstr>Diziler</vt:lpstr>
      <vt:lpstr>Diziler</vt:lpstr>
      <vt:lpstr>Diziler</vt:lpstr>
      <vt:lpstr>Dizilere İlk Değer Atama</vt:lpstr>
      <vt:lpstr>Dizilere İlk Değer Atama</vt:lpstr>
      <vt:lpstr>Dizi Kullanımı</vt:lpstr>
      <vt:lpstr>Dizi Kullanımı - Örnek</vt:lpstr>
      <vt:lpstr>Dizi Kullanımı</vt:lpstr>
      <vt:lpstr>Dizi Kullanımı</vt:lpstr>
      <vt:lpstr>Örnek: Okuma</vt:lpstr>
      <vt:lpstr>Örnek: Yazma</vt:lpstr>
      <vt:lpstr>Örnek: En Büyük Eleman</vt:lpstr>
      <vt:lpstr>Örnek: Dizi Toplamı</vt:lpstr>
      <vt:lpstr>Örnek: Dizi Ortalama ve Standart Sapma</vt:lpstr>
      <vt:lpstr>Örnek: Rasgele Sayı Oluşturucu</vt:lpstr>
      <vt:lpstr>Çok Boyutlu Diziler</vt:lpstr>
      <vt:lpstr>2 Boyutlu Dizilere Ulaşmak</vt:lpstr>
      <vt:lpstr>Çok Boyutlu Dizilere İlk Değer Atama</vt:lpstr>
      <vt:lpstr>Çok Boyutlu Dizilere İlk Değer Atama</vt:lpstr>
      <vt:lpstr>Daha Yüksek Boyutlu Diziler</vt:lpstr>
      <vt:lpstr>Çok Boyutlu Diziler</vt:lpstr>
      <vt:lpstr>Çok Boyutlu Diziler</vt:lpstr>
      <vt:lpstr>Örnek: İki Matrisin Toplamı</vt:lpstr>
      <vt:lpstr>Örnek: İki Matrisin Toplamı</vt:lpstr>
      <vt:lpstr>Katar (String) Tanımlama</vt:lpstr>
      <vt:lpstr>String Tanımlama</vt:lpstr>
      <vt:lpstr>String Gösterimi</vt:lpstr>
      <vt:lpstr>Boş String</vt:lpstr>
      <vt:lpstr>String Maksimum Uzunluğu</vt:lpstr>
      <vt:lpstr>String: UYARI</vt:lpstr>
      <vt:lpstr>String: İlk Değer Atama</vt:lpstr>
      <vt:lpstr>String: İlk Değer Atama</vt:lpstr>
      <vt:lpstr>String: İlk Değer Atama</vt:lpstr>
      <vt:lpstr>String: İlk Değer Atama</vt:lpstr>
      <vt:lpstr>String Yazdırmak</vt:lpstr>
      <vt:lpstr>String Yazdırmak</vt:lpstr>
      <vt:lpstr>String Okumak</vt:lpstr>
      <vt:lpstr>String Okumak</vt:lpstr>
      <vt:lpstr>String İşlemleri</vt:lpstr>
      <vt:lpstr>Örnek: Karakter Dizisinin Uzunluğu</vt:lpstr>
      <vt:lpstr>Fonksiyonlar</vt:lpstr>
      <vt:lpstr>Fonksiyonların Faydaları</vt:lpstr>
      <vt:lpstr>Fonksiyonlar</vt:lpstr>
      <vt:lpstr>Fonksiyon Tanımlama</vt:lpstr>
      <vt:lpstr>Fonksiyon Tanımlama</vt:lpstr>
      <vt:lpstr>Fonksiyon Tanımlama</vt:lpstr>
      <vt:lpstr>Fonksiyon Tanımlama</vt:lpstr>
      <vt:lpstr>Fonksiyon Prototipi</vt:lpstr>
      <vt:lpstr>Fonksiyon Prototipi</vt:lpstr>
      <vt:lpstr>Fonksiyon Tanımlama</vt:lpstr>
      <vt:lpstr>Başlık Header Dosyaları</vt:lpstr>
      <vt:lpstr>Başlık Header Dosyaları</vt:lpstr>
      <vt:lpstr>Matematik Fonksiyonları</vt:lpstr>
      <vt:lpstr>Matematik Fonksiyonları</vt:lpstr>
      <vt:lpstr>Matematik Fonksiyonları</vt:lpstr>
      <vt:lpstr>Örnek: Kare alan fonksiyon</vt:lpstr>
      <vt:lpstr>Örnek: Üs alma</vt:lpstr>
      <vt:lpstr>Dizilerin Fonksiyonlara Gönderilmesi</vt:lpstr>
      <vt:lpstr>Dizilerin Fonksiyonlara Gönderilmesi</vt:lpstr>
      <vt:lpstr>Dizilerin Fonksiyonlara Gönderilmesi</vt:lpstr>
      <vt:lpstr>Dizilerin Fonksiyonlara Gönderilmesi</vt:lpstr>
      <vt:lpstr>Dizilerin Fonksiyonlara Gönderilmesi</vt:lpstr>
      <vt:lpstr>Çok Boyutlu Dizileri Fonksiyonlara Gönderme</vt:lpstr>
      <vt:lpstr>Çok Boyutlu Dizileri Fonksiyonlara Gönderme</vt:lpstr>
      <vt:lpstr>Çok Boyutlu Dizileri Fonksiyonlara Gönderme</vt:lpstr>
      <vt:lpstr>Çok Boyutlu Dizileri Fonksiyonlara Gönderme</vt:lpstr>
      <vt:lpstr>Örnek 1</vt:lpstr>
      <vt:lpstr>Örnek 2</vt:lpstr>
      <vt:lpstr>Örnek 2</vt:lpstr>
      <vt:lpstr>Örnek 2</vt:lpstr>
      <vt:lpstr>KAYNAK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 Lab Örneği</dc:title>
  <dc:creator>ronaldinho424</dc:creator>
  <cp:lastModifiedBy>ronaldinho424</cp:lastModifiedBy>
  <cp:revision>72</cp:revision>
  <dcterms:created xsi:type="dcterms:W3CDTF">2022-11-02T05:00:53Z</dcterms:created>
  <dcterms:modified xsi:type="dcterms:W3CDTF">2023-03-24T18:11:38Z</dcterms:modified>
</cp:coreProperties>
</file>