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64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79" r:id="rId28"/>
    <p:sldId id="291" r:id="rId29"/>
    <p:sldId id="292" r:id="rId30"/>
    <p:sldId id="293" r:id="rId31"/>
    <p:sldId id="294" r:id="rId32"/>
    <p:sldId id="295" r:id="rId33"/>
    <p:sldId id="297" r:id="rId34"/>
    <p:sldId id="300" r:id="rId35"/>
    <p:sldId id="301" r:id="rId36"/>
    <p:sldId id="302" r:id="rId37"/>
    <p:sldId id="304" r:id="rId38"/>
    <p:sldId id="305" r:id="rId39"/>
    <p:sldId id="307" r:id="rId40"/>
    <p:sldId id="308" r:id="rId41"/>
    <p:sldId id="309" r:id="rId42"/>
    <p:sldId id="312" r:id="rId43"/>
    <p:sldId id="313" r:id="rId44"/>
    <p:sldId id="314" r:id="rId45"/>
    <p:sldId id="315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C963-DB6D-47E0-A740-B0A74CBB1ACA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A986B-62A9-4216-95A1-8B9AABE9E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42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5AB705-2CF7-44EE-B6A4-5007E3BA6C96}" type="slidenum">
              <a:rPr lang="tr-TR" altLang="tr-TR">
                <a:latin typeface="Arial" panose="020B0604020202020204" pitchFamily="34" charset="0"/>
              </a:rPr>
              <a:pPr/>
              <a:t>6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Whenever=her ne zaman</a:t>
            </a:r>
          </a:p>
        </p:txBody>
      </p:sp>
    </p:spTree>
    <p:extLst>
      <p:ext uri="{BB962C8B-B14F-4D97-AF65-F5344CB8AC3E}">
        <p14:creationId xmlns:p14="http://schemas.microsoft.com/office/powerpoint/2010/main" val="228319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8086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1789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5627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3163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72344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648884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21460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9334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817132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0145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8596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0615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57202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169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807738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61578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76542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7843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6165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56823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4555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63273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62519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9101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7255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3225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8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3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1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84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83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35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00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02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4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09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31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1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7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1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92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58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F1C8-919F-441E-9B66-B4B4CED327E7}" type="datetimeFigureOut">
              <a:rPr lang="tr-TR" smtClean="0"/>
              <a:t>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19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Bağıntı </a:t>
            </a:r>
            <a:r>
              <a:rPr lang="tr-TR" smtClean="0"/>
              <a:t>ve Fonksiyonlar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31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tr-TR" altLang="tr-TR" sz="4000">
                <a:latin typeface="Arial" panose="020B0604020202020204" pitchFamily="34" charset="0"/>
              </a:rPr>
              <a:t>Denklik Bağıntısı </a:t>
            </a:r>
            <a:br>
              <a:rPr lang="tr-TR" altLang="tr-TR" sz="4000">
                <a:latin typeface="Arial" panose="020B0604020202020204" pitchFamily="34" charset="0"/>
              </a:rPr>
            </a:br>
            <a:r>
              <a:rPr lang="tr-TR" altLang="tr-TR" sz="4000">
                <a:latin typeface="Arial" panose="020B0604020202020204" pitchFamily="34" charset="0"/>
              </a:rPr>
              <a:t>(</a:t>
            </a:r>
            <a:r>
              <a:rPr lang="en-US" altLang="tr-TR" sz="4000">
                <a:latin typeface="Arial" panose="020B0604020202020204" pitchFamily="34" charset="0"/>
              </a:rPr>
              <a:t>Equivalence</a:t>
            </a:r>
            <a:r>
              <a:rPr lang="tr-TR" altLang="tr-TR" sz="4000">
                <a:latin typeface="Arial" panose="020B0604020202020204" pitchFamily="34" charset="0"/>
              </a:rPr>
              <a:t> Relation)</a:t>
            </a:r>
            <a:endParaRPr lang="en-US" altLang="tr-TR" sz="4000">
              <a:latin typeface="Arial" panose="020B0604020202020204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981200"/>
            <a:ext cx="7772400" cy="2971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 bir küme, </a:t>
            </a:r>
            <a:r>
              <a:rPr lang="tr-TR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’de </a:t>
            </a: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 üzerindeki bir bağıntı olsun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240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240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 bağıntısı üzerinde </a:t>
            </a:r>
            <a:r>
              <a:rPr lang="en-US" altLang="tr-TR" sz="2400">
                <a:latin typeface="Arial" panose="020B0604020202020204" pitchFamily="34" charset="0"/>
              </a:rPr>
              <a:t>reflexive, symmetric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transitive</a:t>
            </a:r>
            <a:r>
              <a:rPr lang="tr-TR" altLang="tr-TR" sz="2400">
                <a:latin typeface="Arial" panose="020B0604020202020204" pitchFamily="34" charset="0"/>
              </a:rPr>
              <a:t> özellikleri mevcut ise bu bir </a:t>
            </a:r>
            <a:r>
              <a:rPr lang="tr-TR" altLang="tr-TR" sz="2400" i="1">
                <a:latin typeface="Arial" panose="020B0604020202020204" pitchFamily="34" charset="0"/>
              </a:rPr>
              <a:t>denklik bağıntısı</a:t>
            </a:r>
            <a:r>
              <a:rPr lang="tr-TR" altLang="tr-TR" sz="2400">
                <a:latin typeface="Arial" panose="020B0604020202020204" pitchFamily="34" charset="0"/>
              </a:rPr>
              <a:t> (</a:t>
            </a:r>
            <a:r>
              <a:rPr lang="en-US" altLang="tr-TR" sz="2400" i="1">
                <a:latin typeface="Arial" panose="020B0604020202020204" pitchFamily="34" charset="0"/>
              </a:rPr>
              <a:t>equivalence relation</a:t>
            </a:r>
            <a:r>
              <a:rPr lang="tr-TR" altLang="tr-TR" sz="2400" i="1">
                <a:latin typeface="Arial" panose="020B0604020202020204" pitchFamily="34" charset="0"/>
              </a:rPr>
              <a:t>) </a:t>
            </a:r>
            <a:r>
              <a:rPr lang="tr-TR" altLang="tr-TR" sz="2400">
                <a:latin typeface="Arial" panose="020B0604020202020204" pitchFamily="34" charset="0"/>
              </a:rPr>
              <a:t>olup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en-US" altLang="tr-TR" sz="2400">
                <a:latin typeface="Arial" panose="020B0604020202020204" pitchFamily="34" charset="0"/>
              </a:rPr>
              <a:t>X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en-US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şeklinde gösterilir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905001" y="1833564"/>
            <a:ext cx="84753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400">
                <a:latin typeface="Arial" panose="020B0604020202020204" pitchFamily="34" charset="0"/>
              </a:rPr>
              <a:t> Örnek</a:t>
            </a:r>
            <a:r>
              <a:rPr lang="en-US" altLang="tr-TR" sz="2400">
                <a:latin typeface="Arial" panose="020B0604020202020204" pitchFamily="34" charset="0"/>
              </a:rPr>
              <a:t>: X = {integers}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X kümesi üzerinde tanımlı olan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 bağıntısı da </a:t>
            </a:r>
            <a:r>
              <a:rPr lang="en-US" altLang="tr-TR" sz="2400">
                <a:latin typeface="Arial" panose="020B0604020202020204" pitchFamily="34" charset="0"/>
              </a:rPr>
              <a:t> x</a:t>
            </a:r>
            <a:r>
              <a:rPr lang="en-US" altLang="tr-TR" sz="2400" i="1">
                <a:latin typeface="Arial" panose="020B0604020202020204" pitchFamily="34" charset="0"/>
              </a:rPr>
              <a:t>R</a:t>
            </a:r>
            <a:r>
              <a:rPr lang="en-US" altLang="tr-TR" sz="2400">
                <a:latin typeface="Arial" panose="020B0604020202020204" pitchFamily="34" charset="0"/>
              </a:rPr>
              <a:t>y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tr-TR" sz="2400">
                <a:latin typeface="Arial" panose="020B0604020202020204" pitchFamily="34" charset="0"/>
              </a:rPr>
              <a:t> x - y = 5</a:t>
            </a:r>
            <a:r>
              <a:rPr lang="tr-TR" altLang="tr-TR" sz="2400">
                <a:latin typeface="Arial" panose="020B0604020202020204" pitchFamily="34" charset="0"/>
              </a:rPr>
              <a:t> olarak verilsin. 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>
                <a:latin typeface="Arial" panose="020B0604020202020204" pitchFamily="34" charset="0"/>
              </a:rPr>
              <a:t>R’nin </a:t>
            </a:r>
            <a:r>
              <a:rPr lang="en-US" altLang="tr-TR" sz="2400" i="1">
                <a:latin typeface="Arial" panose="020B0604020202020204" pitchFamily="34" charset="0"/>
              </a:rPr>
              <a:t>equivalence relation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olup olmadığını gösteriniz.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438400" y="3505201"/>
            <a:ext cx="632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dirty="0"/>
              <a:t>X={1,6}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362200" y="4572001"/>
            <a:ext cx="6477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dirty="0" err="1"/>
              <a:t>Irreflexive</a:t>
            </a:r>
            <a:endParaRPr lang="tr-TR" altLang="tr-TR" dirty="0"/>
          </a:p>
          <a:p>
            <a:pPr>
              <a:spcBef>
                <a:spcPct val="50000"/>
              </a:spcBef>
            </a:pPr>
            <a:r>
              <a:rPr lang="tr-TR" altLang="tr-TR" dirty="0" err="1"/>
              <a:t>Antisymmetric</a:t>
            </a:r>
            <a:endParaRPr lang="tr-TR" altLang="tr-TR" dirty="0"/>
          </a:p>
          <a:p>
            <a:pPr>
              <a:spcBef>
                <a:spcPct val="50000"/>
              </a:spcBef>
            </a:pPr>
            <a:r>
              <a:rPr lang="tr-TR" altLang="tr-TR" dirty="0" err="1"/>
              <a:t>Transitive</a:t>
            </a:r>
            <a:endParaRPr lang="en-US" altLang="tr-TR" dirty="0"/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2362200" y="5823744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Denklik Bağıntısı değildir.</a:t>
            </a:r>
            <a:endParaRPr lang="en-US" altLang="tr-TR"/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2438400" y="3962401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dirty="0"/>
              <a:t>R={(6,1)}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7627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/>
      <p:bldP spid="253956" grpId="0"/>
      <p:bldP spid="253957" grpId="0"/>
      <p:bldP spid="253958" grpId="0"/>
      <p:bldP spid="2539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057400" y="1981200"/>
            <a:ext cx="8229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b="1" dirty="0"/>
              <a:t>Örnek:</a:t>
            </a:r>
          </a:p>
          <a:p>
            <a:pPr>
              <a:spcBef>
                <a:spcPct val="50000"/>
              </a:spcBef>
            </a:pPr>
            <a:r>
              <a:rPr lang="tr-TR" altLang="tr-TR" dirty="0"/>
              <a:t>X={1,2,3,4,5,6}</a:t>
            </a:r>
          </a:p>
          <a:p>
            <a:pPr>
              <a:spcBef>
                <a:spcPct val="50000"/>
              </a:spcBef>
            </a:pPr>
            <a:r>
              <a:rPr lang="tr-TR" altLang="tr-TR" dirty="0"/>
              <a:t>R={(1,1)(1,3)(1,5)(3,1)(3,3)(3,5)(5,1)(5,3)(5,5)(2,2)(2,6)(6,2)(6,6)(4,4)}</a:t>
            </a:r>
            <a:endParaRPr lang="en-US" altLang="tr-TR" dirty="0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4038600" y="3581401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0000FF"/>
                </a:solidFill>
              </a:rPr>
              <a:t>EQUIVALENCE RELATION ?</a:t>
            </a:r>
            <a:endParaRPr lang="en-US" altLang="tr-TR">
              <a:solidFill>
                <a:srgbClr val="0000FF"/>
              </a:solidFill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5410200" y="43434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EVET</a:t>
            </a:r>
            <a:endParaRPr lang="en-US" altLang="tr-TR">
              <a:solidFill>
                <a:srgbClr val="FF0000"/>
              </a:solidFill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3581400" y="5105401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chemeClr val="accent1"/>
                </a:solidFill>
              </a:rPr>
              <a:t>Reflexive – Symmetric - Transitive</a:t>
            </a:r>
            <a:endParaRPr lang="en-US" altLang="tr-T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254980" grpId="0" autoUpdateAnimBg="0"/>
      <p:bldP spid="254981" grpId="0" autoUpdateAnimBg="0"/>
      <p:bldP spid="2549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1981200" y="27781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tr-TR" altLang="tr-TR" sz="4000">
                <a:latin typeface="Arial" panose="020B0604020202020204" pitchFamily="34" charset="0"/>
              </a:rPr>
              <a:t>Sıralama Bağıntısı </a:t>
            </a:r>
            <a:br>
              <a:rPr lang="tr-TR" altLang="tr-TR" sz="4000">
                <a:latin typeface="Arial" panose="020B0604020202020204" pitchFamily="34" charset="0"/>
              </a:rPr>
            </a:br>
            <a:r>
              <a:rPr lang="tr-TR" altLang="tr-TR" sz="4000">
                <a:latin typeface="Arial" panose="020B0604020202020204" pitchFamily="34" charset="0"/>
              </a:rPr>
              <a:t>(Partial Order Relation)</a:t>
            </a:r>
            <a:endParaRPr lang="en-US" altLang="tr-TR" sz="4000">
              <a:latin typeface="Arial" panose="020B0604020202020204" pitchFamily="34" charset="0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3622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800" i="1" dirty="0">
                <a:latin typeface="Arial" panose="020B0604020202020204" pitchFamily="34" charset="0"/>
              </a:rPr>
              <a:t>X</a:t>
            </a:r>
            <a:r>
              <a:rPr lang="tr-TR" altLang="tr-TR" sz="2800" dirty="0">
                <a:latin typeface="Arial" panose="020B0604020202020204" pitchFamily="34" charset="0"/>
              </a:rPr>
              <a:t> bir küme, </a:t>
            </a:r>
            <a:r>
              <a:rPr lang="tr-TR" altLang="tr-TR" sz="2800" i="1" dirty="0">
                <a:latin typeface="Arial" panose="020B0604020202020204" pitchFamily="34" charset="0"/>
              </a:rPr>
              <a:t>R</a:t>
            </a:r>
            <a:r>
              <a:rPr lang="tr-TR" altLang="tr-TR" sz="2800" dirty="0">
                <a:latin typeface="Arial" panose="020B0604020202020204" pitchFamily="34" charset="0"/>
              </a:rPr>
              <a:t>’de </a:t>
            </a:r>
            <a:r>
              <a:rPr lang="tr-TR" altLang="tr-TR" sz="2800" i="1" dirty="0">
                <a:latin typeface="Arial" panose="020B0604020202020204" pitchFamily="34" charset="0"/>
              </a:rPr>
              <a:t>X</a:t>
            </a:r>
            <a:r>
              <a:rPr lang="tr-TR" altLang="tr-TR" sz="2800" dirty="0">
                <a:latin typeface="Arial" panose="020B0604020202020204" pitchFamily="34" charset="0"/>
              </a:rPr>
              <a:t> üzerindeki bir bağıntı olsun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tr-TR" altLang="tr-TR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tr-TR" altLang="tr-TR" sz="2800" i="1" dirty="0">
                <a:latin typeface="Arial" panose="020B0604020202020204" pitchFamily="34" charset="0"/>
              </a:rPr>
              <a:t>R</a:t>
            </a:r>
            <a:r>
              <a:rPr lang="tr-TR" altLang="tr-TR" sz="2800" dirty="0">
                <a:latin typeface="Arial" panose="020B0604020202020204" pitchFamily="34" charset="0"/>
              </a:rPr>
              <a:t> bağıntısı üzerinde </a:t>
            </a:r>
            <a:r>
              <a:rPr lang="en-US" altLang="tr-TR" sz="2800" dirty="0">
                <a:latin typeface="Arial" panose="020B0604020202020204" pitchFamily="34" charset="0"/>
              </a:rPr>
              <a:t>reflexive, </a:t>
            </a:r>
            <a:r>
              <a:rPr lang="tr-TR" altLang="tr-TR" sz="2800" dirty="0">
                <a:latin typeface="Arial" panose="020B0604020202020204" pitchFamily="34" charset="0"/>
              </a:rPr>
              <a:t>anti</a:t>
            </a:r>
            <a:r>
              <a:rPr lang="en-US" altLang="tr-TR" sz="2800" dirty="0">
                <a:latin typeface="Arial" panose="020B0604020202020204" pitchFamily="34" charset="0"/>
              </a:rPr>
              <a:t>symmetric </a:t>
            </a:r>
            <a:r>
              <a:rPr lang="tr-TR" altLang="tr-TR" sz="2800" dirty="0">
                <a:latin typeface="Arial" panose="020B0604020202020204" pitchFamily="34" charset="0"/>
              </a:rPr>
              <a:t>ve</a:t>
            </a:r>
            <a:r>
              <a:rPr lang="en-US" altLang="tr-TR" sz="2800" dirty="0">
                <a:latin typeface="Arial" panose="020B0604020202020204" pitchFamily="34" charset="0"/>
              </a:rPr>
              <a:t> transitive</a:t>
            </a:r>
            <a:r>
              <a:rPr lang="tr-TR" altLang="tr-TR" sz="2800" dirty="0">
                <a:latin typeface="Arial" panose="020B0604020202020204" pitchFamily="34" charset="0"/>
              </a:rPr>
              <a:t> özellikleri mevcut ise bu bir </a:t>
            </a:r>
            <a:r>
              <a:rPr lang="tr-TR" altLang="tr-TR" sz="2800" i="1" dirty="0">
                <a:latin typeface="Arial" panose="020B0604020202020204" pitchFamily="34" charset="0"/>
              </a:rPr>
              <a:t>sıralama bağıntısı</a:t>
            </a:r>
            <a:r>
              <a:rPr lang="tr-TR" altLang="tr-TR" sz="2800" dirty="0">
                <a:latin typeface="Arial" panose="020B0604020202020204" pitchFamily="34" charset="0"/>
              </a:rPr>
              <a:t> (</a:t>
            </a:r>
            <a:r>
              <a:rPr lang="tr-TR" altLang="tr-TR" sz="2800" i="1" dirty="0" err="1">
                <a:latin typeface="Arial" panose="020B0604020202020204" pitchFamily="34" charset="0"/>
              </a:rPr>
              <a:t>partial</a:t>
            </a:r>
            <a:r>
              <a:rPr lang="tr-TR" altLang="tr-TR" sz="2800" i="1" dirty="0">
                <a:latin typeface="Arial" panose="020B0604020202020204" pitchFamily="34" charset="0"/>
              </a:rPr>
              <a:t> </a:t>
            </a:r>
            <a:r>
              <a:rPr lang="tr-TR" altLang="tr-TR" sz="2800" i="1" dirty="0" err="1">
                <a:latin typeface="Arial" panose="020B0604020202020204" pitchFamily="34" charset="0"/>
              </a:rPr>
              <a:t>order</a:t>
            </a:r>
            <a:r>
              <a:rPr lang="en-US" altLang="tr-TR" sz="2800" i="1" dirty="0">
                <a:latin typeface="Arial" panose="020B0604020202020204" pitchFamily="34" charset="0"/>
              </a:rPr>
              <a:t> relation</a:t>
            </a:r>
            <a:r>
              <a:rPr lang="tr-TR" altLang="tr-TR" sz="2800" i="1" dirty="0">
                <a:latin typeface="Arial" panose="020B0604020202020204" pitchFamily="34" charset="0"/>
              </a:rPr>
              <a:t>) </a:t>
            </a:r>
            <a:r>
              <a:rPr lang="tr-TR" altLang="tr-TR" sz="2800" dirty="0" err="1">
                <a:latin typeface="Arial" panose="020B0604020202020204" pitchFamily="34" charset="0"/>
              </a:rPr>
              <a:t>dır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endParaRPr lang="tr-TR" altLang="tr-TR" sz="2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2057400" y="1981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b="1"/>
              <a:t>Örnek: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R: if  x divides y      </a:t>
            </a:r>
            <a:r>
              <a:rPr lang="tr-TR" altLang="tr-TR" sz="2400">
                <a:latin typeface="Arial" panose="020B0604020202020204" pitchFamily="34" charset="0"/>
              </a:rPr>
              <a:t>(x,y)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 R   A={1,2,3,4}    x,y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 A</a:t>
            </a:r>
            <a:endParaRPr lang="en-US" altLang="tr-TR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4724400" y="37338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0000FF"/>
                </a:solidFill>
              </a:rPr>
              <a:t>PARTIAL ORDER ?</a:t>
            </a:r>
            <a:endParaRPr lang="en-US" altLang="tr-TR">
              <a:solidFill>
                <a:srgbClr val="0000FF"/>
              </a:solidFill>
            </a:endParaRP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410200" y="43434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EVET</a:t>
            </a:r>
            <a:endParaRPr lang="en-US" altLang="tr-TR">
              <a:solidFill>
                <a:srgbClr val="FF0000"/>
              </a:solidFill>
            </a:endParaRP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581400" y="5105401"/>
            <a:ext cx="525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chemeClr val="accent1"/>
                </a:solidFill>
              </a:rPr>
              <a:t>Reflexive – Antisymmetric - Transitive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2057400" y="3200401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R={(1,1)(1,2)(1,3)(1,4)(2,2)(2,4)(3,3)(4,4)}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083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28" grpId="0" autoUpdateAnimBg="0"/>
      <p:bldP spid="257029" grpId="0" autoUpdateAnimBg="0"/>
      <p:bldP spid="257030" grpId="0" autoUpdateAnimBg="0"/>
      <p:bldP spid="2570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Matris Bağıntıları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1"/>
            <a:ext cx="8610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 ve </a:t>
            </a:r>
            <a:r>
              <a:rPr lang="tr-TR" altLang="tr-TR" sz="2400" i="1">
                <a:latin typeface="Arial" panose="020B0604020202020204" pitchFamily="34" charset="0"/>
              </a:rPr>
              <a:t>Y</a:t>
            </a:r>
            <a:r>
              <a:rPr lang="tr-TR" altLang="tr-TR" sz="2400">
                <a:latin typeface="Arial" panose="020B0604020202020204" pitchFamily="34" charset="0"/>
              </a:rPr>
              <a:t> bir küme, </a:t>
            </a:r>
            <a:r>
              <a:rPr lang="en-US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 i="1">
                <a:latin typeface="Arial" panose="020B0604020202020204" pitchFamily="34" charset="0"/>
              </a:rPr>
              <a:t>’</a:t>
            </a:r>
            <a:r>
              <a:rPr lang="tr-TR" altLang="tr-TR" sz="2400">
                <a:latin typeface="Arial" panose="020B0604020202020204" pitchFamily="34" charset="0"/>
              </a:rPr>
              <a:t>de</a:t>
            </a:r>
            <a:r>
              <a:rPr lang="tr-TR" altLang="tr-TR" sz="2400" i="1">
                <a:latin typeface="Arial" panose="020B0604020202020204" pitchFamily="34" charset="0"/>
              </a:rPr>
              <a:t> X’</a:t>
            </a:r>
            <a:r>
              <a:rPr lang="tr-TR" altLang="tr-TR" sz="2400">
                <a:latin typeface="Arial" panose="020B0604020202020204" pitchFamily="34" charset="0"/>
              </a:rPr>
              <a:t>den</a:t>
            </a:r>
            <a:r>
              <a:rPr lang="tr-TR" altLang="tr-TR" sz="2400" i="1">
                <a:latin typeface="Arial" panose="020B0604020202020204" pitchFamily="34" charset="0"/>
              </a:rPr>
              <a:t> Y’</a:t>
            </a:r>
            <a:r>
              <a:rPr lang="tr-TR" altLang="tr-TR" sz="2400">
                <a:latin typeface="Arial" panose="020B0604020202020204" pitchFamily="34" charset="0"/>
              </a:rPr>
              <a:t>ye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bir bağıntı olsun. Aşağıdaki bağıntılardan matris </a:t>
            </a:r>
            <a:r>
              <a:rPr lang="en-US" altLang="tr-TR" sz="2400">
                <a:latin typeface="Arial" panose="020B0604020202020204" pitchFamily="34" charset="0"/>
              </a:rPr>
              <a:t>A = (a</a:t>
            </a:r>
            <a:r>
              <a:rPr lang="en-US" altLang="tr-TR" sz="2400" baseline="-25000">
                <a:latin typeface="Arial" panose="020B0604020202020204" pitchFamily="34" charset="0"/>
              </a:rPr>
              <a:t>ij</a:t>
            </a:r>
            <a:r>
              <a:rPr lang="en-US" altLang="tr-TR" sz="2400">
                <a:latin typeface="Arial" panose="020B0604020202020204" pitchFamily="34" charset="0"/>
              </a:rPr>
              <a:t>) </a:t>
            </a:r>
            <a:r>
              <a:rPr lang="tr-TR" altLang="tr-TR" sz="2400">
                <a:latin typeface="Arial" panose="020B0604020202020204" pitchFamily="34" charset="0"/>
              </a:rPr>
              <a:t>yazılır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X kümesinin elemanları, A matrisinin satırlarını oluşturur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Y kümesinin elemanları, A matrisinin kolonlarını oluşturur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i. satırdaki X’in elemanları ile j. kolondaki Y’nin elemanları birbirleriyle ilişkili değilse, </a:t>
            </a:r>
            <a:r>
              <a:rPr lang="en-US" altLang="tr-TR" smtClean="0">
                <a:latin typeface="Arial" panose="020B0604020202020204" pitchFamily="34" charset="0"/>
              </a:rPr>
              <a:t>a</a:t>
            </a:r>
            <a:r>
              <a:rPr lang="en-US" altLang="tr-TR" baseline="-25000" smtClean="0">
                <a:latin typeface="Arial" panose="020B0604020202020204" pitchFamily="34" charset="0"/>
              </a:rPr>
              <a:t>i,j</a:t>
            </a:r>
            <a:r>
              <a:rPr lang="en-US" altLang="tr-TR" smtClean="0">
                <a:latin typeface="Arial" panose="020B0604020202020204" pitchFamily="34" charset="0"/>
              </a:rPr>
              <a:t> = 0 d</a:t>
            </a:r>
            <a:r>
              <a:rPr lang="tr-TR" altLang="tr-TR" smtClean="0">
                <a:latin typeface="Arial" panose="020B0604020202020204" pitchFamily="34" charset="0"/>
              </a:rPr>
              <a:t>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i. satırdaki X’in elemanları ile j. kolondaki Y’nin elemanları birbirleriyle ilişkili ise, </a:t>
            </a:r>
            <a:r>
              <a:rPr lang="en-US" altLang="tr-TR" smtClean="0">
                <a:latin typeface="Arial" panose="020B0604020202020204" pitchFamily="34" charset="0"/>
              </a:rPr>
              <a:t>a</a:t>
            </a:r>
            <a:r>
              <a:rPr lang="en-US" altLang="tr-TR" baseline="-25000" smtClean="0">
                <a:latin typeface="Arial" panose="020B0604020202020204" pitchFamily="34" charset="0"/>
              </a:rPr>
              <a:t>i,j</a:t>
            </a:r>
            <a:r>
              <a:rPr lang="en-US" altLang="tr-TR" smtClean="0">
                <a:latin typeface="Arial" panose="020B0604020202020204" pitchFamily="34" charset="0"/>
              </a:rPr>
              <a:t> = </a:t>
            </a:r>
            <a:r>
              <a:rPr lang="tr-TR" altLang="tr-TR" smtClean="0">
                <a:latin typeface="Arial" panose="020B0604020202020204" pitchFamily="34" charset="0"/>
              </a:rPr>
              <a:t>1</a:t>
            </a:r>
            <a:r>
              <a:rPr lang="en-US" altLang="tr-TR" smtClean="0">
                <a:latin typeface="Arial" panose="020B0604020202020204" pitchFamily="34" charset="0"/>
              </a:rPr>
              <a:t> d</a:t>
            </a:r>
            <a:r>
              <a:rPr lang="tr-TR" altLang="tr-TR" smtClean="0">
                <a:latin typeface="Arial" panose="020B0604020202020204" pitchFamily="34" charset="0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9696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1093787"/>
          </a:xfrm>
        </p:spPr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Matris bağıntıları 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524001"/>
            <a:ext cx="7315200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Örnek</a:t>
            </a:r>
            <a:r>
              <a:rPr lang="en-US" altLang="tr-TR" smtClean="0">
                <a:latin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</a:t>
            </a:r>
            <a:r>
              <a:rPr lang="en-US" altLang="tr-TR" smtClean="0">
                <a:latin typeface="Arial" panose="020B0604020202020204" pitchFamily="34" charset="0"/>
              </a:rPr>
              <a:t>X = {1, 2, 3}, Y = {a, b, c, d}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i="1" smtClean="0">
                <a:latin typeface="Arial" panose="020B0604020202020204" pitchFamily="34" charset="0"/>
              </a:rPr>
              <a:t>	</a:t>
            </a:r>
            <a:r>
              <a:rPr lang="en-US" altLang="tr-TR" i="1" smtClean="0">
                <a:latin typeface="Arial" panose="020B0604020202020204" pitchFamily="34" charset="0"/>
              </a:rPr>
              <a:t>R</a:t>
            </a:r>
            <a:r>
              <a:rPr lang="en-US" altLang="tr-TR" smtClean="0">
                <a:latin typeface="Arial" panose="020B0604020202020204" pitchFamily="34" charset="0"/>
              </a:rPr>
              <a:t> = {(1,a), (1,d), (2,a), (2,b), (2,c)}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</a:rPr>
              <a:t>   </a:t>
            </a:r>
            <a:r>
              <a:rPr lang="tr-TR" altLang="tr-TR" smtClean="0">
                <a:latin typeface="Arial" panose="020B0604020202020204" pitchFamily="34" charset="0"/>
              </a:rPr>
              <a:t>R bağıntısının matrisi:</a:t>
            </a: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</a:rPr>
              <a:t>           A =</a:t>
            </a:r>
          </a:p>
        </p:txBody>
      </p:sp>
      <p:graphicFrame>
        <p:nvGraphicFramePr>
          <p:cNvPr id="209924" name="Group 4"/>
          <p:cNvGraphicFramePr>
            <a:graphicFrameLocks noGrp="1"/>
          </p:cNvGraphicFramePr>
          <p:nvPr/>
        </p:nvGraphicFramePr>
        <p:xfrm>
          <a:off x="4800600" y="3581400"/>
          <a:ext cx="2667000" cy="262255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Matris Bağıntıları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 (2)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Eğer </a:t>
            </a:r>
            <a:r>
              <a:rPr lang="tr-TR" altLang="tr-TR" i="1" smtClean="0">
                <a:latin typeface="Arial" panose="020B0604020202020204" pitchFamily="34" charset="0"/>
              </a:rPr>
              <a:t>R</a:t>
            </a:r>
            <a:r>
              <a:rPr lang="tr-TR" altLang="tr-TR" smtClean="0">
                <a:latin typeface="Arial" panose="020B0604020202020204" pitchFamily="34" charset="0"/>
              </a:rPr>
              <a:t> bağıntısı, </a:t>
            </a:r>
            <a:r>
              <a:rPr lang="tr-TR" altLang="tr-TR" i="1" smtClean="0">
                <a:latin typeface="Arial" panose="020B0604020202020204" pitchFamily="34" charset="0"/>
              </a:rPr>
              <a:t>X</a:t>
            </a:r>
            <a:r>
              <a:rPr lang="tr-TR" altLang="tr-TR" smtClean="0">
                <a:latin typeface="Arial" panose="020B0604020202020204" pitchFamily="34" charset="0"/>
              </a:rPr>
              <a:t> kümesinden </a:t>
            </a:r>
            <a:r>
              <a:rPr lang="tr-TR" altLang="tr-TR" i="1" smtClean="0">
                <a:latin typeface="Arial" panose="020B0604020202020204" pitchFamily="34" charset="0"/>
              </a:rPr>
              <a:t>X</a:t>
            </a:r>
            <a:r>
              <a:rPr lang="tr-TR" altLang="tr-TR" smtClean="0">
                <a:latin typeface="Arial" panose="020B0604020202020204" pitchFamily="34" charset="0"/>
              </a:rPr>
              <a:t> kümesine ise bu bağıntının matrisi bir kare matristir</a:t>
            </a: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Örnek</a:t>
            </a:r>
            <a:r>
              <a:rPr lang="en-US" altLang="tr-TR" smtClean="0">
                <a:latin typeface="Arial" panose="020B0604020202020204" pitchFamily="34" charset="0"/>
              </a:rPr>
              <a:t>: </a:t>
            </a:r>
            <a:endParaRPr lang="tr-TR" altLang="tr-TR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</a:t>
            </a:r>
            <a:r>
              <a:rPr lang="en-US" altLang="tr-TR" smtClean="0">
                <a:latin typeface="Arial" panose="020B0604020202020204" pitchFamily="34" charset="0"/>
              </a:rPr>
              <a:t>X = {a, b, c, d} </a:t>
            </a:r>
            <a:r>
              <a:rPr lang="tr-TR" altLang="tr-TR" smtClean="0">
                <a:latin typeface="Arial" panose="020B0604020202020204" pitchFamily="34" charset="0"/>
              </a:rPr>
              <a:t>ve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en-US" altLang="tr-TR" i="1" smtClean="0">
                <a:latin typeface="Arial" panose="020B0604020202020204" pitchFamily="34" charset="0"/>
              </a:rPr>
              <a:t>R</a:t>
            </a:r>
            <a:r>
              <a:rPr lang="en-US" altLang="tr-TR" smtClean="0">
                <a:latin typeface="Arial" panose="020B0604020202020204" pitchFamily="34" charset="0"/>
              </a:rPr>
              <a:t> = {(a,a), (b,b), (c,c), (d,d)}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</a:t>
            </a:r>
            <a:r>
              <a:rPr lang="en-US" altLang="tr-TR" smtClean="0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3352800" y="3733800"/>
          <a:ext cx="3962400" cy="2286000"/>
        </p:xfrm>
        <a:graphic>
          <a:graphicData uri="http://schemas.openxmlformats.org/drawingml/2006/table">
            <a:tbl>
              <a:tblPr/>
              <a:tblGrid>
                <a:gridCol w="792163"/>
                <a:gridCol w="792162"/>
                <a:gridCol w="793750"/>
                <a:gridCol w="792163"/>
                <a:gridCol w="792162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1"/>
            <a:ext cx="8229600" cy="1139825"/>
          </a:xfrm>
        </p:spPr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Fonksiyonlar 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Functions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59436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tr-TR" sz="2400" i="1" dirty="0">
                <a:latin typeface="Arial" panose="020B0604020202020204" pitchFamily="34" charset="0"/>
              </a:rPr>
              <a:t>Fonksiyon</a:t>
            </a:r>
            <a:r>
              <a:rPr lang="tr-TR" altLang="tr-TR" sz="2400" dirty="0">
                <a:latin typeface="Arial" panose="020B0604020202020204" pitchFamily="34" charset="0"/>
              </a:rPr>
              <a:t> bağıntının özel bir şeklidir.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dirty="0">
                <a:latin typeface="Arial" panose="020B0604020202020204" pitchFamily="34" charset="0"/>
              </a:rPr>
              <a:t>Bir </a:t>
            </a:r>
            <a:r>
              <a:rPr lang="tr-TR" altLang="tr-TR" sz="2400" b="1" i="1" dirty="0">
                <a:latin typeface="Arial" panose="020B0604020202020204" pitchFamily="34" charset="0"/>
              </a:rPr>
              <a:t>f</a:t>
            </a:r>
            <a:r>
              <a:rPr lang="tr-TR" altLang="tr-TR" sz="2400" dirty="0">
                <a:latin typeface="Arial" panose="020B0604020202020204" pitchFamily="34" charset="0"/>
              </a:rPr>
              <a:t> fonksiyonunun, </a:t>
            </a:r>
            <a:r>
              <a:rPr lang="tr-TR" altLang="tr-TR" sz="2400" i="1" dirty="0" err="1">
                <a:latin typeface="Arial" panose="020B0604020202020204" pitchFamily="34" charset="0"/>
              </a:rPr>
              <a:t>X</a:t>
            </a:r>
            <a:r>
              <a:rPr lang="tr-TR" altLang="tr-TR" sz="2400" dirty="0" err="1">
                <a:latin typeface="Arial" panose="020B0604020202020204" pitchFamily="34" charset="0"/>
              </a:rPr>
              <a:t>’den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i="1" dirty="0">
                <a:latin typeface="Arial" panose="020B0604020202020204" pitchFamily="34" charset="0"/>
              </a:rPr>
              <a:t>Y</a:t>
            </a:r>
            <a:r>
              <a:rPr lang="tr-TR" altLang="tr-TR" sz="2400" dirty="0">
                <a:latin typeface="Arial" panose="020B0604020202020204" pitchFamily="34" charset="0"/>
              </a:rPr>
              <a:t>’ye bir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</a:rPr>
              <a:t>    bağıntısı olsun (</a:t>
            </a:r>
            <a:r>
              <a:rPr lang="en-US" altLang="tr-TR" sz="2400" dirty="0">
                <a:latin typeface="Arial" panose="020B0604020202020204" pitchFamily="34" charset="0"/>
              </a:rPr>
              <a:t>f : X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 Y) 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</a:rPr>
              <a:t>    </a:t>
            </a:r>
            <a:r>
              <a:rPr lang="tr-TR" altLang="tr-TR" sz="2000" dirty="0" err="1">
                <a:latin typeface="Arial" panose="020B0604020202020204" pitchFamily="34" charset="0"/>
              </a:rPr>
              <a:t>Let</a:t>
            </a:r>
            <a:r>
              <a:rPr lang="tr-TR" altLang="tr-TR" sz="2000" dirty="0">
                <a:latin typeface="Arial" panose="020B0604020202020204" pitchFamily="34" charset="0"/>
              </a:rPr>
              <a:t> A </a:t>
            </a:r>
            <a:r>
              <a:rPr lang="tr-TR" altLang="tr-TR" sz="2000" dirty="0" err="1">
                <a:latin typeface="Arial" panose="020B0604020202020204" pitchFamily="34" charset="0"/>
              </a:rPr>
              <a:t>and</a:t>
            </a:r>
            <a:r>
              <a:rPr lang="tr-TR" altLang="tr-TR" sz="2000" dirty="0">
                <a:latin typeface="Arial" panose="020B0604020202020204" pitchFamily="34" charset="0"/>
              </a:rPr>
              <a:t> B </a:t>
            </a:r>
            <a:r>
              <a:rPr lang="tr-TR" altLang="tr-TR" sz="2000" dirty="0" err="1">
                <a:latin typeface="Arial" panose="020B0604020202020204" pitchFamily="34" charset="0"/>
              </a:rPr>
              <a:t>are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sets</a:t>
            </a:r>
            <a:r>
              <a:rPr lang="tr-TR" altLang="tr-TR" sz="2000" dirty="0">
                <a:latin typeface="Arial" panose="020B0604020202020204" pitchFamily="34" charset="0"/>
              </a:rPr>
              <a:t>. A </a:t>
            </a:r>
            <a:r>
              <a:rPr lang="tr-TR" altLang="tr-TR" sz="2000" i="1" dirty="0" err="1">
                <a:latin typeface="Arial" panose="020B0604020202020204" pitchFamily="34" charset="0"/>
              </a:rPr>
              <a:t>function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b="1" i="1" dirty="0">
                <a:latin typeface="Arial" panose="020B0604020202020204" pitchFamily="34" charset="0"/>
              </a:rPr>
              <a:t>f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from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</a:rPr>
              <a:t>    A </a:t>
            </a:r>
            <a:r>
              <a:rPr lang="tr-TR" altLang="tr-TR" sz="2000" dirty="0" err="1">
                <a:latin typeface="Arial" panose="020B0604020202020204" pitchFamily="34" charset="0"/>
              </a:rPr>
              <a:t>to</a:t>
            </a:r>
            <a:r>
              <a:rPr lang="tr-TR" altLang="tr-TR" sz="2000" dirty="0">
                <a:latin typeface="Arial" panose="020B0604020202020204" pitchFamily="34" charset="0"/>
              </a:rPr>
              <a:t> B is an </a:t>
            </a:r>
            <a:r>
              <a:rPr lang="tr-TR" altLang="tr-TR" sz="2000" dirty="0" err="1">
                <a:latin typeface="Arial" panose="020B0604020202020204" pitchFamily="34" charset="0"/>
              </a:rPr>
              <a:t>assignment</a:t>
            </a:r>
            <a:r>
              <a:rPr lang="tr-TR" altLang="tr-TR" sz="2000" dirty="0">
                <a:latin typeface="Arial" panose="020B0604020202020204" pitchFamily="34" charset="0"/>
              </a:rPr>
              <a:t> of </a:t>
            </a:r>
            <a:r>
              <a:rPr lang="tr-TR" altLang="tr-TR" sz="2000" dirty="0" err="1">
                <a:latin typeface="Arial" panose="020B0604020202020204" pitchFamily="34" charset="0"/>
              </a:rPr>
              <a:t>exactly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one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</a:rPr>
              <a:t>    element of B </a:t>
            </a:r>
            <a:r>
              <a:rPr lang="tr-TR" altLang="tr-TR" sz="2000" dirty="0" err="1">
                <a:latin typeface="Arial" panose="020B0604020202020204" pitchFamily="34" charset="0"/>
              </a:rPr>
              <a:t>to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each</a:t>
            </a:r>
            <a:r>
              <a:rPr lang="tr-TR" altLang="tr-TR" sz="2000" dirty="0">
                <a:latin typeface="Arial" panose="020B0604020202020204" pitchFamily="34" charset="0"/>
              </a:rPr>
              <a:t> element of A.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000" i="1" dirty="0" err="1">
                <a:latin typeface="Arial" panose="020B0604020202020204" pitchFamily="34" charset="0"/>
              </a:rPr>
              <a:t>X</a:t>
            </a:r>
            <a:r>
              <a:rPr lang="tr-TR" altLang="tr-TR" sz="2000" dirty="0" err="1">
                <a:latin typeface="Arial" panose="020B0604020202020204" pitchFamily="34" charset="0"/>
              </a:rPr>
              <a:t>’e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b="1" i="1" dirty="0">
                <a:latin typeface="Arial" panose="020B0604020202020204" pitchFamily="34" charset="0"/>
              </a:rPr>
              <a:t>f</a:t>
            </a:r>
            <a:r>
              <a:rPr lang="tr-TR" altLang="tr-TR" sz="2000" dirty="0">
                <a:latin typeface="Arial" panose="020B0604020202020204" pitchFamily="34" charset="0"/>
              </a:rPr>
              <a:t>’nin tanım kümesi (domain)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</a:rPr>
              <a:t>	 </a:t>
            </a:r>
            <a:r>
              <a:rPr lang="en-US" altLang="tr-TR" sz="2000" dirty="0">
                <a:latin typeface="Arial" panose="020B0604020202020204" pitchFamily="34" charset="0"/>
              </a:rPr>
              <a:t>Dom(f) = X</a:t>
            </a:r>
            <a:r>
              <a:rPr lang="en-US" altLang="tr-TR" sz="2400" dirty="0">
                <a:latin typeface="Arial" panose="020B0604020202020204" pitchFamily="34" charset="0"/>
              </a:rPr>
              <a:t> </a:t>
            </a:r>
            <a:endParaRPr lang="tr-TR" altLang="tr-TR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000" i="1" dirty="0" err="1">
                <a:latin typeface="Arial" panose="020B0604020202020204" pitchFamily="34" charset="0"/>
              </a:rPr>
              <a:t>Y</a:t>
            </a:r>
            <a:r>
              <a:rPr lang="tr-TR" altLang="tr-TR" sz="2000" dirty="0" err="1">
                <a:latin typeface="Arial" panose="020B0604020202020204" pitchFamily="34" charset="0"/>
              </a:rPr>
              <a:t>’e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b="1" i="1" dirty="0">
                <a:latin typeface="Arial" panose="020B0604020202020204" pitchFamily="34" charset="0"/>
              </a:rPr>
              <a:t>f</a:t>
            </a:r>
            <a:r>
              <a:rPr lang="tr-TR" altLang="tr-TR" sz="2000" dirty="0">
                <a:latin typeface="Arial" panose="020B0604020202020204" pitchFamily="34" charset="0"/>
              </a:rPr>
              <a:t>’nin değer kümesi (</a:t>
            </a:r>
            <a:r>
              <a:rPr lang="tr-TR" altLang="tr-TR" sz="2000" dirty="0" err="1">
                <a:latin typeface="Arial" panose="020B0604020202020204" pitchFamily="34" charset="0"/>
              </a:rPr>
              <a:t>range</a:t>
            </a:r>
            <a:r>
              <a:rPr lang="tr-TR" altLang="tr-TR" sz="20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 </a:t>
            </a:r>
            <a:r>
              <a:rPr lang="tr-TR" altLang="tr-TR" sz="2000" dirty="0" err="1">
                <a:latin typeface="Arial" panose="020B0604020202020204" pitchFamily="34" charset="0"/>
              </a:rPr>
              <a:t>Rng</a:t>
            </a:r>
            <a:r>
              <a:rPr lang="en-US" altLang="tr-TR" sz="2000" dirty="0">
                <a:latin typeface="Arial" panose="020B0604020202020204" pitchFamily="34" charset="0"/>
              </a:rPr>
              <a:t>(f) = </a:t>
            </a:r>
            <a:r>
              <a:rPr lang="tr-TR" altLang="tr-TR" sz="2000" dirty="0">
                <a:latin typeface="Arial" panose="020B0604020202020204" pitchFamily="34" charset="0"/>
              </a:rPr>
              <a:t>Y</a:t>
            </a:r>
            <a:r>
              <a:rPr lang="en-US" altLang="tr-TR" sz="2400" dirty="0">
                <a:latin typeface="Arial" panose="020B0604020202020204" pitchFamily="34" charset="0"/>
              </a:rPr>
              <a:t> </a:t>
            </a: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Dom(f) = X = {a, b, c, d},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r-TR" sz="2000" dirty="0" err="1">
                <a:latin typeface="Arial" panose="020B0604020202020204" pitchFamily="34" charset="0"/>
                <a:sym typeface="Symbol" panose="05050102010706020507" pitchFamily="18" charset="2"/>
              </a:rPr>
              <a:t>Rng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(f) =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Y =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{1, 3, 5}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f(a) = f(b) = 3, f(c) = 5, f(d) = 1</a:t>
            </a:r>
          </a:p>
        </p:txBody>
      </p:sp>
      <p:grpSp>
        <p:nvGrpSpPr>
          <p:cNvPr id="70660" name="Group 9"/>
          <p:cNvGrpSpPr>
            <a:grpSpLocks/>
          </p:cNvGrpSpPr>
          <p:nvPr/>
        </p:nvGrpSpPr>
        <p:grpSpPr bwMode="auto">
          <a:xfrm>
            <a:off x="7239000" y="2057400"/>
            <a:ext cx="3265488" cy="3505200"/>
            <a:chOff x="3600" y="1296"/>
            <a:chExt cx="2057" cy="2208"/>
          </a:xfrm>
        </p:grpSpPr>
        <p:pic>
          <p:nvPicPr>
            <p:cNvPr id="70661" name="Picture 4" descr="Function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296"/>
              <a:ext cx="2009" cy="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2" name="Rectangle 8"/>
            <p:cNvSpPr>
              <a:spLocks noChangeArrowheads="1"/>
            </p:cNvSpPr>
            <p:nvPr/>
          </p:nvSpPr>
          <p:spPr bwMode="auto">
            <a:xfrm>
              <a:off x="3792" y="3216"/>
              <a:ext cx="182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600" y="3264"/>
              <a:ext cx="1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X=Dom(f)    Y=Rng(f)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9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1860550" y="422116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1833563" y="4737100"/>
            <a:ext cx="659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	,	T = { 0, 1, 2, 3 } = G 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1825625" y="5203825"/>
            <a:ext cx="693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Değer Kümesi	,	D = { 0, 1, 2, 3, 5 } = S </a:t>
            </a: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1847850" y="5708650"/>
            <a:ext cx="705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Görüntü Kümesi      ,	f ( G ) = { 0, 1, 2, 3 } 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31975" y="1268413"/>
            <a:ext cx="8324850" cy="2787650"/>
            <a:chOff x="194" y="799"/>
            <a:chExt cx="5244" cy="1756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2807" y="981"/>
              <a:ext cx="2631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Yanda şeması verilen f fonksiyonunun:</a:t>
              </a:r>
            </a:p>
            <a:p>
              <a:pPr eaLnBrk="1" hangingPunct="1"/>
              <a:r>
                <a:rPr lang="tr-TR" altLang="tr-TR" sz="2400"/>
                <a:t>a) </a:t>
              </a:r>
              <a:r>
                <a:rPr lang="tr-TR" altLang="tr-TR" sz="2400">
                  <a:solidFill>
                    <a:srgbClr val="0000FF"/>
                  </a:solidFill>
                </a:rPr>
                <a:t>Tanım kümesini</a:t>
              </a:r>
              <a:r>
                <a:rPr lang="tr-TR" altLang="tr-TR" sz="2400"/>
                <a:t> yazınız.</a:t>
              </a:r>
            </a:p>
            <a:p>
              <a:pPr eaLnBrk="1" hangingPunct="1"/>
              <a:r>
                <a:rPr lang="tr-TR" altLang="tr-TR" sz="2400"/>
                <a:t>b) </a:t>
              </a:r>
              <a:r>
                <a:rPr lang="tr-TR" altLang="tr-TR" sz="2400">
                  <a:solidFill>
                    <a:srgbClr val="0000FF"/>
                  </a:solidFill>
                </a:rPr>
                <a:t>Değer kümesini</a:t>
              </a:r>
              <a:r>
                <a:rPr lang="tr-TR" altLang="tr-TR" sz="2400"/>
                <a:t> yazınız.</a:t>
              </a:r>
            </a:p>
            <a:p>
              <a:pPr eaLnBrk="1" hangingPunct="1"/>
              <a:r>
                <a:rPr lang="tr-TR" altLang="tr-TR" sz="2400"/>
                <a:t>c) </a:t>
              </a:r>
              <a:r>
                <a:rPr lang="tr-TR" altLang="tr-TR" sz="2400">
                  <a:solidFill>
                    <a:srgbClr val="0000FF"/>
                  </a:solidFill>
                </a:rPr>
                <a:t>Görüntü kümesini</a:t>
              </a:r>
              <a:r>
                <a:rPr lang="tr-TR" altLang="tr-TR" sz="2400"/>
                <a:t> yazınız.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31" y="845"/>
              <a:ext cx="860" cy="1678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2400">
                <a:solidFill>
                  <a:srgbClr val="FF0000"/>
                </a:solidFill>
              </a:endParaRPr>
            </a:p>
            <a:p>
              <a:pPr algn="ctr" eaLnBrk="1" hangingPunct="1"/>
              <a:endParaRPr lang="tr-TR" altLang="tr-TR" sz="2400">
                <a:solidFill>
                  <a:srgbClr val="FF0000"/>
                </a:solidFill>
              </a:endParaRP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1546" y="877"/>
              <a:ext cx="861" cy="1678"/>
            </a:xfrm>
            <a:prstGeom prst="ellipse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2400"/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94" y="79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2153" y="7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561" y="98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0</a:t>
              </a:r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561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561" y="17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868" y="10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0</a:t>
              </a: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1868" y="129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1868" y="157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873" y="18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1868" y="21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5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561" y="21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775" y="1162"/>
              <a:ext cx="108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730" y="1480"/>
              <a:ext cx="113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V="1">
              <a:off x="775" y="1162"/>
              <a:ext cx="1134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V="1">
              <a:off x="793" y="1734"/>
              <a:ext cx="108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701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/>
      <p:bldP spid="476163" grpId="0"/>
      <p:bldP spid="476164" grpId="0"/>
      <p:bldP spid="476165" grpId="0"/>
      <p:bldP spid="476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Bağıntılar 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Relations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tr-TR" sz="2400" b="1" i="1">
                <a:latin typeface="Arial" panose="020B0604020202020204" pitchFamily="34" charset="0"/>
              </a:rPr>
              <a:t>X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 b="1" i="1">
                <a:latin typeface="Arial" panose="020B0604020202020204" pitchFamily="34" charset="0"/>
              </a:rPr>
              <a:t>Y</a:t>
            </a:r>
            <a:r>
              <a:rPr lang="tr-TR" altLang="tr-TR" sz="2400">
                <a:latin typeface="Arial" panose="020B0604020202020204" pitchFamily="34" charset="0"/>
              </a:rPr>
              <a:t> verilen iki küme olsun</a:t>
            </a:r>
            <a:r>
              <a:rPr lang="en-US" altLang="tr-TR" sz="2400">
                <a:latin typeface="Arial" panose="020B0604020202020204" pitchFamily="34" charset="0"/>
              </a:rPr>
              <a:t>, </a:t>
            </a:r>
            <a:r>
              <a:rPr lang="tr-TR" altLang="tr-TR" sz="2400">
                <a:latin typeface="Arial" panose="020B0604020202020204" pitchFamily="34" charset="0"/>
              </a:rPr>
              <a:t>bunların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 i="1">
                <a:latin typeface="Arial" panose="020B0604020202020204" pitchFamily="34" charset="0"/>
              </a:rPr>
              <a:t>Kartezyen Çarpımı</a:t>
            </a:r>
            <a:r>
              <a:rPr lang="tr-TR" altLang="tr-TR" sz="2400">
                <a:latin typeface="Arial" panose="020B0604020202020204" pitchFamily="34" charset="0"/>
              </a:rPr>
              <a:t> (</a:t>
            </a:r>
            <a:r>
              <a:rPr lang="en-US" altLang="tr-TR" sz="2400" i="1">
                <a:latin typeface="Arial" panose="020B0604020202020204" pitchFamily="34" charset="0"/>
              </a:rPr>
              <a:t>Cartesian </a:t>
            </a:r>
            <a:r>
              <a:rPr lang="tr-TR" altLang="tr-TR" sz="2400" i="1">
                <a:latin typeface="Arial" panose="020B0604020202020204" pitchFamily="34" charset="0"/>
              </a:rPr>
              <a:t>P</a:t>
            </a:r>
            <a:r>
              <a:rPr lang="en-US" altLang="tr-TR" sz="2400" i="1">
                <a:latin typeface="Arial" panose="020B0604020202020204" pitchFamily="34" charset="0"/>
              </a:rPr>
              <a:t>roduct</a:t>
            </a:r>
            <a:r>
              <a:rPr lang="tr-TR" altLang="tr-TR" sz="2400" i="1">
                <a:latin typeface="Arial" panose="020B0604020202020204" pitchFamily="34" charset="0"/>
              </a:rPr>
              <a:t>)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en-US" altLang="tr-TR" sz="2400" b="1" i="1">
                <a:latin typeface="Arial" panose="020B0604020202020204" pitchFamily="34" charset="0"/>
              </a:rPr>
              <a:t>X</a:t>
            </a:r>
            <a:r>
              <a:rPr lang="en-US" altLang="tr-TR" sz="2400">
                <a:latin typeface="Arial" panose="020B0604020202020204" pitchFamily="34" charset="0"/>
              </a:rPr>
              <a:t>x</a:t>
            </a:r>
            <a:r>
              <a:rPr lang="en-US" altLang="tr-TR" sz="2400" b="1" i="1">
                <a:latin typeface="Arial" panose="020B0604020202020204" pitchFamily="34" charset="0"/>
              </a:rPr>
              <a:t>Y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olup,</a:t>
            </a:r>
            <a:r>
              <a:rPr lang="en-US" altLang="tr-TR" sz="2400">
                <a:latin typeface="Arial" panose="020B0604020202020204" pitchFamily="34" charset="0"/>
              </a:rPr>
              <a:t> (x,y) </a:t>
            </a:r>
            <a:r>
              <a:rPr lang="tr-TR" altLang="tr-TR" sz="2400">
                <a:latin typeface="Arial" panose="020B0604020202020204" pitchFamily="34" charset="0"/>
              </a:rPr>
              <a:t>çiftlerinden oluşur, </a:t>
            </a:r>
            <a:r>
              <a:rPr lang="en-US" altLang="tr-TR" sz="2400">
                <a:latin typeface="Arial" panose="020B0604020202020204" pitchFamily="34" charset="0"/>
              </a:rPr>
              <a:t>x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400">
                <a:latin typeface="Arial" panose="020B0604020202020204" pitchFamily="34" charset="0"/>
              </a:rPr>
              <a:t>X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y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400">
                <a:latin typeface="Arial" panose="020B0604020202020204" pitchFamily="34" charset="0"/>
              </a:rPr>
              <a:t>Y</a:t>
            </a:r>
          </a:p>
          <a:p>
            <a:pPr lvl="1" eaLnBrk="1" hangingPunct="1"/>
            <a:r>
              <a:rPr lang="en-US" altLang="tr-TR" sz="2000">
                <a:latin typeface="Arial" panose="020B0604020202020204" pitchFamily="34" charset="0"/>
              </a:rPr>
              <a:t> XxY = {(x, y) | x</a:t>
            </a:r>
            <a:r>
              <a:rPr lang="en-US" altLang="tr-TR" sz="20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000">
                <a:latin typeface="Arial" panose="020B0604020202020204" pitchFamily="34" charset="0"/>
              </a:rPr>
              <a:t>X and y</a:t>
            </a:r>
            <a:r>
              <a:rPr lang="en-US" altLang="tr-TR" sz="20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000">
                <a:latin typeface="Arial" panose="020B0604020202020204" pitchFamily="34" charset="0"/>
              </a:rPr>
              <a:t>Y}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00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sz="2400" b="1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, </a:t>
            </a:r>
            <a:r>
              <a:rPr lang="en-US" altLang="tr-TR" sz="2400">
                <a:latin typeface="Arial" panose="020B0604020202020204" pitchFamily="34" charset="0"/>
              </a:rPr>
              <a:t>XxY</a:t>
            </a:r>
            <a:r>
              <a:rPr lang="tr-TR" altLang="tr-TR" sz="2400">
                <a:latin typeface="Arial" panose="020B0604020202020204" pitchFamily="34" charset="0"/>
              </a:rPr>
              <a:t>  kartezyen çarpımının bir alt kümesi olup, </a:t>
            </a: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’den </a:t>
            </a:r>
            <a:r>
              <a:rPr lang="tr-TR" altLang="tr-TR" sz="2400" i="1">
                <a:latin typeface="Arial" panose="020B0604020202020204" pitchFamily="34" charset="0"/>
              </a:rPr>
              <a:t>Y</a:t>
            </a:r>
            <a:r>
              <a:rPr lang="tr-TR" altLang="tr-TR" sz="2400">
                <a:latin typeface="Arial" panose="020B0604020202020204" pitchFamily="34" charset="0"/>
              </a:rPr>
              <a:t>’ye, bir </a:t>
            </a:r>
            <a:r>
              <a:rPr lang="tr-TR" altLang="tr-TR" sz="2400" i="1">
                <a:latin typeface="Arial" panose="020B0604020202020204" pitchFamily="34" charset="0"/>
              </a:rPr>
              <a:t>ikili bağıntı</a:t>
            </a:r>
            <a:r>
              <a:rPr lang="tr-TR" altLang="tr-TR" sz="2400">
                <a:latin typeface="Arial" panose="020B0604020202020204" pitchFamily="34" charset="0"/>
              </a:rPr>
              <a:t> (</a:t>
            </a:r>
            <a:r>
              <a:rPr lang="en-US" altLang="tr-TR" sz="2400" i="1">
                <a:latin typeface="Arial" panose="020B0604020202020204" pitchFamily="34" charset="0"/>
              </a:rPr>
              <a:t>binary relation</a:t>
            </a:r>
            <a:r>
              <a:rPr lang="tr-TR" altLang="tr-TR" sz="2400" i="1">
                <a:latin typeface="Arial" panose="020B0604020202020204" pitchFamily="34" charset="0"/>
              </a:rPr>
              <a:t>)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olarak verilmiş olsun</a:t>
            </a:r>
          </a:p>
          <a:p>
            <a:pPr eaLnBrk="1" hangingPunct="1"/>
            <a:endParaRPr lang="en-US" altLang="tr-TR" sz="2400">
              <a:latin typeface="Arial" panose="020B0604020202020204" pitchFamily="34" charset="0"/>
            </a:endParaRPr>
          </a:p>
          <a:p>
            <a:pPr lvl="1" eaLnBrk="1" hangingPunct="1"/>
            <a:r>
              <a:rPr lang="tr-TR" altLang="tr-TR" sz="2000">
                <a:latin typeface="Arial" panose="020B0604020202020204" pitchFamily="34" charset="0"/>
              </a:rPr>
              <a:t>Örnek</a:t>
            </a:r>
            <a:r>
              <a:rPr lang="en-US" altLang="tr-TR" sz="2000">
                <a:latin typeface="Arial" panose="020B0604020202020204" pitchFamily="34" charset="0"/>
              </a:rPr>
              <a:t>: X = {1, 2, 3} </a:t>
            </a:r>
            <a:r>
              <a:rPr lang="tr-TR" altLang="tr-TR" sz="2000">
                <a:latin typeface="Arial" panose="020B0604020202020204" pitchFamily="34" charset="0"/>
              </a:rPr>
              <a:t>ve</a:t>
            </a:r>
            <a:r>
              <a:rPr lang="en-US" altLang="tr-TR" sz="2000">
                <a:latin typeface="Arial" panose="020B0604020202020204" pitchFamily="34" charset="0"/>
              </a:rPr>
              <a:t> Y = {a, b}</a:t>
            </a:r>
          </a:p>
          <a:p>
            <a:pPr lvl="1" eaLnBrk="1" hangingPunct="1"/>
            <a:r>
              <a:rPr lang="en-US" altLang="tr-TR" sz="2000" i="1">
                <a:latin typeface="Arial" panose="020B0604020202020204" pitchFamily="34" charset="0"/>
              </a:rPr>
              <a:t>R</a:t>
            </a:r>
            <a:r>
              <a:rPr lang="en-US" altLang="tr-TR" sz="2000">
                <a:latin typeface="Arial" panose="020B0604020202020204" pitchFamily="34" charset="0"/>
              </a:rPr>
              <a:t> = {(1,a), (1,b), (2,b), (3,a)} </a:t>
            </a:r>
            <a:r>
              <a:rPr lang="tr-TR" altLang="tr-TR" sz="2000">
                <a:latin typeface="Arial" panose="020B0604020202020204" pitchFamily="34" charset="0"/>
              </a:rPr>
              <a:t> </a:t>
            </a:r>
            <a:r>
              <a:rPr lang="tr-TR" altLang="tr-TR" sz="2000" i="1">
                <a:latin typeface="Arial" panose="020B0604020202020204" pitchFamily="34" charset="0"/>
              </a:rPr>
              <a:t>X</a:t>
            </a:r>
            <a:r>
              <a:rPr lang="tr-TR" altLang="tr-TR" sz="2000">
                <a:latin typeface="Arial" panose="020B0604020202020204" pitchFamily="34" charset="0"/>
              </a:rPr>
              <a:t> ve </a:t>
            </a:r>
            <a:r>
              <a:rPr lang="tr-TR" altLang="tr-TR" sz="2000" i="1">
                <a:latin typeface="Arial" panose="020B0604020202020204" pitchFamily="34" charset="0"/>
              </a:rPr>
              <a:t>Y</a:t>
            </a:r>
            <a:r>
              <a:rPr lang="tr-TR" altLang="tr-TR" sz="2000">
                <a:latin typeface="Arial" panose="020B0604020202020204" pitchFamily="34" charset="0"/>
              </a:rPr>
              <a:t> arasında bir bağıntıdır</a:t>
            </a:r>
            <a:endParaRPr lang="en-US" altLang="tr-T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451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FONKSİYONUN ÖZELLİKLERİ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1835151" y="14319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1-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2192339" y="1412876"/>
            <a:ext cx="82809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kümesinde açıkta eleman kalmaz, değer kümesinde </a:t>
            </a:r>
          </a:p>
          <a:p>
            <a:pPr eaLnBrk="1" hangingPunct="1"/>
            <a:r>
              <a:rPr lang="tr-TR" altLang="tr-TR" sz="2400"/>
              <a:t>açıkta eleman kalabilir.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9650" y="2328864"/>
            <a:ext cx="7416800" cy="3914211"/>
            <a:chOff x="295" y="1132"/>
            <a:chExt cx="4672" cy="2706"/>
          </a:xfrm>
        </p:grpSpPr>
        <p:sp>
          <p:nvSpPr>
            <p:cNvPr id="27654" name="Rectangle 7"/>
            <p:cNvSpPr>
              <a:spLocks noChangeArrowheads="1"/>
            </p:cNvSpPr>
            <p:nvPr/>
          </p:nvSpPr>
          <p:spPr bwMode="auto">
            <a:xfrm>
              <a:off x="295" y="1434"/>
              <a:ext cx="862" cy="195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927" y="1434"/>
              <a:ext cx="862" cy="1951"/>
            </a:xfrm>
            <a:prstGeom prst="rect">
              <a:avLst/>
            </a:prstGeom>
            <a:solidFill>
              <a:srgbClr val="99CC00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7656" name="Text Box 9"/>
            <p:cNvSpPr txBox="1">
              <a:spLocks noChangeArrowheads="1"/>
            </p:cNvSpPr>
            <p:nvPr/>
          </p:nvSpPr>
          <p:spPr bwMode="auto">
            <a:xfrm>
              <a:off x="436" y="1402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7657" name="Text Box 10"/>
            <p:cNvSpPr txBox="1">
              <a:spLocks noChangeArrowheads="1"/>
            </p:cNvSpPr>
            <p:nvPr/>
          </p:nvSpPr>
          <p:spPr bwMode="auto">
            <a:xfrm>
              <a:off x="440" y="2404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2154" y="3026"/>
              <a:ext cx="38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2154" y="1389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436" y="2857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436" y="1901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2" name="Text Box 15"/>
            <p:cNvSpPr txBox="1">
              <a:spLocks noChangeArrowheads="1"/>
            </p:cNvSpPr>
            <p:nvPr/>
          </p:nvSpPr>
          <p:spPr bwMode="auto">
            <a:xfrm>
              <a:off x="2153" y="1706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3" name="Text Box 16"/>
            <p:cNvSpPr txBox="1">
              <a:spLocks noChangeArrowheads="1"/>
            </p:cNvSpPr>
            <p:nvPr/>
          </p:nvSpPr>
          <p:spPr bwMode="auto">
            <a:xfrm>
              <a:off x="2157" y="2388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4" name="Text Box 17"/>
            <p:cNvSpPr txBox="1">
              <a:spLocks noChangeArrowheads="1"/>
            </p:cNvSpPr>
            <p:nvPr/>
          </p:nvSpPr>
          <p:spPr bwMode="auto">
            <a:xfrm>
              <a:off x="2154" y="2704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5" name="Text Box 18"/>
            <p:cNvSpPr txBox="1">
              <a:spLocks noChangeArrowheads="1"/>
            </p:cNvSpPr>
            <p:nvPr/>
          </p:nvSpPr>
          <p:spPr bwMode="auto">
            <a:xfrm>
              <a:off x="2153" y="2024"/>
              <a:ext cx="40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6" name="Text Box 19"/>
            <p:cNvSpPr txBox="1">
              <a:spLocks noChangeArrowheads="1"/>
            </p:cNvSpPr>
            <p:nvPr/>
          </p:nvSpPr>
          <p:spPr bwMode="auto">
            <a:xfrm>
              <a:off x="295" y="1144"/>
              <a:ext cx="8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>
                  <a:solidFill>
                    <a:srgbClr val="0000FF"/>
                  </a:solidFill>
                </a:rPr>
                <a:t>ÇOCUKLAR</a:t>
              </a: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>
              <a:off x="2057" y="1132"/>
              <a:ext cx="7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>
                  <a:solidFill>
                    <a:srgbClr val="0000FF"/>
                  </a:solidFill>
                </a:rPr>
                <a:t>ANNELER</a:t>
              </a:r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>
              <a:off x="793" y="1752"/>
              <a:ext cx="145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 flipV="1">
              <a:off x="793" y="2024"/>
              <a:ext cx="145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0" name="Line 23"/>
            <p:cNvSpPr>
              <a:spLocks noChangeShapeType="1"/>
            </p:cNvSpPr>
            <p:nvPr/>
          </p:nvSpPr>
          <p:spPr bwMode="auto">
            <a:xfrm flipV="1">
              <a:off x="793" y="2659"/>
              <a:ext cx="1497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>
              <a:off x="793" y="3203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2" name="Text Box 25"/>
            <p:cNvSpPr txBox="1">
              <a:spLocks noChangeArrowheads="1"/>
            </p:cNvSpPr>
            <p:nvPr/>
          </p:nvSpPr>
          <p:spPr bwMode="auto">
            <a:xfrm>
              <a:off x="433" y="3476"/>
              <a:ext cx="55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TANIM</a:t>
              </a:r>
            </a:p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7673" name="Text Box 26"/>
            <p:cNvSpPr txBox="1">
              <a:spLocks noChangeArrowheads="1"/>
            </p:cNvSpPr>
            <p:nvPr/>
          </p:nvSpPr>
          <p:spPr bwMode="auto">
            <a:xfrm>
              <a:off x="2110" y="3475"/>
              <a:ext cx="55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DEĞER</a:t>
              </a:r>
            </a:p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7674" name="Text Box 27"/>
            <p:cNvSpPr txBox="1">
              <a:spLocks noChangeArrowheads="1"/>
            </p:cNvSpPr>
            <p:nvPr/>
          </p:nvSpPr>
          <p:spPr bwMode="auto">
            <a:xfrm>
              <a:off x="2880" y="1566"/>
              <a:ext cx="2087" cy="1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000"/>
                <a:t>Tanım kümesinde bulunan her çocuğun değer kümesinde bir annesi vardır.Dolayısıyla </a:t>
              </a:r>
              <a:r>
                <a:rPr lang="tr-TR" altLang="tr-TR" sz="2000" u="sng">
                  <a:solidFill>
                    <a:srgbClr val="FF0000"/>
                  </a:solidFill>
                </a:rPr>
                <a:t>tanım kümesinde açıkta eleman</a:t>
              </a:r>
              <a:r>
                <a:rPr lang="tr-TR" altLang="tr-TR" sz="2000"/>
                <a:t> </a:t>
              </a:r>
              <a:r>
                <a:rPr lang="tr-TR" altLang="tr-TR" sz="2000" u="sng">
                  <a:solidFill>
                    <a:srgbClr val="FF0000"/>
                  </a:solidFill>
                </a:rPr>
                <a:t>kalmamıştır</a:t>
              </a:r>
              <a:r>
                <a:rPr lang="tr-TR" altLang="tr-TR" sz="2000" u="sng"/>
                <a:t> </a:t>
              </a:r>
              <a:r>
                <a:rPr lang="tr-TR" altLang="tr-TR" sz="2000"/>
                <a:t> ama çocuğu olmayan anneler bulunabilir</a:t>
              </a:r>
              <a:r>
                <a:rPr lang="tr-TR" altLang="tr-TR" sz="1400" b="1">
                  <a:solidFill>
                    <a:srgbClr val="008000"/>
                  </a:solidFill>
                </a:rPr>
                <a:t>.(Yani değer kümesinde açıkta eleman kalabilir.)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7" grpId="0"/>
      <p:bldP spid="4771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1824038" y="6826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2-</a:t>
            </a:r>
          </a:p>
        </p:txBody>
      </p:sp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2192338" y="677864"/>
            <a:ext cx="8007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kümesinde bir eleman değer kümesindeki birden fazla elemanla eşlenemez.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8213" y="1773239"/>
            <a:ext cx="7370762" cy="4219575"/>
            <a:chOff x="431" y="1117"/>
            <a:chExt cx="4643" cy="2658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125" y="1384"/>
              <a:ext cx="862" cy="1951"/>
            </a:xfrm>
            <a:prstGeom prst="rect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493" y="1384"/>
              <a:ext cx="862" cy="195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674" y="143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678" y="243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352" y="2976"/>
              <a:ext cx="3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2352" y="133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674" y="2885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674" y="192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2351" y="1656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2355" y="2337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352" y="265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351" y="197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431" y="1117"/>
              <a:ext cx="9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ÇOCUKLAR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2125" y="1122"/>
              <a:ext cx="8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ANNELER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991" y="1702"/>
              <a:ext cx="145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991" y="2155"/>
              <a:ext cx="148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991" y="2609"/>
              <a:ext cx="1497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991" y="2700"/>
              <a:ext cx="1497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991" y="3153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1399" y="2352"/>
              <a:ext cx="636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6500">
                  <a:solidFill>
                    <a:srgbClr val="FF0000"/>
                  </a:solidFill>
                  <a:sym typeface="Webdings" panose="05030102010509060703" pitchFamily="18" charset="2"/>
                </a:rPr>
                <a:t></a:t>
              </a: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585" y="3409"/>
              <a:ext cx="64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TANIM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 KÜMESİ</a:t>
              </a:r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2281" y="3409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DEĞER 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3077" y="1445"/>
              <a:ext cx="199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000"/>
                <a:t>Tanım kümesindeki bir çocuğun değer kümesinde iki tane annesi olmaz .</a:t>
              </a:r>
            </a:p>
            <a:p>
              <a:pPr algn="ctr" eaLnBrk="1" hangingPunct="1"/>
              <a:r>
                <a:rPr lang="tr-TR" altLang="tr-TR" sz="1700"/>
                <a:t>(</a:t>
              </a:r>
              <a:r>
                <a:rPr lang="tr-TR" altLang="tr-TR" sz="1700" b="1"/>
                <a:t>Yani </a:t>
              </a:r>
              <a:r>
                <a:rPr lang="tr-TR" altLang="tr-TR" sz="1700" b="1" u="sng">
                  <a:solidFill>
                    <a:srgbClr val="FF0000"/>
                  </a:solidFill>
                </a:rPr>
                <a:t>tanım kümesindeki bir eleman değer kümesinde ancak bir</a:t>
              </a:r>
              <a:r>
                <a:rPr lang="tr-TR" altLang="tr-TR" sz="1700" b="1"/>
                <a:t> </a:t>
              </a:r>
              <a:r>
                <a:rPr lang="tr-TR" altLang="tr-TR" sz="1700" b="1" u="sng">
                  <a:solidFill>
                    <a:srgbClr val="FF0000"/>
                  </a:solidFill>
                </a:rPr>
                <a:t>elemanla eşlenebilir</a:t>
              </a:r>
              <a:r>
                <a:rPr lang="tr-TR" altLang="tr-TR" sz="1700"/>
                <a:t> 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1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/>
      <p:bldP spid="4782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Text Box 2"/>
          <p:cNvSpPr txBox="1">
            <a:spLocks noChangeArrowheads="1"/>
          </p:cNvSpPr>
          <p:nvPr/>
        </p:nvSpPr>
        <p:spPr bwMode="auto">
          <a:xfrm>
            <a:off x="1824038" y="6826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  <a:sym typeface="Wingdings" panose="05000000000000000000" pitchFamily="2" charset="2"/>
              </a:rPr>
              <a:t>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2192338" y="677864"/>
            <a:ext cx="8007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kümesindeki birden çok eleman değer kümesindeki bir elemanla eşlenebilir.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8214" y="1773239"/>
            <a:ext cx="7818437" cy="4219575"/>
            <a:chOff x="431" y="1117"/>
            <a:chExt cx="4925" cy="265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125" y="1384"/>
              <a:ext cx="862" cy="1951"/>
            </a:xfrm>
            <a:prstGeom prst="rect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93" y="1384"/>
              <a:ext cx="862" cy="195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674" y="143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678" y="243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2352" y="2976"/>
              <a:ext cx="3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2352" y="133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674" y="2885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674" y="192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2351" y="1656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33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2355" y="2337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2352" y="265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2351" y="197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431" y="1117"/>
              <a:ext cx="9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ÇOCUKLAR</a:t>
              </a: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125" y="1122"/>
              <a:ext cx="8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ANNELER</a:t>
              </a: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991" y="1702"/>
              <a:ext cx="145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991" y="2155"/>
              <a:ext cx="1435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V="1">
              <a:off x="991" y="2614"/>
              <a:ext cx="1435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 flipV="1">
              <a:off x="991" y="2659"/>
              <a:ext cx="1435" cy="4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585" y="3409"/>
              <a:ext cx="64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TANIM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 KÜMESİ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2281" y="3409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DEĞER 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134" y="2025"/>
              <a:ext cx="222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000">
                  <a:solidFill>
                    <a:srgbClr val="008000"/>
                  </a:solidFill>
                </a:rPr>
                <a:t>Bir problem yoktur.</a:t>
              </a:r>
            </a:p>
            <a:p>
              <a:pPr algn="ctr" eaLnBrk="1" hangingPunct="1"/>
              <a:r>
                <a:rPr lang="tr-TR" altLang="tr-TR" sz="2000">
                  <a:solidFill>
                    <a:srgbClr val="008000"/>
                  </a:solidFill>
                </a:rPr>
                <a:t>Çocuğu olmayan anneler olabilir.Gayet normal.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2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/>
      <p:bldP spid="4792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1847850" y="4930775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f = {  ( a, 2 ), ( b, 1 ), (c, 3 ) }   bağıntısı bir </a:t>
            </a:r>
            <a:r>
              <a:rPr lang="tr-TR" altLang="tr-TR" sz="2400" b="1">
                <a:solidFill>
                  <a:srgbClr val="0000FF"/>
                </a:solidFill>
              </a:rPr>
              <a:t>fonksiyondur</a:t>
            </a:r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71814" y="1171575"/>
            <a:ext cx="5616575" cy="3506788"/>
            <a:chOff x="1096" y="738"/>
            <a:chExt cx="3538" cy="2209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1118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4360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499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.2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.3</a:t>
              </a:r>
            </a:p>
          </p:txBody>
        </p:sp>
        <p:sp>
          <p:nvSpPr>
            <p:cNvPr id="480264" name="Text Box 8"/>
            <p:cNvSpPr txBox="1">
              <a:spLocks noChangeArrowheads="1"/>
            </p:cNvSpPr>
            <p:nvPr/>
          </p:nvSpPr>
          <p:spPr bwMode="auto">
            <a:xfrm>
              <a:off x="2756" y="738"/>
              <a:ext cx="1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1096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882" y="2523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flipV="1">
              <a:off x="1928" y="1661"/>
              <a:ext cx="1995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882" y="1616"/>
              <a:ext cx="2041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1991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5885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8" grpId="0"/>
      <p:bldP spid="4802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14" y="1143001"/>
            <a:ext cx="5616575" cy="3535363"/>
            <a:chOff x="975" y="720"/>
            <a:chExt cx="3538" cy="2227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997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4239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3378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.2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.3</a:t>
              </a:r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2635" y="7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2777" name="Oval 8"/>
            <p:cNvSpPr>
              <a:spLocks noChangeArrowheads="1"/>
            </p:cNvSpPr>
            <p:nvPr/>
          </p:nvSpPr>
          <p:spPr bwMode="auto">
            <a:xfrm>
              <a:off x="975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V="1">
              <a:off x="1761" y="2115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1761" y="1616"/>
              <a:ext cx="20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80" name="Freeform 11"/>
            <p:cNvSpPr>
              <a:spLocks/>
            </p:cNvSpPr>
            <p:nvPr/>
          </p:nvSpPr>
          <p:spPr bwMode="auto">
            <a:xfrm>
              <a:off x="1870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>
              <a:off x="1701" y="2069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1862139" y="4926014"/>
            <a:ext cx="83518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g = { ( a,1 ), ( b, 2 ), ( c, 2 ) } bağıntısı bir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 </a:t>
            </a:r>
            <a:r>
              <a:rPr lang="tr-TR" altLang="tr-TR" sz="2400" b="1">
                <a:solidFill>
                  <a:srgbClr val="0000FF"/>
                </a:solidFill>
              </a:rPr>
              <a:t>fonksiyondur</a:t>
            </a:r>
          </a:p>
        </p:txBody>
      </p:sp>
    </p:spTree>
    <p:extLst>
      <p:ext uri="{BB962C8B-B14F-4D97-AF65-F5344CB8AC3E}">
        <p14:creationId xmlns:p14="http://schemas.microsoft.com/office/powerpoint/2010/main" val="23340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autoUpdateAnimBg="0"/>
      <p:bldP spid="4812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14" y="1143001"/>
            <a:ext cx="5616575" cy="3535363"/>
            <a:chOff x="975" y="720"/>
            <a:chExt cx="3538" cy="2227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997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4239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3799" name="Oval 6"/>
            <p:cNvSpPr>
              <a:spLocks noChangeArrowheads="1"/>
            </p:cNvSpPr>
            <p:nvPr/>
          </p:nvSpPr>
          <p:spPr bwMode="auto">
            <a:xfrm>
              <a:off x="3378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 b="1"/>
                <a:t>.</a:t>
              </a:r>
              <a:r>
                <a:rPr lang="tr-TR" altLang="tr-TR" sz="2400"/>
                <a:t>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.2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.3</a:t>
              </a: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2635" y="7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h</a:t>
              </a:r>
            </a:p>
          </p:txBody>
        </p:sp>
        <p:sp>
          <p:nvSpPr>
            <p:cNvPr id="33801" name="Oval 8"/>
            <p:cNvSpPr>
              <a:spLocks noChangeArrowheads="1"/>
            </p:cNvSpPr>
            <p:nvPr/>
          </p:nvSpPr>
          <p:spPr bwMode="auto">
            <a:xfrm>
              <a:off x="975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3802" name="Line 9"/>
            <p:cNvSpPr>
              <a:spLocks noChangeShapeType="1"/>
            </p:cNvSpPr>
            <p:nvPr/>
          </p:nvSpPr>
          <p:spPr bwMode="auto">
            <a:xfrm flipV="1">
              <a:off x="1761" y="2115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1761" y="1616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4" name="Freeform 11"/>
            <p:cNvSpPr>
              <a:spLocks/>
            </p:cNvSpPr>
            <p:nvPr/>
          </p:nvSpPr>
          <p:spPr bwMode="auto">
            <a:xfrm>
              <a:off x="1870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>
              <a:off x="1701" y="2069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1817688" y="4927601"/>
            <a:ext cx="828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 h = {  ( a, 2 ), ( b, 2 ), (c, 2 )  } bağıntısı bir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0000FF"/>
                </a:solidFill>
              </a:rPr>
              <a:t>fonksiyondur</a:t>
            </a:r>
          </a:p>
        </p:txBody>
      </p:sp>
    </p:spTree>
    <p:extLst>
      <p:ext uri="{BB962C8B-B14F-4D97-AF65-F5344CB8AC3E}">
        <p14:creationId xmlns:p14="http://schemas.microsoft.com/office/powerpoint/2010/main" val="36529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utoUpdateAnimBg="0"/>
      <p:bldP spid="4823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14" y="1143001"/>
            <a:ext cx="5616575" cy="3535363"/>
            <a:chOff x="975" y="720"/>
            <a:chExt cx="3538" cy="2227"/>
          </a:xfrm>
        </p:grpSpPr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997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4239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3378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 b="1">
                  <a:solidFill>
                    <a:srgbClr val="FF3300"/>
                  </a:solidFill>
                </a:rPr>
                <a:t>.2</a:t>
              </a:r>
            </a:p>
            <a:p>
              <a:pPr algn="ctr" eaLnBrk="1" hangingPunct="1"/>
              <a:endParaRPr lang="tr-TR" altLang="tr-TR" sz="2400" b="1">
                <a:solidFill>
                  <a:srgbClr val="FF3300"/>
                </a:solidFill>
              </a:endParaRPr>
            </a:p>
            <a:p>
              <a:pPr algn="ctr" eaLnBrk="1" hangingPunct="1"/>
              <a:r>
                <a:rPr lang="tr-TR" altLang="tr-TR" sz="2400" b="1">
                  <a:solidFill>
                    <a:srgbClr val="FF3300"/>
                  </a:solidFill>
                </a:rPr>
                <a:t>.3</a:t>
              </a:r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2635" y="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k</a:t>
              </a:r>
            </a:p>
          </p:txBody>
        </p:sp>
        <p:sp>
          <p:nvSpPr>
            <p:cNvPr id="34825" name="Oval 8"/>
            <p:cNvSpPr>
              <a:spLocks noChangeArrowheads="1"/>
            </p:cNvSpPr>
            <p:nvPr/>
          </p:nvSpPr>
          <p:spPr bwMode="auto">
            <a:xfrm>
              <a:off x="975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 flipV="1">
              <a:off x="1785" y="2142"/>
              <a:ext cx="2026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>
              <a:off x="1761" y="1616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8" name="Freeform 11"/>
            <p:cNvSpPr>
              <a:spLocks/>
            </p:cNvSpPr>
            <p:nvPr/>
          </p:nvSpPr>
          <p:spPr bwMode="auto">
            <a:xfrm>
              <a:off x="1870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 flipV="1">
              <a:off x="1701" y="1706"/>
              <a:ext cx="2132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1782" y="2559"/>
              <a:ext cx="199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3342" name="Text Box 14"/>
          <p:cNvSpPr txBox="1">
            <a:spLocks noChangeArrowheads="1"/>
          </p:cNvSpPr>
          <p:nvPr/>
        </p:nvSpPr>
        <p:spPr bwMode="auto">
          <a:xfrm>
            <a:off x="1847850" y="4792664"/>
            <a:ext cx="83518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k = { ( a, 2 ), ( b, 1 ), (c, 2), (c, 3) }   bağıntısı bir  </a:t>
            </a:r>
            <a:r>
              <a:rPr lang="tr-TR" altLang="tr-TR" sz="2400" b="1">
                <a:solidFill>
                  <a:srgbClr val="0000FF"/>
                </a:solidFill>
              </a:rPr>
              <a:t>fonksiyon değildir</a:t>
            </a:r>
            <a:r>
              <a:rPr lang="tr-TR" altLang="tr-TR" sz="2400"/>
              <a:t>.  Çünkü  G kümesindeki </a:t>
            </a:r>
            <a:r>
              <a:rPr lang="en-US" altLang="tr-TR" sz="2400">
                <a:cs typeface="Arial" panose="020B0604020202020204" pitchFamily="34" charset="0"/>
              </a:rPr>
              <a:t>'</a:t>
            </a:r>
            <a:r>
              <a:rPr lang="tr-TR" altLang="tr-TR" sz="2400">
                <a:cs typeface="Arial" panose="020B0604020202020204" pitchFamily="34" charset="0"/>
              </a:rPr>
              <a:t>c</a:t>
            </a:r>
            <a:r>
              <a:rPr lang="en-US" altLang="tr-TR" sz="2400">
                <a:cs typeface="Arial" panose="020B0604020202020204" pitchFamily="34" charset="0"/>
              </a:rPr>
              <a:t>'</a:t>
            </a:r>
            <a:r>
              <a:rPr lang="tr-TR" altLang="tr-TR" sz="2400">
                <a:cs typeface="Arial" panose="020B0604020202020204" pitchFamily="34" charset="0"/>
              </a:rPr>
              <a:t> elemanının eşlendiği iki eleman vardır.</a:t>
            </a:r>
            <a:endParaRPr lang="en-US" altLang="tr-TR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133600" y="1752601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-25000"/>
              <a:t>1</a:t>
            </a:r>
            <a:r>
              <a:rPr lang="tr-TR" altLang="tr-TR"/>
              <a:t>(x)=x</a:t>
            </a:r>
            <a:r>
              <a:rPr lang="tr-TR" altLang="tr-TR" baseline="30000"/>
              <a:t>2</a:t>
            </a:r>
            <a:r>
              <a:rPr lang="tr-TR" altLang="tr-TR"/>
              <a:t>   f</a:t>
            </a:r>
            <a:r>
              <a:rPr lang="tr-TR" altLang="tr-TR" baseline="-25000"/>
              <a:t>2</a:t>
            </a:r>
            <a:r>
              <a:rPr lang="tr-TR" altLang="tr-TR"/>
              <a:t>(x)=x-x</a:t>
            </a:r>
            <a:r>
              <a:rPr lang="tr-TR" altLang="tr-TR" baseline="30000"/>
              <a:t>2</a:t>
            </a:r>
            <a:endParaRPr lang="en-US" altLang="tr-TR" baseline="300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209800" y="23622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-25000"/>
              <a:t>1</a:t>
            </a:r>
            <a:r>
              <a:rPr lang="tr-TR" altLang="tr-TR"/>
              <a:t> + f</a:t>
            </a:r>
            <a:r>
              <a:rPr lang="tr-TR" altLang="tr-TR" baseline="-25000"/>
              <a:t>2</a:t>
            </a:r>
            <a:r>
              <a:rPr lang="tr-TR" altLang="tr-TR"/>
              <a:t> =?</a:t>
            </a:r>
            <a:endParaRPr lang="en-US" altLang="tr-TR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746500" y="2425701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</a:t>
            </a:r>
            <a:r>
              <a:rPr lang="tr-TR" altLang="tr-TR" baseline="30000"/>
              <a:t>2</a:t>
            </a:r>
            <a:r>
              <a:rPr lang="tr-TR" altLang="tr-TR"/>
              <a:t> +x- x</a:t>
            </a:r>
            <a:r>
              <a:rPr lang="tr-TR" altLang="tr-TR" baseline="30000"/>
              <a:t>2</a:t>
            </a:r>
            <a:r>
              <a:rPr lang="tr-TR" altLang="tr-TR"/>
              <a:t> =x</a:t>
            </a:r>
            <a:endParaRPr lang="en-US" altLang="tr-TR"/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2133601" y="2895601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-25000"/>
              <a:t>1</a:t>
            </a:r>
            <a:r>
              <a:rPr lang="tr-TR" altLang="tr-TR"/>
              <a:t> * f</a:t>
            </a:r>
            <a:r>
              <a:rPr lang="tr-TR" altLang="tr-TR" baseline="-25000"/>
              <a:t>2</a:t>
            </a:r>
            <a:r>
              <a:rPr lang="tr-TR" altLang="tr-TR"/>
              <a:t> =?</a:t>
            </a:r>
            <a:endParaRPr lang="en-US" altLang="tr-TR"/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3733800" y="2882901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</a:t>
            </a:r>
            <a:r>
              <a:rPr lang="tr-TR" altLang="tr-TR" baseline="30000"/>
              <a:t>2</a:t>
            </a:r>
            <a:r>
              <a:rPr lang="tr-TR" altLang="tr-TR"/>
              <a:t>(x- x</a:t>
            </a:r>
            <a:r>
              <a:rPr lang="tr-TR" altLang="tr-TR" baseline="30000"/>
              <a:t>2</a:t>
            </a:r>
            <a:r>
              <a:rPr lang="tr-TR" altLang="tr-TR"/>
              <a:t> )=x</a:t>
            </a:r>
            <a:r>
              <a:rPr lang="tr-TR" altLang="tr-TR" baseline="30000"/>
              <a:t>3</a:t>
            </a:r>
            <a:r>
              <a:rPr lang="tr-TR" altLang="tr-TR"/>
              <a:t>-x</a:t>
            </a:r>
            <a:r>
              <a:rPr lang="tr-TR" altLang="tr-TR" baseline="30000"/>
              <a:t>4</a:t>
            </a:r>
            <a:endParaRPr lang="en-US" altLang="tr-TR" baseline="30000"/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2209800" y="3886201"/>
            <a:ext cx="6019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 altLang="tr-TR"/>
              <a:t>R={(1,a)(2,b)(3,a)}   Bir fonksiyon mudur ?</a:t>
            </a:r>
            <a:endParaRPr lang="en-US" altLang="tr-TR"/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7848600" y="4267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EVET</a:t>
            </a:r>
            <a:endParaRPr lang="en-US" altLang="tr-TR">
              <a:solidFill>
                <a:srgbClr val="FF0000"/>
              </a:solidFill>
            </a:endParaRP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2286000" y="5029201"/>
            <a:ext cx="6019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 altLang="tr-TR"/>
              <a:t>R={(1,a)(2,b)(3,c)(1,b)}   Bir fonksiyon mudur ?</a:t>
            </a:r>
            <a:endParaRPr lang="en-US" altLang="tr-TR"/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8382000" y="5410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HAYIR</a:t>
            </a:r>
            <a:endParaRPr lang="en-US" altLang="tr-T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1" grpId="0" autoUpdateAnimBg="0"/>
      <p:bldP spid="259082" grpId="0" autoUpdateAnimBg="0"/>
      <p:bldP spid="259083" grpId="0" autoUpdateAnimBg="0"/>
      <p:bldP spid="2590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1824038" y="666750"/>
            <a:ext cx="3605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FONKSİYON TÜRLERİ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846264" y="1200150"/>
            <a:ext cx="44656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1- BİREBİR (1:1) FONKSİYON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833564" y="1700213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altLang="tr-TR" sz="2400"/>
              <a:t>Tanım kümesindeki her farklı elemanın , görüntüsü de farklı  ise bu tip fonksiyona </a:t>
            </a:r>
            <a:r>
              <a:rPr lang="tr-TR" altLang="tr-TR" sz="2400">
                <a:solidFill>
                  <a:srgbClr val="0000FF"/>
                </a:solidFill>
              </a:rPr>
              <a:t>bire bir (  1:1 )  fonksiyon</a:t>
            </a:r>
            <a:r>
              <a:rPr lang="tr-TR" altLang="tr-TR" sz="2400"/>
              <a:t>   denir.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1833564" y="2827338"/>
            <a:ext cx="130968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2063750" y="5791201"/>
            <a:ext cx="29527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f   fonksiyonu  birebirdir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230564" y="3170238"/>
            <a:ext cx="3381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f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6326188" y="5768976"/>
            <a:ext cx="38163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000"/>
              <a:t>g   fonksiyonu   </a:t>
            </a:r>
            <a:r>
              <a:rPr lang="tr-TR" altLang="tr-TR" sz="2000" u="sng">
                <a:solidFill>
                  <a:srgbClr val="0000FF"/>
                </a:solidFill>
              </a:rPr>
              <a:t>birebir değildir</a:t>
            </a:r>
            <a:r>
              <a:rPr lang="tr-TR" altLang="tr-TR" sz="20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51663" y="3113088"/>
            <a:ext cx="2654300" cy="2220912"/>
            <a:chOff x="3419" y="1961"/>
            <a:chExt cx="1672" cy="1399"/>
          </a:xfrm>
        </p:grpSpPr>
        <p:sp>
          <p:nvSpPr>
            <p:cNvPr id="103456" name="Oval 10"/>
            <p:cNvSpPr>
              <a:spLocks noChangeArrowheads="1"/>
            </p:cNvSpPr>
            <p:nvPr/>
          </p:nvSpPr>
          <p:spPr bwMode="auto">
            <a:xfrm>
              <a:off x="3419" y="2755"/>
              <a:ext cx="752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57" name="Text Box 11"/>
            <p:cNvSpPr txBox="1">
              <a:spLocks noChangeArrowheads="1"/>
            </p:cNvSpPr>
            <p:nvPr/>
          </p:nvSpPr>
          <p:spPr bwMode="auto">
            <a:xfrm>
              <a:off x="3581" y="2457"/>
              <a:ext cx="4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a</a:t>
              </a:r>
            </a:p>
          </p:txBody>
        </p:sp>
        <p:sp>
          <p:nvSpPr>
            <p:cNvPr id="103458" name="Text Box 12"/>
            <p:cNvSpPr txBox="1">
              <a:spLocks noChangeArrowheads="1"/>
            </p:cNvSpPr>
            <p:nvPr/>
          </p:nvSpPr>
          <p:spPr bwMode="auto">
            <a:xfrm>
              <a:off x="3623" y="2779"/>
              <a:ext cx="3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b</a:t>
              </a:r>
            </a:p>
          </p:txBody>
        </p:sp>
        <p:sp>
          <p:nvSpPr>
            <p:cNvPr id="103459" name="Text Box 13"/>
            <p:cNvSpPr txBox="1">
              <a:spLocks noChangeArrowheads="1"/>
            </p:cNvSpPr>
            <p:nvPr/>
          </p:nvSpPr>
          <p:spPr bwMode="auto">
            <a:xfrm>
              <a:off x="3581" y="3087"/>
              <a:ext cx="41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c</a:t>
              </a:r>
            </a:p>
          </p:txBody>
        </p:sp>
        <p:sp>
          <p:nvSpPr>
            <p:cNvPr id="103460" name="Oval 14"/>
            <p:cNvSpPr>
              <a:spLocks noChangeArrowheads="1"/>
            </p:cNvSpPr>
            <p:nvPr/>
          </p:nvSpPr>
          <p:spPr bwMode="auto">
            <a:xfrm>
              <a:off x="4313" y="2749"/>
              <a:ext cx="77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61" name="Text Box 15"/>
            <p:cNvSpPr txBox="1">
              <a:spLocks noChangeArrowheads="1"/>
            </p:cNvSpPr>
            <p:nvPr/>
          </p:nvSpPr>
          <p:spPr bwMode="auto">
            <a:xfrm>
              <a:off x="4518" y="2446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1</a:t>
              </a:r>
            </a:p>
          </p:txBody>
        </p:sp>
        <p:sp>
          <p:nvSpPr>
            <p:cNvPr id="103462" name="Text Box 16"/>
            <p:cNvSpPr txBox="1">
              <a:spLocks noChangeArrowheads="1"/>
            </p:cNvSpPr>
            <p:nvPr/>
          </p:nvSpPr>
          <p:spPr bwMode="auto">
            <a:xfrm>
              <a:off x="4546" y="2737"/>
              <a:ext cx="3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2</a:t>
              </a:r>
            </a:p>
          </p:txBody>
        </p:sp>
        <p:sp>
          <p:nvSpPr>
            <p:cNvPr id="103463" name="Text Box 17"/>
            <p:cNvSpPr txBox="1">
              <a:spLocks noChangeArrowheads="1"/>
            </p:cNvSpPr>
            <p:nvPr/>
          </p:nvSpPr>
          <p:spPr bwMode="auto">
            <a:xfrm>
              <a:off x="4513" y="3048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3</a:t>
              </a:r>
            </a:p>
          </p:txBody>
        </p:sp>
        <p:sp>
          <p:nvSpPr>
            <p:cNvPr id="103464" name="Line 18"/>
            <p:cNvSpPr>
              <a:spLocks noChangeShapeType="1"/>
            </p:cNvSpPr>
            <p:nvPr/>
          </p:nvSpPr>
          <p:spPr bwMode="auto">
            <a:xfrm>
              <a:off x="3916" y="2649"/>
              <a:ext cx="733" cy="5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65" name="Line 19"/>
            <p:cNvSpPr>
              <a:spLocks noChangeShapeType="1"/>
            </p:cNvSpPr>
            <p:nvPr/>
          </p:nvSpPr>
          <p:spPr bwMode="auto">
            <a:xfrm>
              <a:off x="3882" y="2966"/>
              <a:ext cx="767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66" name="Line 20"/>
            <p:cNvSpPr>
              <a:spLocks noChangeShapeType="1"/>
            </p:cNvSpPr>
            <p:nvPr/>
          </p:nvSpPr>
          <p:spPr bwMode="auto">
            <a:xfrm flipV="1">
              <a:off x="3878" y="2657"/>
              <a:ext cx="785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67" name="Text Box 21"/>
            <p:cNvSpPr txBox="1">
              <a:spLocks noChangeArrowheads="1"/>
            </p:cNvSpPr>
            <p:nvPr/>
          </p:nvSpPr>
          <p:spPr bwMode="auto">
            <a:xfrm>
              <a:off x="3420" y="2158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3468" name="Text Box 22"/>
            <p:cNvSpPr txBox="1">
              <a:spLocks noChangeArrowheads="1"/>
            </p:cNvSpPr>
            <p:nvPr/>
          </p:nvSpPr>
          <p:spPr bwMode="auto">
            <a:xfrm>
              <a:off x="4872" y="2167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K</a:t>
              </a:r>
            </a:p>
          </p:txBody>
        </p:sp>
        <p:sp>
          <p:nvSpPr>
            <p:cNvPr id="103469" name="Freeform 23"/>
            <p:cNvSpPr>
              <a:spLocks/>
            </p:cNvSpPr>
            <p:nvPr/>
          </p:nvSpPr>
          <p:spPr bwMode="auto">
            <a:xfrm>
              <a:off x="3979" y="2248"/>
              <a:ext cx="115" cy="234"/>
            </a:xfrm>
            <a:custGeom>
              <a:avLst/>
              <a:gdLst>
                <a:gd name="T0" fmla="*/ 0 w 499"/>
                <a:gd name="T1" fmla="*/ 91 h 91"/>
                <a:gd name="T2" fmla="*/ 227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72" y="45"/>
                    <a:pt x="144" y="0"/>
                    <a:pt x="227" y="0"/>
                  </a:cubicBezTo>
                  <a:cubicBezTo>
                    <a:pt x="310" y="0"/>
                    <a:pt x="454" y="76"/>
                    <a:pt x="499" y="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70" name="Text Box 24"/>
            <p:cNvSpPr txBox="1">
              <a:spLocks noChangeArrowheads="1"/>
            </p:cNvSpPr>
            <p:nvPr/>
          </p:nvSpPr>
          <p:spPr bwMode="auto">
            <a:xfrm>
              <a:off x="4119" y="1961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g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078039" y="3429002"/>
            <a:ext cx="2681287" cy="2208213"/>
            <a:chOff x="349" y="2160"/>
            <a:chExt cx="1689" cy="1391"/>
          </a:xfrm>
        </p:grpSpPr>
        <p:sp>
          <p:nvSpPr>
            <p:cNvPr id="103441" name="Oval 26"/>
            <p:cNvSpPr>
              <a:spLocks noChangeArrowheads="1"/>
            </p:cNvSpPr>
            <p:nvPr/>
          </p:nvSpPr>
          <p:spPr bwMode="auto">
            <a:xfrm>
              <a:off x="366" y="2757"/>
              <a:ext cx="752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42" name="Text Box 27"/>
            <p:cNvSpPr txBox="1">
              <a:spLocks noChangeArrowheads="1"/>
            </p:cNvSpPr>
            <p:nvPr/>
          </p:nvSpPr>
          <p:spPr bwMode="auto">
            <a:xfrm>
              <a:off x="528" y="2459"/>
              <a:ext cx="4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a</a:t>
              </a:r>
            </a:p>
          </p:txBody>
        </p:sp>
        <p:sp>
          <p:nvSpPr>
            <p:cNvPr id="103443" name="Text Box 28"/>
            <p:cNvSpPr txBox="1">
              <a:spLocks noChangeArrowheads="1"/>
            </p:cNvSpPr>
            <p:nvPr/>
          </p:nvSpPr>
          <p:spPr bwMode="auto">
            <a:xfrm>
              <a:off x="570" y="2781"/>
              <a:ext cx="3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b</a:t>
              </a:r>
            </a:p>
          </p:txBody>
        </p:sp>
        <p:sp>
          <p:nvSpPr>
            <p:cNvPr id="103444" name="Text Box 29"/>
            <p:cNvSpPr txBox="1">
              <a:spLocks noChangeArrowheads="1"/>
            </p:cNvSpPr>
            <p:nvPr/>
          </p:nvSpPr>
          <p:spPr bwMode="auto">
            <a:xfrm>
              <a:off x="528" y="3089"/>
              <a:ext cx="41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c</a:t>
              </a:r>
            </a:p>
          </p:txBody>
        </p:sp>
        <p:sp>
          <p:nvSpPr>
            <p:cNvPr id="103445" name="Oval 30"/>
            <p:cNvSpPr>
              <a:spLocks noChangeArrowheads="1"/>
            </p:cNvSpPr>
            <p:nvPr/>
          </p:nvSpPr>
          <p:spPr bwMode="auto">
            <a:xfrm>
              <a:off x="1260" y="2751"/>
              <a:ext cx="77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46" name="Text Box 31"/>
            <p:cNvSpPr txBox="1">
              <a:spLocks noChangeArrowheads="1"/>
            </p:cNvSpPr>
            <p:nvPr/>
          </p:nvSpPr>
          <p:spPr bwMode="auto">
            <a:xfrm>
              <a:off x="1438" y="2304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1</a:t>
              </a:r>
            </a:p>
          </p:txBody>
        </p:sp>
        <p:sp>
          <p:nvSpPr>
            <p:cNvPr id="103447" name="Text Box 32"/>
            <p:cNvSpPr txBox="1">
              <a:spLocks noChangeArrowheads="1"/>
            </p:cNvSpPr>
            <p:nvPr/>
          </p:nvSpPr>
          <p:spPr bwMode="auto">
            <a:xfrm>
              <a:off x="1461" y="2650"/>
              <a:ext cx="3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2</a:t>
              </a:r>
            </a:p>
          </p:txBody>
        </p:sp>
        <p:sp>
          <p:nvSpPr>
            <p:cNvPr id="103448" name="Text Box 33"/>
            <p:cNvSpPr txBox="1">
              <a:spLocks noChangeArrowheads="1"/>
            </p:cNvSpPr>
            <p:nvPr/>
          </p:nvSpPr>
          <p:spPr bwMode="auto">
            <a:xfrm>
              <a:off x="1438" y="2977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3</a:t>
              </a:r>
            </a:p>
          </p:txBody>
        </p:sp>
        <p:sp>
          <p:nvSpPr>
            <p:cNvPr id="103449" name="Line 34"/>
            <p:cNvSpPr>
              <a:spLocks noChangeShapeType="1"/>
            </p:cNvSpPr>
            <p:nvPr/>
          </p:nvSpPr>
          <p:spPr bwMode="auto">
            <a:xfrm>
              <a:off x="806" y="2609"/>
              <a:ext cx="759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0" name="Line 35"/>
            <p:cNvSpPr>
              <a:spLocks noChangeShapeType="1"/>
            </p:cNvSpPr>
            <p:nvPr/>
          </p:nvSpPr>
          <p:spPr bwMode="auto">
            <a:xfrm>
              <a:off x="829" y="2968"/>
              <a:ext cx="736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1" name="Line 36"/>
            <p:cNvSpPr>
              <a:spLocks noChangeShapeType="1"/>
            </p:cNvSpPr>
            <p:nvPr/>
          </p:nvSpPr>
          <p:spPr bwMode="auto">
            <a:xfrm flipV="1">
              <a:off x="793" y="2478"/>
              <a:ext cx="817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2" name="Text Box 37"/>
            <p:cNvSpPr txBox="1">
              <a:spLocks noChangeArrowheads="1"/>
            </p:cNvSpPr>
            <p:nvPr/>
          </p:nvSpPr>
          <p:spPr bwMode="auto">
            <a:xfrm>
              <a:off x="349" y="2160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3453" name="Text Box 38"/>
            <p:cNvSpPr txBox="1">
              <a:spLocks noChangeArrowheads="1"/>
            </p:cNvSpPr>
            <p:nvPr/>
          </p:nvSpPr>
          <p:spPr bwMode="auto">
            <a:xfrm>
              <a:off x="1796" y="2160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03454" name="Freeform 39"/>
            <p:cNvSpPr>
              <a:spLocks/>
            </p:cNvSpPr>
            <p:nvPr/>
          </p:nvSpPr>
          <p:spPr bwMode="auto">
            <a:xfrm>
              <a:off x="939" y="2248"/>
              <a:ext cx="115" cy="234"/>
            </a:xfrm>
            <a:custGeom>
              <a:avLst/>
              <a:gdLst>
                <a:gd name="T0" fmla="*/ 0 w 499"/>
                <a:gd name="T1" fmla="*/ 91 h 91"/>
                <a:gd name="T2" fmla="*/ 227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72" y="45"/>
                    <a:pt x="144" y="0"/>
                    <a:pt x="227" y="0"/>
                  </a:cubicBezTo>
                  <a:cubicBezTo>
                    <a:pt x="310" y="0"/>
                    <a:pt x="454" y="76"/>
                    <a:pt x="499" y="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5" name="Text Box 40"/>
            <p:cNvSpPr txBox="1">
              <a:spLocks noChangeArrowheads="1"/>
            </p:cNvSpPr>
            <p:nvPr/>
          </p:nvSpPr>
          <p:spPr bwMode="auto">
            <a:xfrm>
              <a:off x="1429" y="3278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4</a:t>
              </a:r>
            </a:p>
          </p:txBody>
        </p:sp>
      </p:grpSp>
      <p:sp>
        <p:nvSpPr>
          <p:cNvPr id="531497" name="Line 41"/>
          <p:cNvSpPr>
            <a:spLocks noChangeShapeType="1"/>
          </p:cNvSpPr>
          <p:nvPr/>
        </p:nvSpPr>
        <p:spPr bwMode="auto">
          <a:xfrm>
            <a:off x="7740650" y="4205289"/>
            <a:ext cx="1163638" cy="8080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31498" name="Line 42"/>
          <p:cNvSpPr>
            <a:spLocks noChangeShapeType="1"/>
          </p:cNvSpPr>
          <p:nvPr/>
        </p:nvSpPr>
        <p:spPr bwMode="auto">
          <a:xfrm>
            <a:off x="7686676" y="4708525"/>
            <a:ext cx="1217613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08838" y="3900488"/>
            <a:ext cx="2165350" cy="1371600"/>
            <a:chOff x="3581" y="2457"/>
            <a:chExt cx="1364" cy="864"/>
          </a:xfrm>
        </p:grpSpPr>
        <p:sp>
          <p:nvSpPr>
            <p:cNvPr id="103438" name="Text Box 44"/>
            <p:cNvSpPr txBox="1">
              <a:spLocks noChangeArrowheads="1"/>
            </p:cNvSpPr>
            <p:nvPr/>
          </p:nvSpPr>
          <p:spPr bwMode="auto">
            <a:xfrm>
              <a:off x="3581" y="2457"/>
              <a:ext cx="4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103439" name="Text Box 45"/>
            <p:cNvSpPr txBox="1">
              <a:spLocks noChangeArrowheads="1"/>
            </p:cNvSpPr>
            <p:nvPr/>
          </p:nvSpPr>
          <p:spPr bwMode="auto">
            <a:xfrm>
              <a:off x="3623" y="2779"/>
              <a:ext cx="3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03440" name="Text Box 46"/>
            <p:cNvSpPr txBox="1">
              <a:spLocks noChangeArrowheads="1"/>
            </p:cNvSpPr>
            <p:nvPr/>
          </p:nvSpPr>
          <p:spPr bwMode="auto">
            <a:xfrm>
              <a:off x="4513" y="3048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>
                  <a:solidFill>
                    <a:srgbClr val="FF33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1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utoUpdateAnimBg="0"/>
      <p:bldP spid="531459" grpId="0" autoUpdateAnimBg="0"/>
      <p:bldP spid="531460" grpId="0" autoUpdateAnimBg="0"/>
      <p:bldP spid="531461" grpId="0" autoUpdateAnimBg="0"/>
      <p:bldP spid="531462" grpId="0" autoUpdateAnimBg="0"/>
      <p:bldP spid="531463" grpId="0"/>
      <p:bldP spid="531464" grpId="0" autoUpdateAnimBg="0"/>
      <p:bldP spid="531497" grpId="0" animBg="1"/>
      <p:bldP spid="5314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1835150" y="1117600"/>
            <a:ext cx="8364538" cy="12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tr-TR" sz="2400"/>
              <a:t>Grafiği  verilen  fonksiyonun   1:1  olduğunu   anlamak için x eksenine paralel çizilir. Bu paraleller grafiği                              </a:t>
            </a:r>
            <a:r>
              <a:rPr lang="tr-TR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bir</a:t>
            </a:r>
            <a:r>
              <a:rPr lang="tr-TR" sz="2400">
                <a:solidFill>
                  <a:srgbClr val="0000FF"/>
                </a:solidFill>
              </a:rPr>
              <a:t> noktada kesiyor ise  f  birebirdir.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2208213" y="5229225"/>
            <a:ext cx="2735262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200"/>
              <a:t>f , 1:1  fonksiyondur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7391401" y="5229225"/>
            <a:ext cx="2016125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200"/>
              <a:t>f ,  1:1 </a:t>
            </a:r>
            <a:r>
              <a:rPr lang="tr-TR" altLang="tr-TR" sz="2200">
                <a:solidFill>
                  <a:srgbClr val="0000FF"/>
                </a:solidFill>
              </a:rPr>
              <a:t>değildir</a:t>
            </a: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1833564" y="2492375"/>
            <a:ext cx="14128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1835913" y="655638"/>
            <a:ext cx="119703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UYARI </a:t>
            </a:r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>
            <a:off x="2581276" y="4051300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32488" name="Line 8"/>
          <p:cNvSpPr>
            <a:spLocks noChangeShapeType="1"/>
          </p:cNvSpPr>
          <p:nvPr/>
        </p:nvSpPr>
        <p:spPr bwMode="auto">
          <a:xfrm>
            <a:off x="2424113" y="4638675"/>
            <a:ext cx="215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32489" name="Line 9"/>
          <p:cNvSpPr>
            <a:spLocks noChangeShapeType="1"/>
          </p:cNvSpPr>
          <p:nvPr/>
        </p:nvSpPr>
        <p:spPr bwMode="auto">
          <a:xfrm>
            <a:off x="6881813" y="43434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>
            <a:off x="6858000" y="3852863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28839" y="2954339"/>
            <a:ext cx="3043237" cy="2270125"/>
            <a:chOff x="381" y="1861"/>
            <a:chExt cx="1917" cy="1430"/>
          </a:xfrm>
        </p:grpSpPr>
        <p:sp>
          <p:nvSpPr>
            <p:cNvPr id="104470" name="Line 12"/>
            <p:cNvSpPr>
              <a:spLocks noChangeShapeType="1"/>
            </p:cNvSpPr>
            <p:nvPr/>
          </p:nvSpPr>
          <p:spPr bwMode="auto">
            <a:xfrm flipH="1">
              <a:off x="1202" y="2065"/>
              <a:ext cx="0" cy="1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1" name="Line 13"/>
            <p:cNvSpPr>
              <a:spLocks noChangeShapeType="1"/>
            </p:cNvSpPr>
            <p:nvPr/>
          </p:nvSpPr>
          <p:spPr bwMode="auto">
            <a:xfrm>
              <a:off x="381" y="2739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2" name="Line 14"/>
            <p:cNvSpPr>
              <a:spLocks noChangeShapeType="1"/>
            </p:cNvSpPr>
            <p:nvPr/>
          </p:nvSpPr>
          <p:spPr bwMode="auto">
            <a:xfrm>
              <a:off x="770" y="2245"/>
              <a:ext cx="1203" cy="8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3" name="Text Box 15"/>
            <p:cNvSpPr txBox="1">
              <a:spLocks noChangeArrowheads="1"/>
            </p:cNvSpPr>
            <p:nvPr/>
          </p:nvSpPr>
          <p:spPr bwMode="auto">
            <a:xfrm>
              <a:off x="2111" y="2626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x</a:t>
              </a:r>
            </a:p>
          </p:txBody>
        </p:sp>
        <p:sp>
          <p:nvSpPr>
            <p:cNvPr id="104474" name="Text Box 16"/>
            <p:cNvSpPr txBox="1">
              <a:spLocks noChangeArrowheads="1"/>
            </p:cNvSpPr>
            <p:nvPr/>
          </p:nvSpPr>
          <p:spPr bwMode="auto">
            <a:xfrm>
              <a:off x="1113" y="1861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172325" y="2930525"/>
            <a:ext cx="2674938" cy="2305050"/>
            <a:chOff x="3558" y="1846"/>
            <a:chExt cx="1685" cy="1452"/>
          </a:xfrm>
        </p:grpSpPr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4195" y="2065"/>
              <a:ext cx="29" cy="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7" name="Freeform 19"/>
            <p:cNvSpPr>
              <a:spLocks/>
            </p:cNvSpPr>
            <p:nvPr/>
          </p:nvSpPr>
          <p:spPr bwMode="auto">
            <a:xfrm>
              <a:off x="3558" y="2177"/>
              <a:ext cx="1409" cy="234"/>
            </a:xfrm>
            <a:custGeom>
              <a:avLst/>
              <a:gdLst>
                <a:gd name="T0" fmla="*/ 0 w 1392"/>
                <a:gd name="T1" fmla="*/ 28 h 1240"/>
                <a:gd name="T2" fmla="*/ 270 w 1392"/>
                <a:gd name="T3" fmla="*/ 1 h 1240"/>
                <a:gd name="T4" fmla="*/ 1084 w 1392"/>
                <a:gd name="T5" fmla="*/ 30 h 1240"/>
                <a:gd name="T6" fmla="*/ 1572 w 1392"/>
                <a:gd name="T7" fmla="*/ 4 h 1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1240"/>
                <a:gd name="T14" fmla="*/ 1392 w 1392"/>
                <a:gd name="T15" fmla="*/ 1240 h 1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1240">
                  <a:moveTo>
                    <a:pt x="0" y="1120"/>
                  </a:moveTo>
                  <a:cubicBezTo>
                    <a:pt x="40" y="560"/>
                    <a:pt x="80" y="0"/>
                    <a:pt x="240" y="16"/>
                  </a:cubicBezTo>
                  <a:cubicBezTo>
                    <a:pt x="400" y="32"/>
                    <a:pt x="768" y="1192"/>
                    <a:pt x="960" y="1216"/>
                  </a:cubicBezTo>
                  <a:cubicBezTo>
                    <a:pt x="1152" y="1240"/>
                    <a:pt x="1328" y="336"/>
                    <a:pt x="1392" y="16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4468" name="Text Box 20"/>
            <p:cNvSpPr txBox="1">
              <a:spLocks noChangeArrowheads="1"/>
            </p:cNvSpPr>
            <p:nvPr/>
          </p:nvSpPr>
          <p:spPr bwMode="auto">
            <a:xfrm>
              <a:off x="4111" y="1846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y</a:t>
              </a:r>
            </a:p>
          </p:txBody>
        </p:sp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5056" y="2605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x</a:t>
              </a:r>
            </a:p>
          </p:txBody>
        </p:sp>
      </p:grpSp>
      <p:sp>
        <p:nvSpPr>
          <p:cNvPr id="532502" name="Oval 22"/>
          <p:cNvSpPr>
            <a:spLocks noChangeArrowheads="1"/>
          </p:cNvSpPr>
          <p:nvPr/>
        </p:nvSpPr>
        <p:spPr bwMode="auto">
          <a:xfrm>
            <a:off x="3384551" y="3792473"/>
            <a:ext cx="255677" cy="522418"/>
          </a:xfrm>
          <a:prstGeom prst="ellipse">
            <a:avLst/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3" name="Oval 23"/>
          <p:cNvSpPr>
            <a:spLocks noChangeArrowheads="1"/>
          </p:cNvSpPr>
          <p:nvPr/>
        </p:nvSpPr>
        <p:spPr bwMode="auto">
          <a:xfrm>
            <a:off x="4200526" y="4373498"/>
            <a:ext cx="255677" cy="522418"/>
          </a:xfrm>
          <a:prstGeom prst="ellipse">
            <a:avLst/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4" name="Oval 24"/>
          <p:cNvSpPr>
            <a:spLocks noChangeArrowheads="1"/>
          </p:cNvSpPr>
          <p:nvPr/>
        </p:nvSpPr>
        <p:spPr bwMode="auto">
          <a:xfrm>
            <a:off x="7254876" y="3582923"/>
            <a:ext cx="255677" cy="522418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5" name="Oval 25"/>
          <p:cNvSpPr>
            <a:spLocks noChangeArrowheads="1"/>
          </p:cNvSpPr>
          <p:nvPr/>
        </p:nvSpPr>
        <p:spPr bwMode="auto">
          <a:xfrm>
            <a:off x="7885114" y="3589273"/>
            <a:ext cx="255677" cy="522418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6" name="Oval 26"/>
          <p:cNvSpPr>
            <a:spLocks noChangeArrowheads="1"/>
          </p:cNvSpPr>
          <p:nvPr/>
        </p:nvSpPr>
        <p:spPr bwMode="auto">
          <a:xfrm>
            <a:off x="9290051" y="3576573"/>
            <a:ext cx="255677" cy="522418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038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3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3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32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2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2" grpId="0" autoUpdateAnimBg="0"/>
      <p:bldP spid="532483" grpId="0"/>
      <p:bldP spid="532484" grpId="0"/>
      <p:bldP spid="532485" grpId="0" autoUpdateAnimBg="0"/>
      <p:bldP spid="532486" grpId="0" autoUpdateAnimBg="0"/>
      <p:bldP spid="532487" grpId="0" animBg="1"/>
      <p:bldP spid="532488" grpId="0" animBg="1"/>
      <p:bldP spid="532489" grpId="0" animBg="1"/>
      <p:bldP spid="532490" grpId="0" animBg="1"/>
      <p:bldP spid="532502" grpId="0" animBg="1"/>
      <p:bldP spid="532503" grpId="0" animBg="1"/>
      <p:bldP spid="532504" grpId="0" animBg="1"/>
      <p:bldP spid="532505" grpId="0" animBg="1"/>
      <p:bldP spid="5325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9202" y="304800"/>
            <a:ext cx="6589199" cy="128089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altLang="tr-TR" sz="4000" dirty="0">
                <a:latin typeface="Arial" panose="020B0604020202020204" pitchFamily="34" charset="0"/>
              </a:rPr>
              <a:t>Tanım ve Değer Kümesi</a:t>
            </a:r>
            <a:br>
              <a:rPr lang="tr-TR" altLang="tr-TR" sz="4000" dirty="0">
                <a:latin typeface="Arial" panose="020B0604020202020204" pitchFamily="34" charset="0"/>
              </a:rPr>
            </a:br>
            <a:r>
              <a:rPr lang="tr-TR" altLang="tr-TR" sz="4000" dirty="0">
                <a:latin typeface="Arial" panose="020B0604020202020204" pitchFamily="34" charset="0"/>
              </a:rPr>
              <a:t>(</a:t>
            </a:r>
            <a:r>
              <a:rPr lang="en-US" altLang="tr-TR" sz="4000" dirty="0">
                <a:latin typeface="Arial" panose="020B0604020202020204" pitchFamily="34" charset="0"/>
              </a:rPr>
              <a:t>Domain and </a:t>
            </a:r>
            <a:r>
              <a:rPr lang="tr-TR" altLang="tr-TR" sz="4000" dirty="0">
                <a:latin typeface="Arial" panose="020B0604020202020204" pitchFamily="34" charset="0"/>
              </a:rPr>
              <a:t>R</a:t>
            </a:r>
            <a:r>
              <a:rPr lang="en-US" altLang="tr-TR" sz="4000" dirty="0" err="1">
                <a:latin typeface="Arial" panose="020B0604020202020204" pitchFamily="34" charset="0"/>
              </a:rPr>
              <a:t>ange</a:t>
            </a:r>
            <a:r>
              <a:rPr lang="tr-TR" altLang="tr-TR" sz="4000" dirty="0">
                <a:latin typeface="Arial" panose="020B0604020202020204" pitchFamily="34" charset="0"/>
              </a:rPr>
              <a:t>)</a:t>
            </a:r>
            <a:endParaRPr lang="en-US" altLang="tr-TR" sz="4000" dirty="0">
              <a:latin typeface="Arial" panose="020B060402020202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524000"/>
            <a:ext cx="81534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b="1" i="1" dirty="0" err="1" smtClean="0">
                <a:latin typeface="Arial" panose="020B0604020202020204" pitchFamily="34" charset="0"/>
              </a:rPr>
              <a:t>X</a:t>
            </a:r>
            <a:r>
              <a:rPr lang="tr-TR" altLang="tr-TR" dirty="0" err="1" smtClean="0">
                <a:latin typeface="Arial" panose="020B0604020202020204" pitchFamily="34" charset="0"/>
              </a:rPr>
              <a:t>’den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b="1" i="1" dirty="0" smtClean="0">
                <a:latin typeface="Arial" panose="020B0604020202020204" pitchFamily="34" charset="0"/>
              </a:rPr>
              <a:t>Y</a:t>
            </a:r>
            <a:r>
              <a:rPr lang="tr-TR" altLang="tr-TR" dirty="0" smtClean="0">
                <a:latin typeface="Arial" panose="020B0604020202020204" pitchFamily="34" charset="0"/>
              </a:rPr>
              <a:t>’ye verilen bir </a:t>
            </a:r>
            <a:r>
              <a:rPr lang="tr-TR" altLang="tr-TR" b="1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 bağıntısında</a:t>
            </a:r>
            <a:r>
              <a:rPr lang="en-US" altLang="tr-TR" dirty="0" smtClean="0">
                <a:latin typeface="Arial" panose="020B0604020202020204" pitchFamily="34" charset="0"/>
              </a:rPr>
              <a:t>,</a:t>
            </a:r>
          </a:p>
          <a:p>
            <a:pPr eaLnBrk="1" hangingPunct="1"/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’</a:t>
            </a:r>
            <a:r>
              <a:rPr lang="tr-TR" altLang="tr-TR" dirty="0" err="1" smtClean="0">
                <a:latin typeface="Arial" panose="020B0604020202020204" pitchFamily="34" charset="0"/>
              </a:rPr>
              <a:t>nin</a:t>
            </a:r>
            <a:r>
              <a:rPr lang="tr-TR" altLang="tr-TR" dirty="0" smtClean="0">
                <a:latin typeface="Arial" panose="020B0604020202020204" pitchFamily="34" charset="0"/>
              </a:rPr>
              <a:t> tanım kümesi (domain)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dirty="0" smtClean="0">
                <a:latin typeface="Arial" panose="020B0604020202020204" pitchFamily="34" charset="0"/>
              </a:rPr>
              <a:t>	</a:t>
            </a:r>
            <a:r>
              <a:rPr lang="en-US" altLang="tr-TR" sz="2400" dirty="0">
                <a:latin typeface="Arial" panose="020B0604020202020204" pitchFamily="34" charset="0"/>
              </a:rPr>
              <a:t>Dom(</a:t>
            </a: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en-US" altLang="tr-TR" sz="2400" dirty="0">
                <a:latin typeface="Arial" panose="020B0604020202020204" pitchFamily="34" charset="0"/>
              </a:rPr>
              <a:t>) = { </a:t>
            </a:r>
            <a:r>
              <a:rPr lang="en-US" altLang="tr-TR" sz="2400" dirty="0" err="1">
                <a:latin typeface="Arial" panose="020B0604020202020204" pitchFamily="34" charset="0"/>
              </a:rPr>
              <a:t>x</a:t>
            </a:r>
            <a:r>
              <a:rPr lang="en-US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X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| (x, y) </a:t>
            </a:r>
            <a:r>
              <a:rPr lang="en-US" altLang="tr-TR" sz="24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yY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en-US" altLang="tr-TR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’</a:t>
            </a:r>
            <a:r>
              <a:rPr lang="tr-TR" altLang="tr-TR" dirty="0" err="1" smtClean="0">
                <a:latin typeface="Arial" panose="020B0604020202020204" pitchFamily="34" charset="0"/>
              </a:rPr>
              <a:t>nin</a:t>
            </a:r>
            <a:r>
              <a:rPr lang="tr-TR" altLang="tr-TR" dirty="0" smtClean="0">
                <a:latin typeface="Arial" panose="020B0604020202020204" pitchFamily="34" charset="0"/>
              </a:rPr>
              <a:t> değer kümesi (</a:t>
            </a:r>
            <a:r>
              <a:rPr lang="tr-TR" altLang="tr-TR" dirty="0" err="1" smtClean="0">
                <a:latin typeface="Arial" panose="020B0604020202020204" pitchFamily="34" charset="0"/>
              </a:rPr>
              <a:t>range</a:t>
            </a:r>
            <a:r>
              <a:rPr lang="tr-TR" altLang="tr-TR" dirty="0" smtClean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tr-TR" dirty="0" err="1" smtClean="0">
                <a:latin typeface="Arial" panose="020B0604020202020204" pitchFamily="34" charset="0"/>
              </a:rPr>
              <a:t>Rng</a:t>
            </a:r>
            <a:r>
              <a:rPr lang="en-US" altLang="tr-TR" dirty="0" smtClean="0">
                <a:latin typeface="Arial" panose="020B0604020202020204" pitchFamily="34" charset="0"/>
              </a:rPr>
              <a:t>(</a:t>
            </a:r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) = { </a:t>
            </a:r>
            <a:r>
              <a:rPr lang="en-US" altLang="tr-TR" dirty="0" err="1" smtClean="0">
                <a:latin typeface="Arial" panose="020B0604020202020204" pitchFamily="34" charset="0"/>
              </a:rPr>
              <a:t>y</a:t>
            </a:r>
            <a:r>
              <a:rPr lang="en-US" altLang="tr-TR" dirty="0" err="1" smtClean="0">
                <a:latin typeface="Arial" panose="020B0604020202020204" pitchFamily="34" charset="0"/>
                <a:sym typeface="Symbol" panose="05050102010706020507" pitchFamily="18" charset="2"/>
              </a:rPr>
              <a:t>Y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| (x, y) </a:t>
            </a:r>
            <a:r>
              <a:rPr lang="en-US" altLang="tr-TR" i="1" dirty="0" smtClean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for some x X}</a:t>
            </a:r>
            <a:endParaRPr lang="en-US" altLang="tr-TR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tr-TR" dirty="0" smtClean="0">
                <a:latin typeface="Arial" panose="020B0604020202020204" pitchFamily="34" charset="0"/>
              </a:rPr>
              <a:t>X = {1, 2, 3} </a:t>
            </a:r>
            <a:r>
              <a:rPr lang="tr-TR" altLang="tr-TR" dirty="0" smtClean="0">
                <a:latin typeface="Arial" panose="020B0604020202020204" pitchFamily="34" charset="0"/>
              </a:rPr>
              <a:t>ve</a:t>
            </a:r>
            <a:r>
              <a:rPr lang="en-US" altLang="tr-TR" dirty="0" smtClean="0">
                <a:latin typeface="Arial" panose="020B0604020202020204" pitchFamily="34" charset="0"/>
              </a:rPr>
              <a:t> Y = {a, b} </a:t>
            </a:r>
          </a:p>
          <a:p>
            <a:pPr lvl="1" eaLnBrk="1" hangingPunct="1"/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 = {(1,a), (1,b), (2,b)} </a:t>
            </a:r>
          </a:p>
          <a:p>
            <a:pPr lvl="1" eaLnBrk="1" hangingPunct="1"/>
            <a:r>
              <a:rPr lang="en-US" altLang="tr-TR" dirty="0" smtClean="0">
                <a:latin typeface="Arial" panose="020B0604020202020204" pitchFamily="34" charset="0"/>
              </a:rPr>
              <a:t>Dom(</a:t>
            </a:r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)= {1, 2}, </a:t>
            </a:r>
            <a:r>
              <a:rPr lang="en-US" altLang="tr-TR" dirty="0" err="1" smtClean="0">
                <a:latin typeface="Arial" panose="020B0604020202020204" pitchFamily="34" charset="0"/>
              </a:rPr>
              <a:t>Rng</a:t>
            </a:r>
            <a:r>
              <a:rPr lang="en-US" altLang="tr-TR" dirty="0" smtClean="0">
                <a:latin typeface="Arial" panose="020B0604020202020204" pitchFamily="34" charset="0"/>
              </a:rPr>
              <a:t>(</a:t>
            </a:r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) = {a, b}</a:t>
            </a:r>
          </a:p>
        </p:txBody>
      </p:sp>
    </p:spTree>
    <p:extLst>
      <p:ext uri="{BB962C8B-B14F-4D97-AF65-F5344CB8AC3E}">
        <p14:creationId xmlns:p14="http://schemas.microsoft.com/office/powerpoint/2010/main" val="20487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4316413" y="4535489"/>
            <a:ext cx="965200" cy="4603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1833563" y="6635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1822451" y="1103313"/>
            <a:ext cx="83343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s(A) = 3, s( B ) = 5  ise A’ dan B’ ye tanımlanabilecek  </a:t>
            </a:r>
            <a:r>
              <a:rPr lang="tr-TR" altLang="tr-TR" sz="2400">
                <a:solidFill>
                  <a:srgbClr val="0000FF"/>
                </a:solidFill>
              </a:rPr>
              <a:t>bire bir   fonksiyon  sayısı  nedir ?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830388" y="1938338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1835150" y="4524375"/>
            <a:ext cx="16244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P( 5 ; 3 ) =</a:t>
            </a: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3459164" y="4524375"/>
            <a:ext cx="95119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5.4.3 </a:t>
            </a:r>
            <a:endParaRPr lang="tr-TR" altLang="tr-TR" sz="2400">
              <a:cs typeface="Arial" panose="020B0604020202020204" pitchFamily="34" charset="0"/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295776" y="4551363"/>
            <a:ext cx="87425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>
                <a:solidFill>
                  <a:schemeClr val="bg1"/>
                </a:solidFill>
              </a:rPr>
              <a:t>=  60</a:t>
            </a:r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1827213" y="2433638"/>
            <a:ext cx="57086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s( A  ) = 3, s( B ) = 5   olduğuna göre  </a:t>
            </a: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1847850" y="3789363"/>
            <a:ext cx="21478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Buna  göre  </a:t>
            </a:r>
            <a:r>
              <a:rPr lang="tr-TR" altLang="tr-TR" sz="2400" b="1"/>
              <a:t>;</a:t>
            </a:r>
            <a:endParaRPr lang="tr-TR" altLang="tr-TR" sz="2400" b="1">
              <a:solidFill>
                <a:srgbClr val="FFFF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19276" y="2943226"/>
            <a:ext cx="8366125" cy="866775"/>
            <a:chOff x="195" y="1854"/>
            <a:chExt cx="5270" cy="546"/>
          </a:xfrm>
        </p:grpSpPr>
        <p:sp>
          <p:nvSpPr>
            <p:cNvPr id="105484" name="Text Box 13"/>
            <p:cNvSpPr txBox="1">
              <a:spLocks noChangeArrowheads="1"/>
            </p:cNvSpPr>
            <p:nvPr/>
          </p:nvSpPr>
          <p:spPr bwMode="auto">
            <a:xfrm>
              <a:off x="195" y="1854"/>
              <a:ext cx="527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tr-TR" altLang="tr-TR" b="1">
                  <a:solidFill>
                    <a:srgbClr val="008000"/>
                  </a:solidFill>
                </a:rPr>
                <a:t>A’dan  B’ye   tanımlanabilecek 1:1 sayısı P( m;n ) = m.(m – 1)(m – 2 )…   dir.</a:t>
              </a:r>
            </a:p>
          </p:txBody>
        </p:sp>
        <p:sp>
          <p:nvSpPr>
            <p:cNvPr id="105485" name="AutoShape 14"/>
            <p:cNvSpPr>
              <a:spLocks/>
            </p:cNvSpPr>
            <p:nvPr/>
          </p:nvSpPr>
          <p:spPr bwMode="auto">
            <a:xfrm rot="-5400000">
              <a:off x="4287" y="1524"/>
              <a:ext cx="136" cy="1225"/>
            </a:xfrm>
            <a:prstGeom prst="leftBrace">
              <a:avLst>
                <a:gd name="adj1" fmla="val 75061"/>
                <a:gd name="adj2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5486" name="Text Box 15"/>
            <p:cNvSpPr txBox="1">
              <a:spLocks noChangeArrowheads="1"/>
            </p:cNvSpPr>
            <p:nvPr/>
          </p:nvSpPr>
          <p:spPr bwMode="auto">
            <a:xfrm>
              <a:off x="4068" y="2169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b="1">
                  <a:solidFill>
                    <a:srgbClr val="008000"/>
                  </a:solidFill>
                </a:rPr>
                <a:t>n tane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72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07" grpId="0" autoUpdateAnimBg="0"/>
      <p:bldP spid="533508" grpId="0"/>
      <p:bldP spid="533509" grpId="0" autoUpdateAnimBg="0"/>
      <p:bldP spid="533510" grpId="0"/>
      <p:bldP spid="533511" grpId="0"/>
      <p:bldP spid="533513" grpId="0"/>
      <p:bldP spid="5335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1809751" y="654050"/>
            <a:ext cx="35655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2- ÖRTEN FONKSİYON</a:t>
            </a: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817689" y="1092200"/>
            <a:ext cx="82835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Değer kümesi ile görüntü kümesi eşit olan fonksiyona </a:t>
            </a:r>
            <a:r>
              <a:rPr lang="tr-TR" altLang="tr-TR" sz="2400">
                <a:solidFill>
                  <a:srgbClr val="0000FF"/>
                </a:solidFill>
              </a:rPr>
              <a:t>örten fonksiyon</a:t>
            </a:r>
            <a:r>
              <a:rPr lang="tr-TR" altLang="tr-TR" sz="2400"/>
              <a:t> denir</a:t>
            </a:r>
            <a:r>
              <a:rPr lang="tr-TR" altLang="tr-TR">
                <a:solidFill>
                  <a:srgbClr val="0000FF"/>
                </a:solidFill>
              </a:rPr>
              <a:t>. (  </a:t>
            </a:r>
            <a:r>
              <a:rPr lang="tr-TR" altLang="tr-TR" b="1">
                <a:solidFill>
                  <a:srgbClr val="0000FF"/>
                </a:solidFill>
              </a:rPr>
              <a:t>f ( A ) = B </a:t>
            </a:r>
            <a:r>
              <a:rPr lang="tr-TR" altLang="tr-TR">
                <a:solidFill>
                  <a:srgbClr val="0000FF"/>
                </a:solidFill>
              </a:rPr>
              <a:t> )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2135189" y="5360989"/>
            <a:ext cx="280828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 f, örten  fonksiyondur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2670175"/>
            <a:ext cx="3086100" cy="2368550"/>
            <a:chOff x="288" y="1682"/>
            <a:chExt cx="1944" cy="1492"/>
          </a:xfrm>
        </p:grpSpPr>
        <p:sp>
          <p:nvSpPr>
            <p:cNvPr id="106525" name="Text Box 7"/>
            <p:cNvSpPr txBox="1">
              <a:spLocks noChangeArrowheads="1"/>
            </p:cNvSpPr>
            <p:nvPr/>
          </p:nvSpPr>
          <p:spPr bwMode="auto">
            <a:xfrm>
              <a:off x="2006" y="1963"/>
              <a:ext cx="22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6526" name="Oval 8"/>
            <p:cNvSpPr>
              <a:spLocks noChangeArrowheads="1"/>
            </p:cNvSpPr>
            <p:nvPr/>
          </p:nvSpPr>
          <p:spPr bwMode="auto">
            <a:xfrm>
              <a:off x="1432" y="2470"/>
              <a:ext cx="73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6527" name="Text Box 9"/>
            <p:cNvSpPr txBox="1">
              <a:spLocks noChangeArrowheads="1"/>
            </p:cNvSpPr>
            <p:nvPr/>
          </p:nvSpPr>
          <p:spPr bwMode="auto">
            <a:xfrm>
              <a:off x="288" y="1958"/>
              <a:ext cx="3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6528" name="Oval 10"/>
            <p:cNvSpPr>
              <a:spLocks noChangeArrowheads="1"/>
            </p:cNvSpPr>
            <p:nvPr/>
          </p:nvSpPr>
          <p:spPr bwMode="auto">
            <a:xfrm>
              <a:off x="385" y="2470"/>
              <a:ext cx="739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6529" name="Text Box 11"/>
            <p:cNvSpPr txBox="1">
              <a:spLocks noChangeArrowheads="1"/>
            </p:cNvSpPr>
            <p:nvPr/>
          </p:nvSpPr>
          <p:spPr bwMode="auto">
            <a:xfrm>
              <a:off x="524" y="2024"/>
              <a:ext cx="47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6530" name="Text Box 12"/>
            <p:cNvSpPr txBox="1">
              <a:spLocks noChangeArrowheads="1"/>
            </p:cNvSpPr>
            <p:nvPr/>
          </p:nvSpPr>
          <p:spPr bwMode="auto">
            <a:xfrm>
              <a:off x="512" y="2294"/>
              <a:ext cx="51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6531" name="Text Box 13"/>
            <p:cNvSpPr txBox="1">
              <a:spLocks noChangeArrowheads="1"/>
            </p:cNvSpPr>
            <p:nvPr/>
          </p:nvSpPr>
          <p:spPr bwMode="auto">
            <a:xfrm>
              <a:off x="493" y="2582"/>
              <a:ext cx="5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6532" name="Text Box 14"/>
            <p:cNvSpPr txBox="1">
              <a:spLocks noChangeArrowheads="1"/>
            </p:cNvSpPr>
            <p:nvPr/>
          </p:nvSpPr>
          <p:spPr bwMode="auto">
            <a:xfrm>
              <a:off x="1506" y="2009"/>
              <a:ext cx="54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6533" name="Text Box 15"/>
            <p:cNvSpPr txBox="1">
              <a:spLocks noChangeArrowheads="1"/>
            </p:cNvSpPr>
            <p:nvPr/>
          </p:nvSpPr>
          <p:spPr bwMode="auto">
            <a:xfrm>
              <a:off x="1489" y="2300"/>
              <a:ext cx="5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6534" name="Text Box 16"/>
            <p:cNvSpPr txBox="1">
              <a:spLocks noChangeArrowheads="1"/>
            </p:cNvSpPr>
            <p:nvPr/>
          </p:nvSpPr>
          <p:spPr bwMode="auto">
            <a:xfrm>
              <a:off x="1506" y="2570"/>
              <a:ext cx="5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6535" name="Line 17"/>
            <p:cNvSpPr>
              <a:spLocks noChangeShapeType="1"/>
            </p:cNvSpPr>
            <p:nvPr/>
          </p:nvSpPr>
          <p:spPr bwMode="auto">
            <a:xfrm>
              <a:off x="903" y="3060"/>
              <a:ext cx="79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36" name="Text Box 18"/>
            <p:cNvSpPr txBox="1">
              <a:spLocks noChangeArrowheads="1"/>
            </p:cNvSpPr>
            <p:nvPr/>
          </p:nvSpPr>
          <p:spPr bwMode="auto">
            <a:xfrm>
              <a:off x="493" y="2882"/>
              <a:ext cx="5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06537" name="Text Box 19"/>
            <p:cNvSpPr txBox="1">
              <a:spLocks noChangeArrowheads="1"/>
            </p:cNvSpPr>
            <p:nvPr/>
          </p:nvSpPr>
          <p:spPr bwMode="auto">
            <a:xfrm>
              <a:off x="1501" y="2870"/>
              <a:ext cx="5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06538" name="Line 20"/>
            <p:cNvSpPr>
              <a:spLocks noChangeShapeType="1"/>
            </p:cNvSpPr>
            <p:nvPr/>
          </p:nvSpPr>
          <p:spPr bwMode="auto">
            <a:xfrm flipV="1">
              <a:off x="912" y="2766"/>
              <a:ext cx="781" cy="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39" name="Line 21"/>
            <p:cNvSpPr>
              <a:spLocks noChangeShapeType="1"/>
            </p:cNvSpPr>
            <p:nvPr/>
          </p:nvSpPr>
          <p:spPr bwMode="auto">
            <a:xfrm flipV="1">
              <a:off x="893" y="2496"/>
              <a:ext cx="797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40" name="Line 22"/>
            <p:cNvSpPr>
              <a:spLocks noChangeShapeType="1"/>
            </p:cNvSpPr>
            <p:nvPr/>
          </p:nvSpPr>
          <p:spPr bwMode="auto">
            <a:xfrm>
              <a:off x="884" y="2194"/>
              <a:ext cx="821" cy="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41" name="Freeform 23"/>
            <p:cNvSpPr>
              <a:spLocks/>
            </p:cNvSpPr>
            <p:nvPr/>
          </p:nvSpPr>
          <p:spPr bwMode="auto">
            <a:xfrm>
              <a:off x="1020" y="1932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6542" name="Text Box 24"/>
            <p:cNvSpPr txBox="1">
              <a:spLocks noChangeArrowheads="1"/>
            </p:cNvSpPr>
            <p:nvPr/>
          </p:nvSpPr>
          <p:spPr bwMode="auto">
            <a:xfrm>
              <a:off x="1020" y="1682"/>
              <a:ext cx="4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6311901" y="5346701"/>
            <a:ext cx="33115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000"/>
              <a:t>g,fonksiyonu örten  </a:t>
            </a:r>
            <a:r>
              <a:rPr lang="tr-TR" altLang="tr-TR" sz="2000">
                <a:solidFill>
                  <a:srgbClr val="0000FF"/>
                </a:solidFill>
              </a:rPr>
              <a:t>değildir.</a:t>
            </a:r>
          </a:p>
        </p:txBody>
      </p:sp>
      <p:sp>
        <p:nvSpPr>
          <p:cNvPr id="534554" name="Text Box 26"/>
          <p:cNvSpPr txBox="1">
            <a:spLocks noChangeArrowheads="1"/>
          </p:cNvSpPr>
          <p:nvPr/>
        </p:nvSpPr>
        <p:spPr bwMode="auto">
          <a:xfrm>
            <a:off x="1797051" y="1954213"/>
            <a:ext cx="14192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159500" y="2606676"/>
            <a:ext cx="3429000" cy="2371725"/>
            <a:chOff x="2920" y="1642"/>
            <a:chExt cx="2160" cy="1494"/>
          </a:xfrm>
        </p:grpSpPr>
        <p:sp>
          <p:nvSpPr>
            <p:cNvPr id="106506" name="Text Box 28"/>
            <p:cNvSpPr txBox="1">
              <a:spLocks noChangeArrowheads="1"/>
            </p:cNvSpPr>
            <p:nvPr/>
          </p:nvSpPr>
          <p:spPr bwMode="auto">
            <a:xfrm>
              <a:off x="2920" y="1960"/>
              <a:ext cx="4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grpSp>
          <p:nvGrpSpPr>
            <p:cNvPr id="106507" name="Group 29"/>
            <p:cNvGrpSpPr>
              <a:grpSpLocks/>
            </p:cNvGrpSpPr>
            <p:nvPr/>
          </p:nvGrpSpPr>
          <p:grpSpPr bwMode="auto">
            <a:xfrm>
              <a:off x="3165" y="1642"/>
              <a:ext cx="1915" cy="1494"/>
              <a:chOff x="3165" y="1642"/>
              <a:chExt cx="1915" cy="1494"/>
            </a:xfrm>
          </p:grpSpPr>
          <p:sp>
            <p:nvSpPr>
              <p:cNvPr id="106508" name="Text Box 30"/>
              <p:cNvSpPr txBox="1">
                <a:spLocks noChangeArrowheads="1"/>
              </p:cNvSpPr>
              <p:nvPr/>
            </p:nvSpPr>
            <p:spPr bwMode="auto">
              <a:xfrm>
                <a:off x="4830" y="1964"/>
                <a:ext cx="25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B</a:t>
                </a:r>
              </a:p>
            </p:txBody>
          </p:sp>
          <p:sp>
            <p:nvSpPr>
              <p:cNvPr id="106509" name="Oval 31"/>
              <p:cNvSpPr>
                <a:spLocks noChangeArrowheads="1"/>
              </p:cNvSpPr>
              <p:nvPr/>
            </p:nvSpPr>
            <p:spPr bwMode="auto">
              <a:xfrm>
                <a:off x="4241" y="2432"/>
                <a:ext cx="728" cy="329"/>
              </a:xfrm>
              <a:prstGeom prst="ellipse">
                <a:avLst/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06510" name="Oval 32"/>
              <p:cNvSpPr>
                <a:spLocks noChangeArrowheads="1"/>
              </p:cNvSpPr>
              <p:nvPr/>
            </p:nvSpPr>
            <p:spPr bwMode="auto">
              <a:xfrm>
                <a:off x="3165" y="2432"/>
                <a:ext cx="727" cy="329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06511" name="Text Box 33"/>
              <p:cNvSpPr txBox="1">
                <a:spLocks noChangeArrowheads="1"/>
              </p:cNvSpPr>
              <p:nvPr/>
            </p:nvSpPr>
            <p:spPr bwMode="auto">
              <a:xfrm>
                <a:off x="3302" y="1986"/>
                <a:ext cx="46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.a</a:t>
                </a:r>
              </a:p>
            </p:txBody>
          </p:sp>
          <p:sp>
            <p:nvSpPr>
              <p:cNvPr id="106512" name="Text Box 34"/>
              <p:cNvSpPr txBox="1">
                <a:spLocks noChangeArrowheads="1"/>
              </p:cNvSpPr>
              <p:nvPr/>
            </p:nvSpPr>
            <p:spPr bwMode="auto">
              <a:xfrm>
                <a:off x="3290" y="2247"/>
                <a:ext cx="5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.b</a:t>
                </a:r>
              </a:p>
            </p:txBody>
          </p:sp>
          <p:sp>
            <p:nvSpPr>
              <p:cNvPr id="106513" name="Text Box 35"/>
              <p:cNvSpPr txBox="1">
                <a:spLocks noChangeArrowheads="1"/>
              </p:cNvSpPr>
              <p:nvPr/>
            </p:nvSpPr>
            <p:spPr bwMode="auto">
              <a:xfrm>
                <a:off x="3271" y="2535"/>
                <a:ext cx="52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.c</a:t>
                </a:r>
              </a:p>
            </p:txBody>
          </p:sp>
          <p:sp>
            <p:nvSpPr>
              <p:cNvPr id="106514" name="Text Box 36"/>
              <p:cNvSpPr txBox="1">
                <a:spLocks noChangeArrowheads="1"/>
              </p:cNvSpPr>
              <p:nvPr/>
            </p:nvSpPr>
            <p:spPr bwMode="auto">
              <a:xfrm>
                <a:off x="4350" y="1971"/>
                <a:ext cx="53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.1</a:t>
                </a:r>
              </a:p>
            </p:txBody>
          </p:sp>
          <p:sp>
            <p:nvSpPr>
              <p:cNvPr id="106515" name="Text Box 37"/>
              <p:cNvSpPr txBox="1">
                <a:spLocks noChangeArrowheads="1"/>
              </p:cNvSpPr>
              <p:nvPr/>
            </p:nvSpPr>
            <p:spPr bwMode="auto">
              <a:xfrm>
                <a:off x="4332" y="2262"/>
                <a:ext cx="56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.2</a:t>
                </a:r>
              </a:p>
            </p:txBody>
          </p:sp>
          <p:sp>
            <p:nvSpPr>
              <p:cNvPr id="106516" name="Text Box 38"/>
              <p:cNvSpPr txBox="1">
                <a:spLocks noChangeArrowheads="1"/>
              </p:cNvSpPr>
              <p:nvPr/>
            </p:nvSpPr>
            <p:spPr bwMode="auto">
              <a:xfrm>
                <a:off x="4350" y="2532"/>
                <a:ext cx="54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.3</a:t>
                </a:r>
              </a:p>
            </p:txBody>
          </p:sp>
          <p:sp>
            <p:nvSpPr>
              <p:cNvPr id="106517" name="Text Box 39"/>
              <p:cNvSpPr txBox="1">
                <a:spLocks noChangeArrowheads="1"/>
              </p:cNvSpPr>
              <p:nvPr/>
            </p:nvSpPr>
            <p:spPr bwMode="auto">
              <a:xfrm>
                <a:off x="3271" y="2844"/>
                <a:ext cx="52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.d</a:t>
                </a:r>
              </a:p>
            </p:txBody>
          </p:sp>
          <p:sp>
            <p:nvSpPr>
              <p:cNvPr id="106518" name="Text Box 40"/>
              <p:cNvSpPr txBox="1">
                <a:spLocks noChangeArrowheads="1"/>
              </p:cNvSpPr>
              <p:nvPr/>
            </p:nvSpPr>
            <p:spPr bwMode="auto">
              <a:xfrm>
                <a:off x="4335" y="2825"/>
                <a:ext cx="54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.4</a:t>
                </a:r>
              </a:p>
            </p:txBody>
          </p:sp>
          <p:sp>
            <p:nvSpPr>
              <p:cNvPr id="106519" name="Line 41"/>
              <p:cNvSpPr>
                <a:spLocks noChangeShapeType="1"/>
              </p:cNvSpPr>
              <p:nvPr/>
            </p:nvSpPr>
            <p:spPr bwMode="auto">
              <a:xfrm flipV="1">
                <a:off x="3696" y="2160"/>
                <a:ext cx="7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0" name="Text Box 42"/>
              <p:cNvSpPr txBox="1">
                <a:spLocks noChangeArrowheads="1"/>
              </p:cNvSpPr>
              <p:nvPr/>
            </p:nvSpPr>
            <p:spPr bwMode="auto">
              <a:xfrm>
                <a:off x="3880" y="1642"/>
                <a:ext cx="48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g</a:t>
                </a:r>
              </a:p>
            </p:txBody>
          </p:sp>
          <p:sp>
            <p:nvSpPr>
              <p:cNvPr id="106521" name="Line 43"/>
              <p:cNvSpPr>
                <a:spLocks noChangeShapeType="1"/>
              </p:cNvSpPr>
              <p:nvPr/>
            </p:nvSpPr>
            <p:spPr bwMode="auto">
              <a:xfrm>
                <a:off x="3673" y="2432"/>
                <a:ext cx="84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2" name="Line 44"/>
              <p:cNvSpPr>
                <a:spLocks noChangeShapeType="1"/>
              </p:cNvSpPr>
              <p:nvPr/>
            </p:nvSpPr>
            <p:spPr bwMode="auto">
              <a:xfrm flipV="1">
                <a:off x="3696" y="2704"/>
                <a:ext cx="8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3" name="Line 45"/>
              <p:cNvSpPr>
                <a:spLocks noChangeShapeType="1"/>
              </p:cNvSpPr>
              <p:nvPr/>
            </p:nvSpPr>
            <p:spPr bwMode="auto">
              <a:xfrm flipV="1">
                <a:off x="3696" y="3022"/>
                <a:ext cx="8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4" name="Freeform 46"/>
              <p:cNvSpPr>
                <a:spLocks/>
              </p:cNvSpPr>
              <p:nvPr/>
            </p:nvSpPr>
            <p:spPr bwMode="auto">
              <a:xfrm>
                <a:off x="3833" y="1933"/>
                <a:ext cx="499" cy="47"/>
              </a:xfrm>
              <a:custGeom>
                <a:avLst/>
                <a:gdLst>
                  <a:gd name="T0" fmla="*/ 0 w 1406"/>
                  <a:gd name="T1" fmla="*/ 0 h 506"/>
                  <a:gd name="T2" fmla="*/ 0 w 1406"/>
                  <a:gd name="T3" fmla="*/ 0 h 506"/>
                  <a:gd name="T4" fmla="*/ 0 w 1406"/>
                  <a:gd name="T5" fmla="*/ 0 h 506"/>
                  <a:gd name="T6" fmla="*/ 0 60000 65536"/>
                  <a:gd name="T7" fmla="*/ 0 60000 65536"/>
                  <a:gd name="T8" fmla="*/ 0 60000 65536"/>
                  <a:gd name="T9" fmla="*/ 0 w 1406"/>
                  <a:gd name="T10" fmla="*/ 0 h 506"/>
                  <a:gd name="T11" fmla="*/ 1406 w 1406"/>
                  <a:gd name="T12" fmla="*/ 506 h 5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06" h="506">
                    <a:moveTo>
                      <a:pt x="0" y="506"/>
                    </a:moveTo>
                    <a:cubicBezTo>
                      <a:pt x="178" y="260"/>
                      <a:pt x="356" y="14"/>
                      <a:pt x="590" y="7"/>
                    </a:cubicBezTo>
                    <a:cubicBezTo>
                      <a:pt x="824" y="0"/>
                      <a:pt x="1255" y="393"/>
                      <a:pt x="1406" y="46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8401051" y="3590925"/>
            <a:ext cx="90011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>
                <a:solidFill>
                  <a:srgbClr val="FF3300"/>
                </a:solidFill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72177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32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/>
      <p:bldP spid="534532" grpId="0" autoUpdateAnimBg="0"/>
      <p:bldP spid="534533" grpId="0"/>
      <p:bldP spid="534553" grpId="0"/>
      <p:bldP spid="534554" grpId="0" autoUpdateAnimBg="0"/>
      <p:bldP spid="5345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1798638" y="661988"/>
            <a:ext cx="3289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3- İÇİNE FONKSİYON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835151" y="1160463"/>
            <a:ext cx="8543925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tr-TR" sz="2400"/>
              <a:t>Değer kümesi ile görüntü kümesi birbirinden farklı olan fonksiyona </a:t>
            </a:r>
            <a:r>
              <a:rPr lang="tr-TR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içine fonksiyon</a:t>
            </a:r>
            <a:r>
              <a:rPr lang="tr-TR" sz="2400"/>
              <a:t> denir</a:t>
            </a:r>
            <a:r>
              <a:rPr lang="tr-TR" b="1">
                <a:solidFill>
                  <a:srgbClr val="0000FF"/>
                </a:solidFill>
              </a:rPr>
              <a:t>.( f (A) </a:t>
            </a:r>
            <a:r>
              <a:rPr lang="tr-TR" b="1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tr-TR" b="1">
                <a:solidFill>
                  <a:srgbClr val="0000FF"/>
                </a:solidFill>
              </a:rPr>
              <a:t> B )</a:t>
            </a:r>
            <a:r>
              <a:rPr lang="tr-TR" sz="2400"/>
              <a:t>  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1833563" y="2179638"/>
            <a:ext cx="13827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1992314" y="5338764"/>
            <a:ext cx="325437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h, fonksiyonu içinedir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6096001" y="5345114"/>
            <a:ext cx="397351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 k, fonksiyonu  </a:t>
            </a:r>
            <a:r>
              <a:rPr lang="tr-TR" altLang="tr-TR" sz="2000" b="1">
                <a:solidFill>
                  <a:srgbClr val="0000FF"/>
                </a:solidFill>
              </a:rPr>
              <a:t>içine değildir.</a:t>
            </a:r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3219450" y="4267200"/>
            <a:ext cx="14605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20889" y="2813052"/>
            <a:ext cx="3240087" cy="2138363"/>
            <a:chOff x="313" y="1772"/>
            <a:chExt cx="2041" cy="1347"/>
          </a:xfrm>
        </p:grpSpPr>
        <p:sp>
          <p:nvSpPr>
            <p:cNvPr id="107548" name="Oval 9"/>
            <p:cNvSpPr>
              <a:spLocks noChangeArrowheads="1"/>
            </p:cNvSpPr>
            <p:nvPr/>
          </p:nvSpPr>
          <p:spPr bwMode="auto">
            <a:xfrm>
              <a:off x="1536" y="2461"/>
              <a:ext cx="797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49" name="Text Box 10"/>
            <p:cNvSpPr txBox="1">
              <a:spLocks noChangeArrowheads="1"/>
            </p:cNvSpPr>
            <p:nvPr/>
          </p:nvSpPr>
          <p:spPr bwMode="auto">
            <a:xfrm>
              <a:off x="1613" y="2026"/>
              <a:ext cx="5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7550" name="Text Box 11"/>
            <p:cNvSpPr txBox="1">
              <a:spLocks noChangeArrowheads="1"/>
            </p:cNvSpPr>
            <p:nvPr/>
          </p:nvSpPr>
          <p:spPr bwMode="auto">
            <a:xfrm>
              <a:off x="1594" y="2287"/>
              <a:ext cx="62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7551" name="Text Box 12"/>
            <p:cNvSpPr txBox="1">
              <a:spLocks noChangeArrowheads="1"/>
            </p:cNvSpPr>
            <p:nvPr/>
          </p:nvSpPr>
          <p:spPr bwMode="auto">
            <a:xfrm>
              <a:off x="1613" y="2557"/>
              <a:ext cx="5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7552" name="Text Box 13"/>
            <p:cNvSpPr txBox="1">
              <a:spLocks noChangeArrowheads="1"/>
            </p:cNvSpPr>
            <p:nvPr/>
          </p:nvSpPr>
          <p:spPr bwMode="auto">
            <a:xfrm>
              <a:off x="1626" y="2827"/>
              <a:ext cx="5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07553" name="Oval 14"/>
            <p:cNvSpPr>
              <a:spLocks noChangeArrowheads="1"/>
            </p:cNvSpPr>
            <p:nvPr/>
          </p:nvSpPr>
          <p:spPr bwMode="auto">
            <a:xfrm>
              <a:off x="313" y="2474"/>
              <a:ext cx="815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54" name="Text Box 15"/>
            <p:cNvSpPr txBox="1">
              <a:spLocks noChangeArrowheads="1"/>
            </p:cNvSpPr>
            <p:nvPr/>
          </p:nvSpPr>
          <p:spPr bwMode="auto">
            <a:xfrm>
              <a:off x="488" y="2017"/>
              <a:ext cx="4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7555" name="Text Box 16"/>
            <p:cNvSpPr txBox="1">
              <a:spLocks noChangeArrowheads="1"/>
            </p:cNvSpPr>
            <p:nvPr/>
          </p:nvSpPr>
          <p:spPr bwMode="auto">
            <a:xfrm>
              <a:off x="467" y="2287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7556" name="Text Box 17"/>
            <p:cNvSpPr txBox="1">
              <a:spLocks noChangeArrowheads="1"/>
            </p:cNvSpPr>
            <p:nvPr/>
          </p:nvSpPr>
          <p:spPr bwMode="auto">
            <a:xfrm>
              <a:off x="456" y="2539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7557" name="Text Box 18"/>
            <p:cNvSpPr txBox="1">
              <a:spLocks noChangeArrowheads="1"/>
            </p:cNvSpPr>
            <p:nvPr/>
          </p:nvSpPr>
          <p:spPr bwMode="auto">
            <a:xfrm>
              <a:off x="445" y="2821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07558" name="Line 19"/>
            <p:cNvSpPr>
              <a:spLocks noChangeShapeType="1"/>
            </p:cNvSpPr>
            <p:nvPr/>
          </p:nvSpPr>
          <p:spPr bwMode="auto">
            <a:xfrm flipV="1">
              <a:off x="958" y="2775"/>
              <a:ext cx="869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59" name="Text Box 20"/>
            <p:cNvSpPr txBox="1">
              <a:spLocks noChangeArrowheads="1"/>
            </p:cNvSpPr>
            <p:nvPr/>
          </p:nvSpPr>
          <p:spPr bwMode="auto">
            <a:xfrm>
              <a:off x="2082" y="1851"/>
              <a:ext cx="2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7560" name="Line 21"/>
            <p:cNvSpPr>
              <a:spLocks noChangeShapeType="1"/>
            </p:cNvSpPr>
            <p:nvPr/>
          </p:nvSpPr>
          <p:spPr bwMode="auto">
            <a:xfrm>
              <a:off x="901" y="2188"/>
              <a:ext cx="95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61" name="Line 22"/>
            <p:cNvSpPr>
              <a:spLocks noChangeShapeType="1"/>
            </p:cNvSpPr>
            <p:nvPr/>
          </p:nvSpPr>
          <p:spPr bwMode="auto">
            <a:xfrm>
              <a:off x="886" y="2485"/>
              <a:ext cx="96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62" name="Line 23"/>
            <p:cNvSpPr>
              <a:spLocks noChangeShapeType="1"/>
            </p:cNvSpPr>
            <p:nvPr/>
          </p:nvSpPr>
          <p:spPr bwMode="auto">
            <a:xfrm flipV="1">
              <a:off x="876" y="2505"/>
              <a:ext cx="977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63" name="Freeform 24"/>
            <p:cNvSpPr>
              <a:spLocks/>
            </p:cNvSpPr>
            <p:nvPr/>
          </p:nvSpPr>
          <p:spPr bwMode="auto">
            <a:xfrm>
              <a:off x="1084" y="2022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7564" name="Text Box 25"/>
            <p:cNvSpPr txBox="1">
              <a:spLocks noChangeArrowheads="1"/>
            </p:cNvSpPr>
            <p:nvPr/>
          </p:nvSpPr>
          <p:spPr bwMode="auto">
            <a:xfrm>
              <a:off x="1084" y="1772"/>
              <a:ext cx="4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h</a:t>
              </a:r>
            </a:p>
          </p:txBody>
        </p:sp>
        <p:sp>
          <p:nvSpPr>
            <p:cNvPr id="107565" name="Text Box 26"/>
            <p:cNvSpPr txBox="1">
              <a:spLocks noChangeArrowheads="1"/>
            </p:cNvSpPr>
            <p:nvPr/>
          </p:nvSpPr>
          <p:spPr bwMode="auto">
            <a:xfrm>
              <a:off x="330" y="1852"/>
              <a:ext cx="2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456364" y="2813049"/>
            <a:ext cx="3311525" cy="2203450"/>
            <a:chOff x="3107" y="1772"/>
            <a:chExt cx="2086" cy="1388"/>
          </a:xfrm>
        </p:grpSpPr>
        <p:sp>
          <p:nvSpPr>
            <p:cNvPr id="107530" name="Oval 28"/>
            <p:cNvSpPr>
              <a:spLocks noChangeArrowheads="1"/>
            </p:cNvSpPr>
            <p:nvPr/>
          </p:nvSpPr>
          <p:spPr bwMode="auto">
            <a:xfrm>
              <a:off x="3134" y="2454"/>
              <a:ext cx="845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31" name="Text Box 29"/>
            <p:cNvSpPr txBox="1">
              <a:spLocks noChangeArrowheads="1"/>
            </p:cNvSpPr>
            <p:nvPr/>
          </p:nvSpPr>
          <p:spPr bwMode="auto">
            <a:xfrm>
              <a:off x="3314" y="2010"/>
              <a:ext cx="4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7532" name="Text Box 30"/>
            <p:cNvSpPr txBox="1">
              <a:spLocks noChangeArrowheads="1"/>
            </p:cNvSpPr>
            <p:nvPr/>
          </p:nvSpPr>
          <p:spPr bwMode="auto">
            <a:xfrm>
              <a:off x="3302" y="2271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7533" name="Text Box 31"/>
            <p:cNvSpPr txBox="1">
              <a:spLocks noChangeArrowheads="1"/>
            </p:cNvSpPr>
            <p:nvPr/>
          </p:nvSpPr>
          <p:spPr bwMode="auto">
            <a:xfrm>
              <a:off x="3283" y="2559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7534" name="Text Box 32"/>
            <p:cNvSpPr txBox="1">
              <a:spLocks noChangeArrowheads="1"/>
            </p:cNvSpPr>
            <p:nvPr/>
          </p:nvSpPr>
          <p:spPr bwMode="auto">
            <a:xfrm>
              <a:off x="3283" y="2868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07535" name="Oval 33"/>
            <p:cNvSpPr>
              <a:spLocks noChangeArrowheads="1"/>
            </p:cNvSpPr>
            <p:nvPr/>
          </p:nvSpPr>
          <p:spPr bwMode="auto">
            <a:xfrm>
              <a:off x="4341" y="2460"/>
              <a:ext cx="852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36" name="Text Box 34"/>
            <p:cNvSpPr txBox="1">
              <a:spLocks noChangeArrowheads="1"/>
            </p:cNvSpPr>
            <p:nvPr/>
          </p:nvSpPr>
          <p:spPr bwMode="auto">
            <a:xfrm>
              <a:off x="4464" y="1995"/>
              <a:ext cx="62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7537" name="Text Box 35"/>
            <p:cNvSpPr txBox="1">
              <a:spLocks noChangeArrowheads="1"/>
            </p:cNvSpPr>
            <p:nvPr/>
          </p:nvSpPr>
          <p:spPr bwMode="auto">
            <a:xfrm>
              <a:off x="4444" y="2286"/>
              <a:ext cx="6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7538" name="Text Box 36"/>
            <p:cNvSpPr txBox="1">
              <a:spLocks noChangeArrowheads="1"/>
            </p:cNvSpPr>
            <p:nvPr/>
          </p:nvSpPr>
          <p:spPr bwMode="auto">
            <a:xfrm>
              <a:off x="4454" y="2566"/>
              <a:ext cx="63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7539" name="Line 37"/>
            <p:cNvSpPr>
              <a:spLocks noChangeShapeType="1"/>
            </p:cNvSpPr>
            <p:nvPr/>
          </p:nvSpPr>
          <p:spPr bwMode="auto">
            <a:xfrm>
              <a:off x="3681" y="3036"/>
              <a:ext cx="999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0" name="Text Box 38"/>
            <p:cNvSpPr txBox="1">
              <a:spLocks noChangeArrowheads="1"/>
            </p:cNvSpPr>
            <p:nvPr/>
          </p:nvSpPr>
          <p:spPr bwMode="auto">
            <a:xfrm>
              <a:off x="4447" y="2836"/>
              <a:ext cx="63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07541" name="Line 39"/>
            <p:cNvSpPr>
              <a:spLocks noChangeShapeType="1"/>
            </p:cNvSpPr>
            <p:nvPr/>
          </p:nvSpPr>
          <p:spPr bwMode="auto">
            <a:xfrm flipV="1">
              <a:off x="3681" y="2502"/>
              <a:ext cx="999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2" name="Line 40"/>
            <p:cNvSpPr>
              <a:spLocks noChangeShapeType="1"/>
            </p:cNvSpPr>
            <p:nvPr/>
          </p:nvSpPr>
          <p:spPr bwMode="auto">
            <a:xfrm>
              <a:off x="3681" y="2456"/>
              <a:ext cx="999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3" name="Line 41"/>
            <p:cNvSpPr>
              <a:spLocks noChangeShapeType="1"/>
            </p:cNvSpPr>
            <p:nvPr/>
          </p:nvSpPr>
          <p:spPr bwMode="auto">
            <a:xfrm flipV="1">
              <a:off x="3681" y="2184"/>
              <a:ext cx="99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4" name="Text Box 42"/>
            <p:cNvSpPr txBox="1">
              <a:spLocks noChangeArrowheads="1"/>
            </p:cNvSpPr>
            <p:nvPr/>
          </p:nvSpPr>
          <p:spPr bwMode="auto">
            <a:xfrm>
              <a:off x="4947" y="1854"/>
              <a:ext cx="2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7545" name="Freeform 43"/>
            <p:cNvSpPr>
              <a:spLocks/>
            </p:cNvSpPr>
            <p:nvPr/>
          </p:nvSpPr>
          <p:spPr bwMode="auto">
            <a:xfrm>
              <a:off x="3896" y="2022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7546" name="Text Box 44"/>
            <p:cNvSpPr txBox="1">
              <a:spLocks noChangeArrowheads="1"/>
            </p:cNvSpPr>
            <p:nvPr/>
          </p:nvSpPr>
          <p:spPr bwMode="auto">
            <a:xfrm>
              <a:off x="3896" y="1772"/>
              <a:ext cx="4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k</a:t>
              </a:r>
            </a:p>
          </p:txBody>
        </p:sp>
        <p:sp>
          <p:nvSpPr>
            <p:cNvPr id="107547" name="Text Box 45"/>
            <p:cNvSpPr txBox="1">
              <a:spLocks noChangeArrowheads="1"/>
            </p:cNvSpPr>
            <p:nvPr/>
          </p:nvSpPr>
          <p:spPr bwMode="auto">
            <a:xfrm>
              <a:off x="3107" y="1881"/>
              <a:ext cx="2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utoUpdateAnimBg="0"/>
      <p:bldP spid="535555" grpId="0" autoUpdateAnimBg="0"/>
      <p:bldP spid="535556" grpId="0" autoUpdateAnimBg="0"/>
      <p:bldP spid="535557" grpId="0"/>
      <p:bldP spid="5355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1833564" y="342900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1833563" y="668338"/>
            <a:ext cx="4495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BİREBİR ÖRTEN FONKSİYON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1825626" y="1111250"/>
            <a:ext cx="83740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fonksiyonu hem bire bir hem de örten fonksiyon ise </a:t>
            </a:r>
            <a:r>
              <a:rPr lang="tr-TR" altLang="tr-TR" sz="2400">
                <a:solidFill>
                  <a:srgbClr val="0000FF"/>
                </a:solidFill>
              </a:rPr>
              <a:t>bire bir örten fonksiyon</a:t>
            </a:r>
            <a:r>
              <a:rPr lang="tr-TR" altLang="tr-TR" sz="2400"/>
              <a:t> denir.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44676" y="3749674"/>
            <a:ext cx="3819525" cy="2178050"/>
            <a:chOff x="202" y="1908"/>
            <a:chExt cx="2406" cy="1372"/>
          </a:xfrm>
        </p:grpSpPr>
        <p:sp>
          <p:nvSpPr>
            <p:cNvPr id="109576" name="Oval 6"/>
            <p:cNvSpPr>
              <a:spLocks noChangeArrowheads="1"/>
            </p:cNvSpPr>
            <p:nvPr/>
          </p:nvSpPr>
          <p:spPr bwMode="auto">
            <a:xfrm>
              <a:off x="390" y="2587"/>
              <a:ext cx="837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9577" name="Oval 7"/>
            <p:cNvSpPr>
              <a:spLocks noChangeArrowheads="1"/>
            </p:cNvSpPr>
            <p:nvPr/>
          </p:nvSpPr>
          <p:spPr bwMode="auto">
            <a:xfrm>
              <a:off x="1612" y="2603"/>
              <a:ext cx="837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9578" name="Text Box 8"/>
            <p:cNvSpPr txBox="1">
              <a:spLocks noChangeArrowheads="1"/>
            </p:cNvSpPr>
            <p:nvPr/>
          </p:nvSpPr>
          <p:spPr bwMode="auto">
            <a:xfrm>
              <a:off x="2361" y="2248"/>
              <a:ext cx="2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9579" name="Text Box 9"/>
            <p:cNvSpPr txBox="1">
              <a:spLocks noChangeArrowheads="1"/>
            </p:cNvSpPr>
            <p:nvPr/>
          </p:nvSpPr>
          <p:spPr bwMode="auto">
            <a:xfrm>
              <a:off x="202" y="2247"/>
              <a:ext cx="2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9580" name="Text Box 10"/>
            <p:cNvSpPr txBox="1">
              <a:spLocks noChangeArrowheads="1"/>
            </p:cNvSpPr>
            <p:nvPr/>
          </p:nvSpPr>
          <p:spPr bwMode="auto">
            <a:xfrm>
              <a:off x="506" y="2263"/>
              <a:ext cx="51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9581" name="Text Box 11"/>
            <p:cNvSpPr txBox="1">
              <a:spLocks noChangeArrowheads="1"/>
            </p:cNvSpPr>
            <p:nvPr/>
          </p:nvSpPr>
          <p:spPr bwMode="auto">
            <a:xfrm>
              <a:off x="478" y="2625"/>
              <a:ext cx="5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9582" name="Text Box 12"/>
            <p:cNvSpPr txBox="1">
              <a:spLocks noChangeArrowheads="1"/>
            </p:cNvSpPr>
            <p:nvPr/>
          </p:nvSpPr>
          <p:spPr bwMode="auto">
            <a:xfrm>
              <a:off x="469" y="2988"/>
              <a:ext cx="5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9583" name="Text Box 13"/>
            <p:cNvSpPr txBox="1">
              <a:spLocks noChangeArrowheads="1"/>
            </p:cNvSpPr>
            <p:nvPr/>
          </p:nvSpPr>
          <p:spPr bwMode="auto">
            <a:xfrm>
              <a:off x="1711" y="2263"/>
              <a:ext cx="5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9584" name="Text Box 14"/>
            <p:cNvSpPr txBox="1">
              <a:spLocks noChangeArrowheads="1"/>
            </p:cNvSpPr>
            <p:nvPr/>
          </p:nvSpPr>
          <p:spPr bwMode="auto">
            <a:xfrm>
              <a:off x="1704" y="2625"/>
              <a:ext cx="63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9585" name="Text Box 15"/>
            <p:cNvSpPr txBox="1">
              <a:spLocks noChangeArrowheads="1"/>
            </p:cNvSpPr>
            <p:nvPr/>
          </p:nvSpPr>
          <p:spPr bwMode="auto">
            <a:xfrm>
              <a:off x="1727" y="2988"/>
              <a:ext cx="6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9586" name="Line 16"/>
            <p:cNvSpPr>
              <a:spLocks noChangeShapeType="1"/>
            </p:cNvSpPr>
            <p:nvPr/>
          </p:nvSpPr>
          <p:spPr bwMode="auto">
            <a:xfrm flipV="1">
              <a:off x="950" y="2852"/>
              <a:ext cx="93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9587" name="Freeform 17"/>
            <p:cNvSpPr>
              <a:spLocks/>
            </p:cNvSpPr>
            <p:nvPr/>
          </p:nvSpPr>
          <p:spPr bwMode="auto">
            <a:xfrm>
              <a:off x="1146" y="2181"/>
              <a:ext cx="566" cy="106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9588" name="Text Box 18"/>
            <p:cNvSpPr txBox="1">
              <a:spLocks noChangeArrowheads="1"/>
            </p:cNvSpPr>
            <p:nvPr/>
          </p:nvSpPr>
          <p:spPr bwMode="auto">
            <a:xfrm>
              <a:off x="1170" y="1908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09589" name="Line 19"/>
            <p:cNvSpPr>
              <a:spLocks noChangeShapeType="1"/>
            </p:cNvSpPr>
            <p:nvPr/>
          </p:nvSpPr>
          <p:spPr bwMode="auto">
            <a:xfrm>
              <a:off x="932" y="2807"/>
              <a:ext cx="976" cy="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9590" name="Line 20"/>
            <p:cNvSpPr>
              <a:spLocks noChangeShapeType="1"/>
            </p:cNvSpPr>
            <p:nvPr/>
          </p:nvSpPr>
          <p:spPr bwMode="auto">
            <a:xfrm>
              <a:off x="947" y="2444"/>
              <a:ext cx="910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5707063" y="4149726"/>
            <a:ext cx="446405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cs typeface="Arial" panose="020B0604020202020204" pitchFamily="34" charset="0"/>
                <a:sym typeface="MS Reference 1"/>
              </a:rPr>
              <a:t>→ </a:t>
            </a:r>
            <a:r>
              <a:rPr lang="tr-TR" altLang="tr-TR" sz="2400"/>
              <a:t>B fonksiyonunda farklı elemanların görüntüleri de farklı ve </a:t>
            </a:r>
            <a:r>
              <a:rPr lang="tr-TR" altLang="tr-TR" sz="2400" b="1">
                <a:solidFill>
                  <a:srgbClr val="0000FF"/>
                </a:solidFill>
              </a:rPr>
              <a:t>f ( A ) = B</a:t>
            </a:r>
            <a:r>
              <a:rPr lang="tr-TR" altLang="tr-TR" sz="2400"/>
              <a:t>  olduğundan                     f fonksiyonu </a:t>
            </a:r>
            <a:r>
              <a:rPr lang="tr-TR" altLang="tr-TR" sz="2400" b="1">
                <a:solidFill>
                  <a:srgbClr val="0000FF"/>
                </a:solidFill>
              </a:rPr>
              <a:t>birebir örten</a:t>
            </a:r>
            <a:r>
              <a:rPr lang="tr-TR" altLang="tr-TR" sz="2400" b="1">
                <a:solidFill>
                  <a:srgbClr val="FF0000"/>
                </a:solidFill>
              </a:rPr>
              <a:t> </a:t>
            </a:r>
            <a:r>
              <a:rPr lang="tr-TR" altLang="tr-TR" sz="2400"/>
              <a:t>fonksiyondur.</a:t>
            </a:r>
          </a:p>
        </p:txBody>
      </p:sp>
      <p:sp>
        <p:nvSpPr>
          <p:cNvPr id="537622" name="Text Box 22"/>
          <p:cNvSpPr txBox="1">
            <a:spLocks noChangeArrowheads="1"/>
          </p:cNvSpPr>
          <p:nvPr/>
        </p:nvSpPr>
        <p:spPr bwMode="auto">
          <a:xfrm>
            <a:off x="1833564" y="1968500"/>
            <a:ext cx="8326437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tr-TR" altLang="tr-TR" b="1">
                <a:solidFill>
                  <a:srgbClr val="008000"/>
                </a:solidFill>
              </a:rPr>
              <a:t> f : A </a:t>
            </a:r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tr-TR" altLang="tr-TR" b="1">
                <a:solidFill>
                  <a:srgbClr val="008000"/>
                </a:solidFill>
              </a:rPr>
              <a:t> B fonksiyonunun bire bir örten olabilmesi için s(A) = s(B) olmalıdır.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tr-TR" altLang="tr-TR" sz="2000" b="1">
                <a:solidFill>
                  <a:srgbClr val="008000"/>
                </a:solidFill>
                <a:sym typeface="Wingdings" panose="05000000000000000000" pitchFamily="2" charset="2"/>
              </a:rPr>
              <a:t></a:t>
            </a:r>
            <a:r>
              <a:rPr lang="tr-TR" altLang="tr-TR" b="1">
                <a:solidFill>
                  <a:srgbClr val="008000"/>
                </a:solidFill>
                <a:sym typeface="Wingdings" panose="05000000000000000000" pitchFamily="2" charset="2"/>
              </a:rPr>
              <a:t> </a:t>
            </a:r>
            <a:r>
              <a:rPr lang="tr-TR" altLang="tr-TR" b="1">
                <a:solidFill>
                  <a:srgbClr val="008000"/>
                </a:solidFill>
              </a:rPr>
              <a:t>s( A ) = n  ve  s( B ) = n  olmak üzere A’dan B’ye tanımlanabilen bire bir ve örten fonksiyon sayısı n! dir.</a:t>
            </a:r>
          </a:p>
        </p:txBody>
      </p:sp>
    </p:spTree>
    <p:extLst>
      <p:ext uri="{BB962C8B-B14F-4D97-AF65-F5344CB8AC3E}">
        <p14:creationId xmlns:p14="http://schemas.microsoft.com/office/powerpoint/2010/main" val="29356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03" grpId="0" autoUpdateAnimBg="0"/>
      <p:bldP spid="537604" grpId="0" autoUpdateAnimBg="0"/>
      <p:bldP spid="537621" grpId="0"/>
      <p:bldP spid="53762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1822451" y="23955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1816100" y="658813"/>
            <a:ext cx="4495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BİREBİR İÇİNE FONKSİYON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812926" y="1128713"/>
            <a:ext cx="83867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fonksiyonu hem bire bir hem de içine fonksiyon ise f fonksiyonuna </a:t>
            </a:r>
            <a:r>
              <a:rPr lang="tr-TR" altLang="tr-TR" sz="2400">
                <a:solidFill>
                  <a:srgbClr val="0000FF"/>
                </a:solidFill>
              </a:rPr>
              <a:t>bire bir içine fonksiyon</a:t>
            </a:r>
            <a:r>
              <a:rPr lang="tr-TR" altLang="tr-TR" sz="2400"/>
              <a:t> denir.</a:t>
            </a: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7104064" y="2636839"/>
            <a:ext cx="3095625" cy="341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g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 fonksiyonunda farklı elemanların görüntüleri de farklı ve g(A)</a:t>
            </a:r>
            <a:r>
              <a:rPr lang="tr-TR" altLang="tr-TR" sz="2400" b="1">
                <a:sym typeface="Symbol" panose="05050102010706020507" pitchFamily="18" charset="2"/>
              </a:rPr>
              <a:t></a:t>
            </a:r>
            <a:r>
              <a:rPr lang="tr-TR" altLang="tr-TR" sz="2400"/>
              <a:t>B olduğundan f fonksiyonu </a:t>
            </a:r>
            <a:r>
              <a:rPr lang="tr-TR" altLang="tr-TR" sz="2400">
                <a:solidFill>
                  <a:srgbClr val="0000FF"/>
                </a:solidFill>
              </a:rPr>
              <a:t>bire bir içine</a:t>
            </a:r>
            <a:r>
              <a:rPr lang="tr-TR" altLang="tr-TR" sz="2400"/>
              <a:t>                         fonksiyondur.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65325" y="2838449"/>
            <a:ext cx="4008438" cy="2470150"/>
            <a:chOff x="278" y="1788"/>
            <a:chExt cx="2525" cy="1556"/>
          </a:xfrm>
        </p:grpSpPr>
        <p:sp>
          <p:nvSpPr>
            <p:cNvPr id="112650" name="Oval 7"/>
            <p:cNvSpPr>
              <a:spLocks noChangeArrowheads="1"/>
            </p:cNvSpPr>
            <p:nvPr/>
          </p:nvSpPr>
          <p:spPr bwMode="auto">
            <a:xfrm>
              <a:off x="1802" y="2548"/>
              <a:ext cx="944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2651" name="Text Box 8"/>
            <p:cNvSpPr txBox="1">
              <a:spLocks noChangeArrowheads="1"/>
            </p:cNvSpPr>
            <p:nvPr/>
          </p:nvSpPr>
          <p:spPr bwMode="auto">
            <a:xfrm>
              <a:off x="2515" y="2009"/>
              <a:ext cx="2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12652" name="Text Box 9"/>
            <p:cNvSpPr txBox="1">
              <a:spLocks noChangeArrowheads="1"/>
            </p:cNvSpPr>
            <p:nvPr/>
          </p:nvSpPr>
          <p:spPr bwMode="auto">
            <a:xfrm>
              <a:off x="278" y="2041"/>
              <a:ext cx="28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12653" name="Oval 10"/>
            <p:cNvSpPr>
              <a:spLocks noChangeArrowheads="1"/>
            </p:cNvSpPr>
            <p:nvPr/>
          </p:nvSpPr>
          <p:spPr bwMode="auto">
            <a:xfrm>
              <a:off x="366" y="2548"/>
              <a:ext cx="944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2654" name="Text Box 11"/>
            <p:cNvSpPr txBox="1">
              <a:spLocks noChangeArrowheads="1"/>
            </p:cNvSpPr>
            <p:nvPr/>
          </p:nvSpPr>
          <p:spPr bwMode="auto">
            <a:xfrm>
              <a:off x="517" y="2268"/>
              <a:ext cx="6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12655" name="Text Box 12"/>
            <p:cNvSpPr txBox="1">
              <a:spLocks noChangeArrowheads="1"/>
            </p:cNvSpPr>
            <p:nvPr/>
          </p:nvSpPr>
          <p:spPr bwMode="auto">
            <a:xfrm>
              <a:off x="504" y="2531"/>
              <a:ext cx="65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12656" name="Text Box 13"/>
            <p:cNvSpPr txBox="1">
              <a:spLocks noChangeArrowheads="1"/>
            </p:cNvSpPr>
            <p:nvPr/>
          </p:nvSpPr>
          <p:spPr bwMode="auto">
            <a:xfrm>
              <a:off x="484" y="2819"/>
              <a:ext cx="6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12657" name="Text Box 14"/>
            <p:cNvSpPr txBox="1">
              <a:spLocks noChangeArrowheads="1"/>
            </p:cNvSpPr>
            <p:nvPr/>
          </p:nvSpPr>
          <p:spPr bwMode="auto">
            <a:xfrm>
              <a:off x="1902" y="2054"/>
              <a:ext cx="69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2658" name="Text Box 15"/>
            <p:cNvSpPr txBox="1">
              <a:spLocks noChangeArrowheads="1"/>
            </p:cNvSpPr>
            <p:nvPr/>
          </p:nvSpPr>
          <p:spPr bwMode="auto">
            <a:xfrm>
              <a:off x="1881" y="2269"/>
              <a:ext cx="7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.6</a:t>
              </a:r>
            </a:p>
          </p:txBody>
        </p:sp>
        <p:sp>
          <p:nvSpPr>
            <p:cNvPr id="112659" name="Text Box 16"/>
            <p:cNvSpPr txBox="1">
              <a:spLocks noChangeArrowheads="1"/>
            </p:cNvSpPr>
            <p:nvPr/>
          </p:nvSpPr>
          <p:spPr bwMode="auto">
            <a:xfrm>
              <a:off x="1900" y="2514"/>
              <a:ext cx="7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2660" name="Line 17"/>
            <p:cNvSpPr>
              <a:spLocks noChangeShapeType="1"/>
            </p:cNvSpPr>
            <p:nvPr/>
          </p:nvSpPr>
          <p:spPr bwMode="auto">
            <a:xfrm>
              <a:off x="963" y="2972"/>
              <a:ext cx="1152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2661" name="Freeform 18"/>
            <p:cNvSpPr>
              <a:spLocks/>
            </p:cNvSpPr>
            <p:nvPr/>
          </p:nvSpPr>
          <p:spPr bwMode="auto">
            <a:xfrm>
              <a:off x="1184" y="2053"/>
              <a:ext cx="759" cy="95"/>
            </a:xfrm>
            <a:custGeom>
              <a:avLst/>
              <a:gdLst>
                <a:gd name="T0" fmla="*/ 0 w 1406"/>
                <a:gd name="T1" fmla="*/ 0 h 506"/>
                <a:gd name="T2" fmla="*/ 1 w 1406"/>
                <a:gd name="T3" fmla="*/ 0 h 506"/>
                <a:gd name="T4" fmla="*/ 3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662" name="Text Box 19"/>
            <p:cNvSpPr txBox="1">
              <a:spLocks noChangeArrowheads="1"/>
            </p:cNvSpPr>
            <p:nvPr/>
          </p:nvSpPr>
          <p:spPr bwMode="auto">
            <a:xfrm>
              <a:off x="1399" y="1788"/>
              <a:ext cx="25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g</a:t>
              </a:r>
            </a:p>
          </p:txBody>
        </p:sp>
        <p:sp>
          <p:nvSpPr>
            <p:cNvPr id="112663" name="Line 20"/>
            <p:cNvSpPr>
              <a:spLocks noChangeShapeType="1"/>
            </p:cNvSpPr>
            <p:nvPr/>
          </p:nvSpPr>
          <p:spPr bwMode="auto">
            <a:xfrm>
              <a:off x="963" y="269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2664" name="Line 21"/>
            <p:cNvSpPr>
              <a:spLocks noChangeShapeType="1"/>
            </p:cNvSpPr>
            <p:nvPr/>
          </p:nvSpPr>
          <p:spPr bwMode="auto">
            <a:xfrm flipV="1">
              <a:off x="963" y="245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2665" name="Text Box 22"/>
            <p:cNvSpPr txBox="1">
              <a:spLocks noChangeArrowheads="1"/>
            </p:cNvSpPr>
            <p:nvPr/>
          </p:nvSpPr>
          <p:spPr bwMode="auto">
            <a:xfrm>
              <a:off x="1900" y="2804"/>
              <a:ext cx="7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2666" name="Text Box 23"/>
            <p:cNvSpPr txBox="1">
              <a:spLocks noChangeArrowheads="1"/>
            </p:cNvSpPr>
            <p:nvPr/>
          </p:nvSpPr>
          <p:spPr bwMode="auto">
            <a:xfrm>
              <a:off x="1900" y="3052"/>
              <a:ext cx="7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.5</a:t>
              </a:r>
            </a:p>
          </p:txBody>
        </p:sp>
      </p:grp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6034978" y="3716339"/>
            <a:ext cx="84912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/>
              <a:t>g ( A )</a:t>
            </a:r>
          </a:p>
        </p:txBody>
      </p:sp>
      <p:sp>
        <p:nvSpPr>
          <p:cNvPr id="540697" name="Freeform 25"/>
          <p:cNvSpPr>
            <a:spLocks/>
          </p:cNvSpPr>
          <p:nvPr/>
        </p:nvSpPr>
        <p:spPr bwMode="auto">
          <a:xfrm>
            <a:off x="5316539" y="3978276"/>
            <a:ext cx="720725" cy="371513"/>
          </a:xfrm>
          <a:custGeom>
            <a:avLst/>
            <a:gdLst>
              <a:gd name="T0" fmla="*/ 0 w 454"/>
              <a:gd name="T1" fmla="*/ 2147483647 h 318"/>
              <a:gd name="T2" fmla="*/ 2147483647 w 454"/>
              <a:gd name="T3" fmla="*/ 2147483647 h 318"/>
              <a:gd name="T4" fmla="*/ 2147483647 w 454"/>
              <a:gd name="T5" fmla="*/ 0 h 318"/>
              <a:gd name="T6" fmla="*/ 0 60000 65536"/>
              <a:gd name="T7" fmla="*/ 0 60000 65536"/>
              <a:gd name="T8" fmla="*/ 0 60000 65536"/>
              <a:gd name="T9" fmla="*/ 0 w 454"/>
              <a:gd name="T10" fmla="*/ 0 h 318"/>
              <a:gd name="T11" fmla="*/ 454 w 454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318">
                <a:moveTo>
                  <a:pt x="0" y="318"/>
                </a:moveTo>
                <a:cubicBezTo>
                  <a:pt x="76" y="299"/>
                  <a:pt x="152" y="280"/>
                  <a:pt x="227" y="227"/>
                </a:cubicBezTo>
                <a:cubicBezTo>
                  <a:pt x="302" y="174"/>
                  <a:pt x="378" y="87"/>
                  <a:pt x="4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40698" name="Freeform 26"/>
          <p:cNvSpPr>
            <a:spLocks/>
          </p:cNvSpPr>
          <p:nvPr/>
        </p:nvSpPr>
        <p:spPr bwMode="auto">
          <a:xfrm>
            <a:off x="4859338" y="3611564"/>
            <a:ext cx="671512" cy="371513"/>
          </a:xfrm>
          <a:custGeom>
            <a:avLst/>
            <a:gdLst>
              <a:gd name="T0" fmla="*/ 2147483647 w 453"/>
              <a:gd name="T1" fmla="*/ 2147483647 h 1096"/>
              <a:gd name="T2" fmla="*/ 2147483647 w 453"/>
              <a:gd name="T3" fmla="*/ 2147483647 h 1096"/>
              <a:gd name="T4" fmla="*/ 2147483647 w 453"/>
              <a:gd name="T5" fmla="*/ 2147483647 h 1096"/>
              <a:gd name="T6" fmla="*/ 2147483647 w 453"/>
              <a:gd name="T7" fmla="*/ 2147483647 h 1096"/>
              <a:gd name="T8" fmla="*/ 2147483647 w 453"/>
              <a:gd name="T9" fmla="*/ 2147483647 h 1096"/>
              <a:gd name="T10" fmla="*/ 2147483647 w 453"/>
              <a:gd name="T11" fmla="*/ 2147483647 h 1096"/>
              <a:gd name="T12" fmla="*/ 2147483647 w 453"/>
              <a:gd name="T13" fmla="*/ 2147483647 h 1096"/>
              <a:gd name="T14" fmla="*/ 2147483647 w 453"/>
              <a:gd name="T15" fmla="*/ 2147483647 h 1096"/>
              <a:gd name="T16" fmla="*/ 2147483647 w 453"/>
              <a:gd name="T17" fmla="*/ 2147483647 h 1096"/>
              <a:gd name="T18" fmla="*/ 2147483647 w 453"/>
              <a:gd name="T19" fmla="*/ 2147483647 h 1096"/>
              <a:gd name="T20" fmla="*/ 2147483647 w 453"/>
              <a:gd name="T21" fmla="*/ 2147483647 h 1096"/>
              <a:gd name="T22" fmla="*/ 2147483647 w 453"/>
              <a:gd name="T23" fmla="*/ 2147483647 h 1096"/>
              <a:gd name="T24" fmla="*/ 2147483647 w 453"/>
              <a:gd name="T25" fmla="*/ 2147483647 h 10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53"/>
              <a:gd name="T40" fmla="*/ 0 h 1096"/>
              <a:gd name="T41" fmla="*/ 453 w 453"/>
              <a:gd name="T42" fmla="*/ 1096 h 10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53" h="1096">
                <a:moveTo>
                  <a:pt x="332" y="75"/>
                </a:moveTo>
                <a:cubicBezTo>
                  <a:pt x="294" y="45"/>
                  <a:pt x="151" y="0"/>
                  <a:pt x="106" y="30"/>
                </a:cubicBezTo>
                <a:cubicBezTo>
                  <a:pt x="61" y="60"/>
                  <a:pt x="75" y="181"/>
                  <a:pt x="60" y="256"/>
                </a:cubicBezTo>
                <a:cubicBezTo>
                  <a:pt x="45" y="331"/>
                  <a:pt x="15" y="400"/>
                  <a:pt x="15" y="483"/>
                </a:cubicBezTo>
                <a:cubicBezTo>
                  <a:pt x="15" y="566"/>
                  <a:pt x="60" y="672"/>
                  <a:pt x="60" y="755"/>
                </a:cubicBezTo>
                <a:cubicBezTo>
                  <a:pt x="60" y="838"/>
                  <a:pt x="0" y="929"/>
                  <a:pt x="15" y="982"/>
                </a:cubicBezTo>
                <a:cubicBezTo>
                  <a:pt x="30" y="1035"/>
                  <a:pt x="83" y="1096"/>
                  <a:pt x="151" y="1073"/>
                </a:cubicBezTo>
                <a:cubicBezTo>
                  <a:pt x="219" y="1050"/>
                  <a:pt x="393" y="929"/>
                  <a:pt x="423" y="846"/>
                </a:cubicBezTo>
                <a:cubicBezTo>
                  <a:pt x="453" y="763"/>
                  <a:pt x="347" y="642"/>
                  <a:pt x="332" y="574"/>
                </a:cubicBezTo>
                <a:cubicBezTo>
                  <a:pt x="317" y="506"/>
                  <a:pt x="332" y="476"/>
                  <a:pt x="332" y="438"/>
                </a:cubicBezTo>
                <a:cubicBezTo>
                  <a:pt x="332" y="400"/>
                  <a:pt x="332" y="385"/>
                  <a:pt x="332" y="347"/>
                </a:cubicBezTo>
                <a:cubicBezTo>
                  <a:pt x="332" y="309"/>
                  <a:pt x="332" y="256"/>
                  <a:pt x="332" y="211"/>
                </a:cubicBezTo>
                <a:cubicBezTo>
                  <a:pt x="332" y="166"/>
                  <a:pt x="370" y="105"/>
                  <a:pt x="332" y="75"/>
                </a:cubicBezTo>
                <a:close/>
              </a:path>
            </a:pathLst>
          </a:cu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675" grpId="0"/>
      <p:bldP spid="540676" grpId="0" autoUpdateAnimBg="0"/>
      <p:bldP spid="540677" grpId="0"/>
      <p:bldP spid="540696" grpId="0"/>
      <p:bldP spid="540697" grpId="0" animBg="1"/>
      <p:bldP spid="540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1825626" y="1093788"/>
            <a:ext cx="83740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altLang="tr-TR" sz="2400"/>
              <a:t>Aşağıdaki şemalarla belirtilmiş fonksiyonların </a:t>
            </a:r>
            <a:r>
              <a:rPr lang="tr-TR" altLang="tr-TR" sz="2400">
                <a:solidFill>
                  <a:srgbClr val="0000FF"/>
                </a:solidFill>
              </a:rPr>
              <a:t>hangi türleri tanımladığını söyleyiniz.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1820864" y="65881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2733022" y="5048251"/>
            <a:ext cx="187773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İçine fonksiyon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6967657" y="5048251"/>
            <a:ext cx="2046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Örten  fonksiyon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03388" y="2613026"/>
            <a:ext cx="3600450" cy="2073275"/>
            <a:chOff x="113" y="1411"/>
            <a:chExt cx="2268" cy="1306"/>
          </a:xfrm>
        </p:grpSpPr>
        <p:sp>
          <p:nvSpPr>
            <p:cNvPr id="113690" name="Text Box 7"/>
            <p:cNvSpPr txBox="1">
              <a:spLocks noChangeArrowheads="1"/>
            </p:cNvSpPr>
            <p:nvPr/>
          </p:nvSpPr>
          <p:spPr bwMode="auto">
            <a:xfrm>
              <a:off x="2146" y="1516"/>
              <a:ext cx="2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13691" name="Oval 8"/>
            <p:cNvSpPr>
              <a:spLocks noChangeArrowheads="1"/>
            </p:cNvSpPr>
            <p:nvPr/>
          </p:nvSpPr>
          <p:spPr bwMode="auto">
            <a:xfrm>
              <a:off x="1539" y="2038"/>
              <a:ext cx="769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92" name="Text Box 9"/>
            <p:cNvSpPr txBox="1">
              <a:spLocks noChangeArrowheads="1"/>
            </p:cNvSpPr>
            <p:nvPr/>
          </p:nvSpPr>
          <p:spPr bwMode="auto">
            <a:xfrm>
              <a:off x="113" y="1519"/>
              <a:ext cx="51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13693" name="Oval 10"/>
            <p:cNvSpPr>
              <a:spLocks noChangeArrowheads="1"/>
            </p:cNvSpPr>
            <p:nvPr/>
          </p:nvSpPr>
          <p:spPr bwMode="auto">
            <a:xfrm>
              <a:off x="385" y="2038"/>
              <a:ext cx="769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94" name="Text Box 11"/>
            <p:cNvSpPr txBox="1">
              <a:spLocks noChangeArrowheads="1"/>
            </p:cNvSpPr>
            <p:nvPr/>
          </p:nvSpPr>
          <p:spPr bwMode="auto">
            <a:xfrm>
              <a:off x="493" y="1611"/>
              <a:ext cx="4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13695" name="Text Box 12"/>
            <p:cNvSpPr txBox="1">
              <a:spLocks noChangeArrowheads="1"/>
            </p:cNvSpPr>
            <p:nvPr/>
          </p:nvSpPr>
          <p:spPr bwMode="auto">
            <a:xfrm>
              <a:off x="482" y="1899"/>
              <a:ext cx="5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13696" name="Text Box 13"/>
            <p:cNvSpPr txBox="1">
              <a:spLocks noChangeArrowheads="1"/>
            </p:cNvSpPr>
            <p:nvPr/>
          </p:nvSpPr>
          <p:spPr bwMode="auto">
            <a:xfrm>
              <a:off x="466" y="2157"/>
              <a:ext cx="55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13697" name="Text Box 14"/>
            <p:cNvSpPr txBox="1">
              <a:spLocks noChangeArrowheads="1"/>
            </p:cNvSpPr>
            <p:nvPr/>
          </p:nvSpPr>
          <p:spPr bwMode="auto">
            <a:xfrm>
              <a:off x="1596" y="1568"/>
              <a:ext cx="56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tr-TR" sz="2400"/>
            </a:p>
          </p:txBody>
        </p:sp>
        <p:sp>
          <p:nvSpPr>
            <p:cNvPr id="113698" name="Text Box 15"/>
            <p:cNvSpPr txBox="1">
              <a:spLocks noChangeArrowheads="1"/>
            </p:cNvSpPr>
            <p:nvPr/>
          </p:nvSpPr>
          <p:spPr bwMode="auto">
            <a:xfrm>
              <a:off x="1612" y="2339"/>
              <a:ext cx="5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3699" name="Text Box 16"/>
            <p:cNvSpPr txBox="1">
              <a:spLocks noChangeArrowheads="1"/>
            </p:cNvSpPr>
            <p:nvPr/>
          </p:nvSpPr>
          <p:spPr bwMode="auto">
            <a:xfrm>
              <a:off x="1623" y="1793"/>
              <a:ext cx="57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3700" name="Line 17"/>
            <p:cNvSpPr>
              <a:spLocks noChangeShapeType="1"/>
            </p:cNvSpPr>
            <p:nvPr/>
          </p:nvSpPr>
          <p:spPr bwMode="auto">
            <a:xfrm flipV="1">
              <a:off x="869" y="2294"/>
              <a:ext cx="8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1" name="Text Box 18"/>
            <p:cNvSpPr txBox="1">
              <a:spLocks noChangeArrowheads="1"/>
            </p:cNvSpPr>
            <p:nvPr/>
          </p:nvSpPr>
          <p:spPr bwMode="auto">
            <a:xfrm>
              <a:off x="1040" y="1411"/>
              <a:ext cx="51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f</a:t>
              </a:r>
            </a:p>
          </p:txBody>
        </p:sp>
        <p:sp>
          <p:nvSpPr>
            <p:cNvPr id="113702" name="Line 19"/>
            <p:cNvSpPr>
              <a:spLocks noChangeShapeType="1"/>
            </p:cNvSpPr>
            <p:nvPr/>
          </p:nvSpPr>
          <p:spPr bwMode="auto">
            <a:xfrm>
              <a:off x="869" y="2066"/>
              <a:ext cx="899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3" name="Line 20"/>
            <p:cNvSpPr>
              <a:spLocks noChangeShapeType="1"/>
            </p:cNvSpPr>
            <p:nvPr/>
          </p:nvSpPr>
          <p:spPr bwMode="auto">
            <a:xfrm>
              <a:off x="869" y="1793"/>
              <a:ext cx="938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4" name="Text Box 21"/>
            <p:cNvSpPr txBox="1">
              <a:spLocks noChangeArrowheads="1"/>
            </p:cNvSpPr>
            <p:nvPr/>
          </p:nvSpPr>
          <p:spPr bwMode="auto">
            <a:xfrm>
              <a:off x="1625" y="2066"/>
              <a:ext cx="57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3705" name="Text Box 22"/>
            <p:cNvSpPr txBox="1">
              <a:spLocks noChangeArrowheads="1"/>
            </p:cNvSpPr>
            <p:nvPr/>
          </p:nvSpPr>
          <p:spPr bwMode="auto">
            <a:xfrm>
              <a:off x="452" y="2425"/>
              <a:ext cx="55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13706" name="Line 23"/>
            <p:cNvSpPr>
              <a:spLocks noChangeShapeType="1"/>
            </p:cNvSpPr>
            <p:nvPr/>
          </p:nvSpPr>
          <p:spPr bwMode="auto">
            <a:xfrm flipV="1">
              <a:off x="869" y="2339"/>
              <a:ext cx="938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7" name="Freeform 24"/>
            <p:cNvSpPr>
              <a:spLocks/>
            </p:cNvSpPr>
            <p:nvPr/>
          </p:nvSpPr>
          <p:spPr bwMode="auto">
            <a:xfrm>
              <a:off x="1111" y="1616"/>
              <a:ext cx="408" cy="234"/>
            </a:xfrm>
            <a:custGeom>
              <a:avLst/>
              <a:gdLst>
                <a:gd name="T0" fmla="*/ 0 w 408"/>
                <a:gd name="T1" fmla="*/ 90 h 90"/>
                <a:gd name="T2" fmla="*/ 181 w 408"/>
                <a:gd name="T3" fmla="*/ 0 h 90"/>
                <a:gd name="T4" fmla="*/ 408 w 408"/>
                <a:gd name="T5" fmla="*/ 90 h 90"/>
                <a:gd name="T6" fmla="*/ 0 60000 65536"/>
                <a:gd name="T7" fmla="*/ 0 60000 65536"/>
                <a:gd name="T8" fmla="*/ 0 60000 65536"/>
                <a:gd name="T9" fmla="*/ 0 w 408"/>
                <a:gd name="T10" fmla="*/ 0 h 90"/>
                <a:gd name="T11" fmla="*/ 408 w 408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90">
                  <a:moveTo>
                    <a:pt x="0" y="90"/>
                  </a:moveTo>
                  <a:cubicBezTo>
                    <a:pt x="56" y="45"/>
                    <a:pt x="113" y="0"/>
                    <a:pt x="181" y="0"/>
                  </a:cubicBezTo>
                  <a:cubicBezTo>
                    <a:pt x="249" y="0"/>
                    <a:pt x="328" y="45"/>
                    <a:pt x="408" y="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243638" y="2427289"/>
            <a:ext cx="3524250" cy="2295525"/>
            <a:chOff x="2973" y="1294"/>
            <a:chExt cx="2220" cy="1446"/>
          </a:xfrm>
        </p:grpSpPr>
        <p:sp>
          <p:nvSpPr>
            <p:cNvPr id="113672" name="Text Box 26"/>
            <p:cNvSpPr txBox="1">
              <a:spLocks noChangeArrowheads="1"/>
            </p:cNvSpPr>
            <p:nvPr/>
          </p:nvSpPr>
          <p:spPr bwMode="auto">
            <a:xfrm>
              <a:off x="3426" y="1294"/>
              <a:ext cx="63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tr-TR" sz="2400"/>
            </a:p>
          </p:txBody>
        </p:sp>
        <p:sp>
          <p:nvSpPr>
            <p:cNvPr id="113673" name="Text Box 27"/>
            <p:cNvSpPr txBox="1">
              <a:spLocks noChangeArrowheads="1"/>
            </p:cNvSpPr>
            <p:nvPr/>
          </p:nvSpPr>
          <p:spPr bwMode="auto">
            <a:xfrm>
              <a:off x="4958" y="1519"/>
              <a:ext cx="2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D</a:t>
              </a:r>
            </a:p>
          </p:txBody>
        </p:sp>
        <p:sp>
          <p:nvSpPr>
            <p:cNvPr id="113674" name="Oval 28"/>
            <p:cNvSpPr>
              <a:spLocks noChangeArrowheads="1"/>
            </p:cNvSpPr>
            <p:nvPr/>
          </p:nvSpPr>
          <p:spPr bwMode="auto">
            <a:xfrm>
              <a:off x="4352" y="2030"/>
              <a:ext cx="767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75" name="Text Box 29"/>
            <p:cNvSpPr txBox="1">
              <a:spLocks noChangeArrowheads="1"/>
            </p:cNvSpPr>
            <p:nvPr/>
          </p:nvSpPr>
          <p:spPr bwMode="auto">
            <a:xfrm>
              <a:off x="2973" y="1511"/>
              <a:ext cx="5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C</a:t>
              </a:r>
            </a:p>
          </p:txBody>
        </p:sp>
        <p:sp>
          <p:nvSpPr>
            <p:cNvPr id="113676" name="Oval 30"/>
            <p:cNvSpPr>
              <a:spLocks noChangeArrowheads="1"/>
            </p:cNvSpPr>
            <p:nvPr/>
          </p:nvSpPr>
          <p:spPr bwMode="auto">
            <a:xfrm>
              <a:off x="3190" y="2030"/>
              <a:ext cx="767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77" name="Text Box 31"/>
            <p:cNvSpPr txBox="1">
              <a:spLocks noChangeArrowheads="1"/>
            </p:cNvSpPr>
            <p:nvPr/>
          </p:nvSpPr>
          <p:spPr bwMode="auto">
            <a:xfrm>
              <a:off x="3325" y="1632"/>
              <a:ext cx="4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.k</a:t>
              </a:r>
            </a:p>
          </p:txBody>
        </p:sp>
        <p:sp>
          <p:nvSpPr>
            <p:cNvPr id="113678" name="Text Box 32"/>
            <p:cNvSpPr txBox="1">
              <a:spLocks noChangeArrowheads="1"/>
            </p:cNvSpPr>
            <p:nvPr/>
          </p:nvSpPr>
          <p:spPr bwMode="auto">
            <a:xfrm>
              <a:off x="3286" y="1952"/>
              <a:ext cx="53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.f</a:t>
              </a:r>
            </a:p>
          </p:txBody>
        </p:sp>
        <p:sp>
          <p:nvSpPr>
            <p:cNvPr id="113679" name="Text Box 33"/>
            <p:cNvSpPr txBox="1">
              <a:spLocks noChangeArrowheads="1"/>
            </p:cNvSpPr>
            <p:nvPr/>
          </p:nvSpPr>
          <p:spPr bwMode="auto">
            <a:xfrm>
              <a:off x="3288" y="2208"/>
              <a:ext cx="5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.r</a:t>
              </a:r>
            </a:p>
          </p:txBody>
        </p:sp>
        <p:sp>
          <p:nvSpPr>
            <p:cNvPr id="113680" name="Text Box 34"/>
            <p:cNvSpPr txBox="1">
              <a:spLocks noChangeArrowheads="1"/>
            </p:cNvSpPr>
            <p:nvPr/>
          </p:nvSpPr>
          <p:spPr bwMode="auto">
            <a:xfrm>
              <a:off x="4433" y="1795"/>
              <a:ext cx="5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3681" name="Text Box 35"/>
            <p:cNvSpPr txBox="1">
              <a:spLocks noChangeArrowheads="1"/>
            </p:cNvSpPr>
            <p:nvPr/>
          </p:nvSpPr>
          <p:spPr bwMode="auto">
            <a:xfrm>
              <a:off x="4450" y="2040"/>
              <a:ext cx="5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3682" name="Text Box 36"/>
            <p:cNvSpPr txBox="1">
              <a:spLocks noChangeArrowheads="1"/>
            </p:cNvSpPr>
            <p:nvPr/>
          </p:nvSpPr>
          <p:spPr bwMode="auto">
            <a:xfrm>
              <a:off x="3864" y="1387"/>
              <a:ext cx="55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g</a:t>
              </a:r>
            </a:p>
          </p:txBody>
        </p:sp>
        <p:sp>
          <p:nvSpPr>
            <p:cNvPr id="113683" name="Text Box 37"/>
            <p:cNvSpPr txBox="1">
              <a:spLocks noChangeArrowheads="1"/>
            </p:cNvSpPr>
            <p:nvPr/>
          </p:nvSpPr>
          <p:spPr bwMode="auto">
            <a:xfrm>
              <a:off x="4437" y="2320"/>
              <a:ext cx="5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3684" name="Text Box 38"/>
            <p:cNvSpPr txBox="1">
              <a:spLocks noChangeArrowheads="1"/>
            </p:cNvSpPr>
            <p:nvPr/>
          </p:nvSpPr>
          <p:spPr bwMode="auto">
            <a:xfrm>
              <a:off x="3288" y="2448"/>
              <a:ext cx="5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.n</a:t>
              </a:r>
            </a:p>
          </p:txBody>
        </p:sp>
        <p:sp>
          <p:nvSpPr>
            <p:cNvPr id="113685" name="Line 39"/>
            <p:cNvSpPr>
              <a:spLocks noChangeShapeType="1"/>
            </p:cNvSpPr>
            <p:nvPr/>
          </p:nvSpPr>
          <p:spPr bwMode="auto">
            <a:xfrm flipV="1">
              <a:off x="3697" y="2496"/>
              <a:ext cx="95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6" name="Line 40"/>
            <p:cNvSpPr>
              <a:spLocks noChangeShapeType="1"/>
            </p:cNvSpPr>
            <p:nvPr/>
          </p:nvSpPr>
          <p:spPr bwMode="auto">
            <a:xfrm flipV="1">
              <a:off x="3697" y="2016"/>
              <a:ext cx="95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7" name="Line 41"/>
            <p:cNvSpPr>
              <a:spLocks noChangeShapeType="1"/>
            </p:cNvSpPr>
            <p:nvPr/>
          </p:nvSpPr>
          <p:spPr bwMode="auto">
            <a:xfrm flipV="1">
              <a:off x="3696" y="2232"/>
              <a:ext cx="945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8" name="Line 42"/>
            <p:cNvSpPr>
              <a:spLocks noChangeShapeType="1"/>
            </p:cNvSpPr>
            <p:nvPr/>
          </p:nvSpPr>
          <p:spPr bwMode="auto">
            <a:xfrm>
              <a:off x="3697" y="1824"/>
              <a:ext cx="952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9" name="Freeform 43"/>
            <p:cNvSpPr>
              <a:spLocks/>
            </p:cNvSpPr>
            <p:nvPr/>
          </p:nvSpPr>
          <p:spPr bwMode="auto">
            <a:xfrm>
              <a:off x="3948" y="1616"/>
              <a:ext cx="408" cy="234"/>
            </a:xfrm>
            <a:custGeom>
              <a:avLst/>
              <a:gdLst>
                <a:gd name="T0" fmla="*/ 0 w 408"/>
                <a:gd name="T1" fmla="*/ 90 h 90"/>
                <a:gd name="T2" fmla="*/ 181 w 408"/>
                <a:gd name="T3" fmla="*/ 0 h 90"/>
                <a:gd name="T4" fmla="*/ 408 w 408"/>
                <a:gd name="T5" fmla="*/ 90 h 90"/>
                <a:gd name="T6" fmla="*/ 0 60000 65536"/>
                <a:gd name="T7" fmla="*/ 0 60000 65536"/>
                <a:gd name="T8" fmla="*/ 0 60000 65536"/>
                <a:gd name="T9" fmla="*/ 0 w 408"/>
                <a:gd name="T10" fmla="*/ 0 h 90"/>
                <a:gd name="T11" fmla="*/ 408 w 408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90">
                  <a:moveTo>
                    <a:pt x="0" y="90"/>
                  </a:moveTo>
                  <a:cubicBezTo>
                    <a:pt x="56" y="45"/>
                    <a:pt x="113" y="0"/>
                    <a:pt x="181" y="0"/>
                  </a:cubicBezTo>
                  <a:cubicBezTo>
                    <a:pt x="249" y="0"/>
                    <a:pt x="328" y="45"/>
                    <a:pt x="408" y="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4388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699" grpId="0" autoUpdateAnimBg="0"/>
      <p:bldP spid="541700" grpId="0"/>
      <p:bldP spid="5417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4691063" y="3327400"/>
            <a:ext cx="9636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tr-TR" sz="2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1589" y="3309941"/>
            <a:ext cx="3940175" cy="2506663"/>
            <a:chOff x="1441" y="2085"/>
            <a:chExt cx="2482" cy="1579"/>
          </a:xfrm>
        </p:grpSpPr>
        <p:sp>
          <p:nvSpPr>
            <p:cNvPr id="114729" name="Text Box 4"/>
            <p:cNvSpPr txBox="1">
              <a:spLocks noChangeArrowheads="1"/>
            </p:cNvSpPr>
            <p:nvPr/>
          </p:nvSpPr>
          <p:spPr bwMode="auto">
            <a:xfrm>
              <a:off x="2471" y="2085"/>
              <a:ext cx="56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h</a:t>
              </a:r>
            </a:p>
          </p:txBody>
        </p:sp>
        <p:grpSp>
          <p:nvGrpSpPr>
            <p:cNvPr id="114730" name="Group 5"/>
            <p:cNvGrpSpPr>
              <a:grpSpLocks/>
            </p:cNvGrpSpPr>
            <p:nvPr/>
          </p:nvGrpSpPr>
          <p:grpSpPr bwMode="auto">
            <a:xfrm>
              <a:off x="1441" y="2292"/>
              <a:ext cx="2482" cy="1372"/>
              <a:chOff x="1441" y="2292"/>
              <a:chExt cx="2482" cy="1372"/>
            </a:xfrm>
          </p:grpSpPr>
          <p:sp>
            <p:nvSpPr>
              <p:cNvPr id="114731" name="Text Box 6"/>
              <p:cNvSpPr txBox="1">
                <a:spLocks noChangeArrowheads="1"/>
              </p:cNvSpPr>
              <p:nvPr/>
            </p:nvSpPr>
            <p:spPr bwMode="auto">
              <a:xfrm>
                <a:off x="3292" y="2328"/>
                <a:ext cx="6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tr-TR" sz="2400"/>
              </a:p>
            </p:txBody>
          </p:sp>
          <p:sp>
            <p:nvSpPr>
              <p:cNvPr id="114732" name="Text Box 7"/>
              <p:cNvSpPr txBox="1">
                <a:spLocks noChangeArrowheads="1"/>
              </p:cNvSpPr>
              <p:nvPr/>
            </p:nvSpPr>
            <p:spPr bwMode="auto">
              <a:xfrm>
                <a:off x="3664" y="2321"/>
                <a:ext cx="259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N</a:t>
                </a:r>
              </a:p>
            </p:txBody>
          </p:sp>
          <p:sp>
            <p:nvSpPr>
              <p:cNvPr id="114733" name="Oval 8"/>
              <p:cNvSpPr>
                <a:spLocks noChangeArrowheads="1"/>
              </p:cNvSpPr>
              <p:nvPr/>
            </p:nvSpPr>
            <p:spPr bwMode="auto">
              <a:xfrm>
                <a:off x="2971" y="2828"/>
                <a:ext cx="848" cy="329"/>
              </a:xfrm>
              <a:prstGeom prst="ellipse">
                <a:avLst/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14734" name="Text Box 9"/>
              <p:cNvSpPr txBox="1">
                <a:spLocks noChangeArrowheads="1"/>
              </p:cNvSpPr>
              <p:nvPr/>
            </p:nvSpPr>
            <p:spPr bwMode="auto">
              <a:xfrm>
                <a:off x="1441" y="2323"/>
                <a:ext cx="56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M</a:t>
                </a:r>
              </a:p>
            </p:txBody>
          </p:sp>
          <p:sp>
            <p:nvSpPr>
              <p:cNvPr id="114735" name="Oval 10"/>
              <p:cNvSpPr>
                <a:spLocks noChangeArrowheads="1"/>
              </p:cNvSpPr>
              <p:nvPr/>
            </p:nvSpPr>
            <p:spPr bwMode="auto">
              <a:xfrm>
                <a:off x="1706" y="2828"/>
                <a:ext cx="848" cy="329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14736" name="Text Box 11"/>
              <p:cNvSpPr txBox="1">
                <a:spLocks noChangeArrowheads="1"/>
              </p:cNvSpPr>
              <p:nvPr/>
            </p:nvSpPr>
            <p:spPr bwMode="auto">
              <a:xfrm>
                <a:off x="1822" y="2292"/>
                <a:ext cx="54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.a</a:t>
                </a:r>
              </a:p>
            </p:txBody>
          </p:sp>
          <p:sp>
            <p:nvSpPr>
              <p:cNvPr id="114737" name="Text Box 12"/>
              <p:cNvSpPr txBox="1">
                <a:spLocks noChangeArrowheads="1"/>
              </p:cNvSpPr>
              <p:nvPr/>
            </p:nvSpPr>
            <p:spPr bwMode="auto">
              <a:xfrm>
                <a:off x="1803" y="2551"/>
                <a:ext cx="58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.b</a:t>
                </a:r>
              </a:p>
            </p:txBody>
          </p:sp>
          <p:sp>
            <p:nvSpPr>
              <p:cNvPr id="114738" name="Text Box 13"/>
              <p:cNvSpPr txBox="1">
                <a:spLocks noChangeArrowheads="1"/>
              </p:cNvSpPr>
              <p:nvPr/>
            </p:nvSpPr>
            <p:spPr bwMode="auto">
              <a:xfrm>
                <a:off x="1800" y="2733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.c</a:t>
                </a:r>
              </a:p>
            </p:txBody>
          </p:sp>
          <p:sp>
            <p:nvSpPr>
              <p:cNvPr id="114739" name="Text Box 14"/>
              <p:cNvSpPr txBox="1">
                <a:spLocks noChangeArrowheads="1"/>
              </p:cNvSpPr>
              <p:nvPr/>
            </p:nvSpPr>
            <p:spPr bwMode="auto">
              <a:xfrm>
                <a:off x="3048" y="2560"/>
                <a:ext cx="659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.1</a:t>
                </a:r>
              </a:p>
            </p:txBody>
          </p:sp>
          <p:sp>
            <p:nvSpPr>
              <p:cNvPr id="114740" name="Text Box 15"/>
              <p:cNvSpPr txBox="1">
                <a:spLocks noChangeArrowheads="1"/>
              </p:cNvSpPr>
              <p:nvPr/>
            </p:nvSpPr>
            <p:spPr bwMode="auto">
              <a:xfrm>
                <a:off x="3065" y="2804"/>
                <a:ext cx="63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.2</a:t>
                </a:r>
              </a:p>
            </p:txBody>
          </p:sp>
          <p:sp>
            <p:nvSpPr>
              <p:cNvPr id="114741" name="Line 16"/>
              <p:cNvSpPr>
                <a:spLocks noChangeShapeType="1"/>
              </p:cNvSpPr>
              <p:nvPr/>
            </p:nvSpPr>
            <p:spPr bwMode="auto">
              <a:xfrm flipV="1">
                <a:off x="2242" y="3033"/>
                <a:ext cx="1034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2" name="Line 17"/>
              <p:cNvSpPr>
                <a:spLocks noChangeShapeType="1"/>
              </p:cNvSpPr>
              <p:nvPr/>
            </p:nvSpPr>
            <p:spPr bwMode="auto">
              <a:xfrm flipV="1">
                <a:off x="2242" y="2972"/>
                <a:ext cx="1034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3" name="Line 18"/>
              <p:cNvSpPr>
                <a:spLocks noChangeShapeType="1"/>
              </p:cNvSpPr>
              <p:nvPr/>
            </p:nvSpPr>
            <p:spPr bwMode="auto">
              <a:xfrm>
                <a:off x="2242" y="2674"/>
                <a:ext cx="1001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4" name="Text Box 19"/>
              <p:cNvSpPr txBox="1">
                <a:spLocks noChangeArrowheads="1"/>
              </p:cNvSpPr>
              <p:nvPr/>
            </p:nvSpPr>
            <p:spPr bwMode="auto">
              <a:xfrm>
                <a:off x="3054" y="3083"/>
                <a:ext cx="63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.3</a:t>
                </a:r>
              </a:p>
            </p:txBody>
          </p:sp>
          <p:sp>
            <p:nvSpPr>
              <p:cNvPr id="114745" name="Text Box 20"/>
              <p:cNvSpPr txBox="1">
                <a:spLocks noChangeArrowheads="1"/>
              </p:cNvSpPr>
              <p:nvPr/>
            </p:nvSpPr>
            <p:spPr bwMode="auto">
              <a:xfrm>
                <a:off x="1802" y="2928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.d</a:t>
                </a:r>
              </a:p>
            </p:txBody>
          </p:sp>
          <p:sp>
            <p:nvSpPr>
              <p:cNvPr id="114746" name="Text Box 21"/>
              <p:cNvSpPr txBox="1">
                <a:spLocks noChangeArrowheads="1"/>
              </p:cNvSpPr>
              <p:nvPr/>
            </p:nvSpPr>
            <p:spPr bwMode="auto">
              <a:xfrm>
                <a:off x="1802" y="3139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.e</a:t>
                </a:r>
              </a:p>
            </p:txBody>
          </p:sp>
          <p:sp>
            <p:nvSpPr>
              <p:cNvPr id="114747" name="Text Box 22"/>
              <p:cNvSpPr txBox="1">
                <a:spLocks noChangeArrowheads="1"/>
              </p:cNvSpPr>
              <p:nvPr/>
            </p:nvSpPr>
            <p:spPr bwMode="auto">
              <a:xfrm>
                <a:off x="1782" y="3372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.f</a:t>
                </a:r>
              </a:p>
            </p:txBody>
          </p:sp>
          <p:sp>
            <p:nvSpPr>
              <p:cNvPr id="114748" name="Line 23"/>
              <p:cNvSpPr>
                <a:spLocks noChangeShapeType="1"/>
              </p:cNvSpPr>
              <p:nvPr/>
            </p:nvSpPr>
            <p:spPr bwMode="auto">
              <a:xfrm flipV="1">
                <a:off x="2242" y="3272"/>
                <a:ext cx="1034" cy="2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9" name="Line 24"/>
              <p:cNvSpPr>
                <a:spLocks noChangeShapeType="1"/>
              </p:cNvSpPr>
              <p:nvPr/>
            </p:nvSpPr>
            <p:spPr bwMode="auto">
              <a:xfrm flipV="1">
                <a:off x="2242" y="2782"/>
                <a:ext cx="1046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50" name="Line 25"/>
              <p:cNvSpPr>
                <a:spLocks noChangeShapeType="1"/>
              </p:cNvSpPr>
              <p:nvPr/>
            </p:nvSpPr>
            <p:spPr bwMode="auto">
              <a:xfrm>
                <a:off x="2242" y="2459"/>
                <a:ext cx="1034" cy="2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51" name="Freeform 26"/>
              <p:cNvSpPr>
                <a:spLocks/>
              </p:cNvSpPr>
              <p:nvPr/>
            </p:nvSpPr>
            <p:spPr bwMode="auto">
              <a:xfrm>
                <a:off x="2485" y="2349"/>
                <a:ext cx="576" cy="70"/>
              </a:xfrm>
              <a:custGeom>
                <a:avLst/>
                <a:gdLst>
                  <a:gd name="T0" fmla="*/ 0 w 1406"/>
                  <a:gd name="T1" fmla="*/ 0 h 506"/>
                  <a:gd name="T2" fmla="*/ 0 w 1406"/>
                  <a:gd name="T3" fmla="*/ 0 h 506"/>
                  <a:gd name="T4" fmla="*/ 0 w 1406"/>
                  <a:gd name="T5" fmla="*/ 0 h 506"/>
                  <a:gd name="T6" fmla="*/ 0 60000 65536"/>
                  <a:gd name="T7" fmla="*/ 0 60000 65536"/>
                  <a:gd name="T8" fmla="*/ 0 60000 65536"/>
                  <a:gd name="T9" fmla="*/ 0 w 1406"/>
                  <a:gd name="T10" fmla="*/ 0 h 506"/>
                  <a:gd name="T11" fmla="*/ 1406 w 1406"/>
                  <a:gd name="T12" fmla="*/ 506 h 5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06" h="506">
                    <a:moveTo>
                      <a:pt x="0" y="506"/>
                    </a:moveTo>
                    <a:cubicBezTo>
                      <a:pt x="178" y="260"/>
                      <a:pt x="356" y="14"/>
                      <a:pt x="590" y="7"/>
                    </a:cubicBezTo>
                    <a:cubicBezTo>
                      <a:pt x="824" y="0"/>
                      <a:pt x="1255" y="393"/>
                      <a:pt x="1406" y="46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2471636" y="3090864"/>
            <a:ext cx="274816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Bire bir içine fonksiyon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6869994" y="3089276"/>
            <a:ext cx="2873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Bire bir örten  fonksiyon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4920123" y="5838826"/>
            <a:ext cx="197551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Örten fonksiyon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656388" y="658814"/>
            <a:ext cx="2940050" cy="2268537"/>
            <a:chOff x="3233" y="415"/>
            <a:chExt cx="1852" cy="1429"/>
          </a:xfrm>
        </p:grpSpPr>
        <p:sp>
          <p:nvSpPr>
            <p:cNvPr id="114713" name="Text Box 31"/>
            <p:cNvSpPr txBox="1">
              <a:spLocks noChangeArrowheads="1"/>
            </p:cNvSpPr>
            <p:nvPr/>
          </p:nvSpPr>
          <p:spPr bwMode="auto">
            <a:xfrm>
              <a:off x="4838" y="606"/>
              <a:ext cx="2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H</a:t>
              </a:r>
            </a:p>
          </p:txBody>
        </p:sp>
        <p:sp>
          <p:nvSpPr>
            <p:cNvPr id="114714" name="Oval 32"/>
            <p:cNvSpPr>
              <a:spLocks noChangeArrowheads="1"/>
            </p:cNvSpPr>
            <p:nvPr/>
          </p:nvSpPr>
          <p:spPr bwMode="auto">
            <a:xfrm>
              <a:off x="4334" y="1108"/>
              <a:ext cx="64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15" name="Text Box 33"/>
            <p:cNvSpPr txBox="1">
              <a:spLocks noChangeArrowheads="1"/>
            </p:cNvSpPr>
            <p:nvPr/>
          </p:nvSpPr>
          <p:spPr bwMode="auto">
            <a:xfrm>
              <a:off x="3233" y="612"/>
              <a:ext cx="4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4716" name="Oval 34"/>
            <p:cNvSpPr>
              <a:spLocks noChangeArrowheads="1"/>
            </p:cNvSpPr>
            <p:nvPr/>
          </p:nvSpPr>
          <p:spPr bwMode="auto">
            <a:xfrm>
              <a:off x="3372" y="1108"/>
              <a:ext cx="648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17" name="Text Box 35"/>
            <p:cNvSpPr txBox="1">
              <a:spLocks noChangeArrowheads="1"/>
            </p:cNvSpPr>
            <p:nvPr/>
          </p:nvSpPr>
          <p:spPr bwMode="auto">
            <a:xfrm>
              <a:off x="4394" y="660"/>
              <a:ext cx="47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tr-TR" sz="2400"/>
            </a:p>
          </p:txBody>
        </p:sp>
        <p:sp>
          <p:nvSpPr>
            <p:cNvPr id="114718" name="Text Box 36"/>
            <p:cNvSpPr txBox="1">
              <a:spLocks noChangeArrowheads="1"/>
            </p:cNvSpPr>
            <p:nvPr/>
          </p:nvSpPr>
          <p:spPr bwMode="auto">
            <a:xfrm>
              <a:off x="4384" y="741"/>
              <a:ext cx="50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.0</a:t>
              </a:r>
            </a:p>
          </p:txBody>
        </p:sp>
        <p:sp>
          <p:nvSpPr>
            <p:cNvPr id="114719" name="Text Box 37"/>
            <p:cNvSpPr txBox="1">
              <a:spLocks noChangeArrowheads="1"/>
            </p:cNvSpPr>
            <p:nvPr/>
          </p:nvSpPr>
          <p:spPr bwMode="auto">
            <a:xfrm>
              <a:off x="4402" y="1119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4720" name="Line 38"/>
            <p:cNvSpPr>
              <a:spLocks noChangeShapeType="1"/>
            </p:cNvSpPr>
            <p:nvPr/>
          </p:nvSpPr>
          <p:spPr bwMode="auto">
            <a:xfrm flipV="1">
              <a:off x="3833" y="1629"/>
              <a:ext cx="716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21" name="Text Box 39"/>
            <p:cNvSpPr txBox="1">
              <a:spLocks noChangeArrowheads="1"/>
            </p:cNvSpPr>
            <p:nvPr/>
          </p:nvSpPr>
          <p:spPr bwMode="auto">
            <a:xfrm>
              <a:off x="3959" y="415"/>
              <a:ext cx="4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g</a:t>
              </a:r>
            </a:p>
          </p:txBody>
        </p:sp>
        <p:sp>
          <p:nvSpPr>
            <p:cNvPr id="114722" name="Text Box 40"/>
            <p:cNvSpPr txBox="1">
              <a:spLocks noChangeArrowheads="1"/>
            </p:cNvSpPr>
            <p:nvPr/>
          </p:nvSpPr>
          <p:spPr bwMode="auto">
            <a:xfrm>
              <a:off x="4419" y="1464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4723" name="Freeform 41"/>
            <p:cNvSpPr>
              <a:spLocks/>
            </p:cNvSpPr>
            <p:nvPr/>
          </p:nvSpPr>
          <p:spPr bwMode="auto">
            <a:xfrm>
              <a:off x="3920" y="662"/>
              <a:ext cx="502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4724" name="Text Box 42"/>
            <p:cNvSpPr txBox="1">
              <a:spLocks noChangeArrowheads="1"/>
            </p:cNvSpPr>
            <p:nvPr/>
          </p:nvSpPr>
          <p:spPr bwMode="auto">
            <a:xfrm>
              <a:off x="3470" y="1552"/>
              <a:ext cx="46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.m</a:t>
              </a:r>
            </a:p>
          </p:txBody>
        </p:sp>
        <p:sp>
          <p:nvSpPr>
            <p:cNvPr id="114725" name="Text Box 43"/>
            <p:cNvSpPr txBox="1">
              <a:spLocks noChangeArrowheads="1"/>
            </p:cNvSpPr>
            <p:nvPr/>
          </p:nvSpPr>
          <p:spPr bwMode="auto">
            <a:xfrm>
              <a:off x="3429" y="1099"/>
              <a:ext cx="44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.l</a:t>
              </a:r>
            </a:p>
          </p:txBody>
        </p:sp>
        <p:sp>
          <p:nvSpPr>
            <p:cNvPr id="114726" name="Text Box 44"/>
            <p:cNvSpPr txBox="1">
              <a:spLocks noChangeArrowheads="1"/>
            </p:cNvSpPr>
            <p:nvPr/>
          </p:nvSpPr>
          <p:spPr bwMode="auto">
            <a:xfrm>
              <a:off x="3474" y="627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.k</a:t>
              </a:r>
            </a:p>
          </p:txBody>
        </p:sp>
        <p:sp>
          <p:nvSpPr>
            <p:cNvPr id="114727" name="Line 45"/>
            <p:cNvSpPr>
              <a:spLocks noChangeShapeType="1"/>
            </p:cNvSpPr>
            <p:nvPr/>
          </p:nvSpPr>
          <p:spPr bwMode="auto">
            <a:xfrm flipV="1">
              <a:off x="3742" y="935"/>
              <a:ext cx="77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28" name="Line 46"/>
            <p:cNvSpPr>
              <a:spLocks noChangeShapeType="1"/>
            </p:cNvSpPr>
            <p:nvPr/>
          </p:nvSpPr>
          <p:spPr bwMode="auto">
            <a:xfrm>
              <a:off x="3787" y="799"/>
              <a:ext cx="771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382838" y="692150"/>
            <a:ext cx="2836862" cy="2239964"/>
            <a:chOff x="541" y="436"/>
            <a:chExt cx="1787" cy="1411"/>
          </a:xfrm>
        </p:grpSpPr>
        <p:sp>
          <p:nvSpPr>
            <p:cNvPr id="114697" name="Text Box 48"/>
            <p:cNvSpPr txBox="1">
              <a:spLocks noChangeArrowheads="1"/>
            </p:cNvSpPr>
            <p:nvPr/>
          </p:nvSpPr>
          <p:spPr bwMode="auto">
            <a:xfrm>
              <a:off x="1231" y="436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f</a:t>
              </a:r>
            </a:p>
          </p:txBody>
        </p:sp>
        <p:sp>
          <p:nvSpPr>
            <p:cNvPr id="114698" name="Text Box 49"/>
            <p:cNvSpPr txBox="1">
              <a:spLocks noChangeArrowheads="1"/>
            </p:cNvSpPr>
            <p:nvPr/>
          </p:nvSpPr>
          <p:spPr bwMode="auto">
            <a:xfrm>
              <a:off x="2130" y="607"/>
              <a:ext cx="1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4699" name="Oval 50"/>
            <p:cNvSpPr>
              <a:spLocks noChangeArrowheads="1"/>
            </p:cNvSpPr>
            <p:nvPr/>
          </p:nvSpPr>
          <p:spPr bwMode="auto">
            <a:xfrm>
              <a:off x="1625" y="1106"/>
              <a:ext cx="64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00" name="Text Box 51"/>
            <p:cNvSpPr txBox="1">
              <a:spLocks noChangeArrowheads="1"/>
            </p:cNvSpPr>
            <p:nvPr/>
          </p:nvSpPr>
          <p:spPr bwMode="auto">
            <a:xfrm>
              <a:off x="541" y="623"/>
              <a:ext cx="28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E</a:t>
              </a:r>
            </a:p>
          </p:txBody>
        </p:sp>
        <p:sp>
          <p:nvSpPr>
            <p:cNvPr id="114701" name="Oval 52"/>
            <p:cNvSpPr>
              <a:spLocks noChangeArrowheads="1"/>
            </p:cNvSpPr>
            <p:nvPr/>
          </p:nvSpPr>
          <p:spPr bwMode="auto">
            <a:xfrm>
              <a:off x="673" y="1106"/>
              <a:ext cx="648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02" name="Text Box 53"/>
            <p:cNvSpPr txBox="1">
              <a:spLocks noChangeArrowheads="1"/>
            </p:cNvSpPr>
            <p:nvPr/>
          </p:nvSpPr>
          <p:spPr bwMode="auto">
            <a:xfrm>
              <a:off x="778" y="628"/>
              <a:ext cx="4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.p</a:t>
              </a:r>
            </a:p>
          </p:txBody>
        </p:sp>
        <p:sp>
          <p:nvSpPr>
            <p:cNvPr id="114703" name="Text Box 54"/>
            <p:cNvSpPr txBox="1">
              <a:spLocks noChangeArrowheads="1"/>
            </p:cNvSpPr>
            <p:nvPr/>
          </p:nvSpPr>
          <p:spPr bwMode="auto">
            <a:xfrm>
              <a:off x="730" y="1099"/>
              <a:ext cx="44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.r</a:t>
              </a:r>
            </a:p>
          </p:txBody>
        </p:sp>
        <p:sp>
          <p:nvSpPr>
            <p:cNvPr id="114704" name="Text Box 55"/>
            <p:cNvSpPr txBox="1">
              <a:spLocks noChangeArrowheads="1"/>
            </p:cNvSpPr>
            <p:nvPr/>
          </p:nvSpPr>
          <p:spPr bwMode="auto">
            <a:xfrm>
              <a:off x="747" y="1554"/>
              <a:ext cx="46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.s</a:t>
              </a:r>
            </a:p>
          </p:txBody>
        </p:sp>
        <p:sp>
          <p:nvSpPr>
            <p:cNvPr id="114705" name="Text Box 56"/>
            <p:cNvSpPr txBox="1">
              <a:spLocks noChangeArrowheads="1"/>
            </p:cNvSpPr>
            <p:nvPr/>
          </p:nvSpPr>
          <p:spPr bwMode="auto">
            <a:xfrm>
              <a:off x="1682" y="655"/>
              <a:ext cx="5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4706" name="Text Box 57"/>
            <p:cNvSpPr txBox="1">
              <a:spLocks noChangeArrowheads="1"/>
            </p:cNvSpPr>
            <p:nvPr/>
          </p:nvSpPr>
          <p:spPr bwMode="auto">
            <a:xfrm>
              <a:off x="1692" y="935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4707" name="Text Box 58"/>
            <p:cNvSpPr txBox="1">
              <a:spLocks noChangeArrowheads="1"/>
            </p:cNvSpPr>
            <p:nvPr/>
          </p:nvSpPr>
          <p:spPr bwMode="auto">
            <a:xfrm>
              <a:off x="1692" y="1253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4708" name="Text Box 59"/>
            <p:cNvSpPr txBox="1">
              <a:spLocks noChangeArrowheads="1"/>
            </p:cNvSpPr>
            <p:nvPr/>
          </p:nvSpPr>
          <p:spPr bwMode="auto">
            <a:xfrm>
              <a:off x="1686" y="1555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4709" name="Freeform 60"/>
            <p:cNvSpPr>
              <a:spLocks/>
            </p:cNvSpPr>
            <p:nvPr/>
          </p:nvSpPr>
          <p:spPr bwMode="auto">
            <a:xfrm>
              <a:off x="1220" y="662"/>
              <a:ext cx="502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4710" name="Line 61"/>
            <p:cNvSpPr>
              <a:spLocks noChangeShapeType="1"/>
            </p:cNvSpPr>
            <p:nvPr/>
          </p:nvSpPr>
          <p:spPr bwMode="auto">
            <a:xfrm>
              <a:off x="1066" y="845"/>
              <a:ext cx="771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11" name="Line 62"/>
            <p:cNvSpPr>
              <a:spLocks noChangeShapeType="1"/>
            </p:cNvSpPr>
            <p:nvPr/>
          </p:nvSpPr>
          <p:spPr bwMode="auto">
            <a:xfrm flipV="1">
              <a:off x="1066" y="1162"/>
              <a:ext cx="771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12" name="Line 63"/>
            <p:cNvSpPr>
              <a:spLocks noChangeShapeType="1"/>
            </p:cNvSpPr>
            <p:nvPr/>
          </p:nvSpPr>
          <p:spPr bwMode="auto">
            <a:xfrm>
              <a:off x="1020" y="1298"/>
              <a:ext cx="817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973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/>
      <p:bldP spid="542747" grpId="0"/>
      <p:bldP spid="5427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/>
          <p:cNvSpPr txBox="1">
            <a:spLocks noChangeArrowheads="1"/>
          </p:cNvSpPr>
          <p:nvPr/>
        </p:nvSpPr>
        <p:spPr bwMode="auto">
          <a:xfrm>
            <a:off x="1833563" y="663575"/>
            <a:ext cx="4114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5- BİRİM FONKSİYON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1833564" y="1122363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Tanım kümesinin her elemanını kendisi ile eşleyen                           fonksiyona  </a:t>
            </a:r>
            <a:r>
              <a:rPr lang="tr-TR" altLang="tr-TR" sz="2400">
                <a:solidFill>
                  <a:srgbClr val="0000FF"/>
                </a:solidFill>
              </a:rPr>
              <a:t>birim fonksiyon</a:t>
            </a:r>
            <a:r>
              <a:rPr lang="tr-TR" altLang="tr-TR" sz="2400"/>
              <a:t>  denir.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6888164" y="2817813"/>
            <a:ext cx="3240087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 : R  </a:t>
            </a:r>
            <a:r>
              <a:rPr lang="tr-TR" altLang="tr-TR" sz="2400">
                <a:cs typeface="Arial" panose="020B0604020202020204" pitchFamily="34" charset="0"/>
              </a:rPr>
              <a:t>→ R</a:t>
            </a:r>
            <a:r>
              <a:rPr lang="tr-TR" altLang="tr-TR" sz="2400"/>
              <a:t> ,  f( x ) = x               </a:t>
            </a:r>
            <a:r>
              <a:rPr lang="tr-TR" altLang="tr-TR" b="1">
                <a:solidFill>
                  <a:srgbClr val="008000"/>
                </a:solidFill>
              </a:rPr>
              <a:t>( birim fonksiyon)</a:t>
            </a:r>
            <a:r>
              <a:rPr lang="tr-TR" altLang="tr-TR" sz="2400"/>
              <a:t>  </a:t>
            </a:r>
            <a:r>
              <a:rPr lang="tr-TR" altLang="tr-TR" sz="2400">
                <a:solidFill>
                  <a:srgbClr val="0000FF"/>
                </a:solidFill>
              </a:rPr>
              <a:t>fonksiyonunun   grafiği çiziniz.</a:t>
            </a:r>
            <a:r>
              <a:rPr lang="tr-TR" altLang="tr-TR" sz="2400"/>
              <a:t> </a:t>
            </a: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1847850" y="2195513"/>
            <a:ext cx="12969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47851" y="2693989"/>
            <a:ext cx="4105275" cy="2416175"/>
            <a:chOff x="204" y="1697"/>
            <a:chExt cx="2586" cy="1522"/>
          </a:xfrm>
        </p:grpSpPr>
        <p:sp>
          <p:nvSpPr>
            <p:cNvPr id="116754" name="Text Box 13"/>
            <p:cNvSpPr txBox="1">
              <a:spLocks noChangeArrowheads="1"/>
            </p:cNvSpPr>
            <p:nvPr/>
          </p:nvSpPr>
          <p:spPr bwMode="auto">
            <a:xfrm>
              <a:off x="2526" y="1933"/>
              <a:ext cx="26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16755" name="Oval 14"/>
            <p:cNvSpPr>
              <a:spLocks noChangeArrowheads="1"/>
            </p:cNvSpPr>
            <p:nvPr/>
          </p:nvSpPr>
          <p:spPr bwMode="auto">
            <a:xfrm>
              <a:off x="407" y="2506"/>
              <a:ext cx="931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6756" name="Oval 15"/>
            <p:cNvSpPr>
              <a:spLocks noChangeArrowheads="1"/>
            </p:cNvSpPr>
            <p:nvPr/>
          </p:nvSpPr>
          <p:spPr bwMode="auto">
            <a:xfrm>
              <a:off x="1898" y="2510"/>
              <a:ext cx="841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6757" name="Text Box 16"/>
            <p:cNvSpPr txBox="1">
              <a:spLocks noChangeArrowheads="1"/>
            </p:cNvSpPr>
            <p:nvPr/>
          </p:nvSpPr>
          <p:spPr bwMode="auto">
            <a:xfrm>
              <a:off x="204" y="1955"/>
              <a:ext cx="56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16758" name="Text Box 17"/>
            <p:cNvSpPr txBox="1">
              <a:spLocks noChangeArrowheads="1"/>
            </p:cNvSpPr>
            <p:nvPr/>
          </p:nvSpPr>
          <p:spPr bwMode="auto">
            <a:xfrm>
              <a:off x="555" y="2069"/>
              <a:ext cx="5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6759" name="Text Box 18"/>
            <p:cNvSpPr txBox="1">
              <a:spLocks noChangeArrowheads="1"/>
            </p:cNvSpPr>
            <p:nvPr/>
          </p:nvSpPr>
          <p:spPr bwMode="auto">
            <a:xfrm>
              <a:off x="542" y="2330"/>
              <a:ext cx="6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6760" name="Text Box 19"/>
            <p:cNvSpPr txBox="1">
              <a:spLocks noChangeArrowheads="1"/>
            </p:cNvSpPr>
            <p:nvPr/>
          </p:nvSpPr>
          <p:spPr bwMode="auto">
            <a:xfrm>
              <a:off x="523" y="2618"/>
              <a:ext cx="6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6761" name="Text Box 20"/>
            <p:cNvSpPr txBox="1">
              <a:spLocks noChangeArrowheads="1"/>
            </p:cNvSpPr>
            <p:nvPr/>
          </p:nvSpPr>
          <p:spPr bwMode="auto">
            <a:xfrm>
              <a:off x="1954" y="2054"/>
              <a:ext cx="68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6762" name="Text Box 21"/>
            <p:cNvSpPr txBox="1">
              <a:spLocks noChangeArrowheads="1"/>
            </p:cNvSpPr>
            <p:nvPr/>
          </p:nvSpPr>
          <p:spPr bwMode="auto">
            <a:xfrm>
              <a:off x="1935" y="2345"/>
              <a:ext cx="7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6763" name="Text Box 22"/>
            <p:cNvSpPr txBox="1">
              <a:spLocks noChangeArrowheads="1"/>
            </p:cNvSpPr>
            <p:nvPr/>
          </p:nvSpPr>
          <p:spPr bwMode="auto">
            <a:xfrm>
              <a:off x="1954" y="2615"/>
              <a:ext cx="69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6764" name="Line 23"/>
            <p:cNvSpPr>
              <a:spLocks noChangeShapeType="1"/>
            </p:cNvSpPr>
            <p:nvPr/>
          </p:nvSpPr>
          <p:spPr bwMode="auto">
            <a:xfrm>
              <a:off x="1003" y="3103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65" name="Text Box 24"/>
            <p:cNvSpPr txBox="1">
              <a:spLocks noChangeArrowheads="1"/>
            </p:cNvSpPr>
            <p:nvPr/>
          </p:nvSpPr>
          <p:spPr bwMode="auto">
            <a:xfrm>
              <a:off x="523" y="2927"/>
              <a:ext cx="6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6766" name="Text Box 25"/>
            <p:cNvSpPr txBox="1">
              <a:spLocks noChangeArrowheads="1"/>
            </p:cNvSpPr>
            <p:nvPr/>
          </p:nvSpPr>
          <p:spPr bwMode="auto">
            <a:xfrm>
              <a:off x="1948" y="2915"/>
              <a:ext cx="69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6767" name="Text Box 26"/>
            <p:cNvSpPr txBox="1">
              <a:spLocks noChangeArrowheads="1"/>
            </p:cNvSpPr>
            <p:nvPr/>
          </p:nvSpPr>
          <p:spPr bwMode="auto">
            <a:xfrm>
              <a:off x="1278" y="1697"/>
              <a:ext cx="61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6768" name="Line 27"/>
            <p:cNvSpPr>
              <a:spLocks noChangeShapeType="1"/>
            </p:cNvSpPr>
            <p:nvPr/>
          </p:nvSpPr>
          <p:spPr bwMode="auto">
            <a:xfrm>
              <a:off x="975" y="2250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69" name="Line 28"/>
            <p:cNvSpPr>
              <a:spLocks noChangeShapeType="1"/>
            </p:cNvSpPr>
            <p:nvPr/>
          </p:nvSpPr>
          <p:spPr bwMode="auto">
            <a:xfrm>
              <a:off x="975" y="2513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70" name="Line 29"/>
            <p:cNvSpPr>
              <a:spLocks noChangeShapeType="1"/>
            </p:cNvSpPr>
            <p:nvPr/>
          </p:nvSpPr>
          <p:spPr bwMode="auto">
            <a:xfrm>
              <a:off x="993" y="2822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71" name="Freeform 30"/>
            <p:cNvSpPr>
              <a:spLocks/>
            </p:cNvSpPr>
            <p:nvPr/>
          </p:nvSpPr>
          <p:spPr bwMode="auto">
            <a:xfrm>
              <a:off x="1157" y="1933"/>
              <a:ext cx="817" cy="234"/>
            </a:xfrm>
            <a:custGeom>
              <a:avLst/>
              <a:gdLst>
                <a:gd name="T0" fmla="*/ 0 w 1044"/>
                <a:gd name="T1" fmla="*/ 0 h 91"/>
                <a:gd name="T2" fmla="*/ 43 w 1044"/>
                <a:gd name="T3" fmla="*/ 0 h 91"/>
                <a:gd name="T4" fmla="*/ 89 w 1044"/>
                <a:gd name="T5" fmla="*/ 0 h 91"/>
                <a:gd name="T6" fmla="*/ 0 60000 65536"/>
                <a:gd name="T7" fmla="*/ 0 60000 65536"/>
                <a:gd name="T8" fmla="*/ 0 60000 65536"/>
                <a:gd name="T9" fmla="*/ 0 w 1044"/>
                <a:gd name="T10" fmla="*/ 0 h 91"/>
                <a:gd name="T11" fmla="*/ 1044 w 10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91">
                  <a:moveTo>
                    <a:pt x="0" y="91"/>
                  </a:moveTo>
                  <a:cubicBezTo>
                    <a:pt x="162" y="45"/>
                    <a:pt x="325" y="0"/>
                    <a:pt x="499" y="0"/>
                  </a:cubicBezTo>
                  <a:cubicBezTo>
                    <a:pt x="673" y="0"/>
                    <a:pt x="858" y="45"/>
                    <a:pt x="1044" y="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6910388" y="2208213"/>
            <a:ext cx="149066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279650" y="5394326"/>
            <a:ext cx="360045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>
                <a:solidFill>
                  <a:srgbClr val="008000"/>
                </a:solidFill>
              </a:rPr>
              <a:t>Aynaya baktığınızda kimi görürsünüz?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051675" y="3960814"/>
            <a:ext cx="2573338" cy="2205037"/>
            <a:chOff x="3482" y="2495"/>
            <a:chExt cx="1621" cy="1389"/>
          </a:xfrm>
        </p:grpSpPr>
        <p:sp>
          <p:nvSpPr>
            <p:cNvPr id="116746" name="Text Box 5"/>
            <p:cNvSpPr txBox="1">
              <a:spLocks noChangeArrowheads="1"/>
            </p:cNvSpPr>
            <p:nvPr/>
          </p:nvSpPr>
          <p:spPr bwMode="auto">
            <a:xfrm>
              <a:off x="4045" y="2495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y</a:t>
              </a:r>
            </a:p>
          </p:txBody>
        </p:sp>
        <p:sp>
          <p:nvSpPr>
            <p:cNvPr id="116747" name="Text Box 6"/>
            <p:cNvSpPr txBox="1">
              <a:spLocks noChangeArrowheads="1"/>
            </p:cNvSpPr>
            <p:nvPr/>
          </p:nvSpPr>
          <p:spPr bwMode="auto">
            <a:xfrm>
              <a:off x="4815" y="315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x</a:t>
              </a:r>
            </a:p>
          </p:txBody>
        </p:sp>
        <p:sp>
          <p:nvSpPr>
            <p:cNvPr id="116748" name="Line 7"/>
            <p:cNvSpPr>
              <a:spLocks noChangeShapeType="1"/>
            </p:cNvSpPr>
            <p:nvPr/>
          </p:nvSpPr>
          <p:spPr bwMode="auto">
            <a:xfrm>
              <a:off x="4181" y="2728"/>
              <a:ext cx="8" cy="1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6749" name="Line 8"/>
            <p:cNvSpPr>
              <a:spLocks noChangeShapeType="1"/>
            </p:cNvSpPr>
            <p:nvPr/>
          </p:nvSpPr>
          <p:spPr bwMode="auto">
            <a:xfrm>
              <a:off x="3482" y="3287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6750" name="Line 9"/>
            <p:cNvSpPr>
              <a:spLocks noChangeShapeType="1"/>
            </p:cNvSpPr>
            <p:nvPr/>
          </p:nvSpPr>
          <p:spPr bwMode="auto">
            <a:xfrm flipV="1">
              <a:off x="3701" y="2709"/>
              <a:ext cx="1031" cy="10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51" name="Arc 35"/>
            <p:cNvSpPr>
              <a:spLocks/>
            </p:cNvSpPr>
            <p:nvPr/>
          </p:nvSpPr>
          <p:spPr bwMode="auto">
            <a:xfrm>
              <a:off x="4189" y="3216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6752" name="Text Box 36"/>
            <p:cNvSpPr txBox="1">
              <a:spLocks noChangeArrowheads="1"/>
            </p:cNvSpPr>
            <p:nvPr/>
          </p:nvSpPr>
          <p:spPr bwMode="auto">
            <a:xfrm>
              <a:off x="4141" y="3031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200" b="1"/>
                <a:t>45</a:t>
              </a:r>
              <a:r>
                <a:rPr lang="en-US" altLang="tr-TR" sz="1200" b="1">
                  <a:cs typeface="Arial" panose="020B0604020202020204" pitchFamily="34" charset="0"/>
                </a:rPr>
                <a:t>°</a:t>
              </a:r>
            </a:p>
          </p:txBody>
        </p:sp>
        <p:sp>
          <p:nvSpPr>
            <p:cNvPr id="116753" name="Text Box 37"/>
            <p:cNvSpPr txBox="1">
              <a:spLocks noChangeArrowheads="1"/>
            </p:cNvSpPr>
            <p:nvPr/>
          </p:nvSpPr>
          <p:spPr bwMode="auto">
            <a:xfrm>
              <a:off x="4241" y="3131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200" b="1"/>
                <a:t>45</a:t>
              </a:r>
              <a:r>
                <a:rPr lang="en-US" altLang="tr-TR" sz="1200" b="1">
                  <a:cs typeface="Arial" panose="020B0604020202020204" pitchFamily="34" charset="0"/>
                </a:rPr>
                <a:t>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0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4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utoUpdateAnimBg="0"/>
      <p:bldP spid="544771" grpId="0"/>
      <p:bldP spid="544778" grpId="0"/>
      <p:bldP spid="544779" grpId="0" autoUpdateAnimBg="0"/>
      <p:bldP spid="544799" grpId="0"/>
      <p:bldP spid="5448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AutoShape 2"/>
          <p:cNvSpPr>
            <a:spLocks noChangeArrowheads="1"/>
          </p:cNvSpPr>
          <p:nvPr/>
        </p:nvSpPr>
        <p:spPr bwMode="auto">
          <a:xfrm>
            <a:off x="1833564" y="4581525"/>
            <a:ext cx="2606675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1828801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833564" y="1096964"/>
            <a:ext cx="8366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:N </a:t>
            </a:r>
            <a:r>
              <a:rPr lang="tr-TR" altLang="tr-TR" sz="2400">
                <a:sym typeface="Symbol" panose="05050102010706020507" pitchFamily="18" charset="2"/>
              </a:rPr>
              <a:t> N,</a:t>
            </a:r>
            <a:r>
              <a:rPr lang="tr-TR" altLang="tr-TR" sz="2400"/>
              <a:t> x </a:t>
            </a:r>
            <a:r>
              <a:rPr lang="tr-TR" altLang="tr-TR" sz="2400">
                <a:sym typeface="Symbol" panose="05050102010706020507" pitchFamily="18" charset="2"/>
              </a:rPr>
              <a:t> f ( x ) =</a:t>
            </a:r>
            <a:r>
              <a:rPr lang="tr-TR" altLang="tr-TR" sz="2400"/>
              <a:t> ( m – 2 )x +1– n fonksiyonunun   özdeşlik( birim ) fonksiyonu olduğuna göre  m + n = ?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1833563" y="210661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1833564" y="2593975"/>
            <a:ext cx="836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</a:rPr>
              <a:t>f( x ) fonksiyonunun birim  fonksiyon olması için f(x) = x olmalıdır.Yani; eşitliğin sağında sadece x olmalıdır.  </a:t>
            </a: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833563" y="3341688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m – 2 =  1</a:t>
            </a:r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5794375" y="3341688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1 – n  =  0                     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4135438" y="3367088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ve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2352675" y="3821113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m =  3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5815013" y="3748088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      n  =  1                     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1833564" y="4576763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>
                <a:solidFill>
                  <a:schemeClr val="bg1"/>
                </a:solidFill>
              </a:rPr>
              <a:t>m + n = 3 + 1 = 4</a:t>
            </a:r>
          </a:p>
        </p:txBody>
      </p:sp>
    </p:spTree>
    <p:extLst>
      <p:ext uri="{BB962C8B-B14F-4D97-AF65-F5344CB8AC3E}">
        <p14:creationId xmlns:p14="http://schemas.microsoft.com/office/powerpoint/2010/main" val="27619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animBg="1"/>
      <p:bldP spid="545795" grpId="0" autoUpdateAnimBg="0"/>
      <p:bldP spid="545796" grpId="0"/>
      <p:bldP spid="545797" grpId="0" autoUpdateAnimBg="0"/>
      <p:bldP spid="545798" grpId="0"/>
      <p:bldP spid="545799" grpId="0"/>
      <p:bldP spid="545800" grpId="0"/>
      <p:bldP spid="545801" grpId="0"/>
      <p:bldP spid="545802" grpId="0"/>
      <p:bldP spid="545803" grpId="0"/>
      <p:bldP spid="5458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1824038" y="668338"/>
            <a:ext cx="4114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4- SABİT FONKSİYON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1833564" y="1117600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Tanım kümesinin bütün elemanlarını değer kümesinin yalnız bir elemanına eşleyen f fonksiyona </a:t>
            </a:r>
            <a:r>
              <a:rPr lang="tr-TR" altLang="tr-TR" sz="2400">
                <a:solidFill>
                  <a:srgbClr val="0000FF"/>
                </a:solidFill>
              </a:rPr>
              <a:t>sabit fonksiyon</a:t>
            </a:r>
            <a:r>
              <a:rPr lang="tr-TR" altLang="tr-TR" sz="2400"/>
              <a:t> denir. </a:t>
            </a:r>
            <a:endParaRPr lang="tr-TR" altLang="tr-TR" b="1">
              <a:solidFill>
                <a:srgbClr val="008000"/>
              </a:solidFill>
            </a:endParaRP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5664200" y="3386139"/>
            <a:ext cx="4535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: R </a:t>
            </a:r>
            <a:r>
              <a:rPr lang="tr-TR" altLang="tr-TR" sz="2400">
                <a:sym typeface="Symbol" panose="05050102010706020507" pitchFamily="18" charset="2"/>
              </a:rPr>
              <a:t> R, f( x ) = 4 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fonksiyonunun grafiğini çiziniz</a:t>
            </a:r>
            <a:r>
              <a:rPr lang="tr-TR" altLang="tr-TR" sz="2400">
                <a:sym typeface="Symbol" panose="05050102010706020507" pitchFamily="18" charset="2"/>
              </a:rPr>
              <a:t>. </a:t>
            </a:r>
            <a:endParaRPr lang="tr-TR" altLang="tr-TR" sz="2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64200" y="4149726"/>
            <a:ext cx="2160588" cy="1871663"/>
            <a:chOff x="2608" y="2680"/>
            <a:chExt cx="1224" cy="977"/>
          </a:xfrm>
        </p:grpSpPr>
        <p:sp>
          <p:nvSpPr>
            <p:cNvPr id="119837" name="Line 6"/>
            <p:cNvSpPr>
              <a:spLocks noChangeShapeType="1"/>
            </p:cNvSpPr>
            <p:nvPr/>
          </p:nvSpPr>
          <p:spPr bwMode="auto">
            <a:xfrm>
              <a:off x="3138" y="2888"/>
              <a:ext cx="6" cy="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9838" name="Line 7"/>
            <p:cNvSpPr>
              <a:spLocks noChangeShapeType="1"/>
            </p:cNvSpPr>
            <p:nvPr/>
          </p:nvSpPr>
          <p:spPr bwMode="auto">
            <a:xfrm>
              <a:off x="2608" y="3260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9839" name="Text Box 8"/>
            <p:cNvSpPr txBox="1">
              <a:spLocks noChangeArrowheads="1"/>
            </p:cNvSpPr>
            <p:nvPr/>
          </p:nvSpPr>
          <p:spPr bwMode="auto">
            <a:xfrm>
              <a:off x="3053" y="2680"/>
              <a:ext cx="1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b="1"/>
                <a:t>y</a:t>
              </a:r>
            </a:p>
          </p:txBody>
        </p:sp>
        <p:sp>
          <p:nvSpPr>
            <p:cNvPr id="119840" name="Text Box 9"/>
            <p:cNvSpPr txBox="1">
              <a:spLocks noChangeArrowheads="1"/>
            </p:cNvSpPr>
            <p:nvPr/>
          </p:nvSpPr>
          <p:spPr bwMode="auto">
            <a:xfrm>
              <a:off x="3645" y="3145"/>
              <a:ext cx="1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b="1"/>
                <a:t>x</a:t>
              </a:r>
            </a:p>
          </p:txBody>
        </p:sp>
        <p:sp>
          <p:nvSpPr>
            <p:cNvPr id="119841" name="Line 10"/>
            <p:cNvSpPr>
              <a:spLocks noChangeShapeType="1"/>
            </p:cNvSpPr>
            <p:nvPr/>
          </p:nvSpPr>
          <p:spPr bwMode="auto">
            <a:xfrm>
              <a:off x="2709" y="3109"/>
              <a:ext cx="90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42" name="Text Box 11"/>
            <p:cNvSpPr txBox="1">
              <a:spLocks noChangeArrowheads="1"/>
            </p:cNvSpPr>
            <p:nvPr/>
          </p:nvSpPr>
          <p:spPr bwMode="auto">
            <a:xfrm>
              <a:off x="3094" y="2941"/>
              <a:ext cx="21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600" b="1"/>
                <a:t>4</a:t>
              </a:r>
            </a:p>
          </p:txBody>
        </p:sp>
      </p:grp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1825625" y="2924175"/>
            <a:ext cx="13477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119815" name="Line 13"/>
          <p:cNvSpPr>
            <a:spLocks noChangeShapeType="1"/>
          </p:cNvSpPr>
          <p:nvPr/>
        </p:nvSpPr>
        <p:spPr bwMode="auto">
          <a:xfrm>
            <a:off x="3143250" y="4652963"/>
            <a:ext cx="13668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74826" y="3314700"/>
            <a:ext cx="3757613" cy="2211388"/>
            <a:chOff x="204" y="1889"/>
            <a:chExt cx="2367" cy="1393"/>
          </a:xfrm>
        </p:grpSpPr>
        <p:sp>
          <p:nvSpPr>
            <p:cNvPr id="119819" name="Text Box 15"/>
            <p:cNvSpPr txBox="1">
              <a:spLocks noChangeArrowheads="1"/>
            </p:cNvSpPr>
            <p:nvPr/>
          </p:nvSpPr>
          <p:spPr bwMode="auto">
            <a:xfrm>
              <a:off x="2129" y="2069"/>
              <a:ext cx="44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S</a:t>
              </a:r>
            </a:p>
          </p:txBody>
        </p:sp>
        <p:sp>
          <p:nvSpPr>
            <p:cNvPr id="119820" name="Oval 16"/>
            <p:cNvSpPr>
              <a:spLocks noChangeArrowheads="1"/>
            </p:cNvSpPr>
            <p:nvPr/>
          </p:nvSpPr>
          <p:spPr bwMode="auto">
            <a:xfrm>
              <a:off x="1549" y="2573"/>
              <a:ext cx="799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9821" name="Text Box 17"/>
            <p:cNvSpPr txBox="1">
              <a:spLocks noChangeArrowheads="1"/>
            </p:cNvSpPr>
            <p:nvPr/>
          </p:nvSpPr>
          <p:spPr bwMode="auto">
            <a:xfrm>
              <a:off x="204" y="2066"/>
              <a:ext cx="2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G</a:t>
              </a:r>
            </a:p>
          </p:txBody>
        </p:sp>
        <p:sp>
          <p:nvSpPr>
            <p:cNvPr id="119822" name="Oval 18"/>
            <p:cNvSpPr>
              <a:spLocks noChangeArrowheads="1"/>
            </p:cNvSpPr>
            <p:nvPr/>
          </p:nvSpPr>
          <p:spPr bwMode="auto">
            <a:xfrm>
              <a:off x="335" y="2573"/>
              <a:ext cx="798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9823" name="Text Box 19"/>
            <p:cNvSpPr txBox="1">
              <a:spLocks noChangeArrowheads="1"/>
            </p:cNvSpPr>
            <p:nvPr/>
          </p:nvSpPr>
          <p:spPr bwMode="auto">
            <a:xfrm>
              <a:off x="462" y="2132"/>
              <a:ext cx="51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19824" name="Text Box 20"/>
            <p:cNvSpPr txBox="1">
              <a:spLocks noChangeArrowheads="1"/>
            </p:cNvSpPr>
            <p:nvPr/>
          </p:nvSpPr>
          <p:spPr bwMode="auto">
            <a:xfrm>
              <a:off x="451" y="2393"/>
              <a:ext cx="55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19825" name="Text Box 21"/>
            <p:cNvSpPr txBox="1">
              <a:spLocks noChangeArrowheads="1"/>
            </p:cNvSpPr>
            <p:nvPr/>
          </p:nvSpPr>
          <p:spPr bwMode="auto">
            <a:xfrm>
              <a:off x="434" y="2691"/>
              <a:ext cx="5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19826" name="Text Box 22"/>
            <p:cNvSpPr txBox="1">
              <a:spLocks noChangeArrowheads="1"/>
            </p:cNvSpPr>
            <p:nvPr/>
          </p:nvSpPr>
          <p:spPr bwMode="auto">
            <a:xfrm>
              <a:off x="1616" y="2117"/>
              <a:ext cx="5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9827" name="Text Box 23"/>
            <p:cNvSpPr txBox="1">
              <a:spLocks noChangeArrowheads="1"/>
            </p:cNvSpPr>
            <p:nvPr/>
          </p:nvSpPr>
          <p:spPr bwMode="auto">
            <a:xfrm>
              <a:off x="1600" y="2408"/>
              <a:ext cx="62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9828" name="Text Box 24"/>
            <p:cNvSpPr txBox="1">
              <a:spLocks noChangeArrowheads="1"/>
            </p:cNvSpPr>
            <p:nvPr/>
          </p:nvSpPr>
          <p:spPr bwMode="auto">
            <a:xfrm>
              <a:off x="1612" y="2704"/>
              <a:ext cx="59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9829" name="Text Box 25"/>
            <p:cNvSpPr txBox="1">
              <a:spLocks noChangeArrowheads="1"/>
            </p:cNvSpPr>
            <p:nvPr/>
          </p:nvSpPr>
          <p:spPr bwMode="auto">
            <a:xfrm>
              <a:off x="434" y="2990"/>
              <a:ext cx="5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19830" name="Text Box 26"/>
            <p:cNvSpPr txBox="1">
              <a:spLocks noChangeArrowheads="1"/>
            </p:cNvSpPr>
            <p:nvPr/>
          </p:nvSpPr>
          <p:spPr bwMode="auto">
            <a:xfrm>
              <a:off x="1610" y="2978"/>
              <a:ext cx="6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9831" name="Text Box 27"/>
            <p:cNvSpPr txBox="1">
              <a:spLocks noChangeArrowheads="1"/>
            </p:cNvSpPr>
            <p:nvPr/>
          </p:nvSpPr>
          <p:spPr bwMode="auto">
            <a:xfrm>
              <a:off x="1011" y="1889"/>
              <a:ext cx="62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9832" name="Line 28"/>
            <p:cNvSpPr>
              <a:spLocks noChangeShapeType="1"/>
            </p:cNvSpPr>
            <p:nvPr/>
          </p:nvSpPr>
          <p:spPr bwMode="auto">
            <a:xfrm>
              <a:off x="896" y="2891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3" name="Line 29"/>
            <p:cNvSpPr>
              <a:spLocks noChangeShapeType="1"/>
            </p:cNvSpPr>
            <p:nvPr/>
          </p:nvSpPr>
          <p:spPr bwMode="auto">
            <a:xfrm flipV="1">
              <a:off x="896" y="2947"/>
              <a:ext cx="90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4" name="Line 30"/>
            <p:cNvSpPr>
              <a:spLocks noChangeShapeType="1"/>
            </p:cNvSpPr>
            <p:nvPr/>
          </p:nvSpPr>
          <p:spPr bwMode="auto">
            <a:xfrm>
              <a:off x="896" y="2584"/>
              <a:ext cx="90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5" name="Line 31"/>
            <p:cNvSpPr>
              <a:spLocks noChangeShapeType="1"/>
            </p:cNvSpPr>
            <p:nvPr/>
          </p:nvSpPr>
          <p:spPr bwMode="auto">
            <a:xfrm>
              <a:off x="886" y="2312"/>
              <a:ext cx="91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6" name="Freeform 32"/>
            <p:cNvSpPr>
              <a:spLocks/>
            </p:cNvSpPr>
            <p:nvPr/>
          </p:nvSpPr>
          <p:spPr bwMode="auto">
            <a:xfrm>
              <a:off x="1102" y="2131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5657850" y="2925763"/>
            <a:ext cx="1301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6850" name="Rectangle 34"/>
          <p:cNvSpPr>
            <a:spLocks noChangeArrowheads="1"/>
          </p:cNvSpPr>
          <p:nvPr/>
        </p:nvSpPr>
        <p:spPr bwMode="auto">
          <a:xfrm>
            <a:off x="1833564" y="1976439"/>
            <a:ext cx="8366125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1600" b="1">
                <a:solidFill>
                  <a:srgbClr val="008000"/>
                </a:solidFill>
                <a:sym typeface="Wingdings" panose="05000000000000000000" pitchFamily="2" charset="2"/>
              </a:rPr>
              <a:t></a:t>
            </a:r>
            <a:r>
              <a:rPr lang="tr-TR" altLang="tr-TR" sz="1600" b="1">
                <a:solidFill>
                  <a:srgbClr val="008000"/>
                </a:solidFill>
              </a:rPr>
              <a:t>s( A ) = n  ve s( B ) = m olmak üzere A dan B ye tanımlanabilen sabit fonksiyon   sayısı m dir.</a:t>
            </a:r>
            <a:endParaRPr lang="en-US" altLang="tr-TR" sz="1600" b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6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6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utoUpdateAnimBg="0"/>
      <p:bldP spid="546819" grpId="0"/>
      <p:bldP spid="546820" grpId="0"/>
      <p:bldP spid="546828" grpId="0" autoUpdateAnimBg="0"/>
      <p:bldP spid="546849" grpId="0"/>
      <p:bldP spid="5468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0537" y="624110"/>
            <a:ext cx="8911687" cy="1280890"/>
          </a:xfrm>
        </p:spPr>
        <p:txBody>
          <a:bodyPr/>
          <a:lstStyle/>
          <a:p>
            <a:pPr algn="ctr" eaLnBrk="1" hangingPunct="1"/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Bağıntılara örnek</a:t>
            </a:r>
            <a:endParaRPr lang="en-US" altLang="tr-TR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600201"/>
            <a:ext cx="7315200" cy="4530725"/>
          </a:xfrm>
        </p:spPr>
        <p:txBody>
          <a:bodyPr/>
          <a:lstStyle/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X = {1, 2, 3} </a:t>
            </a:r>
            <a:r>
              <a:rPr lang="tr-TR" altLang="tr-TR" smtClean="0">
                <a:latin typeface="Arial" panose="020B0604020202020204" pitchFamily="34" charset="0"/>
              </a:rPr>
              <a:t>ve</a:t>
            </a:r>
            <a:r>
              <a:rPr lang="en-US" altLang="tr-TR" smtClean="0">
                <a:latin typeface="Arial" panose="020B0604020202020204" pitchFamily="34" charset="0"/>
              </a:rPr>
              <a:t> Y = {a, b, c, d} </a:t>
            </a:r>
          </a:p>
          <a:p>
            <a:pPr eaLnBrk="1" hangingPunct="1"/>
            <a:r>
              <a:rPr lang="en-US" altLang="tr-TR" i="1" smtClean="0">
                <a:latin typeface="Arial" panose="020B0604020202020204" pitchFamily="34" charset="0"/>
              </a:rPr>
              <a:t>R</a:t>
            </a:r>
            <a:r>
              <a:rPr lang="en-US" altLang="tr-TR" smtClean="0">
                <a:latin typeface="Arial" panose="020B0604020202020204" pitchFamily="34" charset="0"/>
              </a:rPr>
              <a:t> = {(1,a), (1,d), (2,a), (2,b), (2,c)}</a:t>
            </a:r>
          </a:p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Verilen bağıntıyı graf kullanarak çizersek</a:t>
            </a:r>
            <a:r>
              <a:rPr lang="en-US" altLang="tr-TR" smtClean="0">
                <a:latin typeface="Arial" panose="020B0604020202020204" pitchFamily="34" charset="0"/>
              </a:rPr>
              <a:t>:</a:t>
            </a:r>
            <a:endParaRPr lang="en-US" altLang="tr-TR" i="1" smtClean="0">
              <a:latin typeface="Arial" panose="020B0604020202020204" pitchFamily="34" charset="0"/>
            </a:endParaRPr>
          </a:p>
        </p:txBody>
      </p:sp>
      <p:pic>
        <p:nvPicPr>
          <p:cNvPr id="51204" name="Picture 4" descr="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3733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1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833564" y="6683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1833564" y="1096964"/>
            <a:ext cx="8366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( x ) = ( m – 3 )x – 3 ile tanımlı f  fonksiyonunun sabit fonksiyon olması için </a:t>
            </a:r>
            <a:r>
              <a:rPr lang="tr-TR" altLang="tr-TR" sz="2400">
                <a:solidFill>
                  <a:srgbClr val="0000FF"/>
                </a:solidFill>
              </a:rPr>
              <a:t>m kaç olmalıdır?</a:t>
            </a:r>
            <a:r>
              <a:rPr lang="tr-TR" altLang="tr-TR" sz="2400"/>
              <a:t>   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1833563" y="1971675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1833563" y="2460625"/>
            <a:ext cx="779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</a:rPr>
              <a:t>f ( x ) fonksiyonunun sabit fonksiyon olması için f( x ) = c olmalıdır.                          ( c </a:t>
            </a:r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 R olmalıdır.Yani; x’li ifade olmayacak )</a:t>
            </a:r>
          </a:p>
        </p:txBody>
      </p:sp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1833564" y="3254375"/>
            <a:ext cx="83661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O halde </a:t>
            </a:r>
            <a:r>
              <a:rPr lang="tr-TR" altLang="tr-TR" sz="2400">
                <a:solidFill>
                  <a:srgbClr val="0000FF"/>
                </a:solidFill>
              </a:rPr>
              <a:t>m – 3 = 0 </a:t>
            </a:r>
            <a:r>
              <a:rPr lang="tr-TR" altLang="tr-TR" sz="2800">
                <a:solidFill>
                  <a:srgbClr val="0000FF"/>
                </a:solidFill>
                <a:sym typeface="Symbol" panose="05050102010706020507" pitchFamily="18" charset="2"/>
              </a:rPr>
              <a:t> 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m = 3</a:t>
            </a:r>
            <a:r>
              <a:rPr lang="tr-TR" altLang="tr-TR" sz="2400">
                <a:sym typeface="Symbol" panose="05050102010706020507" pitchFamily="18" charset="2"/>
              </a:rPr>
              <a:t> </a:t>
            </a:r>
            <a:r>
              <a:rPr lang="tr-TR" altLang="tr-TR" sz="2400"/>
              <a:t>için f fonksiyonu sabit fonksiyon    olur.</a:t>
            </a:r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1833563" y="4262439"/>
            <a:ext cx="4406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Yani;</a:t>
            </a:r>
          </a:p>
          <a:p>
            <a:pPr algn="just" eaLnBrk="1" hangingPunct="1"/>
            <a:r>
              <a:rPr lang="tr-TR" altLang="tr-TR" sz="2400"/>
              <a:t>f ( x ) = ( 3 – 3 )x – 3 = – 3 </a:t>
            </a:r>
          </a:p>
        </p:txBody>
      </p:sp>
    </p:spTree>
    <p:extLst>
      <p:ext uri="{BB962C8B-B14F-4D97-AF65-F5344CB8AC3E}">
        <p14:creationId xmlns:p14="http://schemas.microsoft.com/office/powerpoint/2010/main" val="28852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utoUpdateAnimBg="0"/>
      <p:bldP spid="547843" grpId="0"/>
      <p:bldP spid="547844" grpId="0" autoUpdateAnimBg="0"/>
      <p:bldP spid="547845" grpId="0"/>
      <p:bldP spid="547846" grpId="0"/>
      <p:bldP spid="5478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1833564" y="6683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1833564" y="1096964"/>
            <a:ext cx="8366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( x ) = mx + 6x + m + 2 ile tanımlı f fonksiyonunun sabit fonksiyon olduğuna göre </a:t>
            </a:r>
            <a:r>
              <a:rPr lang="tr-TR" altLang="tr-TR" sz="2400">
                <a:solidFill>
                  <a:srgbClr val="0000FF"/>
                </a:solidFill>
              </a:rPr>
              <a:t>f (111) kaçtır?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1833563" y="1971675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1833564" y="2460625"/>
            <a:ext cx="836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</a:rPr>
              <a:t>f ( x ) fonksiyonunun sabit fonksiyon olması için f( x ) = c olmalıdır.                       ( c </a:t>
            </a:r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 R olmalıdır.Yani ; x’li ifade olmayacak )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1833563" y="3254375"/>
            <a:ext cx="375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f ( x ) = ( m + 6 )x + m + 2</a:t>
            </a:r>
            <a:endParaRPr lang="tr-TR" altLang="tr-TR" sz="2400">
              <a:solidFill>
                <a:srgbClr val="0000FF"/>
              </a:solidFill>
            </a:endParaRPr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847850" y="3763963"/>
            <a:ext cx="431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m + 6 = 0 </a:t>
            </a:r>
            <a:r>
              <a:rPr lang="tr-TR" altLang="tr-TR" sz="2800" b="1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tr-TR" altLang="tr-TR" sz="2400" b="1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tr-TR" altLang="tr-TR" sz="2400">
                <a:sym typeface="Symbol" panose="05050102010706020507" pitchFamily="18" charset="2"/>
              </a:rPr>
              <a:t>m = – 6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833563" y="4484688"/>
            <a:ext cx="519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f ( x ) = ( – 6  + 6 )x – 6  + 2 = – 4 </a:t>
            </a:r>
            <a:endParaRPr lang="tr-TR" altLang="tr-TR" sz="2400">
              <a:solidFill>
                <a:srgbClr val="0000FF"/>
              </a:solidFill>
            </a:endParaRP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1833564" y="5059363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f ( 111 ) = – 4 </a:t>
            </a:r>
            <a:endParaRPr lang="tr-TR" altLang="tr-TR" sz="2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utoUpdateAnimBg="0"/>
      <p:bldP spid="548867" grpId="0"/>
      <p:bldP spid="548868" grpId="0" autoUpdateAnimBg="0"/>
      <p:bldP spid="548869" grpId="0"/>
      <p:bldP spid="548870" grpId="0"/>
      <p:bldP spid="548871" grpId="0"/>
      <p:bldP spid="548872" grpId="0"/>
      <p:bldP spid="5488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1833564" y="1122363"/>
            <a:ext cx="8351837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 ye y = f ( x ) fonksiyonunda, 0 </a:t>
            </a:r>
            <a:r>
              <a:rPr lang="tr-TR" altLang="tr-TR" sz="2400">
                <a:sym typeface="Symbol" panose="05050102010706020507" pitchFamily="18" charset="2"/>
              </a:rPr>
              <a:t> B ve x </a:t>
            </a:r>
            <a:r>
              <a:rPr lang="tr-TR" altLang="tr-TR" sz="2400"/>
              <a:t> A için   </a:t>
            </a:r>
            <a:r>
              <a:rPr lang="tr-TR" altLang="tr-TR" sz="2400">
                <a:solidFill>
                  <a:srgbClr val="0000FF"/>
                </a:solidFill>
              </a:rPr>
              <a:t>f ( x ) = 0</a:t>
            </a:r>
            <a:r>
              <a:rPr lang="tr-TR" altLang="tr-TR" sz="2400"/>
              <a:t> ise fonksiyona, </a:t>
            </a:r>
            <a:r>
              <a:rPr lang="tr-TR" altLang="tr-TR" sz="2400">
                <a:solidFill>
                  <a:srgbClr val="0000FF"/>
                </a:solidFill>
              </a:rPr>
              <a:t>sıfır fonksiyonu</a:t>
            </a:r>
            <a:r>
              <a:rPr lang="tr-TR" altLang="tr-TR" sz="2400"/>
              <a:t> denir.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1833564" y="668338"/>
            <a:ext cx="31829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SIFIR  FONKSİYONU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833564" y="2130426"/>
            <a:ext cx="49101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b="1">
                <a:solidFill>
                  <a:srgbClr val="008000"/>
                </a:solidFill>
                <a:sym typeface="Wingdings" panose="05000000000000000000" pitchFamily="2" charset="2"/>
              </a:rPr>
              <a:t> </a:t>
            </a:r>
            <a:r>
              <a:rPr lang="tr-TR" altLang="tr-TR" b="1">
                <a:solidFill>
                  <a:srgbClr val="008000"/>
                </a:solidFill>
              </a:rPr>
              <a:t>Sıfır fonksiyonu sabit fonksiyondur.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1833564" y="3182938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R </a:t>
            </a:r>
            <a:r>
              <a:rPr lang="tr-TR" altLang="tr-TR" sz="2400">
                <a:sym typeface="Symbol" panose="05050102010706020507" pitchFamily="18" charset="2"/>
              </a:rPr>
              <a:t> R, f ( x ) = 0 ise f  fonksiyonu, denklemi  y = 0 olan doğrudur.Grafiği aşağıdaki gibidir.</a:t>
            </a:r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1833564" y="2732088"/>
            <a:ext cx="13049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2054225" y="5799138"/>
            <a:ext cx="245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Bu doğru x eksenidir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98675" y="4005264"/>
            <a:ext cx="2844800" cy="1728787"/>
            <a:chOff x="2608" y="2749"/>
            <a:chExt cx="1792" cy="1089"/>
          </a:xfrm>
        </p:grpSpPr>
        <p:sp>
          <p:nvSpPr>
            <p:cNvPr id="124938" name="Line 9"/>
            <p:cNvSpPr>
              <a:spLocks noChangeShapeType="1"/>
            </p:cNvSpPr>
            <p:nvPr/>
          </p:nvSpPr>
          <p:spPr bwMode="auto">
            <a:xfrm>
              <a:off x="2608" y="3429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4939" name="Line 10"/>
            <p:cNvSpPr>
              <a:spLocks noChangeShapeType="1"/>
            </p:cNvSpPr>
            <p:nvPr/>
          </p:nvSpPr>
          <p:spPr bwMode="auto">
            <a:xfrm>
              <a:off x="3334" y="2976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4940" name="Text Box 11"/>
            <p:cNvSpPr txBox="1">
              <a:spLocks noChangeArrowheads="1"/>
            </p:cNvSpPr>
            <p:nvPr/>
          </p:nvSpPr>
          <p:spPr bwMode="auto">
            <a:xfrm>
              <a:off x="4213" y="331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/>
                <a:t>x</a:t>
              </a:r>
            </a:p>
          </p:txBody>
        </p:sp>
        <p:sp>
          <p:nvSpPr>
            <p:cNvPr id="124941" name="Text Box 12"/>
            <p:cNvSpPr txBox="1">
              <a:spLocks noChangeArrowheads="1"/>
            </p:cNvSpPr>
            <p:nvPr/>
          </p:nvSpPr>
          <p:spPr bwMode="auto">
            <a:xfrm>
              <a:off x="3243" y="27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/>
                <a:t>y</a:t>
              </a:r>
            </a:p>
          </p:txBody>
        </p:sp>
      </p:grpSp>
      <p:sp>
        <p:nvSpPr>
          <p:cNvPr id="549901" name="Line 13"/>
          <p:cNvSpPr>
            <a:spLocks noChangeShapeType="1"/>
          </p:cNvSpPr>
          <p:nvPr/>
        </p:nvSpPr>
        <p:spPr bwMode="auto">
          <a:xfrm>
            <a:off x="1971676" y="5086350"/>
            <a:ext cx="26638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65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/>
      <p:bldP spid="549891" grpId="0" autoUpdateAnimBg="0"/>
      <p:bldP spid="549892" grpId="0"/>
      <p:bldP spid="549893" grpId="0" autoUpdateAnimBg="0"/>
      <p:bldP spid="549894" grpId="0" autoUpdateAnimBg="0"/>
      <p:bldP spid="549895" grpId="0"/>
      <p:bldP spid="5499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1819949" y="666750"/>
            <a:ext cx="29164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TERS FONKSİYON</a:t>
            </a:r>
          </a:p>
        </p:txBody>
      </p:sp>
      <p:pic>
        <p:nvPicPr>
          <p:cNvPr id="552963" name="Picture 3" descr="BS0058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268413"/>
            <a:ext cx="4751387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64" name="Text Box 4"/>
          <p:cNvSpPr txBox="1">
            <a:spLocks noChangeArrowheads="1"/>
          </p:cNvSpPr>
          <p:nvPr/>
        </p:nvSpPr>
        <p:spPr bwMode="auto">
          <a:xfrm rot="-2311015">
            <a:off x="4188610" y="2019768"/>
            <a:ext cx="156053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 b="1" i="1">
                <a:solidFill>
                  <a:srgbClr val="FF0000"/>
                </a:solidFill>
              </a:rPr>
              <a:t>X DOSYASI</a:t>
            </a:r>
          </a:p>
        </p:txBody>
      </p:sp>
      <p:sp>
        <p:nvSpPr>
          <p:cNvPr id="552965" name="Freeform 5"/>
          <p:cNvSpPr>
            <a:spLocks/>
          </p:cNvSpPr>
          <p:nvPr/>
        </p:nvSpPr>
        <p:spPr bwMode="auto">
          <a:xfrm>
            <a:off x="6743700" y="1628776"/>
            <a:ext cx="181822" cy="371513"/>
          </a:xfrm>
          <a:custGeom>
            <a:avLst/>
            <a:gdLst>
              <a:gd name="T0" fmla="*/ 0 w 1543"/>
              <a:gd name="T1" fmla="*/ 2147483647 h 862"/>
              <a:gd name="T2" fmla="*/ 2147483647 w 1543"/>
              <a:gd name="T3" fmla="*/ 2147483647 h 862"/>
              <a:gd name="T4" fmla="*/ 2147483647 w 1543"/>
              <a:gd name="T5" fmla="*/ 2147483647 h 862"/>
              <a:gd name="T6" fmla="*/ 0 60000 65536"/>
              <a:gd name="T7" fmla="*/ 0 60000 65536"/>
              <a:gd name="T8" fmla="*/ 0 60000 65536"/>
              <a:gd name="T9" fmla="*/ 0 w 1543"/>
              <a:gd name="T10" fmla="*/ 0 h 862"/>
              <a:gd name="T11" fmla="*/ 1543 w 154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3" h="862">
                <a:moveTo>
                  <a:pt x="0" y="45"/>
                </a:moveTo>
                <a:cubicBezTo>
                  <a:pt x="348" y="22"/>
                  <a:pt x="696" y="0"/>
                  <a:pt x="953" y="136"/>
                </a:cubicBezTo>
                <a:cubicBezTo>
                  <a:pt x="1210" y="272"/>
                  <a:pt x="1376" y="567"/>
                  <a:pt x="1543" y="862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52966" name="Freeform 6"/>
          <p:cNvSpPr>
            <a:spLocks/>
          </p:cNvSpPr>
          <p:nvPr/>
        </p:nvSpPr>
        <p:spPr bwMode="auto">
          <a:xfrm>
            <a:off x="6743701" y="4437064"/>
            <a:ext cx="2233613" cy="371513"/>
          </a:xfrm>
          <a:custGeom>
            <a:avLst/>
            <a:gdLst>
              <a:gd name="T0" fmla="*/ 2147483647 w 1588"/>
              <a:gd name="T1" fmla="*/ 2147483647 h 242"/>
              <a:gd name="T2" fmla="*/ 2147483647 w 1588"/>
              <a:gd name="T3" fmla="*/ 2147483647 h 242"/>
              <a:gd name="T4" fmla="*/ 0 w 1588"/>
              <a:gd name="T5" fmla="*/ 0 h 242"/>
              <a:gd name="T6" fmla="*/ 0 60000 65536"/>
              <a:gd name="T7" fmla="*/ 0 60000 65536"/>
              <a:gd name="T8" fmla="*/ 0 60000 65536"/>
              <a:gd name="T9" fmla="*/ 0 w 1588"/>
              <a:gd name="T10" fmla="*/ 0 h 242"/>
              <a:gd name="T11" fmla="*/ 1588 w 1588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242">
                <a:moveTo>
                  <a:pt x="1588" y="91"/>
                </a:moveTo>
                <a:cubicBezTo>
                  <a:pt x="1403" y="166"/>
                  <a:pt x="1218" y="242"/>
                  <a:pt x="953" y="227"/>
                </a:cubicBezTo>
                <a:cubicBezTo>
                  <a:pt x="688" y="212"/>
                  <a:pt x="159" y="38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7916062" y="1344613"/>
            <a:ext cx="2667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52968" name="Text Box 8"/>
          <p:cNvSpPr txBox="1">
            <a:spLocks noChangeArrowheads="1"/>
          </p:cNvSpPr>
          <p:nvPr/>
        </p:nvSpPr>
        <p:spPr bwMode="auto">
          <a:xfrm>
            <a:off x="7754839" y="4835525"/>
            <a:ext cx="4494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>
                <a:solidFill>
                  <a:srgbClr val="0000FF"/>
                </a:solidFill>
              </a:rPr>
              <a:t>f</a:t>
            </a:r>
            <a:r>
              <a:rPr lang="tr-TR" altLang="tr-TR" sz="2400" baseline="30000">
                <a:solidFill>
                  <a:srgbClr val="0000FF"/>
                </a:solidFill>
              </a:rPr>
              <a:t>-1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1864900" y="4900613"/>
            <a:ext cx="111207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UYARI</a:t>
            </a:r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1833564" y="5357813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Ters fonksiyonun , bir f  fonksiyonun yaptığı işin tersini yaptığını unutmayalım.</a:t>
            </a:r>
          </a:p>
        </p:txBody>
      </p:sp>
      <p:graphicFrame>
        <p:nvGraphicFramePr>
          <p:cNvPr id="552971" name="Object 11"/>
          <p:cNvGraphicFramePr>
            <a:graphicFrameLocks noChangeAspect="1"/>
          </p:cNvGraphicFramePr>
          <p:nvPr/>
        </p:nvGraphicFramePr>
        <p:xfrm>
          <a:off x="8401050" y="3141664"/>
          <a:ext cx="12573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 Eşlem Resmi" r:id="rId5" imgW="1257476" imgH="1267002" progId="Paint.Picture">
                  <p:embed/>
                </p:oleObj>
              </mc:Choice>
              <mc:Fallback>
                <p:oleObj name="Bit Eşlem Resmi" r:id="rId5" imgW="1257476" imgH="126700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3141664"/>
                        <a:ext cx="12573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9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utoUpdateAnimBg="0"/>
      <p:bldP spid="552964" grpId="0"/>
      <p:bldP spid="552965" grpId="0" animBg="1"/>
      <p:bldP spid="552966" grpId="0" animBg="1"/>
      <p:bldP spid="552967" grpId="0"/>
      <p:bldP spid="552968" grpId="0"/>
      <p:bldP spid="552969" grpId="0" autoUpdateAnimBg="0"/>
      <p:bldP spid="55297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1825626" y="663575"/>
            <a:ext cx="83597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A  dan  B ye tanımlı bir f bağıntısının tersinin </a:t>
            </a:r>
          </a:p>
          <a:p>
            <a:pPr algn="just" eaLnBrk="1" hangingPunct="1"/>
            <a:r>
              <a:rPr lang="tr-TR" altLang="tr-TR" sz="2400"/>
              <a:t>f </a:t>
            </a:r>
            <a:r>
              <a:rPr lang="tr-TR" altLang="tr-TR" sz="2400" baseline="30000"/>
              <a:t>-1 </a:t>
            </a:r>
            <a:r>
              <a:rPr lang="tr-TR" altLang="tr-TR" sz="2400"/>
              <a:t>= { (y, x) l ( x, y ) </a:t>
            </a:r>
            <a:r>
              <a:rPr lang="tr-TR" altLang="tr-TR" sz="2400">
                <a:sym typeface="Symbol" panose="05050102010706020507" pitchFamily="18" charset="2"/>
              </a:rPr>
              <a:t> f } biçiminde yazıldığını biliyoruz.</a:t>
            </a: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1833563" y="3087688"/>
            <a:ext cx="138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1828800" y="5781676"/>
            <a:ext cx="343912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00FF"/>
                </a:solidFill>
              </a:rPr>
              <a:t>f bağıntısı içine fonksiyondur.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6096001" y="5807076"/>
            <a:ext cx="351125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00FF"/>
                </a:solidFill>
              </a:rPr>
              <a:t>f</a:t>
            </a:r>
            <a:r>
              <a:rPr lang="tr-TR" altLang="tr-TR" b="1" baseline="30000">
                <a:solidFill>
                  <a:srgbClr val="0000FF"/>
                </a:solidFill>
              </a:rPr>
              <a:t>-1</a:t>
            </a:r>
            <a:r>
              <a:rPr lang="tr-TR" altLang="tr-TR" b="1">
                <a:solidFill>
                  <a:srgbClr val="0000FF"/>
                </a:solidFill>
              </a:rPr>
              <a:t> bağıntısı fonksiyon değildir.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044277" y="1785938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tr-TR" altLang="tr-TR" sz="3600">
              <a:solidFill>
                <a:srgbClr val="FFFF00"/>
              </a:solidFill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1831976" y="1541463"/>
            <a:ext cx="8367713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>
                <a:sym typeface="Symbol" panose="05050102010706020507" pitchFamily="18" charset="2"/>
              </a:rPr>
              <a:t>Her fonksiyon bir bağıntı olduğundan, fonksiyonların tersinden söz edebiliriz.Bir fonksiyonun tersi, genel olarak bir bağıntıdır.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Ancak</a:t>
            </a:r>
            <a:r>
              <a:rPr lang="tr-TR" altLang="tr-TR" sz="2400">
                <a:sym typeface="Symbol" panose="05050102010706020507" pitchFamily="18" charset="2"/>
              </a:rPr>
              <a:t> bazı fonksiyonların tersleri fonksiyon olabilir.  </a:t>
            </a:r>
            <a:endParaRPr lang="tr-TR" altLang="tr-TR" sz="24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46263" y="3546476"/>
            <a:ext cx="2439988" cy="2100263"/>
            <a:chOff x="203" y="2234"/>
            <a:chExt cx="1537" cy="1323"/>
          </a:xfrm>
        </p:grpSpPr>
        <p:sp>
          <p:nvSpPr>
            <p:cNvPr id="125977" name="Oval 9"/>
            <p:cNvSpPr>
              <a:spLocks noChangeArrowheads="1"/>
            </p:cNvSpPr>
            <p:nvPr/>
          </p:nvSpPr>
          <p:spPr bwMode="auto">
            <a:xfrm>
              <a:off x="1100" y="2426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78" name="Text Box 10"/>
            <p:cNvSpPr txBox="1">
              <a:spLocks noChangeArrowheads="1"/>
            </p:cNvSpPr>
            <p:nvPr/>
          </p:nvSpPr>
          <p:spPr bwMode="auto">
            <a:xfrm>
              <a:off x="1292" y="247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125979" name="Oval 11"/>
            <p:cNvSpPr>
              <a:spLocks noChangeArrowheads="1"/>
            </p:cNvSpPr>
            <p:nvPr/>
          </p:nvSpPr>
          <p:spPr bwMode="auto">
            <a:xfrm>
              <a:off x="204" y="2386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80" name="Text Box 12"/>
            <p:cNvSpPr txBox="1">
              <a:spLocks noChangeArrowheads="1"/>
            </p:cNvSpPr>
            <p:nvPr/>
          </p:nvSpPr>
          <p:spPr bwMode="auto">
            <a:xfrm>
              <a:off x="410" y="25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a</a:t>
              </a:r>
            </a:p>
          </p:txBody>
        </p:sp>
        <p:sp>
          <p:nvSpPr>
            <p:cNvPr id="125981" name="Line 13"/>
            <p:cNvSpPr>
              <a:spLocks noChangeShapeType="1"/>
            </p:cNvSpPr>
            <p:nvPr/>
          </p:nvSpPr>
          <p:spPr bwMode="auto">
            <a:xfrm>
              <a:off x="820" y="257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5982" name="Text Box 14"/>
            <p:cNvSpPr txBox="1">
              <a:spLocks noChangeArrowheads="1"/>
            </p:cNvSpPr>
            <p:nvPr/>
          </p:nvSpPr>
          <p:spPr bwMode="auto">
            <a:xfrm>
              <a:off x="877" y="2325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</a:p>
          </p:txBody>
        </p:sp>
        <p:sp>
          <p:nvSpPr>
            <p:cNvPr id="125983" name="Text Box 15"/>
            <p:cNvSpPr txBox="1">
              <a:spLocks noChangeArrowheads="1"/>
            </p:cNvSpPr>
            <p:nvPr/>
          </p:nvSpPr>
          <p:spPr bwMode="auto">
            <a:xfrm>
              <a:off x="410" y="28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b</a:t>
              </a:r>
            </a:p>
          </p:txBody>
        </p:sp>
        <p:sp>
          <p:nvSpPr>
            <p:cNvPr id="125984" name="Text Box 16"/>
            <p:cNvSpPr txBox="1">
              <a:spLocks noChangeArrowheads="1"/>
            </p:cNvSpPr>
            <p:nvPr/>
          </p:nvSpPr>
          <p:spPr bwMode="auto">
            <a:xfrm>
              <a:off x="409" y="31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c</a:t>
              </a:r>
            </a:p>
          </p:txBody>
        </p:sp>
        <p:sp>
          <p:nvSpPr>
            <p:cNvPr id="125985" name="Text Box 17"/>
            <p:cNvSpPr txBox="1">
              <a:spLocks noChangeArrowheads="1"/>
            </p:cNvSpPr>
            <p:nvPr/>
          </p:nvSpPr>
          <p:spPr bwMode="auto">
            <a:xfrm>
              <a:off x="203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5986" name="Text Box 18"/>
            <p:cNvSpPr txBox="1">
              <a:spLocks noChangeArrowheads="1"/>
            </p:cNvSpPr>
            <p:nvPr/>
          </p:nvSpPr>
          <p:spPr bwMode="auto">
            <a:xfrm>
              <a:off x="1473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5987" name="Text Box 19"/>
            <p:cNvSpPr txBox="1">
              <a:spLocks noChangeArrowheads="1"/>
            </p:cNvSpPr>
            <p:nvPr/>
          </p:nvSpPr>
          <p:spPr bwMode="auto">
            <a:xfrm>
              <a:off x="1292" y="28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125988" name="Text Box 20"/>
            <p:cNvSpPr txBox="1">
              <a:spLocks noChangeArrowheads="1"/>
            </p:cNvSpPr>
            <p:nvPr/>
          </p:nvSpPr>
          <p:spPr bwMode="auto">
            <a:xfrm>
              <a:off x="1296" y="314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125989" name="Line 21"/>
            <p:cNvSpPr>
              <a:spLocks noChangeShapeType="1"/>
            </p:cNvSpPr>
            <p:nvPr/>
          </p:nvSpPr>
          <p:spPr bwMode="auto">
            <a:xfrm>
              <a:off x="612" y="265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90" name="Line 22"/>
            <p:cNvSpPr>
              <a:spLocks noChangeShapeType="1"/>
            </p:cNvSpPr>
            <p:nvPr/>
          </p:nvSpPr>
          <p:spPr bwMode="auto">
            <a:xfrm>
              <a:off x="612" y="2976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91" name="Line 23"/>
            <p:cNvSpPr>
              <a:spLocks noChangeShapeType="1"/>
            </p:cNvSpPr>
            <p:nvPr/>
          </p:nvSpPr>
          <p:spPr bwMode="auto">
            <a:xfrm flipV="1">
              <a:off x="612" y="3022"/>
              <a:ext cx="72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535739" y="3546476"/>
            <a:ext cx="2439988" cy="2100263"/>
            <a:chOff x="3157" y="2234"/>
            <a:chExt cx="1537" cy="1323"/>
          </a:xfrm>
        </p:grpSpPr>
        <p:sp>
          <p:nvSpPr>
            <p:cNvPr id="125962" name="Oval 25"/>
            <p:cNvSpPr>
              <a:spLocks noChangeArrowheads="1"/>
            </p:cNvSpPr>
            <p:nvPr/>
          </p:nvSpPr>
          <p:spPr bwMode="auto">
            <a:xfrm>
              <a:off x="4054" y="2426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63" name="Text Box 26"/>
            <p:cNvSpPr txBox="1">
              <a:spLocks noChangeArrowheads="1"/>
            </p:cNvSpPr>
            <p:nvPr/>
          </p:nvSpPr>
          <p:spPr bwMode="auto">
            <a:xfrm>
              <a:off x="4246" y="247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a</a:t>
              </a:r>
            </a:p>
          </p:txBody>
        </p:sp>
        <p:sp>
          <p:nvSpPr>
            <p:cNvPr id="125964" name="Oval 27"/>
            <p:cNvSpPr>
              <a:spLocks noChangeArrowheads="1"/>
            </p:cNvSpPr>
            <p:nvPr/>
          </p:nvSpPr>
          <p:spPr bwMode="auto">
            <a:xfrm>
              <a:off x="3158" y="2386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65" name="Text Box 28"/>
            <p:cNvSpPr txBox="1">
              <a:spLocks noChangeArrowheads="1"/>
            </p:cNvSpPr>
            <p:nvPr/>
          </p:nvSpPr>
          <p:spPr bwMode="auto">
            <a:xfrm>
              <a:off x="3364" y="25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1</a:t>
              </a:r>
            </a:p>
          </p:txBody>
        </p:sp>
        <p:sp>
          <p:nvSpPr>
            <p:cNvPr id="125966" name="Line 29"/>
            <p:cNvSpPr>
              <a:spLocks noChangeShapeType="1"/>
            </p:cNvSpPr>
            <p:nvPr/>
          </p:nvSpPr>
          <p:spPr bwMode="auto">
            <a:xfrm>
              <a:off x="3774" y="257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5967" name="Text Box 30"/>
            <p:cNvSpPr txBox="1">
              <a:spLocks noChangeArrowheads="1"/>
            </p:cNvSpPr>
            <p:nvPr/>
          </p:nvSpPr>
          <p:spPr bwMode="auto">
            <a:xfrm>
              <a:off x="3831" y="2325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  <a:r>
                <a:rPr lang="tr-TR" altLang="tr-TR" sz="2400" baseline="30000"/>
                <a:t>-1</a:t>
              </a:r>
              <a:endParaRPr lang="tr-TR" altLang="tr-TR" sz="2400"/>
            </a:p>
          </p:txBody>
        </p:sp>
        <p:sp>
          <p:nvSpPr>
            <p:cNvPr id="125968" name="Text Box 31"/>
            <p:cNvSpPr txBox="1">
              <a:spLocks noChangeArrowheads="1"/>
            </p:cNvSpPr>
            <p:nvPr/>
          </p:nvSpPr>
          <p:spPr bwMode="auto">
            <a:xfrm>
              <a:off x="3364" y="28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olidFill>
                    <a:srgbClr val="FF0000"/>
                  </a:solidFill>
                  <a:sym typeface="Webdings" panose="05030102010509060703" pitchFamily="18" charset="2"/>
                </a:rPr>
                <a:t>2</a:t>
              </a:r>
            </a:p>
          </p:txBody>
        </p:sp>
        <p:sp>
          <p:nvSpPr>
            <p:cNvPr id="125969" name="Text Box 32"/>
            <p:cNvSpPr txBox="1">
              <a:spLocks noChangeArrowheads="1"/>
            </p:cNvSpPr>
            <p:nvPr/>
          </p:nvSpPr>
          <p:spPr bwMode="auto">
            <a:xfrm>
              <a:off x="3363" y="31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3</a:t>
              </a:r>
            </a:p>
          </p:txBody>
        </p:sp>
        <p:sp>
          <p:nvSpPr>
            <p:cNvPr id="125970" name="Text Box 33"/>
            <p:cNvSpPr txBox="1">
              <a:spLocks noChangeArrowheads="1"/>
            </p:cNvSpPr>
            <p:nvPr/>
          </p:nvSpPr>
          <p:spPr bwMode="auto">
            <a:xfrm>
              <a:off x="3157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5971" name="Text Box 34"/>
            <p:cNvSpPr txBox="1">
              <a:spLocks noChangeArrowheads="1"/>
            </p:cNvSpPr>
            <p:nvPr/>
          </p:nvSpPr>
          <p:spPr bwMode="auto">
            <a:xfrm>
              <a:off x="4427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5972" name="Text Box 35"/>
            <p:cNvSpPr txBox="1">
              <a:spLocks noChangeArrowheads="1"/>
            </p:cNvSpPr>
            <p:nvPr/>
          </p:nvSpPr>
          <p:spPr bwMode="auto">
            <a:xfrm>
              <a:off x="4246" y="28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5973" name="Text Box 36"/>
            <p:cNvSpPr txBox="1">
              <a:spLocks noChangeArrowheads="1"/>
            </p:cNvSpPr>
            <p:nvPr/>
          </p:nvSpPr>
          <p:spPr bwMode="auto">
            <a:xfrm>
              <a:off x="4250" y="31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5974" name="Line 37"/>
            <p:cNvSpPr>
              <a:spLocks noChangeShapeType="1"/>
            </p:cNvSpPr>
            <p:nvPr/>
          </p:nvSpPr>
          <p:spPr bwMode="auto">
            <a:xfrm>
              <a:off x="3566" y="265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75" name="Line 38"/>
            <p:cNvSpPr>
              <a:spLocks noChangeShapeType="1"/>
            </p:cNvSpPr>
            <p:nvPr/>
          </p:nvSpPr>
          <p:spPr bwMode="auto">
            <a:xfrm>
              <a:off x="3566" y="2976"/>
              <a:ext cx="72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76" name="Line 39"/>
            <p:cNvSpPr>
              <a:spLocks noChangeShapeType="1"/>
            </p:cNvSpPr>
            <p:nvPr/>
          </p:nvSpPr>
          <p:spPr bwMode="auto">
            <a:xfrm>
              <a:off x="3560" y="2976"/>
              <a:ext cx="726" cy="3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5341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utoUpdateAnimBg="0"/>
      <p:bldP spid="553987" grpId="0" autoUpdateAnimBg="0"/>
      <p:bldP spid="553988" grpId="0" autoUpdateAnimBg="0"/>
      <p:bldP spid="553989" grpId="0" autoUpdateAnimBg="0"/>
      <p:bldP spid="5539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1833563" y="668338"/>
            <a:ext cx="138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1847850" y="3473450"/>
            <a:ext cx="381635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f = { ( x, 1 ),( y, 2 ),( z, 3 ) } bağıntısı </a:t>
            </a:r>
            <a:r>
              <a:rPr lang="tr-TR" altLang="tr-TR" sz="2400">
                <a:solidFill>
                  <a:srgbClr val="0000FF"/>
                </a:solidFill>
              </a:rPr>
              <a:t>1:1 ve örten</a:t>
            </a:r>
          </a:p>
          <a:p>
            <a:pPr algn="ctr" eaLnBrk="1" hangingPunct="1"/>
            <a:r>
              <a:rPr lang="tr-TR" altLang="tr-TR" sz="2400"/>
              <a:t> fonksiyondur.</a:t>
            </a:r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6096000" y="3473450"/>
            <a:ext cx="411638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f</a:t>
            </a:r>
            <a:r>
              <a:rPr lang="tr-TR" altLang="tr-TR" sz="2400" b="1" baseline="30000"/>
              <a:t>-1</a:t>
            </a:r>
            <a:r>
              <a:rPr lang="tr-TR" altLang="tr-TR" sz="2400"/>
              <a:t> = { ( 1, x ), ( 2, y ), ( 3, z ) } bağıntısı fonksiyondur.</a:t>
            </a:r>
            <a:r>
              <a:rPr lang="tr-TR" altLang="tr-TR" sz="2400" u="sng"/>
              <a:t> </a:t>
            </a: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1833564" y="5373688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Bu örneklerden kolayca görülebileceği gibi</a:t>
            </a:r>
          </a:p>
          <a:p>
            <a:pPr algn="ctr" eaLnBrk="1" hangingPunct="1"/>
            <a:r>
              <a:rPr lang="tr-TR" altLang="tr-TR" sz="2400"/>
              <a:t>bire bir (1:1) ve örten fonksiyonların tersi vardır.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76512" y="1268413"/>
            <a:ext cx="2439988" cy="2100262"/>
            <a:chOff x="-342" y="2840"/>
            <a:chExt cx="1537" cy="1323"/>
          </a:xfrm>
        </p:grpSpPr>
        <p:sp>
          <p:nvSpPr>
            <p:cNvPr id="126999" name="Oval 7"/>
            <p:cNvSpPr>
              <a:spLocks noChangeArrowheads="1"/>
            </p:cNvSpPr>
            <p:nvPr/>
          </p:nvSpPr>
          <p:spPr bwMode="auto">
            <a:xfrm>
              <a:off x="555" y="3032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7000" name="Text Box 8"/>
            <p:cNvSpPr txBox="1">
              <a:spLocks noChangeArrowheads="1"/>
            </p:cNvSpPr>
            <p:nvPr/>
          </p:nvSpPr>
          <p:spPr bwMode="auto">
            <a:xfrm>
              <a:off x="747" y="30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127001" name="Oval 9"/>
            <p:cNvSpPr>
              <a:spLocks noChangeArrowheads="1"/>
            </p:cNvSpPr>
            <p:nvPr/>
          </p:nvSpPr>
          <p:spPr bwMode="auto">
            <a:xfrm>
              <a:off x="-341" y="2992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7002" name="Text Box 10"/>
            <p:cNvSpPr txBox="1">
              <a:spLocks noChangeArrowheads="1"/>
            </p:cNvSpPr>
            <p:nvPr/>
          </p:nvSpPr>
          <p:spPr bwMode="auto">
            <a:xfrm>
              <a:off x="-135" y="311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x</a:t>
              </a:r>
            </a:p>
          </p:txBody>
        </p:sp>
        <p:sp>
          <p:nvSpPr>
            <p:cNvPr id="127003" name="Line 11"/>
            <p:cNvSpPr>
              <a:spLocks noChangeShapeType="1"/>
            </p:cNvSpPr>
            <p:nvPr/>
          </p:nvSpPr>
          <p:spPr bwMode="auto">
            <a:xfrm>
              <a:off x="275" y="31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7004" name="Text Box 12"/>
            <p:cNvSpPr txBox="1">
              <a:spLocks noChangeArrowheads="1"/>
            </p:cNvSpPr>
            <p:nvPr/>
          </p:nvSpPr>
          <p:spPr bwMode="auto">
            <a:xfrm>
              <a:off x="332" y="2931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</a:p>
          </p:txBody>
        </p:sp>
        <p:sp>
          <p:nvSpPr>
            <p:cNvPr id="127005" name="Text Box 13"/>
            <p:cNvSpPr txBox="1">
              <a:spLocks noChangeArrowheads="1"/>
            </p:cNvSpPr>
            <p:nvPr/>
          </p:nvSpPr>
          <p:spPr bwMode="auto">
            <a:xfrm>
              <a:off x="-135" y="34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y</a:t>
              </a:r>
            </a:p>
          </p:txBody>
        </p:sp>
        <p:sp>
          <p:nvSpPr>
            <p:cNvPr id="127006" name="Text Box 14"/>
            <p:cNvSpPr txBox="1">
              <a:spLocks noChangeArrowheads="1"/>
            </p:cNvSpPr>
            <p:nvPr/>
          </p:nvSpPr>
          <p:spPr bwMode="auto">
            <a:xfrm>
              <a:off x="-136" y="37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z</a:t>
              </a:r>
            </a:p>
          </p:txBody>
        </p:sp>
        <p:sp>
          <p:nvSpPr>
            <p:cNvPr id="127007" name="Text Box 15"/>
            <p:cNvSpPr txBox="1">
              <a:spLocks noChangeArrowheads="1"/>
            </p:cNvSpPr>
            <p:nvPr/>
          </p:nvSpPr>
          <p:spPr bwMode="auto">
            <a:xfrm>
              <a:off x="-342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7008" name="Text Box 16"/>
            <p:cNvSpPr txBox="1">
              <a:spLocks noChangeArrowheads="1"/>
            </p:cNvSpPr>
            <p:nvPr/>
          </p:nvSpPr>
          <p:spPr bwMode="auto">
            <a:xfrm>
              <a:off x="928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7009" name="Text Box 17"/>
            <p:cNvSpPr txBox="1">
              <a:spLocks noChangeArrowheads="1"/>
            </p:cNvSpPr>
            <p:nvPr/>
          </p:nvSpPr>
          <p:spPr bwMode="auto">
            <a:xfrm>
              <a:off x="747" y="342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127010" name="Text Box 18"/>
            <p:cNvSpPr txBox="1">
              <a:spLocks noChangeArrowheads="1"/>
            </p:cNvSpPr>
            <p:nvPr/>
          </p:nvSpPr>
          <p:spPr bwMode="auto">
            <a:xfrm>
              <a:off x="751" y="37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127011" name="Line 19"/>
            <p:cNvSpPr>
              <a:spLocks noChangeShapeType="1"/>
            </p:cNvSpPr>
            <p:nvPr/>
          </p:nvSpPr>
          <p:spPr bwMode="auto">
            <a:xfrm>
              <a:off x="67" y="3265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7012" name="Line 20"/>
            <p:cNvSpPr>
              <a:spLocks noChangeShapeType="1"/>
            </p:cNvSpPr>
            <p:nvPr/>
          </p:nvSpPr>
          <p:spPr bwMode="auto">
            <a:xfrm>
              <a:off x="67" y="358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7013" name="Line 21"/>
            <p:cNvSpPr>
              <a:spLocks noChangeShapeType="1"/>
            </p:cNvSpPr>
            <p:nvPr/>
          </p:nvSpPr>
          <p:spPr bwMode="auto">
            <a:xfrm>
              <a:off x="68" y="390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824662" y="1268413"/>
            <a:ext cx="2439988" cy="2100262"/>
            <a:chOff x="-342" y="2840"/>
            <a:chExt cx="1537" cy="1323"/>
          </a:xfrm>
        </p:grpSpPr>
        <p:sp>
          <p:nvSpPr>
            <p:cNvPr id="126984" name="Oval 23"/>
            <p:cNvSpPr>
              <a:spLocks noChangeArrowheads="1"/>
            </p:cNvSpPr>
            <p:nvPr/>
          </p:nvSpPr>
          <p:spPr bwMode="auto">
            <a:xfrm>
              <a:off x="555" y="3032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6985" name="Text Box 24"/>
            <p:cNvSpPr txBox="1">
              <a:spLocks noChangeArrowheads="1"/>
            </p:cNvSpPr>
            <p:nvPr/>
          </p:nvSpPr>
          <p:spPr bwMode="auto">
            <a:xfrm>
              <a:off x="747" y="30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x</a:t>
              </a:r>
            </a:p>
          </p:txBody>
        </p:sp>
        <p:sp>
          <p:nvSpPr>
            <p:cNvPr id="126986" name="Oval 25"/>
            <p:cNvSpPr>
              <a:spLocks noChangeArrowheads="1"/>
            </p:cNvSpPr>
            <p:nvPr/>
          </p:nvSpPr>
          <p:spPr bwMode="auto">
            <a:xfrm>
              <a:off x="-341" y="2992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6987" name="Text Box 26"/>
            <p:cNvSpPr txBox="1">
              <a:spLocks noChangeArrowheads="1"/>
            </p:cNvSpPr>
            <p:nvPr/>
          </p:nvSpPr>
          <p:spPr bwMode="auto">
            <a:xfrm>
              <a:off x="-135" y="311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1</a:t>
              </a:r>
            </a:p>
          </p:txBody>
        </p:sp>
        <p:sp>
          <p:nvSpPr>
            <p:cNvPr id="126988" name="Line 27"/>
            <p:cNvSpPr>
              <a:spLocks noChangeShapeType="1"/>
            </p:cNvSpPr>
            <p:nvPr/>
          </p:nvSpPr>
          <p:spPr bwMode="auto">
            <a:xfrm>
              <a:off x="275" y="31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6989" name="Text Box 28"/>
            <p:cNvSpPr txBox="1">
              <a:spLocks noChangeArrowheads="1"/>
            </p:cNvSpPr>
            <p:nvPr/>
          </p:nvSpPr>
          <p:spPr bwMode="auto">
            <a:xfrm>
              <a:off x="332" y="2931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  <a:r>
                <a:rPr lang="tr-TR" altLang="tr-TR" sz="2400" b="1" baseline="30000"/>
                <a:t>-1</a:t>
              </a:r>
              <a:endParaRPr lang="tr-TR" altLang="tr-TR" sz="2400" b="1"/>
            </a:p>
          </p:txBody>
        </p:sp>
        <p:sp>
          <p:nvSpPr>
            <p:cNvPr id="126990" name="Text Box 29"/>
            <p:cNvSpPr txBox="1">
              <a:spLocks noChangeArrowheads="1"/>
            </p:cNvSpPr>
            <p:nvPr/>
          </p:nvSpPr>
          <p:spPr bwMode="auto">
            <a:xfrm>
              <a:off x="-135" y="34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2</a:t>
              </a:r>
            </a:p>
          </p:txBody>
        </p:sp>
        <p:sp>
          <p:nvSpPr>
            <p:cNvPr id="126991" name="Text Box 30"/>
            <p:cNvSpPr txBox="1">
              <a:spLocks noChangeArrowheads="1"/>
            </p:cNvSpPr>
            <p:nvPr/>
          </p:nvSpPr>
          <p:spPr bwMode="auto">
            <a:xfrm>
              <a:off x="-136" y="37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3</a:t>
              </a:r>
            </a:p>
          </p:txBody>
        </p:sp>
        <p:sp>
          <p:nvSpPr>
            <p:cNvPr id="126992" name="Text Box 31"/>
            <p:cNvSpPr txBox="1">
              <a:spLocks noChangeArrowheads="1"/>
            </p:cNvSpPr>
            <p:nvPr/>
          </p:nvSpPr>
          <p:spPr bwMode="auto">
            <a:xfrm>
              <a:off x="-342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6993" name="Text Box 32"/>
            <p:cNvSpPr txBox="1">
              <a:spLocks noChangeArrowheads="1"/>
            </p:cNvSpPr>
            <p:nvPr/>
          </p:nvSpPr>
          <p:spPr bwMode="auto">
            <a:xfrm>
              <a:off x="928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6994" name="Text Box 33"/>
            <p:cNvSpPr txBox="1">
              <a:spLocks noChangeArrowheads="1"/>
            </p:cNvSpPr>
            <p:nvPr/>
          </p:nvSpPr>
          <p:spPr bwMode="auto">
            <a:xfrm>
              <a:off x="747" y="342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y</a:t>
              </a:r>
            </a:p>
          </p:txBody>
        </p:sp>
        <p:sp>
          <p:nvSpPr>
            <p:cNvPr id="126995" name="Text Box 34"/>
            <p:cNvSpPr txBox="1">
              <a:spLocks noChangeArrowheads="1"/>
            </p:cNvSpPr>
            <p:nvPr/>
          </p:nvSpPr>
          <p:spPr bwMode="auto">
            <a:xfrm>
              <a:off x="751" y="37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z</a:t>
              </a:r>
            </a:p>
          </p:txBody>
        </p:sp>
        <p:sp>
          <p:nvSpPr>
            <p:cNvPr id="126996" name="Line 35"/>
            <p:cNvSpPr>
              <a:spLocks noChangeShapeType="1"/>
            </p:cNvSpPr>
            <p:nvPr/>
          </p:nvSpPr>
          <p:spPr bwMode="auto">
            <a:xfrm>
              <a:off x="67" y="3265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6997" name="Line 36"/>
            <p:cNvSpPr>
              <a:spLocks noChangeShapeType="1"/>
            </p:cNvSpPr>
            <p:nvPr/>
          </p:nvSpPr>
          <p:spPr bwMode="auto">
            <a:xfrm>
              <a:off x="67" y="358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6998" name="Line 37"/>
            <p:cNvSpPr>
              <a:spLocks noChangeShapeType="1"/>
            </p:cNvSpPr>
            <p:nvPr/>
          </p:nvSpPr>
          <p:spPr bwMode="auto">
            <a:xfrm>
              <a:off x="68" y="390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9579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/>
      <p:bldP spid="555011" grpId="0"/>
      <p:bldP spid="555012" grpId="0"/>
      <p:bldP spid="5550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9311"/>
            <a:ext cx="8911687" cy="128089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Bire-Bir Fonksiyonlar</a:t>
            </a:r>
            <a:b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One-to-one functions</a:t>
            </a: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tr-TR" altLang="tr-TR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injective</a:t>
            </a: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382000" cy="4530725"/>
          </a:xfrm>
        </p:spPr>
        <p:txBody>
          <a:bodyPr/>
          <a:lstStyle/>
          <a:p>
            <a:pPr eaLnBrk="1" hangingPunct="1"/>
            <a:r>
              <a:rPr lang="tr-TR" altLang="tr-TR" dirty="0" smtClean="0">
                <a:latin typeface="Arial" panose="020B0604020202020204" pitchFamily="34" charset="0"/>
              </a:rPr>
              <a:t>Bir fonksiyon</a:t>
            </a:r>
            <a:r>
              <a:rPr lang="en-US" altLang="tr-TR" dirty="0" smtClean="0">
                <a:latin typeface="Arial" panose="020B0604020202020204" pitchFamily="34" charset="0"/>
              </a:rPr>
              <a:t> f : X 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 Y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bire-bir (</a:t>
            </a:r>
            <a:r>
              <a:rPr lang="en-US" altLang="tr-TR" i="1" dirty="0" smtClean="0">
                <a:latin typeface="Arial" panose="020B0604020202020204" pitchFamily="34" charset="0"/>
                <a:sym typeface="Symbol" panose="05050102010706020507" pitchFamily="18" charset="2"/>
              </a:rPr>
              <a:t>one-to-one</a:t>
            </a:r>
            <a:r>
              <a:rPr lang="tr-TR" altLang="tr-TR" i="1" dirty="0" smtClean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 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her 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y  Y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sadece bir 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x  X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değerine karşılık gelir.</a:t>
            </a:r>
            <a:endParaRPr lang="en-US" altLang="tr-TR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Alternatif tanım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tr-TR" sz="2400" dirty="0">
                <a:latin typeface="Arial" panose="020B0604020202020204" pitchFamily="34" charset="0"/>
              </a:rPr>
              <a:t>f : X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 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i="1" dirty="0">
                <a:latin typeface="Arial" panose="020B0604020202020204" pitchFamily="34" charset="0"/>
                <a:sym typeface="Symbol" panose="05050102010706020507" pitchFamily="18" charset="2"/>
              </a:rPr>
              <a:t>one-to-one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 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X kümesindeki her x değeri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 X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Y kümesindeki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 Y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gibi farklı iki değere karşılık gelir.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f(x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= 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ve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f(x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= 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gibi</a:t>
            </a: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Örnekler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1. f(x) = 2</a:t>
            </a:r>
            <a:r>
              <a:rPr lang="en-US" altLang="tr-TR" sz="2000" baseline="30000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from the set of real numbers to itself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one-to-one </a:t>
            </a:r>
          </a:p>
          <a:p>
            <a:pPr lvl="1" eaLnBrk="1" hangingPunct="1"/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2. f : </a:t>
            </a:r>
            <a:r>
              <a:rPr lang="en-US" altLang="tr-TR" sz="20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altLang="tr-TR" sz="20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defined by f(x) = x</a:t>
            </a:r>
            <a:r>
              <a:rPr lang="en-US" altLang="tr-TR" sz="20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000" u="sng" dirty="0">
                <a:latin typeface="Arial" panose="020B0604020202020204" pitchFamily="34" charset="0"/>
                <a:sym typeface="Symbol" panose="05050102010706020507" pitchFamily="18" charset="2"/>
              </a:rPr>
              <a:t>not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one-to-one</a:t>
            </a:r>
            <a:endParaRPr lang="tr-TR" altLang="tr-TR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   çünkü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for every real number x, f(x) = f(-x).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0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Örten Fonksiyonlar</a:t>
            </a:r>
            <a:b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Onto functions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-surjective)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667000"/>
            <a:ext cx="8229600" cy="129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Bir fonksiyon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>
                <a:latin typeface="Arial" panose="020B0604020202020204" pitchFamily="34" charset="0"/>
              </a:rPr>
              <a:t>f : X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 Y </a:t>
            </a:r>
            <a:r>
              <a:rPr lang="tr-TR" altLang="tr-TR" sz="2400" i="1">
                <a:latin typeface="Arial" panose="020B0604020202020204" pitchFamily="34" charset="0"/>
                <a:sym typeface="Symbol" panose="05050102010706020507" pitchFamily="18" charset="2"/>
              </a:rPr>
              <a:t>örten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tr-TR" sz="2400" i="1">
                <a:latin typeface="Arial" panose="020B0604020202020204" pitchFamily="34" charset="0"/>
                <a:sym typeface="Symbol" panose="05050102010706020507" pitchFamily="18" charset="2"/>
              </a:rPr>
              <a:t>onto</a:t>
            </a:r>
            <a:r>
              <a:rPr lang="tr-TR" altLang="tr-TR" sz="2400" i="1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 </a:t>
            </a:r>
            <a:endParaRPr lang="tr-TR" altLang="tr-TR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Her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y   Y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için en az bir tane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x  X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mevcuttur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tr-TR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49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Bijective 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Fonksiyonlar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534400" cy="4530725"/>
          </a:xfrm>
        </p:spPr>
        <p:txBody>
          <a:bodyPr/>
          <a:lstStyle/>
          <a:p>
            <a:pPr eaLnBrk="1" hangingPunct="1"/>
            <a:endParaRPr lang="en-US" altLang="tr-TR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Bir fonksiyon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f : X Y bijective 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                        </a:t>
            </a:r>
            <a:r>
              <a:rPr lang="en-US" altLang="tr-TR" i="1" smtClean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fonksiyonu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one-to-one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ve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onto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’dur</a:t>
            </a:r>
            <a:endParaRPr lang="en-US" altLang="tr-TR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Örnekler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tr-TR" sz="2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2" eaLnBrk="1" hangingPunct="1"/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1. 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ine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bir fonksiyon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f(x) = ax + b bijective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fonksiyondur (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from the set of real numbers to itself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tr-TR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tr-TR" smtClean="0">
                <a:latin typeface="Arial" panose="020B0604020202020204" pitchFamily="34" charset="0"/>
              </a:rPr>
              <a:t>2.  </a:t>
            </a:r>
            <a:r>
              <a:rPr lang="tr-TR" altLang="tr-TR" smtClean="0">
                <a:latin typeface="Arial" panose="020B0604020202020204" pitchFamily="34" charset="0"/>
              </a:rPr>
              <a:t>Bir </a:t>
            </a:r>
            <a:r>
              <a:rPr lang="en-US" altLang="tr-TR" smtClean="0">
                <a:latin typeface="Arial" panose="020B0604020202020204" pitchFamily="34" charset="0"/>
              </a:rPr>
              <a:t> f(x) = x</a:t>
            </a:r>
            <a:r>
              <a:rPr lang="en-US" altLang="tr-TR" baseline="30000" smtClean="0">
                <a:latin typeface="Arial" panose="020B0604020202020204" pitchFamily="34" charset="0"/>
              </a:rPr>
              <a:t>3</a:t>
            </a:r>
            <a:r>
              <a:rPr lang="en-US" altLang="tr-TR" smtClean="0">
                <a:latin typeface="Arial" panose="020B0604020202020204" pitchFamily="34" charset="0"/>
              </a:rPr>
              <a:t> bijective </a:t>
            </a:r>
            <a:r>
              <a:rPr lang="tr-TR" altLang="tr-TR" smtClean="0">
                <a:latin typeface="Arial" panose="020B0604020202020204" pitchFamily="34" charset="0"/>
              </a:rPr>
              <a:t>fonksiyondur (</a:t>
            </a:r>
            <a:r>
              <a:rPr lang="en-US" altLang="tr-TR" smtClean="0">
                <a:latin typeface="Arial" panose="020B0604020202020204" pitchFamily="34" charset="0"/>
              </a:rPr>
              <a:t>from the set of real numbers to itself</a:t>
            </a:r>
            <a:r>
              <a:rPr lang="tr-TR" altLang="tr-TR" smtClean="0">
                <a:latin typeface="Arial" panose="020B0604020202020204" pitchFamily="34" charset="0"/>
              </a:rPr>
              <a:t>)</a:t>
            </a: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106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2209800" y="3581401"/>
            <a:ext cx="1447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one to one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not onto</a:t>
            </a:r>
            <a:endParaRPr lang="en-US" altLang="tr-T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09800" y="1828801"/>
            <a:ext cx="1371600" cy="1604963"/>
            <a:chOff x="480" y="1392"/>
            <a:chExt cx="864" cy="1011"/>
          </a:xfrm>
        </p:grpSpPr>
        <p:sp>
          <p:nvSpPr>
            <p:cNvPr id="75813" name="Text Box 21"/>
            <p:cNvSpPr txBox="1">
              <a:spLocks noChangeArrowheads="1"/>
            </p:cNvSpPr>
            <p:nvPr/>
          </p:nvSpPr>
          <p:spPr bwMode="auto">
            <a:xfrm>
              <a:off x="480" y="1488"/>
              <a:ext cx="24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  <a:endParaRPr lang="en-US" altLang="tr-TR"/>
            </a:p>
          </p:txBody>
        </p:sp>
        <p:sp>
          <p:nvSpPr>
            <p:cNvPr id="75814" name="Text Box 22"/>
            <p:cNvSpPr txBox="1">
              <a:spLocks noChangeArrowheads="1"/>
            </p:cNvSpPr>
            <p:nvPr/>
          </p:nvSpPr>
          <p:spPr bwMode="auto">
            <a:xfrm>
              <a:off x="1104" y="1392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815" name="Line 23"/>
            <p:cNvSpPr>
              <a:spLocks noChangeShapeType="1"/>
            </p:cNvSpPr>
            <p:nvPr/>
          </p:nvSpPr>
          <p:spPr bwMode="auto">
            <a:xfrm>
              <a:off x="624" y="163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6" name="Line 24"/>
            <p:cNvSpPr>
              <a:spLocks noChangeShapeType="1"/>
            </p:cNvSpPr>
            <p:nvPr/>
          </p:nvSpPr>
          <p:spPr bwMode="auto">
            <a:xfrm>
              <a:off x="624" y="187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7" name="Line 25"/>
            <p:cNvSpPr>
              <a:spLocks noChangeShapeType="1"/>
            </p:cNvSpPr>
            <p:nvPr/>
          </p:nvSpPr>
          <p:spPr bwMode="auto">
            <a:xfrm flipV="1">
              <a:off x="624" y="158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410200" y="1905001"/>
            <a:ext cx="1384300" cy="1604963"/>
            <a:chOff x="1776" y="1584"/>
            <a:chExt cx="872" cy="1011"/>
          </a:xfrm>
        </p:grpSpPr>
        <p:sp>
          <p:nvSpPr>
            <p:cNvPr id="75807" name="Text Box 15"/>
            <p:cNvSpPr txBox="1">
              <a:spLocks noChangeArrowheads="1"/>
            </p:cNvSpPr>
            <p:nvPr/>
          </p:nvSpPr>
          <p:spPr bwMode="auto">
            <a:xfrm>
              <a:off x="1776" y="1584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d</a:t>
              </a:r>
              <a:endParaRPr lang="en-US" altLang="tr-TR"/>
            </a:p>
          </p:txBody>
        </p:sp>
        <p:sp>
          <p:nvSpPr>
            <p:cNvPr id="75808" name="Text Box 16"/>
            <p:cNvSpPr txBox="1">
              <a:spLocks noChangeArrowheads="1"/>
            </p:cNvSpPr>
            <p:nvPr/>
          </p:nvSpPr>
          <p:spPr bwMode="auto">
            <a:xfrm>
              <a:off x="2408" y="1728"/>
              <a:ext cx="24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  <a:endParaRPr lang="en-US" altLang="tr-TR"/>
            </a:p>
          </p:txBody>
        </p:sp>
        <p:sp>
          <p:nvSpPr>
            <p:cNvPr id="75809" name="Line 17"/>
            <p:cNvSpPr>
              <a:spLocks noChangeShapeType="1"/>
            </p:cNvSpPr>
            <p:nvPr/>
          </p:nvSpPr>
          <p:spPr bwMode="auto">
            <a:xfrm>
              <a:off x="1920" y="172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0" name="Line 26"/>
            <p:cNvSpPr>
              <a:spLocks noChangeShapeType="1"/>
            </p:cNvSpPr>
            <p:nvPr/>
          </p:nvSpPr>
          <p:spPr bwMode="auto">
            <a:xfrm>
              <a:off x="192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1" name="Line 27"/>
            <p:cNvSpPr>
              <a:spLocks noChangeShapeType="1"/>
            </p:cNvSpPr>
            <p:nvPr/>
          </p:nvSpPr>
          <p:spPr bwMode="auto">
            <a:xfrm flipV="1">
              <a:off x="1968" y="182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2" name="Line 28"/>
            <p:cNvSpPr>
              <a:spLocks noChangeShapeType="1"/>
            </p:cNvSpPr>
            <p:nvPr/>
          </p:nvSpPr>
          <p:spPr bwMode="auto">
            <a:xfrm flipV="1">
              <a:off x="1920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32" name="Text Box 36"/>
          <p:cNvSpPr txBox="1">
            <a:spLocks noChangeArrowheads="1"/>
          </p:cNvSpPr>
          <p:nvPr/>
        </p:nvSpPr>
        <p:spPr bwMode="auto">
          <a:xfrm>
            <a:off x="5257800" y="3657601"/>
            <a:ext cx="2057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not one to one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onto</a:t>
            </a:r>
            <a:endParaRPr lang="en-US" altLang="tr-TR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8458200" y="2057401"/>
            <a:ext cx="1371600" cy="1681163"/>
            <a:chOff x="3408" y="1392"/>
            <a:chExt cx="864" cy="1059"/>
          </a:xfrm>
        </p:grpSpPr>
        <p:sp>
          <p:nvSpPr>
            <p:cNvPr id="75801" name="Text Box 38"/>
            <p:cNvSpPr txBox="1">
              <a:spLocks noChangeArrowheads="1"/>
            </p:cNvSpPr>
            <p:nvPr/>
          </p:nvSpPr>
          <p:spPr bwMode="auto">
            <a:xfrm>
              <a:off x="3408" y="1440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d</a:t>
              </a:r>
              <a:endParaRPr lang="en-US" altLang="tr-TR"/>
            </a:p>
          </p:txBody>
        </p:sp>
        <p:sp>
          <p:nvSpPr>
            <p:cNvPr id="75802" name="Text Box 39"/>
            <p:cNvSpPr txBox="1">
              <a:spLocks noChangeArrowheads="1"/>
            </p:cNvSpPr>
            <p:nvPr/>
          </p:nvSpPr>
          <p:spPr bwMode="auto">
            <a:xfrm>
              <a:off x="4032" y="1392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803" name="Line 44"/>
            <p:cNvSpPr>
              <a:spLocks noChangeShapeType="1"/>
            </p:cNvSpPr>
            <p:nvPr/>
          </p:nvSpPr>
          <p:spPr bwMode="auto">
            <a:xfrm>
              <a:off x="3600" y="1584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4" name="Line 45"/>
            <p:cNvSpPr>
              <a:spLocks noChangeShapeType="1"/>
            </p:cNvSpPr>
            <p:nvPr/>
          </p:nvSpPr>
          <p:spPr bwMode="auto">
            <a:xfrm flipV="1">
              <a:off x="3600" y="153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5" name="Line 47"/>
            <p:cNvSpPr>
              <a:spLocks noChangeShapeType="1"/>
            </p:cNvSpPr>
            <p:nvPr/>
          </p:nvSpPr>
          <p:spPr bwMode="auto">
            <a:xfrm flipV="1">
              <a:off x="3552" y="196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6" name="Line 48"/>
            <p:cNvSpPr>
              <a:spLocks noChangeShapeType="1"/>
            </p:cNvSpPr>
            <p:nvPr/>
          </p:nvSpPr>
          <p:spPr bwMode="auto">
            <a:xfrm flipV="1">
              <a:off x="3600" y="1776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46" name="Text Box 50"/>
          <p:cNvSpPr txBox="1">
            <a:spLocks noChangeArrowheads="1"/>
          </p:cNvSpPr>
          <p:nvPr/>
        </p:nvSpPr>
        <p:spPr bwMode="auto">
          <a:xfrm>
            <a:off x="8077200" y="3810001"/>
            <a:ext cx="2057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one to one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onto</a:t>
            </a:r>
            <a:endParaRPr lang="en-US" altLang="tr-TR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886200" y="4267201"/>
            <a:ext cx="1371600" cy="1681163"/>
            <a:chOff x="1536" y="2928"/>
            <a:chExt cx="864" cy="1059"/>
          </a:xfrm>
        </p:grpSpPr>
        <p:sp>
          <p:nvSpPr>
            <p:cNvPr id="75795" name="Text Box 52"/>
            <p:cNvSpPr txBox="1">
              <a:spLocks noChangeArrowheads="1"/>
            </p:cNvSpPr>
            <p:nvPr/>
          </p:nvSpPr>
          <p:spPr bwMode="auto">
            <a:xfrm>
              <a:off x="1536" y="2976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d</a:t>
              </a:r>
              <a:endParaRPr lang="en-US" altLang="tr-TR"/>
            </a:p>
          </p:txBody>
        </p:sp>
        <p:sp>
          <p:nvSpPr>
            <p:cNvPr id="75796" name="Text Box 53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797" name="Line 58"/>
            <p:cNvSpPr>
              <a:spLocks noChangeShapeType="1"/>
            </p:cNvSpPr>
            <p:nvPr/>
          </p:nvSpPr>
          <p:spPr bwMode="auto">
            <a:xfrm>
              <a:off x="1728" y="307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8" name="Line 59"/>
            <p:cNvSpPr>
              <a:spLocks noChangeShapeType="1"/>
            </p:cNvSpPr>
            <p:nvPr/>
          </p:nvSpPr>
          <p:spPr bwMode="auto">
            <a:xfrm flipV="1">
              <a:off x="1728" y="307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9" name="Line 60"/>
            <p:cNvSpPr>
              <a:spLocks noChangeShapeType="1"/>
            </p:cNvSpPr>
            <p:nvPr/>
          </p:nvSpPr>
          <p:spPr bwMode="auto">
            <a:xfrm flipV="1">
              <a:off x="1680" y="336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0" name="Line 61"/>
            <p:cNvSpPr>
              <a:spLocks noChangeShapeType="1"/>
            </p:cNvSpPr>
            <p:nvPr/>
          </p:nvSpPr>
          <p:spPr bwMode="auto">
            <a:xfrm flipV="1">
              <a:off x="1680" y="355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59" name="Text Box 63"/>
          <p:cNvSpPr txBox="1">
            <a:spLocks noChangeArrowheads="1"/>
          </p:cNvSpPr>
          <p:nvPr/>
        </p:nvSpPr>
        <p:spPr bwMode="auto">
          <a:xfrm>
            <a:off x="3276600" y="6019801"/>
            <a:ext cx="2590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Neither onto nor 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one to one</a:t>
            </a:r>
            <a:endParaRPr lang="en-US" altLang="tr-TR"/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7010400" y="4495801"/>
            <a:ext cx="1371600" cy="1604963"/>
            <a:chOff x="3456" y="2832"/>
            <a:chExt cx="864" cy="1011"/>
          </a:xfrm>
        </p:grpSpPr>
        <p:sp>
          <p:nvSpPr>
            <p:cNvPr id="75789" name="Text Box 65"/>
            <p:cNvSpPr txBox="1">
              <a:spLocks noChangeArrowheads="1"/>
            </p:cNvSpPr>
            <p:nvPr/>
          </p:nvSpPr>
          <p:spPr bwMode="auto">
            <a:xfrm>
              <a:off x="3456" y="2928"/>
              <a:ext cx="24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  <a:endParaRPr lang="en-US" altLang="tr-TR"/>
            </a:p>
          </p:txBody>
        </p:sp>
        <p:sp>
          <p:nvSpPr>
            <p:cNvPr id="75790" name="Text Box 66"/>
            <p:cNvSpPr txBox="1">
              <a:spLocks noChangeArrowheads="1"/>
            </p:cNvSpPr>
            <p:nvPr/>
          </p:nvSpPr>
          <p:spPr bwMode="auto">
            <a:xfrm>
              <a:off x="4080" y="2832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791" name="Line 70"/>
            <p:cNvSpPr>
              <a:spLocks noChangeShapeType="1"/>
            </p:cNvSpPr>
            <p:nvPr/>
          </p:nvSpPr>
          <p:spPr bwMode="auto">
            <a:xfrm>
              <a:off x="364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2" name="Line 71"/>
            <p:cNvSpPr>
              <a:spLocks noChangeShapeType="1"/>
            </p:cNvSpPr>
            <p:nvPr/>
          </p:nvSpPr>
          <p:spPr bwMode="auto">
            <a:xfrm>
              <a:off x="3648" y="3120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3" name="Line 72"/>
            <p:cNvSpPr>
              <a:spLocks noChangeShapeType="1"/>
            </p:cNvSpPr>
            <p:nvPr/>
          </p:nvSpPr>
          <p:spPr bwMode="auto">
            <a:xfrm flipV="1">
              <a:off x="3648" y="297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4" name="Line 73"/>
            <p:cNvSpPr>
              <a:spLocks noChangeShapeType="1"/>
            </p:cNvSpPr>
            <p:nvPr/>
          </p:nvSpPr>
          <p:spPr bwMode="auto">
            <a:xfrm flipV="1">
              <a:off x="3648" y="345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71" name="Text Box 75"/>
          <p:cNvSpPr txBox="1">
            <a:spLocks noChangeArrowheads="1"/>
          </p:cNvSpPr>
          <p:nvPr/>
        </p:nvSpPr>
        <p:spPr bwMode="auto">
          <a:xfrm>
            <a:off x="6858000" y="607853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not a function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667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9" grpId="0" autoUpdateAnimBg="0"/>
      <p:bldP spid="260132" grpId="0" autoUpdateAnimBg="0"/>
      <p:bldP spid="260146" grpId="0" autoUpdateAnimBg="0"/>
      <p:bldP spid="260159" grpId="0" autoUpdateAnimBg="0"/>
      <p:bldP spid="2601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Bağıntıların özellikleri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7924800" cy="76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tr-TR" altLang="tr-TR" sz="2400" i="1" dirty="0">
                <a:latin typeface="Arial" panose="020B0604020202020204" pitchFamily="34" charset="0"/>
              </a:rPr>
              <a:t>, </a:t>
            </a:r>
            <a:r>
              <a:rPr lang="tr-TR" altLang="tr-TR" sz="2400" b="1" dirty="0">
                <a:latin typeface="Arial" panose="020B0604020202020204" pitchFamily="34" charset="0"/>
              </a:rPr>
              <a:t>A</a:t>
            </a:r>
            <a:r>
              <a:rPr lang="tr-TR" altLang="tr-TR" sz="2400" dirty="0">
                <a:latin typeface="Arial" panose="020B0604020202020204" pitchFamily="34" charset="0"/>
              </a:rPr>
              <a:t> kümesi üzerinde bir bağıntı olsun</a:t>
            </a:r>
            <a:endParaRPr lang="en-US" altLang="tr-TR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dirty="0">
                <a:latin typeface="Arial" panose="020B0604020202020204" pitchFamily="34" charset="0"/>
              </a:rPr>
              <a:t>	</a:t>
            </a:r>
            <a:r>
              <a:rPr lang="tr-TR" altLang="tr-TR" sz="2400" dirty="0">
                <a:latin typeface="Arial" panose="020B0604020202020204" pitchFamily="34" charset="0"/>
              </a:rPr>
              <a:t>Örnek: </a:t>
            </a: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tr-TR" altLang="tr-TR" sz="2400" dirty="0">
                <a:latin typeface="Arial" panose="020B0604020202020204" pitchFamily="34" charset="0"/>
              </a:rPr>
              <a:t>, </a:t>
            </a:r>
            <a:r>
              <a:rPr lang="tr-TR" altLang="tr-TR" sz="2400" b="1" dirty="0" err="1">
                <a:latin typeface="Arial" panose="020B0604020202020204" pitchFamily="34" charset="0"/>
              </a:rPr>
              <a:t>A</a:t>
            </a:r>
            <a:r>
              <a:rPr lang="tr-TR" altLang="tr-TR" sz="2400" dirty="0" err="1">
                <a:latin typeface="Arial" panose="020B0604020202020204" pitchFamily="34" charset="0"/>
              </a:rPr>
              <a:t>x</a:t>
            </a:r>
            <a:r>
              <a:rPr lang="tr-TR" altLang="tr-TR" sz="2400" b="1" dirty="0" err="1">
                <a:latin typeface="Arial" panose="020B0604020202020204" pitchFamily="34" charset="0"/>
              </a:rPr>
              <a:t>A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kartezyen</a:t>
            </a:r>
            <a:r>
              <a:rPr lang="tr-TR" altLang="tr-TR" sz="2400" dirty="0">
                <a:latin typeface="Arial" panose="020B0604020202020204" pitchFamily="34" charset="0"/>
              </a:rPr>
              <a:t> çarpımının bir alt kümesi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905000" y="2743201"/>
            <a:ext cx="87630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 smtClean="0"/>
              <a:t>A </a:t>
            </a:r>
            <a:r>
              <a:rPr lang="tr-TR" sz="2400" dirty="0"/>
              <a:t>kümesinin bütün x elemanları için (x, x) ∈ </a:t>
            </a:r>
            <a:r>
              <a:rPr lang="el-GR" sz="2400" dirty="0"/>
              <a:t>β </a:t>
            </a:r>
            <a:r>
              <a:rPr lang="tr-TR" sz="2400" dirty="0"/>
              <a:t>ise, b yansıyandır. ∀ x ∈ A için, (x, x) ∈ </a:t>
            </a:r>
            <a:r>
              <a:rPr lang="el-GR" sz="2400" dirty="0"/>
              <a:t>β </a:t>
            </a:r>
            <a:r>
              <a:rPr lang="tr-TR" sz="2400" dirty="0"/>
              <a:t>ise, </a:t>
            </a:r>
            <a:r>
              <a:rPr lang="el-GR" sz="2400" dirty="0"/>
              <a:t>β </a:t>
            </a:r>
            <a:r>
              <a:rPr lang="tr-TR" sz="2400" dirty="0"/>
              <a:t>yansıyandır. (∀ : Her)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1752600" y="3832730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Char char="q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el-GR" sz="2400" dirty="0"/>
              <a:t>β </a:t>
            </a:r>
            <a:r>
              <a:rPr lang="tr-TR" sz="2400" dirty="0"/>
              <a:t>bağıntısının bütün (x, y) elemanları için (y, x) ∈ </a:t>
            </a:r>
            <a:r>
              <a:rPr lang="el-GR" sz="2400" dirty="0"/>
              <a:t>β </a:t>
            </a:r>
            <a:r>
              <a:rPr lang="tr-TR" sz="2400" dirty="0"/>
              <a:t>ise, </a:t>
            </a:r>
            <a:r>
              <a:rPr lang="el-GR" sz="2400" dirty="0"/>
              <a:t>β </a:t>
            </a:r>
            <a:r>
              <a:rPr lang="tr-TR" sz="2400" dirty="0"/>
              <a:t>simetriktir. ∀ (x, y) ∈ </a:t>
            </a:r>
            <a:r>
              <a:rPr lang="el-GR" sz="2400" dirty="0"/>
              <a:t>β </a:t>
            </a:r>
            <a:r>
              <a:rPr lang="tr-TR" sz="2400" dirty="0"/>
              <a:t>için (y, x) ∈ </a:t>
            </a:r>
            <a:r>
              <a:rPr lang="el-GR" sz="2400" dirty="0"/>
              <a:t>β </a:t>
            </a:r>
            <a:r>
              <a:rPr lang="tr-TR" sz="2400" dirty="0"/>
              <a:t>ise, </a:t>
            </a:r>
            <a:r>
              <a:rPr lang="el-GR" sz="2400" dirty="0"/>
              <a:t>β </a:t>
            </a:r>
            <a:r>
              <a:rPr lang="tr-TR" sz="2400" dirty="0"/>
              <a:t>simetriktir. • b bağıntısı simetrik ise b = b–1 </a:t>
            </a:r>
            <a:r>
              <a:rPr lang="tr-TR" sz="2400" dirty="0" err="1"/>
              <a:t>dir</a:t>
            </a:r>
            <a:r>
              <a:rPr lang="tr-TR" sz="2400" dirty="0"/>
              <a:t>.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  <p:sp>
        <p:nvSpPr>
          <p:cNvPr id="52230" name="Text Box 12"/>
          <p:cNvSpPr txBox="1">
            <a:spLocks noChangeArrowheads="1"/>
          </p:cNvSpPr>
          <p:nvPr/>
        </p:nvSpPr>
        <p:spPr bwMode="auto">
          <a:xfrm>
            <a:off x="1752600" y="4495801"/>
            <a:ext cx="8686800" cy="78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/>
          </a:p>
        </p:txBody>
      </p:sp>
      <p:sp>
        <p:nvSpPr>
          <p:cNvPr id="7" name="Dikdörtgen 6"/>
          <p:cNvSpPr/>
          <p:nvPr/>
        </p:nvSpPr>
        <p:spPr>
          <a:xfrm>
            <a:off x="1364776" y="5272697"/>
            <a:ext cx="9976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• s(A) = n olmak üzere, A kümesinde tanımlanabilecek simetrik bağıntı sayısı </a:t>
            </a:r>
            <a:r>
              <a:rPr lang="tr-TR" dirty="0" smtClean="0"/>
              <a:t>           </a:t>
            </a:r>
            <a:r>
              <a:rPr lang="tr-TR" dirty="0" err="1" smtClean="0"/>
              <a:t>dir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• </a:t>
            </a:r>
            <a:r>
              <a:rPr lang="tr-TR" dirty="0"/>
              <a:t>s(A) = n olmak üzere, A kümesinde tanımlanabilecek yansıyan bağıntı sayısı </a:t>
            </a:r>
            <a:r>
              <a:rPr lang="tr-TR" dirty="0" smtClean="0"/>
              <a:t>          </a:t>
            </a:r>
            <a:r>
              <a:rPr lang="tr-TR" dirty="0" err="1" smtClean="0"/>
              <a:t>dir</a:t>
            </a:r>
            <a:r>
              <a:rPr lang="tr-TR" dirty="0"/>
              <a:t>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25" y="5243437"/>
            <a:ext cx="600075" cy="47239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62" y="6247156"/>
            <a:ext cx="5238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1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Ters Fonksiyon</a:t>
            </a:r>
            <a:b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Inverse function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00201"/>
            <a:ext cx="7772400" cy="4530725"/>
          </a:xfrm>
        </p:spPr>
        <p:txBody>
          <a:bodyPr/>
          <a:lstStyle/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y = f(x)</a:t>
            </a:r>
            <a:r>
              <a:rPr lang="tr-TR" altLang="tr-TR" smtClean="0">
                <a:latin typeface="Arial" panose="020B0604020202020204" pitchFamily="34" charset="0"/>
              </a:rPr>
              <a:t> fonksiyonunun tersi(</a:t>
            </a:r>
            <a:r>
              <a:rPr lang="en-US" altLang="tr-TR" smtClean="0">
                <a:latin typeface="Arial" panose="020B0604020202020204" pitchFamily="34" charset="0"/>
              </a:rPr>
              <a:t>inverse</a:t>
            </a:r>
            <a:r>
              <a:rPr lang="tr-TR" altLang="tr-TR" smtClean="0">
                <a:latin typeface="Arial" panose="020B0604020202020204" pitchFamily="34" charset="0"/>
              </a:rPr>
              <a:t>)</a:t>
            </a:r>
            <a:r>
              <a:rPr lang="en-US" altLang="tr-TR" smtClean="0">
                <a:latin typeface="Arial" panose="020B0604020202020204" pitchFamily="34" charset="0"/>
              </a:rPr>
              <a:t> f </a:t>
            </a:r>
            <a:r>
              <a:rPr lang="en-US" altLang="tr-TR" baseline="30000" smtClean="0">
                <a:latin typeface="Arial" panose="020B0604020202020204" pitchFamily="34" charset="0"/>
              </a:rPr>
              <a:t>-1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tr-TR" altLang="tr-TR" smtClean="0">
                <a:latin typeface="Arial" panose="020B0604020202020204" pitchFamily="34" charset="0"/>
              </a:rPr>
              <a:t>olup</a:t>
            </a:r>
            <a:r>
              <a:rPr lang="en-US" altLang="tr-TR" smtClean="0">
                <a:latin typeface="Arial" panose="020B0604020202020204" pitchFamily="34" charset="0"/>
              </a:rPr>
              <a:t> {(y, x) | y = f(x)}</a:t>
            </a:r>
            <a:r>
              <a:rPr lang="tr-TR" altLang="tr-TR" smtClean="0">
                <a:latin typeface="Arial" panose="020B0604020202020204" pitchFamily="34" charset="0"/>
              </a:rPr>
              <a:t> olarak sembolize edilir.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f </a:t>
            </a:r>
            <a:r>
              <a:rPr lang="en-US" altLang="tr-TR" baseline="30000" smtClean="0">
                <a:latin typeface="Arial" panose="020B0604020202020204" pitchFamily="34" charset="0"/>
              </a:rPr>
              <a:t>-1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tr-TR" altLang="tr-TR" smtClean="0">
                <a:latin typeface="Arial" panose="020B0604020202020204" pitchFamily="34" charset="0"/>
              </a:rPr>
              <a:t>in bir fonksiyon olması gerekmez</a:t>
            </a:r>
            <a:endParaRPr lang="en-US" altLang="tr-TR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tr-TR" altLang="tr-TR" smtClean="0">
                <a:latin typeface="Arial" panose="020B0604020202020204" pitchFamily="34" charset="0"/>
              </a:rPr>
              <a:t>Örnek</a:t>
            </a:r>
            <a:r>
              <a:rPr lang="en-US" altLang="tr-TR" smtClean="0">
                <a:latin typeface="Arial" panose="020B0604020202020204" pitchFamily="34" charset="0"/>
              </a:rPr>
              <a:t>: if f(x) = x</a:t>
            </a:r>
            <a:r>
              <a:rPr lang="en-US" altLang="tr-TR" baseline="30000" smtClean="0">
                <a:latin typeface="Arial" panose="020B0604020202020204" pitchFamily="34" charset="0"/>
              </a:rPr>
              <a:t>2</a:t>
            </a:r>
            <a:r>
              <a:rPr lang="en-US" altLang="tr-TR" smtClean="0">
                <a:latin typeface="Arial" panose="020B0604020202020204" pitchFamily="34" charset="0"/>
              </a:rPr>
              <a:t>, then f </a:t>
            </a:r>
            <a:r>
              <a:rPr lang="en-US" altLang="tr-TR" baseline="30000" smtClean="0">
                <a:latin typeface="Arial" panose="020B0604020202020204" pitchFamily="34" charset="0"/>
              </a:rPr>
              <a:t>-1</a:t>
            </a:r>
            <a:r>
              <a:rPr lang="en-US" altLang="tr-TR" smtClean="0">
                <a:latin typeface="Arial" panose="020B0604020202020204" pitchFamily="34" charset="0"/>
              </a:rPr>
              <a:t> (4) =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4 =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± 2, </a:t>
            </a:r>
            <a:r>
              <a:rPr lang="tr-TR" altLang="tr-TR" smtClean="0">
                <a:latin typeface="Arial" panose="020B0604020202020204" pitchFamily="34" charset="0"/>
              </a:rPr>
              <a:t>tek bir değer olmadığından tersi bir fonksiyon değildir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Eğer bir fonksiyon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bijective </a:t>
            </a:r>
            <a:r>
              <a:rPr lang="tr-TR" altLang="tr-TR" smtClean="0">
                <a:latin typeface="Arial" panose="020B0604020202020204" pitchFamily="34" charset="0"/>
              </a:rPr>
              <a:t>(</a:t>
            </a:r>
            <a:r>
              <a:rPr lang="tr-TR" altLang="tr-TR" i="1" smtClean="0">
                <a:latin typeface="Arial" panose="020B0604020202020204" pitchFamily="34" charset="0"/>
              </a:rPr>
              <a:t>onto ve one to one</a:t>
            </a:r>
            <a:r>
              <a:rPr lang="tr-TR" altLang="tr-TR" smtClean="0">
                <a:latin typeface="Arial" panose="020B0604020202020204" pitchFamily="34" charset="0"/>
              </a:rPr>
              <a:t>) ise tersi de bir fonksiyondur</a:t>
            </a: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362200" y="1981201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f={(1,a)(2,c)(3,b)}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7467600" y="1905001"/>
            <a:ext cx="2611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30000"/>
              <a:t>-1</a:t>
            </a:r>
            <a:r>
              <a:rPr lang="tr-TR" altLang="tr-TR"/>
              <a:t>={(a,1)(c,2)(b,3)}</a:t>
            </a:r>
            <a:endParaRPr lang="en-US" altLang="tr-TR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5867401" y="1905001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olidFill>
                  <a:srgbClr val="FF0000"/>
                </a:solidFill>
              </a:rPr>
              <a:t>f</a:t>
            </a:r>
            <a:r>
              <a:rPr lang="tr-TR" altLang="tr-TR" baseline="30000">
                <a:solidFill>
                  <a:srgbClr val="FF0000"/>
                </a:solidFill>
              </a:rPr>
              <a:t>-1</a:t>
            </a:r>
            <a:r>
              <a:rPr lang="tr-TR" altLang="tr-TR">
                <a:solidFill>
                  <a:srgbClr val="FF0000"/>
                </a:solidFill>
              </a:rPr>
              <a:t>=</a:t>
            </a:r>
            <a:r>
              <a:rPr lang="tr-TR" altLang="tr-TR" baseline="30000">
                <a:solidFill>
                  <a:srgbClr val="FF0000"/>
                </a:solidFill>
              </a:rPr>
              <a:t>?</a:t>
            </a:r>
            <a:endParaRPr lang="en-US" altLang="tr-TR" baseline="30000">
              <a:solidFill>
                <a:srgbClr val="FF0000"/>
              </a:solidFill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2438400" y="31242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f(x)=x+1</a:t>
            </a:r>
            <a:endParaRPr lang="en-US" altLang="tr-TR"/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4343401" y="3124201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olidFill>
                  <a:srgbClr val="FF0000"/>
                </a:solidFill>
              </a:rPr>
              <a:t>f</a:t>
            </a:r>
            <a:r>
              <a:rPr lang="tr-TR" altLang="tr-TR" baseline="30000">
                <a:solidFill>
                  <a:srgbClr val="FF0000"/>
                </a:solidFill>
              </a:rPr>
              <a:t>-1</a:t>
            </a:r>
            <a:r>
              <a:rPr lang="tr-TR" altLang="tr-TR">
                <a:solidFill>
                  <a:srgbClr val="FF0000"/>
                </a:solidFill>
              </a:rPr>
              <a:t>=</a:t>
            </a:r>
            <a:r>
              <a:rPr lang="tr-TR" altLang="tr-TR" baseline="30000">
                <a:solidFill>
                  <a:srgbClr val="FF0000"/>
                </a:solidFill>
              </a:rPr>
              <a:t>?</a:t>
            </a:r>
            <a:endParaRPr lang="en-US" altLang="tr-TR" baseline="30000">
              <a:solidFill>
                <a:srgbClr val="FF0000"/>
              </a:solidFill>
            </a:endParaRP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5638801" y="3124201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30000"/>
              <a:t>-1</a:t>
            </a:r>
            <a:r>
              <a:rPr lang="tr-TR" altLang="tr-TR"/>
              <a:t>= x-1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011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  <p:bldP spid="261126" grpId="0" autoUpdateAnimBg="0"/>
      <p:bldP spid="261127" grpId="0" autoUpdateAnimBg="0"/>
      <p:bldP spid="261128" grpId="0" autoUpdateAnimBg="0"/>
      <p:bldP spid="26112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Fonksiyonların Bileşkesi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600200"/>
            <a:ext cx="769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>
                <a:latin typeface="Arial" panose="020B0604020202020204" pitchFamily="34" charset="0"/>
              </a:rPr>
              <a:t>Verilen iki fonksiyon</a:t>
            </a:r>
            <a:r>
              <a:rPr lang="en-US" altLang="tr-TR" sz="2400">
                <a:latin typeface="Arial" panose="020B0604020202020204" pitchFamily="34" charset="0"/>
              </a:rPr>
              <a:t> g : X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 Y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ve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f : Y  Z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olup, bileşkesi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tr-TR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aşağıdaki gibi tanımlanır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</a:rPr>
              <a:t>        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 (x) = f(g(x)) for every x  X.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g(x) = x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-1, f(x) = 3x + 5.  Then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g(x) = f(g(x)) =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(x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-1)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+5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(3x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2)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tr-TR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Fonksiyon bileşkesinde birleşim öz.</a:t>
            </a:r>
            <a:r>
              <a:rPr lang="en-US" altLang="tr-TR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(g ◦h) = (f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g) ◦ h, </a:t>
            </a:r>
            <a:endParaRPr lang="tr-TR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Fakat değişme özelliği yoktur</a:t>
            </a:r>
            <a:r>
              <a:rPr lang="en-US" altLang="tr-TR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                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  g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f.</a:t>
            </a:r>
          </a:p>
        </p:txBody>
      </p:sp>
    </p:spTree>
    <p:extLst>
      <p:ext uri="{BB962C8B-B14F-4D97-AF65-F5344CB8AC3E}">
        <p14:creationId xmlns:p14="http://schemas.microsoft.com/office/powerpoint/2010/main" val="1187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11398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altLang="tr-TR" sz="3600">
                <a:latin typeface="Arial" panose="020B0604020202020204" pitchFamily="34" charset="0"/>
              </a:rPr>
              <a:t>Üstel ve Logaritmik Fonksiyonlar</a:t>
            </a:r>
            <a:br>
              <a:rPr lang="tr-TR" altLang="tr-TR" sz="3600">
                <a:latin typeface="Arial" panose="020B0604020202020204" pitchFamily="34" charset="0"/>
              </a:rPr>
            </a:br>
            <a:r>
              <a:rPr lang="tr-TR" altLang="tr-TR" sz="3600">
                <a:latin typeface="Arial" panose="020B0604020202020204" pitchFamily="34" charset="0"/>
              </a:rPr>
              <a:t>(</a:t>
            </a:r>
            <a:r>
              <a:rPr lang="en-US" altLang="tr-TR" sz="3600">
                <a:latin typeface="Arial" panose="020B0604020202020204" pitchFamily="34" charset="0"/>
              </a:rPr>
              <a:t>Exponential and</a:t>
            </a:r>
            <a:r>
              <a:rPr lang="tr-TR" altLang="tr-TR" sz="3600">
                <a:latin typeface="Arial" panose="020B0604020202020204" pitchFamily="34" charset="0"/>
              </a:rPr>
              <a:t> L</a:t>
            </a:r>
            <a:r>
              <a:rPr lang="en-US" altLang="tr-TR" sz="3600">
                <a:latin typeface="Arial" panose="020B0604020202020204" pitchFamily="34" charset="0"/>
              </a:rPr>
              <a:t>ogarithmic </a:t>
            </a:r>
            <a:r>
              <a:rPr lang="tr-TR" altLang="tr-TR" sz="3600">
                <a:latin typeface="Arial" panose="020B0604020202020204" pitchFamily="34" charset="0"/>
              </a:rPr>
              <a:t>F</a:t>
            </a:r>
            <a:r>
              <a:rPr lang="en-US" altLang="tr-TR" sz="3600">
                <a:latin typeface="Arial" panose="020B0604020202020204" pitchFamily="34" charset="0"/>
              </a:rPr>
              <a:t>unctions</a:t>
            </a:r>
            <a:r>
              <a:rPr lang="tr-TR" altLang="tr-TR" sz="3600">
                <a:latin typeface="Arial" panose="020B0604020202020204" pitchFamily="34" charset="0"/>
              </a:rPr>
              <a:t>)</a:t>
            </a:r>
            <a:endParaRPr lang="en-US" altLang="tr-TR" sz="3600">
              <a:latin typeface="Arial" panose="020B0604020202020204" pitchFamily="34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2057401"/>
            <a:ext cx="7620000" cy="4073525"/>
          </a:xfrm>
        </p:spPr>
        <p:txBody>
          <a:bodyPr/>
          <a:lstStyle/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f(x) = 2</a:t>
            </a:r>
            <a:r>
              <a:rPr lang="en-US" altLang="tr-TR" baseline="30000" smtClean="0">
                <a:latin typeface="Arial" panose="020B0604020202020204" pitchFamily="34" charset="0"/>
              </a:rPr>
              <a:t>x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tr-TR" altLang="tr-TR" smtClean="0">
                <a:latin typeface="Arial" panose="020B0604020202020204" pitchFamily="34" charset="0"/>
              </a:rPr>
              <a:t>ve</a:t>
            </a:r>
            <a:r>
              <a:rPr lang="en-US" altLang="tr-TR" smtClean="0">
                <a:latin typeface="Arial" panose="020B0604020202020204" pitchFamily="34" charset="0"/>
              </a:rPr>
              <a:t> g(x) = log </a:t>
            </a:r>
            <a:r>
              <a:rPr lang="en-US" altLang="tr-TR" baseline="-25000" smtClean="0">
                <a:latin typeface="Arial" panose="020B0604020202020204" pitchFamily="34" charset="0"/>
              </a:rPr>
              <a:t>2</a:t>
            </a:r>
            <a:r>
              <a:rPr lang="en-US" altLang="tr-TR" smtClean="0">
                <a:latin typeface="Arial" panose="020B0604020202020204" pitchFamily="34" charset="0"/>
              </a:rPr>
              <a:t> x = lg 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tr-TR" smtClean="0">
                <a:latin typeface="Arial" panose="020B0604020202020204" pitchFamily="34" charset="0"/>
              </a:rPr>
              <a:t>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◦ g(x) = f(g(x)) = f(lg x) = 2 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</a:rPr>
              <a:t>lg x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</a:p>
          <a:p>
            <a:pPr lvl="1" eaLnBrk="1" hangingPunct="1"/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g ◦ f(x) = g(f(x)) = g(</a:t>
            </a:r>
            <a:r>
              <a:rPr lang="en-US" altLang="tr-TR" smtClean="0">
                <a:latin typeface="Arial" panose="020B0604020202020204" pitchFamily="34" charset="0"/>
              </a:rPr>
              <a:t>2</a:t>
            </a:r>
            <a:r>
              <a:rPr lang="en-US" altLang="tr-TR" baseline="30000" smtClean="0">
                <a:latin typeface="Arial" panose="020B0604020202020204" pitchFamily="34" charset="0"/>
              </a:rPr>
              <a:t>x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) = lg </a:t>
            </a:r>
            <a:r>
              <a:rPr lang="en-US" altLang="tr-TR" smtClean="0">
                <a:latin typeface="Arial" panose="020B0604020202020204" pitchFamily="34" charset="0"/>
              </a:rPr>
              <a:t>2</a:t>
            </a:r>
            <a:r>
              <a:rPr lang="en-US" altLang="tr-TR" baseline="30000" smtClean="0">
                <a:latin typeface="Arial" panose="020B0604020202020204" pitchFamily="34" charset="0"/>
              </a:rPr>
              <a:t>x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</a:p>
          <a:p>
            <a:pPr lvl="1" eaLnBrk="1" hangingPunct="1"/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Üstel ve Logaritmik fonksiyonlar birbirinin tersidir</a:t>
            </a: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String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’in tersi 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inverse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382000" cy="4530725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X herhangi bir küme olsun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X üzerindeki tüm string’lerin kümesi de 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X* </a:t>
            </a: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olsun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tr-TR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Eğer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 = 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…x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 X*</a:t>
            </a:r>
            <a:endParaRPr lang="tr-TR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f() = </a:t>
            </a:r>
            <a:r>
              <a:rPr lang="en-US" altLang="tr-TR" sz="2800" baseline="3000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= 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n-1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…x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tr-TR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String’in inversi alınırken ters sırada yazılır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 </a:t>
            </a:r>
            <a:r>
              <a:rPr lang="en-US" altLang="tr-TR" sz="2800" baseline="30000">
                <a:latin typeface="Arial" panose="020B0604020202020204" pitchFamily="34" charset="0"/>
                <a:sym typeface="Symbol" panose="05050102010706020507" pitchFamily="18" charset="2"/>
              </a:rPr>
              <a:t>-1 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=  </a:t>
            </a:r>
            <a:r>
              <a:rPr lang="en-US" altLang="tr-TR" sz="2800" baseline="3000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 = </a:t>
            </a:r>
          </a:p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8673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2133600" y="7620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Floor ve Ceiling Fonksiyonları</a:t>
            </a:r>
            <a:endParaRPr lang="en-US" altLang="tr-TR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2209800" y="2057401"/>
            <a:ext cx="739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x’in </a:t>
            </a:r>
            <a:r>
              <a:rPr lang="tr-TR" altLang="tr-TR" i="1"/>
              <a:t>FLOOR</a:t>
            </a:r>
            <a:r>
              <a:rPr lang="tr-TR" altLang="tr-TR"/>
              <a:t>’u </a:t>
            </a:r>
            <a:r>
              <a:rPr lang="tr-TR" altLang="tr-TR">
                <a:sym typeface="Symbol" panose="05050102010706020507" pitchFamily="18" charset="2"/>
              </a:rPr>
              <a:t>x olarak gösterilir.</a:t>
            </a:r>
          </a:p>
          <a:p>
            <a:pPr>
              <a:spcBef>
                <a:spcPct val="50000"/>
              </a:spcBef>
            </a:pPr>
            <a:r>
              <a:rPr lang="tr-TR" altLang="tr-TR">
                <a:sym typeface="Symbol" panose="05050102010706020507" pitchFamily="18" charset="2"/>
              </a:rPr>
              <a:t>x’e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EŞİT</a:t>
            </a:r>
            <a:r>
              <a:rPr lang="tr-TR" altLang="tr-TR">
                <a:sym typeface="Symbol" panose="05050102010706020507" pitchFamily="18" charset="2"/>
              </a:rPr>
              <a:t> veya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ondan KÜÇÜK EN BÜYÜK</a:t>
            </a:r>
            <a:r>
              <a:rPr lang="tr-TR" altLang="tr-TR">
                <a:sym typeface="Symbol" panose="05050102010706020507" pitchFamily="18" charset="2"/>
              </a:rPr>
              <a:t> tamsayıyı verir.</a:t>
            </a:r>
            <a:endParaRPr lang="en-US" altLang="tr-TR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286000" y="3200401"/>
            <a:ext cx="739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x’in </a:t>
            </a:r>
            <a:r>
              <a:rPr lang="tr-TR" altLang="tr-TR" i="1"/>
              <a:t>CEILING</a:t>
            </a:r>
            <a:r>
              <a:rPr lang="tr-TR" altLang="tr-TR"/>
              <a:t>’i </a:t>
            </a:r>
            <a:r>
              <a:rPr lang="tr-TR" altLang="tr-TR">
                <a:sym typeface="Symbol" panose="05050102010706020507" pitchFamily="18" charset="2"/>
              </a:rPr>
              <a:t>x olarak gösterilir.</a:t>
            </a:r>
          </a:p>
          <a:p>
            <a:pPr>
              <a:spcBef>
                <a:spcPct val="50000"/>
              </a:spcBef>
            </a:pPr>
            <a:r>
              <a:rPr lang="tr-TR" altLang="tr-TR">
                <a:sym typeface="Symbol" panose="05050102010706020507" pitchFamily="18" charset="2"/>
              </a:rPr>
              <a:t>x’e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EŞİT</a:t>
            </a:r>
            <a:r>
              <a:rPr lang="tr-TR" altLang="tr-TR">
                <a:sym typeface="Symbol" panose="05050102010706020507" pitchFamily="18" charset="2"/>
              </a:rPr>
              <a:t> veya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ondan BÜYÜK EN KÜÇÜK</a:t>
            </a:r>
            <a:r>
              <a:rPr lang="tr-TR" altLang="tr-TR">
                <a:sym typeface="Symbol" panose="05050102010706020507" pitchFamily="18" charset="2"/>
              </a:rPr>
              <a:t> tamsayıyı verir.</a:t>
            </a:r>
            <a:endParaRPr lang="en-US" altLang="tr-TR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1981200" y="4419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8.3=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514600" y="5334001"/>
            <a:ext cx="94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1/2=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4038600" y="5105401"/>
            <a:ext cx="1023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-8.7=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2133600" y="6172201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7=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3886201" y="4191001"/>
            <a:ext cx="1044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-1/2=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5486400" y="4419601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3.1=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8610600" y="5638801"/>
            <a:ext cx="1169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-11.3=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4419600" y="6019801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6=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6934200" y="4038601"/>
            <a:ext cx="795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-8=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7239000" y="5029201"/>
            <a:ext cx="94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1/2=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5829301" y="5105401"/>
            <a:ext cx="1044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-1/2=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6553200" y="6019801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3.1=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8991600" y="4267201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7=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4" name="Text Box 20"/>
          <p:cNvSpPr txBox="1">
            <a:spLocks noChangeArrowheads="1"/>
          </p:cNvSpPr>
          <p:nvPr/>
        </p:nvSpPr>
        <p:spPr bwMode="auto">
          <a:xfrm>
            <a:off x="2819400" y="44323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8</a:t>
            </a:r>
            <a:endParaRPr lang="en-US" altLang="tr-TR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3340100" y="53355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0</a:t>
            </a:r>
            <a:endParaRPr lang="en-US" altLang="tr-TR"/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2755900" y="61849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7</a:t>
            </a:r>
            <a:endParaRPr lang="en-US" altLang="tr-TR"/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4787900" y="42037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-1</a:t>
            </a:r>
            <a:endParaRPr lang="en-US" altLang="tr-TR"/>
          </a:p>
        </p:txBody>
      </p:sp>
      <p:sp>
        <p:nvSpPr>
          <p:cNvPr id="262168" name="Text Box 24"/>
          <p:cNvSpPr txBox="1">
            <a:spLocks noChangeArrowheads="1"/>
          </p:cNvSpPr>
          <p:nvPr/>
        </p:nvSpPr>
        <p:spPr bwMode="auto">
          <a:xfrm>
            <a:off x="4902200" y="51308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-9</a:t>
            </a:r>
            <a:endParaRPr lang="en-US" altLang="tr-TR"/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4991100" y="60325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6</a:t>
            </a:r>
            <a:endParaRPr lang="en-US" altLang="tr-TR"/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6223000" y="44323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3</a:t>
            </a:r>
            <a:endParaRPr lang="en-US" altLang="tr-TR"/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6718300" y="5105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0</a:t>
            </a:r>
            <a:endParaRPr lang="en-US" altLang="tr-TR"/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7327900" y="60325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4</a:t>
            </a:r>
            <a:endParaRPr lang="en-US" altLang="tr-TR"/>
          </a:p>
        </p:txBody>
      </p:sp>
      <p:sp>
        <p:nvSpPr>
          <p:cNvPr id="262173" name="Text Box 29"/>
          <p:cNvSpPr txBox="1">
            <a:spLocks noChangeArrowheads="1"/>
          </p:cNvSpPr>
          <p:nvPr/>
        </p:nvSpPr>
        <p:spPr bwMode="auto">
          <a:xfrm>
            <a:off x="8026400" y="5029201"/>
            <a:ext cx="22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1</a:t>
            </a:r>
            <a:endParaRPr lang="en-US" altLang="tr-TR"/>
          </a:p>
        </p:txBody>
      </p:sp>
      <p:sp>
        <p:nvSpPr>
          <p:cNvPr id="262174" name="Text Box 30"/>
          <p:cNvSpPr txBox="1">
            <a:spLocks noChangeArrowheads="1"/>
          </p:cNvSpPr>
          <p:nvPr/>
        </p:nvSpPr>
        <p:spPr bwMode="auto">
          <a:xfrm>
            <a:off x="9550400" y="4267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7</a:t>
            </a:r>
            <a:endParaRPr lang="en-US" altLang="tr-TR"/>
          </a:p>
        </p:txBody>
      </p:sp>
      <p:sp>
        <p:nvSpPr>
          <p:cNvPr id="262175" name="Text Box 31"/>
          <p:cNvSpPr txBox="1">
            <a:spLocks noChangeArrowheads="1"/>
          </p:cNvSpPr>
          <p:nvPr/>
        </p:nvSpPr>
        <p:spPr bwMode="auto">
          <a:xfrm>
            <a:off x="9601200" y="5638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-11</a:t>
            </a:r>
            <a:endParaRPr lang="en-US" altLang="tr-TR"/>
          </a:p>
        </p:txBody>
      </p:sp>
      <p:sp>
        <p:nvSpPr>
          <p:cNvPr id="262176" name="Text Box 32"/>
          <p:cNvSpPr txBox="1">
            <a:spLocks noChangeArrowheads="1"/>
          </p:cNvSpPr>
          <p:nvPr/>
        </p:nvSpPr>
        <p:spPr bwMode="auto">
          <a:xfrm>
            <a:off x="7543800" y="4038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-8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315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2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2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62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62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262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5" dur="1" fill="hold"/>
                                        <p:tgtEl>
                                          <p:spTgt spid="262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" dur="1" fill="hold"/>
                                        <p:tgtEl>
                                          <p:spTgt spid="262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1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1" fill="hold"/>
                                        <p:tgtEl>
                                          <p:spTgt spid="262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1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" dur="1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1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utoUpdateAnimBg="0"/>
      <p:bldP spid="262149" grpId="0" autoUpdateAnimBg="0"/>
      <p:bldP spid="262151" grpId="0" autoUpdateAnimBg="0"/>
      <p:bldP spid="262152" grpId="0" autoUpdateAnimBg="0"/>
      <p:bldP spid="262153" grpId="0" autoUpdateAnimBg="0"/>
      <p:bldP spid="262154" grpId="0" autoUpdateAnimBg="0"/>
      <p:bldP spid="262155" grpId="0" autoUpdateAnimBg="0"/>
      <p:bldP spid="262156" grpId="0" autoUpdateAnimBg="0"/>
      <p:bldP spid="262157" grpId="0" autoUpdateAnimBg="0"/>
      <p:bldP spid="262158" grpId="0" autoUpdateAnimBg="0"/>
      <p:bldP spid="262159" grpId="0" autoUpdateAnimBg="0"/>
      <p:bldP spid="262160" grpId="0" autoUpdateAnimBg="0"/>
      <p:bldP spid="262161" grpId="0" autoUpdateAnimBg="0"/>
      <p:bldP spid="262162" grpId="0" autoUpdateAnimBg="0"/>
      <p:bldP spid="262163" grpId="0" autoUpdateAnimBg="0"/>
      <p:bldP spid="262164" grpId="0" autoUpdateAnimBg="0"/>
      <p:bldP spid="262165" grpId="0" autoUpdateAnimBg="0"/>
      <p:bldP spid="262166" grpId="0" autoUpdateAnimBg="0"/>
      <p:bldP spid="262167" grpId="0" autoUpdateAnimBg="0"/>
      <p:bldP spid="262168" grpId="0" autoUpdateAnimBg="0"/>
      <p:bldP spid="262169" grpId="0" autoUpdateAnimBg="0"/>
      <p:bldP spid="262170" grpId="0" autoUpdateAnimBg="0"/>
      <p:bldP spid="262171" grpId="0" autoUpdateAnimBg="0"/>
      <p:bldP spid="262172" grpId="0" autoUpdateAnimBg="0"/>
      <p:bldP spid="262173" grpId="0" autoUpdateAnimBg="0"/>
      <p:bldP spid="262174" grpId="0" autoUpdateAnimBg="0"/>
      <p:bldP spid="262175" grpId="0" autoUpdateAnimBg="0"/>
      <p:bldP spid="2621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324969" y="3656464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relation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on a set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such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that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y,x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only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x=y,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for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is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called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i="1" dirty="0" err="1">
                <a:latin typeface="Arial" panose="020B0604020202020204" pitchFamily="34" charset="0"/>
                <a:sym typeface="Symbol" panose="05050102010706020507" pitchFamily="18" charset="2"/>
              </a:rPr>
              <a:t>antisymmetric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i="1" dirty="0" err="1">
                <a:latin typeface="Arial" panose="020B0604020202020204" pitchFamily="34" charset="0"/>
                <a:sym typeface="Symbol" panose="05050102010706020507" pitchFamily="18" charset="2"/>
              </a:rPr>
              <a:t>antisimetrik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956178" y="1846197"/>
            <a:ext cx="8320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 A kümesinde tanımlı olsun. x ≠ y iken ∀ (x, y)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için (y, x)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ise,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ters simetriktir.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bağıntısında (x, x) elemanın bulunması ters simetri özeliğini bozmaz.</a:t>
            </a:r>
          </a:p>
        </p:txBody>
      </p:sp>
    </p:spTree>
    <p:extLst>
      <p:ext uri="{BB962C8B-B14F-4D97-AF65-F5344CB8AC3E}">
        <p14:creationId xmlns:p14="http://schemas.microsoft.com/office/powerpoint/2010/main" val="3006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905000" y="1676401"/>
            <a:ext cx="85344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relation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on a set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is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called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i="1" dirty="0" err="1">
                <a:latin typeface="Arial" panose="020B0604020202020204" pitchFamily="34" charset="0"/>
                <a:sym typeface="Symbol" panose="05050102010706020507" pitchFamily="18" charset="2"/>
              </a:rPr>
              <a:t>transitive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tr-TR" altLang="tr-TR" sz="2400" i="1" dirty="0" err="1">
                <a:latin typeface="Arial" panose="020B0604020202020204" pitchFamily="34" charset="0"/>
                <a:sym typeface="Symbol" panose="05050102010706020507" pitchFamily="18" charset="2"/>
              </a:rPr>
              <a:t>geçişkenlik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whenever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y,z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then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x,z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R,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for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x,y,z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63303" y="3536498"/>
            <a:ext cx="10064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l-GR" sz="2400" dirty="0">
                <a:latin typeface="Arial" panose="020B0604020202020204" pitchFamily="34" charset="0"/>
              </a:rPr>
              <a:t>β, </a:t>
            </a:r>
            <a:r>
              <a:rPr lang="tr-TR" sz="2400" dirty="0">
                <a:latin typeface="Arial" panose="020B0604020202020204" pitchFamily="34" charset="0"/>
              </a:rPr>
              <a:t>A da tanımlı bir bağıntı olsun. ∀[(x, y)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ve (y, z) ∈ </a:t>
            </a:r>
            <a:r>
              <a:rPr lang="el-GR" sz="2400" dirty="0">
                <a:latin typeface="Arial" panose="020B0604020202020204" pitchFamily="34" charset="0"/>
              </a:rPr>
              <a:t>β] </a:t>
            </a:r>
            <a:r>
              <a:rPr lang="tr-TR" sz="2400" dirty="0">
                <a:latin typeface="Arial" panose="020B0604020202020204" pitchFamily="34" charset="0"/>
              </a:rPr>
              <a:t>için (x, z)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ise,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bağıntısının geçişme özeliği vardır. Boş kümeden farklı bir A kümesinde tanımlanan </a:t>
            </a:r>
            <a:r>
              <a:rPr lang="el-GR" sz="2400" dirty="0">
                <a:latin typeface="Arial" panose="020B0604020202020204" pitchFamily="34" charset="0"/>
              </a:rPr>
              <a:t>β = </a:t>
            </a:r>
            <a:r>
              <a:rPr lang="tr-TR" sz="2400" dirty="0">
                <a:latin typeface="Arial" panose="020B0604020202020204" pitchFamily="34" charset="0"/>
              </a:rPr>
              <a:t>Ø bağıntısında yansıma özeliği yoktur. Simetri, Ters simetri, geçişme özeliği vardır</a:t>
            </a:r>
          </a:p>
        </p:txBody>
      </p:sp>
    </p:spTree>
    <p:extLst>
      <p:ext uri="{BB962C8B-B14F-4D97-AF65-F5344CB8AC3E}">
        <p14:creationId xmlns:p14="http://schemas.microsoft.com/office/powerpoint/2010/main" val="200984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91569" y="1173708"/>
            <a:ext cx="103040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BAĞINTI </a:t>
            </a:r>
            <a:r>
              <a:rPr lang="tr-TR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ÇEŞİTLERİ</a:t>
            </a:r>
          </a:p>
          <a:p>
            <a:r>
              <a:rPr lang="el-GR" sz="2400" dirty="0" smtClean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 A kümesinde tanımlı olsun. </a:t>
            </a:r>
            <a:endParaRPr lang="tr-TR" sz="2400" dirty="0" smtClean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tr-TR" sz="2400" dirty="0" smtClean="0">
                <a:latin typeface="Arial" panose="020B0604020202020204" pitchFamily="34" charset="0"/>
              </a:rPr>
              <a:t>Denklik </a:t>
            </a:r>
            <a:r>
              <a:rPr lang="tr-TR" sz="2400" dirty="0">
                <a:latin typeface="Arial" panose="020B0604020202020204" pitchFamily="34" charset="0"/>
              </a:rPr>
              <a:t>Bağıntısı </a:t>
            </a:r>
            <a:r>
              <a:rPr lang="el-GR" sz="2400" dirty="0">
                <a:latin typeface="Arial" panose="020B0604020202020204" pitchFamily="34" charset="0"/>
              </a:rPr>
              <a:t>β; </a:t>
            </a:r>
            <a:r>
              <a:rPr lang="tr-TR" sz="2400" dirty="0">
                <a:latin typeface="Arial" panose="020B0604020202020204" pitchFamily="34" charset="0"/>
              </a:rPr>
              <a:t>Yansıma, Simetri, Geçişme özeliğini sağlıyorsa denklik bağıntısıdır. </a:t>
            </a:r>
            <a:endParaRPr lang="tr-TR" sz="2400" dirty="0" smtClean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tr-TR" sz="2400" dirty="0" smtClean="0">
                <a:latin typeface="Arial" panose="020B0604020202020204" pitchFamily="34" charset="0"/>
              </a:rPr>
              <a:t>2</a:t>
            </a:r>
            <a:r>
              <a:rPr lang="tr-TR" sz="2400" dirty="0">
                <a:latin typeface="Arial" panose="020B0604020202020204" pitchFamily="34" charset="0"/>
              </a:rPr>
              <a:t>. </a:t>
            </a:r>
            <a:r>
              <a:rPr lang="tr-TR" sz="2400" dirty="0">
                <a:latin typeface="Arial" panose="020B0604020202020204" pitchFamily="34" charset="0"/>
              </a:rPr>
              <a:t>Sıralama Bağıntısı A kümesinde tanımlı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bağıntısında; Yansıma, Ters simetri, Geçişme özeliği varsa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sıralama bağıntısıdır</a:t>
            </a:r>
            <a:r>
              <a:rPr lang="tr-TR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tr-TR" sz="2400" dirty="0" smtClean="0">
                <a:latin typeface="Arial" panose="020B0604020202020204" pitchFamily="34" charset="0"/>
              </a:rPr>
              <a:t> </a:t>
            </a:r>
            <a:r>
              <a:rPr lang="tr-TR" sz="2400" dirty="0">
                <a:latin typeface="Arial" panose="020B0604020202020204" pitchFamily="34" charset="0"/>
              </a:rPr>
              <a:t>Bir bağıntı hem denklik, hem de sıralama bağıntısı olabilir. </a:t>
            </a:r>
            <a:endParaRPr lang="tr-TR" sz="2400" dirty="0" smtClean="0">
              <a:latin typeface="Arial" panose="020B0604020202020204" pitchFamily="34" charset="0"/>
            </a:endParaRPr>
          </a:p>
          <a:p>
            <a:r>
              <a:rPr lang="tr-TR" sz="2400" dirty="0" smtClean="0">
                <a:latin typeface="Arial" panose="020B0604020202020204" pitchFamily="34" charset="0"/>
              </a:rPr>
              <a:t>• </a:t>
            </a:r>
            <a:r>
              <a:rPr lang="el-GR" sz="2400" dirty="0">
                <a:latin typeface="Arial" panose="020B0604020202020204" pitchFamily="34" charset="0"/>
              </a:rPr>
              <a:t>β, </a:t>
            </a:r>
            <a:r>
              <a:rPr lang="tr-TR" sz="2400" dirty="0">
                <a:latin typeface="Arial" panose="020B0604020202020204" pitchFamily="34" charset="0"/>
              </a:rPr>
              <a:t>A kümesinde tanımlı bir denklik bağıntısı olsun. </a:t>
            </a:r>
            <a:endParaRPr lang="tr-TR" sz="2400" dirty="0" smtClean="0">
              <a:latin typeface="Arial" panose="020B0604020202020204" pitchFamily="34" charset="0"/>
            </a:endParaRPr>
          </a:p>
          <a:p>
            <a:r>
              <a:rPr lang="tr-TR" sz="2400" dirty="0" smtClean="0">
                <a:latin typeface="Arial" panose="020B0604020202020204" pitchFamily="34" charset="0"/>
              </a:rPr>
              <a:t>(</a:t>
            </a:r>
            <a:r>
              <a:rPr lang="tr-TR" sz="2400" dirty="0">
                <a:latin typeface="Arial" panose="020B0604020202020204" pitchFamily="34" charset="0"/>
              </a:rPr>
              <a:t>x, y)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ise x ve y elemanları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bağıntısına göre denktir denir ve x ≡ y şeklinde yazılır. </a:t>
            </a:r>
            <a:endParaRPr lang="tr-TR" sz="2400" dirty="0" smtClean="0">
              <a:latin typeface="Arial" panose="020B0604020202020204" pitchFamily="34" charset="0"/>
            </a:endParaRPr>
          </a:p>
          <a:p>
            <a:r>
              <a:rPr lang="tr-TR" sz="2400" dirty="0" smtClean="0">
                <a:latin typeface="Arial" panose="020B0604020202020204" pitchFamily="34" charset="0"/>
              </a:rPr>
              <a:t>• </a:t>
            </a:r>
            <a:r>
              <a:rPr lang="el-GR" sz="2400" dirty="0">
                <a:latin typeface="Arial" panose="020B0604020202020204" pitchFamily="34" charset="0"/>
              </a:rPr>
              <a:t>β, </a:t>
            </a:r>
            <a:r>
              <a:rPr lang="tr-TR" sz="2400" dirty="0">
                <a:latin typeface="Arial" panose="020B0604020202020204" pitchFamily="34" charset="0"/>
              </a:rPr>
              <a:t>A kümesinde tanımlı bir denklik bağıntısı olsun</a:t>
            </a:r>
            <a:r>
              <a:rPr lang="tr-TR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tr-TR" sz="2400" dirty="0" smtClean="0">
                <a:latin typeface="Arial" panose="020B0604020202020204" pitchFamily="34" charset="0"/>
              </a:rPr>
              <a:t> </a:t>
            </a:r>
            <a:r>
              <a:rPr lang="tr-TR" sz="2400" dirty="0">
                <a:latin typeface="Arial" panose="020B0604020202020204" pitchFamily="34" charset="0"/>
              </a:rPr>
              <a:t>A da x elemanına denk olan bütün elemanların kümesine x in denklik sınıfı denir ve şeklinde gösterilir. </a:t>
            </a:r>
            <a:r>
              <a:rPr lang="tr-TR" sz="2400" dirty="0">
                <a:latin typeface="Arial" panose="020B0604020202020204" pitchFamily="34" charset="0"/>
              </a:rPr>
              <a:t>x in denklik sınıfının kümesi, ={ y: y ∈ A ve (x, y) ∈ </a:t>
            </a:r>
            <a:r>
              <a:rPr lang="el-GR" sz="2400" dirty="0">
                <a:latin typeface="Arial" panose="020B0604020202020204" pitchFamily="34" charset="0"/>
              </a:rPr>
              <a:t>β } </a:t>
            </a:r>
            <a:r>
              <a:rPr lang="tr-TR" sz="2400" dirty="0">
                <a:latin typeface="Arial" panose="020B0604020202020204" pitchFamily="34" charset="0"/>
              </a:rPr>
              <a:t>olur.</a:t>
            </a:r>
          </a:p>
        </p:txBody>
      </p:sp>
    </p:spTree>
    <p:extLst>
      <p:ext uri="{BB962C8B-B14F-4D97-AF65-F5344CB8AC3E}">
        <p14:creationId xmlns:p14="http://schemas.microsoft.com/office/powerpoint/2010/main" val="322030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Bağıntının tersi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3058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dirty="0" smtClean="0">
                <a:latin typeface="Arial" panose="020B0604020202020204" pitchFamily="34" charset="0"/>
              </a:rPr>
              <a:t>	</a:t>
            </a:r>
            <a:r>
              <a:rPr lang="tr-TR" altLang="tr-TR" i="1" dirty="0" err="1" smtClean="0">
                <a:latin typeface="Arial" panose="020B0604020202020204" pitchFamily="34" charset="0"/>
              </a:rPr>
              <a:t>X</a:t>
            </a:r>
            <a:r>
              <a:rPr lang="tr-TR" altLang="tr-TR" dirty="0" err="1" smtClean="0">
                <a:latin typeface="Arial" panose="020B0604020202020204" pitchFamily="34" charset="0"/>
              </a:rPr>
              <a:t>’den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i="1" dirty="0" smtClean="0">
                <a:latin typeface="Arial" panose="020B0604020202020204" pitchFamily="34" charset="0"/>
              </a:rPr>
              <a:t>Y</a:t>
            </a:r>
            <a:r>
              <a:rPr lang="tr-TR" altLang="tr-TR" dirty="0" smtClean="0">
                <a:latin typeface="Arial" panose="020B0604020202020204" pitchFamily="34" charset="0"/>
              </a:rPr>
              <a:t>’ye bir </a:t>
            </a:r>
            <a:r>
              <a:rPr lang="tr-TR" altLang="tr-TR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 bağıntısı verilmiş olsun, bu bağıntının </a:t>
            </a:r>
            <a:r>
              <a:rPr lang="tr-TR" altLang="tr-TR" i="1" dirty="0" smtClean="0">
                <a:latin typeface="Arial" panose="020B0604020202020204" pitchFamily="34" charset="0"/>
              </a:rPr>
              <a:t>tersi (</a:t>
            </a:r>
            <a:r>
              <a:rPr lang="tr-TR" altLang="tr-TR" i="1" dirty="0" err="1" smtClean="0">
                <a:latin typeface="Arial" panose="020B0604020202020204" pitchFamily="34" charset="0"/>
              </a:rPr>
              <a:t>inversi</a:t>
            </a:r>
            <a:r>
              <a:rPr lang="tr-TR" altLang="tr-TR" i="1" dirty="0" smtClean="0">
                <a:latin typeface="Arial" panose="020B0604020202020204" pitchFamily="34" charset="0"/>
              </a:rPr>
              <a:t>)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i="1" dirty="0" smtClean="0">
                <a:latin typeface="Arial" panose="020B0604020202020204" pitchFamily="34" charset="0"/>
              </a:rPr>
              <a:t>Y</a:t>
            </a:r>
            <a:r>
              <a:rPr lang="tr-TR" altLang="tr-TR" dirty="0" smtClean="0">
                <a:latin typeface="Arial" panose="020B0604020202020204" pitchFamily="34" charset="0"/>
              </a:rPr>
              <a:t>’den </a:t>
            </a:r>
            <a:r>
              <a:rPr lang="tr-TR" altLang="tr-TR" i="1" dirty="0" err="1" smtClean="0">
                <a:latin typeface="Arial" panose="020B0604020202020204" pitchFamily="34" charset="0"/>
              </a:rPr>
              <a:t>X</a:t>
            </a:r>
            <a:r>
              <a:rPr lang="tr-TR" altLang="tr-TR" dirty="0" err="1" smtClean="0">
                <a:latin typeface="Arial" panose="020B0604020202020204" pitchFamily="34" charset="0"/>
              </a:rPr>
              <a:t>’e</a:t>
            </a:r>
            <a:r>
              <a:rPr lang="tr-TR" altLang="tr-TR" dirty="0" smtClean="0">
                <a:latin typeface="Arial" panose="020B0604020202020204" pitchFamily="34" charset="0"/>
              </a:rPr>
              <a:t> olup </a:t>
            </a:r>
            <a:r>
              <a:rPr lang="en-US" altLang="tr-TR" dirty="0" smtClean="0">
                <a:latin typeface="Arial" panose="020B0604020202020204" pitchFamily="34" charset="0"/>
              </a:rPr>
              <a:t>R</a:t>
            </a:r>
            <a:r>
              <a:rPr lang="en-US" altLang="tr-TR" baseline="30000" dirty="0" smtClean="0">
                <a:latin typeface="Arial" panose="020B0604020202020204" pitchFamily="34" charset="0"/>
              </a:rPr>
              <a:t>-1</a:t>
            </a:r>
            <a:r>
              <a:rPr lang="tr-TR" altLang="tr-TR" baseline="30000" dirty="0" smtClean="0">
                <a:latin typeface="Arial" panose="020B0604020202020204" pitchFamily="34" charset="0"/>
              </a:rPr>
              <a:t> </a:t>
            </a:r>
            <a:r>
              <a:rPr lang="tr-TR" altLang="tr-TR" dirty="0" smtClean="0">
                <a:latin typeface="Arial" panose="020B0604020202020204" pitchFamily="34" charset="0"/>
              </a:rPr>
              <a:t>ile gösterilir</a:t>
            </a:r>
            <a:endParaRPr lang="en-US" altLang="tr-TR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tr-TR" i="1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en-US" altLang="tr-TR" sz="2400" baseline="30000" dirty="0">
                <a:latin typeface="Arial" panose="020B0604020202020204" pitchFamily="34" charset="0"/>
              </a:rPr>
              <a:t>-1</a:t>
            </a:r>
            <a:r>
              <a:rPr lang="en-US" altLang="tr-TR" sz="2400" dirty="0">
                <a:latin typeface="Arial" panose="020B0604020202020204" pitchFamily="34" charset="0"/>
              </a:rPr>
              <a:t> = { (</a:t>
            </a:r>
            <a:r>
              <a:rPr lang="en-US" altLang="tr-TR" sz="2400" dirty="0" err="1">
                <a:latin typeface="Arial" panose="020B0604020202020204" pitchFamily="34" charset="0"/>
              </a:rPr>
              <a:t>y,x</a:t>
            </a:r>
            <a:r>
              <a:rPr lang="en-US" altLang="tr-TR" sz="2400" dirty="0">
                <a:latin typeface="Arial" panose="020B0604020202020204" pitchFamily="34" charset="0"/>
              </a:rPr>
              <a:t>) | (</a:t>
            </a:r>
            <a:r>
              <a:rPr lang="en-US" altLang="tr-TR" sz="2400" dirty="0" err="1">
                <a:latin typeface="Arial" panose="020B0604020202020204" pitchFamily="34" charset="0"/>
              </a:rPr>
              <a:t>x,y</a:t>
            </a:r>
            <a:r>
              <a:rPr lang="en-US" altLang="tr-TR" sz="2400" dirty="0">
                <a:latin typeface="Arial" panose="020B0604020202020204" pitchFamily="34" charset="0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tr-TR" sz="24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Eğer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000" i="1" dirty="0">
                <a:latin typeface="Arial" panose="020B0604020202020204" pitchFamily="34" charset="0"/>
              </a:rPr>
              <a:t>R</a:t>
            </a:r>
            <a:r>
              <a:rPr lang="en-US" altLang="tr-TR" sz="2000" dirty="0">
                <a:latin typeface="Arial" panose="020B0604020202020204" pitchFamily="34" charset="0"/>
              </a:rPr>
              <a:t> = {(1,a), (1,d), (2,a), (2,b), (2,c)} </a:t>
            </a:r>
            <a:r>
              <a:rPr lang="tr-TR" altLang="tr-TR" sz="2000" dirty="0">
                <a:latin typeface="Arial" panose="020B0604020202020204" pitchFamily="34" charset="0"/>
              </a:rPr>
              <a:t>ise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</a:rPr>
              <a:t> </a:t>
            </a:r>
            <a:r>
              <a:rPr lang="en-US" altLang="tr-TR" sz="2000" i="1" dirty="0">
                <a:latin typeface="Arial" panose="020B0604020202020204" pitchFamily="34" charset="0"/>
              </a:rPr>
              <a:t>R</a:t>
            </a:r>
            <a:r>
              <a:rPr lang="en-US" altLang="tr-TR" sz="2000" dirty="0">
                <a:latin typeface="Arial" panose="020B0604020202020204" pitchFamily="34" charset="0"/>
              </a:rPr>
              <a:t> </a:t>
            </a:r>
            <a:r>
              <a:rPr lang="en-US" altLang="tr-TR" sz="2000" baseline="30000" dirty="0">
                <a:latin typeface="Arial" panose="020B0604020202020204" pitchFamily="34" charset="0"/>
              </a:rPr>
              <a:t>-1</a:t>
            </a:r>
            <a:r>
              <a:rPr lang="en-US" altLang="tr-TR" sz="2000" dirty="0">
                <a:latin typeface="Arial" panose="020B0604020202020204" pitchFamily="34" charset="0"/>
              </a:rPr>
              <a:t>= {(a,1), (d,1), (a,2), (b,2), (c,2)}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tr-TR" sz="2400" dirty="0">
              <a:latin typeface="Arial" panose="020B0604020202020204" pitchFamily="34" charset="0"/>
            </a:endParaRPr>
          </a:p>
        </p:txBody>
      </p:sp>
      <p:pic>
        <p:nvPicPr>
          <p:cNvPr id="56324" name="Picture 4" descr="Relation and in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1"/>
            <a:ext cx="68580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9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3539</Words>
  <Application>Microsoft Office PowerPoint</Application>
  <PresentationFormat>Geniş ekran</PresentationFormat>
  <Paragraphs>775</Paragraphs>
  <Slides>55</Slides>
  <Notes>27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6" baseType="lpstr">
      <vt:lpstr>Arial</vt:lpstr>
      <vt:lpstr>Calibri</vt:lpstr>
      <vt:lpstr>Century Gothic</vt:lpstr>
      <vt:lpstr>MS Reference 1</vt:lpstr>
      <vt:lpstr>Symbol</vt:lpstr>
      <vt:lpstr>Verdana</vt:lpstr>
      <vt:lpstr>Webdings</vt:lpstr>
      <vt:lpstr>Wingdings</vt:lpstr>
      <vt:lpstr>Wingdings 3</vt:lpstr>
      <vt:lpstr>Duman</vt:lpstr>
      <vt:lpstr>Bit Eşlem Resmi</vt:lpstr>
      <vt:lpstr>Bağıntı ve Fonksiyonlar</vt:lpstr>
      <vt:lpstr>Bağıntılar (Relations)</vt:lpstr>
      <vt:lpstr>Tanım ve Değer Kümesi (Domain and Range)</vt:lpstr>
      <vt:lpstr>Bağıntılara örnek</vt:lpstr>
      <vt:lpstr>Bağıntıların özellikleri</vt:lpstr>
      <vt:lpstr>PowerPoint Sunusu</vt:lpstr>
      <vt:lpstr>PowerPoint Sunusu</vt:lpstr>
      <vt:lpstr>PowerPoint Sunusu</vt:lpstr>
      <vt:lpstr>Bağıntının tersi</vt:lpstr>
      <vt:lpstr>Denklik Bağıntısı  (Equivalence Relation)</vt:lpstr>
      <vt:lpstr>PowerPoint Sunusu</vt:lpstr>
      <vt:lpstr>PowerPoint Sunusu</vt:lpstr>
      <vt:lpstr>PowerPoint Sunusu</vt:lpstr>
      <vt:lpstr>PowerPoint Sunusu</vt:lpstr>
      <vt:lpstr>Matris Bağıntıları</vt:lpstr>
      <vt:lpstr>Matris bağıntıları (1)</vt:lpstr>
      <vt:lpstr>Matris Bağıntıları (2)</vt:lpstr>
      <vt:lpstr>Fonksiyonlar (Functions)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Bire-Bir Fonksiyonlar (One-to-one functions-injective)</vt:lpstr>
      <vt:lpstr>Örten Fonksiyonlar (Onto functions-surjective)</vt:lpstr>
      <vt:lpstr>Bijective Fonksiyonlar</vt:lpstr>
      <vt:lpstr>PowerPoint Sunusu</vt:lpstr>
      <vt:lpstr>Ters Fonksiyon (Inverse function)</vt:lpstr>
      <vt:lpstr>PowerPoint Sunusu</vt:lpstr>
      <vt:lpstr>Fonksiyonların Bileşkesi</vt:lpstr>
      <vt:lpstr>Üstel ve Logaritmik Fonksiyonlar (Exponential and Logarithmic Functions)</vt:lpstr>
      <vt:lpstr>String’in tersi (inverse)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Bağıntı ve Fonksiyonlar</dc:title>
  <dc:creator>Lenovo</dc:creator>
  <cp:lastModifiedBy>Lenovo</cp:lastModifiedBy>
  <cp:revision>7</cp:revision>
  <dcterms:created xsi:type="dcterms:W3CDTF">2020-11-08T19:42:06Z</dcterms:created>
  <dcterms:modified xsi:type="dcterms:W3CDTF">2020-12-06T15:34:38Z</dcterms:modified>
</cp:coreProperties>
</file>