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6" r:id="rId2"/>
    <p:sldId id="324" r:id="rId3"/>
    <p:sldId id="325" r:id="rId4"/>
    <p:sldId id="353" r:id="rId5"/>
    <p:sldId id="334" r:id="rId6"/>
    <p:sldId id="335" r:id="rId7"/>
    <p:sldId id="336" r:id="rId8"/>
    <p:sldId id="337" r:id="rId9"/>
    <p:sldId id="338" r:id="rId10"/>
    <p:sldId id="339" r:id="rId11"/>
    <p:sldId id="328" r:id="rId12"/>
    <p:sldId id="332" r:id="rId13"/>
    <p:sldId id="329" r:id="rId14"/>
    <p:sldId id="333" r:id="rId15"/>
    <p:sldId id="330" r:id="rId16"/>
    <p:sldId id="331" r:id="rId17"/>
    <p:sldId id="323" r:id="rId18"/>
    <p:sldId id="340" r:id="rId19"/>
    <p:sldId id="342" r:id="rId20"/>
    <p:sldId id="345" r:id="rId21"/>
    <p:sldId id="344" r:id="rId22"/>
    <p:sldId id="346" r:id="rId23"/>
    <p:sldId id="341" r:id="rId24"/>
    <p:sldId id="347" r:id="rId25"/>
    <p:sldId id="348" r:id="rId26"/>
    <p:sldId id="349" r:id="rId27"/>
    <p:sldId id="350" r:id="rId28"/>
    <p:sldId id="351" r:id="rId29"/>
    <p:sldId id="354" r:id="rId30"/>
    <p:sldId id="355" r:id="rId31"/>
    <p:sldId id="356" r:id="rId32"/>
    <p:sldId id="357" r:id="rId33"/>
    <p:sldId id="358" r:id="rId34"/>
    <p:sldId id="359" r:id="rId35"/>
    <p:sldId id="360" r:id="rId36"/>
    <p:sldId id="361" r:id="rId37"/>
    <p:sldId id="362" r:id="rId38"/>
    <p:sldId id="363" r:id="rId39"/>
    <p:sldId id="364" r:id="rId40"/>
    <p:sldId id="403" r:id="rId41"/>
    <p:sldId id="365" r:id="rId42"/>
    <p:sldId id="366" r:id="rId43"/>
    <p:sldId id="367" r:id="rId44"/>
    <p:sldId id="368" r:id="rId45"/>
    <p:sldId id="369" r:id="rId46"/>
    <p:sldId id="370" r:id="rId47"/>
    <p:sldId id="371" r:id="rId48"/>
    <p:sldId id="372" r:id="rId49"/>
    <p:sldId id="391" r:id="rId50"/>
    <p:sldId id="373" r:id="rId51"/>
    <p:sldId id="374" r:id="rId52"/>
    <p:sldId id="375" r:id="rId53"/>
    <p:sldId id="404" r:id="rId54"/>
    <p:sldId id="376" r:id="rId55"/>
    <p:sldId id="393" r:id="rId56"/>
    <p:sldId id="395" r:id="rId57"/>
    <p:sldId id="394" r:id="rId58"/>
    <p:sldId id="396" r:id="rId59"/>
    <p:sldId id="398" r:id="rId60"/>
    <p:sldId id="399" r:id="rId61"/>
    <p:sldId id="405" r:id="rId62"/>
    <p:sldId id="380" r:id="rId63"/>
    <p:sldId id="382" r:id="rId64"/>
    <p:sldId id="383" r:id="rId65"/>
    <p:sldId id="384" r:id="rId66"/>
    <p:sldId id="385" r:id="rId67"/>
    <p:sldId id="386" r:id="rId68"/>
    <p:sldId id="387" r:id="rId69"/>
    <p:sldId id="388" r:id="rId70"/>
    <p:sldId id="389" r:id="rId71"/>
    <p:sldId id="390" r:id="rId72"/>
    <p:sldId id="402" r:id="rId73"/>
    <p:sldId id="406" r:id="rId74"/>
    <p:sldId id="407" r:id="rId75"/>
    <p:sldId id="408" r:id="rId76"/>
    <p:sldId id="409" r:id="rId77"/>
    <p:sldId id="411" r:id="rId78"/>
    <p:sldId id="412" r:id="rId79"/>
    <p:sldId id="413" r:id="rId80"/>
    <p:sldId id="414" r:id="rId81"/>
    <p:sldId id="415" r:id="rId82"/>
    <p:sldId id="416" r:id="rId83"/>
    <p:sldId id="417" r:id="rId84"/>
    <p:sldId id="418" r:id="rId85"/>
    <p:sldId id="419" r:id="rId86"/>
    <p:sldId id="420" r:id="rId87"/>
    <p:sldId id="421" r:id="rId88"/>
    <p:sldId id="422" r:id="rId89"/>
    <p:sldId id="423" r:id="rId90"/>
    <p:sldId id="424" r:id="rId91"/>
    <p:sldId id="425" r:id="rId92"/>
    <p:sldId id="426" r:id="rId93"/>
    <p:sldId id="427" r:id="rId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p:cViewPr varScale="1">
        <p:scale>
          <a:sx n="115" d="100"/>
          <a:sy n="115" d="100"/>
        </p:scale>
        <p:origin x="136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tr-TR" altLang="tr-TR"/>
          </a:p>
        </p:txBody>
      </p:sp>
      <p:sp>
        <p:nvSpPr>
          <p:cNvPr id="727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tr-TR" altLang="tr-TR"/>
          </a:p>
        </p:txBody>
      </p:sp>
      <p:sp>
        <p:nvSpPr>
          <p:cNvPr id="727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tr-TR" altLang="tr-TR"/>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B87DEC0-D797-4657-84D1-50C5239847EE}" type="slidenum">
              <a:rPr lang="tr-TR" altLang="tr-TR"/>
              <a:pPr/>
              <a:t>‹#›</a:t>
            </a:fld>
            <a:endParaRPr lang="tr-TR" altLang="tr-TR"/>
          </a:p>
        </p:txBody>
      </p:sp>
    </p:spTree>
    <p:extLst>
      <p:ext uri="{BB962C8B-B14F-4D97-AF65-F5344CB8AC3E}">
        <p14:creationId xmlns:p14="http://schemas.microsoft.com/office/powerpoint/2010/main" val="8405840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6065417" y="5054602"/>
            <a:ext cx="673276" cy="279400"/>
          </a:xfrm>
        </p:spPr>
        <p:txBody>
          <a:bodyPr/>
          <a:lstStyle/>
          <a:p>
            <a:endParaRPr lang="tr-TR" altLang="tr-TR"/>
          </a:p>
        </p:txBody>
      </p:sp>
      <p:sp>
        <p:nvSpPr>
          <p:cNvPr id="5" name="Footer Placeholder 4"/>
          <p:cNvSpPr>
            <a:spLocks noGrp="1"/>
          </p:cNvSpPr>
          <p:nvPr>
            <p:ph type="ftr" sz="quarter" idx="11"/>
          </p:nvPr>
        </p:nvSpPr>
        <p:spPr>
          <a:xfrm>
            <a:off x="1921934" y="5054602"/>
            <a:ext cx="4064860" cy="279400"/>
          </a:xfrm>
        </p:spPr>
        <p:txBody>
          <a:bodyPr/>
          <a:lstStyle/>
          <a:p>
            <a:endParaRPr lang="tr-TR" altLang="tr-TR"/>
          </a:p>
        </p:txBody>
      </p:sp>
      <p:sp>
        <p:nvSpPr>
          <p:cNvPr id="6" name="Slide Number Placeholder 5"/>
          <p:cNvSpPr>
            <a:spLocks noGrp="1"/>
          </p:cNvSpPr>
          <p:nvPr>
            <p:ph type="sldNum" sz="quarter" idx="12"/>
          </p:nvPr>
        </p:nvSpPr>
        <p:spPr>
          <a:xfrm>
            <a:off x="6817317" y="5054602"/>
            <a:ext cx="413483" cy="279400"/>
          </a:xfrm>
        </p:spPr>
        <p:txBody>
          <a:bodyPr/>
          <a:lstStyle/>
          <a:p>
            <a:fld id="{3F29961A-0F0A-4FB3-8B7D-3FED164BE94A}" type="slidenum">
              <a:rPr lang="tr-TR" altLang="tr-TR" smtClean="0"/>
              <a:pPr/>
              <a:t>‹#›</a:t>
            </a:fld>
            <a:endParaRPr lang="tr-TR" altLang="tr-TR"/>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752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endParaRPr lang="tr-TR" altLang="tr-TR"/>
          </a:p>
        </p:txBody>
      </p:sp>
      <p:sp>
        <p:nvSpPr>
          <p:cNvPr id="6" name="Footer Placeholder 5"/>
          <p:cNvSpPr>
            <a:spLocks noGrp="1"/>
          </p:cNvSpPr>
          <p:nvPr>
            <p:ph type="ftr" sz="quarter" idx="11"/>
          </p:nvPr>
        </p:nvSpPr>
        <p:spPr/>
        <p:txBody>
          <a:bodyPr/>
          <a:lstStyle/>
          <a:p>
            <a:endParaRPr lang="tr-TR" altLang="tr-TR"/>
          </a:p>
        </p:txBody>
      </p:sp>
      <p:sp>
        <p:nvSpPr>
          <p:cNvPr id="7" name="Slide Number Placeholder 6"/>
          <p:cNvSpPr>
            <a:spLocks noGrp="1"/>
          </p:cNvSpPr>
          <p:nvPr>
            <p:ph type="sldNum" sz="quarter" idx="12"/>
          </p:nvPr>
        </p:nvSpPr>
        <p:spPr/>
        <p:txBody>
          <a:bodyPr/>
          <a:lstStyle/>
          <a:p>
            <a:fld id="{71993B68-BE01-4751-841D-1B3A4711BC10}" type="slidenum">
              <a:rPr lang="tr-TR" altLang="tr-TR" smtClean="0"/>
              <a:pPr/>
              <a:t>‹#›</a:t>
            </a:fld>
            <a:endParaRPr lang="tr-TR" altLang="tr-TR"/>
          </a:p>
        </p:txBody>
      </p:sp>
    </p:spTree>
    <p:extLst>
      <p:ext uri="{BB962C8B-B14F-4D97-AF65-F5344CB8AC3E}">
        <p14:creationId xmlns:p14="http://schemas.microsoft.com/office/powerpoint/2010/main" val="29366604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endParaRPr lang="tr-TR" altLang="tr-TR"/>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p:txBody>
          <a:bodyPr/>
          <a:lstStyle/>
          <a:p>
            <a:fld id="{71993B68-BE01-4751-841D-1B3A4711BC10}" type="slidenum">
              <a:rPr lang="tr-TR" altLang="tr-TR" smtClean="0"/>
              <a:pPr/>
              <a:t>‹#›</a:t>
            </a:fld>
            <a:endParaRPr lang="tr-TR" altLang="tr-TR"/>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3296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endParaRPr lang="tr-TR" altLang="tr-TR"/>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p:txBody>
          <a:bodyPr/>
          <a:lstStyle/>
          <a:p>
            <a:fld id="{71993B68-BE01-4751-841D-1B3A4711BC10}" type="slidenum">
              <a:rPr lang="tr-TR" altLang="tr-TR" smtClean="0"/>
              <a:pPr/>
              <a:t>‹#›</a:t>
            </a:fld>
            <a:endParaRPr lang="tr-TR" altLang="tr-T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7948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endParaRPr lang="tr-TR" altLang="tr-TR"/>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p:txBody>
          <a:bodyPr/>
          <a:lstStyle/>
          <a:p>
            <a:fld id="{71993B68-BE01-4751-841D-1B3A4711BC10}" type="slidenum">
              <a:rPr lang="tr-TR" altLang="tr-TR" smtClean="0"/>
              <a:pPr/>
              <a:t>‹#›</a:t>
            </a:fld>
            <a:endParaRPr lang="tr-TR" altLang="tr-TR"/>
          </a:p>
        </p:txBody>
      </p:sp>
    </p:spTree>
    <p:extLst>
      <p:ext uri="{BB962C8B-B14F-4D97-AF65-F5344CB8AC3E}">
        <p14:creationId xmlns:p14="http://schemas.microsoft.com/office/powerpoint/2010/main" val="35631691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endParaRPr lang="tr-TR" altLang="tr-TR"/>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p:txBody>
          <a:bodyPr/>
          <a:lstStyle/>
          <a:p>
            <a:fld id="{71993B68-BE01-4751-841D-1B3A4711BC10}" type="slidenum">
              <a:rPr lang="tr-TR" altLang="tr-TR" smtClean="0"/>
              <a:pPr/>
              <a:t>‹#›</a:t>
            </a:fld>
            <a:endParaRPr lang="tr-TR" altLang="tr-TR"/>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6077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tr-TR" smtClean="0"/>
              <a:t>Asıl başlık stili için tıklatın</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endParaRPr lang="tr-TR" altLang="tr-TR"/>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p:txBody>
          <a:bodyPr/>
          <a:lstStyle/>
          <a:p>
            <a:fld id="{71993B68-BE01-4751-841D-1B3A4711BC10}" type="slidenum">
              <a:rPr lang="tr-TR" altLang="tr-TR" smtClean="0"/>
              <a:pPr/>
              <a:t>‹#›</a:t>
            </a:fld>
            <a:endParaRPr lang="tr-TR" altLang="tr-TR"/>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48830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endParaRPr lang="tr-TR" altLang="tr-TR"/>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p:txBody>
          <a:bodyPr/>
          <a:lstStyle/>
          <a:p>
            <a:fld id="{19B7FA8D-5EE0-4BBD-99C3-E8C067744197}" type="slidenum">
              <a:rPr lang="tr-TR" altLang="tr-TR" smtClean="0"/>
              <a:pPr/>
              <a:t>‹#›</a:t>
            </a:fld>
            <a:endParaRPr lang="tr-TR" altLang="tr-TR"/>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152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endParaRPr lang="tr-TR" altLang="tr-TR"/>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p:txBody>
          <a:bodyPr/>
          <a:lstStyle/>
          <a:p>
            <a:fld id="{53AB5CAD-6AD8-4A0E-9AED-75C9D95EA735}" type="slidenum">
              <a:rPr lang="tr-TR" altLang="tr-TR" smtClean="0"/>
              <a:pPr/>
              <a:t>‹#›</a:t>
            </a:fld>
            <a:endParaRPr lang="tr-TR" altLang="tr-TR"/>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32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762000" y="1600200"/>
            <a:ext cx="76199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62000" y="609601"/>
            <a:ext cx="7619999" cy="838199"/>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762000" y="1752601"/>
            <a:ext cx="7620000" cy="418253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7019768" y="5960533"/>
            <a:ext cx="1148283" cy="279400"/>
          </a:xfrm>
        </p:spPr>
        <p:txBody>
          <a:bodyPr/>
          <a:lstStyle/>
          <a:p>
            <a:endParaRPr lang="tr-TR" altLang="tr-TR" dirty="0"/>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a:xfrm>
            <a:off x="8184244" y="5960533"/>
            <a:ext cx="395510" cy="279400"/>
          </a:xfrm>
        </p:spPr>
        <p:txBody>
          <a:bodyPr/>
          <a:lstStyle/>
          <a:p>
            <a:fld id="{AA137BD5-F01B-4F42-A3B2-670DD11F803E}" type="slidenum">
              <a:rPr lang="tr-TR" altLang="tr-TR" smtClean="0"/>
              <a:pPr/>
              <a:t>‹#›</a:t>
            </a:fld>
            <a:endParaRPr lang="tr-TR" altLang="tr-TR" dirty="0"/>
          </a:p>
        </p:txBody>
      </p:sp>
    </p:spTree>
    <p:extLst>
      <p:ext uri="{BB962C8B-B14F-4D97-AF65-F5344CB8AC3E}">
        <p14:creationId xmlns:p14="http://schemas.microsoft.com/office/powerpoint/2010/main" val="226031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endParaRPr lang="tr-TR" altLang="tr-TR"/>
          </a:p>
        </p:txBody>
      </p:sp>
      <p:sp>
        <p:nvSpPr>
          <p:cNvPr id="5" name="Footer Placeholder 4"/>
          <p:cNvSpPr>
            <a:spLocks noGrp="1"/>
          </p:cNvSpPr>
          <p:nvPr>
            <p:ph type="ftr" sz="quarter" idx="11"/>
          </p:nvPr>
        </p:nvSpPr>
        <p:spPr/>
        <p:txBody>
          <a:bodyPr/>
          <a:lstStyle/>
          <a:p>
            <a:endParaRPr lang="tr-TR" altLang="tr-TR"/>
          </a:p>
        </p:txBody>
      </p:sp>
      <p:sp>
        <p:nvSpPr>
          <p:cNvPr id="6" name="Slide Number Placeholder 5"/>
          <p:cNvSpPr>
            <a:spLocks noGrp="1"/>
          </p:cNvSpPr>
          <p:nvPr>
            <p:ph type="sldNum" sz="quarter" idx="12"/>
          </p:nvPr>
        </p:nvSpPr>
        <p:spPr/>
        <p:txBody>
          <a:bodyPr/>
          <a:lstStyle/>
          <a:p>
            <a:fld id="{6040B88C-1567-4E50-A706-840E8E291432}" type="slidenum">
              <a:rPr lang="tr-TR" altLang="tr-TR" smtClean="0"/>
              <a:pPr/>
              <a:t>‹#›</a:t>
            </a:fld>
            <a:endParaRPr lang="tr-TR" altLang="tr-TR"/>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06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endParaRPr lang="tr-TR" altLang="tr-TR"/>
          </a:p>
        </p:txBody>
      </p:sp>
      <p:sp>
        <p:nvSpPr>
          <p:cNvPr id="6" name="Footer Placeholder 5"/>
          <p:cNvSpPr>
            <a:spLocks noGrp="1"/>
          </p:cNvSpPr>
          <p:nvPr>
            <p:ph type="ftr" sz="quarter" idx="11"/>
          </p:nvPr>
        </p:nvSpPr>
        <p:spPr/>
        <p:txBody>
          <a:bodyPr/>
          <a:lstStyle/>
          <a:p>
            <a:endParaRPr lang="tr-TR" altLang="tr-TR"/>
          </a:p>
        </p:txBody>
      </p:sp>
      <p:sp>
        <p:nvSpPr>
          <p:cNvPr id="7" name="Slide Number Placeholder 6"/>
          <p:cNvSpPr>
            <a:spLocks noGrp="1"/>
          </p:cNvSpPr>
          <p:nvPr>
            <p:ph type="sldNum" sz="quarter" idx="12"/>
          </p:nvPr>
        </p:nvSpPr>
        <p:spPr/>
        <p:txBody>
          <a:bodyPr/>
          <a:lstStyle/>
          <a:p>
            <a:fld id="{ABD029B0-21AB-4A6D-B5B0-14046FEE9985}" type="slidenum">
              <a:rPr lang="tr-TR" altLang="tr-TR" smtClean="0"/>
              <a:pPr/>
              <a:t>‹#›</a:t>
            </a:fld>
            <a:endParaRPr lang="tr-TR" altLang="tr-TR"/>
          </a:p>
        </p:txBody>
      </p:sp>
    </p:spTree>
    <p:extLst>
      <p:ext uri="{BB962C8B-B14F-4D97-AF65-F5344CB8AC3E}">
        <p14:creationId xmlns:p14="http://schemas.microsoft.com/office/powerpoint/2010/main" val="205629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endParaRPr lang="tr-TR" altLang="tr-TR"/>
          </a:p>
        </p:txBody>
      </p:sp>
      <p:sp>
        <p:nvSpPr>
          <p:cNvPr id="8" name="Footer Placeholder 7"/>
          <p:cNvSpPr>
            <a:spLocks noGrp="1"/>
          </p:cNvSpPr>
          <p:nvPr>
            <p:ph type="ftr" sz="quarter" idx="11"/>
          </p:nvPr>
        </p:nvSpPr>
        <p:spPr/>
        <p:txBody>
          <a:bodyPr/>
          <a:lstStyle/>
          <a:p>
            <a:endParaRPr lang="tr-TR" altLang="tr-TR"/>
          </a:p>
        </p:txBody>
      </p:sp>
      <p:sp>
        <p:nvSpPr>
          <p:cNvPr id="9" name="Slide Number Placeholder 8"/>
          <p:cNvSpPr>
            <a:spLocks noGrp="1"/>
          </p:cNvSpPr>
          <p:nvPr>
            <p:ph type="sldNum" sz="quarter" idx="12"/>
          </p:nvPr>
        </p:nvSpPr>
        <p:spPr/>
        <p:txBody>
          <a:bodyPr/>
          <a:lstStyle/>
          <a:p>
            <a:fld id="{ADB7EAE3-4361-4171-8A3F-0D959A822E1A}" type="slidenum">
              <a:rPr lang="tr-TR" altLang="tr-TR" smtClean="0"/>
              <a:pPr/>
              <a:t>‹#›</a:t>
            </a:fld>
            <a:endParaRPr lang="tr-TR" altLang="tr-TR"/>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33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endParaRPr lang="tr-TR" altLang="tr-TR"/>
          </a:p>
        </p:txBody>
      </p:sp>
      <p:sp>
        <p:nvSpPr>
          <p:cNvPr id="4" name="Footer Placeholder 3"/>
          <p:cNvSpPr>
            <a:spLocks noGrp="1"/>
          </p:cNvSpPr>
          <p:nvPr>
            <p:ph type="ftr" sz="quarter" idx="11"/>
          </p:nvPr>
        </p:nvSpPr>
        <p:spPr/>
        <p:txBody>
          <a:bodyPr/>
          <a:lstStyle/>
          <a:p>
            <a:endParaRPr lang="tr-TR" altLang="tr-TR"/>
          </a:p>
        </p:txBody>
      </p:sp>
      <p:sp>
        <p:nvSpPr>
          <p:cNvPr id="5" name="Slide Number Placeholder 4"/>
          <p:cNvSpPr>
            <a:spLocks noGrp="1"/>
          </p:cNvSpPr>
          <p:nvPr>
            <p:ph type="sldNum" sz="quarter" idx="12"/>
          </p:nvPr>
        </p:nvSpPr>
        <p:spPr/>
        <p:txBody>
          <a:bodyPr/>
          <a:lstStyle/>
          <a:p>
            <a:fld id="{F1E2A1E8-5EC0-4C3E-A2F5-D5315430D4C5}" type="slidenum">
              <a:rPr lang="tr-TR" altLang="tr-TR" smtClean="0"/>
              <a:pPr/>
              <a:t>‹#›</a:t>
            </a:fld>
            <a:endParaRPr lang="tr-TR" altLang="tr-TR"/>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57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ltLang="tr-TR"/>
          </a:p>
        </p:txBody>
      </p:sp>
      <p:sp>
        <p:nvSpPr>
          <p:cNvPr id="3" name="Footer Placeholder 2"/>
          <p:cNvSpPr>
            <a:spLocks noGrp="1"/>
          </p:cNvSpPr>
          <p:nvPr>
            <p:ph type="ftr" sz="quarter" idx="11"/>
          </p:nvPr>
        </p:nvSpPr>
        <p:spPr/>
        <p:txBody>
          <a:bodyPr/>
          <a:lstStyle/>
          <a:p>
            <a:endParaRPr lang="tr-TR" altLang="tr-TR"/>
          </a:p>
        </p:txBody>
      </p:sp>
      <p:sp>
        <p:nvSpPr>
          <p:cNvPr id="4" name="Slide Number Placeholder 3"/>
          <p:cNvSpPr>
            <a:spLocks noGrp="1"/>
          </p:cNvSpPr>
          <p:nvPr>
            <p:ph type="sldNum" sz="quarter" idx="12"/>
          </p:nvPr>
        </p:nvSpPr>
        <p:spPr/>
        <p:txBody>
          <a:bodyPr/>
          <a:lstStyle/>
          <a:p>
            <a:fld id="{6D67BAAD-4EAD-4CD9-837B-A88F076B6495}" type="slidenum">
              <a:rPr lang="tr-TR" altLang="tr-TR" smtClean="0"/>
              <a:pPr/>
              <a:t>‹#›</a:t>
            </a:fld>
            <a:endParaRPr lang="tr-TR" altLang="tr-TR"/>
          </a:p>
        </p:txBody>
      </p:sp>
    </p:spTree>
    <p:extLst>
      <p:ext uri="{BB962C8B-B14F-4D97-AF65-F5344CB8AC3E}">
        <p14:creationId xmlns:p14="http://schemas.microsoft.com/office/powerpoint/2010/main" val="311981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endParaRPr lang="tr-TR" altLang="tr-TR"/>
          </a:p>
        </p:txBody>
      </p:sp>
      <p:sp>
        <p:nvSpPr>
          <p:cNvPr id="6" name="Footer Placeholder 5"/>
          <p:cNvSpPr>
            <a:spLocks noGrp="1"/>
          </p:cNvSpPr>
          <p:nvPr>
            <p:ph type="ftr" sz="quarter" idx="11"/>
          </p:nvPr>
        </p:nvSpPr>
        <p:spPr/>
        <p:txBody>
          <a:bodyPr/>
          <a:lstStyle/>
          <a:p>
            <a:endParaRPr lang="tr-TR" altLang="tr-TR"/>
          </a:p>
        </p:txBody>
      </p:sp>
      <p:sp>
        <p:nvSpPr>
          <p:cNvPr id="7" name="Slide Number Placeholder 6"/>
          <p:cNvSpPr>
            <a:spLocks noGrp="1"/>
          </p:cNvSpPr>
          <p:nvPr>
            <p:ph type="sldNum" sz="quarter" idx="12"/>
          </p:nvPr>
        </p:nvSpPr>
        <p:spPr/>
        <p:txBody>
          <a:bodyPr/>
          <a:lstStyle/>
          <a:p>
            <a:fld id="{9E4ED886-C5CE-4330-8549-50A4BFC29461}" type="slidenum">
              <a:rPr lang="tr-TR" altLang="tr-TR" smtClean="0"/>
              <a:pPr/>
              <a:t>‹#›</a:t>
            </a:fld>
            <a:endParaRPr lang="tr-TR" altLang="tr-TR"/>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88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endParaRPr lang="tr-TR" altLang="tr-TR"/>
          </a:p>
        </p:txBody>
      </p:sp>
      <p:sp>
        <p:nvSpPr>
          <p:cNvPr id="6" name="Footer Placeholder 5"/>
          <p:cNvSpPr>
            <a:spLocks noGrp="1"/>
          </p:cNvSpPr>
          <p:nvPr>
            <p:ph type="ftr" sz="quarter" idx="11"/>
          </p:nvPr>
        </p:nvSpPr>
        <p:spPr/>
        <p:txBody>
          <a:bodyPr/>
          <a:lstStyle/>
          <a:p>
            <a:endParaRPr lang="tr-TR" altLang="tr-TR"/>
          </a:p>
        </p:txBody>
      </p:sp>
      <p:sp>
        <p:nvSpPr>
          <p:cNvPr id="7" name="Slide Number Placeholder 6"/>
          <p:cNvSpPr>
            <a:spLocks noGrp="1"/>
          </p:cNvSpPr>
          <p:nvPr>
            <p:ph type="sldNum" sz="quarter" idx="12"/>
          </p:nvPr>
        </p:nvSpPr>
        <p:spPr/>
        <p:txBody>
          <a:bodyPr/>
          <a:lstStyle/>
          <a:p>
            <a:fld id="{3F6F7C7B-C40F-4D29-8418-38B03B3F6BAC}" type="slidenum">
              <a:rPr lang="tr-TR" altLang="tr-TR" smtClean="0"/>
              <a:pPr/>
              <a:t>‹#›</a:t>
            </a:fld>
            <a:endParaRPr lang="tr-TR" altLang="tr-TR"/>
          </a:p>
        </p:txBody>
      </p:sp>
    </p:spTree>
    <p:extLst>
      <p:ext uri="{BB962C8B-B14F-4D97-AF65-F5344CB8AC3E}">
        <p14:creationId xmlns:p14="http://schemas.microsoft.com/office/powerpoint/2010/main" val="294208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tr-TR" altLang="tr-TR"/>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ltLang="tr-T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993B68-BE01-4751-841D-1B3A4711BC10}" type="slidenum">
              <a:rPr lang="tr-TR" altLang="tr-TR" smtClean="0"/>
              <a:pPr/>
              <a:t>‹#›</a:t>
            </a:fld>
            <a:endParaRPr lang="tr-TR" altLang="tr-TR"/>
          </a:p>
        </p:txBody>
      </p:sp>
    </p:spTree>
    <p:extLst>
      <p:ext uri="{BB962C8B-B14F-4D97-AF65-F5344CB8AC3E}">
        <p14:creationId xmlns:p14="http://schemas.microsoft.com/office/powerpoint/2010/main" val="67396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5.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chor="ctr"/>
          <a:lstStyle/>
          <a:p>
            <a:r>
              <a:rPr lang="tr-TR" altLang="tr-TR" sz="4400" b="1" dirty="0"/>
              <a:t>Optimizasyon Teknikleri</a:t>
            </a:r>
          </a:p>
        </p:txBody>
      </p:sp>
      <p:sp>
        <p:nvSpPr>
          <p:cNvPr id="4099" name="Rectangle 3"/>
          <p:cNvSpPr>
            <a:spLocks noGrp="1" noChangeArrowheads="1"/>
          </p:cNvSpPr>
          <p:nvPr>
            <p:ph type="subTitle" idx="1"/>
          </p:nvPr>
        </p:nvSpPr>
        <p:spPr/>
        <p:txBody>
          <a:bodyPr>
            <a:normAutofit/>
          </a:bodyPr>
          <a:lstStyle/>
          <a:p>
            <a:pPr>
              <a:lnSpc>
                <a:spcPct val="80000"/>
              </a:lnSpc>
            </a:pPr>
            <a:r>
              <a:rPr lang="tr-TR" altLang="tr-TR" sz="3000" b="1" dirty="0" smtClean="0"/>
              <a:t>1. Hafta</a:t>
            </a:r>
          </a:p>
          <a:p>
            <a:pPr>
              <a:lnSpc>
                <a:spcPct val="80000"/>
              </a:lnSpc>
            </a:pPr>
            <a:r>
              <a:rPr lang="tr-TR" altLang="tr-TR" sz="3000" b="1" smtClean="0"/>
              <a:t>Prof. </a:t>
            </a:r>
            <a:r>
              <a:rPr lang="tr-TR" altLang="tr-TR" sz="3000" b="1" dirty="0" smtClean="0"/>
              <a:t>Dr. Bilal ALATAŞ</a:t>
            </a:r>
            <a:endParaRPr lang="tr-TR" altLang="tr-TR" sz="3000" b="1" dirty="0"/>
          </a:p>
          <a:p>
            <a:pPr>
              <a:lnSpc>
                <a:spcPct val="80000"/>
              </a:lnSpc>
            </a:pPr>
            <a:endParaRPr lang="tr-TR" altLang="tr-TR" sz="3000" b="1" dirty="0" smtClean="0"/>
          </a:p>
          <a:p>
            <a:pPr>
              <a:lnSpc>
                <a:spcPct val="80000"/>
              </a:lnSpc>
            </a:pPr>
            <a:endParaRPr lang="tr-TR" altLang="tr-TR" sz="3000" b="1" dirty="0"/>
          </a:p>
        </p:txBody>
      </p:sp>
      <p:sp>
        <p:nvSpPr>
          <p:cNvPr id="4" name="Slayt Numarası Yer Tutucusu 5"/>
          <p:cNvSpPr>
            <a:spLocks noGrp="1"/>
          </p:cNvSpPr>
          <p:nvPr>
            <p:ph type="sldNum" sz="quarter" idx="12"/>
          </p:nvPr>
        </p:nvSpPr>
        <p:spPr/>
        <p:txBody>
          <a:bodyPr/>
          <a:lstStyle/>
          <a:p>
            <a:fld id="{E0F81EEB-79C8-4699-97CE-8CAA694A8822}" type="slidenum">
              <a:rPr lang="tr-TR" altLang="tr-TR"/>
              <a:pPr/>
              <a:t>1</a:t>
            </a:fld>
            <a:endParaRPr lang="tr-TR" alt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5"/>
          <p:cNvSpPr>
            <a:spLocks noGrp="1"/>
          </p:cNvSpPr>
          <p:nvPr>
            <p:ph type="sldNum" sz="quarter" idx="12"/>
          </p:nvPr>
        </p:nvSpPr>
        <p:spPr/>
        <p:txBody>
          <a:bodyPr/>
          <a:lstStyle/>
          <a:p>
            <a:fld id="{E0F172AE-400B-4D1E-9263-8FE8BFA3BAF6}" type="slidenum">
              <a:rPr lang="tr-TR" altLang="tr-TR"/>
              <a:pPr/>
              <a:t>10</a:t>
            </a:fld>
            <a:endParaRPr lang="tr-TR" altLang="tr-T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47104"/>
            <a:ext cx="8610600" cy="5175329"/>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381000" y="3581400"/>
            <a:ext cx="5334000" cy="738664"/>
          </a:xfrm>
          <a:prstGeom prst="rect">
            <a:avLst/>
          </a:prstGeom>
        </p:spPr>
        <p:txBody>
          <a:bodyPr wrap="square">
            <a:spAutoFit/>
          </a:bodyPr>
          <a:lstStyle/>
          <a:p>
            <a:r>
              <a:rPr lang="tr-TR" sz="1400" b="1" dirty="0" err="1">
                <a:solidFill>
                  <a:srgbClr val="222222"/>
                </a:solidFill>
                <a:latin typeface="arial" panose="020B0604020202020204" pitchFamily="34" charset="0"/>
              </a:rPr>
              <a:t>Rijit</a:t>
            </a:r>
            <a:r>
              <a:rPr lang="tr-TR" sz="1400" dirty="0">
                <a:solidFill>
                  <a:srgbClr val="222222"/>
                </a:solidFill>
                <a:latin typeface="arial" panose="020B0604020202020204" pitchFamily="34" charset="0"/>
              </a:rPr>
              <a:t> cisim; mühendislik terimi olarak hiçbir etkiye maruz kalmayan, sürtünmesiz ortamda, kuvvet ya da moment etkisi altında şekil değiştirmeyen, formunu koruyan cisimlere denir.</a:t>
            </a:r>
            <a:endParaRPr lang="tr-TR" sz="1400" dirty="0"/>
          </a:p>
        </p:txBody>
      </p:sp>
    </p:spTree>
    <p:extLst>
      <p:ext uri="{BB962C8B-B14F-4D97-AF65-F5344CB8AC3E}">
        <p14:creationId xmlns:p14="http://schemas.microsoft.com/office/powerpoint/2010/main" val="331726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Tarihsel Gelişim</a:t>
            </a:r>
            <a:endParaRPr lang="tr-TR" altLang="tr-TR" b="1" dirty="0"/>
          </a:p>
        </p:txBody>
      </p:sp>
      <p:sp>
        <p:nvSpPr>
          <p:cNvPr id="58371" name="Rectangle 3"/>
          <p:cNvSpPr>
            <a:spLocks noGrp="1" noChangeArrowheads="1"/>
          </p:cNvSpPr>
          <p:nvPr>
            <p:ph idx="1"/>
          </p:nvPr>
        </p:nvSpPr>
        <p:spPr/>
        <p:txBody>
          <a:bodyPr>
            <a:normAutofit/>
          </a:bodyPr>
          <a:lstStyle/>
          <a:p>
            <a:pPr>
              <a:lnSpc>
                <a:spcPct val="90000"/>
              </a:lnSpc>
            </a:pPr>
            <a:r>
              <a:rPr lang="tr-TR" dirty="0"/>
              <a:t>Gerçek hayatta karşılaşılan birçok problem için geliştirilen karar modellerinin kısıtları ve amaç fonksiyonlarında her zaman doğrusal bir ilişki kurulamadığından 1950’li yıllardan sonra geliştirilmeye </a:t>
            </a:r>
            <a:r>
              <a:rPr lang="tr-TR" dirty="0" smtClean="0"/>
              <a:t>başlamıştır.</a:t>
            </a:r>
          </a:p>
          <a:p>
            <a:pPr>
              <a:lnSpc>
                <a:spcPct val="90000"/>
              </a:lnSpc>
            </a:pPr>
            <a:r>
              <a:rPr lang="tr-TR" dirty="0" smtClean="0"/>
              <a:t>Temelleri </a:t>
            </a:r>
            <a:r>
              <a:rPr lang="tr-TR" dirty="0"/>
              <a:t>18. ve 19. yüzyıllara dayanan yeni analitik ve sayısal yöntemler 1960’lı yıllardan sonra sayısal bilgisayarlarında desteği ile hızla çoğalmıştır</a:t>
            </a:r>
            <a:r>
              <a:rPr lang="tr-TR" dirty="0" smtClean="0"/>
              <a:t>.</a:t>
            </a:r>
          </a:p>
          <a:p>
            <a:pPr>
              <a:lnSpc>
                <a:spcPct val="90000"/>
              </a:lnSpc>
            </a:pPr>
            <a:endParaRPr 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11</a:t>
            </a:fld>
            <a:endParaRPr lang="tr-TR" altLang="tr-TR"/>
          </a:p>
        </p:txBody>
      </p:sp>
    </p:spTree>
    <p:extLst>
      <p:ext uri="{BB962C8B-B14F-4D97-AF65-F5344CB8AC3E}">
        <p14:creationId xmlns:p14="http://schemas.microsoft.com/office/powerpoint/2010/main" val="21866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Tarihsel Gelişim</a:t>
            </a:r>
            <a:endParaRPr lang="tr-TR" altLang="tr-TR" b="1" dirty="0"/>
          </a:p>
        </p:txBody>
      </p:sp>
      <p:sp>
        <p:nvSpPr>
          <p:cNvPr id="58371" name="Rectangle 3"/>
          <p:cNvSpPr>
            <a:spLocks noGrp="1" noChangeArrowheads="1"/>
          </p:cNvSpPr>
          <p:nvPr>
            <p:ph idx="1"/>
          </p:nvPr>
        </p:nvSpPr>
        <p:spPr/>
        <p:txBody>
          <a:bodyPr>
            <a:normAutofit/>
          </a:bodyPr>
          <a:lstStyle/>
          <a:p>
            <a:pPr>
              <a:lnSpc>
                <a:spcPct val="90000"/>
              </a:lnSpc>
            </a:pPr>
            <a:r>
              <a:rPr lang="tr-TR" altLang="tr-TR" dirty="0" smtClean="0"/>
              <a:t>Özellikle </a:t>
            </a:r>
            <a:r>
              <a:rPr lang="tr-TR" altLang="tr-TR" dirty="0"/>
              <a:t>kimyasal işlemlerin süreklilik arz etmesi, planlamacıların, tasarımcıların, mühendislerin, jeologların, ekonomistlerin, iktisatçıların, işletmecilerin </a:t>
            </a:r>
            <a:r>
              <a:rPr lang="tr-TR" altLang="tr-TR" dirty="0" smtClean="0"/>
              <a:t>vb. </a:t>
            </a:r>
            <a:r>
              <a:rPr lang="tr-TR" altLang="tr-TR" dirty="0"/>
              <a:t>kendi alanlarındaki problemleri çözmek için yaptıkları çalışmalar optimizasyon ve buna bağlı teknikleri hızla ortaya çıkarmıştır. </a:t>
            </a:r>
            <a:endParaRPr lang="tr-TR" altLang="tr-TR" dirty="0" smtClean="0"/>
          </a:p>
          <a:p>
            <a:pPr>
              <a:lnSpc>
                <a:spcPct val="90000"/>
              </a:lnSpc>
            </a:pPr>
            <a:r>
              <a:rPr lang="tr-TR" altLang="tr-TR" dirty="0" smtClean="0"/>
              <a:t>Benzer </a:t>
            </a:r>
            <a:r>
              <a:rPr lang="tr-TR" altLang="tr-TR" dirty="0"/>
              <a:t>şekilde bu tekniklerin amaçlandığı alanlara, sistemin özelliklerine, kullanılan matematiksel yöntemlere ve kıstasların tasnifleri aşamalar geçirmiştir.</a:t>
            </a:r>
          </a:p>
          <a:p>
            <a:pPr>
              <a:lnSpc>
                <a:spcPct val="90000"/>
              </a:lnSpc>
            </a:pPr>
            <a:endParaRPr 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12</a:t>
            </a:fld>
            <a:endParaRPr lang="tr-TR" altLang="tr-TR"/>
          </a:p>
        </p:txBody>
      </p:sp>
    </p:spTree>
    <p:extLst>
      <p:ext uri="{BB962C8B-B14F-4D97-AF65-F5344CB8AC3E}">
        <p14:creationId xmlns:p14="http://schemas.microsoft.com/office/powerpoint/2010/main" val="88415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Tarihsel Gelişim</a:t>
            </a:r>
            <a:endParaRPr lang="tr-TR" altLang="tr-TR" b="1" dirty="0"/>
          </a:p>
        </p:txBody>
      </p:sp>
      <p:sp>
        <p:nvSpPr>
          <p:cNvPr id="58371" name="Rectangle 3"/>
          <p:cNvSpPr>
            <a:spLocks noGrp="1" noChangeArrowheads="1"/>
          </p:cNvSpPr>
          <p:nvPr>
            <p:ph idx="1"/>
          </p:nvPr>
        </p:nvSpPr>
        <p:spPr/>
        <p:txBody>
          <a:bodyPr>
            <a:normAutofit/>
          </a:bodyPr>
          <a:lstStyle/>
          <a:p>
            <a:pPr>
              <a:lnSpc>
                <a:spcPct val="90000"/>
              </a:lnSpc>
            </a:pPr>
            <a:r>
              <a:rPr lang="tr-TR" dirty="0"/>
              <a:t>Klasik optimizasyon teorisi </a:t>
            </a:r>
            <a:r>
              <a:rPr lang="tr-TR" dirty="0" err="1"/>
              <a:t>Cauchy</a:t>
            </a:r>
            <a:r>
              <a:rPr lang="tr-TR" dirty="0"/>
              <a:t>, </a:t>
            </a:r>
            <a:r>
              <a:rPr lang="tr-TR" dirty="0" err="1"/>
              <a:t>Lagrange</a:t>
            </a:r>
            <a:r>
              <a:rPr lang="tr-TR" dirty="0"/>
              <a:t> ve Newton tarafından geliştirilmiştir. </a:t>
            </a:r>
            <a:endParaRPr lang="tr-TR" dirty="0" smtClean="0"/>
          </a:p>
          <a:p>
            <a:pPr>
              <a:lnSpc>
                <a:spcPct val="90000"/>
              </a:lnSpc>
            </a:pPr>
            <a:r>
              <a:rPr lang="tr-TR" dirty="0" smtClean="0"/>
              <a:t>Newton ve </a:t>
            </a:r>
            <a:r>
              <a:rPr lang="tr-TR" dirty="0" err="1" smtClean="0"/>
              <a:t>Leibnitz</a:t>
            </a:r>
            <a:r>
              <a:rPr lang="tr-TR" dirty="0" smtClean="0"/>
              <a:t>’ in analiz çalışmaları optimizasyonun diferansiyel hesap </a:t>
            </a:r>
            <a:r>
              <a:rPr lang="tr-TR" dirty="0" err="1" smtClean="0"/>
              <a:t>metodlarının</a:t>
            </a:r>
            <a:r>
              <a:rPr lang="tr-TR" dirty="0" smtClean="0"/>
              <a:t> geliştirilmesine katkıda bulunmuştur. </a:t>
            </a:r>
          </a:p>
          <a:p>
            <a:pPr>
              <a:lnSpc>
                <a:spcPct val="90000"/>
              </a:lnSpc>
            </a:pPr>
            <a:r>
              <a:rPr lang="tr-TR" dirty="0" smtClean="0"/>
              <a:t>Kısıtlı </a:t>
            </a:r>
            <a:r>
              <a:rPr lang="tr-TR" dirty="0"/>
              <a:t>problemler için optimizasyon metodunu adıyla anılan </a:t>
            </a:r>
            <a:r>
              <a:rPr lang="tr-TR" dirty="0" err="1"/>
              <a:t>Lagrange</a:t>
            </a:r>
            <a:r>
              <a:rPr lang="tr-TR" dirty="0"/>
              <a:t> geliştirmiştir. Kısıtsız optimizasyon problemlerini çözmek için </a:t>
            </a:r>
            <a:r>
              <a:rPr lang="tr-TR" dirty="0" err="1"/>
              <a:t>Steepest</a:t>
            </a:r>
            <a:r>
              <a:rPr lang="tr-TR" dirty="0"/>
              <a:t> </a:t>
            </a:r>
            <a:r>
              <a:rPr lang="tr-TR" dirty="0" err="1"/>
              <a:t>Descent</a:t>
            </a:r>
            <a:r>
              <a:rPr lang="tr-TR" dirty="0"/>
              <a:t> (en dik </a:t>
            </a:r>
            <a:r>
              <a:rPr lang="tr-TR" dirty="0" err="1"/>
              <a:t>iniş,eğim</a:t>
            </a:r>
            <a:r>
              <a:rPr lang="tr-TR" dirty="0"/>
              <a:t>) metodunun ilk uygulaması da </a:t>
            </a:r>
            <a:r>
              <a:rPr lang="tr-TR" dirty="0" err="1"/>
              <a:t>Cauchy</a:t>
            </a:r>
            <a:r>
              <a:rPr lang="tr-TR" dirty="0"/>
              <a:t> tarafından yapılmıştır.</a:t>
            </a:r>
          </a:p>
          <a:p>
            <a:pPr>
              <a:lnSpc>
                <a:spcPct val="90000"/>
              </a:lnSpc>
            </a:pPr>
            <a:endParaRPr lang="tr-TR" dirty="0"/>
          </a:p>
          <a:p>
            <a:pPr>
              <a:lnSpc>
                <a:spcPct val="90000"/>
              </a:lnSpc>
            </a:pPr>
            <a:endParaRPr lang="tr-TR" dirty="0" smtClean="0"/>
          </a:p>
          <a:p>
            <a:pPr>
              <a:lnSpc>
                <a:spcPct val="90000"/>
              </a:lnSpc>
            </a:pPr>
            <a:endParaRPr lang="tr-TR" dirty="0" smtClean="0"/>
          </a:p>
          <a:p>
            <a:pPr>
              <a:lnSpc>
                <a:spcPct val="90000"/>
              </a:lnSpc>
            </a:pPr>
            <a:endParaRPr 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13</a:t>
            </a:fld>
            <a:endParaRPr lang="tr-TR" altLang="tr-TR"/>
          </a:p>
        </p:txBody>
      </p:sp>
    </p:spTree>
    <p:extLst>
      <p:ext uri="{BB962C8B-B14F-4D97-AF65-F5344CB8AC3E}">
        <p14:creationId xmlns:p14="http://schemas.microsoft.com/office/powerpoint/2010/main" val="64771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Tarihsel Gelişim</a:t>
            </a:r>
            <a:endParaRPr lang="tr-TR" altLang="tr-TR" b="1" dirty="0"/>
          </a:p>
        </p:txBody>
      </p:sp>
      <p:sp>
        <p:nvSpPr>
          <p:cNvPr id="58371" name="Rectangle 3"/>
          <p:cNvSpPr>
            <a:spLocks noGrp="1" noChangeArrowheads="1"/>
          </p:cNvSpPr>
          <p:nvPr>
            <p:ph idx="1"/>
          </p:nvPr>
        </p:nvSpPr>
        <p:spPr/>
        <p:txBody>
          <a:bodyPr>
            <a:normAutofit/>
          </a:bodyPr>
          <a:lstStyle/>
          <a:p>
            <a:pPr>
              <a:lnSpc>
                <a:spcPct val="90000"/>
              </a:lnSpc>
            </a:pPr>
            <a:r>
              <a:rPr lang="tr-TR" dirty="0" smtClean="0"/>
              <a:t>Optimizasyon </a:t>
            </a:r>
            <a:r>
              <a:rPr lang="tr-TR" dirty="0"/>
              <a:t>konusundaki bu çalışmalar 20. yüzyılın ortalarına kadar çok yavaş ilerlemiştir. 1950’ </a:t>
            </a:r>
            <a:r>
              <a:rPr lang="tr-TR" dirty="0" err="1"/>
              <a:t>lerden</a:t>
            </a:r>
            <a:r>
              <a:rPr lang="tr-TR" dirty="0"/>
              <a:t> sonra sayısal bilgisayarların icadı optimizasyonda çok büyük çalışmaları beraberinde getirerek birçok yeni teori ve metodun ortaya çıkmasını sağlamıştır. </a:t>
            </a:r>
            <a:endParaRPr lang="tr-TR" dirty="0" smtClean="0"/>
          </a:p>
          <a:p>
            <a:pPr>
              <a:lnSpc>
                <a:spcPct val="90000"/>
              </a:lnSpc>
            </a:pPr>
            <a:r>
              <a:rPr lang="tr-TR" dirty="0" smtClean="0"/>
              <a:t>Fakat </a:t>
            </a:r>
            <a:r>
              <a:rPr lang="tr-TR" dirty="0"/>
              <a:t>1960’ </a:t>
            </a:r>
            <a:r>
              <a:rPr lang="tr-TR" dirty="0" err="1"/>
              <a:t>lı</a:t>
            </a:r>
            <a:r>
              <a:rPr lang="tr-TR" dirty="0"/>
              <a:t> yıllarda kısıtsız optimizasyon konusundaki sayısal </a:t>
            </a:r>
            <a:r>
              <a:rPr lang="tr-TR" dirty="0" err="1"/>
              <a:t>metodlar</a:t>
            </a:r>
            <a:r>
              <a:rPr lang="tr-TR" dirty="0"/>
              <a:t> sadece İngiltere’ de geliştirilmiştir</a:t>
            </a:r>
            <a:r>
              <a:rPr lang="tr-TR" dirty="0" smtClean="0"/>
              <a:t>.</a:t>
            </a:r>
          </a:p>
          <a:p>
            <a:pPr>
              <a:lnSpc>
                <a:spcPct val="90000"/>
              </a:lnSpc>
            </a:pPr>
            <a:r>
              <a:rPr lang="tr-TR" altLang="tr-TR" dirty="0" err="1"/>
              <a:t>Simpleks</a:t>
            </a:r>
            <a:r>
              <a:rPr lang="tr-TR" altLang="tr-TR" dirty="0"/>
              <a:t> metodunu 1947’ de </a:t>
            </a:r>
            <a:r>
              <a:rPr lang="tr-TR" altLang="tr-TR" dirty="0" err="1"/>
              <a:t>Dantzing</a:t>
            </a:r>
            <a:r>
              <a:rPr lang="tr-TR" altLang="tr-TR" dirty="0"/>
              <a:t>, Dinamik Programlama Tekniğini 1954’ de </a:t>
            </a:r>
            <a:r>
              <a:rPr lang="tr-TR" altLang="tr-TR" dirty="0" err="1"/>
              <a:t>Bellmann</a:t>
            </a:r>
            <a:r>
              <a:rPr lang="tr-TR" altLang="tr-TR" dirty="0"/>
              <a:t> geliştirmiştir. </a:t>
            </a:r>
          </a:p>
          <a:p>
            <a:pPr>
              <a:lnSpc>
                <a:spcPct val="90000"/>
              </a:lnSpc>
            </a:pPr>
            <a:endParaRPr lang="tr-TR" dirty="0"/>
          </a:p>
          <a:p>
            <a:pPr>
              <a:lnSpc>
                <a:spcPct val="90000"/>
              </a:lnSpc>
            </a:pPr>
            <a:endParaRPr lang="tr-TR" dirty="0" smtClean="0"/>
          </a:p>
          <a:p>
            <a:pPr>
              <a:lnSpc>
                <a:spcPct val="90000"/>
              </a:lnSpc>
            </a:pPr>
            <a:endParaRPr lang="tr-TR" dirty="0" smtClean="0"/>
          </a:p>
          <a:p>
            <a:pPr>
              <a:lnSpc>
                <a:spcPct val="90000"/>
              </a:lnSpc>
            </a:pPr>
            <a:endParaRPr 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14</a:t>
            </a:fld>
            <a:endParaRPr lang="tr-TR" altLang="tr-TR"/>
          </a:p>
        </p:txBody>
      </p:sp>
    </p:spTree>
    <p:extLst>
      <p:ext uri="{BB962C8B-B14F-4D97-AF65-F5344CB8AC3E}">
        <p14:creationId xmlns:p14="http://schemas.microsoft.com/office/powerpoint/2010/main" val="346710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Tarihsel Gelişim</a:t>
            </a:r>
            <a:endParaRPr lang="tr-TR" altLang="tr-TR" b="1" dirty="0"/>
          </a:p>
        </p:txBody>
      </p:sp>
      <p:sp>
        <p:nvSpPr>
          <p:cNvPr id="58371" name="Rectangle 3"/>
          <p:cNvSpPr>
            <a:spLocks noGrp="1" noChangeArrowheads="1"/>
          </p:cNvSpPr>
          <p:nvPr>
            <p:ph idx="1"/>
          </p:nvPr>
        </p:nvSpPr>
        <p:spPr/>
        <p:txBody>
          <a:bodyPr>
            <a:normAutofit/>
          </a:bodyPr>
          <a:lstStyle/>
          <a:p>
            <a:r>
              <a:rPr lang="tr-TR" altLang="tr-TR" dirty="0" smtClean="0"/>
              <a:t>Doğrusal </a:t>
            </a:r>
            <a:r>
              <a:rPr lang="tr-TR" altLang="tr-TR" dirty="0"/>
              <a:t>Olmayan Programlama konusundaki ilk önemli çalışmalar 1951 yılında </a:t>
            </a:r>
            <a:r>
              <a:rPr lang="tr-TR" altLang="tr-TR" dirty="0" err="1"/>
              <a:t>Karush</a:t>
            </a:r>
            <a:r>
              <a:rPr lang="tr-TR" altLang="tr-TR" dirty="0"/>
              <a:t> – </a:t>
            </a:r>
            <a:r>
              <a:rPr lang="tr-TR" altLang="tr-TR" dirty="0" err="1"/>
              <a:t>Kuhn</a:t>
            </a:r>
            <a:r>
              <a:rPr lang="tr-TR" altLang="tr-TR" dirty="0"/>
              <a:t> ve </a:t>
            </a:r>
            <a:r>
              <a:rPr lang="tr-TR" altLang="tr-TR" dirty="0" err="1"/>
              <a:t>Tucker</a:t>
            </a:r>
            <a:r>
              <a:rPr lang="tr-TR" altLang="tr-TR" dirty="0"/>
              <a:t> tarafından optimal çözüm için gerek ve yeter şartlar teorisi başlığı adı altında sunulmuştur. </a:t>
            </a:r>
            <a:endParaRPr lang="tr-TR" altLang="tr-TR" dirty="0" smtClean="0"/>
          </a:p>
          <a:p>
            <a:r>
              <a:rPr lang="tr-TR" altLang="tr-TR" dirty="0" smtClean="0"/>
              <a:t>1960</a:t>
            </a:r>
            <a:r>
              <a:rPr lang="tr-TR" altLang="tr-TR" dirty="0"/>
              <a:t>’ </a:t>
            </a:r>
            <a:r>
              <a:rPr lang="tr-TR" altLang="tr-TR" dirty="0" err="1"/>
              <a:t>lı</a:t>
            </a:r>
            <a:r>
              <a:rPr lang="tr-TR" altLang="tr-TR" dirty="0"/>
              <a:t> yıllarda </a:t>
            </a:r>
            <a:r>
              <a:rPr lang="tr-TR" altLang="tr-TR" dirty="0" err="1"/>
              <a:t>Zoutendijk</a:t>
            </a:r>
            <a:r>
              <a:rPr lang="tr-TR" altLang="tr-TR" dirty="0"/>
              <a:t> ve </a:t>
            </a:r>
            <a:r>
              <a:rPr lang="tr-TR" altLang="tr-TR" dirty="0" err="1"/>
              <a:t>Rosen</a:t>
            </a:r>
            <a:r>
              <a:rPr lang="tr-TR" altLang="tr-TR" dirty="0"/>
              <a:t>’ de Doğrusal Olmayan Programlama sahasında önemli çalışmalar yapmışlardır.</a:t>
            </a:r>
          </a:p>
          <a:p>
            <a:pPr>
              <a:lnSpc>
                <a:spcPct val="90000"/>
              </a:lnSpc>
            </a:pPr>
            <a:endParaRPr 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15</a:t>
            </a:fld>
            <a:endParaRPr lang="tr-TR" altLang="tr-TR"/>
          </a:p>
        </p:txBody>
      </p:sp>
    </p:spTree>
    <p:extLst>
      <p:ext uri="{BB962C8B-B14F-4D97-AF65-F5344CB8AC3E}">
        <p14:creationId xmlns:p14="http://schemas.microsoft.com/office/powerpoint/2010/main" val="354188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Tarihsel Gelişim</a:t>
            </a:r>
            <a:endParaRPr lang="tr-TR" altLang="tr-TR" b="1" dirty="0"/>
          </a:p>
        </p:txBody>
      </p:sp>
      <p:sp>
        <p:nvSpPr>
          <p:cNvPr id="58371" name="Rectangle 3"/>
          <p:cNvSpPr>
            <a:spLocks noGrp="1" noChangeArrowheads="1"/>
          </p:cNvSpPr>
          <p:nvPr>
            <p:ph idx="1"/>
          </p:nvPr>
        </p:nvSpPr>
        <p:spPr/>
        <p:txBody>
          <a:bodyPr>
            <a:normAutofit lnSpcReduction="10000"/>
          </a:bodyPr>
          <a:lstStyle/>
          <a:p>
            <a:pPr>
              <a:lnSpc>
                <a:spcPct val="90000"/>
              </a:lnSpc>
            </a:pPr>
            <a:r>
              <a:rPr lang="tr-TR" altLang="tr-TR" dirty="0"/>
              <a:t>Doğrusal Olmayan Programlama alanındaki en büyük gelişme kısıtsız optimizasyonun bilinen tekniklerini kullanarak çok zor problemlerin çözümünü kolaylaştıran ciddi çalışmaların </a:t>
            </a:r>
            <a:r>
              <a:rPr lang="tr-TR" altLang="tr-TR" dirty="0" err="1"/>
              <a:t>Carroll</a:t>
            </a:r>
            <a:r>
              <a:rPr lang="tr-TR" altLang="tr-TR" dirty="0"/>
              <a:t>, </a:t>
            </a:r>
            <a:r>
              <a:rPr lang="tr-TR" altLang="tr-TR" dirty="0" err="1"/>
              <a:t>Fiacco</a:t>
            </a:r>
            <a:r>
              <a:rPr lang="tr-TR" altLang="tr-TR" dirty="0"/>
              <a:t> ve </a:t>
            </a:r>
            <a:r>
              <a:rPr lang="tr-TR" altLang="tr-TR" dirty="0" err="1"/>
              <a:t>Mc</a:t>
            </a:r>
            <a:r>
              <a:rPr lang="tr-TR" altLang="tr-TR" dirty="0"/>
              <a:t> </a:t>
            </a:r>
            <a:r>
              <a:rPr lang="tr-TR" altLang="tr-TR" dirty="0" err="1"/>
              <a:t>Cormick</a:t>
            </a:r>
            <a:r>
              <a:rPr lang="tr-TR" altLang="tr-TR" dirty="0"/>
              <a:t> tarafından ortaya konmasıdır. </a:t>
            </a:r>
            <a:endParaRPr lang="tr-TR" altLang="tr-TR" dirty="0" smtClean="0"/>
          </a:p>
          <a:p>
            <a:pPr>
              <a:lnSpc>
                <a:spcPct val="90000"/>
              </a:lnSpc>
            </a:pPr>
            <a:r>
              <a:rPr lang="tr-TR" altLang="tr-TR" dirty="0" smtClean="0"/>
              <a:t>Geometrik </a:t>
            </a:r>
            <a:r>
              <a:rPr lang="tr-TR" altLang="tr-TR" dirty="0"/>
              <a:t>Programlama ise 1960’ </a:t>
            </a:r>
            <a:r>
              <a:rPr lang="tr-TR" altLang="tr-TR" dirty="0" err="1"/>
              <a:t>lı</a:t>
            </a:r>
            <a:r>
              <a:rPr lang="tr-TR" altLang="tr-TR" dirty="0"/>
              <a:t> yıllarda </a:t>
            </a:r>
            <a:r>
              <a:rPr lang="tr-TR" altLang="tr-TR" dirty="0" err="1"/>
              <a:t>Peterson</a:t>
            </a:r>
            <a:r>
              <a:rPr lang="tr-TR" altLang="tr-TR" dirty="0"/>
              <a:t>, </a:t>
            </a:r>
            <a:r>
              <a:rPr lang="tr-TR" altLang="tr-TR" dirty="0" err="1"/>
              <a:t>Zener</a:t>
            </a:r>
            <a:r>
              <a:rPr lang="tr-TR" altLang="tr-TR" dirty="0"/>
              <a:t> ve </a:t>
            </a:r>
            <a:r>
              <a:rPr lang="tr-TR" altLang="tr-TR" dirty="0" err="1"/>
              <a:t>Duffin</a:t>
            </a:r>
            <a:r>
              <a:rPr lang="tr-TR" altLang="tr-TR" dirty="0"/>
              <a:t> tarafından geliştirilmiştir. </a:t>
            </a:r>
            <a:endParaRPr lang="tr-TR" altLang="tr-TR" dirty="0" smtClean="0"/>
          </a:p>
          <a:p>
            <a:pPr>
              <a:lnSpc>
                <a:spcPct val="90000"/>
              </a:lnSpc>
            </a:pPr>
            <a:r>
              <a:rPr lang="tr-TR" altLang="tr-TR" dirty="0" smtClean="0"/>
              <a:t>Düzlemsel </a:t>
            </a:r>
            <a:r>
              <a:rPr lang="tr-TR" altLang="tr-TR" dirty="0"/>
              <a:t>Kesme Algoritması ise 1969’da </a:t>
            </a:r>
            <a:r>
              <a:rPr lang="tr-TR" altLang="tr-TR" dirty="0" err="1"/>
              <a:t>Zangwill</a:t>
            </a:r>
            <a:r>
              <a:rPr lang="tr-TR" altLang="tr-TR" dirty="0"/>
              <a:t> tarafından ortaya konmuştur. </a:t>
            </a:r>
            <a:endParaRPr lang="tr-TR" altLang="tr-TR" dirty="0" smtClean="0"/>
          </a:p>
          <a:p>
            <a:pPr>
              <a:lnSpc>
                <a:spcPct val="90000"/>
              </a:lnSpc>
            </a:pPr>
            <a:r>
              <a:rPr lang="tr-TR" altLang="tr-TR" dirty="0" smtClean="0"/>
              <a:t>İndirgenmiş </a:t>
            </a:r>
            <a:r>
              <a:rPr lang="tr-TR" altLang="tr-TR" dirty="0" err="1"/>
              <a:t>Gradient</a:t>
            </a:r>
            <a:r>
              <a:rPr lang="tr-TR" altLang="tr-TR" dirty="0"/>
              <a:t> </a:t>
            </a:r>
            <a:r>
              <a:rPr lang="tr-TR" altLang="tr-TR" dirty="0" err="1"/>
              <a:t>Metod</a:t>
            </a:r>
            <a:r>
              <a:rPr lang="tr-TR" altLang="tr-TR" dirty="0"/>
              <a:t> ise </a:t>
            </a:r>
            <a:r>
              <a:rPr lang="tr-TR" altLang="tr-TR" dirty="0" err="1"/>
              <a:t>Wolfe</a:t>
            </a:r>
            <a:r>
              <a:rPr lang="tr-TR" altLang="tr-TR" dirty="0"/>
              <a:t> tarafından 1963’ de geliştirilmiştir</a:t>
            </a:r>
          </a:p>
          <a:p>
            <a:pPr>
              <a:lnSpc>
                <a:spcPct val="90000"/>
              </a:lnSpc>
            </a:pPr>
            <a:endParaRPr 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16</a:t>
            </a:fld>
            <a:endParaRPr lang="tr-TR" altLang="tr-TR"/>
          </a:p>
        </p:txBody>
      </p:sp>
    </p:spTree>
    <p:extLst>
      <p:ext uri="{BB962C8B-B14F-4D97-AF65-F5344CB8AC3E}">
        <p14:creationId xmlns:p14="http://schemas.microsoft.com/office/powerpoint/2010/main" val="78319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a:t>Optimizasyon </a:t>
            </a:r>
            <a:r>
              <a:rPr lang="tr-TR" altLang="tr-TR" b="1" dirty="0" smtClean="0"/>
              <a:t>Teknikleri Bileşenleri</a:t>
            </a:r>
            <a:endParaRPr lang="tr-TR" altLang="tr-TR" b="1" dirty="0"/>
          </a:p>
        </p:txBody>
      </p:sp>
      <p:sp>
        <p:nvSpPr>
          <p:cNvPr id="58371" name="Rectangle 3"/>
          <p:cNvSpPr>
            <a:spLocks noGrp="1" noChangeArrowheads="1"/>
          </p:cNvSpPr>
          <p:nvPr>
            <p:ph idx="1"/>
          </p:nvPr>
        </p:nvSpPr>
        <p:spPr/>
        <p:txBody>
          <a:bodyPr>
            <a:normAutofit/>
          </a:bodyPr>
          <a:lstStyle/>
          <a:p>
            <a:pPr>
              <a:lnSpc>
                <a:spcPct val="90000"/>
              </a:lnSpc>
            </a:pPr>
            <a:r>
              <a:rPr lang="tr-TR" altLang="tr-TR" dirty="0"/>
              <a:t>Bir optimizasyon probleminin temel özelliği üç kategoriye ayrılmasıdır. Bunlar :</a:t>
            </a:r>
          </a:p>
          <a:p>
            <a:pPr lvl="1">
              <a:lnSpc>
                <a:spcPct val="90000"/>
              </a:lnSpc>
            </a:pPr>
            <a:r>
              <a:rPr lang="tr-TR" altLang="tr-TR" dirty="0"/>
              <a:t>En az bir amaç fonksiyonunun optimize edilmesi</a:t>
            </a:r>
          </a:p>
          <a:p>
            <a:pPr lvl="1">
              <a:lnSpc>
                <a:spcPct val="90000"/>
              </a:lnSpc>
            </a:pPr>
            <a:r>
              <a:rPr lang="tr-TR" altLang="tr-TR" dirty="0"/>
              <a:t>Eşitlik kısıtları</a:t>
            </a:r>
          </a:p>
          <a:p>
            <a:pPr lvl="1">
              <a:lnSpc>
                <a:spcPct val="90000"/>
              </a:lnSpc>
            </a:pPr>
            <a:r>
              <a:rPr lang="tr-TR" altLang="tr-TR" dirty="0"/>
              <a:t>Eşitsizlik kısıtlarıdır.</a:t>
            </a:r>
          </a:p>
          <a:p>
            <a:pPr>
              <a:lnSpc>
                <a:spcPct val="90000"/>
              </a:lnSpc>
            </a:pPr>
            <a:endParaRPr lang="tr-TR" altLang="tr-TR" dirty="0"/>
          </a:p>
          <a:p>
            <a:pPr>
              <a:lnSpc>
                <a:spcPct val="90000"/>
              </a:lnSpc>
            </a:pPr>
            <a:endParaRPr lang="tr-TR" alt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17</a:t>
            </a:fld>
            <a:endParaRPr lang="tr-TR" altLang="tr-TR"/>
          </a:p>
        </p:txBody>
      </p:sp>
    </p:spTree>
    <p:extLst>
      <p:ext uri="{BB962C8B-B14F-4D97-AF65-F5344CB8AC3E}">
        <p14:creationId xmlns:p14="http://schemas.microsoft.com/office/powerpoint/2010/main" val="351685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5"/>
          <p:cNvSpPr>
            <a:spLocks noGrp="1"/>
          </p:cNvSpPr>
          <p:nvPr>
            <p:ph type="sldNum" sz="quarter" idx="12"/>
          </p:nvPr>
        </p:nvSpPr>
        <p:spPr/>
        <p:txBody>
          <a:bodyPr/>
          <a:lstStyle/>
          <a:p>
            <a:fld id="{7AE24AB3-AF46-438A-B817-57B60D396349}" type="slidenum">
              <a:rPr lang="tr-TR" altLang="tr-TR"/>
              <a:pPr/>
              <a:t>18</a:t>
            </a:fld>
            <a:endParaRPr lang="tr-TR" altLang="tr-TR"/>
          </a:p>
        </p:txBody>
      </p:sp>
      <p:sp>
        <p:nvSpPr>
          <p:cNvPr id="17411" name="Rectangle 3"/>
          <p:cNvSpPr>
            <a:spLocks noGrp="1" noChangeArrowheads="1"/>
          </p:cNvSpPr>
          <p:nvPr>
            <p:ph type="body" idx="1"/>
          </p:nvPr>
        </p:nvSpPr>
        <p:spPr/>
        <p:txBody>
          <a:bodyPr>
            <a:normAutofit fontScale="85000" lnSpcReduction="20000"/>
          </a:bodyPr>
          <a:lstStyle/>
          <a:p>
            <a:pPr>
              <a:lnSpc>
                <a:spcPct val="90000"/>
              </a:lnSpc>
            </a:pPr>
            <a:endParaRPr lang="tr-TR" altLang="tr-TR" dirty="0" smtClean="0"/>
          </a:p>
          <a:p>
            <a:pPr>
              <a:lnSpc>
                <a:spcPct val="90000"/>
              </a:lnSpc>
            </a:pPr>
            <a:endParaRPr lang="tr-TR" altLang="tr-TR" dirty="0"/>
          </a:p>
          <a:p>
            <a:pPr>
              <a:lnSpc>
                <a:spcPct val="90000"/>
              </a:lnSpc>
            </a:pPr>
            <a:endParaRPr lang="tr-TR" altLang="tr-TR" dirty="0" smtClean="0"/>
          </a:p>
          <a:p>
            <a:pPr>
              <a:lnSpc>
                <a:spcPct val="90000"/>
              </a:lnSpc>
            </a:pPr>
            <a:endParaRPr lang="tr-TR" altLang="tr-TR" dirty="0"/>
          </a:p>
          <a:p>
            <a:pPr>
              <a:lnSpc>
                <a:spcPct val="90000"/>
              </a:lnSpc>
            </a:pPr>
            <a:r>
              <a:rPr lang="tr-TR" altLang="tr-TR" dirty="0" smtClean="0"/>
              <a:t>Bir </a:t>
            </a:r>
            <a:r>
              <a:rPr lang="tr-TR" altLang="tr-TR" dirty="0"/>
              <a:t>deney düzeneğinde, maksimum veya minimum sonuç/çıkış elde edebilmek için, </a:t>
            </a:r>
            <a:r>
              <a:rPr lang="tr-TR" altLang="tr-TR" dirty="0" smtClean="0"/>
              <a:t>sistemin </a:t>
            </a:r>
            <a:r>
              <a:rPr lang="tr-TR" altLang="tr-TR" dirty="0"/>
              <a:t>giriş karakteristiklerinin ayarlanması işlemi de bir optimizasyon sürecidir. </a:t>
            </a:r>
            <a:endParaRPr lang="tr-TR" altLang="tr-TR" dirty="0" smtClean="0"/>
          </a:p>
          <a:p>
            <a:pPr>
              <a:lnSpc>
                <a:spcPct val="90000"/>
              </a:lnSpc>
            </a:pPr>
            <a:r>
              <a:rPr lang="tr-TR" altLang="tr-TR" dirty="0" smtClean="0"/>
              <a:t>Bir </a:t>
            </a:r>
            <a:r>
              <a:rPr lang="tr-TR" altLang="tr-TR" dirty="0"/>
              <a:t>fonksiyonun girişinde, çeşitli parametreler çıkışında, uygunluk veya maliyet değerleri vardır. </a:t>
            </a:r>
            <a:endParaRPr lang="tr-TR" altLang="tr-TR" dirty="0" smtClean="0"/>
          </a:p>
          <a:p>
            <a:pPr>
              <a:lnSpc>
                <a:spcPct val="90000"/>
              </a:lnSpc>
            </a:pPr>
            <a:r>
              <a:rPr lang="tr-TR" altLang="tr-TR" dirty="0" smtClean="0"/>
              <a:t>Fonksiyon </a:t>
            </a:r>
            <a:r>
              <a:rPr lang="tr-TR" altLang="tr-TR" dirty="0"/>
              <a:t>veya </a:t>
            </a:r>
            <a:r>
              <a:rPr lang="tr-TR" altLang="tr-TR" dirty="0" smtClean="0"/>
              <a:t>süreç; </a:t>
            </a:r>
            <a:r>
              <a:rPr lang="tr-TR" altLang="tr-TR" dirty="0"/>
              <a:t>maliyet (</a:t>
            </a:r>
            <a:r>
              <a:rPr lang="tr-TR" altLang="tr-TR" dirty="0" err="1"/>
              <a:t>cost</a:t>
            </a:r>
            <a:r>
              <a:rPr lang="tr-TR" altLang="tr-TR" dirty="0"/>
              <a:t>) fonksiyonu, amaç (</a:t>
            </a:r>
            <a:r>
              <a:rPr lang="tr-TR" altLang="tr-TR" dirty="0" err="1"/>
              <a:t>objective</a:t>
            </a:r>
            <a:r>
              <a:rPr lang="tr-TR" altLang="tr-TR" dirty="0"/>
              <a:t>) fonksiyonu veya uygunluk (</a:t>
            </a:r>
            <a:r>
              <a:rPr lang="tr-TR" altLang="tr-TR" dirty="0" err="1"/>
              <a:t>fitness</a:t>
            </a:r>
            <a:r>
              <a:rPr lang="tr-TR" altLang="tr-TR" dirty="0"/>
              <a:t>) fonksiyonu olarak tanımlanır</a:t>
            </a:r>
            <a:r>
              <a:rPr lang="tr-TR" altLang="tr-TR" dirty="0" smtClean="0"/>
              <a:t>.</a:t>
            </a:r>
          </a:p>
          <a:p>
            <a:pPr>
              <a:lnSpc>
                <a:spcPct val="90000"/>
              </a:lnSpc>
            </a:pPr>
            <a:r>
              <a:rPr lang="tr-TR" altLang="tr-TR" dirty="0" smtClean="0"/>
              <a:t>Eğer </a:t>
            </a:r>
            <a:r>
              <a:rPr lang="tr-TR" altLang="tr-TR" dirty="0"/>
              <a:t>süreç deneysel ise, giriş parametreleri fiziksel büyüklüklerden </a:t>
            </a:r>
            <a:r>
              <a:rPr lang="tr-TR" altLang="tr-TR" dirty="0" smtClean="0"/>
              <a:t>oluşur.</a:t>
            </a:r>
            <a:endParaRPr lang="tr-TR" altLang="tr-TR" dirty="0"/>
          </a:p>
        </p:txBody>
      </p:sp>
      <p:sp>
        <p:nvSpPr>
          <p:cNvPr id="2" name="Şeritli Sağ Ok 1"/>
          <p:cNvSpPr/>
          <p:nvPr/>
        </p:nvSpPr>
        <p:spPr>
          <a:xfrm>
            <a:off x="1905000" y="2070099"/>
            <a:ext cx="762000" cy="533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p:cNvSpPr txBox="1"/>
          <p:nvPr/>
        </p:nvSpPr>
        <p:spPr>
          <a:xfrm>
            <a:off x="609600" y="2073031"/>
            <a:ext cx="1295400" cy="584775"/>
          </a:xfrm>
          <a:prstGeom prst="rect">
            <a:avLst/>
          </a:prstGeom>
          <a:noFill/>
        </p:spPr>
        <p:txBody>
          <a:bodyPr wrap="square" rtlCol="0">
            <a:spAutoFit/>
          </a:bodyPr>
          <a:lstStyle/>
          <a:p>
            <a:r>
              <a:rPr lang="tr-TR" sz="1600" dirty="0" smtClean="0"/>
              <a:t>Giriş veya parametreler</a:t>
            </a:r>
            <a:endParaRPr lang="tr-TR" sz="1600" dirty="0"/>
          </a:p>
        </p:txBody>
      </p:sp>
      <p:sp>
        <p:nvSpPr>
          <p:cNvPr id="8" name="Metin kutusu 7"/>
          <p:cNvSpPr txBox="1"/>
          <p:nvPr/>
        </p:nvSpPr>
        <p:spPr>
          <a:xfrm>
            <a:off x="6252452" y="2073030"/>
            <a:ext cx="1519947" cy="584775"/>
          </a:xfrm>
          <a:prstGeom prst="rect">
            <a:avLst/>
          </a:prstGeom>
          <a:noFill/>
        </p:spPr>
        <p:txBody>
          <a:bodyPr wrap="square" rtlCol="0">
            <a:spAutoFit/>
          </a:bodyPr>
          <a:lstStyle/>
          <a:p>
            <a:r>
              <a:rPr lang="tr-TR" sz="1600" dirty="0" smtClean="0"/>
              <a:t>Çıkış veya uygunluk değeri</a:t>
            </a:r>
            <a:endParaRPr lang="tr-TR" sz="1600" dirty="0"/>
          </a:p>
        </p:txBody>
      </p:sp>
      <p:sp>
        <p:nvSpPr>
          <p:cNvPr id="9" name="Şeritli Sağ Ok 8"/>
          <p:cNvSpPr/>
          <p:nvPr/>
        </p:nvSpPr>
        <p:spPr>
          <a:xfrm>
            <a:off x="5490452" y="2124405"/>
            <a:ext cx="762000" cy="533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Çerçeve 5"/>
          <p:cNvSpPr/>
          <p:nvPr/>
        </p:nvSpPr>
        <p:spPr>
          <a:xfrm>
            <a:off x="2819400" y="1832018"/>
            <a:ext cx="2590800" cy="106358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1" name="Metin kutusu 10"/>
          <p:cNvSpPr txBox="1"/>
          <p:nvPr/>
        </p:nvSpPr>
        <p:spPr>
          <a:xfrm>
            <a:off x="3048000" y="2167522"/>
            <a:ext cx="2227385" cy="338554"/>
          </a:xfrm>
          <a:prstGeom prst="rect">
            <a:avLst/>
          </a:prstGeom>
          <a:noFill/>
        </p:spPr>
        <p:txBody>
          <a:bodyPr wrap="square" rtlCol="0">
            <a:spAutoFit/>
          </a:bodyPr>
          <a:lstStyle/>
          <a:p>
            <a:r>
              <a:rPr lang="tr-TR" sz="1600" dirty="0" smtClean="0"/>
              <a:t>Fonksiyon veya proses</a:t>
            </a:r>
            <a:endParaRPr lang="tr-TR" sz="1600" dirty="0"/>
          </a:p>
        </p:txBody>
      </p:sp>
      <p:sp>
        <p:nvSpPr>
          <p:cNvPr id="13" name="Rectangle 2"/>
          <p:cNvSpPr>
            <a:spLocks noGrp="1" noChangeArrowheads="1"/>
          </p:cNvSpPr>
          <p:nvPr>
            <p:ph type="title"/>
          </p:nvPr>
        </p:nvSpPr>
        <p:spPr>
          <a:xfrm>
            <a:off x="762000" y="609601"/>
            <a:ext cx="7619999" cy="838199"/>
          </a:xfrm>
        </p:spPr>
        <p:txBody>
          <a:bodyPr/>
          <a:lstStyle/>
          <a:p>
            <a:r>
              <a:rPr lang="tr-TR" altLang="tr-TR" b="1" dirty="0"/>
              <a:t>Optimizasyon </a:t>
            </a:r>
            <a:r>
              <a:rPr lang="tr-TR" altLang="tr-TR" b="1" dirty="0" smtClean="0"/>
              <a:t>Teknikleri Bileşenleri</a:t>
            </a:r>
            <a:endParaRPr lang="tr-TR" altLang="tr-TR" b="1" dirty="0"/>
          </a:p>
        </p:txBody>
      </p:sp>
    </p:spTree>
    <p:extLst>
      <p:ext uri="{BB962C8B-B14F-4D97-AF65-F5344CB8AC3E}">
        <p14:creationId xmlns:p14="http://schemas.microsoft.com/office/powerpoint/2010/main" val="600794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lstStyle/>
          <a:p>
            <a:r>
              <a:rPr lang="tr-TR" altLang="tr-TR" b="1" dirty="0"/>
              <a:t>Optimizasyon </a:t>
            </a:r>
            <a:r>
              <a:rPr lang="tr-TR" altLang="tr-TR" b="1" dirty="0" smtClean="0"/>
              <a:t>Teknikleri Bileşenleri</a:t>
            </a:r>
            <a:endParaRPr lang="tr-TR" altLang="tr-TR" b="1" dirty="0"/>
          </a:p>
        </p:txBody>
      </p:sp>
      <p:sp>
        <p:nvSpPr>
          <p:cNvPr id="7" name="İçerik Yer Tutucusu 6"/>
          <p:cNvSpPr>
            <a:spLocks noGrp="1"/>
          </p:cNvSpPr>
          <p:nvPr>
            <p:ph idx="1"/>
          </p:nvPr>
        </p:nvSpPr>
        <p:spPr/>
        <p:txBody>
          <a:bodyPr>
            <a:normAutofit fontScale="77500" lnSpcReduction="20000"/>
          </a:bodyPr>
          <a:lstStyle/>
          <a:p>
            <a:r>
              <a:rPr lang="tr-TR" dirty="0" smtClean="0"/>
              <a:t>Genel bir optimizasyon probleminin çözümü altı adımda gerçekleştirilir.</a:t>
            </a:r>
          </a:p>
          <a:p>
            <a:pPr marL="514350" indent="-514350">
              <a:buFont typeface="+mj-lt"/>
              <a:buAutoNum type="romanLcPeriod"/>
            </a:pPr>
            <a:r>
              <a:rPr lang="tr-TR" dirty="0" smtClean="0"/>
              <a:t>İşlem analiz edilerek işlem değişkenlerinin bütün bir </a:t>
            </a:r>
            <a:r>
              <a:rPr lang="tr-TR" dirty="0" smtClean="0"/>
              <a:t>listesi </a:t>
            </a:r>
            <a:r>
              <a:rPr lang="tr-TR" dirty="0" smtClean="0"/>
              <a:t>çıkarılır.</a:t>
            </a:r>
          </a:p>
          <a:p>
            <a:pPr marL="514350" indent="-514350">
              <a:buFont typeface="+mj-lt"/>
              <a:buAutoNum type="romanLcPeriod"/>
            </a:pPr>
            <a:r>
              <a:rPr lang="tr-TR" dirty="0" smtClean="0"/>
              <a:t>Optimizasyon için amaç fonksiyonunu tanımlayacak kriterler belirlenir.</a:t>
            </a:r>
          </a:p>
          <a:p>
            <a:pPr marL="514350" indent="-514350">
              <a:buFont typeface="+mj-lt"/>
              <a:buAutoNum type="romanLcPeriod"/>
            </a:pPr>
            <a:r>
              <a:rPr lang="tr-TR" dirty="0" smtClean="0"/>
              <a:t>Matematiksel ifadelerde kullanılabilir bir işlem gerçekleştirilir.</a:t>
            </a:r>
          </a:p>
          <a:p>
            <a:pPr marL="514350" indent="-514350">
              <a:buFont typeface="+mj-lt"/>
              <a:buAutoNum type="romanLcPeriod"/>
            </a:pPr>
            <a:r>
              <a:rPr lang="tr-TR" dirty="0" smtClean="0"/>
              <a:t>Problem çok büyükse,</a:t>
            </a:r>
          </a:p>
          <a:p>
            <a:pPr marL="971550" lvl="1" indent="-514350">
              <a:buFont typeface="+mj-lt"/>
              <a:buAutoNum type="alphaLcParenR"/>
            </a:pPr>
            <a:r>
              <a:rPr lang="tr-TR" sz="2300" dirty="0" smtClean="0"/>
              <a:t>Kontrol edilebilir ve modeli basitleştirilir.</a:t>
            </a:r>
          </a:p>
          <a:p>
            <a:pPr marL="971550" lvl="1" indent="-514350">
              <a:buFont typeface="+mj-lt"/>
              <a:buAutoNum type="alphaLcParenR"/>
            </a:pPr>
            <a:r>
              <a:rPr lang="tr-TR" sz="2300" dirty="0" smtClean="0"/>
              <a:t>Amaç fonksiyonu tekniği matematiksel ifadeye uygulanır.</a:t>
            </a:r>
          </a:p>
          <a:p>
            <a:pPr marL="514350" indent="-514350">
              <a:buFont typeface="+mj-lt"/>
              <a:buAutoNum type="romanLcPeriod"/>
            </a:pPr>
            <a:r>
              <a:rPr lang="tr-TR" dirty="0" smtClean="0"/>
              <a:t>Uygun optimizasyon tekniği matematiksel ifadeye uygulanır.</a:t>
            </a:r>
          </a:p>
          <a:p>
            <a:pPr marL="514350" indent="-514350">
              <a:buFont typeface="+mj-lt"/>
              <a:buAutoNum type="romanLcPeriod"/>
            </a:pPr>
            <a:r>
              <a:rPr lang="tr-TR" dirty="0" smtClean="0"/>
              <a:t>Cevaplar kontrol edilir. </a:t>
            </a:r>
          </a:p>
          <a:p>
            <a:r>
              <a:rPr lang="tr-TR" dirty="0" smtClean="0"/>
              <a:t>Bütün optimizasyon problemlerinin çözümü için etkili tek bir metot olmadığından optimizasyon metotları optimizasyon problemlerinin farklı türleri için geliştirilmiştir.</a:t>
            </a:r>
          </a:p>
          <a:p>
            <a:endParaRPr lang="tr-TR" dirty="0"/>
          </a:p>
        </p:txBody>
      </p:sp>
      <p:sp>
        <p:nvSpPr>
          <p:cNvPr id="4" name="Slayt Numarası Yer Tutucusu 5"/>
          <p:cNvSpPr>
            <a:spLocks noGrp="1"/>
          </p:cNvSpPr>
          <p:nvPr>
            <p:ph type="sldNum" sz="quarter" idx="12"/>
          </p:nvPr>
        </p:nvSpPr>
        <p:spPr/>
        <p:txBody>
          <a:bodyPr/>
          <a:lstStyle/>
          <a:p>
            <a:fld id="{7AE24AB3-AF46-438A-B817-57B60D396349}" type="slidenum">
              <a:rPr lang="tr-TR" altLang="tr-TR"/>
              <a:pPr/>
              <a:t>19</a:t>
            </a:fld>
            <a:endParaRPr lang="tr-TR" altLang="tr-TR"/>
          </a:p>
        </p:txBody>
      </p:sp>
    </p:spTree>
    <p:extLst>
      <p:ext uri="{BB962C8B-B14F-4D97-AF65-F5344CB8AC3E}">
        <p14:creationId xmlns:p14="http://schemas.microsoft.com/office/powerpoint/2010/main" val="404305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chor="ctr"/>
          <a:lstStyle/>
          <a:p>
            <a:r>
              <a:rPr lang="tr-TR" altLang="tr-TR" sz="4400" b="1" dirty="0"/>
              <a:t>Giriş ve Temel Kavramlar</a:t>
            </a:r>
          </a:p>
        </p:txBody>
      </p:sp>
      <p:sp>
        <p:nvSpPr>
          <p:cNvPr id="4099" name="Rectangle 3"/>
          <p:cNvSpPr>
            <a:spLocks noGrp="1" noChangeArrowheads="1"/>
          </p:cNvSpPr>
          <p:nvPr>
            <p:ph type="subTitle" idx="1"/>
          </p:nvPr>
        </p:nvSpPr>
        <p:spPr/>
        <p:txBody>
          <a:bodyPr>
            <a:normAutofit/>
          </a:bodyPr>
          <a:lstStyle/>
          <a:p>
            <a:pPr>
              <a:lnSpc>
                <a:spcPct val="80000"/>
              </a:lnSpc>
            </a:pPr>
            <a:r>
              <a:rPr lang="tr-TR" altLang="tr-TR" sz="3000" b="1" dirty="0" smtClean="0"/>
              <a:t>Tarihsel Süreç, Optimizasyon Problem ve Model </a:t>
            </a:r>
            <a:r>
              <a:rPr lang="tr-TR" altLang="tr-TR" sz="3000" b="1" dirty="0" err="1" smtClean="0"/>
              <a:t>Formülasyonu</a:t>
            </a:r>
            <a:endParaRPr lang="tr-TR" altLang="tr-TR" sz="3000" b="1" dirty="0"/>
          </a:p>
        </p:txBody>
      </p:sp>
      <p:sp>
        <p:nvSpPr>
          <p:cNvPr id="4" name="Slayt Numarası Yer Tutucusu 5"/>
          <p:cNvSpPr>
            <a:spLocks noGrp="1"/>
          </p:cNvSpPr>
          <p:nvPr>
            <p:ph type="sldNum" sz="quarter" idx="12"/>
          </p:nvPr>
        </p:nvSpPr>
        <p:spPr/>
        <p:txBody>
          <a:bodyPr/>
          <a:lstStyle/>
          <a:p>
            <a:fld id="{E0F81EEB-79C8-4699-97CE-8CAA694A8822}" type="slidenum">
              <a:rPr lang="tr-TR" altLang="tr-TR"/>
              <a:pPr/>
              <a:t>2</a:t>
            </a:fld>
            <a:endParaRPr lang="tr-TR" altLang="tr-TR"/>
          </a:p>
        </p:txBody>
      </p:sp>
    </p:spTree>
    <p:extLst>
      <p:ext uri="{BB962C8B-B14F-4D97-AF65-F5344CB8AC3E}">
        <p14:creationId xmlns:p14="http://schemas.microsoft.com/office/powerpoint/2010/main" val="185865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lstStyle/>
          <a:p>
            <a:pPr>
              <a:lnSpc>
                <a:spcPct val="90000"/>
              </a:lnSpc>
            </a:pPr>
            <a:r>
              <a:rPr lang="tr-TR" altLang="tr-TR" b="1" dirty="0"/>
              <a:t>Optimizasyonun Temel </a:t>
            </a:r>
            <a:r>
              <a:rPr lang="tr-TR" altLang="tr-TR" b="1" dirty="0" smtClean="0"/>
              <a:t>Tanımı</a:t>
            </a:r>
            <a:endParaRPr lang="tr-TR" altLang="tr-TR" b="1" dirty="0"/>
          </a:p>
        </p:txBody>
      </p:sp>
      <p:sp>
        <p:nvSpPr>
          <p:cNvPr id="7" name="İçerik Yer Tutucusu 6"/>
          <p:cNvSpPr>
            <a:spLocks noGrp="1"/>
          </p:cNvSpPr>
          <p:nvPr>
            <p:ph idx="1"/>
          </p:nvPr>
        </p:nvSpPr>
        <p:spPr>
          <a:xfrm>
            <a:off x="762000" y="1752601"/>
            <a:ext cx="7696200" cy="4182532"/>
          </a:xfrm>
        </p:spPr>
        <p:txBody>
          <a:bodyPr>
            <a:normAutofit/>
          </a:bodyPr>
          <a:lstStyle/>
          <a:p>
            <a:pPr>
              <a:lnSpc>
                <a:spcPct val="90000"/>
              </a:lnSpc>
            </a:pPr>
            <a:r>
              <a:rPr lang="tr-TR" altLang="tr-TR" dirty="0" smtClean="0"/>
              <a:t>Optimize </a:t>
            </a:r>
            <a:r>
              <a:rPr lang="tr-TR" altLang="tr-TR" dirty="0"/>
              <a:t>edilecek büyüklük (maksimum veya minimum) </a:t>
            </a:r>
            <a:r>
              <a:rPr lang="tr-TR" altLang="tr-TR" b="1" i="1" dirty="0"/>
              <a:t>hedef fonksiyon olarak </a:t>
            </a:r>
            <a:r>
              <a:rPr lang="tr-TR" altLang="tr-TR" dirty="0"/>
              <a:t>adlandırılır.</a:t>
            </a:r>
          </a:p>
          <a:p>
            <a:pPr>
              <a:lnSpc>
                <a:spcPct val="90000"/>
              </a:lnSpc>
            </a:pPr>
            <a:r>
              <a:rPr lang="tr-TR" altLang="tr-TR" dirty="0"/>
              <a:t>Optimum değeri bulmak için, aldıkları değerleri değiştirilen parametreler </a:t>
            </a:r>
            <a:r>
              <a:rPr lang="tr-TR" altLang="tr-TR" b="1" i="1" dirty="0"/>
              <a:t>tasarım değişkenleri </a:t>
            </a:r>
            <a:r>
              <a:rPr lang="tr-TR" altLang="tr-TR" dirty="0"/>
              <a:t>olarak adlandırılır. </a:t>
            </a:r>
          </a:p>
          <a:p>
            <a:pPr>
              <a:lnSpc>
                <a:spcPct val="90000"/>
              </a:lnSpc>
            </a:pPr>
            <a:r>
              <a:rPr lang="tr-TR" altLang="tr-TR" dirty="0"/>
              <a:t>Parametrelerin değer alması üzerine konulan sınırlamalara </a:t>
            </a:r>
            <a:r>
              <a:rPr lang="tr-TR" altLang="tr-TR" b="1" i="1" dirty="0"/>
              <a:t>kısıtlayıcılar </a:t>
            </a:r>
            <a:r>
              <a:rPr lang="tr-TR" altLang="tr-TR" dirty="0"/>
              <a:t>olarak adlandırılır. </a:t>
            </a:r>
          </a:p>
          <a:p>
            <a:endParaRPr lang="tr-TR" dirty="0"/>
          </a:p>
        </p:txBody>
      </p:sp>
      <p:sp>
        <p:nvSpPr>
          <p:cNvPr id="4" name="Slayt Numarası Yer Tutucusu 5"/>
          <p:cNvSpPr>
            <a:spLocks noGrp="1"/>
          </p:cNvSpPr>
          <p:nvPr>
            <p:ph type="sldNum" sz="quarter" idx="12"/>
          </p:nvPr>
        </p:nvSpPr>
        <p:spPr/>
        <p:txBody>
          <a:bodyPr/>
          <a:lstStyle/>
          <a:p>
            <a:fld id="{7AE24AB3-AF46-438A-B817-57B60D396349}" type="slidenum">
              <a:rPr lang="tr-TR" altLang="tr-TR"/>
              <a:pPr/>
              <a:t>20</a:t>
            </a:fld>
            <a:endParaRPr lang="tr-TR" altLang="tr-TR"/>
          </a:p>
        </p:txBody>
      </p:sp>
    </p:spTree>
    <p:extLst>
      <p:ext uri="{BB962C8B-B14F-4D97-AF65-F5344CB8AC3E}">
        <p14:creationId xmlns:p14="http://schemas.microsoft.com/office/powerpoint/2010/main" val="326675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lstStyle/>
          <a:p>
            <a:r>
              <a:rPr lang="tr-TR" altLang="tr-TR" b="1" dirty="0"/>
              <a:t>Optimizasyon </a:t>
            </a:r>
            <a:r>
              <a:rPr lang="tr-TR" altLang="tr-TR" b="1" dirty="0" smtClean="0"/>
              <a:t>Teknikleri Bileşenleri</a:t>
            </a:r>
            <a:endParaRPr lang="tr-TR" altLang="tr-TR" b="1" dirty="0"/>
          </a:p>
        </p:txBody>
      </p:sp>
      <p:sp>
        <p:nvSpPr>
          <p:cNvPr id="6" name="İçerik Yer Tutucusu 5"/>
          <p:cNvSpPr>
            <a:spLocks noGrp="1"/>
          </p:cNvSpPr>
          <p:nvPr>
            <p:ph idx="1"/>
          </p:nvPr>
        </p:nvSpPr>
        <p:spPr>
          <a:xfrm>
            <a:off x="762000" y="2047957"/>
            <a:ext cx="7620000" cy="4182532"/>
          </a:xfrm>
        </p:spPr>
        <p:txBody>
          <a:bodyPr>
            <a:normAutofit fontScale="70000" lnSpcReduction="20000"/>
          </a:bodyPr>
          <a:lstStyle/>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r>
              <a:rPr lang="tr-TR" dirty="0" smtClean="0"/>
              <a:t>Bu </a:t>
            </a:r>
            <a:r>
              <a:rPr lang="tr-TR" dirty="0"/>
              <a:t>genel tanım altında amaç fonksiyonun en iyi tanımını veren </a:t>
            </a:r>
          </a:p>
          <a:p>
            <a:r>
              <a:rPr lang="tr-TR" b="1" i="1" dirty="0"/>
              <a:t>x=(x</a:t>
            </a:r>
            <a:r>
              <a:rPr lang="tr-TR" b="1" i="1" baseline="-25000" dirty="0"/>
              <a:t>1</a:t>
            </a:r>
            <a:r>
              <a:rPr lang="tr-TR" b="1" i="1" dirty="0"/>
              <a:t>, x</a:t>
            </a:r>
            <a:r>
              <a:rPr lang="tr-TR" b="1" i="1" baseline="-25000" dirty="0"/>
              <a:t>2</a:t>
            </a:r>
            <a:r>
              <a:rPr lang="tr-TR" b="1" i="1" dirty="0"/>
              <a:t>, …, </a:t>
            </a:r>
            <a:r>
              <a:rPr lang="tr-TR" b="1" i="1" dirty="0" err="1"/>
              <a:t>x</a:t>
            </a:r>
            <a:r>
              <a:rPr lang="tr-TR" b="1" i="1" baseline="-25000" dirty="0" err="1"/>
              <a:t>n</a:t>
            </a:r>
            <a:r>
              <a:rPr lang="tr-TR" b="1" i="1" dirty="0"/>
              <a:t>)</a:t>
            </a:r>
            <a:r>
              <a:rPr lang="tr-TR" b="1" i="1" baseline="30000" dirty="0"/>
              <a:t>T</a:t>
            </a:r>
          </a:p>
          <a:p>
            <a:r>
              <a:rPr lang="tr-TR" b="1" i="1" dirty="0"/>
              <a:t>n-</a:t>
            </a:r>
            <a:r>
              <a:rPr lang="tr-TR" dirty="0"/>
              <a:t>boyutlu çözüm vektörüne model vektörü de denir.</a:t>
            </a:r>
          </a:p>
          <a:p>
            <a:r>
              <a:rPr lang="tr-TR" b="1" i="1" dirty="0"/>
              <a:t>n</a:t>
            </a:r>
            <a:r>
              <a:rPr lang="tr-TR" dirty="0"/>
              <a:t>’ </a:t>
            </a:r>
            <a:r>
              <a:rPr lang="tr-TR" dirty="0" err="1"/>
              <a:t>nin</a:t>
            </a:r>
            <a:r>
              <a:rPr lang="tr-TR" dirty="0"/>
              <a:t> sıfır olması problemin kısıtsız olması, sıfırdan farklı olması da problemin kısıtlı olması anlamına gelir.</a:t>
            </a:r>
          </a:p>
          <a:p>
            <a:endParaRPr lang="tr-TR" dirty="0"/>
          </a:p>
        </p:txBody>
      </p:sp>
      <p:sp>
        <p:nvSpPr>
          <p:cNvPr id="4" name="Slayt Numarası Yer Tutucusu 5"/>
          <p:cNvSpPr>
            <a:spLocks noGrp="1"/>
          </p:cNvSpPr>
          <p:nvPr>
            <p:ph type="sldNum" sz="quarter" idx="12"/>
          </p:nvPr>
        </p:nvSpPr>
        <p:spPr/>
        <p:txBody>
          <a:bodyPr/>
          <a:lstStyle/>
          <a:p>
            <a:fld id="{7AE24AB3-AF46-438A-B817-57B60D396349}" type="slidenum">
              <a:rPr lang="tr-TR" altLang="tr-TR"/>
              <a:pPr/>
              <a:t>21</a:t>
            </a:fld>
            <a:endParaRPr lang="tr-TR" altLang="tr-TR" dirty="0"/>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51172"/>
          <a:stretch/>
        </p:blipFill>
        <p:spPr bwMode="auto">
          <a:xfrm>
            <a:off x="933101" y="1905000"/>
            <a:ext cx="7440106" cy="226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43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5"/>
          <p:cNvSpPr>
            <a:spLocks noGrp="1"/>
          </p:cNvSpPr>
          <p:nvPr>
            <p:ph type="sldNum" sz="quarter" idx="12"/>
          </p:nvPr>
        </p:nvSpPr>
        <p:spPr/>
        <p:txBody>
          <a:bodyPr/>
          <a:lstStyle/>
          <a:p>
            <a:fld id="{3FCB83D5-C873-4CCC-8013-3E493C50321E}" type="slidenum">
              <a:rPr lang="tr-TR" altLang="tr-TR"/>
              <a:pPr/>
              <a:t>22</a:t>
            </a:fld>
            <a:endParaRPr lang="tr-TR" altLang="tr-TR"/>
          </a:p>
        </p:txBody>
      </p:sp>
      <p:sp>
        <p:nvSpPr>
          <p:cNvPr id="38914" name="Rectangle 2"/>
          <p:cNvSpPr>
            <a:spLocks noGrp="1" noChangeArrowheads="1"/>
          </p:cNvSpPr>
          <p:nvPr>
            <p:ph type="title"/>
          </p:nvPr>
        </p:nvSpPr>
        <p:spPr/>
        <p:txBody>
          <a:bodyPr/>
          <a:lstStyle/>
          <a:p>
            <a:r>
              <a:rPr lang="tr-TR" altLang="tr-TR" b="1" dirty="0"/>
              <a:t>Hedef Fonksiyonu</a:t>
            </a:r>
          </a:p>
        </p:txBody>
      </p:sp>
      <p:sp>
        <p:nvSpPr>
          <p:cNvPr id="38915" name="Rectangle 3"/>
          <p:cNvSpPr>
            <a:spLocks noGrp="1" noChangeArrowheads="1"/>
          </p:cNvSpPr>
          <p:nvPr>
            <p:ph type="body" idx="1"/>
          </p:nvPr>
        </p:nvSpPr>
        <p:spPr/>
        <p:txBody>
          <a:bodyPr>
            <a:normAutofit fontScale="92500" lnSpcReduction="20000"/>
          </a:bodyPr>
          <a:lstStyle/>
          <a:p>
            <a:pPr>
              <a:lnSpc>
                <a:spcPct val="90000"/>
              </a:lnSpc>
            </a:pPr>
            <a:r>
              <a:rPr lang="tr-TR" altLang="tr-TR" sz="2800" dirty="0"/>
              <a:t>Bir sistemin birden fazla mümkün çözümleri olabilir. Bunlardan bazıları diğerlerinden daha iyi olabilir. Bu nedenle, bu alternatif tasarımları karşılaştıracak bir kriter olmalıdır. </a:t>
            </a:r>
          </a:p>
          <a:p>
            <a:pPr>
              <a:lnSpc>
                <a:spcPct val="90000"/>
              </a:lnSpc>
            </a:pPr>
            <a:r>
              <a:rPr lang="tr-TR" altLang="tr-TR" sz="2800" dirty="0"/>
              <a:t>Bu tür kriterlere Hedef fonksiyonu denir, ve isteklere bağlı olarak ya minimize edilir veya maksimum değeri aranır.</a:t>
            </a:r>
          </a:p>
          <a:p>
            <a:pPr lvl="1">
              <a:lnSpc>
                <a:spcPct val="90000"/>
              </a:lnSpc>
            </a:pPr>
            <a:r>
              <a:rPr lang="tr-TR" altLang="tr-TR" sz="2400" dirty="0"/>
              <a:t>Maliyet (minimize edilecek)</a:t>
            </a:r>
          </a:p>
          <a:p>
            <a:pPr lvl="1">
              <a:lnSpc>
                <a:spcPct val="90000"/>
              </a:lnSpc>
            </a:pPr>
            <a:r>
              <a:rPr lang="tr-TR" altLang="tr-TR" sz="2400" dirty="0"/>
              <a:t>Ağırlık (minimize edilecek)</a:t>
            </a:r>
          </a:p>
          <a:p>
            <a:pPr lvl="1">
              <a:lnSpc>
                <a:spcPct val="90000"/>
              </a:lnSpc>
            </a:pPr>
            <a:r>
              <a:rPr lang="tr-TR" altLang="tr-TR" sz="2400" dirty="0"/>
              <a:t>Kar (maksimize edilecek)</a:t>
            </a:r>
          </a:p>
          <a:p>
            <a:pPr lvl="1">
              <a:lnSpc>
                <a:spcPct val="90000"/>
              </a:lnSpc>
            </a:pPr>
            <a:r>
              <a:rPr lang="tr-TR" altLang="tr-TR" sz="2400" dirty="0"/>
              <a:t>Enerji kullanımı (minimize edilecek)…..</a:t>
            </a:r>
          </a:p>
          <a:p>
            <a:pPr lvl="1">
              <a:lnSpc>
                <a:spcPct val="90000"/>
              </a:lnSpc>
              <a:buFontTx/>
              <a:buNone/>
            </a:pPr>
            <a:endParaRPr lang="tr-TR" altLang="tr-TR" sz="2400" dirty="0"/>
          </a:p>
          <a:p>
            <a:pPr>
              <a:lnSpc>
                <a:spcPct val="90000"/>
              </a:lnSpc>
            </a:pPr>
            <a:endParaRPr lang="tr-TR" altLang="tr-TR" sz="2800" dirty="0"/>
          </a:p>
          <a:p>
            <a:pPr>
              <a:lnSpc>
                <a:spcPct val="90000"/>
              </a:lnSpc>
            </a:pPr>
            <a:endParaRPr lang="tr-TR" altLang="tr-TR" sz="2800" dirty="0"/>
          </a:p>
        </p:txBody>
      </p:sp>
    </p:spTree>
    <p:extLst>
      <p:ext uri="{BB962C8B-B14F-4D97-AF65-F5344CB8AC3E}">
        <p14:creationId xmlns:p14="http://schemas.microsoft.com/office/powerpoint/2010/main" val="129608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lstStyle/>
          <a:p>
            <a:r>
              <a:rPr lang="tr-TR" altLang="tr-TR" b="1" dirty="0"/>
              <a:t>Tasarım Değişkenleri</a:t>
            </a:r>
          </a:p>
        </p:txBody>
      </p:sp>
      <p:sp>
        <p:nvSpPr>
          <p:cNvPr id="7" name="İçerik Yer Tutucusu 6"/>
          <p:cNvSpPr>
            <a:spLocks noGrp="1"/>
          </p:cNvSpPr>
          <p:nvPr>
            <p:ph idx="1"/>
          </p:nvPr>
        </p:nvSpPr>
        <p:spPr>
          <a:xfrm>
            <a:off x="762000" y="1752601"/>
            <a:ext cx="7696200" cy="4182532"/>
          </a:xfrm>
        </p:spPr>
        <p:txBody>
          <a:bodyPr>
            <a:normAutofit/>
          </a:bodyPr>
          <a:lstStyle/>
          <a:p>
            <a:r>
              <a:rPr lang="tr-TR" altLang="tr-TR" dirty="0" smtClean="0"/>
              <a:t>Tasarım değişkenleri, sistemi </a:t>
            </a:r>
            <a:r>
              <a:rPr lang="tr-TR" altLang="tr-TR" dirty="0"/>
              <a:t>tanımlayan değişken setidir. Masanın yüksekliği veya genişliği </a:t>
            </a:r>
            <a:r>
              <a:rPr lang="tr-TR" altLang="tr-TR" dirty="0" smtClean="0"/>
              <a:t>gibi.</a:t>
            </a:r>
            <a:endParaRPr lang="tr-TR" altLang="tr-TR" dirty="0"/>
          </a:p>
          <a:p>
            <a:r>
              <a:rPr lang="tr-TR" altLang="tr-TR" dirty="0"/>
              <a:t>Tasarım değişkenlerine herhangi bir değer atanabilmelidir. </a:t>
            </a:r>
          </a:p>
          <a:p>
            <a:r>
              <a:rPr lang="tr-TR" altLang="tr-TR" dirty="0"/>
              <a:t>Tasarım değişkenleri birbirlerinden bağımsız olmalıdırlar.</a:t>
            </a:r>
          </a:p>
          <a:p>
            <a:r>
              <a:rPr lang="tr-TR" altLang="tr-TR" dirty="0"/>
              <a:t>Probleme ait uygun ve gerekli tasarım değişkenlerinin seçimi oldukça önemlidir. Aksi halde problem tanımı eksik veya hatalı olabilir.</a:t>
            </a:r>
            <a:endParaRPr lang="tr-TR" dirty="0"/>
          </a:p>
        </p:txBody>
      </p:sp>
      <p:sp>
        <p:nvSpPr>
          <p:cNvPr id="4" name="Slayt Numarası Yer Tutucusu 5"/>
          <p:cNvSpPr>
            <a:spLocks noGrp="1"/>
          </p:cNvSpPr>
          <p:nvPr>
            <p:ph type="sldNum" sz="quarter" idx="12"/>
          </p:nvPr>
        </p:nvSpPr>
        <p:spPr/>
        <p:txBody>
          <a:bodyPr/>
          <a:lstStyle/>
          <a:p>
            <a:fld id="{7AE24AB3-AF46-438A-B817-57B60D396349}" type="slidenum">
              <a:rPr lang="tr-TR" altLang="tr-TR"/>
              <a:pPr/>
              <a:t>23</a:t>
            </a:fld>
            <a:endParaRPr lang="tr-TR" altLang="tr-TR"/>
          </a:p>
        </p:txBody>
      </p:sp>
    </p:spTree>
    <p:extLst>
      <p:ext uri="{BB962C8B-B14F-4D97-AF65-F5344CB8AC3E}">
        <p14:creationId xmlns:p14="http://schemas.microsoft.com/office/powerpoint/2010/main" val="149774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5"/>
          <p:cNvSpPr>
            <a:spLocks noGrp="1"/>
          </p:cNvSpPr>
          <p:nvPr>
            <p:ph type="sldNum" sz="quarter" idx="12"/>
          </p:nvPr>
        </p:nvSpPr>
        <p:spPr/>
        <p:txBody>
          <a:bodyPr/>
          <a:lstStyle/>
          <a:p>
            <a:fld id="{E9259B86-BACF-4B5F-8904-A86BA251F68C}" type="slidenum">
              <a:rPr lang="tr-TR" altLang="tr-TR"/>
              <a:pPr/>
              <a:t>24</a:t>
            </a:fld>
            <a:endParaRPr lang="tr-TR" altLang="tr-TR"/>
          </a:p>
        </p:txBody>
      </p:sp>
      <p:sp>
        <p:nvSpPr>
          <p:cNvPr id="39938" name="Rectangle 2"/>
          <p:cNvSpPr>
            <a:spLocks noGrp="1" noChangeArrowheads="1"/>
          </p:cNvSpPr>
          <p:nvPr>
            <p:ph type="title"/>
          </p:nvPr>
        </p:nvSpPr>
        <p:spPr/>
        <p:txBody>
          <a:bodyPr/>
          <a:lstStyle/>
          <a:p>
            <a:r>
              <a:rPr lang="tr-TR" altLang="tr-TR" b="1"/>
              <a:t>Kısıtlayıcı Fonksiyonu</a:t>
            </a:r>
            <a:endParaRPr lang="tr-TR" altLang="tr-TR"/>
          </a:p>
        </p:txBody>
      </p:sp>
      <p:sp>
        <p:nvSpPr>
          <p:cNvPr id="39939" name="Rectangle 3"/>
          <p:cNvSpPr>
            <a:spLocks noGrp="1" noChangeArrowheads="1"/>
          </p:cNvSpPr>
          <p:nvPr>
            <p:ph type="body" idx="1"/>
          </p:nvPr>
        </p:nvSpPr>
        <p:spPr/>
        <p:txBody>
          <a:bodyPr/>
          <a:lstStyle/>
          <a:p>
            <a:r>
              <a:rPr lang="tr-TR" altLang="tr-TR"/>
              <a:t>Tasarımı sınırlayan, tasarım değişkenlerinin alacağı değerlere limit koyan fonksiyonlardır.</a:t>
            </a:r>
          </a:p>
          <a:p>
            <a:r>
              <a:rPr lang="tr-TR" altLang="tr-TR" b="1"/>
              <a:t>Bazı Örnekler:</a:t>
            </a:r>
            <a:endParaRPr lang="tr-TR" altLang="tr-TR"/>
          </a:p>
          <a:p>
            <a:pPr lvl="1"/>
            <a:r>
              <a:rPr lang="tr-TR" altLang="tr-TR" i="1"/>
              <a:t>Yapı, herhangi bir hasara uğramadan üzerine gelen yükleri taşıyabilmelidir.</a:t>
            </a:r>
            <a:endParaRPr lang="tr-TR" altLang="tr-TR"/>
          </a:p>
          <a:p>
            <a:endParaRPr lang="tr-TR" altLang="tr-TR"/>
          </a:p>
        </p:txBody>
      </p:sp>
    </p:spTree>
    <p:extLst>
      <p:ext uri="{BB962C8B-B14F-4D97-AF65-F5344CB8AC3E}">
        <p14:creationId xmlns:p14="http://schemas.microsoft.com/office/powerpoint/2010/main" val="3653145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ayt Numarası Yer Tutucusu 5"/>
          <p:cNvSpPr>
            <a:spLocks noGrp="1"/>
          </p:cNvSpPr>
          <p:nvPr>
            <p:ph type="sldNum" sz="quarter" idx="12"/>
          </p:nvPr>
        </p:nvSpPr>
        <p:spPr/>
        <p:txBody>
          <a:bodyPr/>
          <a:lstStyle/>
          <a:p>
            <a:fld id="{D6D4365B-F59B-4E51-ADDB-FC03115C4C1F}" type="slidenum">
              <a:rPr lang="tr-TR" altLang="tr-TR"/>
              <a:pPr/>
              <a:t>25</a:t>
            </a:fld>
            <a:endParaRPr lang="tr-TR" altLang="tr-TR"/>
          </a:p>
        </p:txBody>
      </p:sp>
      <p:grpSp>
        <p:nvGrpSpPr>
          <p:cNvPr id="2" name="Grup 1"/>
          <p:cNvGrpSpPr/>
          <p:nvPr/>
        </p:nvGrpSpPr>
        <p:grpSpPr>
          <a:xfrm>
            <a:off x="1101431" y="685800"/>
            <a:ext cx="6715294" cy="5615736"/>
            <a:chOff x="1101431" y="685800"/>
            <a:chExt cx="6715294" cy="5615736"/>
          </a:xfrm>
        </p:grpSpPr>
        <p:sp>
          <p:nvSpPr>
            <p:cNvPr id="40964" name="Text Box 4"/>
            <p:cNvSpPr txBox="1">
              <a:spLocks noChangeArrowheads="1"/>
            </p:cNvSpPr>
            <p:nvPr/>
          </p:nvSpPr>
          <p:spPr bwMode="auto">
            <a:xfrm>
              <a:off x="4366500" y="5587767"/>
              <a:ext cx="18002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dirty="0">
                  <a:latin typeface="Garamond" panose="02020404030301010803" pitchFamily="18" charset="0"/>
                </a:rPr>
                <a:t>Uygun sınır noktası</a:t>
              </a:r>
            </a:p>
          </p:txBody>
        </p:sp>
        <p:sp>
          <p:nvSpPr>
            <p:cNvPr id="40965" name="Text Box 5"/>
            <p:cNvSpPr txBox="1">
              <a:spLocks noChangeArrowheads="1"/>
            </p:cNvSpPr>
            <p:nvPr/>
          </p:nvSpPr>
          <p:spPr bwMode="auto">
            <a:xfrm>
              <a:off x="1171401" y="5901426"/>
              <a:ext cx="61928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tr-TR" altLang="tr-TR" sz="2000" b="1" dirty="0">
                  <a:latin typeface="Garamond" panose="02020404030301010803" pitchFamily="18" charset="0"/>
                </a:rPr>
                <a:t>2 boyutlu tasarım uzayında kısıt yüzeyleri</a:t>
              </a:r>
            </a:p>
          </p:txBody>
        </p:sp>
        <p:grpSp>
          <p:nvGrpSpPr>
            <p:cNvPr id="40966" name="Group 6"/>
            <p:cNvGrpSpPr>
              <a:grpSpLocks/>
            </p:cNvGrpSpPr>
            <p:nvPr/>
          </p:nvGrpSpPr>
          <p:grpSpPr bwMode="auto">
            <a:xfrm>
              <a:off x="1101431" y="685800"/>
              <a:ext cx="6715294" cy="5274733"/>
              <a:chOff x="839" y="119"/>
              <a:chExt cx="4424" cy="3629"/>
            </a:xfrm>
          </p:grpSpPr>
          <p:sp>
            <p:nvSpPr>
              <p:cNvPr id="40967" name="Oval 7"/>
              <p:cNvSpPr>
                <a:spLocks noChangeArrowheads="1"/>
              </p:cNvSpPr>
              <p:nvPr/>
            </p:nvSpPr>
            <p:spPr bwMode="auto">
              <a:xfrm>
                <a:off x="1111" y="391"/>
                <a:ext cx="3175" cy="31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992" name="Line 32"/>
              <p:cNvSpPr>
                <a:spLocks noChangeShapeType="1"/>
              </p:cNvSpPr>
              <p:nvPr/>
            </p:nvSpPr>
            <p:spPr bwMode="auto">
              <a:xfrm flipH="1">
                <a:off x="1156" y="709"/>
                <a:ext cx="1089"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8" name="Line 38"/>
              <p:cNvSpPr>
                <a:spLocks noChangeShapeType="1"/>
              </p:cNvSpPr>
              <p:nvPr/>
            </p:nvSpPr>
            <p:spPr bwMode="auto">
              <a:xfrm flipH="1">
                <a:off x="1383" y="1253"/>
                <a:ext cx="1270" cy="16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68" name="Line 8"/>
              <p:cNvSpPr>
                <a:spLocks noChangeShapeType="1"/>
              </p:cNvSpPr>
              <p:nvPr/>
            </p:nvSpPr>
            <p:spPr bwMode="auto">
              <a:xfrm>
                <a:off x="839" y="1979"/>
                <a:ext cx="3629" cy="0"/>
              </a:xfrm>
              <a:prstGeom prst="line">
                <a:avLst/>
              </a:prstGeom>
              <a:noFill/>
              <a:ln w="28575">
                <a:solidFill>
                  <a:srgbClr val="FFCC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69" name="Line 9"/>
              <p:cNvSpPr>
                <a:spLocks noChangeShapeType="1"/>
              </p:cNvSpPr>
              <p:nvPr/>
            </p:nvSpPr>
            <p:spPr bwMode="auto">
              <a:xfrm>
                <a:off x="2699" y="210"/>
                <a:ext cx="0" cy="3538"/>
              </a:xfrm>
              <a:prstGeom prst="line">
                <a:avLst/>
              </a:prstGeom>
              <a:noFill/>
              <a:ln w="28575">
                <a:solidFill>
                  <a:srgbClr val="FFCC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70" name="Line 10"/>
              <p:cNvSpPr>
                <a:spLocks noChangeShapeType="1"/>
              </p:cNvSpPr>
              <p:nvPr/>
            </p:nvSpPr>
            <p:spPr bwMode="auto">
              <a:xfrm>
                <a:off x="2018" y="391"/>
                <a:ext cx="2087" cy="2903"/>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71" name="Line 11"/>
              <p:cNvSpPr>
                <a:spLocks noChangeShapeType="1"/>
              </p:cNvSpPr>
              <p:nvPr/>
            </p:nvSpPr>
            <p:spPr bwMode="auto">
              <a:xfrm>
                <a:off x="2517" y="164"/>
                <a:ext cx="1179" cy="331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72" name="Text Box 12"/>
              <p:cNvSpPr txBox="1">
                <a:spLocks noChangeArrowheads="1"/>
              </p:cNvSpPr>
              <p:nvPr/>
            </p:nvSpPr>
            <p:spPr bwMode="auto">
              <a:xfrm>
                <a:off x="2472" y="1298"/>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1</a:t>
                </a:r>
              </a:p>
            </p:txBody>
          </p:sp>
          <p:sp>
            <p:nvSpPr>
              <p:cNvPr id="40973" name="Text Box 13"/>
              <p:cNvSpPr txBox="1">
                <a:spLocks noChangeArrowheads="1"/>
              </p:cNvSpPr>
              <p:nvPr/>
            </p:nvSpPr>
            <p:spPr bwMode="auto">
              <a:xfrm>
                <a:off x="2472" y="618"/>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2</a:t>
                </a:r>
              </a:p>
            </p:txBody>
          </p:sp>
          <p:sp>
            <p:nvSpPr>
              <p:cNvPr id="40974" name="Text Box 14"/>
              <p:cNvSpPr txBox="1">
                <a:spLocks noChangeArrowheads="1"/>
              </p:cNvSpPr>
              <p:nvPr/>
            </p:nvSpPr>
            <p:spPr bwMode="auto">
              <a:xfrm>
                <a:off x="4241" y="1933"/>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3</a:t>
                </a:r>
              </a:p>
            </p:txBody>
          </p:sp>
          <p:sp>
            <p:nvSpPr>
              <p:cNvPr id="40975" name="Text Box 15"/>
              <p:cNvSpPr txBox="1">
                <a:spLocks noChangeArrowheads="1"/>
              </p:cNvSpPr>
              <p:nvPr/>
            </p:nvSpPr>
            <p:spPr bwMode="auto">
              <a:xfrm>
                <a:off x="3606" y="1929"/>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2</a:t>
                </a:r>
              </a:p>
            </p:txBody>
          </p:sp>
          <p:sp>
            <p:nvSpPr>
              <p:cNvPr id="40976" name="Text Box 16"/>
              <p:cNvSpPr txBox="1">
                <a:spLocks noChangeArrowheads="1"/>
              </p:cNvSpPr>
              <p:nvPr/>
            </p:nvSpPr>
            <p:spPr bwMode="auto">
              <a:xfrm>
                <a:off x="2971" y="1929"/>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1</a:t>
                </a:r>
              </a:p>
            </p:txBody>
          </p:sp>
          <p:sp>
            <p:nvSpPr>
              <p:cNvPr id="40977" name="Text Box 17"/>
              <p:cNvSpPr txBox="1">
                <a:spLocks noChangeArrowheads="1"/>
              </p:cNvSpPr>
              <p:nvPr/>
            </p:nvSpPr>
            <p:spPr bwMode="auto">
              <a:xfrm>
                <a:off x="4513" y="1838"/>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X</a:t>
                </a:r>
                <a:r>
                  <a:rPr lang="tr-TR" altLang="tr-TR" baseline="-25000">
                    <a:latin typeface="Garamond" panose="02020404030301010803" pitchFamily="18" charset="0"/>
                  </a:rPr>
                  <a:t>1</a:t>
                </a:r>
                <a:endParaRPr lang="tr-TR" altLang="tr-TR">
                  <a:latin typeface="Garamond" panose="02020404030301010803" pitchFamily="18" charset="0"/>
                </a:endParaRPr>
              </a:p>
            </p:txBody>
          </p:sp>
          <p:sp>
            <p:nvSpPr>
              <p:cNvPr id="40978" name="Text Box 18"/>
              <p:cNvSpPr txBox="1">
                <a:spLocks noChangeArrowheads="1"/>
              </p:cNvSpPr>
              <p:nvPr/>
            </p:nvSpPr>
            <p:spPr bwMode="auto">
              <a:xfrm>
                <a:off x="2789" y="11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X</a:t>
                </a:r>
                <a:r>
                  <a:rPr lang="tr-TR" altLang="tr-TR" baseline="-25000">
                    <a:latin typeface="Garamond" panose="02020404030301010803" pitchFamily="18" charset="0"/>
                  </a:rPr>
                  <a:t>2</a:t>
                </a:r>
                <a:endParaRPr lang="tr-TR" altLang="tr-TR">
                  <a:latin typeface="Garamond" panose="02020404030301010803" pitchFamily="18" charset="0"/>
                </a:endParaRPr>
              </a:p>
            </p:txBody>
          </p:sp>
          <p:sp>
            <p:nvSpPr>
              <p:cNvPr id="40979" name="Text Box 19"/>
              <p:cNvSpPr txBox="1">
                <a:spLocks noChangeArrowheads="1"/>
              </p:cNvSpPr>
              <p:nvPr/>
            </p:nvSpPr>
            <p:spPr bwMode="auto">
              <a:xfrm>
                <a:off x="2699" y="3517"/>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-3</a:t>
                </a:r>
              </a:p>
            </p:txBody>
          </p:sp>
          <p:sp>
            <p:nvSpPr>
              <p:cNvPr id="40980" name="Text Box 20"/>
              <p:cNvSpPr txBox="1">
                <a:spLocks noChangeArrowheads="1"/>
              </p:cNvSpPr>
              <p:nvPr/>
            </p:nvSpPr>
            <p:spPr bwMode="auto">
              <a:xfrm>
                <a:off x="884" y="1933"/>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a:latin typeface="Garamond" panose="02020404030301010803" pitchFamily="18" charset="0"/>
                  </a:rPr>
                  <a:t>-3</a:t>
                </a:r>
              </a:p>
            </p:txBody>
          </p:sp>
          <p:sp>
            <p:nvSpPr>
              <p:cNvPr id="40981" name="Oval 21"/>
              <p:cNvSpPr>
                <a:spLocks noChangeArrowheads="1"/>
              </p:cNvSpPr>
              <p:nvPr/>
            </p:nvSpPr>
            <p:spPr bwMode="auto">
              <a:xfrm>
                <a:off x="1429" y="1344"/>
                <a:ext cx="90" cy="4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982" name="Text Box 22"/>
              <p:cNvSpPr txBox="1">
                <a:spLocks noChangeArrowheads="1"/>
              </p:cNvSpPr>
              <p:nvPr/>
            </p:nvSpPr>
            <p:spPr bwMode="auto">
              <a:xfrm>
                <a:off x="1608" y="1160"/>
                <a:ext cx="59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dirty="0">
                    <a:latin typeface="Garamond" panose="02020404030301010803" pitchFamily="18" charset="0"/>
                  </a:rPr>
                  <a:t>Serbest nokta</a:t>
                </a:r>
              </a:p>
            </p:txBody>
          </p:sp>
          <p:sp>
            <p:nvSpPr>
              <p:cNvPr id="40983" name="Text Box 23"/>
              <p:cNvSpPr txBox="1">
                <a:spLocks noChangeArrowheads="1"/>
              </p:cNvSpPr>
              <p:nvPr/>
            </p:nvSpPr>
            <p:spPr bwMode="auto">
              <a:xfrm>
                <a:off x="3079" y="1072"/>
                <a:ext cx="113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dirty="0">
                    <a:latin typeface="Garamond" panose="02020404030301010803" pitchFamily="18" charset="0"/>
                  </a:rPr>
                  <a:t>Uygun olmayan serbest nokta</a:t>
                </a:r>
              </a:p>
            </p:txBody>
          </p:sp>
          <p:sp>
            <p:nvSpPr>
              <p:cNvPr id="40984" name="Oval 24"/>
              <p:cNvSpPr>
                <a:spLocks noChangeArrowheads="1"/>
              </p:cNvSpPr>
              <p:nvPr/>
            </p:nvSpPr>
            <p:spPr bwMode="auto">
              <a:xfrm>
                <a:off x="3606" y="1026"/>
                <a:ext cx="90" cy="46"/>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985" name="Text Box 25"/>
              <p:cNvSpPr txBox="1">
                <a:spLocks noChangeArrowheads="1"/>
              </p:cNvSpPr>
              <p:nvPr/>
            </p:nvSpPr>
            <p:spPr bwMode="auto">
              <a:xfrm>
                <a:off x="3591" y="2093"/>
                <a:ext cx="749"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tr-TR" altLang="tr-TR" sz="1600" dirty="0">
                    <a:latin typeface="Garamond" panose="02020404030301010803" pitchFamily="18" charset="0"/>
                  </a:rPr>
                  <a:t>Uygun olmayan bölge</a:t>
                </a:r>
              </a:p>
            </p:txBody>
          </p:sp>
          <p:sp>
            <p:nvSpPr>
              <p:cNvPr id="40986" name="Line 26"/>
              <p:cNvSpPr>
                <a:spLocks noChangeShapeType="1"/>
              </p:cNvSpPr>
              <p:nvPr/>
            </p:nvSpPr>
            <p:spPr bwMode="auto">
              <a:xfrm flipV="1">
                <a:off x="3379" y="3339"/>
                <a:ext cx="136"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87" name="Text Box 27"/>
              <p:cNvSpPr txBox="1">
                <a:spLocks noChangeArrowheads="1"/>
              </p:cNvSpPr>
              <p:nvPr/>
            </p:nvSpPr>
            <p:spPr bwMode="auto">
              <a:xfrm>
                <a:off x="1565" y="2387"/>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dirty="0">
                    <a:latin typeface="Garamond" panose="02020404030301010803" pitchFamily="18" charset="0"/>
                  </a:rPr>
                  <a:t>Uygun bölge</a:t>
                </a:r>
              </a:p>
            </p:txBody>
          </p:sp>
          <p:sp>
            <p:nvSpPr>
              <p:cNvPr id="40988" name="Line 28"/>
              <p:cNvSpPr>
                <a:spLocks noChangeShapeType="1"/>
              </p:cNvSpPr>
              <p:nvPr/>
            </p:nvSpPr>
            <p:spPr bwMode="auto">
              <a:xfrm flipH="1">
                <a:off x="1111" y="527"/>
                <a:ext cx="998" cy="1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89" name="Line 29"/>
              <p:cNvSpPr>
                <a:spLocks noChangeShapeType="1"/>
              </p:cNvSpPr>
              <p:nvPr/>
            </p:nvSpPr>
            <p:spPr bwMode="auto">
              <a:xfrm flipH="1">
                <a:off x="1111" y="618"/>
                <a:ext cx="1043" cy="1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0" name="Line 30"/>
              <p:cNvSpPr>
                <a:spLocks noChangeShapeType="1"/>
              </p:cNvSpPr>
              <p:nvPr/>
            </p:nvSpPr>
            <p:spPr bwMode="auto">
              <a:xfrm flipH="1">
                <a:off x="1111" y="618"/>
                <a:ext cx="816" cy="1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1" name="Line 31"/>
              <p:cNvSpPr>
                <a:spLocks noChangeShapeType="1"/>
              </p:cNvSpPr>
              <p:nvPr/>
            </p:nvSpPr>
            <p:spPr bwMode="auto">
              <a:xfrm flipH="1">
                <a:off x="1156" y="709"/>
                <a:ext cx="590" cy="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3" name="Line 33"/>
              <p:cNvSpPr>
                <a:spLocks noChangeShapeType="1"/>
              </p:cNvSpPr>
              <p:nvPr/>
            </p:nvSpPr>
            <p:spPr bwMode="auto">
              <a:xfrm flipH="1">
                <a:off x="1156" y="799"/>
                <a:ext cx="1134" cy="16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4" name="Line 34"/>
              <p:cNvSpPr>
                <a:spLocks noChangeShapeType="1"/>
              </p:cNvSpPr>
              <p:nvPr/>
            </p:nvSpPr>
            <p:spPr bwMode="auto">
              <a:xfrm flipH="1">
                <a:off x="1202" y="890"/>
                <a:ext cx="1179" cy="16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5" name="Line 35"/>
              <p:cNvSpPr>
                <a:spLocks noChangeShapeType="1"/>
              </p:cNvSpPr>
              <p:nvPr/>
            </p:nvSpPr>
            <p:spPr bwMode="auto">
              <a:xfrm flipH="1">
                <a:off x="1247" y="981"/>
                <a:ext cx="1225" cy="16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6" name="Line 36"/>
              <p:cNvSpPr>
                <a:spLocks noChangeShapeType="1"/>
              </p:cNvSpPr>
              <p:nvPr/>
            </p:nvSpPr>
            <p:spPr bwMode="auto">
              <a:xfrm flipH="1">
                <a:off x="1292" y="1117"/>
                <a:ext cx="1225" cy="16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7" name="Line 37"/>
              <p:cNvSpPr>
                <a:spLocks noChangeShapeType="1"/>
              </p:cNvSpPr>
              <p:nvPr/>
            </p:nvSpPr>
            <p:spPr bwMode="auto">
              <a:xfrm flipH="1">
                <a:off x="1338" y="1162"/>
                <a:ext cx="1224" cy="16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0999" name="Line 39"/>
              <p:cNvSpPr>
                <a:spLocks noChangeShapeType="1"/>
              </p:cNvSpPr>
              <p:nvPr/>
            </p:nvSpPr>
            <p:spPr bwMode="auto">
              <a:xfrm flipH="1">
                <a:off x="1429" y="1344"/>
                <a:ext cx="127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0" name="Line 40"/>
              <p:cNvSpPr>
                <a:spLocks noChangeShapeType="1"/>
              </p:cNvSpPr>
              <p:nvPr/>
            </p:nvSpPr>
            <p:spPr bwMode="auto">
              <a:xfrm flipH="1">
                <a:off x="1474" y="1434"/>
                <a:ext cx="1270" cy="1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1" name="Line 41"/>
              <p:cNvSpPr>
                <a:spLocks noChangeShapeType="1"/>
              </p:cNvSpPr>
              <p:nvPr/>
            </p:nvSpPr>
            <p:spPr bwMode="auto">
              <a:xfrm flipH="1">
                <a:off x="1519" y="1480"/>
                <a:ext cx="1270" cy="1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2" name="Line 42"/>
              <p:cNvSpPr>
                <a:spLocks noChangeShapeType="1"/>
              </p:cNvSpPr>
              <p:nvPr/>
            </p:nvSpPr>
            <p:spPr bwMode="auto">
              <a:xfrm flipH="1">
                <a:off x="1565" y="1570"/>
                <a:ext cx="1270" cy="14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3" name="Line 43"/>
              <p:cNvSpPr>
                <a:spLocks noChangeShapeType="1"/>
              </p:cNvSpPr>
              <p:nvPr/>
            </p:nvSpPr>
            <p:spPr bwMode="auto">
              <a:xfrm flipH="1">
                <a:off x="1610" y="1616"/>
                <a:ext cx="1270" cy="1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4" name="Line 44"/>
              <p:cNvSpPr>
                <a:spLocks noChangeShapeType="1"/>
              </p:cNvSpPr>
              <p:nvPr/>
            </p:nvSpPr>
            <p:spPr bwMode="auto">
              <a:xfrm flipH="1">
                <a:off x="1655" y="1661"/>
                <a:ext cx="1270" cy="1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5" name="Line 45"/>
              <p:cNvSpPr>
                <a:spLocks noChangeShapeType="1"/>
              </p:cNvSpPr>
              <p:nvPr/>
            </p:nvSpPr>
            <p:spPr bwMode="auto">
              <a:xfrm flipH="1">
                <a:off x="1746" y="1752"/>
                <a:ext cx="1225" cy="14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6" name="Line 46"/>
              <p:cNvSpPr>
                <a:spLocks noChangeShapeType="1"/>
              </p:cNvSpPr>
              <p:nvPr/>
            </p:nvSpPr>
            <p:spPr bwMode="auto">
              <a:xfrm flipH="1">
                <a:off x="1837" y="1842"/>
                <a:ext cx="1179" cy="1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7" name="Line 47"/>
              <p:cNvSpPr>
                <a:spLocks noChangeShapeType="1"/>
              </p:cNvSpPr>
              <p:nvPr/>
            </p:nvSpPr>
            <p:spPr bwMode="auto">
              <a:xfrm flipH="1">
                <a:off x="1882" y="1888"/>
                <a:ext cx="1225" cy="14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8" name="Line 48"/>
              <p:cNvSpPr>
                <a:spLocks noChangeShapeType="1"/>
              </p:cNvSpPr>
              <p:nvPr/>
            </p:nvSpPr>
            <p:spPr bwMode="auto">
              <a:xfrm flipH="1">
                <a:off x="1973" y="1979"/>
                <a:ext cx="1179" cy="14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09" name="Line 49"/>
              <p:cNvSpPr>
                <a:spLocks noChangeShapeType="1"/>
              </p:cNvSpPr>
              <p:nvPr/>
            </p:nvSpPr>
            <p:spPr bwMode="auto">
              <a:xfrm flipH="1">
                <a:off x="2064" y="2069"/>
                <a:ext cx="1088" cy="13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0" name="Line 50"/>
              <p:cNvSpPr>
                <a:spLocks noChangeShapeType="1"/>
              </p:cNvSpPr>
              <p:nvPr/>
            </p:nvSpPr>
            <p:spPr bwMode="auto">
              <a:xfrm flipH="1">
                <a:off x="2154" y="2160"/>
                <a:ext cx="1044" cy="13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1" name="Line 51"/>
              <p:cNvSpPr>
                <a:spLocks noChangeShapeType="1"/>
              </p:cNvSpPr>
              <p:nvPr/>
            </p:nvSpPr>
            <p:spPr bwMode="auto">
              <a:xfrm flipH="1">
                <a:off x="2245" y="2251"/>
                <a:ext cx="998" cy="12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2" name="Line 52"/>
              <p:cNvSpPr>
                <a:spLocks noChangeShapeType="1"/>
              </p:cNvSpPr>
              <p:nvPr/>
            </p:nvSpPr>
            <p:spPr bwMode="auto">
              <a:xfrm flipH="1">
                <a:off x="2336" y="2341"/>
                <a:ext cx="952"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3" name="Line 53"/>
              <p:cNvSpPr>
                <a:spLocks noChangeShapeType="1"/>
              </p:cNvSpPr>
              <p:nvPr/>
            </p:nvSpPr>
            <p:spPr bwMode="auto">
              <a:xfrm flipH="1">
                <a:off x="2426" y="2432"/>
                <a:ext cx="908"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4" name="Line 54"/>
              <p:cNvSpPr>
                <a:spLocks noChangeShapeType="1"/>
              </p:cNvSpPr>
              <p:nvPr/>
            </p:nvSpPr>
            <p:spPr bwMode="auto">
              <a:xfrm flipH="1">
                <a:off x="2517" y="2523"/>
                <a:ext cx="817" cy="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5" name="Line 55"/>
              <p:cNvSpPr>
                <a:spLocks noChangeShapeType="1"/>
              </p:cNvSpPr>
              <p:nvPr/>
            </p:nvSpPr>
            <p:spPr bwMode="auto">
              <a:xfrm flipH="1">
                <a:off x="2608" y="2659"/>
                <a:ext cx="771" cy="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6" name="Line 56"/>
              <p:cNvSpPr>
                <a:spLocks noChangeShapeType="1"/>
              </p:cNvSpPr>
              <p:nvPr/>
            </p:nvSpPr>
            <p:spPr bwMode="auto">
              <a:xfrm flipH="1">
                <a:off x="2699" y="2704"/>
                <a:ext cx="725"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7" name="Line 57"/>
              <p:cNvSpPr>
                <a:spLocks noChangeShapeType="1"/>
              </p:cNvSpPr>
              <p:nvPr/>
            </p:nvSpPr>
            <p:spPr bwMode="auto">
              <a:xfrm flipH="1">
                <a:off x="2789" y="2795"/>
                <a:ext cx="681" cy="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8" name="Line 58"/>
              <p:cNvSpPr>
                <a:spLocks noChangeShapeType="1"/>
              </p:cNvSpPr>
              <p:nvPr/>
            </p:nvSpPr>
            <p:spPr bwMode="auto">
              <a:xfrm flipH="1">
                <a:off x="2925" y="2886"/>
                <a:ext cx="545"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19" name="Line 59"/>
              <p:cNvSpPr>
                <a:spLocks noChangeShapeType="1"/>
              </p:cNvSpPr>
              <p:nvPr/>
            </p:nvSpPr>
            <p:spPr bwMode="auto">
              <a:xfrm flipH="1">
                <a:off x="3016" y="2976"/>
                <a:ext cx="499"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20" name="Line 60"/>
              <p:cNvSpPr>
                <a:spLocks noChangeShapeType="1"/>
              </p:cNvSpPr>
              <p:nvPr/>
            </p:nvSpPr>
            <p:spPr bwMode="auto">
              <a:xfrm flipH="1">
                <a:off x="3152" y="3067"/>
                <a:ext cx="408"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21" name="Line 61"/>
              <p:cNvSpPr>
                <a:spLocks noChangeShapeType="1"/>
              </p:cNvSpPr>
              <p:nvPr/>
            </p:nvSpPr>
            <p:spPr bwMode="auto">
              <a:xfrm flipH="1">
                <a:off x="3288" y="3158"/>
                <a:ext cx="27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41022" name="Line 62"/>
              <p:cNvSpPr>
                <a:spLocks noChangeShapeType="1"/>
              </p:cNvSpPr>
              <p:nvPr/>
            </p:nvSpPr>
            <p:spPr bwMode="auto">
              <a:xfrm flipH="1">
                <a:off x="3288" y="2205"/>
                <a:ext cx="46" cy="91"/>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23" name="Line 63"/>
              <p:cNvSpPr>
                <a:spLocks noChangeShapeType="1"/>
              </p:cNvSpPr>
              <p:nvPr/>
            </p:nvSpPr>
            <p:spPr bwMode="auto">
              <a:xfrm flipH="1">
                <a:off x="3334" y="2296"/>
                <a:ext cx="45" cy="91"/>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24" name="Line 64"/>
              <p:cNvSpPr>
                <a:spLocks noChangeShapeType="1"/>
              </p:cNvSpPr>
              <p:nvPr/>
            </p:nvSpPr>
            <p:spPr bwMode="auto">
              <a:xfrm flipH="1">
                <a:off x="3379" y="2341"/>
                <a:ext cx="45" cy="227"/>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25" name="Line 65"/>
              <p:cNvSpPr>
                <a:spLocks noChangeShapeType="1"/>
              </p:cNvSpPr>
              <p:nvPr/>
            </p:nvSpPr>
            <p:spPr bwMode="auto">
              <a:xfrm flipH="1">
                <a:off x="3424" y="2432"/>
                <a:ext cx="46" cy="272"/>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26" name="Line 66"/>
              <p:cNvSpPr>
                <a:spLocks noChangeShapeType="1"/>
              </p:cNvSpPr>
              <p:nvPr/>
            </p:nvSpPr>
            <p:spPr bwMode="auto">
              <a:xfrm flipH="1">
                <a:off x="3470" y="2478"/>
                <a:ext cx="45" cy="317"/>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27" name="Line 67"/>
              <p:cNvSpPr>
                <a:spLocks noChangeShapeType="1"/>
              </p:cNvSpPr>
              <p:nvPr/>
            </p:nvSpPr>
            <p:spPr bwMode="auto">
              <a:xfrm flipH="1">
                <a:off x="3515" y="2523"/>
                <a:ext cx="45" cy="408"/>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28" name="Line 68"/>
              <p:cNvSpPr>
                <a:spLocks noChangeShapeType="1"/>
              </p:cNvSpPr>
              <p:nvPr/>
            </p:nvSpPr>
            <p:spPr bwMode="auto">
              <a:xfrm flipH="1">
                <a:off x="3560" y="2614"/>
                <a:ext cx="46" cy="408"/>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29" name="Line 69"/>
              <p:cNvSpPr>
                <a:spLocks noChangeShapeType="1"/>
              </p:cNvSpPr>
              <p:nvPr/>
            </p:nvSpPr>
            <p:spPr bwMode="auto">
              <a:xfrm flipH="1">
                <a:off x="3606" y="2704"/>
                <a:ext cx="45" cy="454"/>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30" name="Line 70"/>
              <p:cNvSpPr>
                <a:spLocks noChangeShapeType="1"/>
              </p:cNvSpPr>
              <p:nvPr/>
            </p:nvSpPr>
            <p:spPr bwMode="auto">
              <a:xfrm flipH="1">
                <a:off x="3651" y="2750"/>
                <a:ext cx="45" cy="498"/>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31" name="Line 71"/>
              <p:cNvSpPr>
                <a:spLocks noChangeShapeType="1"/>
              </p:cNvSpPr>
              <p:nvPr/>
            </p:nvSpPr>
            <p:spPr bwMode="auto">
              <a:xfrm flipH="1">
                <a:off x="3696" y="2795"/>
                <a:ext cx="46" cy="408"/>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32" name="Line 72"/>
              <p:cNvSpPr>
                <a:spLocks noChangeShapeType="1"/>
              </p:cNvSpPr>
              <p:nvPr/>
            </p:nvSpPr>
            <p:spPr bwMode="auto">
              <a:xfrm flipH="1">
                <a:off x="3742" y="2886"/>
                <a:ext cx="45" cy="272"/>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33" name="Line 73"/>
              <p:cNvSpPr>
                <a:spLocks noChangeShapeType="1"/>
              </p:cNvSpPr>
              <p:nvPr/>
            </p:nvSpPr>
            <p:spPr bwMode="auto">
              <a:xfrm flipH="1">
                <a:off x="3787" y="2886"/>
                <a:ext cx="46" cy="227"/>
              </a:xfrm>
              <a:prstGeom prst="line">
                <a:avLst/>
              </a:prstGeom>
              <a:ln>
                <a:headEnd/>
                <a:tailEnd/>
              </a:ln>
            </p:spPr>
            <p:style>
              <a:lnRef idx="1">
                <a:schemeClr val="accent3"/>
              </a:lnRef>
              <a:fillRef idx="0">
                <a:schemeClr val="accent3"/>
              </a:fillRef>
              <a:effectRef idx="0">
                <a:schemeClr val="accent3"/>
              </a:effectRef>
              <a:fontRef idx="minor">
                <a:schemeClr val="tx1"/>
              </a:fontRef>
            </p:style>
            <p:txBody>
              <a:bodyPr/>
              <a:lstStyle/>
              <a:p>
                <a:endParaRPr lang="tr-TR"/>
              </a:p>
            </p:txBody>
          </p:sp>
          <p:sp>
            <p:nvSpPr>
              <p:cNvPr id="41034" name="Text Box 74"/>
              <p:cNvSpPr txBox="1">
                <a:spLocks noChangeArrowheads="1"/>
              </p:cNvSpPr>
              <p:nvPr/>
            </p:nvSpPr>
            <p:spPr bwMode="auto">
              <a:xfrm>
                <a:off x="4129" y="2821"/>
                <a:ext cx="113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dirty="0">
                    <a:latin typeface="Garamond" panose="02020404030301010803" pitchFamily="18" charset="0"/>
                  </a:rPr>
                  <a:t>Uygun olmayan sınır noktası</a:t>
                </a:r>
              </a:p>
            </p:txBody>
          </p:sp>
          <p:sp>
            <p:nvSpPr>
              <p:cNvPr id="41035" name="Line 75"/>
              <p:cNvSpPr>
                <a:spLocks noChangeShapeType="1"/>
              </p:cNvSpPr>
              <p:nvPr/>
            </p:nvSpPr>
            <p:spPr bwMode="auto">
              <a:xfrm flipH="1" flipV="1">
                <a:off x="4014" y="2931"/>
                <a:ext cx="18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5" name="Line 61"/>
              <p:cNvSpPr>
                <a:spLocks noChangeShapeType="1"/>
              </p:cNvSpPr>
              <p:nvPr/>
            </p:nvSpPr>
            <p:spPr bwMode="auto">
              <a:xfrm flipH="1">
                <a:off x="3401" y="3207"/>
                <a:ext cx="180" cy="1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spTree>
    <p:extLst>
      <p:ext uri="{BB962C8B-B14F-4D97-AF65-F5344CB8AC3E}">
        <p14:creationId xmlns:p14="http://schemas.microsoft.com/office/powerpoint/2010/main" val="226974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5"/>
          <p:cNvSpPr>
            <a:spLocks noGrp="1"/>
          </p:cNvSpPr>
          <p:nvPr>
            <p:ph type="sldNum" sz="quarter" idx="12"/>
          </p:nvPr>
        </p:nvSpPr>
        <p:spPr/>
        <p:txBody>
          <a:bodyPr/>
          <a:lstStyle/>
          <a:p>
            <a:fld id="{7F7B6F07-A6A6-4D9F-A06C-A6D22C655DE4}" type="slidenum">
              <a:rPr lang="tr-TR" altLang="tr-TR"/>
              <a:pPr/>
              <a:t>26</a:t>
            </a:fld>
            <a:endParaRPr lang="tr-TR" altLang="tr-T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60" y="1206021"/>
            <a:ext cx="7696200" cy="443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787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p:cNvSpPr>
            <a:spLocks noGrp="1"/>
          </p:cNvSpPr>
          <p:nvPr>
            <p:ph type="sldNum" sz="quarter" idx="12"/>
          </p:nvPr>
        </p:nvSpPr>
        <p:spPr/>
        <p:txBody>
          <a:bodyPr/>
          <a:lstStyle/>
          <a:p>
            <a:fld id="{535814AB-A02C-41DD-AF67-227DC737A347}" type="slidenum">
              <a:rPr lang="tr-TR" altLang="tr-TR"/>
              <a:pPr/>
              <a:t>27</a:t>
            </a:fld>
            <a:endParaRPr lang="tr-TR" altLang="tr-T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795478"/>
            <a:ext cx="5486400" cy="4461882"/>
          </a:xfrm>
          <a:prstGeom prst="rect">
            <a:avLst/>
          </a:prstGeom>
          <a:noFill/>
          <a:extLst>
            <a:ext uri="{909E8E84-426E-40DD-AFC4-6F175D3DCCD1}">
              <a14:hiddenFill xmlns:a14="http://schemas.microsoft.com/office/drawing/2010/main">
                <a:solidFill>
                  <a:srgbClr val="FFFFFF"/>
                </a:solidFill>
              </a14:hiddenFill>
            </a:ext>
          </a:extLst>
        </p:spPr>
      </p:pic>
      <p:sp>
        <p:nvSpPr>
          <p:cNvPr id="29701" name="Text Box 5"/>
          <p:cNvSpPr txBox="1">
            <a:spLocks noChangeArrowheads="1"/>
          </p:cNvSpPr>
          <p:nvPr/>
        </p:nvSpPr>
        <p:spPr bwMode="auto">
          <a:xfrm>
            <a:off x="4495800" y="220980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tr-TR" altLang="tr-TR" dirty="0"/>
              <a:t>Gerçek hayat problemlerine sistematik çözüm yaklaşımı</a:t>
            </a:r>
          </a:p>
        </p:txBody>
      </p:sp>
      <p:pic>
        <p:nvPicPr>
          <p:cNvPr id="29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54" y="798082"/>
            <a:ext cx="4953000" cy="938879"/>
          </a:xfrm>
          <a:prstGeom prst="rect">
            <a:avLst/>
          </a:prstGeom>
          <a:noFill/>
          <a:extLst>
            <a:ext uri="{909E8E84-426E-40DD-AFC4-6F175D3DCCD1}">
              <a14:hiddenFill xmlns:a14="http://schemas.microsoft.com/office/drawing/2010/main">
                <a:solidFill>
                  <a:srgbClr val="FFFFFF"/>
                </a:solidFill>
              </a14:hiddenFill>
            </a:ext>
          </a:extLst>
        </p:spPr>
      </p:pic>
      <p:sp>
        <p:nvSpPr>
          <p:cNvPr id="29703" name="Rectangle 7"/>
          <p:cNvSpPr>
            <a:spLocks noChangeArrowheads="1"/>
          </p:cNvSpPr>
          <p:nvPr/>
        </p:nvSpPr>
        <p:spPr bwMode="auto">
          <a:xfrm>
            <a:off x="990600" y="510203"/>
            <a:ext cx="423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dirty="0"/>
              <a:t>Optimizasyon sürecinin temel aşamaları</a:t>
            </a:r>
          </a:p>
        </p:txBody>
      </p:sp>
    </p:spTree>
    <p:extLst>
      <p:ext uri="{BB962C8B-B14F-4D97-AF65-F5344CB8AC3E}">
        <p14:creationId xmlns:p14="http://schemas.microsoft.com/office/powerpoint/2010/main" val="2374220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tr-TR" altLang="tr-TR" b="1" dirty="0"/>
              <a:t>Optimizasyon </a:t>
            </a:r>
            <a:r>
              <a:rPr lang="tr-TR" altLang="tr-TR" b="1" dirty="0" smtClean="0"/>
              <a:t>Nasıl İşe Yarar?</a:t>
            </a:r>
            <a:endParaRPr lang="tr-TR" altLang="tr-TR" dirty="0"/>
          </a:p>
        </p:txBody>
      </p:sp>
      <p:sp>
        <p:nvSpPr>
          <p:cNvPr id="2" name="İçerik Yer Tutucusu 1"/>
          <p:cNvSpPr>
            <a:spLocks noGrp="1"/>
          </p:cNvSpPr>
          <p:nvPr>
            <p:ph idx="1"/>
          </p:nvPr>
        </p:nvSpPr>
        <p:spPr/>
        <p:txBody>
          <a:bodyPr>
            <a:normAutofit fontScale="85000" lnSpcReduction="20000"/>
          </a:bodyPr>
          <a:lstStyle/>
          <a:p>
            <a:r>
              <a:rPr lang="tr-TR" dirty="0"/>
              <a:t>Gerçek hayat problemlerinin optimizasyon yardımıyla çözümünde öncellikle bu problemleri ifade edebilen modeller oluşturulur. Böyle bir modelde ise bir amaç fonksiyon ve kısıtlar vardır. </a:t>
            </a:r>
            <a:endParaRPr lang="tr-TR" dirty="0" smtClean="0"/>
          </a:p>
          <a:p>
            <a:r>
              <a:rPr lang="tr-TR" dirty="0" smtClean="0"/>
              <a:t>Bu </a:t>
            </a:r>
            <a:r>
              <a:rPr lang="tr-TR" dirty="0"/>
              <a:t>amaç fonksiyonunun alabileceği değerler (kısıtlar dahilinde) uygun çözümü verirler. Uygun çözümde en iyiyi sağlayan değer optimum olarak bilinir. Bu nedenle uygulamalı bilimler, mühendislik, ekonomi, tıp ve istatistik problemleri optimizasyon problemleri olarak değerlendirilebilir.</a:t>
            </a:r>
          </a:p>
          <a:p>
            <a:r>
              <a:rPr lang="tr-TR" dirty="0"/>
              <a:t>Özellikle matematiksel modeller problemleri anlayabilmek ve analiz edebilmek açısından oluşturulurlar. Optimizasyon da modelin karakteristiklerinin gerçeklerle ilişkili olduğu savunularak en iyi veya en uygun değeri belirlemek için kullanılır.</a:t>
            </a:r>
          </a:p>
          <a:p>
            <a:r>
              <a:rPr lang="tr-TR" dirty="0"/>
              <a:t>Bunlara ilave olarak birçok karar problemi optimizasyon problemi olarak çözülerek daha iyi daha doğru sonuçlara ulaştırılabilirler.</a:t>
            </a:r>
          </a:p>
          <a:p>
            <a:endParaRPr lang="tr-TR" dirty="0"/>
          </a:p>
        </p:txBody>
      </p:sp>
      <p:sp>
        <p:nvSpPr>
          <p:cNvPr id="4" name="Slayt Numarası Yer Tutucusu 5"/>
          <p:cNvSpPr>
            <a:spLocks noGrp="1"/>
          </p:cNvSpPr>
          <p:nvPr>
            <p:ph type="sldNum" sz="quarter" idx="12"/>
          </p:nvPr>
        </p:nvSpPr>
        <p:spPr/>
        <p:txBody>
          <a:bodyPr/>
          <a:lstStyle/>
          <a:p>
            <a:fld id="{E9259B86-BACF-4B5F-8904-A86BA251F68C}" type="slidenum">
              <a:rPr lang="tr-TR" altLang="tr-TR"/>
              <a:pPr/>
              <a:t>28</a:t>
            </a:fld>
            <a:endParaRPr lang="tr-TR" altLang="tr-TR"/>
          </a:p>
        </p:txBody>
      </p:sp>
    </p:spTree>
    <p:extLst>
      <p:ext uri="{BB962C8B-B14F-4D97-AF65-F5344CB8AC3E}">
        <p14:creationId xmlns:p14="http://schemas.microsoft.com/office/powerpoint/2010/main" val="1383820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tr-TR" altLang="tr-TR" sz="3200" b="1" dirty="0"/>
              <a:t>Optimizasyon </a:t>
            </a:r>
            <a:r>
              <a:rPr lang="tr-TR" altLang="tr-TR" sz="3200" b="1" dirty="0" smtClean="0"/>
              <a:t>Algoritmalarının Grupları </a:t>
            </a:r>
            <a:endParaRPr lang="tr-TR" altLang="tr-TR" sz="3200" b="1" dirty="0"/>
          </a:p>
        </p:txBody>
      </p:sp>
      <p:sp>
        <p:nvSpPr>
          <p:cNvPr id="2" name="İçerik Yer Tutucusu 1"/>
          <p:cNvSpPr>
            <a:spLocks noGrp="1"/>
          </p:cNvSpPr>
          <p:nvPr>
            <p:ph idx="1"/>
          </p:nvPr>
        </p:nvSpPr>
        <p:spPr>
          <a:xfrm>
            <a:off x="762000" y="1752601"/>
            <a:ext cx="7620000" cy="4487332"/>
          </a:xfrm>
        </p:spPr>
        <p:txBody>
          <a:bodyPr>
            <a:normAutofit fontScale="85000" lnSpcReduction="20000"/>
          </a:bodyPr>
          <a:lstStyle/>
          <a:p>
            <a:endParaRPr lang="tr-TR" altLang="tr-TR" dirty="0" smtClean="0"/>
          </a:p>
          <a:p>
            <a:endParaRPr lang="tr-TR" altLang="tr-TR" dirty="0"/>
          </a:p>
          <a:p>
            <a:endParaRPr lang="tr-TR" altLang="tr-TR" dirty="0" smtClean="0"/>
          </a:p>
          <a:p>
            <a:endParaRPr lang="tr-TR" altLang="tr-TR" dirty="0"/>
          </a:p>
          <a:p>
            <a:endParaRPr lang="tr-TR" altLang="tr-TR" dirty="0" smtClean="0"/>
          </a:p>
          <a:p>
            <a:endParaRPr lang="tr-TR" altLang="tr-TR" dirty="0"/>
          </a:p>
          <a:p>
            <a:endParaRPr lang="tr-TR" altLang="tr-TR" dirty="0" smtClean="0"/>
          </a:p>
          <a:p>
            <a:endParaRPr lang="tr-TR" altLang="tr-TR" dirty="0"/>
          </a:p>
          <a:p>
            <a:r>
              <a:rPr lang="tr-TR" altLang="tr-TR" dirty="0" smtClean="0"/>
              <a:t>Altı </a:t>
            </a:r>
            <a:r>
              <a:rPr lang="tr-TR" altLang="tr-TR" dirty="0"/>
              <a:t>grupta ele alınabilir. Ancak kesin hatlarıyla altı gruba ayrıldığı söylenemez. Örneğin; dinamik optimizasyon problemi sınırlı veya sınırsız olabilir. Bazı parametreler ayrık veya sürekli olarak tanımlanabilir.</a:t>
            </a:r>
          </a:p>
          <a:p>
            <a:endParaRPr lang="tr-TR" dirty="0"/>
          </a:p>
        </p:txBody>
      </p:sp>
      <p:sp>
        <p:nvSpPr>
          <p:cNvPr id="5" name="Slayt Numarası Yer Tutucusu 5"/>
          <p:cNvSpPr>
            <a:spLocks noGrp="1"/>
          </p:cNvSpPr>
          <p:nvPr>
            <p:ph type="sldNum" sz="quarter" idx="12"/>
          </p:nvPr>
        </p:nvSpPr>
        <p:spPr/>
        <p:txBody>
          <a:bodyPr/>
          <a:lstStyle/>
          <a:p>
            <a:fld id="{898EA1A3-B983-45C1-9392-156DD724127F}" type="slidenum">
              <a:rPr lang="tr-TR" altLang="tr-TR"/>
              <a:pPr/>
              <a:t>29</a:t>
            </a:fld>
            <a:endParaRPr lang="tr-TR" altLang="tr-T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4" y="1845163"/>
            <a:ext cx="428625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47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Hedefler</a:t>
            </a:r>
            <a:endParaRPr lang="tr-TR" altLang="tr-TR" b="1" dirty="0"/>
          </a:p>
        </p:txBody>
      </p:sp>
      <p:sp>
        <p:nvSpPr>
          <p:cNvPr id="58371" name="Rectangle 3"/>
          <p:cNvSpPr>
            <a:spLocks noGrp="1" noChangeArrowheads="1"/>
          </p:cNvSpPr>
          <p:nvPr>
            <p:ph idx="1"/>
          </p:nvPr>
        </p:nvSpPr>
        <p:spPr/>
        <p:txBody>
          <a:bodyPr>
            <a:normAutofit/>
          </a:bodyPr>
          <a:lstStyle/>
          <a:p>
            <a:pPr>
              <a:lnSpc>
                <a:spcPct val="90000"/>
              </a:lnSpc>
            </a:pPr>
            <a:r>
              <a:rPr lang="tr-TR" altLang="tr-TR" dirty="0"/>
              <a:t>Optimizasyon yöntemlerinin gerekliliğini ve temelini kavrayabilme.</a:t>
            </a:r>
          </a:p>
          <a:p>
            <a:pPr>
              <a:lnSpc>
                <a:spcPct val="90000"/>
              </a:lnSpc>
            </a:pPr>
            <a:r>
              <a:rPr lang="tr-TR" altLang="tr-TR" dirty="0"/>
              <a:t>Mühendislikte kullanılan optimizasyon yöntemlerinin çeşitli uygulamalarının geniş bir resmini </a:t>
            </a:r>
            <a:r>
              <a:rPr lang="tr-TR" altLang="tr-TR" dirty="0" smtClean="0"/>
              <a:t>edinme.</a:t>
            </a:r>
          </a:p>
          <a:p>
            <a:pPr>
              <a:lnSpc>
                <a:spcPct val="90000"/>
              </a:lnSpc>
            </a:pPr>
            <a:r>
              <a:rPr lang="tr-TR" altLang="tr-TR" dirty="0"/>
              <a:t>Bir optimizasyon probleminin temel bileşenlerini </a:t>
            </a:r>
            <a:r>
              <a:rPr lang="tr-TR" altLang="tr-TR" dirty="0" smtClean="0"/>
              <a:t>inceleme.</a:t>
            </a:r>
            <a:endParaRPr lang="tr-TR" altLang="tr-TR" dirty="0"/>
          </a:p>
          <a:p>
            <a:pPr>
              <a:lnSpc>
                <a:spcPct val="90000"/>
              </a:lnSpc>
            </a:pPr>
            <a:r>
              <a:rPr lang="tr-TR" altLang="tr-TR" dirty="0"/>
              <a:t>Tasarım problemlerinin matematiksel programlama problemleri olarak formüle edilmesi.</a:t>
            </a:r>
          </a:p>
          <a:p>
            <a:pPr>
              <a:lnSpc>
                <a:spcPct val="90000"/>
              </a:lnSpc>
            </a:pPr>
            <a:endParaRPr lang="tr-TR" alt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3</a:t>
            </a:fld>
            <a:endParaRPr lang="tr-TR" altLang="tr-TR"/>
          </a:p>
        </p:txBody>
      </p:sp>
    </p:spTree>
    <p:extLst>
      <p:ext uri="{BB962C8B-B14F-4D97-AF65-F5344CB8AC3E}">
        <p14:creationId xmlns:p14="http://schemas.microsoft.com/office/powerpoint/2010/main" val="2012630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tr-TR" altLang="tr-TR" b="1" dirty="0" smtClean="0"/>
              <a:t>Deneme- Yanılma Optimizasyonu</a:t>
            </a:r>
            <a:endParaRPr lang="tr-TR" altLang="tr-TR" b="1" dirty="0"/>
          </a:p>
        </p:txBody>
      </p:sp>
      <p:sp>
        <p:nvSpPr>
          <p:cNvPr id="22531" name="Rectangle 3"/>
          <p:cNvSpPr>
            <a:spLocks noGrp="1" noChangeArrowheads="1"/>
          </p:cNvSpPr>
          <p:nvPr>
            <p:ph idx="1"/>
          </p:nvPr>
        </p:nvSpPr>
        <p:spPr/>
        <p:txBody>
          <a:bodyPr>
            <a:normAutofit fontScale="92500" lnSpcReduction="10000"/>
          </a:bodyPr>
          <a:lstStyle/>
          <a:p>
            <a:r>
              <a:rPr lang="tr-TR" altLang="tr-TR" dirty="0" smtClean="0"/>
              <a:t>İşlem hakkında çok fazla bilgi olmaksızın çıkışı etkileyen parametrelerin ayarlanmasıdır. </a:t>
            </a:r>
          </a:p>
          <a:p>
            <a:r>
              <a:rPr lang="tr-TR" altLang="tr-TR" dirty="0" smtClean="0"/>
              <a:t>Örneğin TV’de en iyi görüntü ve ses, deneme yanılma yoluyla ayarlanır. TV’deki görüntü ve sesin, antenin hangi eğiminde iyileşeceği anten uzmanları tarafından sadece tahmin edilir. </a:t>
            </a:r>
          </a:p>
          <a:p>
            <a:r>
              <a:rPr lang="tr-TR" altLang="tr-TR" dirty="0" smtClean="0"/>
              <a:t>Deneysel çalışma yapanlar ve çoğu büyük kâşifler bu yolu kullanmışlardır. </a:t>
            </a:r>
          </a:p>
          <a:p>
            <a:r>
              <a:rPr lang="tr-TR" altLang="tr-TR" dirty="0" smtClean="0"/>
              <a:t>Bunun aksine, matematiksel fonksiyonun optimizasyonunda, matematiksel formül ile süreç tanımlanır. Fonksiyonun optimum çözümünü bulmada değişik metotlar uygulanır. Bu yaklaşım teorisyenler tarafından tercih edilir. </a:t>
            </a:r>
          </a:p>
          <a:p>
            <a:endParaRPr lang="tr-TR" altLang="tr-TR" dirty="0"/>
          </a:p>
        </p:txBody>
      </p:sp>
      <p:sp>
        <p:nvSpPr>
          <p:cNvPr id="4" name="Slayt Numarası Yer Tutucusu 5"/>
          <p:cNvSpPr>
            <a:spLocks noGrp="1"/>
          </p:cNvSpPr>
          <p:nvPr>
            <p:ph type="sldNum" sz="quarter" idx="12"/>
          </p:nvPr>
        </p:nvSpPr>
        <p:spPr/>
        <p:txBody>
          <a:bodyPr/>
          <a:lstStyle/>
          <a:p>
            <a:fld id="{2240863C-7166-4269-B608-DE8ABDACCAE0}" type="slidenum">
              <a:rPr lang="tr-TR" altLang="tr-TR" smtClean="0"/>
              <a:pPr/>
              <a:t>30</a:t>
            </a:fld>
            <a:endParaRPr lang="tr-TR" altLang="tr-TR"/>
          </a:p>
        </p:txBody>
      </p:sp>
    </p:spTree>
    <p:extLst>
      <p:ext uri="{BB962C8B-B14F-4D97-AF65-F5344CB8AC3E}">
        <p14:creationId xmlns:p14="http://schemas.microsoft.com/office/powerpoint/2010/main" val="3349997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tr-TR" altLang="tr-TR" b="1" dirty="0" smtClean="0"/>
              <a:t>Tek ve Çok Parametreli Optimizasyon </a:t>
            </a:r>
            <a:endParaRPr lang="tr-TR" altLang="tr-TR" b="1" dirty="0"/>
          </a:p>
        </p:txBody>
      </p:sp>
      <p:sp>
        <p:nvSpPr>
          <p:cNvPr id="23555" name="Rectangle 3"/>
          <p:cNvSpPr>
            <a:spLocks noGrp="1" noChangeArrowheads="1"/>
          </p:cNvSpPr>
          <p:nvPr>
            <p:ph type="body" idx="1"/>
          </p:nvPr>
        </p:nvSpPr>
        <p:spPr/>
        <p:txBody>
          <a:bodyPr/>
          <a:lstStyle/>
          <a:p>
            <a:r>
              <a:rPr lang="tr-TR" altLang="tr-TR" dirty="0" smtClean="0"/>
              <a:t>Sadece bir parametre varsa, optimizasyon bir boyutludur. </a:t>
            </a:r>
          </a:p>
          <a:p>
            <a:r>
              <a:rPr lang="tr-TR" altLang="tr-TR" dirty="0" smtClean="0"/>
              <a:t>Birden fazla parametreye sahip fonksiyon için çok boyutlu optimizasyon gereklidir. </a:t>
            </a:r>
          </a:p>
          <a:p>
            <a:r>
              <a:rPr lang="tr-TR" altLang="tr-TR" dirty="0" smtClean="0"/>
              <a:t>Boyut sayısı artarsa, optimizasyonun zorluk derecesi de artar. </a:t>
            </a:r>
          </a:p>
          <a:p>
            <a:r>
              <a:rPr lang="tr-TR" altLang="tr-TR" dirty="0" smtClean="0"/>
              <a:t>Çok boyutlu optimizasyon metodunda, bir boyutlu optimizasyon metodu yaklaşımı kullanılır. </a:t>
            </a:r>
          </a:p>
          <a:p>
            <a:endParaRPr lang="tr-TR" altLang="tr-TR" dirty="0"/>
          </a:p>
        </p:txBody>
      </p:sp>
      <p:sp>
        <p:nvSpPr>
          <p:cNvPr id="4" name="Slayt Numarası Yer Tutucusu 5"/>
          <p:cNvSpPr>
            <a:spLocks noGrp="1"/>
          </p:cNvSpPr>
          <p:nvPr>
            <p:ph type="sldNum" sz="quarter" idx="12"/>
          </p:nvPr>
        </p:nvSpPr>
        <p:spPr/>
        <p:txBody>
          <a:bodyPr/>
          <a:lstStyle/>
          <a:p>
            <a:fld id="{913D7AFB-99E7-4B5D-BB20-A8477F525781}" type="slidenum">
              <a:rPr lang="tr-TR" altLang="tr-TR" smtClean="0"/>
              <a:pPr/>
              <a:t>31</a:t>
            </a:fld>
            <a:endParaRPr lang="tr-TR" altLang="tr-TR"/>
          </a:p>
        </p:txBody>
      </p:sp>
    </p:spTree>
    <p:extLst>
      <p:ext uri="{BB962C8B-B14F-4D97-AF65-F5344CB8AC3E}">
        <p14:creationId xmlns:p14="http://schemas.microsoft.com/office/powerpoint/2010/main" val="333492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tr-TR" altLang="tr-TR" b="1" dirty="0" smtClean="0"/>
              <a:t>Statik ve Dinamik Optimizasyon </a:t>
            </a:r>
            <a:endParaRPr lang="tr-TR" altLang="tr-TR" b="1" dirty="0"/>
          </a:p>
        </p:txBody>
      </p:sp>
      <p:sp>
        <p:nvSpPr>
          <p:cNvPr id="24579" name="Rectangle 3"/>
          <p:cNvSpPr>
            <a:spLocks noGrp="1" noChangeArrowheads="1"/>
          </p:cNvSpPr>
          <p:nvPr>
            <p:ph type="body" idx="1"/>
          </p:nvPr>
        </p:nvSpPr>
        <p:spPr/>
        <p:txBody>
          <a:bodyPr>
            <a:normAutofit fontScale="92500"/>
          </a:bodyPr>
          <a:lstStyle/>
          <a:p>
            <a:r>
              <a:rPr lang="tr-TR" altLang="tr-TR" dirty="0" smtClean="0"/>
              <a:t>Statik optimizasyon zamandan bağımsızdır, dinamik optimizasyon ise zamana bağlı olarak çıkış üretir. </a:t>
            </a:r>
          </a:p>
          <a:p>
            <a:r>
              <a:rPr lang="tr-TR" altLang="tr-TR" dirty="0" smtClean="0"/>
              <a:t>Örneğin; bir şehrin kenar mahallesinde oturan bir insanın merkezdeki işine gitmesi için birçok yol olduğunu kabul edilirse en iyi yolun hangisi olduğu sorgulanabilir. Mesafe açısından bakılacak olursa problem statiktir. Çözüm, haritayı ve arabanın kilometre/saat’ kullanılarak bulunabilir. </a:t>
            </a:r>
          </a:p>
          <a:p>
            <a:r>
              <a:rPr lang="tr-TR" altLang="tr-TR" dirty="0" smtClean="0"/>
              <a:t>Pratikte değişkenlerin  çokluğu nedeniyle problem, pek de basit değildir. En kısa yol, en hızlı yol değildir. En hızlı yolu bulmak dinamik bir problemdir ve zamana, havanın durumuna, kazalara vb. bağlıdır.</a:t>
            </a:r>
          </a:p>
          <a:p>
            <a:endParaRPr lang="tr-TR" altLang="tr-TR" dirty="0" smtClean="0"/>
          </a:p>
          <a:p>
            <a:endParaRPr lang="tr-TR" altLang="tr-TR" dirty="0"/>
          </a:p>
        </p:txBody>
      </p:sp>
      <p:sp>
        <p:nvSpPr>
          <p:cNvPr id="4" name="Slayt Numarası Yer Tutucusu 5"/>
          <p:cNvSpPr>
            <a:spLocks noGrp="1"/>
          </p:cNvSpPr>
          <p:nvPr>
            <p:ph type="sldNum" sz="quarter" idx="12"/>
          </p:nvPr>
        </p:nvSpPr>
        <p:spPr/>
        <p:txBody>
          <a:bodyPr/>
          <a:lstStyle/>
          <a:p>
            <a:fld id="{5A82F8BC-0035-4221-BF5C-64646513B0C8}" type="slidenum">
              <a:rPr lang="tr-TR" altLang="tr-TR" smtClean="0"/>
              <a:pPr/>
              <a:t>32</a:t>
            </a:fld>
            <a:endParaRPr lang="tr-TR" altLang="tr-TR"/>
          </a:p>
        </p:txBody>
      </p:sp>
    </p:spTree>
    <p:extLst>
      <p:ext uri="{BB962C8B-B14F-4D97-AF65-F5344CB8AC3E}">
        <p14:creationId xmlns:p14="http://schemas.microsoft.com/office/powerpoint/2010/main" val="1004827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tr-TR" altLang="tr-TR" b="1" dirty="0" smtClean="0"/>
              <a:t>Sürekli ve Ayrık Parametreli Optimizasyon </a:t>
            </a:r>
            <a:endParaRPr lang="tr-TR" altLang="tr-TR" b="1" dirty="0"/>
          </a:p>
        </p:txBody>
      </p:sp>
      <p:sp>
        <p:nvSpPr>
          <p:cNvPr id="25603" name="Rectangle 3"/>
          <p:cNvSpPr>
            <a:spLocks noGrp="1" noChangeArrowheads="1"/>
          </p:cNvSpPr>
          <p:nvPr>
            <p:ph type="body" idx="1"/>
          </p:nvPr>
        </p:nvSpPr>
        <p:spPr/>
        <p:txBody>
          <a:bodyPr/>
          <a:lstStyle/>
          <a:p>
            <a:r>
              <a:rPr lang="tr-TR" altLang="tr-TR" dirty="0" smtClean="0"/>
              <a:t>Sürekli parametreler sonsuz değer alırken ayrık parametreler sınırlı değerler alır. </a:t>
            </a:r>
          </a:p>
          <a:p>
            <a:r>
              <a:rPr lang="tr-TR" altLang="tr-TR" dirty="0" smtClean="0"/>
              <a:t>Örneğin yapılacak işler bir liste halinde verilmiştir. Bu işlerin yapılması bir birinden bağımsız olduğundan ayrık parametreli düşünülebilir. </a:t>
            </a:r>
          </a:p>
          <a:p>
            <a:r>
              <a:rPr lang="tr-TR" altLang="tr-TR" dirty="0" smtClean="0"/>
              <a:t>Ayrık parametreli optimizasyon </a:t>
            </a:r>
            <a:r>
              <a:rPr lang="tr-TR" altLang="tr-TR" dirty="0" err="1" smtClean="0"/>
              <a:t>kombinasyonel</a:t>
            </a:r>
            <a:r>
              <a:rPr lang="tr-TR" altLang="tr-TR" dirty="0" smtClean="0"/>
              <a:t> bir optimizasyon olarak da adlandırılabilir. </a:t>
            </a:r>
          </a:p>
          <a:p>
            <a:r>
              <a:rPr lang="tr-TR" altLang="tr-TR" dirty="0" smtClean="0"/>
              <a:t>Bir çizgide </a:t>
            </a:r>
            <a:r>
              <a:rPr lang="tr-TR" altLang="tr-TR" b="1" i="1" dirty="0" smtClean="0"/>
              <a:t>f(x)</a:t>
            </a:r>
            <a:r>
              <a:rPr lang="tr-TR" altLang="tr-TR" dirty="0" smtClean="0"/>
              <a:t>’in minimum değerini bulmaya çalışmak, sürekli parametreli optimizasyon olarak tanımlanır. </a:t>
            </a:r>
            <a:endParaRPr lang="tr-TR" altLang="tr-TR" dirty="0"/>
          </a:p>
        </p:txBody>
      </p:sp>
      <p:sp>
        <p:nvSpPr>
          <p:cNvPr id="4" name="Slayt Numarası Yer Tutucusu 5"/>
          <p:cNvSpPr>
            <a:spLocks noGrp="1"/>
          </p:cNvSpPr>
          <p:nvPr>
            <p:ph type="sldNum" sz="quarter" idx="12"/>
          </p:nvPr>
        </p:nvSpPr>
        <p:spPr/>
        <p:txBody>
          <a:bodyPr/>
          <a:lstStyle/>
          <a:p>
            <a:fld id="{820BC93A-3043-4545-8762-8E29073B7EA7}" type="slidenum">
              <a:rPr lang="tr-TR" altLang="tr-TR" smtClean="0"/>
              <a:pPr/>
              <a:t>33</a:t>
            </a:fld>
            <a:endParaRPr lang="tr-TR" altLang="tr-TR"/>
          </a:p>
        </p:txBody>
      </p:sp>
    </p:spTree>
    <p:extLst>
      <p:ext uri="{BB962C8B-B14F-4D97-AF65-F5344CB8AC3E}">
        <p14:creationId xmlns:p14="http://schemas.microsoft.com/office/powerpoint/2010/main" val="3820698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r-TR" altLang="tr-TR" b="1" dirty="0" smtClean="0"/>
              <a:t>Sınırlı ve Sınırsız Optimizasyon </a:t>
            </a:r>
            <a:endParaRPr lang="tr-TR" altLang="tr-TR" b="1" dirty="0"/>
          </a:p>
        </p:txBody>
      </p:sp>
      <p:sp>
        <p:nvSpPr>
          <p:cNvPr id="26627" name="Rectangle 3"/>
          <p:cNvSpPr>
            <a:spLocks noGrp="1" noChangeArrowheads="1"/>
          </p:cNvSpPr>
          <p:nvPr>
            <p:ph type="body" idx="1"/>
          </p:nvPr>
        </p:nvSpPr>
        <p:spPr>
          <a:xfrm>
            <a:off x="685800" y="1752600"/>
            <a:ext cx="7772400" cy="4419599"/>
          </a:xfrm>
        </p:spPr>
        <p:txBody>
          <a:bodyPr>
            <a:normAutofit fontScale="92500" lnSpcReduction="20000"/>
          </a:bodyPr>
          <a:lstStyle/>
          <a:p>
            <a:r>
              <a:rPr lang="tr-TR" altLang="tr-TR" dirty="0" smtClean="0"/>
              <a:t>Sınırlı optimizasyon, parametreleri bir tanım aralığında değerlendirir. Sınırsız optimizasyonda ise parametreler her hangi bir değerde olabilir. </a:t>
            </a:r>
          </a:p>
          <a:p>
            <a:r>
              <a:rPr lang="tr-TR" altLang="tr-TR" dirty="0" smtClean="0"/>
              <a:t>Değişkenlerin sınırları kaldırılarak sınırlı parametreler sınırsız parametrelere çevrilirler. Çoğu nümerik optimizasyon rutinleri sınırsız parametrelerle çalışırlar. </a:t>
            </a:r>
          </a:p>
          <a:p>
            <a:r>
              <a:rPr lang="tr-TR" altLang="tr-TR" dirty="0" smtClean="0"/>
              <a:t>Örnek olarak </a:t>
            </a:r>
            <a:r>
              <a:rPr lang="tr-TR" altLang="tr-TR" b="1" i="1" dirty="0" smtClean="0"/>
              <a:t>f(x)</a:t>
            </a:r>
            <a:r>
              <a:rPr lang="tr-TR" altLang="tr-TR" dirty="0" smtClean="0"/>
              <a:t> fonksiyonunu ele alalım ve sınırlar </a:t>
            </a:r>
            <a:r>
              <a:rPr lang="tr-TR" altLang="tr-TR" b="1" i="1" dirty="0" smtClean="0"/>
              <a:t>-1≤ x ≤ 1</a:t>
            </a:r>
            <a:r>
              <a:rPr lang="tr-TR" altLang="tr-TR" dirty="0" smtClean="0"/>
              <a:t> arasında olsun. Bu fonksiyon </a:t>
            </a:r>
            <a:r>
              <a:rPr lang="tr-TR" altLang="tr-TR" b="1" i="1" dirty="0" smtClean="0"/>
              <a:t>x=sin(u)</a:t>
            </a:r>
            <a:r>
              <a:rPr lang="tr-TR" altLang="tr-TR" dirty="0" smtClean="0"/>
              <a:t> tanımı kullanılarak sınırsız optimizasyona dönüştürülür. Burada </a:t>
            </a:r>
            <a:r>
              <a:rPr lang="tr-TR" altLang="tr-TR" b="1" i="1" dirty="0" smtClean="0"/>
              <a:t>u</a:t>
            </a:r>
            <a:r>
              <a:rPr lang="tr-TR" altLang="tr-TR" dirty="0" smtClean="0"/>
              <a:t>’nun değeri ne olursa olsun </a:t>
            </a:r>
            <a:r>
              <a:rPr lang="tr-TR" altLang="tr-TR" b="1" i="1" dirty="0" smtClean="0"/>
              <a:t>x</a:t>
            </a:r>
            <a:r>
              <a:rPr lang="tr-TR" altLang="tr-TR" dirty="0" smtClean="0"/>
              <a:t>;</a:t>
            </a:r>
            <a:r>
              <a:rPr lang="tr-TR" altLang="tr-TR" b="1" i="1" dirty="0" smtClean="0"/>
              <a:t> (-1,1) </a:t>
            </a:r>
            <a:r>
              <a:rPr lang="tr-TR" altLang="tr-TR" dirty="0" smtClean="0"/>
              <a:t>aralığında değişecektir. </a:t>
            </a:r>
          </a:p>
          <a:p>
            <a:r>
              <a:rPr lang="tr-TR" altLang="tr-TR" dirty="0" smtClean="0"/>
              <a:t>Sınırlı optimizasyon, lineer denklemler ve lineer sınırlarla parametreleri optimize ettiği zaman, program lineer program olarak adlandırılır. Sınırlar ve maliyet denklemleri </a:t>
            </a:r>
            <a:r>
              <a:rPr lang="tr-TR" altLang="tr-TR" dirty="0" err="1" smtClean="0"/>
              <a:t>nonlineer</a:t>
            </a:r>
            <a:r>
              <a:rPr lang="tr-TR" altLang="tr-TR" dirty="0" smtClean="0"/>
              <a:t> ise, program da </a:t>
            </a:r>
            <a:r>
              <a:rPr lang="tr-TR" altLang="tr-TR" dirty="0" err="1" smtClean="0"/>
              <a:t>nonlineer</a:t>
            </a:r>
            <a:r>
              <a:rPr lang="tr-TR" altLang="tr-TR" dirty="0" smtClean="0"/>
              <a:t> programlama problemi olur. </a:t>
            </a:r>
            <a:endParaRPr lang="tr-TR" altLang="tr-TR" dirty="0"/>
          </a:p>
        </p:txBody>
      </p:sp>
      <p:sp>
        <p:nvSpPr>
          <p:cNvPr id="4" name="Slayt Numarası Yer Tutucusu 5"/>
          <p:cNvSpPr>
            <a:spLocks noGrp="1"/>
          </p:cNvSpPr>
          <p:nvPr>
            <p:ph type="sldNum" sz="quarter" idx="12"/>
          </p:nvPr>
        </p:nvSpPr>
        <p:spPr/>
        <p:txBody>
          <a:bodyPr/>
          <a:lstStyle/>
          <a:p>
            <a:fld id="{AD42C8E1-1426-4D6A-8C9C-69E3B4546CBB}" type="slidenum">
              <a:rPr lang="tr-TR" altLang="tr-TR" smtClean="0"/>
              <a:pPr/>
              <a:t>34</a:t>
            </a:fld>
            <a:endParaRPr lang="tr-TR" altLang="tr-TR"/>
          </a:p>
        </p:txBody>
      </p:sp>
    </p:spTree>
    <p:extLst>
      <p:ext uri="{BB962C8B-B14F-4D97-AF65-F5344CB8AC3E}">
        <p14:creationId xmlns:p14="http://schemas.microsoft.com/office/powerpoint/2010/main" val="1606038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tr-TR" altLang="tr-TR" dirty="0" smtClean="0"/>
              <a:t>Rasgele ve Minimum Araştırma Algoritmaları </a:t>
            </a:r>
            <a:endParaRPr lang="tr-TR" altLang="tr-TR" dirty="0"/>
          </a:p>
        </p:txBody>
      </p:sp>
      <p:sp>
        <p:nvSpPr>
          <p:cNvPr id="27651" name="Rectangle 3"/>
          <p:cNvSpPr>
            <a:spLocks noGrp="1" noChangeArrowheads="1"/>
          </p:cNvSpPr>
          <p:nvPr>
            <p:ph type="body" idx="1"/>
          </p:nvPr>
        </p:nvSpPr>
        <p:spPr/>
        <p:txBody>
          <a:bodyPr>
            <a:normAutofit fontScale="92500" lnSpcReduction="10000"/>
          </a:bodyPr>
          <a:lstStyle/>
          <a:p>
            <a:r>
              <a:rPr lang="tr-TR" altLang="tr-TR" dirty="0" smtClean="0"/>
              <a:t>Bazı algoritmalar parametrelerin başlangıç değerlerini ayarlayarak uygunluk değerlerini minimize etmeye çalışır. </a:t>
            </a:r>
          </a:p>
          <a:p>
            <a:r>
              <a:rPr lang="tr-TR" altLang="tr-TR" dirty="0" smtClean="0"/>
              <a:t>Bu araştırma tekniği, hızlı olmakla beraber lokal minimumlara ulaşabilir. Bunlar nümerik metotlara dayanan klasik optimizasyon algoritmalarıdır. </a:t>
            </a:r>
          </a:p>
          <a:p>
            <a:r>
              <a:rPr lang="tr-TR" altLang="tr-TR" dirty="0" smtClean="0"/>
              <a:t>Bir parametreden hareketle diğer parametreyi tespit etmek, bazı </a:t>
            </a:r>
            <a:r>
              <a:rPr lang="tr-TR" altLang="tr-TR" dirty="0" err="1" smtClean="0"/>
              <a:t>deterministik</a:t>
            </a:r>
            <a:r>
              <a:rPr lang="tr-TR" altLang="tr-TR" dirty="0" smtClean="0"/>
              <a:t> adımlarla gerçekleştirilmektedir. </a:t>
            </a:r>
          </a:p>
          <a:p>
            <a:r>
              <a:rPr lang="tr-TR" altLang="tr-TR" dirty="0" smtClean="0"/>
              <a:t>Diğer taraftan rasgele metotlar; parametrelerin optimum çözümünü bulmada ihtimal hesaplarını kullanırlar. Bu metotlar yavaş olmakla birlikte global minimumu bulmada daha başarılıdırlar. </a:t>
            </a:r>
          </a:p>
          <a:p>
            <a:endParaRPr lang="tr-TR" altLang="tr-TR" dirty="0"/>
          </a:p>
        </p:txBody>
      </p:sp>
      <p:sp>
        <p:nvSpPr>
          <p:cNvPr id="4" name="Slayt Numarası Yer Tutucusu 5"/>
          <p:cNvSpPr>
            <a:spLocks noGrp="1"/>
          </p:cNvSpPr>
          <p:nvPr>
            <p:ph type="sldNum" sz="quarter" idx="12"/>
          </p:nvPr>
        </p:nvSpPr>
        <p:spPr/>
        <p:txBody>
          <a:bodyPr/>
          <a:lstStyle/>
          <a:p>
            <a:fld id="{B5661838-EA13-4C65-B9F2-535CA80640D4}" type="slidenum">
              <a:rPr lang="tr-TR" altLang="tr-TR" smtClean="0"/>
              <a:pPr/>
              <a:t>35</a:t>
            </a:fld>
            <a:endParaRPr lang="tr-TR" altLang="tr-TR"/>
          </a:p>
        </p:txBody>
      </p:sp>
    </p:spTree>
    <p:extLst>
      <p:ext uri="{BB962C8B-B14F-4D97-AF65-F5344CB8AC3E}">
        <p14:creationId xmlns:p14="http://schemas.microsoft.com/office/powerpoint/2010/main" val="3139489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fontScale="90000"/>
          </a:bodyPr>
          <a:lstStyle/>
          <a:p>
            <a:r>
              <a:rPr lang="tr-TR" altLang="tr-TR" b="1" dirty="0"/>
              <a:t>Optimizasyon Algoritmalarının Grupları </a:t>
            </a:r>
            <a:endParaRPr lang="tr-TR" dirty="0"/>
          </a:p>
        </p:txBody>
      </p:sp>
      <p:sp>
        <p:nvSpPr>
          <p:cNvPr id="63491" name="Rectangle 3"/>
          <p:cNvSpPr>
            <a:spLocks noGrp="1" noChangeArrowheads="1"/>
          </p:cNvSpPr>
          <p:nvPr>
            <p:ph type="body" idx="1"/>
          </p:nvPr>
        </p:nvSpPr>
        <p:spPr/>
        <p:txBody>
          <a:bodyPr/>
          <a:lstStyle/>
          <a:p>
            <a:r>
              <a:rPr lang="tr-TR" altLang="tr-TR" dirty="0" smtClean="0"/>
              <a:t>Amaç fonksiyonuna göre</a:t>
            </a:r>
          </a:p>
          <a:p>
            <a:pPr lvl="1"/>
            <a:r>
              <a:rPr lang="tr-TR" altLang="tr-TR" dirty="0" smtClean="0"/>
              <a:t>Tek amaçlı</a:t>
            </a:r>
          </a:p>
          <a:p>
            <a:pPr lvl="1"/>
            <a:r>
              <a:rPr lang="tr-TR" altLang="tr-TR" dirty="0" smtClean="0"/>
              <a:t>Çok amaçlı</a:t>
            </a:r>
          </a:p>
          <a:p>
            <a:r>
              <a:rPr lang="tr-TR" altLang="tr-TR" dirty="0" smtClean="0"/>
              <a:t>Fonksiyonların derecesine göre</a:t>
            </a:r>
          </a:p>
          <a:p>
            <a:pPr lvl="1"/>
            <a:r>
              <a:rPr lang="tr-TR" altLang="tr-TR" dirty="0" smtClean="0"/>
              <a:t>Lineer</a:t>
            </a:r>
          </a:p>
          <a:p>
            <a:pPr lvl="1"/>
            <a:r>
              <a:rPr lang="tr-TR" altLang="tr-TR" dirty="0" err="1" smtClean="0"/>
              <a:t>Nonlineer</a:t>
            </a:r>
            <a:endParaRPr lang="tr-TR" altLang="tr-TR" dirty="0"/>
          </a:p>
        </p:txBody>
      </p:sp>
      <p:sp>
        <p:nvSpPr>
          <p:cNvPr id="4" name="Slayt Numarası Yer Tutucusu 5"/>
          <p:cNvSpPr>
            <a:spLocks noGrp="1"/>
          </p:cNvSpPr>
          <p:nvPr>
            <p:ph type="sldNum" sz="quarter" idx="12"/>
          </p:nvPr>
        </p:nvSpPr>
        <p:spPr/>
        <p:txBody>
          <a:bodyPr/>
          <a:lstStyle/>
          <a:p>
            <a:fld id="{FCE2CFE1-3D0F-4F4F-A417-7C93F68CF376}" type="slidenum">
              <a:rPr lang="tr-TR" altLang="tr-TR" smtClean="0"/>
              <a:pPr/>
              <a:t>36</a:t>
            </a:fld>
            <a:endParaRPr lang="tr-TR" altLang="tr-TR"/>
          </a:p>
        </p:txBody>
      </p:sp>
    </p:spTree>
    <p:extLst>
      <p:ext uri="{BB962C8B-B14F-4D97-AF65-F5344CB8AC3E}">
        <p14:creationId xmlns:p14="http://schemas.microsoft.com/office/powerpoint/2010/main" val="251577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normAutofit/>
          </a:bodyPr>
          <a:lstStyle/>
          <a:p>
            <a:r>
              <a:rPr lang="tr-TR" altLang="tr-TR" b="1" dirty="0"/>
              <a:t>Optimizasyon </a:t>
            </a:r>
            <a:r>
              <a:rPr lang="tr-TR" altLang="tr-TR" b="1" dirty="0" smtClean="0"/>
              <a:t>Türleri</a:t>
            </a:r>
            <a:endParaRPr lang="tr-TR" dirty="0"/>
          </a:p>
        </p:txBody>
      </p:sp>
      <p:sp>
        <p:nvSpPr>
          <p:cNvPr id="4" name="İçerik Yer Tutucusu 3"/>
          <p:cNvSpPr>
            <a:spLocks noGrp="1"/>
          </p:cNvSpPr>
          <p:nvPr>
            <p:ph idx="1"/>
          </p:nvPr>
        </p:nvSpPr>
        <p:spPr/>
        <p:txBody>
          <a:bodyPr/>
          <a:lstStyle/>
          <a:p>
            <a:endParaRPr lang="tr-TR"/>
          </a:p>
        </p:txBody>
      </p:sp>
      <p:sp>
        <p:nvSpPr>
          <p:cNvPr id="5" name="Slayt Numarası Yer Tutucusu 5"/>
          <p:cNvSpPr>
            <a:spLocks noGrp="1"/>
          </p:cNvSpPr>
          <p:nvPr>
            <p:ph type="sldNum" sz="quarter" idx="12"/>
          </p:nvPr>
        </p:nvSpPr>
        <p:spPr/>
        <p:txBody>
          <a:bodyPr/>
          <a:lstStyle/>
          <a:p>
            <a:fld id="{6A4F8C22-3B5B-4252-98C5-78BDBE4CDF37}" type="slidenum">
              <a:rPr lang="tr-TR" altLang="tr-TR" smtClean="0"/>
              <a:pPr/>
              <a:t>37</a:t>
            </a:fld>
            <a:endParaRPr lang="tr-TR" altLang="tr-TR"/>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69" y="1841012"/>
            <a:ext cx="7601590" cy="4005710"/>
          </a:xfrm>
          <a:prstGeom prst="rect">
            <a:avLst/>
          </a:prstGeom>
          <a:noFill/>
          <a:extLst>
            <a:ext uri="{909E8E84-426E-40DD-AFC4-6F175D3DCCD1}">
              <a14:hiddenFill xmlns:a14="http://schemas.microsoft.com/office/drawing/2010/main">
                <a:solidFill>
                  <a:srgbClr val="FFFFFF"/>
                </a:solidFill>
              </a14:hiddenFill>
            </a:ext>
          </a:extLst>
        </p:spPr>
      </p:pic>
      <p:sp>
        <p:nvSpPr>
          <p:cNvPr id="41989" name="Text Box 5"/>
          <p:cNvSpPr txBox="1">
            <a:spLocks noChangeArrowheads="1"/>
          </p:cNvSpPr>
          <p:nvPr/>
        </p:nvSpPr>
        <p:spPr bwMode="auto">
          <a:xfrm>
            <a:off x="1066800" y="381000"/>
            <a:ext cx="632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spTree>
    <p:extLst>
      <p:ext uri="{BB962C8B-B14F-4D97-AF65-F5344CB8AC3E}">
        <p14:creationId xmlns:p14="http://schemas.microsoft.com/office/powerpoint/2010/main" val="2660860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altLang="tr-TR" b="1" dirty="0"/>
              <a:t>Optimizasyon Türleri</a:t>
            </a:r>
            <a:endParaRPr lang="tr-TR" dirty="0"/>
          </a:p>
        </p:txBody>
      </p:sp>
      <p:sp>
        <p:nvSpPr>
          <p:cNvPr id="28675" name="Rectangle 3"/>
          <p:cNvSpPr>
            <a:spLocks noGrp="1" noChangeArrowheads="1"/>
          </p:cNvSpPr>
          <p:nvPr>
            <p:ph type="body" idx="1"/>
          </p:nvPr>
        </p:nvSpPr>
        <p:spPr/>
        <p:txBody>
          <a:bodyPr>
            <a:normAutofit fontScale="92500" lnSpcReduction="10000"/>
          </a:bodyPr>
          <a:lstStyle/>
          <a:p>
            <a:r>
              <a:rPr lang="tr-TR" altLang="tr-TR" dirty="0" smtClean="0"/>
              <a:t>Bu gruplandırmanın sonucunda optimizasyon metotları; </a:t>
            </a:r>
            <a:r>
              <a:rPr lang="tr-TR" altLang="tr-TR" dirty="0" err="1" smtClean="0"/>
              <a:t>Deterministik</a:t>
            </a:r>
            <a:r>
              <a:rPr lang="tr-TR" altLang="tr-TR" dirty="0" smtClean="0"/>
              <a:t> metotlar, İstatistiksel metotlar olmak üzere iki ana gruba ayırabilir. </a:t>
            </a:r>
          </a:p>
          <a:p>
            <a:r>
              <a:rPr lang="tr-TR" altLang="tr-TR" dirty="0" err="1" smtClean="0"/>
              <a:t>Deterministik</a:t>
            </a:r>
            <a:r>
              <a:rPr lang="tr-TR" altLang="tr-TR" dirty="0" smtClean="0"/>
              <a:t> optimizasyon metotları, lokal maksimum veya minimuma yakınsayan algoritmalardır. Türevsel hesaplamalar veya türevsel yaklaşımlar </a:t>
            </a:r>
            <a:r>
              <a:rPr lang="tr-TR" altLang="tr-TR" dirty="0" err="1" smtClean="0"/>
              <a:t>deterministik</a:t>
            </a:r>
            <a:r>
              <a:rPr lang="tr-TR" altLang="tr-TR" dirty="0" smtClean="0"/>
              <a:t> metotlara örnek verilebilir. </a:t>
            </a:r>
          </a:p>
          <a:p>
            <a:r>
              <a:rPr lang="tr-TR" altLang="tr-TR" dirty="0" smtClean="0"/>
              <a:t>Rasgele araştırma algoritmaları gibi istatistiksel metotlar ise global minimum veya maksimumu bulmada bazı stratejileri ve rasgele sayıları kullanırlar. Son </a:t>
            </a:r>
            <a:r>
              <a:rPr lang="tr-TR" altLang="tr-TR" smtClean="0"/>
              <a:t>yıllarda PC’lerin </a:t>
            </a:r>
            <a:r>
              <a:rPr lang="tr-TR" altLang="tr-TR" dirty="0" smtClean="0"/>
              <a:t>hızlarındaki artış bu algoritmaların uygulama sahasında sıkça görülmesine neden olmuştur.</a:t>
            </a:r>
            <a:endParaRPr lang="tr-TR" altLang="tr-TR" dirty="0"/>
          </a:p>
        </p:txBody>
      </p:sp>
      <p:sp>
        <p:nvSpPr>
          <p:cNvPr id="4" name="Slayt Numarası Yer Tutucusu 5"/>
          <p:cNvSpPr>
            <a:spLocks noGrp="1"/>
          </p:cNvSpPr>
          <p:nvPr>
            <p:ph type="sldNum" sz="quarter" idx="12"/>
          </p:nvPr>
        </p:nvSpPr>
        <p:spPr/>
        <p:txBody>
          <a:bodyPr/>
          <a:lstStyle/>
          <a:p>
            <a:fld id="{416AF123-9D0A-433F-A4A6-554826CE81FA}" type="slidenum">
              <a:rPr lang="tr-TR" altLang="tr-TR" smtClean="0"/>
              <a:pPr/>
              <a:t>38</a:t>
            </a:fld>
            <a:endParaRPr lang="tr-TR" altLang="tr-TR"/>
          </a:p>
        </p:txBody>
      </p:sp>
    </p:spTree>
    <p:extLst>
      <p:ext uri="{BB962C8B-B14F-4D97-AF65-F5344CB8AC3E}">
        <p14:creationId xmlns:p14="http://schemas.microsoft.com/office/powerpoint/2010/main" val="1803967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sp>
        <p:nvSpPr>
          <p:cNvPr id="5" name="İçerik Yer Tutucusu 4"/>
          <p:cNvSpPr>
            <a:spLocks noGrp="1"/>
          </p:cNvSpPr>
          <p:nvPr>
            <p:ph idx="1"/>
          </p:nvPr>
        </p:nvSpPr>
        <p:spPr/>
        <p:txBody>
          <a:bodyPr/>
          <a:lstStyle/>
          <a:p>
            <a:endParaRPr lang="tr-TR"/>
          </a:p>
        </p:txBody>
      </p:sp>
      <p:sp>
        <p:nvSpPr>
          <p:cNvPr id="3" name="Slayt Numarası Yer Tutucusu 5"/>
          <p:cNvSpPr>
            <a:spLocks noGrp="1"/>
          </p:cNvSpPr>
          <p:nvPr>
            <p:ph type="sldNum" sz="quarter" idx="12"/>
          </p:nvPr>
        </p:nvSpPr>
        <p:spPr/>
        <p:txBody>
          <a:bodyPr/>
          <a:lstStyle/>
          <a:p>
            <a:fld id="{4A6B8FBE-E1FB-4296-9BD7-BA46A3365B97}" type="slidenum">
              <a:rPr lang="tr-TR" altLang="tr-TR" smtClean="0"/>
              <a:pPr/>
              <a:t>39</a:t>
            </a:fld>
            <a:endParaRPr lang="tr-TR" altLang="tr-T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37" y="1300442"/>
            <a:ext cx="7716723" cy="479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06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dirty="0"/>
              <a:t>İÇERİK</a:t>
            </a:r>
          </a:p>
        </p:txBody>
      </p:sp>
      <p:sp>
        <p:nvSpPr>
          <p:cNvPr id="58371" name="Rectangle 3"/>
          <p:cNvSpPr>
            <a:spLocks noGrp="1" noChangeArrowheads="1"/>
          </p:cNvSpPr>
          <p:nvPr>
            <p:ph idx="1"/>
          </p:nvPr>
        </p:nvSpPr>
        <p:spPr/>
        <p:txBody>
          <a:bodyPr>
            <a:normAutofit/>
          </a:bodyPr>
          <a:lstStyle/>
          <a:p>
            <a:pPr>
              <a:lnSpc>
                <a:spcPct val="90000"/>
              </a:lnSpc>
            </a:pPr>
            <a:r>
              <a:rPr lang="tr-TR" altLang="tr-TR" dirty="0" smtClean="0"/>
              <a:t>Giriş</a:t>
            </a:r>
            <a:endParaRPr lang="tr-TR" altLang="tr-TR" dirty="0"/>
          </a:p>
          <a:p>
            <a:pPr>
              <a:lnSpc>
                <a:spcPct val="90000"/>
              </a:lnSpc>
            </a:pPr>
            <a:r>
              <a:rPr lang="tr-TR" altLang="tr-TR" dirty="0"/>
              <a:t>Kısa tarihçe</a:t>
            </a:r>
          </a:p>
          <a:p>
            <a:pPr>
              <a:lnSpc>
                <a:spcPct val="90000"/>
              </a:lnSpc>
            </a:pPr>
            <a:r>
              <a:rPr lang="tr-TR" altLang="tr-TR" dirty="0"/>
              <a:t>Optimizasyon tekniklerinin bileşenleri</a:t>
            </a:r>
          </a:p>
          <a:p>
            <a:pPr>
              <a:lnSpc>
                <a:spcPct val="90000"/>
              </a:lnSpc>
            </a:pPr>
            <a:r>
              <a:rPr lang="tr-TR" altLang="tr-TR" dirty="0"/>
              <a:t>Optimizasyon tekniklerinin grupları</a:t>
            </a:r>
          </a:p>
          <a:p>
            <a:pPr>
              <a:lnSpc>
                <a:spcPct val="90000"/>
              </a:lnSpc>
            </a:pPr>
            <a:r>
              <a:rPr lang="tr-TR" altLang="tr-TR" dirty="0"/>
              <a:t>Bazı gerçek hayat problemleri ve optimizasyon yaklaşımıyla çözümleri</a:t>
            </a:r>
          </a:p>
          <a:p>
            <a:pPr>
              <a:lnSpc>
                <a:spcPct val="90000"/>
              </a:lnSpc>
            </a:pPr>
            <a:r>
              <a:rPr lang="tr-TR" altLang="tr-TR" dirty="0"/>
              <a:t>Model kurma </a:t>
            </a:r>
            <a:r>
              <a:rPr lang="tr-TR" altLang="tr-TR" dirty="0" smtClean="0"/>
              <a:t>örnekleri</a:t>
            </a:r>
          </a:p>
          <a:p>
            <a:pPr>
              <a:lnSpc>
                <a:spcPct val="90000"/>
              </a:lnSpc>
            </a:pPr>
            <a:r>
              <a:rPr lang="tr-TR" altLang="tr-TR" dirty="0" smtClean="0"/>
              <a:t>Optimizasyon problemlerinin sınıflandırılması</a:t>
            </a:r>
            <a:endParaRPr lang="tr-TR" altLang="tr-TR" dirty="0"/>
          </a:p>
          <a:p>
            <a:pPr>
              <a:lnSpc>
                <a:spcPct val="90000"/>
              </a:lnSpc>
            </a:pPr>
            <a:endParaRPr lang="tr-TR" altLang="tr-TR" dirty="0"/>
          </a:p>
          <a:p>
            <a:pPr>
              <a:lnSpc>
                <a:spcPct val="90000"/>
              </a:lnSpc>
            </a:pPr>
            <a:endParaRPr lang="tr-TR" altLang="tr-TR" dirty="0"/>
          </a:p>
          <a:p>
            <a:pPr>
              <a:lnSpc>
                <a:spcPct val="90000"/>
              </a:lnSpc>
            </a:pPr>
            <a:endParaRPr lang="tr-TR" altLang="tr-TR" dirty="0"/>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4</a:t>
            </a:fld>
            <a:endParaRPr lang="tr-TR" altLang="tr-TR"/>
          </a:p>
        </p:txBody>
      </p:sp>
    </p:spTree>
    <p:extLst>
      <p:ext uri="{BB962C8B-B14F-4D97-AF65-F5344CB8AC3E}">
        <p14:creationId xmlns:p14="http://schemas.microsoft.com/office/powerpoint/2010/main" val="919528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chor="ctr"/>
          <a:lstStyle/>
          <a:p>
            <a:r>
              <a:rPr lang="tr-TR" altLang="tr-TR" sz="3600" b="1" dirty="0"/>
              <a:t>Optimizasyon Metotlarının Sınıflandırılması</a:t>
            </a:r>
          </a:p>
        </p:txBody>
      </p:sp>
      <p:sp>
        <p:nvSpPr>
          <p:cNvPr id="4" name="Slayt Numarası Yer Tutucusu 5"/>
          <p:cNvSpPr>
            <a:spLocks noGrp="1"/>
          </p:cNvSpPr>
          <p:nvPr>
            <p:ph type="sldNum" sz="quarter" idx="12"/>
          </p:nvPr>
        </p:nvSpPr>
        <p:spPr/>
        <p:txBody>
          <a:bodyPr/>
          <a:lstStyle/>
          <a:p>
            <a:fld id="{E0F81EEB-79C8-4699-97CE-8CAA694A8822}" type="slidenum">
              <a:rPr lang="tr-TR" altLang="tr-TR"/>
              <a:pPr/>
              <a:t>40</a:t>
            </a:fld>
            <a:endParaRPr lang="tr-TR" altLang="tr-TR"/>
          </a:p>
        </p:txBody>
      </p:sp>
      <p:sp>
        <p:nvSpPr>
          <p:cNvPr id="2" name="Alt Başlık 1"/>
          <p:cNvSpPr>
            <a:spLocks noGrp="1"/>
          </p:cNvSpPr>
          <p:nvPr>
            <p:ph type="subTitle" idx="1"/>
          </p:nvPr>
        </p:nvSpPr>
        <p:spPr/>
        <p:txBody>
          <a:bodyPr/>
          <a:lstStyle/>
          <a:p>
            <a:endParaRPr lang="tr-TR"/>
          </a:p>
        </p:txBody>
      </p:sp>
    </p:spTree>
    <p:extLst>
      <p:ext uri="{BB962C8B-B14F-4D97-AF65-F5344CB8AC3E}">
        <p14:creationId xmlns:p14="http://schemas.microsoft.com/office/powerpoint/2010/main" val="3158945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tr-TR" altLang="tr-TR" dirty="0" smtClean="0"/>
              <a:t>Optimizasyon Metotlarının Sınıflandırılması</a:t>
            </a:r>
            <a:endParaRPr lang="tr-TR" altLang="tr-TR" dirty="0"/>
          </a:p>
        </p:txBody>
      </p:sp>
      <p:sp>
        <p:nvSpPr>
          <p:cNvPr id="64515" name="Rectangle 3"/>
          <p:cNvSpPr>
            <a:spLocks noGrp="1" noChangeArrowheads="1"/>
          </p:cNvSpPr>
          <p:nvPr>
            <p:ph type="body" idx="1"/>
          </p:nvPr>
        </p:nvSpPr>
        <p:spPr/>
        <p:txBody>
          <a:bodyPr/>
          <a:lstStyle/>
          <a:p>
            <a:r>
              <a:rPr lang="tr-TR" altLang="tr-TR" dirty="0" smtClean="0"/>
              <a:t>Çözümde kullandıkları bilgiye göre:</a:t>
            </a:r>
          </a:p>
          <a:p>
            <a:r>
              <a:rPr lang="tr-TR" altLang="tr-TR" b="1" dirty="0" smtClean="0"/>
              <a:t>0 </a:t>
            </a:r>
            <a:r>
              <a:rPr lang="tr-TR" altLang="tr-TR" b="1" dirty="0" err="1" smtClean="0"/>
              <a:t>order</a:t>
            </a:r>
            <a:r>
              <a:rPr lang="tr-TR" altLang="tr-TR" b="1" dirty="0" smtClean="0"/>
              <a:t>:</a:t>
            </a:r>
            <a:r>
              <a:rPr lang="tr-TR" altLang="tr-TR" dirty="0" smtClean="0"/>
              <a:t> fonksiyon değeri</a:t>
            </a:r>
          </a:p>
          <a:p>
            <a:pPr lvl="1"/>
            <a:r>
              <a:rPr lang="tr-TR" altLang="tr-TR" dirty="0" smtClean="0"/>
              <a:t>Golden </a:t>
            </a:r>
            <a:r>
              <a:rPr lang="tr-TR" altLang="tr-TR" dirty="0" err="1" smtClean="0"/>
              <a:t>section</a:t>
            </a:r>
            <a:r>
              <a:rPr lang="tr-TR" altLang="tr-TR" dirty="0" smtClean="0"/>
              <a:t>, </a:t>
            </a:r>
            <a:r>
              <a:rPr lang="tr-TR" altLang="tr-TR" dirty="0" err="1" smtClean="0"/>
              <a:t>bisection</a:t>
            </a:r>
            <a:r>
              <a:rPr lang="tr-TR" altLang="tr-TR" dirty="0" smtClean="0"/>
              <a:t>, </a:t>
            </a:r>
            <a:r>
              <a:rPr lang="tr-TR" altLang="tr-TR" dirty="0" err="1" smtClean="0"/>
              <a:t>polynomial</a:t>
            </a:r>
            <a:r>
              <a:rPr lang="tr-TR" altLang="tr-TR" dirty="0" smtClean="0"/>
              <a:t>, </a:t>
            </a:r>
            <a:r>
              <a:rPr lang="tr-TR" altLang="tr-TR" dirty="0" err="1" smtClean="0"/>
              <a:t>simplex</a:t>
            </a:r>
            <a:r>
              <a:rPr lang="tr-TR" altLang="tr-TR" dirty="0" smtClean="0"/>
              <a:t>, </a:t>
            </a:r>
            <a:r>
              <a:rPr lang="tr-TR" altLang="tr-TR" dirty="0" err="1" smtClean="0"/>
              <a:t>random</a:t>
            </a:r>
            <a:r>
              <a:rPr lang="tr-TR" altLang="tr-TR" dirty="0" smtClean="0"/>
              <a:t> metot, genetik algoritma</a:t>
            </a:r>
          </a:p>
          <a:p>
            <a:r>
              <a:rPr lang="tr-TR" altLang="tr-TR" b="1" dirty="0" smtClean="0"/>
              <a:t>1st </a:t>
            </a:r>
            <a:r>
              <a:rPr lang="tr-TR" altLang="tr-TR" b="1" dirty="0" err="1" smtClean="0"/>
              <a:t>order</a:t>
            </a:r>
            <a:r>
              <a:rPr lang="tr-TR" altLang="tr-TR" b="1" dirty="0" smtClean="0"/>
              <a:t>: </a:t>
            </a:r>
            <a:r>
              <a:rPr lang="tr-TR" altLang="tr-TR" dirty="0" smtClean="0"/>
              <a:t>fonksiyon 1. türevi (</a:t>
            </a:r>
            <a:r>
              <a:rPr lang="tr-TR" altLang="tr-TR" dirty="0" err="1" smtClean="0"/>
              <a:t>gradyenti</a:t>
            </a:r>
            <a:r>
              <a:rPr lang="tr-TR" altLang="tr-TR" dirty="0" smtClean="0"/>
              <a:t>)</a:t>
            </a:r>
          </a:p>
          <a:p>
            <a:pPr lvl="1"/>
            <a:r>
              <a:rPr lang="tr-TR" altLang="tr-TR" dirty="0" err="1" smtClean="0"/>
              <a:t>Steepest</a:t>
            </a:r>
            <a:r>
              <a:rPr lang="tr-TR" altLang="tr-TR" dirty="0" smtClean="0"/>
              <a:t> </a:t>
            </a:r>
            <a:r>
              <a:rPr lang="tr-TR" altLang="tr-TR" dirty="0" err="1" smtClean="0"/>
              <a:t>descent</a:t>
            </a:r>
            <a:r>
              <a:rPr lang="tr-TR" altLang="tr-TR" dirty="0" smtClean="0"/>
              <a:t>, </a:t>
            </a:r>
            <a:r>
              <a:rPr lang="tr-TR" altLang="tr-TR" dirty="0" err="1" smtClean="0"/>
              <a:t>conjugate</a:t>
            </a:r>
            <a:r>
              <a:rPr lang="tr-TR" altLang="tr-TR" dirty="0" smtClean="0"/>
              <a:t> </a:t>
            </a:r>
            <a:r>
              <a:rPr lang="tr-TR" altLang="tr-TR" dirty="0" err="1" smtClean="0"/>
              <a:t>gradient</a:t>
            </a:r>
            <a:r>
              <a:rPr lang="tr-TR" altLang="tr-TR" dirty="0" smtClean="0"/>
              <a:t>, </a:t>
            </a:r>
            <a:r>
              <a:rPr lang="tr-TR" altLang="tr-TR" dirty="0" err="1" smtClean="0"/>
              <a:t>gradient</a:t>
            </a:r>
            <a:r>
              <a:rPr lang="tr-TR" altLang="tr-TR" dirty="0" smtClean="0"/>
              <a:t> </a:t>
            </a:r>
            <a:r>
              <a:rPr lang="tr-TR" altLang="tr-TR" dirty="0" err="1" smtClean="0"/>
              <a:t>projection</a:t>
            </a:r>
            <a:r>
              <a:rPr lang="tr-TR" altLang="tr-TR" dirty="0" smtClean="0"/>
              <a:t>, </a:t>
            </a:r>
            <a:r>
              <a:rPr lang="tr-TR" altLang="tr-TR" dirty="0" err="1" smtClean="0"/>
              <a:t>feasible</a:t>
            </a:r>
            <a:r>
              <a:rPr lang="tr-TR" altLang="tr-TR" dirty="0" smtClean="0"/>
              <a:t> </a:t>
            </a:r>
            <a:r>
              <a:rPr lang="tr-TR" altLang="tr-TR" dirty="0" err="1" smtClean="0"/>
              <a:t>directions</a:t>
            </a:r>
            <a:endParaRPr lang="tr-TR" altLang="tr-TR" dirty="0" smtClean="0"/>
          </a:p>
          <a:p>
            <a:r>
              <a:rPr lang="tr-TR" altLang="tr-TR" b="1" dirty="0" smtClean="0"/>
              <a:t>2 </a:t>
            </a:r>
            <a:r>
              <a:rPr lang="tr-TR" altLang="tr-TR" b="1" dirty="0" err="1" smtClean="0"/>
              <a:t>nd</a:t>
            </a:r>
            <a:r>
              <a:rPr lang="tr-TR" altLang="tr-TR" b="1" dirty="0" smtClean="0"/>
              <a:t> </a:t>
            </a:r>
            <a:r>
              <a:rPr lang="tr-TR" altLang="tr-TR" b="1" dirty="0" err="1" smtClean="0"/>
              <a:t>order</a:t>
            </a:r>
            <a:r>
              <a:rPr lang="tr-TR" altLang="tr-TR" b="1" dirty="0" smtClean="0"/>
              <a:t>: </a:t>
            </a:r>
            <a:r>
              <a:rPr lang="tr-TR" altLang="tr-TR" dirty="0" smtClean="0"/>
              <a:t>fonksiyon 2. türevi</a:t>
            </a:r>
          </a:p>
          <a:p>
            <a:pPr lvl="1"/>
            <a:r>
              <a:rPr lang="tr-TR" altLang="tr-TR" dirty="0" smtClean="0"/>
              <a:t>Newton metotları</a:t>
            </a:r>
            <a:endParaRPr lang="tr-TR" altLang="tr-TR" dirty="0"/>
          </a:p>
        </p:txBody>
      </p:sp>
      <p:sp>
        <p:nvSpPr>
          <p:cNvPr id="4" name="Slayt Numarası Yer Tutucusu 5"/>
          <p:cNvSpPr>
            <a:spLocks noGrp="1"/>
          </p:cNvSpPr>
          <p:nvPr>
            <p:ph type="sldNum" sz="quarter" idx="12"/>
          </p:nvPr>
        </p:nvSpPr>
        <p:spPr/>
        <p:txBody>
          <a:bodyPr/>
          <a:lstStyle/>
          <a:p>
            <a:fld id="{5FE38E7A-E5B2-4138-8C1E-5A5311041AC7}" type="slidenum">
              <a:rPr lang="tr-TR" altLang="tr-TR" smtClean="0"/>
              <a:pPr/>
              <a:t>41</a:t>
            </a:fld>
            <a:endParaRPr lang="tr-TR" altLang="tr-TR"/>
          </a:p>
        </p:txBody>
      </p:sp>
    </p:spTree>
    <p:extLst>
      <p:ext uri="{BB962C8B-B14F-4D97-AF65-F5344CB8AC3E}">
        <p14:creationId xmlns:p14="http://schemas.microsoft.com/office/powerpoint/2010/main" val="179409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tr-TR" altLang="tr-TR" dirty="0"/>
              <a:t>Optimizasyon Metotlarının Sınıflandırılması</a:t>
            </a:r>
          </a:p>
        </p:txBody>
      </p:sp>
      <p:sp>
        <p:nvSpPr>
          <p:cNvPr id="65539" name="Rectangle 3"/>
          <p:cNvSpPr>
            <a:spLocks noGrp="1" noChangeArrowheads="1"/>
          </p:cNvSpPr>
          <p:nvPr>
            <p:ph type="body" idx="1"/>
          </p:nvPr>
        </p:nvSpPr>
        <p:spPr/>
        <p:txBody>
          <a:bodyPr/>
          <a:lstStyle/>
          <a:p>
            <a:r>
              <a:rPr lang="tr-TR" altLang="tr-TR" dirty="0" smtClean="0"/>
              <a:t>Çözüm mantığına göre:</a:t>
            </a:r>
          </a:p>
          <a:p>
            <a:r>
              <a:rPr lang="tr-TR" altLang="tr-TR" b="1" dirty="0" smtClean="0"/>
              <a:t>Direk</a:t>
            </a:r>
          </a:p>
          <a:p>
            <a:pPr lvl="1"/>
            <a:r>
              <a:rPr lang="tr-TR" altLang="tr-TR" dirty="0" err="1" smtClean="0"/>
              <a:t>Steepest</a:t>
            </a:r>
            <a:r>
              <a:rPr lang="tr-TR" altLang="tr-TR" dirty="0" smtClean="0"/>
              <a:t> </a:t>
            </a:r>
            <a:r>
              <a:rPr lang="tr-TR" altLang="tr-TR" dirty="0" err="1" smtClean="0"/>
              <a:t>descent</a:t>
            </a:r>
            <a:r>
              <a:rPr lang="tr-TR" altLang="tr-TR" dirty="0" smtClean="0"/>
              <a:t>, </a:t>
            </a:r>
            <a:r>
              <a:rPr lang="tr-TR" altLang="tr-TR" dirty="0" err="1" smtClean="0"/>
              <a:t>conjugate</a:t>
            </a:r>
            <a:r>
              <a:rPr lang="tr-TR" altLang="tr-TR" dirty="0" smtClean="0"/>
              <a:t> </a:t>
            </a:r>
            <a:r>
              <a:rPr lang="tr-TR" altLang="tr-TR" dirty="0" err="1" smtClean="0"/>
              <a:t>gradient</a:t>
            </a:r>
            <a:r>
              <a:rPr lang="tr-TR" altLang="tr-TR" dirty="0" smtClean="0"/>
              <a:t>, </a:t>
            </a:r>
            <a:r>
              <a:rPr lang="tr-TR" altLang="tr-TR" dirty="0" err="1" smtClean="0"/>
              <a:t>gradient</a:t>
            </a:r>
            <a:r>
              <a:rPr lang="tr-TR" altLang="tr-TR" dirty="0" smtClean="0"/>
              <a:t> </a:t>
            </a:r>
            <a:r>
              <a:rPr lang="tr-TR" altLang="tr-TR" dirty="0" err="1" smtClean="0"/>
              <a:t>projection</a:t>
            </a:r>
            <a:r>
              <a:rPr lang="tr-TR" altLang="tr-TR" dirty="0" smtClean="0"/>
              <a:t>, </a:t>
            </a:r>
            <a:r>
              <a:rPr lang="tr-TR" altLang="tr-TR" dirty="0" err="1" smtClean="0"/>
              <a:t>feasible</a:t>
            </a:r>
            <a:r>
              <a:rPr lang="tr-TR" altLang="tr-TR" dirty="0" smtClean="0"/>
              <a:t> </a:t>
            </a:r>
            <a:r>
              <a:rPr lang="tr-TR" altLang="tr-TR" dirty="0" err="1" smtClean="0"/>
              <a:t>directions</a:t>
            </a:r>
            <a:r>
              <a:rPr lang="tr-TR" altLang="tr-TR" dirty="0" smtClean="0"/>
              <a:t>, Newton, </a:t>
            </a:r>
            <a:r>
              <a:rPr lang="tr-TR" altLang="tr-TR" dirty="0" err="1" smtClean="0"/>
              <a:t>penalty</a:t>
            </a:r>
            <a:r>
              <a:rPr lang="tr-TR" altLang="tr-TR" dirty="0" smtClean="0"/>
              <a:t>, </a:t>
            </a:r>
            <a:r>
              <a:rPr lang="tr-TR" altLang="tr-TR" dirty="0" err="1" smtClean="0"/>
              <a:t>simplex</a:t>
            </a:r>
            <a:endParaRPr lang="tr-TR" altLang="tr-TR" dirty="0" smtClean="0"/>
          </a:p>
          <a:p>
            <a:r>
              <a:rPr lang="tr-TR" altLang="tr-TR" b="1" dirty="0" err="1" smtClean="0"/>
              <a:t>Heuristik</a:t>
            </a:r>
            <a:r>
              <a:rPr lang="tr-TR" altLang="tr-TR" b="1" dirty="0" smtClean="0"/>
              <a:t> (sezgisel)</a:t>
            </a:r>
          </a:p>
          <a:p>
            <a:pPr lvl="1"/>
            <a:r>
              <a:rPr lang="tr-TR" altLang="tr-TR" dirty="0" err="1" smtClean="0"/>
              <a:t>Random</a:t>
            </a:r>
            <a:r>
              <a:rPr lang="tr-TR" altLang="tr-TR" dirty="0" smtClean="0"/>
              <a:t> metot, </a:t>
            </a:r>
            <a:r>
              <a:rPr lang="tr-TR" altLang="tr-TR" dirty="0" err="1" smtClean="0"/>
              <a:t>Simulated</a:t>
            </a:r>
            <a:r>
              <a:rPr lang="tr-TR" altLang="tr-TR" dirty="0" smtClean="0"/>
              <a:t> </a:t>
            </a:r>
            <a:r>
              <a:rPr lang="tr-TR" altLang="tr-TR" dirty="0" err="1" smtClean="0"/>
              <a:t>Annealing</a:t>
            </a:r>
            <a:r>
              <a:rPr lang="tr-TR" altLang="tr-TR" dirty="0" smtClean="0"/>
              <a:t>, Genetik algoritma</a:t>
            </a:r>
          </a:p>
          <a:p>
            <a:r>
              <a:rPr lang="tr-TR" altLang="tr-TR" b="1" dirty="0" smtClean="0"/>
              <a:t>Yaklaşık metotlar</a:t>
            </a:r>
          </a:p>
          <a:p>
            <a:pPr lvl="1"/>
            <a:r>
              <a:rPr lang="tr-TR" altLang="tr-TR" dirty="0" err="1" smtClean="0"/>
              <a:t>Sequential</a:t>
            </a:r>
            <a:r>
              <a:rPr lang="tr-TR" altLang="tr-TR" dirty="0" smtClean="0"/>
              <a:t> </a:t>
            </a:r>
            <a:r>
              <a:rPr lang="tr-TR" altLang="tr-TR" dirty="0" err="1" smtClean="0"/>
              <a:t>linear</a:t>
            </a:r>
            <a:r>
              <a:rPr lang="tr-TR" altLang="tr-TR" dirty="0" smtClean="0"/>
              <a:t> </a:t>
            </a:r>
            <a:r>
              <a:rPr lang="tr-TR" altLang="tr-TR" dirty="0" err="1" smtClean="0"/>
              <a:t>programming</a:t>
            </a:r>
            <a:r>
              <a:rPr lang="tr-TR" altLang="tr-TR" dirty="0" smtClean="0"/>
              <a:t>, </a:t>
            </a:r>
            <a:r>
              <a:rPr lang="tr-TR" altLang="tr-TR" dirty="0" err="1" smtClean="0"/>
              <a:t>Sequential</a:t>
            </a:r>
            <a:r>
              <a:rPr lang="tr-TR" altLang="tr-TR" dirty="0" smtClean="0"/>
              <a:t> </a:t>
            </a:r>
            <a:r>
              <a:rPr lang="tr-TR" altLang="tr-TR" dirty="0" err="1" smtClean="0"/>
              <a:t>quadratic</a:t>
            </a:r>
            <a:r>
              <a:rPr lang="tr-TR" altLang="tr-TR" dirty="0" smtClean="0"/>
              <a:t> </a:t>
            </a:r>
            <a:r>
              <a:rPr lang="tr-TR" altLang="tr-TR" dirty="0" err="1" smtClean="0"/>
              <a:t>programming</a:t>
            </a:r>
            <a:r>
              <a:rPr lang="tr-TR" altLang="tr-TR" dirty="0" smtClean="0"/>
              <a:t>, </a:t>
            </a:r>
            <a:r>
              <a:rPr lang="tr-TR" altLang="tr-TR" dirty="0" err="1" smtClean="0"/>
              <a:t>response</a:t>
            </a:r>
            <a:r>
              <a:rPr lang="tr-TR" altLang="tr-TR" dirty="0" smtClean="0"/>
              <a:t> </a:t>
            </a:r>
            <a:r>
              <a:rPr lang="tr-TR" altLang="tr-TR" dirty="0" err="1" smtClean="0"/>
              <a:t>surace</a:t>
            </a:r>
            <a:r>
              <a:rPr lang="tr-TR" altLang="tr-TR" dirty="0" smtClean="0"/>
              <a:t> metot</a:t>
            </a:r>
            <a:endParaRPr lang="tr-TR" altLang="tr-TR" dirty="0"/>
          </a:p>
        </p:txBody>
      </p:sp>
      <p:sp>
        <p:nvSpPr>
          <p:cNvPr id="4" name="Slayt Numarası Yer Tutucusu 5"/>
          <p:cNvSpPr>
            <a:spLocks noGrp="1"/>
          </p:cNvSpPr>
          <p:nvPr>
            <p:ph type="sldNum" sz="quarter" idx="12"/>
          </p:nvPr>
        </p:nvSpPr>
        <p:spPr/>
        <p:txBody>
          <a:bodyPr/>
          <a:lstStyle/>
          <a:p>
            <a:fld id="{64A81CDE-E021-4C3C-882B-13F999CA9C17}" type="slidenum">
              <a:rPr lang="tr-TR" altLang="tr-TR" smtClean="0"/>
              <a:pPr/>
              <a:t>42</a:t>
            </a:fld>
            <a:endParaRPr lang="tr-TR" altLang="tr-TR"/>
          </a:p>
        </p:txBody>
      </p:sp>
    </p:spTree>
    <p:extLst>
      <p:ext uri="{BB962C8B-B14F-4D97-AF65-F5344CB8AC3E}">
        <p14:creationId xmlns:p14="http://schemas.microsoft.com/office/powerpoint/2010/main" val="1499339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normAutofit fontScale="90000"/>
          </a:bodyPr>
          <a:lstStyle/>
          <a:p>
            <a:r>
              <a:rPr lang="tr-TR" dirty="0" smtClean="0"/>
              <a:t>Tek Değişkenli Optimizasyon Metotları</a:t>
            </a:r>
            <a:endParaRPr lang="tr-TR" dirty="0"/>
          </a:p>
        </p:txBody>
      </p:sp>
      <p:sp>
        <p:nvSpPr>
          <p:cNvPr id="5" name="İçerik Yer Tutucusu 4"/>
          <p:cNvSpPr>
            <a:spLocks noGrp="1"/>
          </p:cNvSpPr>
          <p:nvPr>
            <p:ph idx="1"/>
          </p:nvPr>
        </p:nvSpPr>
        <p:spPr/>
        <p:txBody>
          <a:bodyPr/>
          <a:lstStyle/>
          <a:p>
            <a:endParaRPr lang="tr-TR"/>
          </a:p>
        </p:txBody>
      </p:sp>
      <p:sp>
        <p:nvSpPr>
          <p:cNvPr id="3" name="Slayt Numarası Yer Tutucusu 5"/>
          <p:cNvSpPr>
            <a:spLocks noGrp="1"/>
          </p:cNvSpPr>
          <p:nvPr>
            <p:ph type="sldNum" sz="quarter" idx="12"/>
          </p:nvPr>
        </p:nvSpPr>
        <p:spPr/>
        <p:txBody>
          <a:bodyPr/>
          <a:lstStyle/>
          <a:p>
            <a:fld id="{AE0CDB38-33F9-4BB5-9963-6D39089FC5E5}" type="slidenum">
              <a:rPr lang="tr-TR" altLang="tr-TR" smtClean="0"/>
              <a:pPr/>
              <a:t>43</a:t>
            </a:fld>
            <a:endParaRPr lang="tr-TR" altLang="tr-TR"/>
          </a:p>
        </p:txBody>
      </p:sp>
      <p:pic>
        <p:nvPicPr>
          <p:cNvPr id="6656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25546"/>
          <a:stretch/>
        </p:blipFill>
        <p:spPr bwMode="auto">
          <a:xfrm>
            <a:off x="854691" y="2124804"/>
            <a:ext cx="7512654" cy="343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9142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normAutofit/>
          </a:bodyPr>
          <a:lstStyle/>
          <a:p>
            <a:r>
              <a:rPr lang="tr-TR" dirty="0" smtClean="0"/>
              <a:t>Kısıtsız Optimizasyon </a:t>
            </a:r>
            <a:r>
              <a:rPr lang="tr-TR" dirty="0"/>
              <a:t>Metotları</a:t>
            </a:r>
          </a:p>
        </p:txBody>
      </p:sp>
      <p:sp>
        <p:nvSpPr>
          <p:cNvPr id="5" name="İçerik Yer Tutucusu 4"/>
          <p:cNvSpPr>
            <a:spLocks noGrp="1"/>
          </p:cNvSpPr>
          <p:nvPr>
            <p:ph idx="1"/>
          </p:nvPr>
        </p:nvSpPr>
        <p:spPr/>
        <p:txBody>
          <a:bodyPr/>
          <a:lstStyle/>
          <a:p>
            <a:endParaRPr lang="tr-TR"/>
          </a:p>
        </p:txBody>
      </p:sp>
      <p:sp>
        <p:nvSpPr>
          <p:cNvPr id="3" name="Slayt Numarası Yer Tutucusu 5"/>
          <p:cNvSpPr>
            <a:spLocks noGrp="1"/>
          </p:cNvSpPr>
          <p:nvPr>
            <p:ph type="sldNum" sz="quarter" idx="12"/>
          </p:nvPr>
        </p:nvSpPr>
        <p:spPr/>
        <p:txBody>
          <a:bodyPr/>
          <a:lstStyle/>
          <a:p>
            <a:fld id="{33B246F7-6D57-4134-975D-1347AEFB9B6F}" type="slidenum">
              <a:rPr lang="tr-TR" altLang="tr-TR" smtClean="0"/>
              <a:pPr/>
              <a:t>44</a:t>
            </a:fld>
            <a:endParaRPr lang="tr-TR" altLang="tr-TR"/>
          </a:p>
        </p:txBody>
      </p:sp>
      <p:pic>
        <p:nvPicPr>
          <p:cNvPr id="6758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31894"/>
          <a:stretch/>
        </p:blipFill>
        <p:spPr bwMode="auto">
          <a:xfrm>
            <a:off x="927380" y="2667000"/>
            <a:ext cx="7431173" cy="264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257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Kısıtlı </a:t>
            </a:r>
            <a:r>
              <a:rPr lang="tr-TR" dirty="0"/>
              <a:t>Optimizasyon Metotları</a:t>
            </a:r>
          </a:p>
        </p:txBody>
      </p:sp>
      <p:sp>
        <p:nvSpPr>
          <p:cNvPr id="5" name="İçerik Yer Tutucusu 4"/>
          <p:cNvSpPr>
            <a:spLocks noGrp="1"/>
          </p:cNvSpPr>
          <p:nvPr>
            <p:ph idx="1"/>
          </p:nvPr>
        </p:nvSpPr>
        <p:spPr/>
        <p:txBody>
          <a:bodyPr/>
          <a:lstStyle/>
          <a:p>
            <a:endParaRPr lang="tr-TR"/>
          </a:p>
        </p:txBody>
      </p:sp>
      <p:sp>
        <p:nvSpPr>
          <p:cNvPr id="3" name="Slayt Numarası Yer Tutucusu 5"/>
          <p:cNvSpPr>
            <a:spLocks noGrp="1"/>
          </p:cNvSpPr>
          <p:nvPr>
            <p:ph type="sldNum" sz="quarter" idx="12"/>
          </p:nvPr>
        </p:nvSpPr>
        <p:spPr/>
        <p:txBody>
          <a:bodyPr/>
          <a:lstStyle/>
          <a:p>
            <a:fld id="{4317E6F0-7CEA-4AFC-9C87-D718E5B37806}" type="slidenum">
              <a:rPr lang="tr-TR" altLang="tr-TR" smtClean="0"/>
              <a:pPr/>
              <a:t>45</a:t>
            </a:fld>
            <a:endParaRPr lang="tr-TR" altLang="tr-TR"/>
          </a:p>
        </p:txBody>
      </p:sp>
      <p:pic>
        <p:nvPicPr>
          <p:cNvPr id="6861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1461"/>
          <a:stretch/>
        </p:blipFill>
        <p:spPr bwMode="auto">
          <a:xfrm>
            <a:off x="838200" y="1764453"/>
            <a:ext cx="7497771" cy="410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913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Kısıtlı Optimizasyon Metotları</a:t>
            </a:r>
          </a:p>
        </p:txBody>
      </p:sp>
      <p:sp>
        <p:nvSpPr>
          <p:cNvPr id="69635" name="Rectangle 3"/>
          <p:cNvSpPr>
            <a:spLocks noGrp="1" noChangeArrowheads="1"/>
          </p:cNvSpPr>
          <p:nvPr>
            <p:ph type="body" idx="1"/>
          </p:nvPr>
        </p:nvSpPr>
        <p:spPr/>
        <p:txBody>
          <a:bodyPr>
            <a:normAutofit fontScale="92500" lnSpcReduction="10000"/>
          </a:bodyPr>
          <a:lstStyle/>
          <a:p>
            <a:r>
              <a:rPr lang="tr-TR" altLang="tr-TR" b="1" dirty="0" err="1" smtClean="0"/>
              <a:t>Penalty</a:t>
            </a:r>
            <a:r>
              <a:rPr lang="tr-TR" altLang="tr-TR" b="1" dirty="0" smtClean="0"/>
              <a:t> metotları:</a:t>
            </a:r>
          </a:p>
          <a:p>
            <a:pPr lvl="1"/>
            <a:r>
              <a:rPr lang="tr-TR" altLang="tr-TR" dirty="0" smtClean="0"/>
              <a:t>Basit metot, fakat sonuç çok garanti değil.</a:t>
            </a:r>
          </a:p>
          <a:p>
            <a:r>
              <a:rPr lang="tr-TR" altLang="tr-TR" b="1" dirty="0" err="1" smtClean="0"/>
              <a:t>Feasible</a:t>
            </a:r>
            <a:r>
              <a:rPr lang="tr-TR" altLang="tr-TR" b="1" dirty="0" smtClean="0"/>
              <a:t> </a:t>
            </a:r>
            <a:r>
              <a:rPr lang="tr-TR" altLang="tr-TR" b="1" dirty="0" err="1" smtClean="0"/>
              <a:t>directions</a:t>
            </a:r>
            <a:r>
              <a:rPr lang="tr-TR" altLang="tr-TR" b="1" dirty="0" smtClean="0"/>
              <a:t>:</a:t>
            </a:r>
          </a:p>
          <a:p>
            <a:pPr lvl="1"/>
            <a:r>
              <a:rPr lang="tr-TR" altLang="tr-TR" dirty="0" smtClean="0"/>
              <a:t>Biraz karışık metot, fakat sonuç garanti.</a:t>
            </a:r>
          </a:p>
          <a:p>
            <a:pPr lvl="1"/>
            <a:r>
              <a:rPr lang="tr-TR" altLang="tr-TR" dirty="0" smtClean="0"/>
              <a:t>Değişkenlerin farklı boyutta (ölçekte) olduğu problemlerde zorlanır.</a:t>
            </a:r>
          </a:p>
          <a:p>
            <a:pPr lvl="1"/>
            <a:r>
              <a:rPr lang="tr-TR" altLang="tr-TR" dirty="0" smtClean="0"/>
              <a:t>Türev (</a:t>
            </a:r>
            <a:r>
              <a:rPr lang="tr-TR" altLang="tr-TR" dirty="0" err="1" smtClean="0"/>
              <a:t>gradyenti</a:t>
            </a:r>
            <a:r>
              <a:rPr lang="tr-TR" altLang="tr-TR" dirty="0" smtClean="0"/>
              <a:t>) sadece yön seçiminde kullanılır.</a:t>
            </a:r>
          </a:p>
          <a:p>
            <a:r>
              <a:rPr lang="tr-TR" altLang="tr-TR" b="1" dirty="0" err="1" smtClean="0"/>
              <a:t>Subproblem</a:t>
            </a:r>
            <a:r>
              <a:rPr lang="tr-TR" altLang="tr-TR" b="1" dirty="0" smtClean="0"/>
              <a:t> metotları:</a:t>
            </a:r>
          </a:p>
          <a:p>
            <a:pPr lvl="1"/>
            <a:r>
              <a:rPr lang="tr-TR" altLang="tr-TR" dirty="0" smtClean="0"/>
              <a:t>Değişken sayısının çok olduğu ve değişkenlerin farklı boyutta (ölçekte) olduğu problemler için iyidir.</a:t>
            </a:r>
          </a:p>
          <a:p>
            <a:pPr lvl="1"/>
            <a:r>
              <a:rPr lang="tr-TR" altLang="tr-TR" dirty="0" smtClean="0"/>
              <a:t>Türev (</a:t>
            </a:r>
            <a:r>
              <a:rPr lang="tr-TR" altLang="tr-TR" dirty="0" err="1" smtClean="0"/>
              <a:t>gradyenti</a:t>
            </a:r>
            <a:r>
              <a:rPr lang="tr-TR" altLang="tr-TR" dirty="0" smtClean="0"/>
              <a:t>) her zaman kullanabilir</a:t>
            </a:r>
            <a:endParaRPr lang="tr-TR" altLang="tr-TR" dirty="0"/>
          </a:p>
        </p:txBody>
      </p:sp>
      <p:sp>
        <p:nvSpPr>
          <p:cNvPr id="4" name="Slayt Numarası Yer Tutucusu 5"/>
          <p:cNvSpPr>
            <a:spLocks noGrp="1"/>
          </p:cNvSpPr>
          <p:nvPr>
            <p:ph type="sldNum" sz="quarter" idx="12"/>
          </p:nvPr>
        </p:nvSpPr>
        <p:spPr/>
        <p:txBody>
          <a:bodyPr/>
          <a:lstStyle/>
          <a:p>
            <a:fld id="{ADAA75F4-E4E2-4E04-AFED-2C3882A8714A}" type="slidenum">
              <a:rPr lang="tr-TR" altLang="tr-TR" smtClean="0"/>
              <a:pPr/>
              <a:t>46</a:t>
            </a:fld>
            <a:endParaRPr lang="tr-TR" altLang="tr-TR"/>
          </a:p>
        </p:txBody>
      </p:sp>
    </p:spTree>
    <p:extLst>
      <p:ext uri="{BB962C8B-B14F-4D97-AF65-F5344CB8AC3E}">
        <p14:creationId xmlns:p14="http://schemas.microsoft.com/office/powerpoint/2010/main" val="1710259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fontScale="90000"/>
          </a:bodyPr>
          <a:lstStyle/>
          <a:p>
            <a:r>
              <a:rPr lang="tr-TR" dirty="0"/>
              <a:t>Bazı gerçek hayat problemleri ve optimizasyon yaklaşımıyla çözümleri</a:t>
            </a:r>
          </a:p>
        </p:txBody>
      </p:sp>
      <p:sp>
        <p:nvSpPr>
          <p:cNvPr id="30723" name="Rectangle 3"/>
          <p:cNvSpPr>
            <a:spLocks noGrp="1" noChangeArrowheads="1"/>
          </p:cNvSpPr>
          <p:nvPr>
            <p:ph type="body" idx="1"/>
          </p:nvPr>
        </p:nvSpPr>
        <p:spPr/>
        <p:txBody>
          <a:bodyPr/>
          <a:lstStyle/>
          <a:p>
            <a:r>
              <a:rPr lang="tr-TR" altLang="tr-TR" dirty="0"/>
              <a:t>Örnek 1: Bir apartman 8 metre yükseklikte bir duvar ile çevrilmiş olup, duvarın apartmana mesafesi 4 metredir. En kısa merdivenle binada en fazla kaç metre yüksekliğe çıkabiliriz?</a:t>
            </a:r>
          </a:p>
        </p:txBody>
      </p:sp>
      <p:sp>
        <p:nvSpPr>
          <p:cNvPr id="3" name="Slayt Numarası Yer Tutucusu 5"/>
          <p:cNvSpPr>
            <a:spLocks noGrp="1"/>
          </p:cNvSpPr>
          <p:nvPr>
            <p:ph type="sldNum" sz="quarter" idx="12"/>
          </p:nvPr>
        </p:nvSpPr>
        <p:spPr/>
        <p:txBody>
          <a:bodyPr/>
          <a:lstStyle/>
          <a:p>
            <a:fld id="{E1BE9163-D49E-4C92-96C6-0EE1B0FBFFC0}" type="slidenum">
              <a:rPr lang="tr-TR" altLang="tr-TR" smtClean="0"/>
              <a:pPr/>
              <a:t>47</a:t>
            </a:fld>
            <a:endParaRPr lang="tr-TR" altLang="tr-TR"/>
          </a:p>
        </p:txBody>
      </p:sp>
    </p:spTree>
    <p:extLst>
      <p:ext uri="{BB962C8B-B14F-4D97-AF65-F5344CB8AC3E}">
        <p14:creationId xmlns:p14="http://schemas.microsoft.com/office/powerpoint/2010/main" val="1351921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Autofit/>
          </a:bodyPr>
          <a:lstStyle/>
          <a:p>
            <a:pPr algn="just"/>
            <a:endParaRPr lang="tr-TR" altLang="tr-TR" sz="2000" dirty="0"/>
          </a:p>
        </p:txBody>
      </p:sp>
      <p:sp>
        <p:nvSpPr>
          <p:cNvPr id="4" name="İçerik Yer Tutucusu 3"/>
          <p:cNvSpPr>
            <a:spLocks noGrp="1"/>
          </p:cNvSpPr>
          <p:nvPr>
            <p:ph idx="1"/>
          </p:nvPr>
        </p:nvSpPr>
        <p:spPr/>
        <p:txBody>
          <a:bodyPr/>
          <a:lstStyle/>
          <a:p>
            <a:endParaRPr lang="tr-TR" dirty="0"/>
          </a:p>
        </p:txBody>
      </p:sp>
      <p:sp>
        <p:nvSpPr>
          <p:cNvPr id="5" name="Slayt Numarası Yer Tutucusu 5"/>
          <p:cNvSpPr>
            <a:spLocks noGrp="1"/>
          </p:cNvSpPr>
          <p:nvPr>
            <p:ph type="sldNum" sz="quarter" idx="12"/>
          </p:nvPr>
        </p:nvSpPr>
        <p:spPr/>
        <p:txBody>
          <a:bodyPr/>
          <a:lstStyle/>
          <a:p>
            <a:fld id="{56F6EF78-75A1-4B9D-AA33-73F4F286F772}" type="slidenum">
              <a:rPr lang="tr-TR" altLang="tr-TR" smtClean="0"/>
              <a:pPr/>
              <a:t>48</a:t>
            </a:fld>
            <a:endParaRPr lang="tr-TR" altLang="tr-T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31" y="609601"/>
            <a:ext cx="4224338" cy="5181600"/>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1260232" y="5375032"/>
            <a:ext cx="228600" cy="369332"/>
          </a:xfrm>
          <a:prstGeom prst="rect">
            <a:avLst/>
          </a:prstGeom>
          <a:solidFill>
            <a:schemeClr val="bg1"/>
          </a:solidFill>
        </p:spPr>
        <p:txBody>
          <a:bodyPr wrap="square" rtlCol="0">
            <a:spAutoFit/>
          </a:bodyPr>
          <a:lstStyle/>
          <a:p>
            <a:r>
              <a:rPr lang="tr-TR" dirty="0" smtClean="0"/>
              <a:t>:</a:t>
            </a:r>
            <a:endParaRPr lang="tr-TR" dirty="0"/>
          </a:p>
        </p:txBody>
      </p:sp>
    </p:spTree>
    <p:extLst>
      <p:ext uri="{BB962C8B-B14F-4D97-AF65-F5344CB8AC3E}">
        <p14:creationId xmlns:p14="http://schemas.microsoft.com/office/powerpoint/2010/main" val="1084798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Autofit/>
          </a:bodyPr>
          <a:lstStyle/>
          <a:p>
            <a:pPr algn="just"/>
            <a:endParaRPr lang="tr-TR" altLang="tr-TR" sz="2000" dirty="0"/>
          </a:p>
        </p:txBody>
      </p:sp>
      <p:sp>
        <p:nvSpPr>
          <p:cNvPr id="4" name="İçerik Yer Tutucusu 3"/>
          <p:cNvSpPr>
            <a:spLocks noGrp="1"/>
          </p:cNvSpPr>
          <p:nvPr>
            <p:ph idx="1"/>
          </p:nvPr>
        </p:nvSpPr>
        <p:spPr/>
        <p:txBody>
          <a:bodyPr/>
          <a:lstStyle/>
          <a:p>
            <a:endParaRPr lang="tr-TR" dirty="0"/>
          </a:p>
        </p:txBody>
      </p:sp>
      <p:sp>
        <p:nvSpPr>
          <p:cNvPr id="5" name="Slayt Numarası Yer Tutucusu 5"/>
          <p:cNvSpPr>
            <a:spLocks noGrp="1"/>
          </p:cNvSpPr>
          <p:nvPr>
            <p:ph type="sldNum" sz="quarter" idx="12"/>
          </p:nvPr>
        </p:nvSpPr>
        <p:spPr/>
        <p:txBody>
          <a:bodyPr/>
          <a:lstStyle/>
          <a:p>
            <a:fld id="{56F6EF78-75A1-4B9D-AA33-73F4F286F772}" type="slidenum">
              <a:rPr lang="tr-TR" altLang="tr-TR" smtClean="0"/>
              <a:pPr/>
              <a:t>49</a:t>
            </a:fld>
            <a:endParaRPr lang="tr-TR" altLang="tr-T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211352" cy="385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36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Giriş</a:t>
            </a:r>
            <a:endParaRPr lang="tr-TR" altLang="tr-TR" b="1" dirty="0"/>
          </a:p>
        </p:txBody>
      </p:sp>
      <p:sp>
        <p:nvSpPr>
          <p:cNvPr id="58371" name="Rectangle 3"/>
          <p:cNvSpPr>
            <a:spLocks noGrp="1" noChangeArrowheads="1"/>
          </p:cNvSpPr>
          <p:nvPr>
            <p:ph idx="1"/>
          </p:nvPr>
        </p:nvSpPr>
        <p:spPr>
          <a:xfrm>
            <a:off x="685800" y="1752601"/>
            <a:ext cx="7772400" cy="4182532"/>
          </a:xfrm>
        </p:spPr>
        <p:txBody>
          <a:bodyPr>
            <a:normAutofit fontScale="92500" lnSpcReduction="20000"/>
          </a:bodyPr>
          <a:lstStyle/>
          <a:p>
            <a:pPr>
              <a:lnSpc>
                <a:spcPct val="90000"/>
              </a:lnSpc>
            </a:pPr>
            <a:r>
              <a:rPr lang="tr-TR" altLang="tr-TR" dirty="0"/>
              <a:t>Optimizasyon</a:t>
            </a:r>
            <a:r>
              <a:rPr lang="tr-TR" altLang="tr-TR" dirty="0" smtClean="0"/>
              <a:t>: Verilen </a:t>
            </a:r>
            <a:r>
              <a:rPr lang="tr-TR" altLang="tr-TR" dirty="0"/>
              <a:t>koşullar altında en iyi sonucu elde etme </a:t>
            </a:r>
            <a:r>
              <a:rPr lang="tr-TR" altLang="tr-TR" dirty="0" smtClean="0"/>
              <a:t>eylemidir.</a:t>
            </a:r>
            <a:endParaRPr lang="tr-TR" altLang="tr-TR" dirty="0"/>
          </a:p>
          <a:p>
            <a:pPr>
              <a:lnSpc>
                <a:spcPct val="90000"/>
              </a:lnSpc>
            </a:pPr>
            <a:r>
              <a:rPr lang="tr-TR" altLang="tr-TR" dirty="0"/>
              <a:t>Mühendislik sistemlerinin tasarımı, yapımı ve bakımı hem yönetimsel hem de teknolojik seviyede karar vermeyi </a:t>
            </a:r>
            <a:r>
              <a:rPr lang="tr-TR" altLang="tr-TR" dirty="0" smtClean="0"/>
              <a:t>içerir.</a:t>
            </a:r>
            <a:endParaRPr lang="tr-TR" altLang="tr-TR" dirty="0"/>
          </a:p>
          <a:p>
            <a:pPr>
              <a:lnSpc>
                <a:spcPct val="90000"/>
              </a:lnSpc>
            </a:pPr>
            <a:r>
              <a:rPr lang="tr-TR" altLang="tr-TR" dirty="0"/>
              <a:t>Bu tür kararların hedefleri:</a:t>
            </a:r>
          </a:p>
          <a:p>
            <a:pPr lvl="1">
              <a:lnSpc>
                <a:spcPct val="90000"/>
              </a:lnSpc>
            </a:pPr>
            <a:r>
              <a:rPr lang="tr-TR" altLang="tr-TR" dirty="0" smtClean="0"/>
              <a:t>Gereken </a:t>
            </a:r>
            <a:r>
              <a:rPr lang="tr-TR" altLang="tr-TR" dirty="0"/>
              <a:t>çabayı en aza </a:t>
            </a:r>
            <a:r>
              <a:rPr lang="tr-TR" altLang="tr-TR" dirty="0" smtClean="0"/>
              <a:t>indirgemek (minimize etmek) veya </a:t>
            </a:r>
          </a:p>
          <a:p>
            <a:pPr lvl="1">
              <a:lnSpc>
                <a:spcPct val="90000"/>
              </a:lnSpc>
            </a:pPr>
            <a:r>
              <a:rPr lang="tr-TR" altLang="tr-TR" dirty="0" smtClean="0"/>
              <a:t>Arzu </a:t>
            </a:r>
            <a:r>
              <a:rPr lang="tr-TR" altLang="tr-TR" dirty="0"/>
              <a:t>edilen yararı maksimize etmek için yöntemlerinin gerekliliğini ve temelini kavrayabilme</a:t>
            </a:r>
            <a:r>
              <a:rPr lang="tr-TR" altLang="tr-TR" dirty="0" smtClean="0"/>
              <a:t>.</a:t>
            </a:r>
          </a:p>
          <a:p>
            <a:pPr>
              <a:lnSpc>
                <a:spcPct val="90000"/>
              </a:lnSpc>
            </a:pPr>
            <a:r>
              <a:rPr lang="tr-TR" dirty="0"/>
              <a:t>İstenen kar veya gerekli çaba, karar </a:t>
            </a:r>
            <a:r>
              <a:rPr lang="tr-TR" dirty="0" smtClean="0"/>
              <a:t>değişkenlerinin bir </a:t>
            </a:r>
            <a:r>
              <a:rPr lang="tr-TR" dirty="0"/>
              <a:t>fonksiyonu olarak ifade edilir.</a:t>
            </a:r>
            <a:br>
              <a:rPr lang="tr-TR" dirty="0"/>
            </a:br>
            <a:endParaRPr lang="tr-TR" dirty="0" smtClean="0"/>
          </a:p>
          <a:p>
            <a:pPr>
              <a:lnSpc>
                <a:spcPct val="90000"/>
              </a:lnSpc>
            </a:pPr>
            <a:r>
              <a:rPr lang="tr-TR" dirty="0" smtClean="0"/>
              <a:t>Optimizasyon </a:t>
            </a:r>
            <a:r>
              <a:rPr lang="tr-TR" dirty="0"/>
              <a:t>sürecinde bu fonksiyonun minimum veya</a:t>
            </a:r>
            <a:br>
              <a:rPr lang="tr-TR" dirty="0"/>
            </a:br>
            <a:r>
              <a:rPr lang="tr-TR" dirty="0"/>
              <a:t>maksimum değerini oluşturan şartlar bulunur. </a:t>
            </a: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5</a:t>
            </a:fld>
            <a:endParaRPr lang="tr-TR" altLang="tr-TR"/>
          </a:p>
        </p:txBody>
      </p:sp>
    </p:spTree>
    <p:extLst>
      <p:ext uri="{BB962C8B-B14F-4D97-AF65-F5344CB8AC3E}">
        <p14:creationId xmlns:p14="http://schemas.microsoft.com/office/powerpoint/2010/main" val="4157213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609601"/>
            <a:ext cx="7924800" cy="838199"/>
          </a:xfrm>
        </p:spPr>
        <p:txBody>
          <a:bodyPr>
            <a:noAutofit/>
          </a:bodyPr>
          <a:lstStyle/>
          <a:p>
            <a:pPr algn="just"/>
            <a:r>
              <a:rPr lang="tr-TR" altLang="tr-TR" sz="1600" dirty="0" smtClean="0"/>
              <a:t>Örnek 2: Bir çiftçi nehir kenarındaki tarlasını (Şekil 4)en az çit malzemesiyle en fazla alanı sağlayacak şekilde çevirmek istemektedir. Çiftçinin 2400 metre çit malzemesi olduğuna göre</a:t>
            </a:r>
            <a:br>
              <a:rPr lang="tr-TR" altLang="tr-TR" sz="1600" dirty="0" smtClean="0"/>
            </a:br>
            <a:r>
              <a:rPr lang="tr-TR" altLang="tr-TR" sz="1600" dirty="0" smtClean="0"/>
              <a:t>dikdörtgen şeklindeki tarlasının boyutlarını ve sınırladığı alan miktarını belirleyiniz.</a:t>
            </a:r>
            <a:endParaRPr lang="tr-TR" altLang="tr-TR" sz="1600" dirty="0"/>
          </a:p>
        </p:txBody>
      </p:sp>
      <p:sp>
        <p:nvSpPr>
          <p:cNvPr id="5" name="İçerik Yer Tutucusu 4"/>
          <p:cNvSpPr>
            <a:spLocks noGrp="1"/>
          </p:cNvSpPr>
          <p:nvPr>
            <p:ph idx="1"/>
          </p:nvPr>
        </p:nvSpPr>
        <p:spPr/>
        <p:txBody>
          <a:bodyPr/>
          <a:lstStyle/>
          <a:p>
            <a:endParaRPr lang="tr-TR" dirty="0"/>
          </a:p>
        </p:txBody>
      </p:sp>
      <p:sp>
        <p:nvSpPr>
          <p:cNvPr id="4" name="Slayt Numarası Yer Tutucusu 5"/>
          <p:cNvSpPr>
            <a:spLocks noGrp="1"/>
          </p:cNvSpPr>
          <p:nvPr>
            <p:ph type="sldNum" sz="quarter" idx="12"/>
          </p:nvPr>
        </p:nvSpPr>
        <p:spPr/>
        <p:txBody>
          <a:bodyPr/>
          <a:lstStyle/>
          <a:p>
            <a:fld id="{A075764F-B345-4221-8319-11B553721F01}" type="slidenum">
              <a:rPr lang="tr-TR" altLang="tr-TR" smtClean="0"/>
              <a:pPr/>
              <a:t>50</a:t>
            </a:fld>
            <a:endParaRPr lang="tr-TR" altLang="tr-T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32086"/>
            <a:ext cx="4800600" cy="452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0041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Autofit/>
          </a:bodyPr>
          <a:lstStyle/>
          <a:p>
            <a:pPr algn="just"/>
            <a:r>
              <a:rPr lang="tr-TR" altLang="tr-TR" sz="2000" dirty="0" smtClean="0"/>
              <a:t>Örnek 3. 1 Litre hacminde silindir şeklinde alüminyum kutu yapılacaktır. En az malzeme kullanarak oluşturabileceğimiz kutunun boyutları nelerdir?</a:t>
            </a:r>
            <a:endParaRPr lang="tr-TR" altLang="tr-TR" sz="2000" dirty="0"/>
          </a:p>
        </p:txBody>
      </p:sp>
      <p:sp>
        <p:nvSpPr>
          <p:cNvPr id="4" name="İçerik Yer Tutucusu 3"/>
          <p:cNvSpPr>
            <a:spLocks noGrp="1"/>
          </p:cNvSpPr>
          <p:nvPr>
            <p:ph idx="1"/>
          </p:nvPr>
        </p:nvSpPr>
        <p:spPr/>
        <p:txBody>
          <a:bodyPr/>
          <a:lstStyle/>
          <a:p>
            <a:endParaRPr lang="tr-TR" dirty="0"/>
          </a:p>
        </p:txBody>
      </p:sp>
      <p:sp>
        <p:nvSpPr>
          <p:cNvPr id="5" name="Slayt Numarası Yer Tutucusu 5"/>
          <p:cNvSpPr>
            <a:spLocks noGrp="1"/>
          </p:cNvSpPr>
          <p:nvPr>
            <p:ph type="sldNum" sz="quarter" idx="12"/>
          </p:nvPr>
        </p:nvSpPr>
        <p:spPr/>
        <p:txBody>
          <a:bodyPr/>
          <a:lstStyle/>
          <a:p>
            <a:fld id="{8CEC3C59-FFE7-4311-AFE0-D463FFA699A5}" type="slidenum">
              <a:rPr lang="tr-TR" altLang="tr-TR" smtClean="0"/>
              <a:pPr/>
              <a:t>51</a:t>
            </a:fld>
            <a:endParaRPr lang="tr-TR" altLang="tr-T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4987"/>
            <a:ext cx="2800932" cy="3524250"/>
          </a:xfrm>
          <a:prstGeom prst="rect">
            <a:avLst/>
          </a:prstGeom>
          <a:noFill/>
          <a:extLst>
            <a:ext uri="{909E8E84-426E-40DD-AFC4-6F175D3DCCD1}">
              <a14:hiddenFill xmlns:a14="http://schemas.microsoft.com/office/drawing/2010/main">
                <a:solidFill>
                  <a:srgbClr val="FFFFFF"/>
                </a:solidFill>
              </a14:hiddenFill>
            </a:ext>
          </a:extLst>
        </p:spPr>
      </p:pic>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52600"/>
            <a:ext cx="51816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9518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Autofit/>
          </a:bodyPr>
          <a:lstStyle/>
          <a:p>
            <a:pPr algn="just"/>
            <a:r>
              <a:rPr lang="tr-TR" altLang="tr-TR" sz="2000" dirty="0" smtClean="0"/>
              <a:t>Örnek 4. Kenarları 6 cm ve 4 cm olan dikdörtgenin köşelerinden öyle bir kutu yapalım ki oluşturulacak kutu maksimum hacimde olsun.</a:t>
            </a:r>
            <a:endParaRPr lang="tr-TR" altLang="tr-TR" sz="2000" dirty="0"/>
          </a:p>
        </p:txBody>
      </p:sp>
      <p:sp>
        <p:nvSpPr>
          <p:cNvPr id="4" name="İçerik Yer Tutucusu 3"/>
          <p:cNvSpPr>
            <a:spLocks noGrp="1"/>
          </p:cNvSpPr>
          <p:nvPr>
            <p:ph idx="1"/>
          </p:nvPr>
        </p:nvSpPr>
        <p:spPr/>
        <p:txBody>
          <a:bodyPr/>
          <a:lstStyle/>
          <a:p>
            <a:endParaRPr lang="tr-TR" dirty="0"/>
          </a:p>
        </p:txBody>
      </p:sp>
      <p:sp>
        <p:nvSpPr>
          <p:cNvPr id="6" name="Slayt Numarası Yer Tutucusu 5"/>
          <p:cNvSpPr>
            <a:spLocks noGrp="1"/>
          </p:cNvSpPr>
          <p:nvPr>
            <p:ph type="sldNum" sz="quarter" idx="12"/>
          </p:nvPr>
        </p:nvSpPr>
        <p:spPr/>
        <p:txBody>
          <a:bodyPr/>
          <a:lstStyle/>
          <a:p>
            <a:fld id="{7CC1A596-509B-4E46-8371-5ADEDDE1B95E}" type="slidenum">
              <a:rPr lang="tr-TR" altLang="tr-TR" smtClean="0"/>
              <a:pPr/>
              <a:t>52</a:t>
            </a:fld>
            <a:endParaRPr lang="tr-TR" altLang="tr-T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3000375" cy="1847850"/>
          </a:xfrm>
          <a:prstGeom prst="rect">
            <a:avLst/>
          </a:prstGeom>
          <a:noFill/>
          <a:extLst>
            <a:ext uri="{909E8E84-426E-40DD-AFC4-6F175D3DCCD1}">
              <a14:hiddenFill xmlns:a14="http://schemas.microsoft.com/office/drawing/2010/main">
                <a:solidFill>
                  <a:srgbClr val="FFFFFF"/>
                </a:solidFill>
              </a14:hiddenFill>
            </a:ext>
          </a:extLst>
        </p:spPr>
      </p:pic>
      <p:sp>
        <p:nvSpPr>
          <p:cNvPr id="34821" name="Text Box 5"/>
          <p:cNvSpPr txBox="1">
            <a:spLocks noChangeArrowheads="1"/>
          </p:cNvSpPr>
          <p:nvPr/>
        </p:nvSpPr>
        <p:spPr bwMode="auto">
          <a:xfrm>
            <a:off x="762000" y="4249962"/>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dirty="0"/>
              <a:t>Kutu imalatı için taslak</a:t>
            </a:r>
          </a:p>
        </p:txBody>
      </p:sp>
      <p:pic>
        <p:nvPicPr>
          <p:cNvPr id="34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050" y="1744786"/>
            <a:ext cx="3962400" cy="374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385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chor="ctr"/>
          <a:lstStyle/>
          <a:p>
            <a:r>
              <a:rPr lang="tr-TR" altLang="tr-TR" sz="3600" b="1" dirty="0" smtClean="0"/>
              <a:t>Model Kurma</a:t>
            </a:r>
            <a:endParaRPr lang="tr-TR" altLang="tr-TR" sz="3600" b="1" dirty="0"/>
          </a:p>
        </p:txBody>
      </p:sp>
      <p:sp>
        <p:nvSpPr>
          <p:cNvPr id="4" name="Slayt Numarası Yer Tutucusu 5"/>
          <p:cNvSpPr>
            <a:spLocks noGrp="1"/>
          </p:cNvSpPr>
          <p:nvPr>
            <p:ph type="sldNum" sz="quarter" idx="12"/>
          </p:nvPr>
        </p:nvSpPr>
        <p:spPr/>
        <p:txBody>
          <a:bodyPr/>
          <a:lstStyle/>
          <a:p>
            <a:fld id="{E0F81EEB-79C8-4699-97CE-8CAA694A8822}" type="slidenum">
              <a:rPr lang="tr-TR" altLang="tr-TR"/>
              <a:pPr/>
              <a:t>53</a:t>
            </a:fld>
            <a:endParaRPr lang="tr-TR" altLang="tr-TR"/>
          </a:p>
        </p:txBody>
      </p:sp>
      <p:sp>
        <p:nvSpPr>
          <p:cNvPr id="2" name="Alt Başlık 1"/>
          <p:cNvSpPr>
            <a:spLocks noGrp="1"/>
          </p:cNvSpPr>
          <p:nvPr>
            <p:ph type="subTitle" idx="1"/>
          </p:nvPr>
        </p:nvSpPr>
        <p:spPr/>
        <p:txBody>
          <a:bodyPr/>
          <a:lstStyle/>
          <a:p>
            <a:endParaRPr lang="tr-TR"/>
          </a:p>
        </p:txBody>
      </p:sp>
    </p:spTree>
    <p:extLst>
      <p:ext uri="{BB962C8B-B14F-4D97-AF65-F5344CB8AC3E}">
        <p14:creationId xmlns:p14="http://schemas.microsoft.com/office/powerpoint/2010/main" val="36400746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tr-TR" altLang="tr-TR" dirty="0" smtClean="0"/>
              <a:t>Model Kurma</a:t>
            </a:r>
            <a:endParaRPr lang="tr-TR" altLang="tr-TR" dirty="0"/>
          </a:p>
        </p:txBody>
      </p:sp>
      <p:sp>
        <p:nvSpPr>
          <p:cNvPr id="44035" name="Rectangle 3"/>
          <p:cNvSpPr>
            <a:spLocks noGrp="1" noChangeArrowheads="1"/>
          </p:cNvSpPr>
          <p:nvPr>
            <p:ph type="body" idx="1"/>
          </p:nvPr>
        </p:nvSpPr>
        <p:spPr/>
        <p:txBody>
          <a:bodyPr>
            <a:normAutofit/>
          </a:bodyPr>
          <a:lstStyle/>
          <a:p>
            <a:r>
              <a:rPr lang="tr-TR" altLang="tr-TR" dirty="0" smtClean="0"/>
              <a:t>Bir model kurma uygulama sürecinin içerdiği adımlar </a:t>
            </a:r>
            <a:r>
              <a:rPr lang="tr-TR" altLang="tr-TR" dirty="0"/>
              <a:t>beş </a:t>
            </a:r>
            <a:r>
              <a:rPr lang="tr-TR" altLang="tr-TR" dirty="0" smtClean="0"/>
              <a:t>ana aşamaya ayrılabilir:</a:t>
            </a:r>
          </a:p>
          <a:p>
            <a:pPr marL="457200" indent="-457200">
              <a:buFont typeface="+mj-lt"/>
              <a:buAutoNum type="arabicPeriod"/>
            </a:pPr>
            <a:r>
              <a:rPr lang="tr-TR" altLang="tr-TR" dirty="0" smtClean="0"/>
              <a:t>Verilerin toplanması</a:t>
            </a:r>
          </a:p>
          <a:p>
            <a:pPr marL="457200" indent="-457200">
              <a:buFont typeface="+mj-lt"/>
              <a:buAutoNum type="arabicPeriod"/>
            </a:pPr>
            <a:r>
              <a:rPr lang="tr-TR" altLang="tr-TR" dirty="0"/>
              <a:t>Problem tanımı ve </a:t>
            </a:r>
            <a:r>
              <a:rPr lang="tr-TR" altLang="tr-TR" dirty="0" err="1" smtClean="0"/>
              <a:t>formülasyonu</a:t>
            </a:r>
            <a:endParaRPr lang="tr-TR" altLang="tr-TR" dirty="0" smtClean="0"/>
          </a:p>
          <a:p>
            <a:pPr marL="457200" indent="-457200">
              <a:buFont typeface="+mj-lt"/>
              <a:buAutoNum type="arabicPeriod"/>
            </a:pPr>
            <a:r>
              <a:rPr lang="en-US" altLang="tr-TR" dirty="0" smtClean="0"/>
              <a:t>Model </a:t>
            </a:r>
            <a:r>
              <a:rPr lang="en-US" altLang="tr-TR" dirty="0" err="1"/>
              <a:t>geliştirme</a:t>
            </a:r>
            <a:endParaRPr lang="en-US" altLang="tr-TR" dirty="0"/>
          </a:p>
          <a:p>
            <a:pPr marL="457200" indent="-457200">
              <a:buFont typeface="+mj-lt"/>
              <a:buAutoNum type="arabicPeriod"/>
            </a:pPr>
            <a:r>
              <a:rPr lang="tr-TR" altLang="tr-TR" dirty="0"/>
              <a:t>Modelin geçerliliğinin denenmesi ve modelin çözümü</a:t>
            </a:r>
          </a:p>
          <a:p>
            <a:pPr marL="457200" indent="-457200">
              <a:buFont typeface="+mj-lt"/>
              <a:buAutoNum type="arabicPeriod"/>
            </a:pPr>
            <a:r>
              <a:rPr lang="en-US" altLang="tr-TR" dirty="0" smtClean="0"/>
              <a:t>Model</a:t>
            </a:r>
            <a:r>
              <a:rPr lang="tr-TR" altLang="tr-TR" dirty="0" smtClean="0"/>
              <a:t>in</a:t>
            </a:r>
            <a:r>
              <a:rPr lang="en-US" altLang="tr-TR" dirty="0" smtClean="0"/>
              <a:t> </a:t>
            </a:r>
            <a:r>
              <a:rPr lang="en-US" altLang="tr-TR" dirty="0" err="1"/>
              <a:t>uygulaması</a:t>
            </a:r>
            <a:r>
              <a:rPr lang="en-US" altLang="tr-TR" dirty="0"/>
              <a:t> </a:t>
            </a:r>
            <a:r>
              <a:rPr lang="en-US" altLang="tr-TR" dirty="0" err="1"/>
              <a:t>ve</a:t>
            </a:r>
            <a:r>
              <a:rPr lang="en-US" altLang="tr-TR" dirty="0"/>
              <a:t> </a:t>
            </a:r>
            <a:r>
              <a:rPr lang="en-US" altLang="tr-TR" dirty="0" err="1"/>
              <a:t>sonuçların</a:t>
            </a:r>
            <a:r>
              <a:rPr lang="en-US" altLang="tr-TR" dirty="0"/>
              <a:t> </a:t>
            </a:r>
            <a:r>
              <a:rPr lang="en-US" altLang="tr-TR" dirty="0" err="1" smtClean="0"/>
              <a:t>yorumlanması</a:t>
            </a:r>
            <a:endParaRPr lang="tr-TR" altLang="tr-TR" dirty="0"/>
          </a:p>
          <a:p>
            <a:pPr marL="0" indent="0">
              <a:buNone/>
            </a:pPr>
            <a:r>
              <a:rPr lang="tr-TR" altLang="tr-TR" dirty="0" smtClean="0"/>
              <a:t>	</a:t>
            </a:r>
            <a:endParaRPr lang="tr-TR" altLang="tr-TR" dirty="0"/>
          </a:p>
        </p:txBody>
      </p:sp>
      <p:sp>
        <p:nvSpPr>
          <p:cNvPr id="4" name="Slayt Numarası Yer Tutucusu 5"/>
          <p:cNvSpPr>
            <a:spLocks noGrp="1"/>
          </p:cNvSpPr>
          <p:nvPr>
            <p:ph type="sldNum" sz="quarter" idx="12"/>
          </p:nvPr>
        </p:nvSpPr>
        <p:spPr/>
        <p:txBody>
          <a:bodyPr/>
          <a:lstStyle/>
          <a:p>
            <a:fld id="{A21FF77A-DDC8-4FE0-A635-ECAC2A003476}" type="slidenum">
              <a:rPr lang="tr-TR" altLang="tr-TR" smtClean="0"/>
              <a:pPr/>
              <a:t>54</a:t>
            </a:fld>
            <a:endParaRPr lang="tr-TR" altLang="tr-TR"/>
          </a:p>
        </p:txBody>
      </p:sp>
    </p:spTree>
    <p:extLst>
      <p:ext uri="{BB962C8B-B14F-4D97-AF65-F5344CB8AC3E}">
        <p14:creationId xmlns:p14="http://schemas.microsoft.com/office/powerpoint/2010/main" val="3109419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tr-TR" altLang="tr-TR" dirty="0"/>
              <a:t>Veri </a:t>
            </a:r>
            <a:r>
              <a:rPr lang="tr-TR" altLang="tr-TR" dirty="0" smtClean="0"/>
              <a:t>Toplama</a:t>
            </a:r>
            <a:endParaRPr lang="tr-TR" altLang="tr-TR" dirty="0"/>
          </a:p>
        </p:txBody>
      </p:sp>
      <p:sp>
        <p:nvSpPr>
          <p:cNvPr id="44035" name="Rectangle 3"/>
          <p:cNvSpPr>
            <a:spLocks noGrp="1" noChangeArrowheads="1"/>
          </p:cNvSpPr>
          <p:nvPr>
            <p:ph type="body" idx="1"/>
          </p:nvPr>
        </p:nvSpPr>
        <p:spPr/>
        <p:txBody>
          <a:bodyPr>
            <a:normAutofit/>
          </a:bodyPr>
          <a:lstStyle/>
          <a:p>
            <a:r>
              <a:rPr lang="tr-TR" altLang="tr-TR" dirty="0" smtClean="0"/>
              <a:t>Zaman </a:t>
            </a:r>
            <a:r>
              <a:rPr lang="tr-TR" altLang="tr-TR" dirty="0"/>
              <a:t>alıcı olabilir, ancak model oluşturma sürecinin </a:t>
            </a:r>
            <a:r>
              <a:rPr lang="tr-TR" altLang="tr-TR" dirty="0" smtClean="0"/>
              <a:t>temelidir.</a:t>
            </a:r>
            <a:endParaRPr lang="tr-TR" altLang="tr-TR" dirty="0"/>
          </a:p>
          <a:p>
            <a:r>
              <a:rPr lang="tr-TR" altLang="tr-TR" dirty="0" smtClean="0"/>
              <a:t>Model </a:t>
            </a:r>
            <a:r>
              <a:rPr lang="tr-TR" altLang="tr-TR" dirty="0"/>
              <a:t>oluşturma sürecinin son derece önemli aşaması</a:t>
            </a:r>
          </a:p>
          <a:p>
            <a:r>
              <a:rPr lang="tr-TR" altLang="tr-TR" dirty="0" smtClean="0"/>
              <a:t>Verilerin </a:t>
            </a:r>
            <a:r>
              <a:rPr lang="tr-TR" altLang="tr-TR" dirty="0"/>
              <a:t>kullanılabilirliği ve doğruluğu, modelin doğruluğunu ve modelin değerlendirilme yeteneğini önemli ölçüde etkiler.</a:t>
            </a:r>
          </a:p>
        </p:txBody>
      </p:sp>
      <p:sp>
        <p:nvSpPr>
          <p:cNvPr id="4" name="Slayt Numarası Yer Tutucusu 5"/>
          <p:cNvSpPr>
            <a:spLocks noGrp="1"/>
          </p:cNvSpPr>
          <p:nvPr>
            <p:ph type="sldNum" sz="quarter" idx="12"/>
          </p:nvPr>
        </p:nvSpPr>
        <p:spPr/>
        <p:txBody>
          <a:bodyPr/>
          <a:lstStyle/>
          <a:p>
            <a:fld id="{A21FF77A-DDC8-4FE0-A635-ECAC2A003476}" type="slidenum">
              <a:rPr lang="tr-TR" altLang="tr-TR" smtClean="0"/>
              <a:pPr/>
              <a:t>55</a:t>
            </a:fld>
            <a:endParaRPr lang="tr-TR" altLang="tr-TR"/>
          </a:p>
        </p:txBody>
      </p:sp>
    </p:spTree>
    <p:extLst>
      <p:ext uri="{BB962C8B-B14F-4D97-AF65-F5344CB8AC3E}">
        <p14:creationId xmlns:p14="http://schemas.microsoft.com/office/powerpoint/2010/main" val="26200684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tr-TR" altLang="tr-TR" dirty="0"/>
              <a:t>Problem </a:t>
            </a:r>
            <a:r>
              <a:rPr lang="tr-TR" altLang="tr-TR" dirty="0" smtClean="0"/>
              <a:t>Tanımı ve </a:t>
            </a:r>
            <a:r>
              <a:rPr lang="tr-TR" altLang="tr-TR" dirty="0" err="1" smtClean="0"/>
              <a:t>Formülasyonu</a:t>
            </a:r>
            <a:endParaRPr lang="tr-TR" altLang="tr-TR" dirty="0"/>
          </a:p>
        </p:txBody>
      </p:sp>
      <p:sp>
        <p:nvSpPr>
          <p:cNvPr id="44035" name="Rectangle 3"/>
          <p:cNvSpPr>
            <a:spLocks noGrp="1" noChangeArrowheads="1"/>
          </p:cNvSpPr>
          <p:nvPr>
            <p:ph type="body" idx="1"/>
          </p:nvPr>
        </p:nvSpPr>
        <p:spPr/>
        <p:txBody>
          <a:bodyPr>
            <a:normAutofit fontScale="92500" lnSpcReduction="10000"/>
          </a:bodyPr>
          <a:lstStyle/>
          <a:p>
            <a:r>
              <a:rPr lang="tr-TR" altLang="tr-TR" dirty="0"/>
              <a:t>Problemin tanımlanması, tamamen çalışmanın sonucunu etkileyeceği için çok önemlidir. </a:t>
            </a:r>
            <a:endParaRPr lang="tr-TR" altLang="tr-TR" dirty="0" smtClean="0"/>
          </a:p>
          <a:p>
            <a:r>
              <a:rPr lang="tr-TR" altLang="tr-TR" dirty="0" smtClean="0"/>
              <a:t>Bu </a:t>
            </a:r>
            <a:r>
              <a:rPr lang="tr-TR" altLang="tr-TR" dirty="0"/>
              <a:t>adımda, örgütün amaçları ve problemin çözümünden önceki çalışılması gereken örgütün kısımları belirlenir. </a:t>
            </a:r>
            <a:endParaRPr lang="tr-TR" altLang="tr-TR" dirty="0" smtClean="0"/>
          </a:p>
          <a:p>
            <a:r>
              <a:rPr lang="tr-TR" altLang="tr-TR" dirty="0" smtClean="0"/>
              <a:t>Uygun </a:t>
            </a:r>
            <a:r>
              <a:rPr lang="tr-TR" altLang="tr-TR" dirty="0"/>
              <a:t>amaçların belirlenmesi problemin önemli bir yönünü oluşturur</a:t>
            </a:r>
            <a:r>
              <a:rPr lang="tr-TR" altLang="tr-TR" dirty="0" smtClean="0"/>
              <a:t>.</a:t>
            </a:r>
          </a:p>
          <a:p>
            <a:r>
              <a:rPr lang="tr-TR" altLang="tr-TR" dirty="0"/>
              <a:t>Problemin tanımlanmasından sonra, örgüt problemine etkisi olan parametre değerlerini tahmin etmek için veriler toplanır. Bu veriler problemin doğru anlaşılması ve matematik modelin oluşturulması için önemlidir. Oluşturulan matematik model problemin esasını gösterir.</a:t>
            </a:r>
          </a:p>
          <a:p>
            <a:endParaRPr lang="tr-TR" altLang="tr-TR" dirty="0"/>
          </a:p>
        </p:txBody>
      </p:sp>
      <p:sp>
        <p:nvSpPr>
          <p:cNvPr id="4" name="Slayt Numarası Yer Tutucusu 5"/>
          <p:cNvSpPr>
            <a:spLocks noGrp="1"/>
          </p:cNvSpPr>
          <p:nvPr>
            <p:ph type="sldNum" sz="quarter" idx="12"/>
          </p:nvPr>
        </p:nvSpPr>
        <p:spPr/>
        <p:txBody>
          <a:bodyPr/>
          <a:lstStyle/>
          <a:p>
            <a:fld id="{A21FF77A-DDC8-4FE0-A635-ECAC2A003476}" type="slidenum">
              <a:rPr lang="tr-TR" altLang="tr-TR" smtClean="0"/>
              <a:pPr/>
              <a:t>56</a:t>
            </a:fld>
            <a:endParaRPr lang="tr-TR" altLang="tr-TR"/>
          </a:p>
        </p:txBody>
      </p:sp>
    </p:spTree>
    <p:extLst>
      <p:ext uri="{BB962C8B-B14F-4D97-AF65-F5344CB8AC3E}">
        <p14:creationId xmlns:p14="http://schemas.microsoft.com/office/powerpoint/2010/main" val="1325427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tr-TR" altLang="tr-TR" dirty="0"/>
              <a:t>Problem </a:t>
            </a:r>
            <a:r>
              <a:rPr lang="tr-TR" altLang="tr-TR" dirty="0" smtClean="0"/>
              <a:t>Tanımı ve </a:t>
            </a:r>
            <a:r>
              <a:rPr lang="tr-TR" altLang="tr-TR" dirty="0" err="1" smtClean="0"/>
              <a:t>Formülasyonu</a:t>
            </a:r>
            <a:endParaRPr lang="tr-TR" altLang="tr-TR" dirty="0"/>
          </a:p>
        </p:txBody>
      </p:sp>
      <p:sp>
        <p:nvSpPr>
          <p:cNvPr id="44035" name="Rectangle 3"/>
          <p:cNvSpPr>
            <a:spLocks noGrp="1" noChangeArrowheads="1"/>
          </p:cNvSpPr>
          <p:nvPr>
            <p:ph type="body" idx="1"/>
          </p:nvPr>
        </p:nvSpPr>
        <p:spPr/>
        <p:txBody>
          <a:bodyPr>
            <a:normAutofit fontScale="92500" lnSpcReduction="10000"/>
          </a:bodyPr>
          <a:lstStyle/>
          <a:p>
            <a:r>
              <a:rPr lang="tr-TR" altLang="tr-TR" dirty="0"/>
              <a:t>Problem tanımı ve </a:t>
            </a:r>
            <a:r>
              <a:rPr lang="tr-TR" altLang="tr-TR" dirty="0" err="1"/>
              <a:t>formülasyonu</a:t>
            </a:r>
            <a:r>
              <a:rPr lang="tr-TR" altLang="tr-TR" dirty="0"/>
              <a:t>, ilgili adımlar:</a:t>
            </a:r>
          </a:p>
          <a:p>
            <a:pPr lvl="1"/>
            <a:r>
              <a:rPr lang="tr-TR" altLang="tr-TR" dirty="0"/>
              <a:t>Karar değişkenlerinin tanımlanması;</a:t>
            </a:r>
          </a:p>
          <a:p>
            <a:pPr lvl="1"/>
            <a:r>
              <a:rPr lang="tr-TR" altLang="tr-TR" dirty="0"/>
              <a:t>Model </a:t>
            </a:r>
            <a:r>
              <a:rPr lang="tr-TR" altLang="tr-TR" dirty="0" smtClean="0"/>
              <a:t>hedef(</a:t>
            </a:r>
            <a:r>
              <a:rPr lang="tr-TR" altLang="tr-TR" dirty="0" err="1" smtClean="0"/>
              <a:t>ler</a:t>
            </a:r>
            <a:r>
              <a:rPr lang="tr-TR" altLang="tr-TR" dirty="0" smtClean="0"/>
              <a:t>)inin </a:t>
            </a:r>
            <a:r>
              <a:rPr lang="tr-TR" altLang="tr-TR" dirty="0" err="1"/>
              <a:t>formülasyonu</a:t>
            </a:r>
            <a:r>
              <a:rPr lang="tr-TR" altLang="tr-TR" dirty="0"/>
              <a:t>;</a:t>
            </a:r>
          </a:p>
          <a:p>
            <a:pPr lvl="1"/>
            <a:r>
              <a:rPr lang="tr-TR" altLang="tr-TR" dirty="0"/>
              <a:t>Model </a:t>
            </a:r>
            <a:r>
              <a:rPr lang="tr-TR" altLang="tr-TR" dirty="0" smtClean="0"/>
              <a:t>kısıtlamalarının </a:t>
            </a:r>
            <a:r>
              <a:rPr lang="tr-TR" altLang="tr-TR" dirty="0" err="1"/>
              <a:t>formülasyonu</a:t>
            </a:r>
            <a:r>
              <a:rPr lang="tr-TR" altLang="tr-TR" dirty="0"/>
              <a:t>.</a:t>
            </a:r>
          </a:p>
          <a:p>
            <a:r>
              <a:rPr lang="tr-TR" altLang="tr-TR" dirty="0"/>
              <a:t>Bu adımların gerçekleştirilmesinde aşağıdakileri göz önünde </a:t>
            </a:r>
            <a:r>
              <a:rPr lang="tr-TR" altLang="tr-TR" dirty="0" smtClean="0"/>
              <a:t>bulundurmalısınız:</a:t>
            </a:r>
            <a:endParaRPr lang="tr-TR" altLang="tr-TR" dirty="0"/>
          </a:p>
          <a:p>
            <a:pPr lvl="1"/>
            <a:r>
              <a:rPr lang="tr-TR" altLang="tr-TR" dirty="0"/>
              <a:t>Sorunun oluştuğu önemli unsurları tanımlayın.</a:t>
            </a:r>
          </a:p>
          <a:p>
            <a:pPr lvl="1"/>
            <a:r>
              <a:rPr lang="tr-TR" altLang="tr-TR" dirty="0"/>
              <a:t>Bağımsız değişken sayısını, sistemi tanımlamak için gerekli denklem sayısını ve bilinmeyen parametrelerin sayısını belirleyin.</a:t>
            </a:r>
          </a:p>
          <a:p>
            <a:pPr lvl="1"/>
            <a:r>
              <a:rPr lang="tr-TR" altLang="tr-TR" dirty="0"/>
              <a:t>Modelin yapısını ve karmaşıklığını </a:t>
            </a:r>
            <a:r>
              <a:rPr lang="tr-TR" altLang="tr-TR" dirty="0" smtClean="0"/>
              <a:t>değerlendirin.</a:t>
            </a:r>
            <a:endParaRPr lang="tr-TR" altLang="tr-TR" dirty="0"/>
          </a:p>
          <a:p>
            <a:pPr lvl="1"/>
            <a:r>
              <a:rPr lang="tr-TR" altLang="tr-TR" dirty="0"/>
              <a:t>Modelin gerekli doğruluk derecesini seçin</a:t>
            </a:r>
            <a:r>
              <a:rPr lang="tr-TR" altLang="tr-TR" dirty="0" smtClean="0"/>
              <a:t>	</a:t>
            </a:r>
            <a:endParaRPr lang="tr-TR" altLang="tr-TR" dirty="0"/>
          </a:p>
        </p:txBody>
      </p:sp>
      <p:sp>
        <p:nvSpPr>
          <p:cNvPr id="4" name="Slayt Numarası Yer Tutucusu 5"/>
          <p:cNvSpPr>
            <a:spLocks noGrp="1"/>
          </p:cNvSpPr>
          <p:nvPr>
            <p:ph type="sldNum" sz="quarter" idx="12"/>
          </p:nvPr>
        </p:nvSpPr>
        <p:spPr/>
        <p:txBody>
          <a:bodyPr/>
          <a:lstStyle/>
          <a:p>
            <a:fld id="{A21FF77A-DDC8-4FE0-A635-ECAC2A003476}" type="slidenum">
              <a:rPr lang="tr-TR" altLang="tr-TR" smtClean="0"/>
              <a:pPr/>
              <a:t>57</a:t>
            </a:fld>
            <a:endParaRPr lang="tr-TR" altLang="tr-TR"/>
          </a:p>
        </p:txBody>
      </p:sp>
    </p:spTree>
    <p:extLst>
      <p:ext uri="{BB962C8B-B14F-4D97-AF65-F5344CB8AC3E}">
        <p14:creationId xmlns:p14="http://schemas.microsoft.com/office/powerpoint/2010/main" val="3496713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tr-TR" altLang="tr-TR" dirty="0" smtClean="0"/>
              <a:t>Model Geliştirme</a:t>
            </a:r>
            <a:endParaRPr lang="tr-TR" altLang="tr-TR" dirty="0"/>
          </a:p>
        </p:txBody>
      </p:sp>
      <p:sp>
        <p:nvSpPr>
          <p:cNvPr id="44035" name="Rectangle 3"/>
          <p:cNvSpPr>
            <a:spLocks noGrp="1" noChangeArrowheads="1"/>
          </p:cNvSpPr>
          <p:nvPr>
            <p:ph type="body" idx="1"/>
          </p:nvPr>
        </p:nvSpPr>
        <p:spPr/>
        <p:txBody>
          <a:bodyPr>
            <a:normAutofit fontScale="92500"/>
          </a:bodyPr>
          <a:lstStyle/>
          <a:p>
            <a:r>
              <a:rPr lang="tr-TR" altLang="tr-TR" dirty="0"/>
              <a:t>Problemin modelinin oluşturulmasından sonra, modelin çözümü için bilgisayar programları kullanılır veya geliştirilir. </a:t>
            </a:r>
          </a:p>
          <a:p>
            <a:r>
              <a:rPr lang="tr-TR" altLang="tr-TR" dirty="0" smtClean="0"/>
              <a:t>Model </a:t>
            </a:r>
            <a:r>
              <a:rPr lang="tr-TR" altLang="tr-TR" dirty="0"/>
              <a:t>geliştirme şunları içerir:</a:t>
            </a:r>
          </a:p>
          <a:p>
            <a:r>
              <a:rPr lang="tr-TR" altLang="tr-TR" dirty="0" smtClean="0"/>
              <a:t>- </a:t>
            </a:r>
            <a:r>
              <a:rPr lang="tr-TR" altLang="tr-TR" dirty="0"/>
              <a:t>matematiksel tanım,</a:t>
            </a:r>
          </a:p>
          <a:p>
            <a:r>
              <a:rPr lang="tr-TR" altLang="tr-TR" dirty="0" smtClean="0"/>
              <a:t>- parametre </a:t>
            </a:r>
            <a:r>
              <a:rPr lang="tr-TR" altLang="tr-TR" dirty="0"/>
              <a:t>tahmini,</a:t>
            </a:r>
          </a:p>
          <a:p>
            <a:r>
              <a:rPr lang="tr-TR" altLang="tr-TR" dirty="0" smtClean="0"/>
              <a:t>- girdi </a:t>
            </a:r>
            <a:r>
              <a:rPr lang="tr-TR" altLang="tr-TR" dirty="0"/>
              <a:t>geliştirme,</a:t>
            </a:r>
          </a:p>
          <a:p>
            <a:r>
              <a:rPr lang="tr-TR" altLang="tr-TR" dirty="0" smtClean="0"/>
              <a:t>- yazılım </a:t>
            </a:r>
            <a:r>
              <a:rPr lang="tr-TR" altLang="tr-TR" dirty="0"/>
              <a:t>geliştirme</a:t>
            </a:r>
          </a:p>
          <a:p>
            <a:r>
              <a:rPr lang="tr-TR" altLang="tr-TR" dirty="0"/>
              <a:t>Model geliştirme aşaması, model tanımına ve </a:t>
            </a:r>
            <a:r>
              <a:rPr lang="tr-TR" altLang="tr-TR" dirty="0" err="1"/>
              <a:t>formülasyon</a:t>
            </a:r>
            <a:r>
              <a:rPr lang="tr-TR" altLang="tr-TR" dirty="0"/>
              <a:t> aşamasına dönmeyi gerektirebilecek yinelemeli bir süreçtir.</a:t>
            </a:r>
          </a:p>
        </p:txBody>
      </p:sp>
      <p:sp>
        <p:nvSpPr>
          <p:cNvPr id="4" name="Slayt Numarası Yer Tutucusu 5"/>
          <p:cNvSpPr>
            <a:spLocks noGrp="1"/>
          </p:cNvSpPr>
          <p:nvPr>
            <p:ph type="sldNum" sz="quarter" idx="12"/>
          </p:nvPr>
        </p:nvSpPr>
        <p:spPr/>
        <p:txBody>
          <a:bodyPr/>
          <a:lstStyle/>
          <a:p>
            <a:fld id="{A21FF77A-DDC8-4FE0-A635-ECAC2A003476}" type="slidenum">
              <a:rPr lang="tr-TR" altLang="tr-TR" smtClean="0"/>
              <a:pPr/>
              <a:t>58</a:t>
            </a:fld>
            <a:endParaRPr lang="tr-TR" altLang="tr-TR"/>
          </a:p>
        </p:txBody>
      </p:sp>
    </p:spTree>
    <p:extLst>
      <p:ext uri="{BB962C8B-B14F-4D97-AF65-F5344CB8AC3E}">
        <p14:creationId xmlns:p14="http://schemas.microsoft.com/office/powerpoint/2010/main" val="2109437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762000" y="886071"/>
            <a:ext cx="7619999" cy="838199"/>
          </a:xfrm>
        </p:spPr>
        <p:txBody>
          <a:bodyPr>
            <a:normAutofit fontScale="90000"/>
          </a:bodyPr>
          <a:lstStyle/>
          <a:p>
            <a:r>
              <a:rPr lang="tr-TR" altLang="tr-TR" dirty="0" smtClean="0"/>
              <a:t>Modelin geçerliliğinin denenmesi ve modelin çözümü</a:t>
            </a:r>
            <a:br>
              <a:rPr lang="tr-TR" altLang="tr-TR" dirty="0" smtClean="0"/>
            </a:br>
            <a:endParaRPr lang="tr-TR" dirty="0"/>
          </a:p>
        </p:txBody>
      </p:sp>
      <p:sp>
        <p:nvSpPr>
          <p:cNvPr id="46083" name="Rectangle 3"/>
          <p:cNvSpPr>
            <a:spLocks noGrp="1" noChangeArrowheads="1"/>
          </p:cNvSpPr>
          <p:nvPr>
            <p:ph type="body" idx="1"/>
          </p:nvPr>
        </p:nvSpPr>
        <p:spPr/>
        <p:txBody>
          <a:bodyPr>
            <a:normAutofit fontScale="62500" lnSpcReduction="20000"/>
          </a:bodyPr>
          <a:lstStyle/>
          <a:p>
            <a:r>
              <a:rPr lang="tr-TR" altLang="tr-TR" dirty="0"/>
              <a:t>Problemin modeli çok iyi kurulmuş ve sınanmış ise modelden elde edilecek sonuçlar problemin çözümünde izlenmesi gereken ideal faaliyet için iyi bir yaklaşım sağlar. Bu nedenle, geliştirilen modelin gerçeği doğru temsil edip etmediği doğrulanmalıdır. </a:t>
            </a:r>
            <a:r>
              <a:rPr lang="tr-TR" altLang="tr-TR" dirty="0" smtClean="0"/>
              <a:t>Bu </a:t>
            </a:r>
            <a:r>
              <a:rPr lang="tr-TR" altLang="tr-TR" dirty="0"/>
              <a:t>aşama, modeli bir bütün olarak kontrol ediyor.</a:t>
            </a:r>
          </a:p>
          <a:p>
            <a:r>
              <a:rPr lang="tr-TR" altLang="tr-TR" dirty="0" smtClean="0"/>
              <a:t>Model </a:t>
            </a:r>
            <a:r>
              <a:rPr lang="tr-TR" altLang="tr-TR" dirty="0"/>
              <a:t>geçerliliği, modelin varsayımlarının ve parametrelerinin doğrulanmasından oluşur.</a:t>
            </a:r>
          </a:p>
          <a:p>
            <a:r>
              <a:rPr lang="tr-TR" altLang="tr-TR" dirty="0" smtClean="0"/>
              <a:t>Modelin </a:t>
            </a:r>
            <a:r>
              <a:rPr lang="tr-TR" altLang="tr-TR" dirty="0"/>
              <a:t>performansı, </a:t>
            </a:r>
            <a:r>
              <a:rPr lang="tr-TR" altLang="tr-TR" dirty="0" smtClean="0"/>
              <a:t>Kök, Ortalama, </a:t>
            </a:r>
            <a:r>
              <a:rPr lang="tr-TR" altLang="tr-TR" dirty="0" err="1" smtClean="0"/>
              <a:t>Karesel</a:t>
            </a:r>
            <a:r>
              <a:rPr lang="tr-TR" altLang="tr-TR" dirty="0" smtClean="0"/>
              <a:t> hata </a:t>
            </a:r>
            <a:r>
              <a:rPr lang="tr-TR" altLang="tr-TR" dirty="0"/>
              <a:t>ve R</a:t>
            </a:r>
            <a:r>
              <a:rPr lang="tr-TR" altLang="tr-TR" baseline="30000" dirty="0"/>
              <a:t>2</a:t>
            </a:r>
            <a:r>
              <a:rPr lang="tr-TR" altLang="tr-TR" dirty="0"/>
              <a:t> değeri gibi standart performans ölçütleri kullanılarak değerlendirilecektir.</a:t>
            </a:r>
          </a:p>
          <a:p>
            <a:r>
              <a:rPr lang="tr-TR" altLang="tr-TR" dirty="0" smtClean="0"/>
              <a:t>Model </a:t>
            </a:r>
            <a:r>
              <a:rPr lang="tr-TR" altLang="tr-TR" dirty="0"/>
              <a:t>girişlerini ve parametrelerini test etmek için duyarlılık analizi.</a:t>
            </a:r>
          </a:p>
          <a:p>
            <a:pPr lvl="1"/>
            <a:r>
              <a:rPr lang="tr-TR" altLang="tr-TR" dirty="0"/>
              <a:t>Modelin çözülmesi aşamasının önemli bir yanı da duyarlılık analizini de içermesidir. Zaman içinde bazı parametrelerin değişmesi halinde modelin ne zaman optimum çözümden uzaklaşacağı hakkında bilgilere gereksinim duyulabilir. </a:t>
            </a:r>
          </a:p>
          <a:p>
            <a:pPr lvl="1"/>
            <a:r>
              <a:rPr lang="tr-TR" altLang="tr-TR" dirty="0"/>
              <a:t>Duyarlılık analizi, model parametrelerinin tam olarak tahmin edilemediği durumlarda yardımcı olmaktadır.</a:t>
            </a:r>
          </a:p>
          <a:p>
            <a:r>
              <a:rPr lang="tr-TR" altLang="tr-TR" dirty="0" smtClean="0"/>
              <a:t>Bu </a:t>
            </a:r>
            <a:r>
              <a:rPr lang="tr-TR" altLang="tr-TR" dirty="0"/>
              <a:t>aşama aynı zamanda tekrarlayıcı bir süreçtir ve model tanımına ve </a:t>
            </a:r>
            <a:r>
              <a:rPr lang="tr-TR" altLang="tr-TR" dirty="0" err="1"/>
              <a:t>formülasyon</a:t>
            </a:r>
            <a:r>
              <a:rPr lang="tr-TR" altLang="tr-TR" dirty="0"/>
              <a:t> aşamasına dönmeyi gerektirebilir.</a:t>
            </a:r>
          </a:p>
          <a:p>
            <a:r>
              <a:rPr lang="tr-TR" altLang="tr-TR" dirty="0" smtClean="0"/>
              <a:t>Bu </a:t>
            </a:r>
            <a:r>
              <a:rPr lang="tr-TR" altLang="tr-TR" dirty="0"/>
              <a:t>işlemin önemli bir yönü, çoğu durumda, </a:t>
            </a:r>
            <a:r>
              <a:rPr lang="tr-TR" altLang="tr-TR" dirty="0" err="1"/>
              <a:t>formülasyon</a:t>
            </a:r>
            <a:r>
              <a:rPr lang="tr-TR" altLang="tr-TR" dirty="0"/>
              <a:t> işleminde kullanılan verilerin doğrulamada kullanılan veriden farklı olmasıdır.</a:t>
            </a:r>
          </a:p>
        </p:txBody>
      </p:sp>
      <p:sp>
        <p:nvSpPr>
          <p:cNvPr id="4" name="Slayt Numarası Yer Tutucusu 5"/>
          <p:cNvSpPr>
            <a:spLocks noGrp="1"/>
          </p:cNvSpPr>
          <p:nvPr>
            <p:ph type="sldNum" sz="quarter" idx="12"/>
          </p:nvPr>
        </p:nvSpPr>
        <p:spPr/>
        <p:txBody>
          <a:bodyPr/>
          <a:lstStyle/>
          <a:p>
            <a:fld id="{B2E2272F-C4EC-464A-8890-44EDC07A0FBA}" type="slidenum">
              <a:rPr lang="tr-TR" altLang="tr-TR" smtClean="0"/>
              <a:pPr/>
              <a:t>59</a:t>
            </a:fld>
            <a:endParaRPr lang="tr-TR" altLang="tr-TR"/>
          </a:p>
        </p:txBody>
      </p:sp>
    </p:spTree>
    <p:extLst>
      <p:ext uri="{BB962C8B-B14F-4D97-AF65-F5344CB8AC3E}">
        <p14:creationId xmlns:p14="http://schemas.microsoft.com/office/powerpoint/2010/main" val="126861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Giriş</a:t>
            </a:r>
            <a:endParaRPr lang="tr-TR" altLang="tr-TR" b="1" dirty="0"/>
          </a:p>
        </p:txBody>
      </p:sp>
      <p:sp>
        <p:nvSpPr>
          <p:cNvPr id="58371" name="Rectangle 3"/>
          <p:cNvSpPr>
            <a:spLocks noGrp="1" noChangeArrowheads="1"/>
          </p:cNvSpPr>
          <p:nvPr>
            <p:ph idx="1"/>
          </p:nvPr>
        </p:nvSpPr>
        <p:spPr/>
        <p:txBody>
          <a:bodyPr>
            <a:normAutofit fontScale="92500"/>
          </a:bodyPr>
          <a:lstStyle/>
          <a:p>
            <a:pPr>
              <a:lnSpc>
                <a:spcPct val="90000"/>
              </a:lnSpc>
            </a:pPr>
            <a:r>
              <a:rPr lang="tr-TR" altLang="tr-TR" dirty="0"/>
              <a:t>Optimizasyon bir şeyin daha iyisini gerçekleştirme sürecidir. Bir mühendis veya bilim adamı yeni bir fikir ortaya koyar. Optimizasyon bu fikrin geliştirilmesine yardımcı olur. </a:t>
            </a:r>
          </a:p>
          <a:p>
            <a:pPr>
              <a:lnSpc>
                <a:spcPct val="90000"/>
              </a:lnSpc>
            </a:pPr>
            <a:r>
              <a:rPr lang="tr-TR" altLang="tr-TR" dirty="0"/>
              <a:t>En basit anlamı ile optimizasyon eldeki kısıtlı kaynakları en optimum biçimde kullanmak olarak tanımlanabilir.</a:t>
            </a:r>
          </a:p>
          <a:p>
            <a:pPr>
              <a:lnSpc>
                <a:spcPct val="90000"/>
              </a:lnSpc>
            </a:pPr>
            <a:r>
              <a:rPr lang="tr-TR" altLang="tr-TR" dirty="0"/>
              <a:t>Matematiksel olarak ifade etmek gerekirse optimizasyon</a:t>
            </a:r>
          </a:p>
          <a:p>
            <a:pPr>
              <a:lnSpc>
                <a:spcPct val="90000"/>
              </a:lnSpc>
              <a:buFontTx/>
              <a:buNone/>
            </a:pPr>
            <a:r>
              <a:rPr lang="tr-TR" altLang="tr-TR" dirty="0"/>
              <a:t>	kısaca bir fonksiyonun minimize veya maksimize edilmesi olarak tanımlanabilir. </a:t>
            </a:r>
          </a:p>
          <a:p>
            <a:pPr>
              <a:lnSpc>
                <a:spcPct val="90000"/>
              </a:lnSpc>
            </a:pPr>
            <a:r>
              <a:rPr lang="tr-TR" altLang="tr-TR" dirty="0"/>
              <a:t>Diğer bir değişle optimizasyon “en iyi amaç kriterinin en iyi değerini veren kısıtlardaki değişkenlerin değerini bulmaktır”.</a:t>
            </a:r>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6</a:t>
            </a:fld>
            <a:endParaRPr lang="tr-TR" altLang="tr-TR"/>
          </a:p>
        </p:txBody>
      </p:sp>
    </p:spTree>
    <p:extLst>
      <p:ext uri="{BB962C8B-B14F-4D97-AF65-F5344CB8AC3E}">
        <p14:creationId xmlns:p14="http://schemas.microsoft.com/office/powerpoint/2010/main" val="17026628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fontScale="90000"/>
          </a:bodyPr>
          <a:lstStyle/>
          <a:p>
            <a:r>
              <a:rPr lang="tr-TR" altLang="tr-TR" smtClean="0"/>
              <a:t>Modelin uygulaması ve sonuçların yorumlanması</a:t>
            </a:r>
            <a:endParaRPr lang="tr-TR" altLang="tr-TR" dirty="0"/>
          </a:p>
        </p:txBody>
      </p:sp>
      <p:sp>
        <p:nvSpPr>
          <p:cNvPr id="46083" name="Rectangle 3"/>
          <p:cNvSpPr>
            <a:spLocks noGrp="1" noChangeArrowheads="1"/>
          </p:cNvSpPr>
          <p:nvPr>
            <p:ph type="body" idx="1"/>
          </p:nvPr>
        </p:nvSpPr>
        <p:spPr/>
        <p:txBody>
          <a:bodyPr/>
          <a:lstStyle/>
          <a:p>
            <a:r>
              <a:rPr lang="tr-TR" altLang="tr-TR" smtClean="0"/>
              <a:t>Bu adım, çalışmanın sonuçlarının alındığı adım olduğundan kritik bir adımdır. Bu nedenle, model sonuçlarının işlem prosedürlerine doğru bir şekilde aktarıldığından emin olunmalıdır.</a:t>
            </a:r>
            <a:endParaRPr lang="tr-TR" altLang="tr-TR" dirty="0"/>
          </a:p>
        </p:txBody>
      </p:sp>
      <p:sp>
        <p:nvSpPr>
          <p:cNvPr id="4" name="Slayt Numarası Yer Tutucusu 5"/>
          <p:cNvSpPr>
            <a:spLocks noGrp="1"/>
          </p:cNvSpPr>
          <p:nvPr>
            <p:ph type="sldNum" sz="quarter" idx="12"/>
          </p:nvPr>
        </p:nvSpPr>
        <p:spPr/>
        <p:txBody>
          <a:bodyPr/>
          <a:lstStyle/>
          <a:p>
            <a:fld id="{B2E2272F-C4EC-464A-8890-44EDC07A0FBA}" type="slidenum">
              <a:rPr lang="tr-TR" altLang="tr-TR" smtClean="0"/>
              <a:pPr/>
              <a:t>60</a:t>
            </a:fld>
            <a:endParaRPr lang="tr-TR" altLang="tr-TR"/>
          </a:p>
        </p:txBody>
      </p:sp>
    </p:spTree>
    <p:extLst>
      <p:ext uri="{BB962C8B-B14F-4D97-AF65-F5344CB8AC3E}">
        <p14:creationId xmlns:p14="http://schemas.microsoft.com/office/powerpoint/2010/main" val="2158041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altLang="tr-TR" dirty="0"/>
              <a:t>Modelleme Teknikleri</a:t>
            </a:r>
          </a:p>
        </p:txBody>
      </p:sp>
      <p:sp>
        <p:nvSpPr>
          <p:cNvPr id="46083" name="Rectangle 3"/>
          <p:cNvSpPr>
            <a:spLocks noGrp="1" noChangeArrowheads="1"/>
          </p:cNvSpPr>
          <p:nvPr>
            <p:ph type="body" idx="1"/>
          </p:nvPr>
        </p:nvSpPr>
        <p:spPr/>
        <p:txBody>
          <a:bodyPr>
            <a:normAutofit fontScale="85000" lnSpcReduction="20000"/>
          </a:bodyPr>
          <a:lstStyle/>
          <a:p>
            <a:r>
              <a:rPr lang="tr-TR" altLang="tr-TR" dirty="0"/>
              <a:t>Farklı </a:t>
            </a:r>
            <a:r>
              <a:rPr lang="tr-TR" altLang="tr-TR" dirty="0" smtClean="0"/>
              <a:t>türdeki </a:t>
            </a:r>
            <a:r>
              <a:rPr lang="tr-TR" altLang="tr-TR" dirty="0"/>
              <a:t>optimizasyon </a:t>
            </a:r>
            <a:r>
              <a:rPr lang="tr-TR" altLang="tr-TR" dirty="0" smtClean="0"/>
              <a:t>problemlerinin </a:t>
            </a:r>
            <a:r>
              <a:rPr lang="tr-TR" altLang="tr-TR" dirty="0"/>
              <a:t>gereksinimini karşılamak için farklı modelleme teknikleri geliştirilmiştir. Modelleme yaklaşımlarının başlıca kategorileri şunlardır:</a:t>
            </a:r>
          </a:p>
          <a:p>
            <a:pPr lvl="1"/>
            <a:r>
              <a:rPr lang="tr-TR" altLang="tr-TR" dirty="0"/>
              <a:t>Klasik optimizasyon teknikleri,</a:t>
            </a:r>
          </a:p>
          <a:p>
            <a:pPr lvl="1"/>
            <a:r>
              <a:rPr lang="tr-TR" altLang="tr-TR" dirty="0" smtClean="0"/>
              <a:t>Doğrusal </a:t>
            </a:r>
            <a:r>
              <a:rPr lang="tr-TR" altLang="tr-TR" dirty="0"/>
              <a:t>programlama,</a:t>
            </a:r>
          </a:p>
          <a:p>
            <a:pPr lvl="1"/>
            <a:r>
              <a:rPr lang="tr-TR" altLang="tr-TR" dirty="0"/>
              <a:t>Doğrusal olmayan programlama,</a:t>
            </a:r>
          </a:p>
          <a:p>
            <a:pPr lvl="1"/>
            <a:r>
              <a:rPr lang="tr-TR" altLang="tr-TR" dirty="0"/>
              <a:t>Geometrik programlama,</a:t>
            </a:r>
          </a:p>
          <a:p>
            <a:pPr lvl="1"/>
            <a:r>
              <a:rPr lang="tr-TR" altLang="tr-TR" dirty="0"/>
              <a:t>Dinamik programlama,</a:t>
            </a:r>
          </a:p>
          <a:p>
            <a:pPr lvl="1"/>
            <a:r>
              <a:rPr lang="tr-TR" altLang="tr-TR" dirty="0"/>
              <a:t>Tamsayı programlama,</a:t>
            </a:r>
          </a:p>
          <a:p>
            <a:pPr lvl="1"/>
            <a:r>
              <a:rPr lang="tr-TR" altLang="tr-TR" dirty="0" err="1" smtClean="0"/>
              <a:t>Stokastik</a:t>
            </a:r>
            <a:r>
              <a:rPr lang="tr-TR" altLang="tr-TR" dirty="0" smtClean="0"/>
              <a:t>(rastgele) </a:t>
            </a:r>
            <a:r>
              <a:rPr lang="tr-TR" altLang="tr-TR" dirty="0"/>
              <a:t>programlama,</a:t>
            </a:r>
          </a:p>
          <a:p>
            <a:pPr lvl="1"/>
            <a:r>
              <a:rPr lang="tr-TR" altLang="tr-TR" dirty="0"/>
              <a:t>Evrimsel algoritmalar vb.</a:t>
            </a:r>
          </a:p>
          <a:p>
            <a:r>
              <a:rPr lang="tr-TR" altLang="tr-TR" dirty="0"/>
              <a:t>Bu yaklaşımlar sonraki modüllerde tartışılacaktır.</a:t>
            </a:r>
          </a:p>
        </p:txBody>
      </p:sp>
      <p:sp>
        <p:nvSpPr>
          <p:cNvPr id="4" name="Slayt Numarası Yer Tutucusu 5"/>
          <p:cNvSpPr>
            <a:spLocks noGrp="1"/>
          </p:cNvSpPr>
          <p:nvPr>
            <p:ph type="sldNum" sz="quarter" idx="12"/>
          </p:nvPr>
        </p:nvSpPr>
        <p:spPr/>
        <p:txBody>
          <a:bodyPr/>
          <a:lstStyle/>
          <a:p>
            <a:fld id="{B2E2272F-C4EC-464A-8890-44EDC07A0FBA}" type="slidenum">
              <a:rPr lang="tr-TR" altLang="tr-TR" smtClean="0"/>
              <a:pPr/>
              <a:t>61</a:t>
            </a:fld>
            <a:endParaRPr lang="tr-TR" altLang="tr-TR"/>
          </a:p>
        </p:txBody>
      </p:sp>
    </p:spTree>
    <p:extLst>
      <p:ext uri="{BB962C8B-B14F-4D97-AF65-F5344CB8AC3E}">
        <p14:creationId xmlns:p14="http://schemas.microsoft.com/office/powerpoint/2010/main" val="32534257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altLang="tr-TR" dirty="0"/>
              <a:t>Model Kurma </a:t>
            </a:r>
            <a:r>
              <a:rPr lang="tr-TR" altLang="tr-TR" dirty="0" smtClean="0"/>
              <a:t>Örnekleri-1</a:t>
            </a:r>
            <a:endParaRPr lang="tr-TR" dirty="0"/>
          </a:p>
        </p:txBody>
      </p:sp>
      <p:sp>
        <p:nvSpPr>
          <p:cNvPr id="48131" name="Rectangle 3"/>
          <p:cNvSpPr>
            <a:spLocks noGrp="1" noChangeArrowheads="1"/>
          </p:cNvSpPr>
          <p:nvPr>
            <p:ph type="body" idx="1"/>
          </p:nvPr>
        </p:nvSpPr>
        <p:spPr/>
        <p:txBody>
          <a:bodyPr/>
          <a:lstStyle/>
          <a:p>
            <a:endParaRPr lang="tr-TR" altLang="tr-TR" dirty="0"/>
          </a:p>
        </p:txBody>
      </p:sp>
      <p:sp>
        <p:nvSpPr>
          <p:cNvPr id="3" name="Slayt Numarası Yer Tutucusu 5"/>
          <p:cNvSpPr>
            <a:spLocks noGrp="1"/>
          </p:cNvSpPr>
          <p:nvPr>
            <p:ph type="sldNum" sz="quarter" idx="12"/>
          </p:nvPr>
        </p:nvSpPr>
        <p:spPr/>
        <p:txBody>
          <a:bodyPr/>
          <a:lstStyle/>
          <a:p>
            <a:fld id="{AA22FAF0-E7DB-4080-AA3B-EF913EFD4EF2}" type="slidenum">
              <a:rPr lang="tr-TR" altLang="tr-TR" smtClean="0"/>
              <a:pPr/>
              <a:t>62</a:t>
            </a:fld>
            <a:endParaRPr lang="tr-TR" altLang="tr-T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61395"/>
            <a:ext cx="6793202" cy="416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5864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altLang="tr-TR" dirty="0"/>
              <a:t>Model Kurma Örnekleri-1</a:t>
            </a:r>
            <a:endParaRPr lang="tr-TR" dirty="0"/>
          </a:p>
        </p:txBody>
      </p:sp>
      <p:sp>
        <p:nvSpPr>
          <p:cNvPr id="50179" name="Rectangle 3"/>
          <p:cNvSpPr>
            <a:spLocks noGrp="1" noChangeArrowheads="1"/>
          </p:cNvSpPr>
          <p:nvPr>
            <p:ph type="body" idx="1"/>
          </p:nvPr>
        </p:nvSpPr>
        <p:spPr/>
        <p:txBody>
          <a:bodyPr/>
          <a:lstStyle/>
          <a:p>
            <a:r>
              <a:rPr lang="tr-TR" altLang="tr-TR" dirty="0" smtClean="0"/>
              <a:t>a. Karar Değişkenlerinin Belirlenmesi</a:t>
            </a:r>
          </a:p>
          <a:p>
            <a:r>
              <a:rPr lang="tr-TR" altLang="tr-TR" dirty="0" smtClean="0"/>
              <a:t>	X1 : Dış boyanın günlük üretim miktarı (ton)</a:t>
            </a:r>
          </a:p>
          <a:p>
            <a:r>
              <a:rPr lang="tr-TR" altLang="tr-TR" dirty="0" smtClean="0"/>
              <a:t>	X2 : İç boyanın günlük üretim miktarı (ton)</a:t>
            </a:r>
          </a:p>
          <a:p>
            <a:r>
              <a:rPr lang="tr-TR" altLang="tr-TR" dirty="0" smtClean="0"/>
              <a:t>b. Amaç Fonksiyonun Belirlenmesi</a:t>
            </a:r>
          </a:p>
          <a:p>
            <a:r>
              <a:rPr lang="tr-TR" altLang="tr-TR" dirty="0" smtClean="0"/>
              <a:t>	Modelin amaç fonksiyonunda karar değişkenleri x1, x2, ….,</a:t>
            </a:r>
            <a:r>
              <a:rPr lang="tr-TR" altLang="tr-TR" dirty="0" err="1" smtClean="0"/>
              <a:t>xn</a:t>
            </a:r>
            <a:r>
              <a:rPr lang="tr-TR" altLang="tr-TR" dirty="0" smtClean="0"/>
              <a:t> ve kar veya maliyet katsayıları c1, c2,……,</a:t>
            </a:r>
            <a:r>
              <a:rPr lang="tr-TR" altLang="tr-TR" dirty="0" err="1" smtClean="0"/>
              <a:t>cn</a:t>
            </a:r>
            <a:r>
              <a:rPr lang="tr-TR" altLang="tr-TR" dirty="0" smtClean="0"/>
              <a:t> ile gösterilirse amaç fonksiyonu:</a:t>
            </a:r>
          </a:p>
          <a:p>
            <a:r>
              <a:rPr lang="tr-TR" altLang="tr-TR" dirty="0" smtClean="0"/>
              <a:t>	</a:t>
            </a:r>
            <a:r>
              <a:rPr lang="tr-TR" altLang="tr-TR" dirty="0" err="1" smtClean="0"/>
              <a:t>Max</a:t>
            </a:r>
            <a:r>
              <a:rPr lang="tr-TR" altLang="tr-TR" dirty="0" smtClean="0"/>
              <a:t> Z = 5 X1 + 4 X2 şeklinde yazılır.</a:t>
            </a:r>
            <a:endParaRPr lang="tr-TR" altLang="tr-TR" dirty="0"/>
          </a:p>
        </p:txBody>
      </p:sp>
      <p:sp>
        <p:nvSpPr>
          <p:cNvPr id="4" name="Slayt Numarası Yer Tutucusu 5"/>
          <p:cNvSpPr>
            <a:spLocks noGrp="1"/>
          </p:cNvSpPr>
          <p:nvPr>
            <p:ph type="sldNum" sz="quarter" idx="12"/>
          </p:nvPr>
        </p:nvSpPr>
        <p:spPr/>
        <p:txBody>
          <a:bodyPr/>
          <a:lstStyle/>
          <a:p>
            <a:fld id="{5A5B4FE6-B9D9-4F21-ABF1-A5736A50D7FE}" type="slidenum">
              <a:rPr lang="tr-TR" altLang="tr-TR" smtClean="0"/>
              <a:pPr/>
              <a:t>63</a:t>
            </a:fld>
            <a:endParaRPr lang="tr-TR" altLang="tr-TR"/>
          </a:p>
        </p:txBody>
      </p:sp>
    </p:spTree>
    <p:extLst>
      <p:ext uri="{BB962C8B-B14F-4D97-AF65-F5344CB8AC3E}">
        <p14:creationId xmlns:p14="http://schemas.microsoft.com/office/powerpoint/2010/main" val="22840972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altLang="tr-TR" dirty="0"/>
              <a:t>Model Kurma Örnekleri-1</a:t>
            </a:r>
            <a:endParaRPr lang="tr-TR" dirty="0"/>
          </a:p>
        </p:txBody>
      </p:sp>
      <p:sp>
        <p:nvSpPr>
          <p:cNvPr id="51203" name="Rectangle 3"/>
          <p:cNvSpPr>
            <a:spLocks noGrp="1" noChangeArrowheads="1"/>
          </p:cNvSpPr>
          <p:nvPr>
            <p:ph type="body" idx="1"/>
          </p:nvPr>
        </p:nvSpPr>
        <p:spPr/>
        <p:txBody>
          <a:bodyPr/>
          <a:lstStyle/>
          <a:p>
            <a:r>
              <a:rPr lang="tr-TR" altLang="tr-TR" smtClean="0"/>
              <a:t>c. Kısıtlayıcıların Belirlenmesi</a:t>
            </a:r>
          </a:p>
          <a:p>
            <a:r>
              <a:rPr lang="tr-TR" altLang="tr-TR" smtClean="0"/>
              <a:t>	6 X1 + 4 X2 ≤ 24</a:t>
            </a:r>
          </a:p>
          <a:p>
            <a:r>
              <a:rPr lang="tr-TR" altLang="tr-TR" smtClean="0"/>
              <a:t>	X1 + 2 X2 ≤ 6</a:t>
            </a:r>
          </a:p>
          <a:p>
            <a:r>
              <a:rPr lang="tr-TR" altLang="tr-TR" smtClean="0"/>
              <a:t>	-X1 +2 X2 ≤ 1</a:t>
            </a:r>
          </a:p>
          <a:p>
            <a:r>
              <a:rPr lang="tr-TR" altLang="tr-TR" smtClean="0"/>
              <a:t>	X2 ≤ 2</a:t>
            </a:r>
          </a:p>
          <a:p>
            <a:r>
              <a:rPr lang="tr-TR" altLang="tr-TR" smtClean="0"/>
              <a:t>d. İşaret Kısıtlaması</a:t>
            </a:r>
          </a:p>
          <a:p>
            <a:r>
              <a:rPr lang="tr-TR" altLang="tr-TR" smtClean="0"/>
              <a:t>	X1, X2 ≥ 0</a:t>
            </a:r>
            <a:endParaRPr lang="tr-TR" altLang="tr-TR"/>
          </a:p>
        </p:txBody>
      </p:sp>
      <p:sp>
        <p:nvSpPr>
          <p:cNvPr id="4" name="Slayt Numarası Yer Tutucusu 5"/>
          <p:cNvSpPr>
            <a:spLocks noGrp="1"/>
          </p:cNvSpPr>
          <p:nvPr>
            <p:ph type="sldNum" sz="quarter" idx="12"/>
          </p:nvPr>
        </p:nvSpPr>
        <p:spPr/>
        <p:txBody>
          <a:bodyPr/>
          <a:lstStyle/>
          <a:p>
            <a:fld id="{E4154ADE-537B-4D97-9E43-D9E3153EB758}" type="slidenum">
              <a:rPr lang="tr-TR" altLang="tr-TR" smtClean="0"/>
              <a:pPr/>
              <a:t>64</a:t>
            </a:fld>
            <a:endParaRPr lang="tr-TR" altLang="tr-TR"/>
          </a:p>
        </p:txBody>
      </p:sp>
    </p:spTree>
    <p:extLst>
      <p:ext uri="{BB962C8B-B14F-4D97-AF65-F5344CB8AC3E}">
        <p14:creationId xmlns:p14="http://schemas.microsoft.com/office/powerpoint/2010/main" val="27916848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altLang="tr-TR" dirty="0"/>
              <a:t>Model Kurma </a:t>
            </a:r>
            <a:r>
              <a:rPr lang="tr-TR" altLang="tr-TR" dirty="0" smtClean="0"/>
              <a:t>Örnekleri-2</a:t>
            </a:r>
            <a:endParaRPr lang="tr-TR" dirty="0"/>
          </a:p>
        </p:txBody>
      </p:sp>
      <p:sp>
        <p:nvSpPr>
          <p:cNvPr id="5" name="İçerik Yer Tutucusu 4"/>
          <p:cNvSpPr>
            <a:spLocks noGrp="1"/>
          </p:cNvSpPr>
          <p:nvPr>
            <p:ph idx="1"/>
          </p:nvPr>
        </p:nvSpPr>
        <p:spPr/>
        <p:txBody>
          <a:bodyPr/>
          <a:lstStyle/>
          <a:p>
            <a:endParaRPr lang="tr-TR"/>
          </a:p>
        </p:txBody>
      </p:sp>
      <p:sp>
        <p:nvSpPr>
          <p:cNvPr id="3" name="Slayt Numarası Yer Tutucusu 5"/>
          <p:cNvSpPr>
            <a:spLocks noGrp="1"/>
          </p:cNvSpPr>
          <p:nvPr>
            <p:ph type="sldNum" sz="quarter" idx="12"/>
          </p:nvPr>
        </p:nvSpPr>
        <p:spPr/>
        <p:txBody>
          <a:bodyPr/>
          <a:lstStyle/>
          <a:p>
            <a:fld id="{BF120B51-2FD1-4AC0-9270-3F5AE6888A43}" type="slidenum">
              <a:rPr lang="tr-TR" altLang="tr-TR" smtClean="0"/>
              <a:pPr/>
              <a:t>65</a:t>
            </a:fld>
            <a:endParaRPr lang="tr-TR" altLang="tr-TR"/>
          </a:p>
        </p:txBody>
      </p:sp>
      <p:pic>
        <p:nvPicPr>
          <p:cNvPr id="522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1868"/>
          <a:stretch/>
        </p:blipFill>
        <p:spPr bwMode="auto">
          <a:xfrm>
            <a:off x="776654" y="2286000"/>
            <a:ext cx="756441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488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tr-TR" altLang="tr-TR" dirty="0"/>
              <a:t>Model Kurma </a:t>
            </a:r>
            <a:r>
              <a:rPr lang="tr-TR" altLang="tr-TR" dirty="0" smtClean="0"/>
              <a:t>Örnekleri-2</a:t>
            </a:r>
            <a:endParaRPr lang="tr-TR" dirty="0"/>
          </a:p>
        </p:txBody>
      </p:sp>
      <p:sp>
        <p:nvSpPr>
          <p:cNvPr id="5" name="İçerik Yer Tutucusu 4"/>
          <p:cNvSpPr>
            <a:spLocks noGrp="1"/>
          </p:cNvSpPr>
          <p:nvPr>
            <p:ph idx="1"/>
          </p:nvPr>
        </p:nvSpPr>
        <p:spPr/>
        <p:txBody>
          <a:bodyPr/>
          <a:lstStyle/>
          <a:p>
            <a:endParaRPr lang="tr-TR"/>
          </a:p>
        </p:txBody>
      </p:sp>
      <p:sp>
        <p:nvSpPr>
          <p:cNvPr id="4" name="Slayt Numarası Yer Tutucusu 5"/>
          <p:cNvSpPr>
            <a:spLocks noGrp="1"/>
          </p:cNvSpPr>
          <p:nvPr>
            <p:ph type="sldNum" sz="quarter" idx="12"/>
          </p:nvPr>
        </p:nvSpPr>
        <p:spPr/>
        <p:txBody>
          <a:bodyPr/>
          <a:lstStyle/>
          <a:p>
            <a:fld id="{BD136F47-C2AF-4D82-8E7D-01208BD09157}" type="slidenum">
              <a:rPr lang="tr-TR" altLang="tr-TR" smtClean="0"/>
              <a:pPr/>
              <a:t>66</a:t>
            </a:fld>
            <a:endParaRPr lang="tr-TR" altLang="tr-T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1752601"/>
            <a:ext cx="4995251" cy="4321785"/>
          </a:xfrm>
          <a:prstGeom prst="rect">
            <a:avLst/>
          </a:prstGeom>
          <a:noFill/>
          <a:extLst>
            <a:ext uri="{909E8E84-426E-40DD-AFC4-6F175D3DCCD1}">
              <a14:hiddenFill xmlns:a14="http://schemas.microsoft.com/office/drawing/2010/main">
                <a:solidFill>
                  <a:srgbClr val="FFFFFF"/>
                </a:solidFill>
              </a14:hiddenFill>
            </a:ext>
          </a:extLst>
        </p:spPr>
      </p:pic>
      <p:pic>
        <p:nvPicPr>
          <p:cNvPr id="53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199" y="1834430"/>
            <a:ext cx="2171699" cy="415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7763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tr-TR" altLang="tr-TR" dirty="0"/>
              <a:t>Model Kurma </a:t>
            </a:r>
            <a:r>
              <a:rPr lang="tr-TR" altLang="tr-TR" dirty="0" smtClean="0"/>
              <a:t>Örnekleri-3</a:t>
            </a:r>
            <a:endParaRPr lang="tr-TR" altLang="tr-TR" dirty="0"/>
          </a:p>
        </p:txBody>
      </p:sp>
      <p:sp>
        <p:nvSpPr>
          <p:cNvPr id="54275" name="Rectangle 3"/>
          <p:cNvSpPr>
            <a:spLocks noGrp="1" noChangeArrowheads="1"/>
          </p:cNvSpPr>
          <p:nvPr>
            <p:ph type="body" idx="1"/>
          </p:nvPr>
        </p:nvSpPr>
        <p:spPr/>
        <p:txBody>
          <a:bodyPr>
            <a:normAutofit fontScale="70000" lnSpcReduction="20000"/>
          </a:bodyPr>
          <a:lstStyle/>
          <a:p>
            <a:r>
              <a:rPr lang="tr-TR" altLang="tr-TR" dirty="0" smtClean="0"/>
              <a:t>Kuşgözü Emlakçılık A.Ş.’</a:t>
            </a:r>
            <a:r>
              <a:rPr lang="tr-TR" altLang="tr-TR" dirty="0" err="1" smtClean="0"/>
              <a:t>nin</a:t>
            </a:r>
            <a:r>
              <a:rPr lang="tr-TR" altLang="tr-TR" dirty="0" smtClean="0"/>
              <a:t> Bolu Dağlarında, göl manzaralı bakir bir alanda 800 dönümlük bir arazisi vardır. Geçmişte göl kıyısına tek tük evler yapılırken dikkat edilmeyen çevre koşulları, ev sayısı arttıkça bozulmaya başlamış ve bölge yöneticilerini bir takım önlemler almaya zorlamıştır. Eskiden yapılmış evlerin fosseptiğinin olmaması, kanalizasyonun kötülüğü gibi çevre sağlığını bozan faktörler bu önlemler içinde değerlendirilmiştir. Örneğin, su kalitesindeki bozukluğun önüne geçmek için geleceğe yönelik bazı sert önlemler uygulamaya konmuştur. Buna göre</a:t>
            </a:r>
          </a:p>
          <a:p>
            <a:pPr lvl="1"/>
            <a:r>
              <a:rPr lang="tr-TR" altLang="tr-TR" dirty="0" smtClean="0"/>
              <a:t>1. Sadece müstakil, dubleks ve tripleks evlere iskan izni verilecektir. Bir haneli müstakil evler toplamın % 50’sini oluşturacaktır.</a:t>
            </a:r>
          </a:p>
          <a:p>
            <a:pPr lvl="1"/>
            <a:r>
              <a:rPr lang="tr-TR" altLang="tr-TR" dirty="0" smtClean="0"/>
              <a:t>2. Fosseptik çukuru sayısını sınırlandırmak amacıyla bir haneli müstakil evlerin en az 2 dönüm, dubleks evlerin en az 3 dönüm, tripleks evlerin de en az 4 dönümlük arazi parçasına sahip olması şart koşulmuştur.</a:t>
            </a:r>
          </a:p>
          <a:p>
            <a:pPr lvl="1"/>
            <a:r>
              <a:rPr lang="tr-TR" altLang="tr-TR" dirty="0" smtClean="0"/>
              <a:t>3. Her biri 1 dönüm olan eğlence ve dinlenme alanları 200 aile başına 1 adet olarak belirlenmiştir.</a:t>
            </a:r>
          </a:p>
          <a:p>
            <a:pPr lvl="1"/>
            <a:r>
              <a:rPr lang="tr-TR" altLang="tr-TR" dirty="0" smtClean="0"/>
              <a:t>4. Göldeki ekolojik dengeyi korumak için yer altı suları ev ve bahçe kullanımına sunulmayacaktır.</a:t>
            </a:r>
            <a:endParaRPr lang="tr-TR" altLang="tr-TR" dirty="0"/>
          </a:p>
        </p:txBody>
      </p:sp>
      <p:sp>
        <p:nvSpPr>
          <p:cNvPr id="4" name="Slayt Numarası Yer Tutucusu 5"/>
          <p:cNvSpPr>
            <a:spLocks noGrp="1"/>
          </p:cNvSpPr>
          <p:nvPr>
            <p:ph type="sldNum" sz="quarter" idx="12"/>
          </p:nvPr>
        </p:nvSpPr>
        <p:spPr/>
        <p:txBody>
          <a:bodyPr/>
          <a:lstStyle/>
          <a:p>
            <a:fld id="{FD5F7645-6CEF-45EF-92AE-F1591A77C5EA}" type="slidenum">
              <a:rPr lang="tr-TR" altLang="tr-TR" smtClean="0"/>
              <a:pPr/>
              <a:t>67</a:t>
            </a:fld>
            <a:endParaRPr lang="tr-TR" altLang="tr-TR"/>
          </a:p>
        </p:txBody>
      </p:sp>
    </p:spTree>
    <p:extLst>
      <p:ext uri="{BB962C8B-B14F-4D97-AF65-F5344CB8AC3E}">
        <p14:creationId xmlns:p14="http://schemas.microsoft.com/office/powerpoint/2010/main" val="446573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altLang="tr-TR" dirty="0"/>
              <a:t>Model Kurma Örnekleri-3</a:t>
            </a:r>
            <a:endParaRPr lang="tr-TR" dirty="0"/>
          </a:p>
        </p:txBody>
      </p:sp>
      <p:sp>
        <p:nvSpPr>
          <p:cNvPr id="55299" name="Rectangle 3"/>
          <p:cNvSpPr>
            <a:spLocks noGrp="1" noChangeArrowheads="1"/>
          </p:cNvSpPr>
          <p:nvPr>
            <p:ph type="body" idx="1"/>
          </p:nvPr>
        </p:nvSpPr>
        <p:spPr/>
        <p:txBody>
          <a:bodyPr/>
          <a:lstStyle/>
          <a:p>
            <a:r>
              <a:rPr lang="tr-TR" altLang="tr-TR" dirty="0" smtClean="0"/>
              <a:t>Emlak firmasının yönetimi, şirketin sahip olduğu 800 dönümlük arazinin kullanım olanaklarını araştırmaktadır. Firmanın burada kurmayı düşündüğü site de müstakil, dubleks ve tripleks tipte evlerden oluşacak ve toplam arazinin % 15’i cadde, yol ve diğer kullanım alanları için ayrılacaktır. Bundan başka, faklı tip evlerin getirilerinin de farklı olması planlanmıştır. Bu getirileri bir tablo halinde gösterecek olursak;</a:t>
            </a:r>
          </a:p>
          <a:p>
            <a:endParaRPr lang="tr-TR" altLang="tr-TR" dirty="0"/>
          </a:p>
        </p:txBody>
      </p:sp>
      <p:sp>
        <p:nvSpPr>
          <p:cNvPr id="3" name="Slayt Numarası Yer Tutucusu 5"/>
          <p:cNvSpPr>
            <a:spLocks noGrp="1"/>
          </p:cNvSpPr>
          <p:nvPr>
            <p:ph type="sldNum" sz="quarter" idx="12"/>
          </p:nvPr>
        </p:nvSpPr>
        <p:spPr/>
        <p:txBody>
          <a:bodyPr/>
          <a:lstStyle/>
          <a:p>
            <a:fld id="{6256771E-462D-452F-97EC-810B78083213}" type="slidenum">
              <a:rPr lang="tr-TR" altLang="tr-TR" smtClean="0"/>
              <a:pPr/>
              <a:t>68</a:t>
            </a:fld>
            <a:endParaRPr lang="tr-TR" altLang="tr-TR"/>
          </a:p>
        </p:txBody>
      </p:sp>
    </p:spTree>
    <p:extLst>
      <p:ext uri="{BB962C8B-B14F-4D97-AF65-F5344CB8AC3E}">
        <p14:creationId xmlns:p14="http://schemas.microsoft.com/office/powerpoint/2010/main" val="36745471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altLang="tr-TR" dirty="0"/>
              <a:t>Model Kurma Örnekleri-3</a:t>
            </a:r>
            <a:endParaRPr lang="tr-TR" dirty="0"/>
          </a:p>
        </p:txBody>
      </p:sp>
      <p:sp>
        <p:nvSpPr>
          <p:cNvPr id="5" name="İçerik Yer Tutucusu 4"/>
          <p:cNvSpPr>
            <a:spLocks noGrp="1"/>
          </p:cNvSpPr>
          <p:nvPr>
            <p:ph idx="1"/>
          </p:nvPr>
        </p:nvSpPr>
        <p:spPr/>
        <p:txBody>
          <a:bodyPr/>
          <a:lstStyle/>
          <a:p>
            <a:endParaRPr lang="tr-TR"/>
          </a:p>
        </p:txBody>
      </p:sp>
      <p:sp>
        <p:nvSpPr>
          <p:cNvPr id="3" name="Slayt Numarası Yer Tutucusu 5"/>
          <p:cNvSpPr>
            <a:spLocks noGrp="1"/>
          </p:cNvSpPr>
          <p:nvPr>
            <p:ph type="sldNum" sz="quarter" idx="12"/>
          </p:nvPr>
        </p:nvSpPr>
        <p:spPr/>
        <p:txBody>
          <a:bodyPr/>
          <a:lstStyle/>
          <a:p>
            <a:fld id="{04F36F81-23DD-47CA-B499-79637FB3FEEE}" type="slidenum">
              <a:rPr lang="tr-TR" altLang="tr-TR" smtClean="0"/>
              <a:pPr/>
              <a:t>69</a:t>
            </a:fld>
            <a:endParaRPr lang="tr-TR" altLang="tr-TR"/>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145" y="1755532"/>
            <a:ext cx="6803708" cy="440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35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Giriş</a:t>
            </a:r>
            <a:endParaRPr lang="tr-TR" altLang="tr-TR" b="1" dirty="0"/>
          </a:p>
        </p:txBody>
      </p:sp>
      <p:sp>
        <p:nvSpPr>
          <p:cNvPr id="58371" name="Rectangle 3"/>
          <p:cNvSpPr>
            <a:spLocks noGrp="1" noChangeArrowheads="1"/>
          </p:cNvSpPr>
          <p:nvPr>
            <p:ph idx="1"/>
          </p:nvPr>
        </p:nvSpPr>
        <p:spPr/>
        <p:txBody>
          <a:bodyPr>
            <a:normAutofit lnSpcReduction="10000"/>
          </a:bodyPr>
          <a:lstStyle/>
          <a:p>
            <a:pPr>
              <a:lnSpc>
                <a:spcPct val="90000"/>
              </a:lnSpc>
            </a:pPr>
            <a:r>
              <a:rPr lang="tr-TR" altLang="tr-TR" dirty="0"/>
              <a:t>Matematiksel modelleme tekniği öncelikle doğrusal ve az sayıda değişkenlerin kullanılmasıyla başlamıştır. </a:t>
            </a:r>
            <a:endParaRPr lang="tr-TR" altLang="tr-TR" dirty="0" smtClean="0"/>
          </a:p>
          <a:p>
            <a:pPr>
              <a:lnSpc>
                <a:spcPct val="90000"/>
              </a:lnSpc>
            </a:pPr>
            <a:r>
              <a:rPr lang="tr-TR" altLang="tr-TR" dirty="0" smtClean="0"/>
              <a:t>Bir </a:t>
            </a:r>
            <a:r>
              <a:rPr lang="tr-TR" altLang="tr-TR" dirty="0"/>
              <a:t>süre sonra </a:t>
            </a:r>
            <a:r>
              <a:rPr lang="tr-TR" altLang="tr-TR" dirty="0" err="1"/>
              <a:t>doğrusallık</a:t>
            </a:r>
            <a:r>
              <a:rPr lang="tr-TR" altLang="tr-TR" dirty="0"/>
              <a:t> varsayımını her problem için geçerli olmadığı anlaşılmıştır. Bu durumda doğrusal olmayan modellemeye gidilmiştir. </a:t>
            </a:r>
            <a:endParaRPr lang="tr-TR" altLang="tr-TR" dirty="0" smtClean="0"/>
          </a:p>
          <a:p>
            <a:pPr>
              <a:lnSpc>
                <a:spcPct val="90000"/>
              </a:lnSpc>
            </a:pPr>
            <a:r>
              <a:rPr lang="tr-TR" altLang="tr-TR" dirty="0" smtClean="0"/>
              <a:t>Ancak </a:t>
            </a:r>
            <a:r>
              <a:rPr lang="tr-TR" altLang="tr-TR" dirty="0"/>
              <a:t>doğrusal olmayan modellerin kendine özgü çözümleri uygulamada birçok sorunu beraberinde getirmiştir. </a:t>
            </a:r>
            <a:endParaRPr lang="tr-TR" altLang="tr-TR" dirty="0" smtClean="0"/>
          </a:p>
          <a:p>
            <a:pPr>
              <a:lnSpc>
                <a:spcPct val="90000"/>
              </a:lnSpc>
            </a:pPr>
            <a:r>
              <a:rPr lang="tr-TR" altLang="tr-TR" dirty="0" smtClean="0"/>
              <a:t>Zamanla </a:t>
            </a:r>
            <a:r>
              <a:rPr lang="tr-TR" altLang="tr-TR" dirty="0"/>
              <a:t>geliştirilen bazı yöntemlerle doğrusal olmayan modellerin hızla çözümlenmesi sağlanmış ve bu optimizasyon teorisini geliştirmiştir.</a:t>
            </a:r>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7</a:t>
            </a:fld>
            <a:endParaRPr lang="tr-TR" altLang="tr-TR"/>
          </a:p>
        </p:txBody>
      </p:sp>
    </p:spTree>
    <p:extLst>
      <p:ext uri="{BB962C8B-B14F-4D97-AF65-F5344CB8AC3E}">
        <p14:creationId xmlns:p14="http://schemas.microsoft.com/office/powerpoint/2010/main" val="797790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tr-TR" altLang="tr-TR" dirty="0"/>
              <a:t>Model Kurma Örnekleri-3</a:t>
            </a:r>
            <a:endParaRPr lang="tr-TR" dirty="0"/>
          </a:p>
        </p:txBody>
      </p:sp>
      <p:sp>
        <p:nvSpPr>
          <p:cNvPr id="5" name="Slayt Numarası Yer Tutucusu 5"/>
          <p:cNvSpPr>
            <a:spLocks noGrp="1"/>
          </p:cNvSpPr>
          <p:nvPr>
            <p:ph type="sldNum" sz="quarter" idx="12"/>
          </p:nvPr>
        </p:nvSpPr>
        <p:spPr/>
        <p:txBody>
          <a:bodyPr/>
          <a:lstStyle/>
          <a:p>
            <a:fld id="{3A3944C2-1A9C-47A3-A7D5-9E9DFFD7ED7D}" type="slidenum">
              <a:rPr lang="tr-TR" altLang="tr-TR" smtClean="0"/>
              <a:pPr/>
              <a:t>70</a:t>
            </a:fld>
            <a:endParaRPr lang="tr-TR" altLang="tr-TR"/>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96986"/>
            <a:ext cx="3173373" cy="3890433"/>
          </a:xfrm>
          <a:prstGeom prst="rect">
            <a:avLst/>
          </a:prstGeom>
          <a:noFill/>
          <a:extLst>
            <a:ext uri="{909E8E84-426E-40DD-AFC4-6F175D3DCCD1}">
              <a14:hiddenFill xmlns:a14="http://schemas.microsoft.com/office/drawing/2010/main">
                <a:solidFill>
                  <a:srgbClr val="FFFFFF"/>
                </a:solidFill>
              </a14:hiddenFill>
            </a:ext>
          </a:extLst>
        </p:spPr>
      </p:pic>
      <p:pic>
        <p:nvPicPr>
          <p:cNvPr id="573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396986"/>
            <a:ext cx="3733800" cy="4212194"/>
          </a:xfrm>
          <a:prstGeom prst="rect">
            <a:avLst/>
          </a:prstGeom>
          <a:noFill/>
          <a:extLst>
            <a:ext uri="{909E8E84-426E-40DD-AFC4-6F175D3DCCD1}">
              <a14:hiddenFill xmlns:a14="http://schemas.microsoft.com/office/drawing/2010/main">
                <a:solidFill>
                  <a:srgbClr val="FFFFFF"/>
                </a:solidFill>
              </a14:hiddenFill>
            </a:ext>
          </a:extLst>
        </p:spPr>
      </p:pic>
      <p:sp>
        <p:nvSpPr>
          <p:cNvPr id="57350" name="Text Box 6"/>
          <p:cNvSpPr txBox="1">
            <a:spLocks noChangeArrowheads="1"/>
          </p:cNvSpPr>
          <p:nvPr/>
        </p:nvSpPr>
        <p:spPr bwMode="auto">
          <a:xfrm>
            <a:off x="4114800" y="5405702"/>
            <a:ext cx="48006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sz="1300" dirty="0">
                <a:latin typeface="Times New Roman" panose="02020603050405020304" pitchFamily="18" charset="0"/>
              </a:rPr>
              <a:t>Su tüketimi</a:t>
            </a:r>
          </a:p>
          <a:p>
            <a:r>
              <a:rPr lang="tr-TR" altLang="tr-TR" sz="1300" i="1" dirty="0" smtClean="0">
                <a:latin typeface="Times New Roman" panose="02020603050405020304" pitchFamily="18" charset="0"/>
              </a:rPr>
              <a:t>        400 </a:t>
            </a:r>
            <a:r>
              <a:rPr lang="tr-TR" altLang="tr-TR" sz="1300" i="1" dirty="0">
                <a:latin typeface="Times New Roman" panose="02020603050405020304" pitchFamily="18" charset="0"/>
              </a:rPr>
              <a:t>X1 + 600 X2 + 840 X3 +450 X4 ≤ 200000</a:t>
            </a:r>
          </a:p>
          <a:p>
            <a:endParaRPr lang="tr-TR" altLang="tr-TR" sz="1300" i="1" dirty="0">
              <a:latin typeface="Times New Roman" panose="02020603050405020304" pitchFamily="18" charset="0"/>
            </a:endParaRPr>
          </a:p>
          <a:p>
            <a:r>
              <a:rPr lang="tr-TR" altLang="tr-TR" sz="1300" dirty="0">
                <a:latin typeface="Times New Roman" panose="02020603050405020304" pitchFamily="18" charset="0"/>
              </a:rPr>
              <a:t>Negatif olmama</a:t>
            </a:r>
          </a:p>
          <a:p>
            <a:r>
              <a:rPr lang="tr-TR" altLang="tr-TR" sz="1300" i="1" dirty="0" smtClean="0">
                <a:latin typeface="Times New Roman" panose="02020603050405020304" pitchFamily="18" charset="0"/>
              </a:rPr>
              <a:t>         X1</a:t>
            </a:r>
            <a:r>
              <a:rPr lang="tr-TR" altLang="tr-TR" sz="1300" i="1" dirty="0">
                <a:latin typeface="Times New Roman" panose="02020603050405020304" pitchFamily="18" charset="0"/>
              </a:rPr>
              <a:t>, X2, X3, X4 ≥ 0</a:t>
            </a:r>
          </a:p>
        </p:txBody>
      </p:sp>
    </p:spTree>
    <p:extLst>
      <p:ext uri="{BB962C8B-B14F-4D97-AF65-F5344CB8AC3E}">
        <p14:creationId xmlns:p14="http://schemas.microsoft.com/office/powerpoint/2010/main" val="29083425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tr-TR" altLang="tr-TR" smtClean="0"/>
              <a:t>Kaynaklar</a:t>
            </a:r>
            <a:endParaRPr lang="tr-TR" altLang="tr-TR"/>
          </a:p>
        </p:txBody>
      </p:sp>
      <p:sp>
        <p:nvSpPr>
          <p:cNvPr id="71683" name="Rectangle 3"/>
          <p:cNvSpPr>
            <a:spLocks noGrp="1" noChangeArrowheads="1"/>
          </p:cNvSpPr>
          <p:nvPr>
            <p:ph type="body" idx="1"/>
          </p:nvPr>
        </p:nvSpPr>
        <p:spPr/>
        <p:txBody>
          <a:bodyPr/>
          <a:lstStyle/>
          <a:p>
            <a:r>
              <a:rPr lang="tr-TR" altLang="tr-TR" smtClean="0"/>
              <a:t>Demet Gönen, Optimizasyon için Model Kurma, Balıkesir Üniversitesi, Ders Notları</a:t>
            </a:r>
          </a:p>
          <a:p>
            <a:r>
              <a:rPr lang="tr-TR" altLang="tr-TR" smtClean="0"/>
              <a:t>Ramazan Yaman, Optimizasyon Nedir?, Balıkesir Üniversitesi, Ders Notları</a:t>
            </a:r>
          </a:p>
          <a:p>
            <a:r>
              <a:rPr lang="tr-TR" altLang="tr-TR" smtClean="0"/>
              <a:t>Fırat Evirgen, Optimizasyon ve Metotları, Balıkesir Üniversitesi, Ders Notları</a:t>
            </a:r>
            <a:endParaRPr lang="tr-TR" altLang="tr-T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71</a:t>
            </a:fld>
            <a:endParaRPr lang="tr-TR" altLang="tr-TR"/>
          </a:p>
        </p:txBody>
      </p:sp>
    </p:spTree>
    <p:extLst>
      <p:ext uri="{BB962C8B-B14F-4D97-AF65-F5344CB8AC3E}">
        <p14:creationId xmlns:p14="http://schemas.microsoft.com/office/powerpoint/2010/main" val="18450910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chor="ctr"/>
          <a:lstStyle/>
          <a:p>
            <a:r>
              <a:rPr lang="tr-TR" altLang="tr-TR" sz="3200" b="1" dirty="0"/>
              <a:t>Optimizasyon Problemlerinin Sınıflandırılması</a:t>
            </a:r>
          </a:p>
        </p:txBody>
      </p:sp>
      <p:sp>
        <p:nvSpPr>
          <p:cNvPr id="4" name="Slayt Numarası Yer Tutucusu 5"/>
          <p:cNvSpPr>
            <a:spLocks noGrp="1"/>
          </p:cNvSpPr>
          <p:nvPr>
            <p:ph type="sldNum" sz="quarter" idx="12"/>
          </p:nvPr>
        </p:nvSpPr>
        <p:spPr/>
        <p:txBody>
          <a:bodyPr/>
          <a:lstStyle/>
          <a:p>
            <a:fld id="{E0F81EEB-79C8-4699-97CE-8CAA694A8822}" type="slidenum">
              <a:rPr lang="tr-TR" altLang="tr-TR"/>
              <a:pPr/>
              <a:t>72</a:t>
            </a:fld>
            <a:endParaRPr lang="tr-TR" altLang="tr-TR"/>
          </a:p>
        </p:txBody>
      </p:sp>
      <p:sp>
        <p:nvSpPr>
          <p:cNvPr id="2" name="Alt Başlık 1"/>
          <p:cNvSpPr>
            <a:spLocks noGrp="1"/>
          </p:cNvSpPr>
          <p:nvPr>
            <p:ph type="subTitle" idx="1"/>
          </p:nvPr>
        </p:nvSpPr>
        <p:spPr/>
        <p:txBody>
          <a:bodyPr/>
          <a:lstStyle/>
          <a:p>
            <a:endParaRPr lang="tr-TR"/>
          </a:p>
        </p:txBody>
      </p:sp>
    </p:spTree>
    <p:extLst>
      <p:ext uri="{BB962C8B-B14F-4D97-AF65-F5344CB8AC3E}">
        <p14:creationId xmlns:p14="http://schemas.microsoft.com/office/powerpoint/2010/main" val="31668120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tr-TR" altLang="tr-TR" b="1" dirty="0" smtClean="0"/>
              <a:t>Giriş</a:t>
            </a:r>
            <a:endParaRPr lang="tr-TR" altLang="tr-TR" b="1" dirty="0"/>
          </a:p>
        </p:txBody>
      </p:sp>
      <p:sp>
        <p:nvSpPr>
          <p:cNvPr id="71683" name="Rectangle 3"/>
          <p:cNvSpPr>
            <a:spLocks noGrp="1" noChangeArrowheads="1"/>
          </p:cNvSpPr>
          <p:nvPr>
            <p:ph type="body" idx="1"/>
          </p:nvPr>
        </p:nvSpPr>
        <p:spPr/>
        <p:txBody>
          <a:bodyPr/>
          <a:lstStyle/>
          <a:p>
            <a:r>
              <a:rPr lang="tr-TR" altLang="tr-TR" dirty="0"/>
              <a:t>Optimizasyon </a:t>
            </a:r>
            <a:r>
              <a:rPr lang="tr-TR" altLang="tr-TR" dirty="0" smtClean="0"/>
              <a:t>problemleri, </a:t>
            </a:r>
            <a:r>
              <a:rPr lang="tr-TR" altLang="tr-TR" dirty="0"/>
              <a:t>kısıtlamaların türüne, tasarım değişkenlerinin niteliğine, </a:t>
            </a:r>
            <a:r>
              <a:rPr lang="tr-TR" altLang="tr-TR" dirty="0" smtClean="0"/>
              <a:t>problemin </a:t>
            </a:r>
            <a:r>
              <a:rPr lang="tr-TR" altLang="tr-TR" dirty="0"/>
              <a:t>fiziksel yapısına, ilgili denklemlerin niteliğine, değişkenlerin </a:t>
            </a:r>
            <a:r>
              <a:rPr lang="tr-TR" altLang="tr-TR" dirty="0" err="1"/>
              <a:t>deterministik</a:t>
            </a:r>
            <a:r>
              <a:rPr lang="tr-TR" altLang="tr-TR" dirty="0"/>
              <a:t> doğasına, tasarım değişkenlerinin izin verilen değerine, fonksiyonların </a:t>
            </a:r>
            <a:r>
              <a:rPr lang="tr-TR" altLang="tr-TR" dirty="0" smtClean="0"/>
              <a:t>ayrıla bilirliğine </a:t>
            </a:r>
            <a:r>
              <a:rPr lang="tr-TR" altLang="tr-TR" dirty="0"/>
              <a:t>ve </a:t>
            </a:r>
            <a:r>
              <a:rPr lang="tr-TR" altLang="tr-TR" dirty="0" smtClean="0"/>
              <a:t>hedef fonksiyonlarının sayısına </a:t>
            </a:r>
            <a:r>
              <a:rPr lang="tr-TR" altLang="tr-TR" dirty="0"/>
              <a:t>bağlı olarak </a:t>
            </a:r>
            <a:r>
              <a:rPr lang="tr-TR" altLang="tr-TR" dirty="0" smtClean="0"/>
              <a:t>sınıflandırılabilir. </a:t>
            </a: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73</a:t>
            </a:fld>
            <a:endParaRPr lang="tr-TR" altLang="tr-TR"/>
          </a:p>
        </p:txBody>
      </p:sp>
    </p:spTree>
    <p:extLst>
      <p:ext uri="{BB962C8B-B14F-4D97-AF65-F5344CB8AC3E}">
        <p14:creationId xmlns:p14="http://schemas.microsoft.com/office/powerpoint/2010/main" val="23907912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tr-TR" altLang="tr-TR" sz="3200" b="1" dirty="0"/>
              <a:t>Kısıtların </a:t>
            </a:r>
            <a:r>
              <a:rPr lang="tr-TR" altLang="tr-TR" sz="3200" b="1" dirty="0" smtClean="0"/>
              <a:t>varlığına dayanan sınıflandırma</a:t>
            </a:r>
            <a:endParaRPr lang="tr-TR" altLang="tr-TR" sz="3200" b="1" dirty="0"/>
          </a:p>
        </p:txBody>
      </p:sp>
      <p:sp>
        <p:nvSpPr>
          <p:cNvPr id="71683" name="Rectangle 3"/>
          <p:cNvSpPr>
            <a:spLocks noGrp="1" noChangeArrowheads="1"/>
          </p:cNvSpPr>
          <p:nvPr>
            <p:ph type="body" idx="1"/>
          </p:nvPr>
        </p:nvSpPr>
        <p:spPr/>
        <p:txBody>
          <a:bodyPr/>
          <a:lstStyle/>
          <a:p>
            <a:r>
              <a:rPr lang="tr-TR" altLang="tr-TR" b="1" dirty="0" smtClean="0"/>
              <a:t>Kısıtlı (</a:t>
            </a:r>
            <a:r>
              <a:rPr lang="en-US" altLang="tr-TR" b="1" dirty="0" smtClean="0"/>
              <a:t>Constrained</a:t>
            </a:r>
            <a:r>
              <a:rPr lang="tr-TR" altLang="tr-TR" b="1" dirty="0" smtClean="0"/>
              <a:t>) </a:t>
            </a:r>
            <a:r>
              <a:rPr lang="tr-TR" altLang="tr-TR" b="1" dirty="0"/>
              <a:t>optimizasyon problemleri: </a:t>
            </a:r>
            <a:endParaRPr lang="tr-TR" altLang="tr-TR" b="1" dirty="0" smtClean="0"/>
          </a:p>
          <a:p>
            <a:r>
              <a:rPr lang="tr-TR" altLang="tr-TR" dirty="0" smtClean="0"/>
              <a:t>Bir </a:t>
            </a:r>
            <a:r>
              <a:rPr lang="tr-TR" altLang="tr-TR" dirty="0"/>
              <a:t>veya daha fazla kısıtlamaya tabidir.</a:t>
            </a:r>
          </a:p>
          <a:p>
            <a:endParaRPr lang="tr-TR" altLang="tr-TR" dirty="0"/>
          </a:p>
          <a:p>
            <a:r>
              <a:rPr lang="tr-TR" altLang="tr-TR" b="1" dirty="0" smtClean="0"/>
              <a:t>Kısıtsız (</a:t>
            </a:r>
            <a:r>
              <a:rPr lang="tr-TR" altLang="tr-TR" b="1" dirty="0" err="1" smtClean="0"/>
              <a:t>Unc</a:t>
            </a:r>
            <a:r>
              <a:rPr lang="en-US" altLang="tr-TR" b="1" dirty="0" err="1" smtClean="0"/>
              <a:t>onstrained</a:t>
            </a:r>
            <a:r>
              <a:rPr lang="tr-TR" altLang="tr-TR" b="1" dirty="0" smtClean="0"/>
              <a:t>) </a:t>
            </a:r>
            <a:r>
              <a:rPr lang="tr-TR" altLang="tr-TR" b="1" dirty="0"/>
              <a:t>optimizasyon problemleri:</a:t>
            </a:r>
            <a:r>
              <a:rPr lang="tr-TR" altLang="tr-TR" dirty="0"/>
              <a:t> </a:t>
            </a:r>
            <a:endParaRPr lang="tr-TR" altLang="tr-TR" dirty="0" smtClean="0"/>
          </a:p>
          <a:p>
            <a:r>
              <a:rPr lang="tr-TR" altLang="tr-TR" dirty="0" smtClean="0"/>
              <a:t>Hiçbir </a:t>
            </a:r>
            <a:r>
              <a:rPr lang="tr-TR" altLang="tr-TR" dirty="0"/>
              <a:t>kısıtlama mevcut değildir.</a:t>
            </a: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74</a:t>
            </a:fld>
            <a:endParaRPr lang="tr-TR" altLang="tr-TR"/>
          </a:p>
        </p:txBody>
      </p:sp>
    </p:spTree>
    <p:extLst>
      <p:ext uri="{BB962C8B-B14F-4D97-AF65-F5344CB8AC3E}">
        <p14:creationId xmlns:p14="http://schemas.microsoft.com/office/powerpoint/2010/main" val="37529046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Tasarım değişkenlerinin niteliğine göre sınıflandırma</a:t>
            </a:r>
          </a:p>
        </p:txBody>
      </p:sp>
      <p:sp>
        <p:nvSpPr>
          <p:cNvPr id="71683" name="Rectangle 3"/>
          <p:cNvSpPr>
            <a:spLocks noGrp="1" noChangeArrowheads="1"/>
          </p:cNvSpPr>
          <p:nvPr>
            <p:ph type="body" idx="1"/>
          </p:nvPr>
        </p:nvSpPr>
        <p:spPr/>
        <p:txBody>
          <a:bodyPr>
            <a:normAutofit/>
          </a:bodyPr>
          <a:lstStyle/>
          <a:p>
            <a:r>
              <a:rPr lang="tr-TR" altLang="tr-TR" dirty="0"/>
              <a:t>Bu sınıflandırma içinde iki </a:t>
            </a:r>
            <a:r>
              <a:rPr lang="tr-TR" altLang="tr-TR" dirty="0" smtClean="0"/>
              <a:t>ana </a:t>
            </a:r>
            <a:r>
              <a:rPr lang="tr-TR" altLang="tr-TR" dirty="0"/>
              <a:t>sınıflandırma kategorisi vardır</a:t>
            </a:r>
            <a:r>
              <a:rPr lang="tr-TR" altLang="tr-TR" dirty="0" smtClean="0"/>
              <a:t>.</a:t>
            </a:r>
          </a:p>
          <a:p>
            <a:r>
              <a:rPr lang="tr-TR" altLang="tr-TR" b="1" dirty="0" smtClean="0"/>
              <a:t>Birinci </a:t>
            </a:r>
            <a:r>
              <a:rPr lang="tr-TR" altLang="tr-TR" b="1" dirty="0"/>
              <a:t>kategori: </a:t>
            </a:r>
            <a:r>
              <a:rPr lang="tr-TR" altLang="tr-TR" dirty="0"/>
              <a:t>Amaç, bu parametrelerin öngörülen bir fonksiyonunu minimum veya maksimuma belirli kısıtlamalara tabi kılacak bir dizi tasarım parametresi bulmaktır</a:t>
            </a:r>
            <a:r>
              <a:rPr lang="tr-TR" altLang="tr-TR" dirty="0" smtClean="0"/>
              <a:t>.</a:t>
            </a:r>
          </a:p>
          <a:p>
            <a:pPr lvl="1"/>
            <a:r>
              <a:rPr lang="tr-TR" altLang="tr-TR" dirty="0" smtClean="0"/>
              <a:t>Örneğin</a:t>
            </a:r>
            <a:r>
              <a:rPr lang="tr-TR" altLang="tr-TR" dirty="0"/>
              <a:t>, şekilde gösterilen iki yük ile bir şerit tabanının asgari ağırlık tasarımını bulmak için, yapının maksimum yerleşimine bir sınırlama </a:t>
            </a:r>
            <a:r>
              <a:rPr lang="tr-TR" altLang="tr-TR" dirty="0" smtClean="0"/>
              <a:t>getirilebilir.</a:t>
            </a:r>
          </a:p>
          <a:p>
            <a:pPr lvl="1"/>
            <a:endParaRPr lang="tr-TR" altLang="tr-TR" dirty="0"/>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75</a:t>
            </a:fld>
            <a:endParaRPr lang="tr-TR" altLang="tr-TR"/>
          </a:p>
        </p:txBody>
      </p:sp>
    </p:spTree>
    <p:extLst>
      <p:ext uri="{BB962C8B-B14F-4D97-AF65-F5344CB8AC3E}">
        <p14:creationId xmlns:p14="http://schemas.microsoft.com/office/powerpoint/2010/main" val="24201325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smtClean="0"/>
              <a:t>Tasarım değişkenlerinin niteliğine göre sınıflandırma</a:t>
            </a:r>
            <a:endParaRPr lang="tr-TR" altLang="tr-TR" sz="3200" b="1" dirty="0"/>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p:txBody>
              <a:bodyPr>
                <a:normAutofit fontScale="92500"/>
              </a:bodyPr>
              <a:lstStyle/>
              <a:p>
                <a:endParaRPr lang="tr-TR" altLang="tr-TR" dirty="0" smtClean="0"/>
              </a:p>
              <a:p>
                <a:endParaRPr lang="tr-TR" altLang="tr-TR" dirty="0"/>
              </a:p>
              <a:p>
                <a:endParaRPr lang="tr-TR" altLang="tr-TR" dirty="0" smtClean="0"/>
              </a:p>
              <a:p>
                <a:endParaRPr lang="tr-TR" altLang="tr-TR" dirty="0"/>
              </a:p>
              <a:p>
                <a:pPr marL="0" indent="0" algn="ctr">
                  <a:buNone/>
                </a:pPr>
                <a:r>
                  <a:rPr lang="tr-TR" altLang="tr-TR" dirty="0" smtClean="0"/>
                  <a:t>Şekil: İki yüklü şerit tabanı</a:t>
                </a:r>
              </a:p>
              <a:p>
                <a:r>
                  <a:rPr lang="tr-TR" altLang="tr-TR" dirty="0" smtClean="0"/>
                  <a:t>Problem </a:t>
                </a:r>
                <a:r>
                  <a:rPr lang="tr-TR" altLang="tr-TR" dirty="0"/>
                  <a:t>aşağıdaki şekilde tanımlanabilir</a:t>
                </a:r>
                <a:r>
                  <a:rPr lang="tr-TR" altLang="tr-TR" dirty="0" smtClean="0"/>
                  <a:t>:</a:t>
                </a:r>
              </a:p>
              <a:p>
                <a14:m>
                  <m:oMath xmlns:m="http://schemas.openxmlformats.org/officeDocument/2006/math">
                    <m:r>
                      <a:rPr lang="tr-TR" altLang="tr-TR" i="1">
                        <a:latin typeface="Cambria Math" panose="02040503050406030204" pitchFamily="18" charset="0"/>
                      </a:rPr>
                      <m:t>𝑋</m:t>
                    </m:r>
                    <m:r>
                      <a:rPr lang="tr-TR" altLang="tr-TR" i="1">
                        <a:latin typeface="Cambria Math" panose="02040503050406030204" pitchFamily="18" charset="0"/>
                      </a:rPr>
                      <m:t>=</m:t>
                    </m:r>
                    <m:d>
                      <m:dPr>
                        <m:begChr m:val="{"/>
                        <m:endChr m:val="}"/>
                        <m:ctrlPr>
                          <a:rPr lang="tr-TR" altLang="tr-TR" i="1" smtClean="0">
                            <a:latin typeface="Cambria Math" panose="02040503050406030204" pitchFamily="18" charset="0"/>
                          </a:rPr>
                        </m:ctrlPr>
                      </m:dPr>
                      <m:e>
                        <m:m>
                          <m:mPr>
                            <m:mcs>
                              <m:mc>
                                <m:mcPr>
                                  <m:count m:val="1"/>
                                  <m:mcJc m:val="center"/>
                                </m:mcPr>
                              </m:mc>
                            </m:mcs>
                            <m:ctrlPr>
                              <a:rPr lang="tr-TR" altLang="tr-TR" i="1" smtClean="0">
                                <a:latin typeface="Cambria Math" panose="02040503050406030204" pitchFamily="18" charset="0"/>
                              </a:rPr>
                            </m:ctrlPr>
                          </m:mPr>
                          <m:mr>
                            <m:e>
                              <m:r>
                                <m:rPr>
                                  <m:brk m:alnAt="7"/>
                                </m:rPr>
                                <a:rPr lang="tr-TR" altLang="tr-TR" b="0" i="1" smtClean="0">
                                  <a:latin typeface="Cambria Math" panose="02040503050406030204" pitchFamily="18" charset="0"/>
                                </a:rPr>
                                <m:t>𝑏</m:t>
                              </m:r>
                            </m:e>
                          </m:mr>
                          <m:mr>
                            <m:e>
                              <m:r>
                                <a:rPr lang="tr-TR" altLang="tr-TR" b="0" i="1" smtClean="0">
                                  <a:latin typeface="Cambria Math" panose="02040503050406030204" pitchFamily="18" charset="0"/>
                                </a:rPr>
                                <m:t>𝑑</m:t>
                              </m:r>
                            </m:e>
                          </m:mr>
                        </m:m>
                      </m:e>
                    </m:d>
                    <m:r>
                      <a:rPr lang="tr-TR" altLang="tr-TR" b="0" i="1" smtClean="0">
                        <a:latin typeface="Cambria Math" panose="02040503050406030204" pitchFamily="18" charset="0"/>
                      </a:rPr>
                      <m:t>, </m:t>
                    </m:r>
                    <m:r>
                      <a:rPr lang="tr-TR" altLang="tr-TR" b="0" i="1" smtClean="0">
                        <a:latin typeface="Cambria Math" panose="02040503050406030204" pitchFamily="18" charset="0"/>
                      </a:rPr>
                      <m:t>𝑚𝑖𝑛𝑖𝑚𝑖𝑧𝑒</m:t>
                    </m:r>
                    <m:r>
                      <a:rPr lang="tr-TR" altLang="tr-TR" b="0" i="1" smtClean="0">
                        <a:latin typeface="Cambria Math" panose="02040503050406030204" pitchFamily="18" charset="0"/>
                      </a:rPr>
                      <m:t> </m:t>
                    </m:r>
                    <m:r>
                      <a:rPr lang="tr-TR" altLang="tr-TR" b="0" i="1" smtClean="0">
                        <a:latin typeface="Cambria Math" panose="02040503050406030204" pitchFamily="18" charset="0"/>
                      </a:rPr>
                      <m:t>𝑒𝑑𝑒𝑐𝑒𝑘</m:t>
                    </m:r>
                    <m:r>
                      <a:rPr lang="tr-TR" altLang="tr-TR" b="0" i="1" smtClean="0">
                        <a:latin typeface="Cambria Math" panose="02040503050406030204" pitchFamily="18" charset="0"/>
                      </a:rPr>
                      <m:t> </m:t>
                    </m:r>
                    <m:r>
                      <a:rPr lang="tr-TR" altLang="tr-TR" b="0" i="1" smtClean="0">
                        <a:latin typeface="Cambria Math" panose="02040503050406030204" pitchFamily="18" charset="0"/>
                      </a:rPr>
                      <m:t>𝑋</m:t>
                    </m:r>
                    <m:r>
                      <a:rPr lang="tr-TR" altLang="tr-TR" b="0" i="1" smtClean="0">
                        <a:latin typeface="Cambria Math" panose="02040503050406030204" pitchFamily="18" charset="0"/>
                      </a:rPr>
                      <m:t> </m:t>
                    </m:r>
                    <m:r>
                      <a:rPr lang="tr-TR" altLang="tr-TR" b="0" i="1" smtClean="0">
                        <a:latin typeface="Cambria Math" panose="02040503050406030204" pitchFamily="18" charset="0"/>
                      </a:rPr>
                      <m:t>𝑑𝑒</m:t>
                    </m:r>
                    <m:r>
                      <a:rPr lang="tr-TR" altLang="tr-TR" b="0" i="1" smtClean="0">
                        <a:latin typeface="Cambria Math" panose="02040503050406030204" pitchFamily="18" charset="0"/>
                      </a:rPr>
                      <m:t>ğ</m:t>
                    </m:r>
                    <m:r>
                      <a:rPr lang="tr-TR" altLang="tr-TR" b="0" i="1" smtClean="0">
                        <a:latin typeface="Cambria Math" panose="02040503050406030204" pitchFamily="18" charset="0"/>
                      </a:rPr>
                      <m:t>𝑒𝑟𝑖𝑛𝑖</m:t>
                    </m:r>
                    <m:r>
                      <a:rPr lang="tr-TR" altLang="tr-TR" b="0" i="1" smtClean="0">
                        <a:latin typeface="Cambria Math" panose="02040503050406030204" pitchFamily="18" charset="0"/>
                      </a:rPr>
                      <m:t> </m:t>
                    </m:r>
                    <m:r>
                      <a:rPr lang="tr-TR" altLang="tr-TR" b="0" i="1" smtClean="0">
                        <a:latin typeface="Cambria Math" panose="02040503050406030204" pitchFamily="18" charset="0"/>
                      </a:rPr>
                      <m:t>𝑏𝑢𝑙</m:t>
                    </m:r>
                    <m:r>
                      <a:rPr lang="tr-TR" altLang="tr-TR" b="0" i="1" smtClean="0">
                        <a:latin typeface="Cambria Math" panose="02040503050406030204" pitchFamily="18" charset="0"/>
                      </a:rPr>
                      <m:t>. </m:t>
                    </m:r>
                  </m:oMath>
                </a14:m>
                <a:endParaRPr lang="tr-TR" altLang="tr-TR" b="0" dirty="0" smtClean="0"/>
              </a:p>
              <a:p>
                <a14:m>
                  <m:oMath xmlns:m="http://schemas.openxmlformats.org/officeDocument/2006/math">
                    <m:r>
                      <a:rPr lang="tr-TR" altLang="tr-TR" i="1">
                        <a:latin typeface="Cambria Math" panose="02040503050406030204" pitchFamily="18" charset="0"/>
                      </a:rPr>
                      <m:t>𝑓</m:t>
                    </m:r>
                    <m:d>
                      <m:dPr>
                        <m:ctrlPr>
                          <a:rPr lang="tr-TR" altLang="tr-TR" i="1">
                            <a:latin typeface="Cambria Math" panose="02040503050406030204" pitchFamily="18" charset="0"/>
                          </a:rPr>
                        </m:ctrlPr>
                      </m:dPr>
                      <m:e>
                        <m:r>
                          <a:rPr lang="tr-TR" altLang="tr-TR" i="1">
                            <a:latin typeface="Cambria Math" panose="02040503050406030204" pitchFamily="18" charset="0"/>
                          </a:rPr>
                          <m:t>𝑋</m:t>
                        </m:r>
                      </m:e>
                    </m:d>
                    <m:r>
                      <a:rPr lang="tr-TR" altLang="tr-TR" i="1">
                        <a:latin typeface="Cambria Math" panose="02040503050406030204" pitchFamily="18" charset="0"/>
                      </a:rPr>
                      <m:t>=</m:t>
                    </m:r>
                    <m:r>
                      <a:rPr lang="tr-TR" altLang="tr-TR" i="1">
                        <a:latin typeface="Cambria Math" panose="02040503050406030204" pitchFamily="18" charset="0"/>
                      </a:rPr>
                      <m:t>h</m:t>
                    </m:r>
                    <m:r>
                      <a:rPr lang="tr-TR" altLang="tr-TR" i="1">
                        <a:latin typeface="Cambria Math" panose="02040503050406030204" pitchFamily="18" charset="0"/>
                      </a:rPr>
                      <m:t>(</m:t>
                    </m:r>
                    <m:r>
                      <a:rPr lang="tr-TR" altLang="tr-TR" i="1">
                        <a:latin typeface="Cambria Math" panose="02040503050406030204" pitchFamily="18" charset="0"/>
                      </a:rPr>
                      <m:t>𝑏</m:t>
                    </m:r>
                    <m:r>
                      <a:rPr lang="tr-TR" altLang="tr-TR" i="1">
                        <a:latin typeface="Cambria Math" panose="02040503050406030204" pitchFamily="18" charset="0"/>
                      </a:rPr>
                      <m:t>,</m:t>
                    </m:r>
                    <m:r>
                      <a:rPr lang="tr-TR" altLang="tr-TR" i="1">
                        <a:latin typeface="Cambria Math" panose="02040503050406030204" pitchFamily="18" charset="0"/>
                      </a:rPr>
                      <m:t>𝑑</m:t>
                    </m:r>
                    <m:r>
                      <a:rPr lang="tr-TR" altLang="tr-TR" i="1">
                        <a:latin typeface="Cambria Math" panose="02040503050406030204" pitchFamily="18" charset="0"/>
                      </a:rPr>
                      <m:t>)</m:t>
                    </m:r>
                  </m:oMath>
                </a14:m>
                <a:endParaRPr lang="tr-TR" altLang="tr-TR" b="0" dirty="0" smtClean="0"/>
              </a:p>
              <a:p>
                <a:endParaRPr lang="tr-TR" altLang="tr-TR" dirty="0" smtClean="0"/>
              </a:p>
              <a:p>
                <a:endParaRPr lang="tr-TR" altLang="tr-TR" dirty="0"/>
              </a:p>
              <a:p>
                <a:pPr lvl="1"/>
                <a:endParaRPr lang="tr-TR" altLang="tr-TR" dirty="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blipFill>
                <a:blip r:embed="rId2"/>
                <a:stretch>
                  <a:fillRect l="-1200"/>
                </a:stretch>
              </a:blipFill>
            </p:spPr>
            <p:txBody>
              <a:bodyPr/>
              <a:lstStyle/>
              <a:p>
                <a:r>
                  <a:rPr lang="tr-TR">
                    <a:noFill/>
                  </a:rPr>
                  <a:t> </a:t>
                </a:r>
              </a:p>
            </p:txBody>
          </p:sp>
        </mc:Fallback>
      </mc:AlternateContent>
      <p:sp>
        <p:nvSpPr>
          <p:cNvPr id="4" name="Slayt Numarası Yer Tutucusu 5"/>
          <p:cNvSpPr>
            <a:spLocks noGrp="1"/>
          </p:cNvSpPr>
          <p:nvPr>
            <p:ph type="sldNum" sz="quarter" idx="12"/>
          </p:nvPr>
        </p:nvSpPr>
        <p:spPr/>
        <p:txBody>
          <a:bodyPr/>
          <a:lstStyle/>
          <a:p>
            <a:fld id="{DB24ACF6-D7D8-45A8-9BC8-CF5EBAEE1EA9}" type="slidenum">
              <a:rPr lang="tr-TR" altLang="tr-TR" smtClean="0"/>
              <a:pPr/>
              <a:t>76</a:t>
            </a:fld>
            <a:endParaRPr lang="tr-TR" altLang="tr-TR" dirty="0"/>
          </a:p>
        </p:txBody>
      </p:sp>
      <p:pic>
        <p:nvPicPr>
          <p:cNvPr id="5" name="Picture 7"/>
          <p:cNvPicPr>
            <a:picLocks noChangeAspect="1" noChangeArrowheads="1"/>
          </p:cNvPicPr>
          <p:nvPr/>
        </p:nvPicPr>
        <p:blipFill>
          <a:blip r:embed="rId3">
            <a:lum bright="-10000" contrast="54000"/>
            <a:extLst>
              <a:ext uri="{28A0092B-C50C-407E-A947-70E740481C1C}">
                <a14:useLocalDpi xmlns:a14="http://schemas.microsoft.com/office/drawing/2010/main" val="0"/>
              </a:ext>
            </a:extLst>
          </a:blip>
          <a:srcRect/>
          <a:stretch>
            <a:fillRect/>
          </a:stretch>
        </p:blipFill>
        <p:spPr bwMode="auto">
          <a:xfrm>
            <a:off x="3048000" y="1730434"/>
            <a:ext cx="2924123" cy="198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2472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Tasarım değişkenlerinin niteliğine göre sınıflandırma</a:t>
            </a:r>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p:txBody>
              <a:bodyPr>
                <a:normAutofit lnSpcReduction="10000"/>
              </a:bodyPr>
              <a:lstStyle/>
              <a:p>
                <a:r>
                  <a:rPr lang="tr-TR" altLang="tr-TR" dirty="0" smtClean="0"/>
                  <a:t>Bağlı kısıtlar</a:t>
                </a:r>
                <a:endParaRPr lang="tr-TR" altLang="tr-TR" i="1" dirty="0" smtClean="0">
                  <a:latin typeface="Cambria Math" panose="02040503050406030204" pitchFamily="18" charset="0"/>
                </a:endParaRPr>
              </a:p>
              <a:p>
                <a14:m>
                  <m:oMath xmlns:m="http://schemas.openxmlformats.org/officeDocument/2006/math">
                    <m:sSub>
                      <m:sSubPr>
                        <m:ctrlPr>
                          <a:rPr lang="tr-TR" altLang="tr-TR" i="1" smtClean="0">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𝛿</m:t>
                        </m:r>
                      </m:e>
                      <m:sub>
                        <m:r>
                          <a:rPr lang="tr-TR" altLang="tr-TR" b="0" i="1" smtClean="0">
                            <a:latin typeface="Cambria Math" panose="02040503050406030204" pitchFamily="18" charset="0"/>
                            <a:ea typeface="Cambria Math" panose="02040503050406030204" pitchFamily="18" charset="0"/>
                          </a:rPr>
                          <m:t>𝑠</m:t>
                        </m:r>
                      </m:sub>
                    </m:sSub>
                    <m:r>
                      <a:rPr lang="tr-TR" altLang="tr-TR" b="0" i="1" smtClean="0">
                        <a:latin typeface="Cambria Math" panose="02040503050406030204" pitchFamily="18" charset="0"/>
                        <a:ea typeface="Cambria Math" panose="02040503050406030204" pitchFamily="18" charset="0"/>
                      </a:rPr>
                      <m:t>(</m:t>
                    </m:r>
                    <m:r>
                      <a:rPr lang="tr-TR" altLang="tr-TR" b="0" i="1" smtClean="0">
                        <a:latin typeface="Cambria Math" panose="02040503050406030204" pitchFamily="18" charset="0"/>
                        <a:ea typeface="Cambria Math" panose="02040503050406030204" pitchFamily="18" charset="0"/>
                      </a:rPr>
                      <m:t>𝑋</m:t>
                    </m:r>
                    <m:r>
                      <a:rPr lang="tr-TR" altLang="tr-TR" b="0" i="1" smtClean="0">
                        <a:latin typeface="Cambria Math" panose="02040503050406030204" pitchFamily="18" charset="0"/>
                        <a:ea typeface="Cambria Math" panose="02040503050406030204" pitchFamily="18" charset="0"/>
                      </a:rPr>
                      <m:t>)≤</m:t>
                    </m:r>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𝛿</m:t>
                        </m:r>
                      </m:e>
                      <m:sub>
                        <m:r>
                          <a:rPr lang="tr-TR" altLang="tr-TR" b="0" i="1" smtClean="0">
                            <a:latin typeface="Cambria Math" panose="02040503050406030204" pitchFamily="18" charset="0"/>
                            <a:ea typeface="Cambria Math" panose="02040503050406030204" pitchFamily="18" charset="0"/>
                          </a:rPr>
                          <m:t>𝑚𝑎𝑥</m:t>
                        </m:r>
                      </m:sub>
                    </m:sSub>
                  </m:oMath>
                </a14:m>
                <a:endParaRPr lang="tr-TR" altLang="tr-TR" dirty="0" smtClean="0"/>
              </a:p>
              <a:p>
                <a14:m>
                  <m:oMath xmlns:m="http://schemas.openxmlformats.org/officeDocument/2006/math">
                    <m:r>
                      <a:rPr lang="tr-TR" altLang="tr-TR" i="1">
                        <a:latin typeface="Cambria Math" panose="02040503050406030204" pitchFamily="18" charset="0"/>
                      </a:rPr>
                      <m:t>𝑏</m:t>
                    </m:r>
                    <m:r>
                      <a:rPr lang="tr-TR" altLang="tr-TR" i="1" smtClean="0">
                        <a:latin typeface="Cambria Math" panose="02040503050406030204" pitchFamily="18" charset="0"/>
                        <a:ea typeface="Cambria Math" panose="02040503050406030204" pitchFamily="18" charset="0"/>
                      </a:rPr>
                      <m:t>≥</m:t>
                    </m:r>
                    <m:r>
                      <a:rPr lang="tr-TR" altLang="tr-TR" b="0" i="1" smtClean="0">
                        <a:latin typeface="Cambria Math" panose="02040503050406030204" pitchFamily="18" charset="0"/>
                        <a:ea typeface="Cambria Math" panose="02040503050406030204" pitchFamily="18" charset="0"/>
                      </a:rPr>
                      <m:t>0</m:t>
                    </m:r>
                  </m:oMath>
                </a14:m>
                <a:endParaRPr lang="tr-TR" altLang="tr-TR" dirty="0"/>
              </a:p>
              <a:p>
                <a14:m>
                  <m:oMath xmlns:m="http://schemas.openxmlformats.org/officeDocument/2006/math">
                    <m:r>
                      <a:rPr lang="tr-TR" altLang="tr-TR" i="1">
                        <a:latin typeface="Cambria Math" panose="02040503050406030204" pitchFamily="18" charset="0"/>
                      </a:rPr>
                      <m:t>𝑑</m:t>
                    </m:r>
                    <m:r>
                      <a:rPr lang="tr-TR" altLang="tr-TR" i="1">
                        <a:latin typeface="Cambria Math" panose="02040503050406030204" pitchFamily="18" charset="0"/>
                        <a:ea typeface="Cambria Math" panose="02040503050406030204" pitchFamily="18" charset="0"/>
                      </a:rPr>
                      <m:t>≥0</m:t>
                    </m:r>
                  </m:oMath>
                </a14:m>
                <a:endParaRPr lang="tr-TR" altLang="tr-TR" dirty="0" smtClean="0"/>
              </a:p>
              <a:p>
                <a14:m>
                  <m:oMath xmlns:m="http://schemas.openxmlformats.org/officeDocument/2006/math">
                    <m:r>
                      <a:rPr lang="tr-TR" altLang="tr-TR" b="1" i="1">
                        <a:latin typeface="Cambria Math" panose="02040503050406030204" pitchFamily="18" charset="0"/>
                        <a:ea typeface="Cambria Math" panose="02040503050406030204" pitchFamily="18" charset="0"/>
                      </a:rPr>
                      <m:t>𝒍</m:t>
                    </m:r>
                  </m:oMath>
                </a14:m>
                <a:r>
                  <a:rPr lang="tr-TR" altLang="tr-TR" dirty="0"/>
                  <a:t> ile belirtilen zemin uzunluğundaki </a:t>
                </a:r>
                <a:r>
                  <a:rPr lang="tr-TR" altLang="tr-TR" b="1" dirty="0"/>
                  <a:t>P</a:t>
                </a:r>
                <a:r>
                  <a:rPr lang="tr-TR" altLang="tr-TR" b="1" baseline="-25000" dirty="0"/>
                  <a:t>1</a:t>
                </a:r>
                <a:r>
                  <a:rPr lang="tr-TR" altLang="tr-TR" dirty="0"/>
                  <a:t> ve </a:t>
                </a:r>
                <a:r>
                  <a:rPr lang="tr-TR" altLang="tr-TR" b="1" dirty="0"/>
                  <a:t>P</a:t>
                </a:r>
                <a:r>
                  <a:rPr lang="tr-TR" altLang="tr-TR" b="1" baseline="-25000" dirty="0"/>
                  <a:t>2</a:t>
                </a:r>
                <a:r>
                  <a:rPr lang="tr-TR" altLang="tr-TR" dirty="0"/>
                  <a:t> yükleri arasındaki mesafe sabit olduğu varsayılır ve gerekli optimizasyona </a:t>
                </a:r>
                <a:r>
                  <a:rPr lang="tr-TR" altLang="tr-TR" b="1" i="1" dirty="0"/>
                  <a:t>b </a:t>
                </a:r>
                <a:r>
                  <a:rPr lang="tr-TR" altLang="tr-TR" dirty="0"/>
                  <a:t>ve </a:t>
                </a:r>
                <a:r>
                  <a:rPr lang="tr-TR" altLang="tr-TR" b="1" i="1" dirty="0"/>
                  <a:t>d </a:t>
                </a:r>
                <a:r>
                  <a:rPr lang="tr-TR" altLang="tr-TR" dirty="0"/>
                  <a:t>değiştirilerek ulaşılır</a:t>
                </a:r>
                <a:r>
                  <a:rPr lang="tr-TR" altLang="tr-TR" dirty="0" smtClean="0"/>
                  <a:t>.</a:t>
                </a:r>
              </a:p>
              <a:p>
                <a:r>
                  <a:rPr lang="tr-TR" altLang="tr-TR" dirty="0" smtClean="0"/>
                  <a:t>Bu </a:t>
                </a:r>
                <a:r>
                  <a:rPr lang="tr-TR" altLang="tr-TR" dirty="0"/>
                  <a:t>gibi problemlere </a:t>
                </a:r>
                <a:r>
                  <a:rPr lang="tr-TR" altLang="tr-TR" b="1" i="1" dirty="0"/>
                  <a:t>parametre</a:t>
                </a:r>
                <a:r>
                  <a:rPr lang="tr-TR" altLang="tr-TR" dirty="0"/>
                  <a:t> veya </a:t>
                </a:r>
                <a:r>
                  <a:rPr lang="tr-TR" altLang="tr-TR" b="1" i="1" dirty="0"/>
                  <a:t>statik</a:t>
                </a:r>
                <a:r>
                  <a:rPr lang="tr-TR" altLang="tr-TR" dirty="0"/>
                  <a:t> optimizasyon problemleri denir.</a:t>
                </a:r>
              </a:p>
              <a:p>
                <a:endParaRPr lang="tr-TR" altLang="tr-TR" dirty="0" smtClean="0"/>
              </a:p>
              <a:p>
                <a:endParaRPr lang="tr-TR" altLang="tr-TR" dirty="0"/>
              </a:p>
              <a:p>
                <a:pPr lvl="1"/>
                <a:endParaRPr lang="tr-TR" altLang="tr-TR" dirty="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blipFill>
                <a:blip r:embed="rId2"/>
                <a:stretch>
                  <a:fillRect l="-1440" t="-3207"/>
                </a:stretch>
              </a:blipFill>
            </p:spPr>
            <p:txBody>
              <a:bodyPr/>
              <a:lstStyle/>
              <a:p>
                <a:r>
                  <a:rPr lang="tr-TR">
                    <a:noFill/>
                  </a:rPr>
                  <a:t> </a:t>
                </a:r>
              </a:p>
            </p:txBody>
          </p:sp>
        </mc:Fallback>
      </mc:AlternateContent>
      <p:sp>
        <p:nvSpPr>
          <p:cNvPr id="4" name="Slayt Numarası Yer Tutucusu 5"/>
          <p:cNvSpPr>
            <a:spLocks noGrp="1"/>
          </p:cNvSpPr>
          <p:nvPr>
            <p:ph type="sldNum" sz="quarter" idx="12"/>
          </p:nvPr>
        </p:nvSpPr>
        <p:spPr/>
        <p:txBody>
          <a:bodyPr/>
          <a:lstStyle/>
          <a:p>
            <a:fld id="{DB24ACF6-D7D8-45A8-9BC8-CF5EBAEE1EA9}" type="slidenum">
              <a:rPr lang="tr-TR" altLang="tr-TR" smtClean="0"/>
              <a:pPr/>
              <a:t>77</a:t>
            </a:fld>
            <a:endParaRPr lang="tr-TR" altLang="tr-TR" dirty="0"/>
          </a:p>
        </p:txBody>
      </p:sp>
    </p:spTree>
    <p:extLst>
      <p:ext uri="{BB962C8B-B14F-4D97-AF65-F5344CB8AC3E}">
        <p14:creationId xmlns:p14="http://schemas.microsoft.com/office/powerpoint/2010/main" val="22535390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Tasarım değişkenlerinin niteliğine göre sınıflandırma</a:t>
            </a:r>
          </a:p>
        </p:txBody>
      </p:sp>
      <p:sp>
        <p:nvSpPr>
          <p:cNvPr id="71683" name="Rectangle 3"/>
          <p:cNvSpPr>
            <a:spLocks noGrp="1" noChangeArrowheads="1"/>
          </p:cNvSpPr>
          <p:nvPr>
            <p:ph type="body" idx="1"/>
          </p:nvPr>
        </p:nvSpPr>
        <p:spPr/>
        <p:txBody>
          <a:bodyPr>
            <a:normAutofit/>
          </a:bodyPr>
          <a:lstStyle/>
          <a:p>
            <a:r>
              <a:rPr lang="tr-TR" altLang="tr-TR" b="1" dirty="0"/>
              <a:t>İkinci kategori: </a:t>
            </a:r>
            <a:r>
              <a:rPr lang="tr-TR" altLang="tr-TR" dirty="0" smtClean="0"/>
              <a:t>Amaç, kısıtlar dizisine bağlı bir hedef fonksiyonunu en </a:t>
            </a:r>
            <a:r>
              <a:rPr lang="tr-TR" altLang="tr-TR" dirty="0"/>
              <a:t>aza </a:t>
            </a:r>
            <a:r>
              <a:rPr lang="tr-TR" altLang="tr-TR" dirty="0" smtClean="0"/>
              <a:t>indirgeyen (minimize eden), tasarım </a:t>
            </a:r>
            <a:r>
              <a:rPr lang="tr-TR" altLang="tr-TR" dirty="0"/>
              <a:t>parametresi </a:t>
            </a:r>
            <a:r>
              <a:rPr lang="tr-TR" altLang="tr-TR" dirty="0" smtClean="0"/>
              <a:t>dizisini bulmaktır. Diğer bazı parametrelerin tamamı </a:t>
            </a:r>
            <a:r>
              <a:rPr lang="tr-TR" altLang="tr-TR" dirty="0"/>
              <a:t>sürekli </a:t>
            </a:r>
            <a:r>
              <a:rPr lang="tr-TR" altLang="tr-TR" dirty="0" smtClean="0"/>
              <a:t>fonksiyondur.</a:t>
            </a:r>
            <a:endParaRPr lang="tr-TR" altLang="tr-TR" dirty="0"/>
          </a:p>
          <a:p>
            <a:r>
              <a:rPr lang="tr-TR" altLang="tr-TR" dirty="0"/>
              <a:t>Örneğin, dikdörtgen taban malzemesinin kesit boyutlarının aşağıdaki resimde gösterildiği gibi uzunluğu boyunca değişmesine izin verilir.</a:t>
            </a:r>
            <a:endParaRPr lang="tr-TR" altLang="tr-TR" dirty="0" smtClean="0"/>
          </a:p>
          <a:p>
            <a:endParaRPr lang="tr-TR" altLang="tr-TR" dirty="0"/>
          </a:p>
          <a:p>
            <a:pPr lvl="1"/>
            <a:endParaRPr lang="tr-TR" altLang="tr-TR" dirty="0"/>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78</a:t>
            </a:fld>
            <a:endParaRPr lang="tr-TR" altLang="tr-TR" dirty="0"/>
          </a:p>
        </p:txBody>
      </p:sp>
    </p:spTree>
    <p:extLst>
      <p:ext uri="{BB962C8B-B14F-4D97-AF65-F5344CB8AC3E}">
        <p14:creationId xmlns:p14="http://schemas.microsoft.com/office/powerpoint/2010/main" val="22225870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Tasarım değişkenlerinin niteliğine göre sınıflandırma</a:t>
            </a:r>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p:txBody>
              <a:bodyPr>
                <a:normAutofit fontScale="92500" lnSpcReduction="10000"/>
              </a:bodyPr>
              <a:lstStyle/>
              <a:p>
                <a:endParaRPr lang="tr-TR" altLang="tr-TR" b="1" dirty="0" smtClean="0"/>
              </a:p>
              <a:p>
                <a:endParaRPr lang="tr-TR" altLang="tr-TR" b="1" dirty="0"/>
              </a:p>
              <a:p>
                <a:endParaRPr lang="tr-TR" altLang="tr-TR" b="1" dirty="0" smtClean="0"/>
              </a:p>
              <a:p>
                <a:endParaRPr lang="tr-TR" altLang="tr-TR" dirty="0" smtClean="0"/>
              </a:p>
              <a:p>
                <a:r>
                  <a:rPr lang="tr-TR" altLang="tr-TR" dirty="0" smtClean="0"/>
                  <a:t>Şekil: Dikdörtgen </a:t>
                </a:r>
                <a:r>
                  <a:rPr lang="tr-TR" altLang="tr-TR" dirty="0"/>
                  <a:t>taban malzemesinin kesit </a:t>
                </a:r>
                <a:r>
                  <a:rPr lang="tr-TR" altLang="tr-TR" dirty="0" smtClean="0"/>
                  <a:t>boyutları</a:t>
                </a:r>
              </a:p>
              <a:p>
                <a:r>
                  <a:rPr lang="tr-TR" altLang="tr-TR" dirty="0"/>
                  <a:t>Problem aşağıdaki şekilde tanımlanabilir:</a:t>
                </a:r>
              </a:p>
              <a:p>
                <a14:m>
                  <m:oMath xmlns:m="http://schemas.openxmlformats.org/officeDocument/2006/math">
                    <m:r>
                      <a:rPr lang="tr-TR" altLang="tr-TR" i="1">
                        <a:latin typeface="Cambria Math" panose="02040503050406030204" pitchFamily="18" charset="0"/>
                      </a:rPr>
                      <m:t>𝑋</m:t>
                    </m:r>
                    <m:d>
                      <m:dPr>
                        <m:ctrlPr>
                          <a:rPr lang="tr-TR" altLang="tr-TR" b="0" i="1" smtClean="0">
                            <a:latin typeface="Cambria Math" panose="02040503050406030204" pitchFamily="18" charset="0"/>
                          </a:rPr>
                        </m:ctrlPr>
                      </m:dPr>
                      <m:e>
                        <m:r>
                          <a:rPr lang="tr-TR" altLang="tr-TR" b="0" i="1" smtClean="0">
                            <a:latin typeface="Cambria Math" panose="02040503050406030204" pitchFamily="18" charset="0"/>
                          </a:rPr>
                          <m:t>𝑡</m:t>
                        </m:r>
                      </m:e>
                    </m:d>
                    <m:r>
                      <a:rPr lang="tr-TR" altLang="tr-TR" i="1">
                        <a:latin typeface="Cambria Math" panose="02040503050406030204" pitchFamily="18" charset="0"/>
                      </a:rPr>
                      <m:t>=</m:t>
                    </m:r>
                    <m:d>
                      <m:dPr>
                        <m:begChr m:val="{"/>
                        <m:endChr m:val="}"/>
                        <m:ctrlPr>
                          <a:rPr lang="tr-TR" altLang="tr-TR" i="1">
                            <a:latin typeface="Cambria Math" panose="02040503050406030204" pitchFamily="18" charset="0"/>
                          </a:rPr>
                        </m:ctrlPr>
                      </m:dPr>
                      <m:e>
                        <m:m>
                          <m:mPr>
                            <m:mcs>
                              <m:mc>
                                <m:mcPr>
                                  <m:count m:val="1"/>
                                  <m:mcJc m:val="center"/>
                                </m:mcPr>
                              </m:mc>
                            </m:mcs>
                            <m:ctrlPr>
                              <a:rPr lang="tr-TR" altLang="tr-TR" i="1">
                                <a:latin typeface="Cambria Math" panose="02040503050406030204" pitchFamily="18" charset="0"/>
                              </a:rPr>
                            </m:ctrlPr>
                          </m:mPr>
                          <m:mr>
                            <m:e>
                              <m:r>
                                <m:rPr>
                                  <m:brk m:alnAt="7"/>
                                </m:rPr>
                                <a:rPr lang="tr-TR" altLang="tr-TR" i="1">
                                  <a:latin typeface="Cambria Math" panose="02040503050406030204" pitchFamily="18" charset="0"/>
                                </a:rPr>
                                <m:t>𝑏</m:t>
                              </m:r>
                              <m:d>
                                <m:dPr>
                                  <m:ctrlPr>
                                    <a:rPr lang="tr-TR" altLang="tr-TR" b="0" i="1" smtClean="0">
                                      <a:latin typeface="Cambria Math" panose="02040503050406030204" pitchFamily="18" charset="0"/>
                                    </a:rPr>
                                  </m:ctrlPr>
                                </m:dPr>
                                <m:e>
                                  <m:r>
                                    <m:rPr>
                                      <m:brk m:alnAt="7"/>
                                    </m:rPr>
                                    <a:rPr lang="tr-TR" altLang="tr-TR" b="0" i="1" smtClean="0">
                                      <a:latin typeface="Cambria Math" panose="02040503050406030204" pitchFamily="18" charset="0"/>
                                    </a:rPr>
                                    <m:t>𝑡</m:t>
                                  </m:r>
                                </m:e>
                              </m:d>
                            </m:e>
                          </m:mr>
                          <m:mr>
                            <m:e>
                              <m:r>
                                <a:rPr lang="tr-TR" altLang="tr-TR" i="1">
                                  <a:latin typeface="Cambria Math" panose="02040503050406030204" pitchFamily="18" charset="0"/>
                                </a:rPr>
                                <m:t>𝑑</m:t>
                              </m:r>
                              <m:d>
                                <m:dPr>
                                  <m:ctrlPr>
                                    <a:rPr lang="tr-TR" altLang="tr-TR" b="0" i="1" smtClean="0">
                                      <a:latin typeface="Cambria Math" panose="02040503050406030204" pitchFamily="18" charset="0"/>
                                    </a:rPr>
                                  </m:ctrlPr>
                                </m:dPr>
                                <m:e>
                                  <m:r>
                                    <a:rPr lang="tr-TR" altLang="tr-TR" b="0" i="1" smtClean="0">
                                      <a:latin typeface="Cambria Math" panose="02040503050406030204" pitchFamily="18" charset="0"/>
                                    </a:rPr>
                                    <m:t>𝑡</m:t>
                                  </m:r>
                                </m:e>
                              </m:d>
                            </m:e>
                          </m:mr>
                        </m:m>
                      </m:e>
                    </m:d>
                    <m:r>
                      <a:rPr lang="tr-TR" altLang="tr-TR" i="1">
                        <a:latin typeface="Cambria Math" panose="02040503050406030204" pitchFamily="18" charset="0"/>
                      </a:rPr>
                      <m:t>, </m:t>
                    </m:r>
                    <m:r>
                      <a:rPr lang="tr-TR" altLang="tr-TR" i="1">
                        <a:latin typeface="Cambria Math" panose="02040503050406030204" pitchFamily="18" charset="0"/>
                      </a:rPr>
                      <m:t>𝑚𝑖𝑛𝑖𝑚𝑖𝑧𝑒</m:t>
                    </m:r>
                    <m:r>
                      <a:rPr lang="tr-TR" altLang="tr-TR" i="1">
                        <a:latin typeface="Cambria Math" panose="02040503050406030204" pitchFamily="18" charset="0"/>
                      </a:rPr>
                      <m:t> </m:t>
                    </m:r>
                    <m:r>
                      <a:rPr lang="tr-TR" altLang="tr-TR" i="1">
                        <a:latin typeface="Cambria Math" panose="02040503050406030204" pitchFamily="18" charset="0"/>
                      </a:rPr>
                      <m:t>𝑒𝑑𝑒𝑐𝑒𝑘</m:t>
                    </m:r>
                    <m:r>
                      <a:rPr lang="tr-TR" altLang="tr-TR" i="1">
                        <a:latin typeface="Cambria Math" panose="02040503050406030204" pitchFamily="18" charset="0"/>
                      </a:rPr>
                      <m:t> </m:t>
                    </m:r>
                    <m:r>
                      <a:rPr lang="tr-TR" altLang="tr-TR" b="0" i="1" smtClean="0">
                        <a:latin typeface="Cambria Math" panose="02040503050406030204" pitchFamily="18" charset="0"/>
                      </a:rPr>
                      <m:t>𝑋</m:t>
                    </m:r>
                    <m:r>
                      <a:rPr lang="tr-TR" altLang="tr-TR" b="0" i="1" smtClean="0">
                        <a:latin typeface="Cambria Math" panose="02040503050406030204" pitchFamily="18" charset="0"/>
                      </a:rPr>
                      <m:t> </m:t>
                    </m:r>
                    <m:r>
                      <a:rPr lang="tr-TR" altLang="tr-TR" i="1">
                        <a:latin typeface="Cambria Math" panose="02040503050406030204" pitchFamily="18" charset="0"/>
                      </a:rPr>
                      <m:t>𝑑𝑒</m:t>
                    </m:r>
                    <m:r>
                      <a:rPr lang="tr-TR" altLang="tr-TR" i="1">
                        <a:latin typeface="Cambria Math" panose="02040503050406030204" pitchFamily="18" charset="0"/>
                      </a:rPr>
                      <m:t>ğ</m:t>
                    </m:r>
                    <m:r>
                      <a:rPr lang="tr-TR" altLang="tr-TR" i="1">
                        <a:latin typeface="Cambria Math" panose="02040503050406030204" pitchFamily="18" charset="0"/>
                      </a:rPr>
                      <m:t>𝑒𝑟𝑖𝑛𝑖</m:t>
                    </m:r>
                    <m:r>
                      <a:rPr lang="tr-TR" altLang="tr-TR" i="1">
                        <a:latin typeface="Cambria Math" panose="02040503050406030204" pitchFamily="18" charset="0"/>
                      </a:rPr>
                      <m:t> </m:t>
                    </m:r>
                    <m:r>
                      <a:rPr lang="tr-TR" altLang="tr-TR" i="1">
                        <a:latin typeface="Cambria Math" panose="02040503050406030204" pitchFamily="18" charset="0"/>
                      </a:rPr>
                      <m:t>𝑏𝑢𝑙</m:t>
                    </m:r>
                    <m:r>
                      <a:rPr lang="tr-TR" altLang="tr-TR" i="1">
                        <a:latin typeface="Cambria Math" panose="02040503050406030204" pitchFamily="18" charset="0"/>
                      </a:rPr>
                      <m:t>. </m:t>
                    </m:r>
                  </m:oMath>
                </a14:m>
                <a:endParaRPr lang="tr-TR" altLang="tr-TR" dirty="0"/>
              </a:p>
              <a:p>
                <a14:m>
                  <m:oMath xmlns:m="http://schemas.openxmlformats.org/officeDocument/2006/math">
                    <m:r>
                      <a:rPr lang="tr-TR" altLang="tr-TR" i="1">
                        <a:latin typeface="Cambria Math" panose="02040503050406030204" pitchFamily="18" charset="0"/>
                      </a:rPr>
                      <m:t>𝑓</m:t>
                    </m:r>
                    <m:d>
                      <m:dPr>
                        <m:ctrlPr>
                          <a:rPr lang="tr-TR" altLang="tr-TR" i="1">
                            <a:latin typeface="Cambria Math" panose="02040503050406030204" pitchFamily="18" charset="0"/>
                          </a:rPr>
                        </m:ctrlPr>
                      </m:dPr>
                      <m:e>
                        <m:r>
                          <a:rPr lang="tr-TR" altLang="tr-TR" i="1">
                            <a:latin typeface="Cambria Math" panose="02040503050406030204" pitchFamily="18" charset="0"/>
                          </a:rPr>
                          <m:t>𝑋</m:t>
                        </m:r>
                      </m:e>
                    </m:d>
                    <m:r>
                      <a:rPr lang="tr-TR" altLang="tr-TR" i="1">
                        <a:latin typeface="Cambria Math" panose="02040503050406030204" pitchFamily="18" charset="0"/>
                      </a:rPr>
                      <m:t>=</m:t>
                    </m:r>
                    <m:r>
                      <a:rPr lang="tr-TR" altLang="tr-TR" b="0" i="1" smtClean="0">
                        <a:latin typeface="Cambria Math" panose="02040503050406030204" pitchFamily="18" charset="0"/>
                      </a:rPr>
                      <m:t>𝑔</m:t>
                    </m:r>
                    <m:r>
                      <a:rPr lang="tr-TR" altLang="tr-TR" i="1">
                        <a:latin typeface="Cambria Math" panose="02040503050406030204" pitchFamily="18" charset="0"/>
                      </a:rPr>
                      <m:t>(</m:t>
                    </m:r>
                    <m:r>
                      <a:rPr lang="tr-TR" altLang="tr-TR" i="1">
                        <a:latin typeface="Cambria Math" panose="02040503050406030204" pitchFamily="18" charset="0"/>
                      </a:rPr>
                      <m:t>𝑏</m:t>
                    </m:r>
                    <m:r>
                      <a:rPr lang="tr-TR" altLang="tr-TR" b="0" i="1" smtClean="0">
                        <a:latin typeface="Cambria Math" panose="02040503050406030204" pitchFamily="18" charset="0"/>
                      </a:rPr>
                      <m:t>(</m:t>
                    </m:r>
                    <m:r>
                      <a:rPr lang="tr-TR" altLang="tr-TR" b="0" i="1" smtClean="0">
                        <a:latin typeface="Cambria Math" panose="02040503050406030204" pitchFamily="18" charset="0"/>
                      </a:rPr>
                      <m:t>𝑡</m:t>
                    </m:r>
                    <m:r>
                      <a:rPr lang="tr-TR" altLang="tr-TR" b="0" i="1" smtClean="0">
                        <a:latin typeface="Cambria Math" panose="02040503050406030204" pitchFamily="18" charset="0"/>
                      </a:rPr>
                      <m:t>),</m:t>
                    </m:r>
                    <m:r>
                      <a:rPr lang="tr-TR" altLang="tr-TR" i="1">
                        <a:latin typeface="Cambria Math" panose="02040503050406030204" pitchFamily="18" charset="0"/>
                      </a:rPr>
                      <m:t>𝑑</m:t>
                    </m:r>
                    <m:r>
                      <a:rPr lang="tr-TR" altLang="tr-TR" b="0" i="1" smtClean="0">
                        <a:latin typeface="Cambria Math" panose="02040503050406030204" pitchFamily="18" charset="0"/>
                      </a:rPr>
                      <m:t>(</m:t>
                    </m:r>
                    <m:r>
                      <a:rPr lang="tr-TR" altLang="tr-TR" b="0" i="1" smtClean="0">
                        <a:latin typeface="Cambria Math" panose="02040503050406030204" pitchFamily="18" charset="0"/>
                      </a:rPr>
                      <m:t>𝑡</m:t>
                    </m:r>
                    <m:r>
                      <a:rPr lang="tr-TR" altLang="tr-TR" b="0" i="1" smtClean="0">
                        <a:latin typeface="Cambria Math" panose="02040503050406030204" pitchFamily="18" charset="0"/>
                      </a:rPr>
                      <m:t>))</m:t>
                    </m:r>
                  </m:oMath>
                </a14:m>
                <a:endParaRPr lang="tr-TR" altLang="tr-TR" dirty="0"/>
              </a:p>
              <a:p>
                <a:pPr lvl="1"/>
                <a:endParaRPr lang="tr-TR" altLang="tr-TR" dirty="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blipFill>
                <a:blip r:embed="rId3"/>
                <a:stretch>
                  <a:fillRect l="-1200"/>
                </a:stretch>
              </a:blipFill>
            </p:spPr>
            <p:txBody>
              <a:bodyPr/>
              <a:lstStyle/>
              <a:p>
                <a:r>
                  <a:rPr lang="tr-TR">
                    <a:noFill/>
                  </a:rPr>
                  <a:t> </a:t>
                </a:r>
              </a:p>
            </p:txBody>
          </p:sp>
        </mc:Fallback>
      </mc:AlternateContent>
      <p:sp>
        <p:nvSpPr>
          <p:cNvPr id="4" name="Slayt Numarası Yer Tutucusu 5"/>
          <p:cNvSpPr>
            <a:spLocks noGrp="1"/>
          </p:cNvSpPr>
          <p:nvPr>
            <p:ph type="sldNum" sz="quarter" idx="12"/>
          </p:nvPr>
        </p:nvSpPr>
        <p:spPr/>
        <p:txBody>
          <a:bodyPr/>
          <a:lstStyle/>
          <a:p>
            <a:fld id="{DB24ACF6-D7D8-45A8-9BC8-CF5EBAEE1EA9}" type="slidenum">
              <a:rPr lang="tr-TR" altLang="tr-TR" smtClean="0"/>
              <a:pPr/>
              <a:t>79</a:t>
            </a:fld>
            <a:endParaRPr lang="tr-TR" altLang="tr-TR" dirty="0"/>
          </a:p>
        </p:txBody>
      </p:sp>
      <p:graphicFrame>
        <p:nvGraphicFramePr>
          <p:cNvPr id="5" name="Object 11"/>
          <p:cNvGraphicFramePr>
            <a:graphicFrameLocks noChangeAspect="1"/>
          </p:cNvGraphicFramePr>
          <p:nvPr>
            <p:extLst>
              <p:ext uri="{D42A27DB-BD31-4B8C-83A1-F6EECF244321}">
                <p14:modId xmlns:p14="http://schemas.microsoft.com/office/powerpoint/2010/main" val="3061295353"/>
              </p:ext>
            </p:extLst>
          </p:nvPr>
        </p:nvGraphicFramePr>
        <p:xfrm>
          <a:off x="2819400" y="1705245"/>
          <a:ext cx="3200400" cy="1927225"/>
        </p:xfrm>
        <a:graphic>
          <a:graphicData uri="http://schemas.openxmlformats.org/presentationml/2006/ole">
            <mc:AlternateContent xmlns:mc="http://schemas.openxmlformats.org/markup-compatibility/2006">
              <mc:Choice xmlns:v="urn:schemas-microsoft-com:vml" Requires="v">
                <p:oleObj spid="_x0000_s3087" name="Bitmap Image" r:id="rId4" imgW="2076740" imgH="1419048" progId="Paint.Picture">
                  <p:embed/>
                </p:oleObj>
              </mc:Choice>
              <mc:Fallback>
                <p:oleObj name="Bitmap Image" r:id="rId4" imgW="2076740" imgH="1419048" progId="Paint.Picture">
                  <p:embed/>
                  <p:pic>
                    <p:nvPicPr>
                      <p:cNvPr id="6452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705245"/>
                        <a:ext cx="3200400"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7696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Giriş</a:t>
            </a:r>
            <a:endParaRPr lang="tr-TR" altLang="tr-TR" b="1" dirty="0"/>
          </a:p>
        </p:txBody>
      </p:sp>
      <p:sp>
        <p:nvSpPr>
          <p:cNvPr id="58371" name="Rectangle 3"/>
          <p:cNvSpPr>
            <a:spLocks noGrp="1" noChangeArrowheads="1"/>
          </p:cNvSpPr>
          <p:nvPr>
            <p:ph idx="1"/>
          </p:nvPr>
        </p:nvSpPr>
        <p:spPr/>
        <p:txBody>
          <a:bodyPr>
            <a:normAutofit/>
          </a:bodyPr>
          <a:lstStyle/>
          <a:p>
            <a:pPr>
              <a:lnSpc>
                <a:spcPct val="90000"/>
              </a:lnSpc>
            </a:pPr>
            <a:r>
              <a:rPr lang="tr-TR" altLang="tr-TR" dirty="0"/>
              <a:t>Değişen teknolojilerin, sınırlı kaynakların, artan rekabetin, karmaşık hale gelen sistemlerin doğurduğu problemlerin klasik yöntemlerle (matematiksel veya matematiksel olmayan, analitik veya sayısal) çözümünün güçleşmesi optimizasyon kavramını güncelleştiren en önemli sebeptir. </a:t>
            </a:r>
            <a:endParaRPr lang="tr-TR" altLang="tr-TR" dirty="0" smtClean="0"/>
          </a:p>
          <a:p>
            <a:pPr>
              <a:lnSpc>
                <a:spcPct val="90000"/>
              </a:lnSpc>
            </a:pPr>
            <a:r>
              <a:rPr lang="tr-TR" altLang="tr-TR" dirty="0" smtClean="0"/>
              <a:t>Bu </a:t>
            </a:r>
            <a:r>
              <a:rPr lang="tr-TR" altLang="tr-TR" dirty="0"/>
              <a:t>yönüyle optimizasyonun kullanılmadığı bir bilim dalı hemen hemen yok gibidir.</a:t>
            </a:r>
          </a:p>
          <a:p>
            <a:pPr>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8</a:t>
            </a:fld>
            <a:endParaRPr lang="tr-TR" altLang="tr-TR"/>
          </a:p>
        </p:txBody>
      </p:sp>
    </p:spTree>
    <p:extLst>
      <p:ext uri="{BB962C8B-B14F-4D97-AF65-F5344CB8AC3E}">
        <p14:creationId xmlns:p14="http://schemas.microsoft.com/office/powerpoint/2010/main" val="35932412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Tasarım değişkenlerinin niteliğine göre sınıflandırma</a:t>
            </a:r>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p:txBody>
              <a:bodyPr>
                <a:normAutofit lnSpcReduction="10000"/>
              </a:bodyPr>
              <a:lstStyle/>
              <a:p>
                <a:r>
                  <a:rPr lang="tr-TR" altLang="tr-TR" dirty="0" smtClean="0"/>
                  <a:t>Bağlı kısıtlar</a:t>
                </a:r>
                <a:endParaRPr lang="tr-TR" altLang="tr-TR" i="1" dirty="0" smtClean="0">
                  <a:latin typeface="Cambria Math" panose="02040503050406030204" pitchFamily="18" charset="0"/>
                </a:endParaRPr>
              </a:p>
              <a:p>
                <a14:m>
                  <m:oMath xmlns:m="http://schemas.openxmlformats.org/officeDocument/2006/math">
                    <m:sSub>
                      <m:sSubPr>
                        <m:ctrlPr>
                          <a:rPr lang="tr-TR" altLang="tr-TR" i="1" smtClean="0">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𝛿</m:t>
                        </m:r>
                      </m:e>
                      <m:sub>
                        <m:r>
                          <a:rPr lang="tr-TR" altLang="tr-TR" b="0" i="1" smtClean="0">
                            <a:latin typeface="Cambria Math" panose="02040503050406030204" pitchFamily="18" charset="0"/>
                            <a:ea typeface="Cambria Math" panose="02040503050406030204" pitchFamily="18" charset="0"/>
                          </a:rPr>
                          <m:t>𝑠</m:t>
                        </m:r>
                      </m:sub>
                    </m:sSub>
                    <m:d>
                      <m:dPr>
                        <m:ctrlPr>
                          <a:rPr lang="tr-TR" altLang="tr-TR" b="0" i="1" smtClean="0">
                            <a:latin typeface="Cambria Math" panose="02040503050406030204" pitchFamily="18" charset="0"/>
                            <a:ea typeface="Cambria Math" panose="02040503050406030204" pitchFamily="18" charset="0"/>
                          </a:rPr>
                        </m:ctrlPr>
                      </m:dPr>
                      <m:e>
                        <m:r>
                          <a:rPr lang="tr-TR" altLang="tr-TR" b="0" i="1" smtClean="0">
                            <a:latin typeface="Cambria Math" panose="02040503050406030204" pitchFamily="18" charset="0"/>
                            <a:ea typeface="Cambria Math" panose="02040503050406030204" pitchFamily="18" charset="0"/>
                          </a:rPr>
                          <m:t>𝑋</m:t>
                        </m:r>
                        <m:d>
                          <m:dPr>
                            <m:ctrlPr>
                              <a:rPr lang="tr-TR" altLang="tr-TR" b="0" i="1" smtClean="0">
                                <a:latin typeface="Cambria Math" panose="02040503050406030204" pitchFamily="18" charset="0"/>
                                <a:ea typeface="Cambria Math" panose="02040503050406030204" pitchFamily="18" charset="0"/>
                              </a:rPr>
                            </m:ctrlPr>
                          </m:dPr>
                          <m:e>
                            <m:r>
                              <a:rPr lang="tr-TR" altLang="tr-TR" b="0" i="1" smtClean="0">
                                <a:latin typeface="Cambria Math" panose="02040503050406030204" pitchFamily="18" charset="0"/>
                                <a:ea typeface="Cambria Math" panose="02040503050406030204" pitchFamily="18" charset="0"/>
                              </a:rPr>
                              <m:t>𝑡</m:t>
                            </m:r>
                          </m:e>
                        </m:d>
                      </m:e>
                    </m:d>
                    <m:r>
                      <a:rPr lang="tr-TR" altLang="tr-TR" i="1" smtClean="0">
                        <a:latin typeface="Cambria Math" panose="02040503050406030204" pitchFamily="18" charset="0"/>
                        <a:ea typeface="Cambria Math" panose="02040503050406030204" pitchFamily="18" charset="0"/>
                      </a:rPr>
                      <m:t>≤</m:t>
                    </m:r>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𝛿</m:t>
                        </m:r>
                      </m:e>
                      <m:sub>
                        <m:r>
                          <a:rPr lang="tr-TR" altLang="tr-TR" b="0" i="1" smtClean="0">
                            <a:latin typeface="Cambria Math" panose="02040503050406030204" pitchFamily="18" charset="0"/>
                            <a:ea typeface="Cambria Math" panose="02040503050406030204" pitchFamily="18" charset="0"/>
                          </a:rPr>
                          <m:t>𝑚𝑎𝑥</m:t>
                        </m:r>
                      </m:sub>
                    </m:sSub>
                    <m:r>
                      <a:rPr lang="tr-TR" altLang="tr-TR" b="0" i="1" smtClean="0">
                        <a:latin typeface="Cambria Math" panose="02040503050406030204" pitchFamily="18" charset="0"/>
                        <a:ea typeface="Cambria Math" panose="02040503050406030204" pitchFamily="18" charset="0"/>
                      </a:rPr>
                      <m:t>  0≤</m:t>
                    </m:r>
                    <m:r>
                      <a:rPr lang="tr-TR" altLang="tr-TR" b="0" i="1" smtClean="0">
                        <a:latin typeface="Cambria Math" panose="02040503050406030204" pitchFamily="18" charset="0"/>
                        <a:ea typeface="Cambria Math" panose="02040503050406030204" pitchFamily="18" charset="0"/>
                      </a:rPr>
                      <m:t>𝑡</m:t>
                    </m:r>
                    <m:r>
                      <a:rPr lang="tr-TR" altLang="tr-TR" b="0" i="1" smtClean="0">
                        <a:latin typeface="Cambria Math" panose="02040503050406030204" pitchFamily="18" charset="0"/>
                        <a:ea typeface="Cambria Math" panose="02040503050406030204" pitchFamily="18" charset="0"/>
                      </a:rPr>
                      <m:t>≤</m:t>
                    </m:r>
                    <m:r>
                      <a:rPr lang="tr-TR" altLang="tr-TR" b="0" i="1" smtClean="0">
                        <a:latin typeface="Cambria Math" panose="02040503050406030204" pitchFamily="18" charset="0"/>
                        <a:ea typeface="Cambria Math" panose="02040503050406030204" pitchFamily="18" charset="0"/>
                      </a:rPr>
                      <m:t>𝑙</m:t>
                    </m:r>
                  </m:oMath>
                </a14:m>
                <a:endParaRPr lang="tr-TR" altLang="tr-TR" dirty="0" smtClean="0"/>
              </a:p>
              <a:p>
                <a14:m>
                  <m:oMath xmlns:m="http://schemas.openxmlformats.org/officeDocument/2006/math">
                    <m:r>
                      <a:rPr lang="tr-TR" altLang="tr-TR" i="1">
                        <a:latin typeface="Cambria Math" panose="02040503050406030204" pitchFamily="18" charset="0"/>
                      </a:rPr>
                      <m:t>𝑏</m:t>
                    </m:r>
                    <m:d>
                      <m:dPr>
                        <m:ctrlPr>
                          <a:rPr lang="tr-TR" altLang="tr-TR" b="0" i="1" smtClean="0">
                            <a:latin typeface="Cambria Math" panose="02040503050406030204" pitchFamily="18" charset="0"/>
                          </a:rPr>
                        </m:ctrlPr>
                      </m:dPr>
                      <m:e>
                        <m:r>
                          <a:rPr lang="tr-TR" altLang="tr-TR" b="0" i="1" smtClean="0">
                            <a:latin typeface="Cambria Math" panose="02040503050406030204" pitchFamily="18" charset="0"/>
                          </a:rPr>
                          <m:t>𝑡</m:t>
                        </m:r>
                      </m:e>
                    </m:d>
                    <m:r>
                      <a:rPr lang="tr-TR" altLang="tr-TR" i="1" smtClean="0">
                        <a:latin typeface="Cambria Math" panose="02040503050406030204" pitchFamily="18" charset="0"/>
                        <a:ea typeface="Cambria Math" panose="02040503050406030204" pitchFamily="18" charset="0"/>
                      </a:rPr>
                      <m:t>≥</m:t>
                    </m:r>
                    <m:r>
                      <a:rPr lang="tr-TR" altLang="tr-TR" b="0" i="1" smtClean="0">
                        <a:latin typeface="Cambria Math" panose="02040503050406030204" pitchFamily="18" charset="0"/>
                        <a:ea typeface="Cambria Math" panose="02040503050406030204" pitchFamily="18" charset="0"/>
                      </a:rPr>
                      <m:t>0                   </m:t>
                    </m:r>
                    <m:r>
                      <a:rPr lang="tr-TR" altLang="tr-TR" i="1">
                        <a:latin typeface="Cambria Math" panose="02040503050406030204" pitchFamily="18" charset="0"/>
                        <a:ea typeface="Cambria Math" panose="02040503050406030204" pitchFamily="18" charset="0"/>
                      </a:rPr>
                      <m:t>0≤</m:t>
                    </m:r>
                    <m:r>
                      <a:rPr lang="tr-TR" altLang="tr-TR" i="1">
                        <a:latin typeface="Cambria Math" panose="02040503050406030204" pitchFamily="18" charset="0"/>
                        <a:ea typeface="Cambria Math" panose="02040503050406030204" pitchFamily="18" charset="0"/>
                      </a:rPr>
                      <m:t>𝑡</m:t>
                    </m:r>
                    <m:r>
                      <a:rPr lang="tr-TR" altLang="tr-TR" i="1">
                        <a:latin typeface="Cambria Math" panose="02040503050406030204" pitchFamily="18" charset="0"/>
                        <a:ea typeface="Cambria Math" panose="02040503050406030204" pitchFamily="18" charset="0"/>
                      </a:rPr>
                      <m:t>≤</m:t>
                    </m:r>
                    <m:r>
                      <a:rPr lang="tr-TR" altLang="tr-TR" i="1">
                        <a:latin typeface="Cambria Math" panose="02040503050406030204" pitchFamily="18" charset="0"/>
                        <a:ea typeface="Cambria Math" panose="02040503050406030204" pitchFamily="18" charset="0"/>
                      </a:rPr>
                      <m:t>𝑙</m:t>
                    </m:r>
                  </m:oMath>
                </a14:m>
                <a:endParaRPr lang="tr-TR" altLang="tr-TR" dirty="0"/>
              </a:p>
              <a:p>
                <a14:m>
                  <m:oMath xmlns:m="http://schemas.openxmlformats.org/officeDocument/2006/math">
                    <m:r>
                      <a:rPr lang="tr-TR" altLang="tr-TR" i="1">
                        <a:latin typeface="Cambria Math" panose="02040503050406030204" pitchFamily="18" charset="0"/>
                      </a:rPr>
                      <m:t>𝑑</m:t>
                    </m:r>
                    <m:d>
                      <m:dPr>
                        <m:ctrlPr>
                          <a:rPr lang="tr-TR" altLang="tr-TR" b="0" i="1" smtClean="0">
                            <a:latin typeface="Cambria Math" panose="02040503050406030204" pitchFamily="18" charset="0"/>
                          </a:rPr>
                        </m:ctrlPr>
                      </m:dPr>
                      <m:e>
                        <m:r>
                          <a:rPr lang="tr-TR" altLang="tr-TR" b="0" i="1" smtClean="0">
                            <a:latin typeface="Cambria Math" panose="02040503050406030204" pitchFamily="18" charset="0"/>
                          </a:rPr>
                          <m:t>𝑡</m:t>
                        </m:r>
                      </m:e>
                    </m:d>
                    <m:r>
                      <a:rPr lang="tr-TR" altLang="tr-TR" i="1">
                        <a:latin typeface="Cambria Math" panose="02040503050406030204" pitchFamily="18" charset="0"/>
                        <a:ea typeface="Cambria Math" panose="02040503050406030204" pitchFamily="18" charset="0"/>
                      </a:rPr>
                      <m:t>≥0</m:t>
                    </m:r>
                    <m:r>
                      <a:rPr lang="tr-TR" altLang="tr-TR" b="0" i="1" smtClean="0">
                        <a:latin typeface="Cambria Math" panose="02040503050406030204" pitchFamily="18" charset="0"/>
                        <a:ea typeface="Cambria Math" panose="02040503050406030204" pitchFamily="18" charset="0"/>
                      </a:rPr>
                      <m:t>                   </m:t>
                    </m:r>
                    <m:r>
                      <a:rPr lang="tr-TR" altLang="tr-TR" i="1">
                        <a:latin typeface="Cambria Math" panose="02040503050406030204" pitchFamily="18" charset="0"/>
                        <a:ea typeface="Cambria Math" panose="02040503050406030204" pitchFamily="18" charset="0"/>
                      </a:rPr>
                      <m:t>0≤</m:t>
                    </m:r>
                    <m:r>
                      <a:rPr lang="tr-TR" altLang="tr-TR" i="1">
                        <a:latin typeface="Cambria Math" panose="02040503050406030204" pitchFamily="18" charset="0"/>
                        <a:ea typeface="Cambria Math" panose="02040503050406030204" pitchFamily="18" charset="0"/>
                      </a:rPr>
                      <m:t>𝑡</m:t>
                    </m:r>
                    <m:r>
                      <a:rPr lang="tr-TR" altLang="tr-TR" i="1">
                        <a:latin typeface="Cambria Math" panose="02040503050406030204" pitchFamily="18" charset="0"/>
                        <a:ea typeface="Cambria Math" panose="02040503050406030204" pitchFamily="18" charset="0"/>
                      </a:rPr>
                      <m:t>≤</m:t>
                    </m:r>
                    <m:r>
                      <a:rPr lang="tr-TR" altLang="tr-TR" i="1">
                        <a:latin typeface="Cambria Math" panose="02040503050406030204" pitchFamily="18" charset="0"/>
                        <a:ea typeface="Cambria Math" panose="02040503050406030204" pitchFamily="18" charset="0"/>
                      </a:rPr>
                      <m:t>𝑙</m:t>
                    </m:r>
                  </m:oMath>
                </a14:m>
                <a:endParaRPr lang="tr-TR" altLang="tr-TR" dirty="0" smtClean="0"/>
              </a:p>
              <a:p>
                <a:r>
                  <a:rPr lang="tr-TR" altLang="tr-TR" b="1" i="1" dirty="0" smtClean="0"/>
                  <a:t> </a:t>
                </a:r>
                <a14:m>
                  <m:oMath xmlns:m="http://schemas.openxmlformats.org/officeDocument/2006/math">
                    <m:r>
                      <a:rPr lang="tr-TR" altLang="tr-TR" i="1">
                        <a:latin typeface="Cambria Math" panose="02040503050406030204" pitchFamily="18" charset="0"/>
                        <a:ea typeface="Cambria Math" panose="02040503050406030204" pitchFamily="18" charset="0"/>
                      </a:rPr>
                      <m:t> </m:t>
                    </m:r>
                    <m:r>
                      <a:rPr lang="tr-TR" altLang="tr-TR" b="1" i="1" smtClean="0">
                        <a:latin typeface="Cambria Math" panose="02040503050406030204" pitchFamily="18" charset="0"/>
                        <a:ea typeface="Cambria Math" panose="02040503050406030204" pitchFamily="18" charset="0"/>
                      </a:rPr>
                      <m:t>𝒍</m:t>
                    </m:r>
                  </m:oMath>
                </a14:m>
                <a:r>
                  <a:rPr lang="tr-TR" altLang="tr-TR" dirty="0" smtClean="0"/>
                  <a:t> ile belirtilen zemin uzunluğundaki </a:t>
                </a:r>
                <a:r>
                  <a:rPr lang="tr-TR" altLang="tr-TR" b="1" dirty="0" smtClean="0"/>
                  <a:t>P</a:t>
                </a:r>
                <a:r>
                  <a:rPr lang="tr-TR" altLang="tr-TR" b="1" baseline="-25000" dirty="0" smtClean="0"/>
                  <a:t>1</a:t>
                </a:r>
                <a:r>
                  <a:rPr lang="tr-TR" altLang="tr-TR" dirty="0" smtClean="0"/>
                  <a:t> </a:t>
                </a:r>
                <a:r>
                  <a:rPr lang="tr-TR" altLang="tr-TR" dirty="0"/>
                  <a:t>ve </a:t>
                </a:r>
                <a:r>
                  <a:rPr lang="tr-TR" altLang="tr-TR" b="1" dirty="0"/>
                  <a:t>P</a:t>
                </a:r>
                <a:r>
                  <a:rPr lang="tr-TR" altLang="tr-TR" b="1" baseline="-25000" dirty="0"/>
                  <a:t>2</a:t>
                </a:r>
                <a:r>
                  <a:rPr lang="tr-TR" altLang="tr-TR" dirty="0"/>
                  <a:t> </a:t>
                </a:r>
                <a:r>
                  <a:rPr lang="tr-TR" altLang="tr-TR" dirty="0" smtClean="0"/>
                  <a:t>yükleri arasındaki </a:t>
                </a:r>
                <a:r>
                  <a:rPr lang="tr-TR" altLang="tr-TR" dirty="0"/>
                  <a:t>mesafe sabit </a:t>
                </a:r>
                <a:r>
                  <a:rPr lang="tr-TR" altLang="tr-TR" dirty="0" smtClean="0"/>
                  <a:t>olduğu varsayılır ve </a:t>
                </a:r>
                <a:r>
                  <a:rPr lang="tr-TR" altLang="tr-TR" dirty="0"/>
                  <a:t>gerekli optimizasyona </a:t>
                </a:r>
                <a:r>
                  <a:rPr lang="tr-TR" altLang="tr-TR" b="1" i="1" dirty="0"/>
                  <a:t>b </a:t>
                </a:r>
                <a:r>
                  <a:rPr lang="tr-TR" altLang="tr-TR" dirty="0"/>
                  <a:t>ve </a:t>
                </a:r>
                <a:r>
                  <a:rPr lang="tr-TR" altLang="tr-TR" b="1" i="1" dirty="0"/>
                  <a:t>d </a:t>
                </a:r>
                <a:r>
                  <a:rPr lang="tr-TR" altLang="tr-TR" dirty="0"/>
                  <a:t>değiştirilerek ulaşılır.</a:t>
                </a:r>
              </a:p>
              <a:p>
                <a:r>
                  <a:rPr lang="tr-TR" altLang="tr-TR" dirty="0" smtClean="0"/>
                  <a:t>Bu </a:t>
                </a:r>
                <a:r>
                  <a:rPr lang="tr-TR" altLang="tr-TR" dirty="0"/>
                  <a:t>gibi problemlere </a:t>
                </a:r>
                <a:r>
                  <a:rPr lang="tr-TR" altLang="tr-TR" b="1" i="1" dirty="0" smtClean="0"/>
                  <a:t>yörünge(</a:t>
                </a:r>
                <a:r>
                  <a:rPr lang="tr-TR" altLang="tr-TR" b="1" i="1" dirty="0" err="1" smtClean="0"/>
                  <a:t>trajectory</a:t>
                </a:r>
                <a:r>
                  <a:rPr lang="tr-TR" altLang="tr-TR" b="1" dirty="0"/>
                  <a:t>)</a:t>
                </a:r>
                <a:r>
                  <a:rPr lang="tr-TR" altLang="tr-TR" dirty="0" smtClean="0"/>
                  <a:t> </a:t>
                </a:r>
                <a:r>
                  <a:rPr lang="tr-TR" altLang="tr-TR" dirty="0"/>
                  <a:t>veya </a:t>
                </a:r>
                <a:r>
                  <a:rPr lang="tr-TR" altLang="tr-TR" b="1" i="1" dirty="0"/>
                  <a:t>dinamik</a:t>
                </a:r>
                <a:r>
                  <a:rPr lang="tr-TR" altLang="tr-TR" dirty="0"/>
                  <a:t> optimizasyon problemleri denir.</a:t>
                </a:r>
              </a:p>
              <a:p>
                <a:endParaRPr lang="tr-TR" altLang="tr-TR" dirty="0" smtClean="0"/>
              </a:p>
              <a:p>
                <a:endParaRPr lang="tr-TR" altLang="tr-TR" dirty="0"/>
              </a:p>
              <a:p>
                <a:pPr lvl="1"/>
                <a:endParaRPr lang="tr-TR" altLang="tr-TR" dirty="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blipFill>
                <a:blip r:embed="rId2"/>
                <a:stretch>
                  <a:fillRect l="-1440" t="-3207"/>
                </a:stretch>
              </a:blipFill>
            </p:spPr>
            <p:txBody>
              <a:bodyPr/>
              <a:lstStyle/>
              <a:p>
                <a:r>
                  <a:rPr lang="tr-TR">
                    <a:noFill/>
                  </a:rPr>
                  <a:t> </a:t>
                </a:r>
              </a:p>
            </p:txBody>
          </p:sp>
        </mc:Fallback>
      </mc:AlternateContent>
      <p:sp>
        <p:nvSpPr>
          <p:cNvPr id="4" name="Slayt Numarası Yer Tutucusu 5"/>
          <p:cNvSpPr>
            <a:spLocks noGrp="1"/>
          </p:cNvSpPr>
          <p:nvPr>
            <p:ph type="sldNum" sz="quarter" idx="12"/>
          </p:nvPr>
        </p:nvSpPr>
        <p:spPr/>
        <p:txBody>
          <a:bodyPr/>
          <a:lstStyle/>
          <a:p>
            <a:fld id="{DB24ACF6-D7D8-45A8-9BC8-CF5EBAEE1EA9}" type="slidenum">
              <a:rPr lang="tr-TR" altLang="tr-TR" smtClean="0"/>
              <a:pPr/>
              <a:t>80</a:t>
            </a:fld>
            <a:endParaRPr lang="tr-TR" altLang="tr-TR" dirty="0"/>
          </a:p>
        </p:txBody>
      </p:sp>
    </p:spTree>
    <p:extLst>
      <p:ext uri="{BB962C8B-B14F-4D97-AF65-F5344CB8AC3E}">
        <p14:creationId xmlns:p14="http://schemas.microsoft.com/office/powerpoint/2010/main" val="4092350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Problemin fiziksel yapısına dayalı sınıflandırma</a:t>
            </a:r>
          </a:p>
        </p:txBody>
      </p:sp>
      <p:sp>
        <p:nvSpPr>
          <p:cNvPr id="71683" name="Rectangle 3"/>
          <p:cNvSpPr>
            <a:spLocks noGrp="1" noChangeArrowheads="1"/>
          </p:cNvSpPr>
          <p:nvPr>
            <p:ph type="body" idx="1"/>
          </p:nvPr>
        </p:nvSpPr>
        <p:spPr/>
        <p:txBody>
          <a:bodyPr>
            <a:normAutofit/>
          </a:bodyPr>
          <a:lstStyle/>
          <a:p>
            <a:r>
              <a:rPr lang="tr-TR" altLang="tr-TR" dirty="0"/>
              <a:t>Fiziksel yapıya dayanarak optimizasyon </a:t>
            </a:r>
            <a:r>
              <a:rPr lang="tr-TR" altLang="tr-TR" dirty="0" smtClean="0"/>
              <a:t>problemlerini, </a:t>
            </a:r>
            <a:r>
              <a:rPr lang="tr-TR" altLang="tr-TR" b="1" dirty="0" smtClean="0"/>
              <a:t>optimal </a:t>
            </a:r>
            <a:r>
              <a:rPr lang="tr-TR" altLang="tr-TR" b="1" dirty="0"/>
              <a:t>kontrol </a:t>
            </a:r>
            <a:r>
              <a:rPr lang="tr-TR" altLang="tr-TR" dirty="0"/>
              <a:t>ve </a:t>
            </a:r>
            <a:r>
              <a:rPr lang="tr-TR" altLang="tr-TR" b="1" dirty="0"/>
              <a:t>optimal olmayan kontrol</a:t>
            </a:r>
            <a:r>
              <a:rPr lang="tr-TR" altLang="tr-TR" dirty="0"/>
              <a:t> </a:t>
            </a:r>
            <a:r>
              <a:rPr lang="tr-TR" altLang="tr-TR" b="1" dirty="0"/>
              <a:t>problemleri</a:t>
            </a:r>
            <a:r>
              <a:rPr lang="tr-TR" altLang="tr-TR" dirty="0"/>
              <a:t> olarak sınıflandırabiliriz.</a:t>
            </a:r>
          </a:p>
          <a:p>
            <a:pPr marL="514350" indent="-514350">
              <a:buFont typeface="+mj-lt"/>
              <a:buAutoNum type="romanLcPeriod"/>
            </a:pPr>
            <a:r>
              <a:rPr lang="tr-TR" altLang="tr-TR" dirty="0"/>
              <a:t>(I) Optimal </a:t>
            </a:r>
            <a:r>
              <a:rPr lang="tr-TR" altLang="tr-TR" dirty="0" smtClean="0"/>
              <a:t>Kontrol (OK</a:t>
            </a:r>
            <a:r>
              <a:rPr lang="tr-TR" altLang="tr-TR" dirty="0"/>
              <a:t>) </a:t>
            </a:r>
            <a:r>
              <a:rPr lang="tr-TR" altLang="tr-TR" dirty="0" smtClean="0"/>
              <a:t>problemi, bir </a:t>
            </a:r>
            <a:r>
              <a:rPr lang="tr-TR" altLang="tr-TR" dirty="0"/>
              <a:t>takım aşamalar içeren matematiksel bir programlama </a:t>
            </a:r>
            <a:r>
              <a:rPr lang="tr-TR" altLang="tr-TR" dirty="0" smtClean="0"/>
              <a:t>problemidir. Burada </a:t>
            </a:r>
            <a:r>
              <a:rPr lang="tr-TR" altLang="tr-TR" dirty="0"/>
              <a:t>her aşama önceki aşamadan önceden belirlenmiş bir şekilde gelişir.</a:t>
            </a:r>
          </a:p>
          <a:p>
            <a:pPr lvl="1"/>
            <a:r>
              <a:rPr lang="tr-TR" altLang="tr-TR" dirty="0" smtClean="0"/>
              <a:t>İki </a:t>
            </a:r>
            <a:r>
              <a:rPr lang="tr-TR" altLang="tr-TR" dirty="0"/>
              <a:t>tür değişkenle tanımlanır: kontrol veya tasarım değişkenleri ve durum değişkenleri.</a:t>
            </a:r>
            <a:endParaRPr lang="tr-TR" altLang="tr-TR" dirty="0" smtClean="0"/>
          </a:p>
          <a:p>
            <a:endParaRPr lang="tr-TR" altLang="tr-TR" dirty="0"/>
          </a:p>
          <a:p>
            <a:pPr lvl="1"/>
            <a:endParaRPr lang="tr-TR" altLang="tr-TR" dirty="0"/>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81</a:t>
            </a:fld>
            <a:endParaRPr lang="tr-TR" altLang="tr-TR" dirty="0"/>
          </a:p>
        </p:txBody>
      </p:sp>
    </p:spTree>
    <p:extLst>
      <p:ext uri="{BB962C8B-B14F-4D97-AF65-F5344CB8AC3E}">
        <p14:creationId xmlns:p14="http://schemas.microsoft.com/office/powerpoint/2010/main" val="29016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Problemin fiziksel yapısına dayalı sınıflandırma</a:t>
            </a:r>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p:txBody>
              <a:bodyPr>
                <a:normAutofit fontScale="85000" lnSpcReduction="10000"/>
              </a:bodyPr>
              <a:lstStyle/>
              <a:p>
                <a:r>
                  <a:rPr lang="tr-TR" altLang="tr-TR" dirty="0" smtClean="0"/>
                  <a:t>Problem, </a:t>
                </a:r>
                <a:r>
                  <a:rPr lang="tr-TR" altLang="tr-TR" dirty="0"/>
                  <a:t>tüm aşamalardaki toplam amaç </a:t>
                </a:r>
                <a:r>
                  <a:rPr lang="tr-TR" altLang="tr-TR" dirty="0" smtClean="0"/>
                  <a:t>fonksiyonunu </a:t>
                </a:r>
                <a:r>
                  <a:rPr lang="tr-TR" altLang="tr-TR" dirty="0"/>
                  <a:t>(performans indeksi,</a:t>
                </a:r>
                <a:r>
                  <a:rPr lang="tr-TR" altLang="tr-TR" b="1" dirty="0"/>
                  <a:t> PI </a:t>
                </a:r>
                <a:r>
                  <a:rPr lang="tr-TR" altLang="tr-TR" dirty="0"/>
                  <a:t>olarak da bilinir), kontrol ve durum değişkenleri üzerindeki kısıtlamalar kümesine </a:t>
                </a:r>
                <a:r>
                  <a:rPr lang="tr-TR" altLang="tr-TR" dirty="0" smtClean="0"/>
                  <a:t>bağlı olacak şekilde minimize eden kontrol </a:t>
                </a:r>
                <a:r>
                  <a:rPr lang="tr-TR" altLang="tr-TR" dirty="0"/>
                  <a:t>veya tasarım </a:t>
                </a:r>
                <a:r>
                  <a:rPr lang="tr-TR" altLang="tr-TR" dirty="0" smtClean="0"/>
                  <a:t>değişkenlerinin bir kümesini </a:t>
                </a:r>
                <a:r>
                  <a:rPr lang="tr-TR" altLang="tr-TR" dirty="0"/>
                  <a:t>bulmaktır. </a:t>
                </a:r>
                <a:endParaRPr lang="tr-TR" altLang="tr-TR" dirty="0" smtClean="0"/>
              </a:p>
              <a:p>
                <a:r>
                  <a:rPr lang="tr-TR" altLang="tr-TR" dirty="0" smtClean="0"/>
                  <a:t>Optimal </a:t>
                </a:r>
                <a:r>
                  <a:rPr lang="tr-TR" altLang="tr-TR" dirty="0"/>
                  <a:t>Kontrol problemi şu şekilde ifade edilebilir</a:t>
                </a:r>
                <a:r>
                  <a:rPr lang="tr-TR" altLang="tr-TR" dirty="0" smtClean="0"/>
                  <a:t>:</a:t>
                </a:r>
              </a:p>
              <a:p>
                <a14:m>
                  <m:oMath xmlns:m="http://schemas.openxmlformats.org/officeDocument/2006/math">
                    <m:r>
                      <a:rPr lang="tr-TR" altLang="tr-TR" sz="2000" b="0" i="1" smtClean="0">
                        <a:latin typeface="Cambria Math" panose="02040503050406030204" pitchFamily="18" charset="0"/>
                      </a:rPr>
                      <m:t>𝑓</m:t>
                    </m:r>
                    <m:d>
                      <m:dPr>
                        <m:ctrlPr>
                          <a:rPr lang="tr-TR" altLang="tr-TR" sz="2000" b="0" i="1" smtClean="0">
                            <a:latin typeface="Cambria Math" panose="02040503050406030204" pitchFamily="18" charset="0"/>
                          </a:rPr>
                        </m:ctrlPr>
                      </m:dPr>
                      <m:e>
                        <m:r>
                          <a:rPr lang="tr-TR" altLang="tr-TR" sz="2000" b="0" i="1" smtClean="0">
                            <a:latin typeface="Cambria Math" panose="02040503050406030204" pitchFamily="18" charset="0"/>
                          </a:rPr>
                          <m:t>𝑋</m:t>
                        </m:r>
                      </m:e>
                    </m:d>
                    <m:r>
                      <a:rPr lang="tr-TR" altLang="tr-TR" sz="2000" b="0" i="1" smtClean="0">
                        <a:latin typeface="Cambria Math" panose="02040503050406030204" pitchFamily="18" charset="0"/>
                      </a:rPr>
                      <m:t>=</m:t>
                    </m:r>
                    <m:nary>
                      <m:naryPr>
                        <m:chr m:val="∑"/>
                        <m:ctrlPr>
                          <a:rPr lang="tr-TR" altLang="tr-TR" sz="2000" i="1" smtClean="0">
                            <a:latin typeface="Cambria Math" panose="02040503050406030204" pitchFamily="18" charset="0"/>
                          </a:rPr>
                        </m:ctrlPr>
                      </m:naryPr>
                      <m:sub>
                        <m:r>
                          <m:rPr>
                            <m:brk m:alnAt="23"/>
                          </m:rPr>
                          <a:rPr lang="tr-TR" altLang="tr-TR" sz="2000" b="0" i="1" smtClean="0">
                            <a:latin typeface="Cambria Math" panose="02040503050406030204" pitchFamily="18" charset="0"/>
                          </a:rPr>
                          <m:t>𝑖</m:t>
                        </m:r>
                        <m:r>
                          <a:rPr lang="tr-TR" altLang="tr-TR" sz="2000" b="0" i="1" smtClean="0">
                            <a:latin typeface="Cambria Math" panose="02040503050406030204" pitchFamily="18" charset="0"/>
                          </a:rPr>
                          <m:t>=1</m:t>
                        </m:r>
                      </m:sub>
                      <m:sup>
                        <m:r>
                          <a:rPr lang="tr-TR" altLang="tr-TR" sz="2000" b="0" i="1" smtClean="0">
                            <a:latin typeface="Cambria Math" panose="02040503050406030204" pitchFamily="18" charset="0"/>
                          </a:rPr>
                          <m:t>𝑡</m:t>
                        </m:r>
                      </m:sup>
                      <m:e>
                        <m:sSub>
                          <m:sSubPr>
                            <m:ctrlPr>
                              <a:rPr lang="tr-TR" altLang="tr-TR" sz="2000" i="1" smtClean="0">
                                <a:latin typeface="Cambria Math" panose="02040503050406030204" pitchFamily="18" charset="0"/>
                              </a:rPr>
                            </m:ctrlPr>
                          </m:sSubPr>
                          <m:e>
                            <m:r>
                              <a:rPr lang="tr-TR" altLang="tr-TR" sz="2000" b="0" i="1" smtClean="0">
                                <a:latin typeface="Cambria Math" panose="02040503050406030204" pitchFamily="18" charset="0"/>
                              </a:rPr>
                              <m:t>𝑓</m:t>
                            </m:r>
                          </m:e>
                          <m:sub>
                            <m:r>
                              <a:rPr lang="tr-TR" altLang="tr-TR" sz="2000" b="0" i="1" smtClean="0">
                                <a:latin typeface="Cambria Math" panose="02040503050406030204" pitchFamily="18" charset="0"/>
                              </a:rPr>
                              <m:t>𝑖</m:t>
                            </m:r>
                          </m:sub>
                        </m:sSub>
                        <m:d>
                          <m:dPr>
                            <m:ctrlPr>
                              <a:rPr lang="tr-TR" altLang="tr-TR" sz="2000" b="0" i="1" smtClean="0">
                                <a:latin typeface="Cambria Math" panose="02040503050406030204" pitchFamily="18" charset="0"/>
                              </a:rPr>
                            </m:ctrlPr>
                          </m:dPr>
                          <m:e>
                            <m:sSub>
                              <m:sSubPr>
                                <m:ctrlPr>
                                  <a:rPr lang="tr-TR" altLang="tr-TR" sz="2000" i="1">
                                    <a:latin typeface="Cambria Math" panose="02040503050406030204" pitchFamily="18" charset="0"/>
                                  </a:rPr>
                                </m:ctrlPr>
                              </m:sSubPr>
                              <m:e>
                                <m:r>
                                  <a:rPr lang="tr-TR" altLang="tr-TR" sz="2000" b="0" i="1" smtClean="0">
                                    <a:latin typeface="Cambria Math" panose="02040503050406030204" pitchFamily="18" charset="0"/>
                                  </a:rPr>
                                  <m:t>𝑥</m:t>
                                </m:r>
                              </m:e>
                              <m:sub>
                                <m:r>
                                  <a:rPr lang="tr-TR" altLang="tr-TR" sz="2000" i="1">
                                    <a:latin typeface="Cambria Math" panose="02040503050406030204" pitchFamily="18" charset="0"/>
                                  </a:rPr>
                                  <m:t>𝑖</m:t>
                                </m:r>
                                <m:r>
                                  <a:rPr lang="tr-TR" altLang="tr-TR" sz="2000" b="0" i="1" smtClean="0">
                                    <a:latin typeface="Cambria Math" panose="02040503050406030204" pitchFamily="18" charset="0"/>
                                  </a:rPr>
                                  <m:t>,</m:t>
                                </m:r>
                                <m:r>
                                  <a:rPr lang="tr-TR" altLang="tr-TR" sz="2000" i="1" smtClean="0">
                                    <a:latin typeface="Cambria Math" panose="02040503050406030204" pitchFamily="18" charset="0"/>
                                  </a:rPr>
                                  <m:t> </m:t>
                                </m:r>
                              </m:sub>
                            </m:sSub>
                            <m:sSub>
                              <m:sSubPr>
                                <m:ctrlPr>
                                  <a:rPr lang="tr-TR" altLang="tr-TR" sz="2000" i="1">
                                    <a:latin typeface="Cambria Math" panose="02040503050406030204" pitchFamily="18" charset="0"/>
                                  </a:rPr>
                                </m:ctrlPr>
                              </m:sSubPr>
                              <m:e>
                                <m:r>
                                  <a:rPr lang="tr-TR" altLang="tr-TR" sz="2000" b="0" i="1" smtClean="0">
                                    <a:latin typeface="Cambria Math" panose="02040503050406030204" pitchFamily="18" charset="0"/>
                                  </a:rPr>
                                  <m:t>𝑦</m:t>
                                </m:r>
                              </m:e>
                              <m:sub>
                                <m:r>
                                  <a:rPr lang="tr-TR" altLang="tr-TR" sz="2000" i="1">
                                    <a:latin typeface="Cambria Math" panose="02040503050406030204" pitchFamily="18" charset="0"/>
                                  </a:rPr>
                                  <m:t>𝑖</m:t>
                                </m:r>
                              </m:sub>
                            </m:sSub>
                          </m:e>
                        </m:d>
                      </m:e>
                    </m:nary>
                    <m:r>
                      <a:rPr lang="tr-TR" altLang="tr-TR" sz="2000" i="1">
                        <a:latin typeface="Cambria Math" panose="02040503050406030204" pitchFamily="18" charset="0"/>
                      </a:rPr>
                      <m:t>, </m:t>
                    </m:r>
                    <m:r>
                      <a:rPr lang="tr-TR" altLang="tr-TR" sz="2000" i="1">
                        <a:latin typeface="Cambria Math" panose="02040503050406030204" pitchFamily="18" charset="0"/>
                      </a:rPr>
                      <m:t>𝑚𝑖𝑛𝑖𝑚𝑖𝑧𝑒</m:t>
                    </m:r>
                    <m:r>
                      <a:rPr lang="tr-TR" altLang="tr-TR" sz="2000" i="1">
                        <a:latin typeface="Cambria Math" panose="02040503050406030204" pitchFamily="18" charset="0"/>
                      </a:rPr>
                      <m:t> </m:t>
                    </m:r>
                    <m:r>
                      <a:rPr lang="tr-TR" altLang="tr-TR" sz="2000" i="1">
                        <a:latin typeface="Cambria Math" panose="02040503050406030204" pitchFamily="18" charset="0"/>
                      </a:rPr>
                      <m:t>𝑒𝑑𝑒𝑐𝑒𝑘</m:t>
                    </m:r>
                    <m:r>
                      <a:rPr lang="tr-TR" altLang="tr-TR" sz="2000" i="1">
                        <a:latin typeface="Cambria Math" panose="02040503050406030204" pitchFamily="18" charset="0"/>
                      </a:rPr>
                      <m:t> </m:t>
                    </m:r>
                    <m:r>
                      <a:rPr lang="tr-TR" altLang="tr-TR" sz="2000" b="0" i="1" smtClean="0">
                        <a:latin typeface="Cambria Math" panose="02040503050406030204" pitchFamily="18" charset="0"/>
                      </a:rPr>
                      <m:t>𝑋</m:t>
                    </m:r>
                    <m:r>
                      <a:rPr lang="tr-TR" altLang="tr-TR" sz="2000" i="1">
                        <a:latin typeface="Cambria Math" panose="02040503050406030204" pitchFamily="18" charset="0"/>
                      </a:rPr>
                      <m:t>𝑑𝑒</m:t>
                    </m:r>
                    <m:r>
                      <a:rPr lang="tr-TR" altLang="tr-TR" sz="2000" i="1">
                        <a:latin typeface="Cambria Math" panose="02040503050406030204" pitchFamily="18" charset="0"/>
                      </a:rPr>
                      <m:t>ğ</m:t>
                    </m:r>
                    <m:r>
                      <a:rPr lang="tr-TR" altLang="tr-TR" sz="2000" i="1">
                        <a:latin typeface="Cambria Math" panose="02040503050406030204" pitchFamily="18" charset="0"/>
                      </a:rPr>
                      <m:t>𝑒𝑟𝑖𝑛𝑖</m:t>
                    </m:r>
                    <m:r>
                      <a:rPr lang="tr-TR" altLang="tr-TR" sz="2000" i="1">
                        <a:latin typeface="Cambria Math" panose="02040503050406030204" pitchFamily="18" charset="0"/>
                      </a:rPr>
                      <m:t> </m:t>
                    </m:r>
                    <m:r>
                      <a:rPr lang="tr-TR" altLang="tr-TR" sz="2000" i="1">
                        <a:latin typeface="Cambria Math" panose="02040503050406030204" pitchFamily="18" charset="0"/>
                      </a:rPr>
                      <m:t>𝑏𝑢𝑙</m:t>
                    </m:r>
                    <m:r>
                      <a:rPr lang="tr-TR" altLang="tr-TR" sz="2000" i="1">
                        <a:latin typeface="Cambria Math" panose="02040503050406030204" pitchFamily="18" charset="0"/>
                      </a:rPr>
                      <m:t>. </m:t>
                    </m:r>
                  </m:oMath>
                </a14:m>
                <a:endParaRPr lang="tr-TR" altLang="tr-TR" dirty="0" smtClean="0"/>
              </a:p>
              <a:p>
                <a:r>
                  <a:rPr lang="tr-TR" altLang="tr-TR" dirty="0"/>
                  <a:t>Bağlı kısıtlar</a:t>
                </a:r>
                <a:endParaRPr lang="tr-TR" altLang="tr-TR" i="1" dirty="0">
                  <a:latin typeface="Cambria Math" panose="02040503050406030204" pitchFamily="18" charset="0"/>
                </a:endParaRPr>
              </a:p>
              <a:p>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𝑞</m:t>
                        </m:r>
                      </m:e>
                      <m:sub>
                        <m:r>
                          <a:rPr lang="tr-TR" altLang="tr-TR" i="1">
                            <a:latin typeface="Cambria Math" panose="02040503050406030204" pitchFamily="18" charset="0"/>
                            <a:ea typeface="Cambria Math" panose="02040503050406030204" pitchFamily="18" charset="0"/>
                          </a:rPr>
                          <m:t>𝑖</m:t>
                        </m:r>
                      </m:sub>
                    </m:sSub>
                    <m:d>
                      <m:dPr>
                        <m:ctrlPr>
                          <a:rPr lang="tr-TR" altLang="tr-TR" i="1">
                            <a:latin typeface="Cambria Math" panose="02040503050406030204" pitchFamily="18" charset="0"/>
                            <a:ea typeface="Cambria Math" panose="02040503050406030204" pitchFamily="18" charset="0"/>
                          </a:rPr>
                        </m:ctrlPr>
                      </m:dPr>
                      <m:e>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𝑖</m:t>
                            </m:r>
                          </m:sub>
                        </m:sSub>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m:t>
                            </m:r>
                            <m:r>
                              <a:rPr lang="tr-TR" altLang="tr-TR" i="1">
                                <a:latin typeface="Cambria Math" panose="02040503050406030204" pitchFamily="18" charset="0"/>
                                <a:ea typeface="Cambria Math" panose="02040503050406030204" pitchFamily="18" charset="0"/>
                              </a:rPr>
                              <m:t>𝑦</m:t>
                            </m:r>
                          </m:e>
                          <m:sub>
                            <m:r>
                              <a:rPr lang="tr-TR" altLang="tr-TR" i="1">
                                <a:latin typeface="Cambria Math" panose="02040503050406030204" pitchFamily="18" charset="0"/>
                                <a:ea typeface="Cambria Math" panose="02040503050406030204" pitchFamily="18" charset="0"/>
                              </a:rPr>
                              <m:t>𝑖</m:t>
                            </m:r>
                          </m:sub>
                        </m:sSub>
                      </m:e>
                    </m:d>
                    <m:r>
                      <a:rPr lang="tr-TR" altLang="tr-TR" i="1">
                        <a:latin typeface="Cambria Math" panose="02040503050406030204" pitchFamily="18" charset="0"/>
                        <a:ea typeface="Cambria Math" panose="02040503050406030204" pitchFamily="18" charset="0"/>
                      </a:rPr>
                      <m:t>+</m:t>
                    </m:r>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𝑦</m:t>
                        </m:r>
                      </m:e>
                      <m:sub>
                        <m:r>
                          <a:rPr lang="tr-TR" altLang="tr-TR" i="1">
                            <a:latin typeface="Cambria Math" panose="02040503050406030204" pitchFamily="18" charset="0"/>
                            <a:ea typeface="Cambria Math" panose="02040503050406030204" pitchFamily="18" charset="0"/>
                          </a:rPr>
                          <m:t>𝑖</m:t>
                        </m:r>
                      </m:sub>
                    </m:sSub>
                    <m:r>
                      <a:rPr lang="tr-TR" altLang="tr-TR" i="1">
                        <a:latin typeface="Cambria Math" panose="02040503050406030204" pitchFamily="18" charset="0"/>
                        <a:ea typeface="Cambria Math" panose="02040503050406030204" pitchFamily="18" charset="0"/>
                      </a:rPr>
                      <m:t>=</m:t>
                    </m:r>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𝑦</m:t>
                        </m:r>
                      </m:e>
                      <m:sub>
                        <m:r>
                          <a:rPr lang="tr-TR" altLang="tr-TR" i="1">
                            <a:latin typeface="Cambria Math" panose="02040503050406030204" pitchFamily="18" charset="0"/>
                            <a:ea typeface="Cambria Math" panose="02040503050406030204" pitchFamily="18" charset="0"/>
                          </a:rPr>
                          <m:t>𝑖</m:t>
                        </m:r>
                        <m:r>
                          <a:rPr lang="tr-TR" altLang="tr-TR" i="1">
                            <a:latin typeface="Cambria Math" panose="02040503050406030204" pitchFamily="18" charset="0"/>
                            <a:ea typeface="Cambria Math" panose="02040503050406030204" pitchFamily="18" charset="0"/>
                          </a:rPr>
                          <m:t>+1</m:t>
                        </m:r>
                      </m:sub>
                    </m:sSub>
                    <m:r>
                      <a:rPr lang="tr-TR" altLang="tr-TR" i="1">
                        <a:latin typeface="Cambria Math" panose="02040503050406030204" pitchFamily="18" charset="0"/>
                        <a:ea typeface="Cambria Math" panose="02040503050406030204" pitchFamily="18" charset="0"/>
                      </a:rPr>
                      <m:t>   </m:t>
                    </m:r>
                    <m:r>
                      <a:rPr lang="tr-TR" altLang="tr-TR" i="1">
                        <a:latin typeface="Cambria Math" panose="02040503050406030204" pitchFamily="18" charset="0"/>
                        <a:ea typeface="Cambria Math" panose="02040503050406030204" pitchFamily="18" charset="0"/>
                      </a:rPr>
                      <m:t>𝑖</m:t>
                    </m:r>
                    <m:r>
                      <a:rPr lang="tr-TR" altLang="tr-TR" i="1">
                        <a:latin typeface="Cambria Math" panose="02040503050406030204" pitchFamily="18" charset="0"/>
                        <a:ea typeface="Cambria Math" panose="02040503050406030204" pitchFamily="18" charset="0"/>
                      </a:rPr>
                      <m:t>=1,2,…,</m:t>
                    </m:r>
                    <m:r>
                      <a:rPr lang="tr-TR" altLang="tr-TR" i="1">
                        <a:latin typeface="Cambria Math" panose="02040503050406030204" pitchFamily="18" charset="0"/>
                        <a:ea typeface="Cambria Math" panose="02040503050406030204" pitchFamily="18" charset="0"/>
                      </a:rPr>
                      <m:t>𝑙</m:t>
                    </m:r>
                  </m:oMath>
                </a14:m>
                <a:endParaRPr lang="tr-TR" altLang="tr-TR" dirty="0"/>
              </a:p>
              <a:p>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𝑔</m:t>
                        </m:r>
                      </m:e>
                      <m:sub>
                        <m:r>
                          <a:rPr lang="tr-TR" altLang="tr-TR" i="1">
                            <a:latin typeface="Cambria Math" panose="02040503050406030204" pitchFamily="18" charset="0"/>
                            <a:ea typeface="Cambria Math" panose="02040503050406030204" pitchFamily="18" charset="0"/>
                          </a:rPr>
                          <m:t>𝑗</m:t>
                        </m:r>
                      </m:sub>
                    </m:sSub>
                    <m:d>
                      <m:dPr>
                        <m:ctrlPr>
                          <a:rPr lang="tr-TR" altLang="tr-TR" i="1">
                            <a:latin typeface="Cambria Math" panose="02040503050406030204" pitchFamily="18" charset="0"/>
                            <a:ea typeface="Cambria Math" panose="02040503050406030204" pitchFamily="18" charset="0"/>
                          </a:rPr>
                        </m:ctrlPr>
                      </m:dPr>
                      <m:e>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𝑗</m:t>
                            </m:r>
                          </m:sub>
                        </m:sSub>
                      </m:e>
                    </m:d>
                    <m:r>
                      <a:rPr lang="tr-TR" altLang="tr-TR" i="1">
                        <a:latin typeface="Cambria Math" panose="02040503050406030204" pitchFamily="18" charset="0"/>
                        <a:ea typeface="Cambria Math" panose="02040503050406030204" pitchFamily="18" charset="0"/>
                      </a:rPr>
                      <m:t>≤0,                      </m:t>
                    </m:r>
                    <m:r>
                      <a:rPr lang="tr-TR" altLang="tr-TR" i="1">
                        <a:latin typeface="Cambria Math" panose="02040503050406030204" pitchFamily="18" charset="0"/>
                        <a:ea typeface="Cambria Math" panose="02040503050406030204" pitchFamily="18" charset="0"/>
                      </a:rPr>
                      <m:t>𝑗</m:t>
                    </m:r>
                    <m:r>
                      <a:rPr lang="tr-TR" altLang="tr-TR" i="1">
                        <a:latin typeface="Cambria Math" panose="02040503050406030204" pitchFamily="18" charset="0"/>
                        <a:ea typeface="Cambria Math" panose="02040503050406030204" pitchFamily="18" charset="0"/>
                      </a:rPr>
                      <m:t>=1,2,…,</m:t>
                    </m:r>
                    <m:r>
                      <a:rPr lang="tr-TR" altLang="tr-TR" i="1">
                        <a:latin typeface="Cambria Math" panose="02040503050406030204" pitchFamily="18" charset="0"/>
                        <a:ea typeface="Cambria Math" panose="02040503050406030204" pitchFamily="18" charset="0"/>
                      </a:rPr>
                      <m:t>𝑙</m:t>
                    </m:r>
                  </m:oMath>
                </a14:m>
                <a:endParaRPr lang="tr-TR" altLang="tr-TR" dirty="0"/>
              </a:p>
              <a:p>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h</m:t>
                        </m:r>
                      </m:e>
                      <m:sub>
                        <m:r>
                          <a:rPr lang="tr-TR" altLang="tr-TR" i="1">
                            <a:latin typeface="Cambria Math" panose="02040503050406030204" pitchFamily="18" charset="0"/>
                            <a:ea typeface="Cambria Math" panose="02040503050406030204" pitchFamily="18" charset="0"/>
                          </a:rPr>
                          <m:t>𝑘</m:t>
                        </m:r>
                      </m:sub>
                    </m:sSub>
                    <m:d>
                      <m:dPr>
                        <m:ctrlPr>
                          <a:rPr lang="tr-TR" altLang="tr-TR" i="1">
                            <a:latin typeface="Cambria Math" panose="02040503050406030204" pitchFamily="18" charset="0"/>
                            <a:ea typeface="Cambria Math" panose="02040503050406030204" pitchFamily="18" charset="0"/>
                          </a:rPr>
                        </m:ctrlPr>
                      </m:dPr>
                      <m:e>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𝑦</m:t>
                            </m:r>
                          </m:e>
                          <m:sub>
                            <m:r>
                              <a:rPr lang="tr-TR" altLang="tr-TR" i="1">
                                <a:latin typeface="Cambria Math" panose="02040503050406030204" pitchFamily="18" charset="0"/>
                                <a:ea typeface="Cambria Math" panose="02040503050406030204" pitchFamily="18" charset="0"/>
                              </a:rPr>
                              <m:t>𝑘</m:t>
                            </m:r>
                          </m:sub>
                        </m:sSub>
                      </m:e>
                    </m:d>
                    <m:r>
                      <a:rPr lang="tr-TR" altLang="tr-TR" i="1">
                        <a:latin typeface="Cambria Math" panose="02040503050406030204" pitchFamily="18" charset="0"/>
                        <a:ea typeface="Cambria Math" panose="02040503050406030204" pitchFamily="18" charset="0"/>
                      </a:rPr>
                      <m:t>≤0,                     </m:t>
                    </m:r>
                    <m:r>
                      <a:rPr lang="tr-TR" altLang="tr-TR" i="1">
                        <a:latin typeface="Cambria Math" panose="02040503050406030204" pitchFamily="18" charset="0"/>
                        <a:ea typeface="Cambria Math" panose="02040503050406030204" pitchFamily="18" charset="0"/>
                      </a:rPr>
                      <m:t>𝑘</m:t>
                    </m:r>
                    <m:r>
                      <a:rPr lang="tr-TR" altLang="tr-TR" i="1">
                        <a:latin typeface="Cambria Math" panose="02040503050406030204" pitchFamily="18" charset="0"/>
                        <a:ea typeface="Cambria Math" panose="02040503050406030204" pitchFamily="18" charset="0"/>
                      </a:rPr>
                      <m:t>=1,2,…,</m:t>
                    </m:r>
                    <m:r>
                      <a:rPr lang="tr-TR" altLang="tr-TR" i="1">
                        <a:latin typeface="Cambria Math" panose="02040503050406030204" pitchFamily="18" charset="0"/>
                        <a:ea typeface="Cambria Math" panose="02040503050406030204" pitchFamily="18" charset="0"/>
                      </a:rPr>
                      <m:t>𝑙</m:t>
                    </m:r>
                  </m:oMath>
                </a14:m>
                <a:endParaRPr lang="tr-TR" altLang="tr-TR" dirty="0"/>
              </a:p>
              <a:p>
                <a:endParaRPr lang="tr-TR" altLang="tr-TR" dirty="0" smtClean="0"/>
              </a:p>
              <a:p>
                <a:pPr lvl="1"/>
                <a:endParaRPr lang="tr-TR" altLang="tr-TR" dirty="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blipFill>
                <a:blip r:embed="rId2"/>
                <a:stretch>
                  <a:fillRect l="-960" t="-2332" r="-960"/>
                </a:stretch>
              </a:blipFill>
            </p:spPr>
            <p:txBody>
              <a:bodyPr/>
              <a:lstStyle/>
              <a:p>
                <a:r>
                  <a:rPr lang="tr-TR">
                    <a:noFill/>
                  </a:rPr>
                  <a:t> </a:t>
                </a:r>
              </a:p>
            </p:txBody>
          </p:sp>
        </mc:Fallback>
      </mc:AlternateContent>
      <p:sp>
        <p:nvSpPr>
          <p:cNvPr id="4" name="Slayt Numarası Yer Tutucusu 5"/>
          <p:cNvSpPr>
            <a:spLocks noGrp="1"/>
          </p:cNvSpPr>
          <p:nvPr>
            <p:ph type="sldNum" sz="quarter" idx="12"/>
          </p:nvPr>
        </p:nvSpPr>
        <p:spPr/>
        <p:txBody>
          <a:bodyPr/>
          <a:lstStyle/>
          <a:p>
            <a:fld id="{DB24ACF6-D7D8-45A8-9BC8-CF5EBAEE1EA9}" type="slidenum">
              <a:rPr lang="tr-TR" altLang="tr-TR" smtClean="0"/>
              <a:pPr/>
              <a:t>82</a:t>
            </a:fld>
            <a:endParaRPr lang="tr-TR" altLang="tr-TR" dirty="0"/>
          </a:p>
        </p:txBody>
      </p:sp>
    </p:spTree>
    <p:extLst>
      <p:ext uri="{BB962C8B-B14F-4D97-AF65-F5344CB8AC3E}">
        <p14:creationId xmlns:p14="http://schemas.microsoft.com/office/powerpoint/2010/main" val="28601438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Problemin fiziksel yapısına dayalı sınıflandırma</a:t>
            </a:r>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p:txBody>
              <a:bodyPr>
                <a:normAutofit/>
              </a:bodyPr>
              <a:lstStyle/>
              <a:p>
                <a:r>
                  <a:rPr lang="tr-TR" altLang="tr-TR" dirty="0" smtClean="0"/>
                  <a:t>Burada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𝑖</m:t>
                        </m:r>
                      </m:sub>
                    </m:sSub>
                  </m:oMath>
                </a14:m>
                <a:r>
                  <a:rPr lang="tr-TR" altLang="tr-TR" dirty="0" smtClean="0"/>
                  <a:t>, i. kontrol değişkeni ve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b="0" i="1" smtClean="0">
                            <a:latin typeface="Cambria Math" panose="02040503050406030204" pitchFamily="18" charset="0"/>
                            <a:ea typeface="Cambria Math" panose="02040503050406030204" pitchFamily="18" charset="0"/>
                          </a:rPr>
                          <m:t>𝑦</m:t>
                        </m:r>
                      </m:e>
                      <m:sub>
                        <m:r>
                          <a:rPr lang="tr-TR" altLang="tr-TR" i="1">
                            <a:latin typeface="Cambria Math" panose="02040503050406030204" pitchFamily="18" charset="0"/>
                            <a:ea typeface="Cambria Math" panose="02040503050406030204" pitchFamily="18" charset="0"/>
                          </a:rPr>
                          <m:t>𝑖</m:t>
                        </m:r>
                      </m:sub>
                    </m:sSub>
                  </m:oMath>
                </a14:m>
                <a:r>
                  <a:rPr lang="tr-TR" altLang="tr-TR" dirty="0" smtClean="0"/>
                  <a:t>, i. durum değişkeni  ve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b="0" i="1" smtClean="0">
                            <a:latin typeface="Cambria Math" panose="02040503050406030204" pitchFamily="18" charset="0"/>
                            <a:ea typeface="Cambria Math" panose="02040503050406030204" pitchFamily="18" charset="0"/>
                          </a:rPr>
                          <m:t>𝑓</m:t>
                        </m:r>
                      </m:e>
                      <m:sub>
                        <m:r>
                          <a:rPr lang="tr-TR" altLang="tr-TR" i="1">
                            <a:latin typeface="Cambria Math" panose="02040503050406030204" pitchFamily="18" charset="0"/>
                            <a:ea typeface="Cambria Math" panose="02040503050406030204" pitchFamily="18" charset="0"/>
                          </a:rPr>
                          <m:t>𝑖</m:t>
                        </m:r>
                      </m:sub>
                    </m:sSub>
                  </m:oMath>
                </a14:m>
                <a:r>
                  <a:rPr lang="tr-TR" altLang="tr-TR" dirty="0" smtClean="0"/>
                  <a:t>, i. aşamanın toplam hedef fonksiyonuna katkısıdır.</a:t>
                </a:r>
                <a:r>
                  <a:rPr lang="tr-TR" altLang="tr-TR" dirty="0">
                    <a:ea typeface="Cambria Math" panose="02040503050406030204" pitchFamily="18" charset="0"/>
                  </a:rPr>
                  <a:t>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𝑔</m:t>
                        </m:r>
                      </m:e>
                      <m:sub>
                        <m:r>
                          <a:rPr lang="tr-TR" altLang="tr-TR" i="1">
                            <a:latin typeface="Cambria Math" panose="02040503050406030204" pitchFamily="18" charset="0"/>
                            <a:ea typeface="Cambria Math" panose="02040503050406030204" pitchFamily="18" charset="0"/>
                          </a:rPr>
                          <m:t>𝑗</m:t>
                        </m:r>
                      </m:sub>
                    </m:sSub>
                  </m:oMath>
                </a14:m>
                <a:r>
                  <a:rPr lang="tr-TR" altLang="tr-TR" dirty="0" smtClean="0"/>
                  <a:t>,</a:t>
                </a:r>
                <a:r>
                  <a:rPr lang="tr-TR" altLang="tr-TR" dirty="0">
                    <a:ea typeface="Cambria Math" panose="02040503050406030204" pitchFamily="18" charset="0"/>
                  </a:rPr>
                  <a:t>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h</m:t>
                        </m:r>
                      </m:e>
                      <m:sub>
                        <m:r>
                          <a:rPr lang="tr-TR" altLang="tr-TR" i="1">
                            <a:latin typeface="Cambria Math" panose="02040503050406030204" pitchFamily="18" charset="0"/>
                            <a:ea typeface="Cambria Math" panose="02040503050406030204" pitchFamily="18" charset="0"/>
                          </a:rPr>
                          <m:t>𝑘</m:t>
                        </m:r>
                      </m:sub>
                    </m:sSub>
                  </m:oMath>
                </a14:m>
                <a:r>
                  <a:rPr lang="tr-TR" altLang="tr-TR" dirty="0" smtClean="0"/>
                  <a:t> ve</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b="0" i="1" smtClean="0">
                            <a:latin typeface="Cambria Math" panose="02040503050406030204" pitchFamily="18" charset="0"/>
                            <a:ea typeface="Cambria Math" panose="02040503050406030204" pitchFamily="18" charset="0"/>
                          </a:rPr>
                          <m:t> </m:t>
                        </m:r>
                        <m:r>
                          <a:rPr lang="tr-TR" altLang="tr-TR" i="1">
                            <a:latin typeface="Cambria Math" panose="02040503050406030204" pitchFamily="18" charset="0"/>
                            <a:ea typeface="Cambria Math" panose="02040503050406030204" pitchFamily="18" charset="0"/>
                          </a:rPr>
                          <m:t>𝑞</m:t>
                        </m:r>
                      </m:e>
                      <m:sub>
                        <m:r>
                          <a:rPr lang="tr-TR" altLang="tr-TR" i="1">
                            <a:latin typeface="Cambria Math" panose="02040503050406030204" pitchFamily="18" charset="0"/>
                            <a:ea typeface="Cambria Math" panose="02040503050406030204" pitchFamily="18" charset="0"/>
                          </a:rPr>
                          <m:t>𝑖</m:t>
                        </m:r>
                      </m:sub>
                    </m:sSub>
                  </m:oMath>
                </a14:m>
                <a:r>
                  <a:rPr lang="tr-TR" altLang="tr-TR" dirty="0" smtClean="0"/>
                  <a:t> sırasıyla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b="0" i="1" smtClean="0">
                            <a:latin typeface="Cambria Math" panose="02040503050406030204" pitchFamily="18" charset="0"/>
                            <a:ea typeface="Cambria Math" panose="02040503050406030204" pitchFamily="18" charset="0"/>
                          </a:rPr>
                          <m:t>𝑗</m:t>
                        </m:r>
                      </m:sub>
                    </m:sSub>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m:t>
                        </m:r>
                        <m:r>
                          <a:rPr lang="tr-TR" altLang="tr-TR" i="1">
                            <a:latin typeface="Cambria Math" panose="02040503050406030204" pitchFamily="18" charset="0"/>
                            <a:ea typeface="Cambria Math" panose="02040503050406030204" pitchFamily="18" charset="0"/>
                          </a:rPr>
                          <m:t>𝑦</m:t>
                        </m:r>
                      </m:e>
                      <m:sub>
                        <m:r>
                          <a:rPr lang="tr-TR" altLang="tr-TR" b="0" i="1" smtClean="0">
                            <a:latin typeface="Cambria Math" panose="02040503050406030204" pitchFamily="18" charset="0"/>
                            <a:ea typeface="Cambria Math" panose="02040503050406030204" pitchFamily="18" charset="0"/>
                          </a:rPr>
                          <m:t>𝑗</m:t>
                        </m:r>
                      </m:sub>
                    </m:sSub>
                  </m:oMath>
                </a14:m>
                <a:r>
                  <a:rPr lang="tr-TR" altLang="tr-TR" dirty="0" smtClean="0"/>
                  <a:t>;</a:t>
                </a:r>
                <a:r>
                  <a:rPr lang="tr-TR" altLang="tr-TR" dirty="0">
                    <a:ea typeface="Cambria Math" panose="02040503050406030204" pitchFamily="18" charset="0"/>
                  </a:rPr>
                  <a:t> </a:t>
                </a:r>
                <a14:m>
                  <m:oMath xmlns:m="http://schemas.openxmlformats.org/officeDocument/2006/math">
                    <m:sSub>
                      <m:sSubPr>
                        <m:ctrlPr>
                          <a:rPr lang="tr-TR" altLang="tr-TR" i="1" smtClean="0">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b="0" i="1" smtClean="0">
                            <a:latin typeface="Cambria Math" panose="02040503050406030204" pitchFamily="18" charset="0"/>
                            <a:ea typeface="Cambria Math" panose="02040503050406030204" pitchFamily="18" charset="0"/>
                          </a:rPr>
                          <m:t>𝑘</m:t>
                        </m:r>
                      </m:sub>
                    </m:sSub>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m:t>
                        </m:r>
                        <m:r>
                          <a:rPr lang="tr-TR" altLang="tr-TR" i="1">
                            <a:latin typeface="Cambria Math" panose="02040503050406030204" pitchFamily="18" charset="0"/>
                            <a:ea typeface="Cambria Math" panose="02040503050406030204" pitchFamily="18" charset="0"/>
                          </a:rPr>
                          <m:t>𝑦</m:t>
                        </m:r>
                      </m:e>
                      <m:sub>
                        <m:r>
                          <a:rPr lang="tr-TR" altLang="tr-TR" b="0" i="1" smtClean="0">
                            <a:latin typeface="Cambria Math" panose="02040503050406030204" pitchFamily="18" charset="0"/>
                            <a:ea typeface="Cambria Math" panose="02040503050406030204" pitchFamily="18" charset="0"/>
                          </a:rPr>
                          <m:t>𝑘</m:t>
                        </m:r>
                      </m:sub>
                    </m:sSub>
                  </m:oMath>
                </a14:m>
                <a:r>
                  <a:rPr lang="tr-TR" altLang="tr-TR" dirty="0" smtClean="0"/>
                  <a:t>;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𝑖</m:t>
                        </m:r>
                      </m:sub>
                    </m:sSub>
                  </m:oMath>
                </a14:m>
                <a:r>
                  <a:rPr lang="tr-TR" altLang="tr-TR" dirty="0"/>
                  <a:t> ve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m:t>
                        </m:r>
                        <m:r>
                          <a:rPr lang="tr-TR" altLang="tr-TR" i="1">
                            <a:latin typeface="Cambria Math" panose="02040503050406030204" pitchFamily="18" charset="0"/>
                            <a:ea typeface="Cambria Math" panose="02040503050406030204" pitchFamily="18" charset="0"/>
                          </a:rPr>
                          <m:t>𝑦</m:t>
                        </m:r>
                      </m:e>
                      <m:sub>
                        <m:r>
                          <a:rPr lang="tr-TR" altLang="tr-TR" i="1">
                            <a:latin typeface="Cambria Math" panose="02040503050406030204" pitchFamily="18" charset="0"/>
                            <a:ea typeface="Cambria Math" panose="02040503050406030204" pitchFamily="18" charset="0"/>
                          </a:rPr>
                          <m:t>𝑖</m:t>
                        </m:r>
                      </m:sub>
                    </m:sSub>
                  </m:oMath>
                </a14:m>
                <a:r>
                  <a:rPr lang="tr-TR" altLang="tr-TR" dirty="0" smtClean="0"/>
                  <a:t>’nin fonksiyonlarıdır. </a:t>
                </a:r>
                <a14:m>
                  <m:oMath xmlns:m="http://schemas.openxmlformats.org/officeDocument/2006/math">
                    <m:r>
                      <a:rPr lang="tr-TR" altLang="tr-TR" i="1">
                        <a:latin typeface="Cambria Math" panose="02040503050406030204" pitchFamily="18" charset="0"/>
                        <a:ea typeface="Cambria Math" panose="02040503050406030204" pitchFamily="18" charset="0"/>
                      </a:rPr>
                      <m:t>𝑙</m:t>
                    </m:r>
                  </m:oMath>
                </a14:m>
                <a:r>
                  <a:rPr lang="tr-TR" altLang="tr-TR" dirty="0" smtClean="0"/>
                  <a:t>, </a:t>
                </a:r>
                <a:r>
                  <a:rPr lang="tr-TR" altLang="tr-TR" dirty="0"/>
                  <a:t>toplam durum sayısıdır. Kontrol ve durum değişkenleri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𝑖</m:t>
                        </m:r>
                      </m:sub>
                    </m:sSub>
                  </m:oMath>
                </a14:m>
                <a:r>
                  <a:rPr lang="tr-TR" altLang="tr-TR" dirty="0"/>
                  <a:t> ve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m:t>
                        </m:r>
                        <m:r>
                          <a:rPr lang="tr-TR" altLang="tr-TR" i="1">
                            <a:latin typeface="Cambria Math" panose="02040503050406030204" pitchFamily="18" charset="0"/>
                            <a:ea typeface="Cambria Math" panose="02040503050406030204" pitchFamily="18" charset="0"/>
                          </a:rPr>
                          <m:t>𝑦</m:t>
                        </m:r>
                      </m:e>
                      <m:sub>
                        <m:r>
                          <a:rPr lang="tr-TR" altLang="tr-TR" i="1">
                            <a:latin typeface="Cambria Math" panose="02040503050406030204" pitchFamily="18" charset="0"/>
                            <a:ea typeface="Cambria Math" panose="02040503050406030204" pitchFamily="18" charset="0"/>
                          </a:rPr>
                          <m:t>𝑖</m:t>
                        </m:r>
                      </m:sub>
                    </m:sSub>
                  </m:oMath>
                </a14:m>
                <a:r>
                  <a:rPr lang="tr-TR" altLang="tr-TR" dirty="0"/>
                  <a:t>, bazı durumlarda vektör olabilir</a:t>
                </a:r>
                <a:r>
                  <a:rPr lang="tr-TR" altLang="tr-TR" dirty="0" smtClean="0"/>
                  <a:t>.</a:t>
                </a:r>
              </a:p>
              <a:p>
                <a:endParaRPr lang="tr-TR" altLang="tr-TR" dirty="0" smtClean="0"/>
              </a:p>
              <a:p>
                <a:pPr marL="514350" indent="-514350">
                  <a:buFont typeface="+mj-lt"/>
                  <a:buAutoNum type="romanLcPeriod" startAt="2"/>
                </a:pPr>
                <a:r>
                  <a:rPr lang="en-US" altLang="tr-TR" b="1" dirty="0"/>
                  <a:t>Optimal </a:t>
                </a:r>
                <a:r>
                  <a:rPr lang="en-US" altLang="tr-TR" b="1" dirty="0" err="1"/>
                  <a:t>kontrol</a:t>
                </a:r>
                <a:r>
                  <a:rPr lang="en-US" altLang="tr-TR" b="1" dirty="0"/>
                  <a:t> </a:t>
                </a:r>
                <a:r>
                  <a:rPr lang="en-US" altLang="tr-TR" b="1" dirty="0" err="1"/>
                  <a:t>problemleri</a:t>
                </a:r>
                <a:r>
                  <a:rPr lang="en-US" altLang="tr-TR" b="1" dirty="0"/>
                  <a:t> </a:t>
                </a:r>
                <a:r>
                  <a:rPr lang="en-US" altLang="tr-TR" b="1" dirty="0" err="1"/>
                  <a:t>olmayan</a:t>
                </a:r>
                <a:r>
                  <a:rPr lang="en-US" altLang="tr-TR" b="1" dirty="0"/>
                  <a:t> </a:t>
                </a:r>
                <a:r>
                  <a:rPr lang="en-US" altLang="tr-TR" b="1" dirty="0" err="1"/>
                  <a:t>problemlere</a:t>
                </a:r>
                <a:r>
                  <a:rPr lang="en-US" altLang="tr-TR" b="1" dirty="0"/>
                  <a:t> optimal </a:t>
                </a:r>
                <a:r>
                  <a:rPr lang="en-US" altLang="tr-TR" b="1" dirty="0" err="1"/>
                  <a:t>olmayan</a:t>
                </a:r>
                <a:r>
                  <a:rPr lang="en-US" altLang="tr-TR" b="1" dirty="0"/>
                  <a:t> </a:t>
                </a:r>
                <a:r>
                  <a:rPr lang="en-US" altLang="tr-TR" b="1" dirty="0" err="1"/>
                  <a:t>kontrol</a:t>
                </a:r>
                <a:r>
                  <a:rPr lang="en-US" altLang="tr-TR" b="1" dirty="0"/>
                  <a:t> </a:t>
                </a:r>
                <a:r>
                  <a:rPr lang="en-US" altLang="tr-TR" b="1" dirty="0" err="1"/>
                  <a:t>problemleri</a:t>
                </a:r>
                <a:r>
                  <a:rPr lang="en-US" altLang="tr-TR" b="1" dirty="0"/>
                  <a:t> </a:t>
                </a:r>
                <a:r>
                  <a:rPr lang="en-US" altLang="tr-TR" b="1" dirty="0" err="1"/>
                  <a:t>denir</a:t>
                </a:r>
                <a:r>
                  <a:rPr lang="en-US" altLang="tr-TR" b="1" dirty="0"/>
                  <a:t>.</a:t>
                </a:r>
                <a:endParaRPr lang="tr-TR" altLang="tr-TR" b="1" dirty="0" smtClean="0"/>
              </a:p>
              <a:p>
                <a:endParaRPr lang="tr-TR" altLang="tr-TR" dirty="0"/>
              </a:p>
              <a:p>
                <a:pPr lvl="1"/>
                <a:endParaRPr lang="tr-TR" altLang="tr-TR" dirty="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blipFill>
                <a:blip r:embed="rId2"/>
                <a:stretch>
                  <a:fillRect l="-1680" t="-2332"/>
                </a:stretch>
              </a:blipFill>
            </p:spPr>
            <p:txBody>
              <a:bodyPr/>
              <a:lstStyle/>
              <a:p>
                <a:r>
                  <a:rPr lang="tr-TR">
                    <a:noFill/>
                  </a:rPr>
                  <a:t> </a:t>
                </a:r>
              </a:p>
            </p:txBody>
          </p:sp>
        </mc:Fallback>
      </mc:AlternateContent>
      <p:sp>
        <p:nvSpPr>
          <p:cNvPr id="4" name="Slayt Numarası Yer Tutucusu 5"/>
          <p:cNvSpPr>
            <a:spLocks noGrp="1"/>
          </p:cNvSpPr>
          <p:nvPr>
            <p:ph type="sldNum" sz="quarter" idx="12"/>
          </p:nvPr>
        </p:nvSpPr>
        <p:spPr/>
        <p:txBody>
          <a:bodyPr/>
          <a:lstStyle/>
          <a:p>
            <a:fld id="{DB24ACF6-D7D8-45A8-9BC8-CF5EBAEE1EA9}" type="slidenum">
              <a:rPr lang="tr-TR" altLang="tr-TR" smtClean="0"/>
              <a:pPr/>
              <a:t>83</a:t>
            </a:fld>
            <a:endParaRPr lang="tr-TR" altLang="tr-TR" dirty="0"/>
          </a:p>
        </p:txBody>
      </p:sp>
    </p:spTree>
    <p:extLst>
      <p:ext uri="{BB962C8B-B14F-4D97-AF65-F5344CB8AC3E}">
        <p14:creationId xmlns:p14="http://schemas.microsoft.com/office/powerpoint/2010/main" val="2096635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smtClean="0"/>
              <a:t>İlişkili </a:t>
            </a:r>
            <a:r>
              <a:rPr lang="tr-TR" altLang="tr-TR" sz="3200" b="1" dirty="0"/>
              <a:t>denklemlerin </a:t>
            </a:r>
            <a:r>
              <a:rPr lang="tr-TR" altLang="tr-TR" sz="3200" b="1" dirty="0" smtClean="0"/>
              <a:t>niteliğine dayalı sınıflandırma.</a:t>
            </a:r>
            <a:endParaRPr lang="tr-TR" altLang="tr-TR" sz="3200" b="1" dirty="0"/>
          </a:p>
        </p:txBody>
      </p:sp>
      <p:sp>
        <p:nvSpPr>
          <p:cNvPr id="71683" name="Rectangle 3"/>
          <p:cNvSpPr>
            <a:spLocks noGrp="1" noChangeArrowheads="1"/>
          </p:cNvSpPr>
          <p:nvPr>
            <p:ph type="body" idx="1"/>
          </p:nvPr>
        </p:nvSpPr>
        <p:spPr/>
        <p:txBody>
          <a:bodyPr>
            <a:normAutofit/>
          </a:bodyPr>
          <a:lstStyle/>
          <a:p>
            <a:r>
              <a:rPr lang="tr-TR" altLang="tr-TR" dirty="0"/>
              <a:t>Amaç fonksiyonu ve kısıtlamalara ilişkin ifadelerin doğasına bağlı olarak, optimizasyon problemleri doğrusal, doğrusal olmayan, geometrik ve </a:t>
            </a:r>
            <a:r>
              <a:rPr lang="tr-TR" altLang="tr-TR" dirty="0" err="1"/>
              <a:t>kuadratik</a:t>
            </a:r>
            <a:r>
              <a:rPr lang="tr-TR" altLang="tr-TR" dirty="0"/>
              <a:t> programlama problemleri olarak sınıflandırılabilir.</a:t>
            </a:r>
          </a:p>
          <a:p>
            <a:pPr lvl="1"/>
            <a:endParaRPr lang="tr-TR" altLang="tr-TR" dirty="0"/>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84</a:t>
            </a:fld>
            <a:endParaRPr lang="tr-TR" altLang="tr-TR" dirty="0"/>
          </a:p>
        </p:txBody>
      </p:sp>
    </p:spTree>
    <p:extLst>
      <p:ext uri="{BB962C8B-B14F-4D97-AF65-F5344CB8AC3E}">
        <p14:creationId xmlns:p14="http://schemas.microsoft.com/office/powerpoint/2010/main" val="40678830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smtClean="0"/>
              <a:t>İlişkili </a:t>
            </a:r>
            <a:r>
              <a:rPr lang="tr-TR" altLang="tr-TR" sz="3200" b="1" dirty="0"/>
              <a:t>denklemlerin </a:t>
            </a:r>
            <a:r>
              <a:rPr lang="tr-TR" altLang="tr-TR" sz="3200" b="1" dirty="0" smtClean="0"/>
              <a:t>niteliğine dayalı sınıflandırma.</a:t>
            </a:r>
            <a:endParaRPr lang="tr-TR" altLang="tr-TR" sz="3200" b="1" dirty="0"/>
          </a:p>
        </p:txBody>
      </p:sp>
      <p:sp>
        <p:nvSpPr>
          <p:cNvPr id="71683" name="Rectangle 3"/>
          <p:cNvSpPr>
            <a:spLocks noGrp="1" noChangeArrowheads="1"/>
          </p:cNvSpPr>
          <p:nvPr>
            <p:ph type="body" idx="1"/>
          </p:nvPr>
        </p:nvSpPr>
        <p:spPr/>
        <p:txBody>
          <a:bodyPr>
            <a:normAutofit/>
          </a:bodyPr>
          <a:lstStyle/>
          <a:p>
            <a:r>
              <a:rPr lang="tr-TR" altLang="tr-TR" b="1" dirty="0" smtClean="0"/>
              <a:t>Lineer (doğrusal) Programlama problemi</a:t>
            </a:r>
            <a:endParaRPr lang="tr-TR" altLang="tr-TR" b="1" dirty="0"/>
          </a:p>
          <a:p>
            <a:pPr lvl="1"/>
            <a:r>
              <a:rPr lang="tr-TR" altLang="tr-TR" dirty="0"/>
              <a:t>Amaç fonksiyonu ve tüm </a:t>
            </a:r>
            <a:r>
              <a:rPr lang="tr-TR" altLang="tr-TR" dirty="0" smtClean="0"/>
              <a:t>kısıtlamalar, </a:t>
            </a:r>
            <a:r>
              <a:rPr lang="tr-TR" altLang="tr-TR" dirty="0"/>
              <a:t>tasarım değişkenlerinin doğrusal fonksiyonları ise, matematiksel programlama problemine doğrusal programlama (LP) problemi denir.</a:t>
            </a:r>
          </a:p>
          <a:p>
            <a:pPr lvl="1"/>
            <a:r>
              <a:rPr lang="tr-TR" altLang="tr-TR" dirty="0" smtClean="0"/>
              <a:t>Sıklıkla aşağıdaki </a:t>
            </a:r>
            <a:r>
              <a:rPr lang="tr-TR" altLang="tr-TR" dirty="0"/>
              <a:t>standart formda belirtilir</a:t>
            </a:r>
            <a:r>
              <a:rPr lang="tr-TR" altLang="tr-TR" dirty="0" smtClean="0"/>
              <a:t>:</a:t>
            </a:r>
          </a:p>
          <a:p>
            <a:endParaRPr lang="tr-TR" altLang="tr-TR" dirty="0" smtClean="0"/>
          </a:p>
          <a:p>
            <a:endParaRPr lang="tr-TR" altLang="tr-TR" dirty="0"/>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85</a:t>
            </a:fld>
            <a:endParaRPr lang="tr-TR" altLang="tr-TR" dirty="0"/>
          </a:p>
        </p:txBody>
      </p:sp>
      <mc:AlternateContent xmlns:mc="http://schemas.openxmlformats.org/markup-compatibility/2006" xmlns:a14="http://schemas.microsoft.com/office/drawing/2010/main">
        <mc:Choice Requires="a14">
          <p:sp>
            <p:nvSpPr>
              <p:cNvPr id="2" name="Dikdörtgen 1"/>
              <p:cNvSpPr/>
              <p:nvPr/>
            </p:nvSpPr>
            <p:spPr>
              <a:xfrm>
                <a:off x="4876800" y="3836940"/>
                <a:ext cx="3657600" cy="1970924"/>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tr-TR" altLang="tr-TR" dirty="0" smtClean="0"/>
                  <a:t>Kısıtlar; </a:t>
                </a:r>
              </a:p>
              <a:p>
                <a:pPr>
                  <a:lnSpc>
                    <a:spcPct val="150000"/>
                  </a:lnSpc>
                </a:pP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𝑏</m:t>
                        </m:r>
                      </m:e>
                      <m:sub>
                        <m:r>
                          <a:rPr lang="tr-TR" altLang="tr-TR" i="1">
                            <a:latin typeface="Cambria Math" panose="02040503050406030204" pitchFamily="18" charset="0"/>
                            <a:ea typeface="Cambria Math" panose="02040503050406030204" pitchFamily="18" charset="0"/>
                          </a:rPr>
                          <m:t>𝑗</m:t>
                        </m:r>
                      </m:sub>
                    </m:sSub>
                    <m:r>
                      <a:rPr lang="tr-TR" altLang="tr-TR" b="0" i="1" smtClean="0">
                        <a:latin typeface="Cambria Math" panose="02040503050406030204" pitchFamily="18" charset="0"/>
                        <a:ea typeface="Cambria Math" panose="02040503050406030204" pitchFamily="18" charset="0"/>
                      </a:rPr>
                      <m:t>=</m:t>
                    </m:r>
                    <m:nary>
                      <m:naryPr>
                        <m:chr m:val="∑"/>
                        <m:ctrlPr>
                          <a:rPr lang="tr-TR" altLang="tr-TR" i="1">
                            <a:latin typeface="Cambria Math" panose="02040503050406030204" pitchFamily="18" charset="0"/>
                            <a:ea typeface="Cambria Math" panose="02040503050406030204" pitchFamily="18" charset="0"/>
                          </a:rPr>
                        </m:ctrlPr>
                      </m:naryPr>
                      <m:sub>
                        <m:r>
                          <m:rPr>
                            <m:brk m:alnAt="23"/>
                          </m:rPr>
                          <a:rPr lang="tr-TR" altLang="tr-TR" i="1">
                            <a:latin typeface="Cambria Math" panose="02040503050406030204" pitchFamily="18" charset="0"/>
                            <a:ea typeface="Cambria Math" panose="02040503050406030204" pitchFamily="18" charset="0"/>
                          </a:rPr>
                          <m:t>𝑖</m:t>
                        </m:r>
                        <m:r>
                          <a:rPr lang="tr-TR" altLang="tr-TR" i="1">
                            <a:latin typeface="Cambria Math" panose="02040503050406030204" pitchFamily="18" charset="0"/>
                            <a:ea typeface="Cambria Math" panose="02040503050406030204" pitchFamily="18" charset="0"/>
                          </a:rPr>
                          <m:t>=1</m:t>
                        </m:r>
                      </m:sub>
                      <m:sup>
                        <m:r>
                          <a:rPr lang="tr-TR" altLang="tr-TR" i="1">
                            <a:latin typeface="Cambria Math" panose="02040503050406030204" pitchFamily="18" charset="0"/>
                            <a:ea typeface="Cambria Math" panose="02040503050406030204" pitchFamily="18" charset="0"/>
                          </a:rPr>
                          <m:t>𝑛</m:t>
                        </m:r>
                      </m:sup>
                      <m:e>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𝑎</m:t>
                            </m:r>
                          </m:e>
                          <m:sub>
                            <m:r>
                              <a:rPr lang="tr-TR" altLang="tr-TR" i="1">
                                <a:latin typeface="Cambria Math" panose="02040503050406030204" pitchFamily="18" charset="0"/>
                                <a:ea typeface="Cambria Math" panose="02040503050406030204" pitchFamily="18" charset="0"/>
                              </a:rPr>
                              <m:t>𝑖𝑗</m:t>
                            </m:r>
                          </m:sub>
                        </m:sSub>
                      </m:e>
                    </m:nary>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𝑖</m:t>
                        </m:r>
                      </m:sub>
                    </m:sSub>
                    <m:r>
                      <a:rPr lang="tr-TR" altLang="tr-TR" i="1">
                        <a:latin typeface="Cambria Math" panose="02040503050406030204" pitchFamily="18" charset="0"/>
                        <a:ea typeface="Cambria Math" panose="02040503050406030204" pitchFamily="18" charset="0"/>
                      </a:rPr>
                      <m:t>,            </m:t>
                    </m:r>
                    <m:r>
                      <a:rPr lang="tr-TR" altLang="tr-TR" i="1">
                        <a:latin typeface="Cambria Math" panose="02040503050406030204" pitchFamily="18" charset="0"/>
                        <a:ea typeface="Cambria Math" panose="02040503050406030204" pitchFamily="18" charset="0"/>
                      </a:rPr>
                      <m:t>𝑗</m:t>
                    </m:r>
                    <m:r>
                      <a:rPr lang="tr-TR" altLang="tr-TR" i="1">
                        <a:latin typeface="Cambria Math" panose="02040503050406030204" pitchFamily="18" charset="0"/>
                        <a:ea typeface="Cambria Math" panose="02040503050406030204" pitchFamily="18" charset="0"/>
                      </a:rPr>
                      <m:t>=1,2, …,</m:t>
                    </m:r>
                    <m:r>
                      <a:rPr lang="tr-TR" altLang="tr-TR" i="1">
                        <a:latin typeface="Cambria Math" panose="02040503050406030204" pitchFamily="18" charset="0"/>
                        <a:ea typeface="Cambria Math" panose="02040503050406030204" pitchFamily="18" charset="0"/>
                      </a:rPr>
                      <m:t>𝑚</m:t>
                    </m:r>
                  </m:oMath>
                </a14:m>
                <a:r>
                  <a:rPr lang="tr-TR" altLang="tr-TR" dirty="0"/>
                  <a:t> </a:t>
                </a:r>
              </a:p>
              <a:p>
                <a:pPr>
                  <a:lnSpc>
                    <a:spcPct val="150000"/>
                  </a:lnSpc>
                </a:pP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𝑖</m:t>
                        </m:r>
                      </m:sub>
                    </m:sSub>
                    <m:r>
                      <a:rPr lang="tr-TR" altLang="tr-TR" i="1">
                        <a:latin typeface="Cambria Math" panose="02040503050406030204" pitchFamily="18" charset="0"/>
                        <a:ea typeface="Cambria Math" panose="02040503050406030204" pitchFamily="18" charset="0"/>
                      </a:rPr>
                      <m:t>≥0,</m:t>
                    </m:r>
                  </m:oMath>
                </a14:m>
                <a:r>
                  <a:rPr lang="tr-TR" altLang="tr-TR" dirty="0">
                    <a:ea typeface="Cambria Math" panose="02040503050406030204" pitchFamily="18" charset="0"/>
                  </a:rPr>
                  <a:t> </a:t>
                </a:r>
                <a14:m>
                  <m:oMath xmlns:m="http://schemas.openxmlformats.org/officeDocument/2006/math">
                    <m:r>
                      <a:rPr lang="tr-TR" altLang="tr-TR">
                        <a:latin typeface="Cambria Math" panose="02040503050406030204" pitchFamily="18" charset="0"/>
                        <a:ea typeface="Cambria Math" panose="02040503050406030204" pitchFamily="18" charset="0"/>
                      </a:rPr>
                      <m:t>                            </m:t>
                    </m:r>
                    <m:r>
                      <a:rPr lang="tr-TR" altLang="tr-TR" i="1">
                        <a:latin typeface="Cambria Math" panose="02040503050406030204" pitchFamily="18" charset="0"/>
                        <a:ea typeface="Cambria Math" panose="02040503050406030204" pitchFamily="18" charset="0"/>
                      </a:rPr>
                      <m:t>𝑖</m:t>
                    </m:r>
                    <m:r>
                      <a:rPr lang="tr-TR" altLang="tr-TR" i="1">
                        <a:latin typeface="Cambria Math" panose="02040503050406030204" pitchFamily="18" charset="0"/>
                        <a:ea typeface="Cambria Math" panose="02040503050406030204" pitchFamily="18" charset="0"/>
                      </a:rPr>
                      <m:t>=1,2, …,</m:t>
                    </m:r>
                    <m:r>
                      <a:rPr lang="tr-TR" altLang="tr-TR" i="1">
                        <a:latin typeface="Cambria Math" panose="02040503050406030204" pitchFamily="18" charset="0"/>
                        <a:ea typeface="Cambria Math" panose="02040503050406030204" pitchFamily="18" charset="0"/>
                      </a:rPr>
                      <m:t>𝑛</m:t>
                    </m:r>
                  </m:oMath>
                </a14:m>
                <a:r>
                  <a:rPr lang="tr-TR" altLang="tr-TR" dirty="0"/>
                  <a:t> </a:t>
                </a:r>
              </a:p>
              <a:p>
                <a:pPr>
                  <a:lnSpc>
                    <a:spcPct val="200000"/>
                  </a:lnSpc>
                </a:pPr>
                <a:r>
                  <a:rPr lang="tr-TR" altLang="tr-TR" dirty="0">
                    <a:ea typeface="Cambria Math" panose="02040503050406030204" pitchFamily="18" charset="0"/>
                  </a:rPr>
                  <a:t>Burada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𝑐</m:t>
                        </m:r>
                      </m:e>
                      <m:sub>
                        <m:r>
                          <a:rPr lang="tr-TR" altLang="tr-TR" i="1">
                            <a:latin typeface="Cambria Math" panose="02040503050406030204" pitchFamily="18" charset="0"/>
                            <a:ea typeface="Cambria Math" panose="02040503050406030204" pitchFamily="18" charset="0"/>
                          </a:rPr>
                          <m:t>𝑖</m:t>
                        </m:r>
                      </m:sub>
                    </m:sSub>
                  </m:oMath>
                </a14:m>
                <a:r>
                  <a:rPr lang="tr-TR" altLang="tr-TR" dirty="0"/>
                  <a:t>,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𝑏</m:t>
                        </m:r>
                      </m:e>
                      <m:sub>
                        <m:r>
                          <a:rPr lang="tr-TR" altLang="tr-TR" i="1">
                            <a:latin typeface="Cambria Math" panose="02040503050406030204" pitchFamily="18" charset="0"/>
                            <a:ea typeface="Cambria Math" panose="02040503050406030204" pitchFamily="18" charset="0"/>
                          </a:rPr>
                          <m:t>𝑗</m:t>
                        </m:r>
                      </m:sub>
                    </m:sSub>
                  </m:oMath>
                </a14:m>
                <a:r>
                  <a:rPr lang="tr-TR" altLang="tr-TR" dirty="0"/>
                  <a:t> ve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𝑎</m:t>
                        </m:r>
                      </m:e>
                      <m:sub>
                        <m:r>
                          <a:rPr lang="tr-TR" altLang="tr-TR" i="1">
                            <a:latin typeface="Cambria Math" panose="02040503050406030204" pitchFamily="18" charset="0"/>
                            <a:ea typeface="Cambria Math" panose="02040503050406030204" pitchFamily="18" charset="0"/>
                          </a:rPr>
                          <m:t>𝑖𝑗</m:t>
                        </m:r>
                      </m:sub>
                    </m:sSub>
                  </m:oMath>
                </a14:m>
                <a:r>
                  <a:rPr lang="tr-TR" altLang="tr-TR" dirty="0"/>
                  <a:t> sabitlerdir.</a:t>
                </a:r>
              </a:p>
            </p:txBody>
          </p:sp>
        </mc:Choice>
        <mc:Fallback xmlns="">
          <p:sp>
            <p:nvSpPr>
              <p:cNvPr id="2" name="Dikdörtgen 1"/>
              <p:cNvSpPr>
                <a:spLocks noRot="1" noChangeAspect="1" noMove="1" noResize="1" noEditPoints="1" noAdjustHandles="1" noChangeArrowheads="1" noChangeShapeType="1" noTextEdit="1"/>
              </p:cNvSpPr>
              <p:nvPr/>
            </p:nvSpPr>
            <p:spPr>
              <a:xfrm>
                <a:off x="4876800" y="3836940"/>
                <a:ext cx="3657600" cy="1970924"/>
              </a:xfrm>
              <a:prstGeom prst="rect">
                <a:avLst/>
              </a:prstGeom>
              <a:blipFill>
                <a:blip r:embed="rId2"/>
                <a:stretch>
                  <a:fillRect l="-1161"/>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3" name="Dikdörtgen 2"/>
              <p:cNvSpPr/>
              <p:nvPr/>
            </p:nvSpPr>
            <p:spPr>
              <a:xfrm>
                <a:off x="609600" y="3836940"/>
                <a:ext cx="4191000" cy="1991892"/>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tr-TR" altLang="tr-TR" sz="1600" i="1">
                          <a:latin typeface="Cambria Math" panose="02040503050406030204" pitchFamily="18" charset="0"/>
                          <a:ea typeface="Cambria Math" panose="02040503050406030204" pitchFamily="18" charset="0"/>
                        </a:rPr>
                        <m:t>𝑋</m:t>
                      </m:r>
                      <m:r>
                        <a:rPr lang="tr-TR" altLang="tr-TR" sz="1600" i="1">
                          <a:latin typeface="Cambria Math" panose="02040503050406030204" pitchFamily="18" charset="0"/>
                          <a:ea typeface="Cambria Math" panose="02040503050406030204" pitchFamily="18" charset="0"/>
                        </a:rPr>
                        <m:t>=</m:t>
                      </m:r>
                      <m:d>
                        <m:dPr>
                          <m:begChr m:val="{"/>
                          <m:endChr m:val="}"/>
                          <m:ctrlPr>
                            <a:rPr lang="tr-TR" altLang="tr-TR" sz="1600" i="1">
                              <a:latin typeface="Cambria Math" panose="02040503050406030204" pitchFamily="18" charset="0"/>
                              <a:ea typeface="Cambria Math" panose="02040503050406030204" pitchFamily="18" charset="0"/>
                            </a:rPr>
                          </m:ctrlPr>
                        </m:dPr>
                        <m:e>
                          <m:m>
                            <m:mPr>
                              <m:mcs>
                                <m:mc>
                                  <m:mcPr>
                                    <m:count m:val="1"/>
                                    <m:mcJc m:val="center"/>
                                  </m:mcPr>
                                </m:mc>
                              </m:mcs>
                              <m:ctrlPr>
                                <a:rPr lang="tr-TR" altLang="tr-TR" sz="1600" i="1">
                                  <a:latin typeface="Cambria Math" panose="02040503050406030204" pitchFamily="18" charset="0"/>
                                  <a:ea typeface="Cambria Math" panose="02040503050406030204" pitchFamily="18" charset="0"/>
                                </a:rPr>
                              </m:ctrlPr>
                            </m:mPr>
                            <m:mr>
                              <m:e>
                                <m:m>
                                  <m:mPr>
                                    <m:mcs>
                                      <m:mc>
                                        <m:mcPr>
                                          <m:count m:val="1"/>
                                          <m:mcJc m:val="center"/>
                                        </m:mcPr>
                                      </m:mc>
                                    </m:mcs>
                                    <m:ctrlPr>
                                      <a:rPr lang="tr-TR" altLang="tr-TR" sz="1600" i="1">
                                        <a:latin typeface="Cambria Math" panose="02040503050406030204" pitchFamily="18" charset="0"/>
                                        <a:ea typeface="Cambria Math" panose="02040503050406030204" pitchFamily="18" charset="0"/>
                                      </a:rPr>
                                    </m:ctrlPr>
                                  </m:mPr>
                                  <m:mr>
                                    <m:e>
                                      <m:sSub>
                                        <m:sSubPr>
                                          <m:ctrlPr>
                                            <a:rPr lang="tr-TR" altLang="tr-TR" sz="1600" i="1">
                                              <a:latin typeface="Cambria Math" panose="02040503050406030204" pitchFamily="18" charset="0"/>
                                              <a:ea typeface="Cambria Math" panose="02040503050406030204" pitchFamily="18" charset="0"/>
                                            </a:rPr>
                                          </m:ctrlPr>
                                        </m:sSubPr>
                                        <m:e>
                                          <m:r>
                                            <a:rPr lang="tr-TR" altLang="tr-TR" sz="1600" i="1">
                                              <a:latin typeface="Cambria Math" panose="02040503050406030204" pitchFamily="18" charset="0"/>
                                              <a:ea typeface="Cambria Math" panose="02040503050406030204" pitchFamily="18" charset="0"/>
                                            </a:rPr>
                                            <m:t>𝑥</m:t>
                                          </m:r>
                                        </m:e>
                                        <m:sub>
                                          <m:r>
                                            <a:rPr lang="tr-TR" altLang="tr-TR" sz="1600" i="1">
                                              <a:latin typeface="Cambria Math" panose="02040503050406030204" pitchFamily="18" charset="0"/>
                                              <a:ea typeface="Cambria Math" panose="02040503050406030204" pitchFamily="18" charset="0"/>
                                            </a:rPr>
                                            <m:t>1</m:t>
                                          </m:r>
                                        </m:sub>
                                      </m:sSub>
                                    </m:e>
                                  </m:mr>
                                  <m:mr>
                                    <m:e>
                                      <m:sSub>
                                        <m:sSubPr>
                                          <m:ctrlPr>
                                            <a:rPr lang="tr-TR" altLang="tr-TR" sz="1600" i="1">
                                              <a:latin typeface="Cambria Math" panose="02040503050406030204" pitchFamily="18" charset="0"/>
                                              <a:ea typeface="Cambria Math" panose="02040503050406030204" pitchFamily="18" charset="0"/>
                                            </a:rPr>
                                          </m:ctrlPr>
                                        </m:sSubPr>
                                        <m:e>
                                          <m:r>
                                            <a:rPr lang="tr-TR" altLang="tr-TR" sz="1600" i="1">
                                              <a:latin typeface="Cambria Math" panose="02040503050406030204" pitchFamily="18" charset="0"/>
                                              <a:ea typeface="Cambria Math" panose="02040503050406030204" pitchFamily="18" charset="0"/>
                                            </a:rPr>
                                            <m:t>𝑥</m:t>
                                          </m:r>
                                        </m:e>
                                        <m:sub>
                                          <m:r>
                                            <a:rPr lang="tr-TR" altLang="tr-TR" sz="1600" i="1">
                                              <a:latin typeface="Cambria Math" panose="02040503050406030204" pitchFamily="18" charset="0"/>
                                              <a:ea typeface="Cambria Math" panose="02040503050406030204" pitchFamily="18" charset="0"/>
                                            </a:rPr>
                                            <m:t>2</m:t>
                                          </m:r>
                                        </m:sub>
                                      </m:sSub>
                                    </m:e>
                                  </m:mr>
                                  <m:mr>
                                    <m:e>
                                      <m:r>
                                        <a:rPr lang="tr-TR" altLang="tr-TR" sz="1600" i="1">
                                          <a:latin typeface="Cambria Math" panose="02040503050406030204" pitchFamily="18" charset="0"/>
                                          <a:ea typeface="Cambria Math" panose="02040503050406030204" pitchFamily="18" charset="0"/>
                                        </a:rPr>
                                        <m:t>.</m:t>
                                      </m:r>
                                    </m:e>
                                  </m:mr>
                                </m:m>
                              </m:e>
                            </m:mr>
                            <m:mr>
                              <m:e>
                                <m:r>
                                  <a:rPr lang="tr-TR" altLang="tr-TR" sz="1600" i="1">
                                    <a:latin typeface="Cambria Math" panose="02040503050406030204" pitchFamily="18" charset="0"/>
                                    <a:ea typeface="Cambria Math" panose="02040503050406030204" pitchFamily="18" charset="0"/>
                                  </a:rPr>
                                  <m:t>.</m:t>
                                </m:r>
                              </m:e>
                            </m:mr>
                            <m:mr>
                              <m:e>
                                <m:sSub>
                                  <m:sSubPr>
                                    <m:ctrlPr>
                                      <a:rPr lang="tr-TR" altLang="tr-TR" sz="1600" i="1">
                                        <a:latin typeface="Cambria Math" panose="02040503050406030204" pitchFamily="18" charset="0"/>
                                        <a:ea typeface="Cambria Math" panose="02040503050406030204" pitchFamily="18" charset="0"/>
                                      </a:rPr>
                                    </m:ctrlPr>
                                  </m:sSubPr>
                                  <m:e>
                                    <m:r>
                                      <a:rPr lang="tr-TR" altLang="tr-TR" sz="1600" i="1">
                                        <a:latin typeface="Cambria Math" panose="02040503050406030204" pitchFamily="18" charset="0"/>
                                        <a:ea typeface="Cambria Math" panose="02040503050406030204" pitchFamily="18" charset="0"/>
                                      </a:rPr>
                                      <m:t>𝑥</m:t>
                                    </m:r>
                                  </m:e>
                                  <m:sub>
                                    <m:r>
                                      <a:rPr lang="tr-TR" altLang="tr-TR" sz="1600" i="1">
                                        <a:latin typeface="Cambria Math" panose="02040503050406030204" pitchFamily="18" charset="0"/>
                                        <a:ea typeface="Cambria Math" panose="02040503050406030204" pitchFamily="18" charset="0"/>
                                      </a:rPr>
                                      <m:t>𝑛</m:t>
                                    </m:r>
                                  </m:sub>
                                </m:sSub>
                              </m:e>
                            </m:mr>
                          </m:m>
                        </m:e>
                      </m:d>
                      <m:r>
                        <a:rPr lang="tr-TR" altLang="tr-TR" sz="1600" i="1">
                          <a:latin typeface="Cambria Math" panose="02040503050406030204" pitchFamily="18" charset="0"/>
                          <a:ea typeface="Cambria Math" panose="02040503050406030204" pitchFamily="18" charset="0"/>
                        </a:rPr>
                        <m:t>,</m:t>
                      </m:r>
                      <m:r>
                        <a:rPr lang="tr-TR" altLang="tr-TR" sz="1600" i="1">
                          <a:latin typeface="Cambria Math" panose="02040503050406030204" pitchFamily="18" charset="0"/>
                          <a:ea typeface="Cambria Math" panose="02040503050406030204" pitchFamily="18" charset="0"/>
                        </a:rPr>
                        <m:t>𝑓</m:t>
                      </m:r>
                      <m:d>
                        <m:dPr>
                          <m:ctrlPr>
                            <a:rPr lang="tr-TR" altLang="tr-TR" sz="1600" i="1">
                              <a:latin typeface="Cambria Math" panose="02040503050406030204" pitchFamily="18" charset="0"/>
                              <a:ea typeface="Cambria Math" panose="02040503050406030204" pitchFamily="18" charset="0"/>
                            </a:rPr>
                          </m:ctrlPr>
                        </m:dPr>
                        <m:e>
                          <m:r>
                            <a:rPr lang="tr-TR" altLang="tr-TR" sz="1600" i="1">
                              <a:latin typeface="Cambria Math" panose="02040503050406030204" pitchFamily="18" charset="0"/>
                              <a:ea typeface="Cambria Math" panose="02040503050406030204" pitchFamily="18" charset="0"/>
                            </a:rPr>
                            <m:t>𝑋</m:t>
                          </m:r>
                        </m:e>
                      </m:d>
                      <m:r>
                        <a:rPr lang="tr-TR" altLang="tr-TR" sz="1600" i="1">
                          <a:latin typeface="Cambria Math" panose="02040503050406030204" pitchFamily="18" charset="0"/>
                          <a:ea typeface="Cambria Math" panose="02040503050406030204" pitchFamily="18" charset="0"/>
                        </a:rPr>
                        <m:t>𝑚𝑎𝑘𝑠𝑖𝑚𝑖𝑧𝑒</m:t>
                      </m:r>
                      <m:r>
                        <a:rPr lang="tr-TR" altLang="tr-TR" sz="1600" i="1">
                          <a:latin typeface="Cambria Math" panose="02040503050406030204" pitchFamily="18" charset="0"/>
                          <a:ea typeface="Cambria Math" panose="02040503050406030204" pitchFamily="18" charset="0"/>
                        </a:rPr>
                        <m:t> </m:t>
                      </m:r>
                      <m:r>
                        <a:rPr lang="tr-TR" altLang="tr-TR" sz="1600" i="1">
                          <a:latin typeface="Cambria Math" panose="02040503050406030204" pitchFamily="18" charset="0"/>
                          <a:ea typeface="Cambria Math" panose="02040503050406030204" pitchFamily="18" charset="0"/>
                        </a:rPr>
                        <m:t>𝑒𝑑𝑒𝑐𝑒𝑘</m:t>
                      </m:r>
                      <m:r>
                        <a:rPr lang="tr-TR" altLang="tr-TR" sz="1600" i="1">
                          <a:latin typeface="Cambria Math" panose="02040503050406030204" pitchFamily="18" charset="0"/>
                          <a:ea typeface="Cambria Math" panose="02040503050406030204" pitchFamily="18" charset="0"/>
                        </a:rPr>
                        <m:t> </m:t>
                      </m:r>
                      <m:r>
                        <a:rPr lang="tr-TR" altLang="tr-TR" sz="1600" i="1">
                          <a:latin typeface="Cambria Math" panose="02040503050406030204" pitchFamily="18" charset="0"/>
                          <a:ea typeface="Cambria Math" panose="02040503050406030204" pitchFamily="18" charset="0"/>
                        </a:rPr>
                        <m:t>𝑋</m:t>
                      </m:r>
                      <m:r>
                        <a:rPr lang="tr-TR" altLang="tr-TR" sz="1600" i="1">
                          <a:latin typeface="Cambria Math" panose="02040503050406030204" pitchFamily="18" charset="0"/>
                          <a:ea typeface="Cambria Math" panose="02040503050406030204" pitchFamily="18" charset="0"/>
                        </a:rPr>
                        <m:t> </m:t>
                      </m:r>
                      <m:r>
                        <a:rPr lang="tr-TR" altLang="tr-TR" sz="1600" i="1">
                          <a:latin typeface="Cambria Math" panose="02040503050406030204" pitchFamily="18" charset="0"/>
                          <a:ea typeface="Cambria Math" panose="02040503050406030204" pitchFamily="18" charset="0"/>
                        </a:rPr>
                        <m:t>𝑖</m:t>
                      </m:r>
                      <m:r>
                        <a:rPr lang="tr-TR" altLang="tr-TR" sz="1600" i="1">
                          <a:latin typeface="Cambria Math" panose="02040503050406030204" pitchFamily="18" charset="0"/>
                          <a:ea typeface="Cambria Math" panose="02040503050406030204" pitchFamily="18" charset="0"/>
                        </a:rPr>
                        <m:t> </m:t>
                      </m:r>
                      <m:r>
                        <a:rPr lang="tr-TR" altLang="tr-TR" sz="1600" i="1">
                          <a:latin typeface="Cambria Math" panose="02040503050406030204" pitchFamily="18" charset="0"/>
                          <a:ea typeface="Cambria Math" panose="02040503050406030204" pitchFamily="18" charset="0"/>
                        </a:rPr>
                        <m:t>𝑏𝑢𝑙</m:t>
                      </m:r>
                    </m:oMath>
                  </m:oMathPara>
                </a14:m>
                <a:endParaRPr lang="tr-TR" altLang="tr-TR" sz="1600" dirty="0">
                  <a:ea typeface="Cambria Math" panose="02040503050406030204" pitchFamily="18" charset="0"/>
                </a:endParaRPr>
              </a:p>
              <a:p>
                <a:endParaRPr lang="tr-TR" altLang="tr-TR" sz="16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tr-TR" altLang="tr-TR" sz="1600" i="1">
                          <a:latin typeface="Cambria Math" panose="02040503050406030204" pitchFamily="18" charset="0"/>
                          <a:ea typeface="Cambria Math" panose="02040503050406030204" pitchFamily="18" charset="0"/>
                        </a:rPr>
                        <m:t>𝑓</m:t>
                      </m:r>
                      <m:d>
                        <m:dPr>
                          <m:ctrlPr>
                            <a:rPr lang="tr-TR" altLang="tr-TR" sz="1600" i="1">
                              <a:latin typeface="Cambria Math" panose="02040503050406030204" pitchFamily="18" charset="0"/>
                              <a:ea typeface="Cambria Math" panose="02040503050406030204" pitchFamily="18" charset="0"/>
                            </a:rPr>
                          </m:ctrlPr>
                        </m:dPr>
                        <m:e>
                          <m:r>
                            <a:rPr lang="tr-TR" altLang="tr-TR" sz="1600" i="1">
                              <a:latin typeface="Cambria Math" panose="02040503050406030204" pitchFamily="18" charset="0"/>
                              <a:ea typeface="Cambria Math" panose="02040503050406030204" pitchFamily="18" charset="0"/>
                            </a:rPr>
                            <m:t>𝑋</m:t>
                          </m:r>
                        </m:e>
                      </m:d>
                      <m:r>
                        <a:rPr lang="tr-TR" altLang="tr-TR" sz="1600" i="1">
                          <a:latin typeface="Cambria Math" panose="02040503050406030204" pitchFamily="18" charset="0"/>
                          <a:ea typeface="Cambria Math" panose="02040503050406030204" pitchFamily="18" charset="0"/>
                        </a:rPr>
                        <m:t>=</m:t>
                      </m:r>
                      <m:nary>
                        <m:naryPr>
                          <m:chr m:val="∑"/>
                          <m:ctrlPr>
                            <a:rPr lang="tr-TR" altLang="tr-TR" sz="1600" i="1">
                              <a:latin typeface="Cambria Math" panose="02040503050406030204" pitchFamily="18" charset="0"/>
                              <a:ea typeface="Cambria Math" panose="02040503050406030204" pitchFamily="18" charset="0"/>
                            </a:rPr>
                          </m:ctrlPr>
                        </m:naryPr>
                        <m:sub>
                          <m:r>
                            <m:rPr>
                              <m:brk m:alnAt="23"/>
                            </m:rPr>
                            <a:rPr lang="tr-TR" altLang="tr-TR" sz="1600" i="1">
                              <a:latin typeface="Cambria Math" panose="02040503050406030204" pitchFamily="18" charset="0"/>
                              <a:ea typeface="Cambria Math" panose="02040503050406030204" pitchFamily="18" charset="0"/>
                            </a:rPr>
                            <m:t>𝑖</m:t>
                          </m:r>
                          <m:r>
                            <a:rPr lang="tr-TR" altLang="tr-TR" sz="1600" i="1">
                              <a:latin typeface="Cambria Math" panose="02040503050406030204" pitchFamily="18" charset="0"/>
                              <a:ea typeface="Cambria Math" panose="02040503050406030204" pitchFamily="18" charset="0"/>
                            </a:rPr>
                            <m:t>=1</m:t>
                          </m:r>
                        </m:sub>
                        <m:sup>
                          <m:r>
                            <a:rPr lang="tr-TR" altLang="tr-TR" sz="1600" i="1">
                              <a:latin typeface="Cambria Math" panose="02040503050406030204" pitchFamily="18" charset="0"/>
                              <a:ea typeface="Cambria Math" panose="02040503050406030204" pitchFamily="18" charset="0"/>
                            </a:rPr>
                            <m:t>𝑛</m:t>
                          </m:r>
                        </m:sup>
                        <m:e>
                          <m:sSub>
                            <m:sSubPr>
                              <m:ctrlPr>
                                <a:rPr lang="tr-TR" altLang="tr-TR" sz="1600" i="1">
                                  <a:latin typeface="Cambria Math" panose="02040503050406030204" pitchFamily="18" charset="0"/>
                                  <a:ea typeface="Cambria Math" panose="02040503050406030204" pitchFamily="18" charset="0"/>
                                </a:rPr>
                              </m:ctrlPr>
                            </m:sSubPr>
                            <m:e>
                              <m:r>
                                <a:rPr lang="tr-TR" altLang="tr-TR" sz="1600" i="1">
                                  <a:latin typeface="Cambria Math" panose="02040503050406030204" pitchFamily="18" charset="0"/>
                                  <a:ea typeface="Cambria Math" panose="02040503050406030204" pitchFamily="18" charset="0"/>
                                </a:rPr>
                                <m:t>𝑐</m:t>
                              </m:r>
                            </m:e>
                            <m:sub>
                              <m:r>
                                <a:rPr lang="tr-TR" altLang="tr-TR" sz="1600" i="1">
                                  <a:latin typeface="Cambria Math" panose="02040503050406030204" pitchFamily="18" charset="0"/>
                                  <a:ea typeface="Cambria Math" panose="02040503050406030204" pitchFamily="18" charset="0"/>
                                </a:rPr>
                                <m:t>𝑖</m:t>
                              </m:r>
                            </m:sub>
                          </m:sSub>
                        </m:e>
                      </m:nary>
                      <m:sSub>
                        <m:sSubPr>
                          <m:ctrlPr>
                            <a:rPr lang="tr-TR" altLang="tr-TR" sz="1600" i="1">
                              <a:latin typeface="Cambria Math" panose="02040503050406030204" pitchFamily="18" charset="0"/>
                              <a:ea typeface="Cambria Math" panose="02040503050406030204" pitchFamily="18" charset="0"/>
                            </a:rPr>
                          </m:ctrlPr>
                        </m:sSubPr>
                        <m:e>
                          <m:r>
                            <a:rPr lang="tr-TR" altLang="tr-TR" sz="1600" i="1">
                              <a:latin typeface="Cambria Math" panose="02040503050406030204" pitchFamily="18" charset="0"/>
                              <a:ea typeface="Cambria Math" panose="02040503050406030204" pitchFamily="18" charset="0"/>
                            </a:rPr>
                            <m:t>𝑥</m:t>
                          </m:r>
                        </m:e>
                        <m:sub>
                          <m:r>
                            <a:rPr lang="tr-TR" altLang="tr-TR" sz="1600" i="1">
                              <a:latin typeface="Cambria Math" panose="02040503050406030204" pitchFamily="18" charset="0"/>
                              <a:ea typeface="Cambria Math" panose="02040503050406030204" pitchFamily="18" charset="0"/>
                            </a:rPr>
                            <m:t>𝑖</m:t>
                          </m:r>
                        </m:sub>
                      </m:sSub>
                    </m:oMath>
                  </m:oMathPara>
                </a14:m>
                <a:endParaRPr lang="tr-TR" sz="1600" dirty="0"/>
              </a:p>
            </p:txBody>
          </p:sp>
        </mc:Choice>
        <mc:Fallback xmlns="">
          <p:sp>
            <p:nvSpPr>
              <p:cNvPr id="3" name="Dikdörtgen 2"/>
              <p:cNvSpPr>
                <a:spLocks noRot="1" noChangeAspect="1" noMove="1" noResize="1" noEditPoints="1" noAdjustHandles="1" noChangeArrowheads="1" noChangeShapeType="1" noTextEdit="1"/>
              </p:cNvSpPr>
              <p:nvPr/>
            </p:nvSpPr>
            <p:spPr>
              <a:xfrm>
                <a:off x="609600" y="3836940"/>
                <a:ext cx="4191000" cy="1991892"/>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40406375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smtClean="0"/>
              <a:t>İlişkili </a:t>
            </a:r>
            <a:r>
              <a:rPr lang="tr-TR" altLang="tr-TR" sz="3200" b="1" dirty="0"/>
              <a:t>denklemlerin </a:t>
            </a:r>
            <a:r>
              <a:rPr lang="tr-TR" altLang="tr-TR" sz="3200" b="1" dirty="0" smtClean="0"/>
              <a:t>niteliğine dayalı sınıflandırma.</a:t>
            </a:r>
            <a:endParaRPr lang="tr-TR" altLang="tr-TR" sz="3200" b="1" dirty="0"/>
          </a:p>
        </p:txBody>
      </p:sp>
      <p:sp>
        <p:nvSpPr>
          <p:cNvPr id="71683" name="Rectangle 3"/>
          <p:cNvSpPr>
            <a:spLocks noGrp="1" noChangeArrowheads="1"/>
          </p:cNvSpPr>
          <p:nvPr>
            <p:ph type="body" idx="1"/>
          </p:nvPr>
        </p:nvSpPr>
        <p:spPr/>
        <p:txBody>
          <a:bodyPr>
            <a:normAutofit/>
          </a:bodyPr>
          <a:lstStyle/>
          <a:p>
            <a:r>
              <a:rPr lang="tr-TR" altLang="tr-TR" b="1" dirty="0" err="1" smtClean="0"/>
              <a:t>Non</a:t>
            </a:r>
            <a:r>
              <a:rPr lang="tr-TR" altLang="tr-TR" b="1" dirty="0" smtClean="0"/>
              <a:t>-lineer (Doğrusal Olmayan) </a:t>
            </a:r>
            <a:r>
              <a:rPr lang="tr-TR" altLang="tr-TR" b="1" dirty="0"/>
              <a:t>Programlama Problemi</a:t>
            </a:r>
          </a:p>
          <a:p>
            <a:r>
              <a:rPr lang="tr-TR" altLang="tr-TR" dirty="0"/>
              <a:t>Hedefler ve kısıtlama fonksiyonları arasındaki fonksiyonlardan herhangi biri doğrusal değilse, problem bir doğrusal olmayan programlama (NLP) problemi olarak adlandırılır, bu bir programlama probleminin en </a:t>
            </a:r>
            <a:r>
              <a:rPr lang="tr-TR" altLang="tr-TR" dirty="0" smtClean="0"/>
              <a:t>genel formudur</a:t>
            </a:r>
            <a:r>
              <a:rPr lang="tr-TR" altLang="tr-TR" dirty="0"/>
              <a:t>.</a:t>
            </a: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86</a:t>
            </a:fld>
            <a:endParaRPr lang="tr-TR" altLang="tr-TR" dirty="0"/>
          </a:p>
        </p:txBody>
      </p:sp>
    </p:spTree>
    <p:extLst>
      <p:ext uri="{BB962C8B-B14F-4D97-AF65-F5344CB8AC3E}">
        <p14:creationId xmlns:p14="http://schemas.microsoft.com/office/powerpoint/2010/main" val="31204581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smtClean="0"/>
              <a:t>İlişkili </a:t>
            </a:r>
            <a:r>
              <a:rPr lang="tr-TR" altLang="tr-TR" sz="3200" b="1" dirty="0"/>
              <a:t>denklemlerin </a:t>
            </a:r>
            <a:r>
              <a:rPr lang="tr-TR" altLang="tr-TR" sz="3200" b="1" dirty="0" smtClean="0"/>
              <a:t>niteliğine dayalı sınıflandırma.</a:t>
            </a:r>
            <a:endParaRPr lang="tr-TR" altLang="tr-TR" sz="3200" b="1" dirty="0"/>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p:txBody>
              <a:bodyPr>
                <a:normAutofit fontScale="70000" lnSpcReduction="20000"/>
              </a:bodyPr>
              <a:lstStyle/>
              <a:p>
                <a:r>
                  <a:rPr lang="tr-TR" altLang="tr-TR" b="1" dirty="0" smtClean="0"/>
                  <a:t>Geometrik programlama problemi</a:t>
                </a:r>
              </a:p>
              <a:p>
                <a:r>
                  <a:rPr lang="tr-TR" altLang="tr-TR" dirty="0"/>
                  <a:t>Bir geometrik programlama (GMP) problemi, </a:t>
                </a:r>
                <a:r>
                  <a:rPr lang="tr-TR" altLang="tr-TR" dirty="0" smtClean="0"/>
                  <a:t>hedef </a:t>
                </a:r>
                <a:r>
                  <a:rPr lang="tr-TR" altLang="tr-TR" dirty="0"/>
                  <a:t>fonksiyonun ve kısıtlamaların </a:t>
                </a:r>
                <a:r>
                  <a:rPr lang="tr-TR" altLang="tr-TR" b="1" i="1" dirty="0" smtClean="0"/>
                  <a:t>X</a:t>
                </a:r>
                <a:r>
                  <a:rPr lang="tr-TR" altLang="tr-TR" dirty="0" smtClean="0"/>
                  <a:t>‘ de </a:t>
                </a:r>
                <a:r>
                  <a:rPr lang="tr-TR" altLang="tr-TR" dirty="0" err="1"/>
                  <a:t>polinom</a:t>
                </a:r>
                <a:r>
                  <a:rPr lang="tr-TR" altLang="tr-TR" dirty="0"/>
                  <a:t> olarak ifade edildiği problemdir.</a:t>
                </a:r>
              </a:p>
              <a:p>
                <a:r>
                  <a:rPr lang="tr-TR" altLang="tr-TR" b="1" i="1" dirty="0"/>
                  <a:t>N</a:t>
                </a:r>
                <a:r>
                  <a:rPr lang="tr-TR" altLang="tr-TR" dirty="0"/>
                  <a:t> terimine sahip bir </a:t>
                </a:r>
                <a:r>
                  <a:rPr lang="tr-TR" altLang="tr-TR" dirty="0" err="1"/>
                  <a:t>polinom</a:t>
                </a:r>
                <a:r>
                  <a:rPr lang="tr-TR" altLang="tr-TR" dirty="0"/>
                  <a:t> aşağıdaki şekilde ifade edilebilir</a:t>
                </a:r>
                <a:r>
                  <a:rPr lang="tr-TR" altLang="tr-TR" dirty="0" smtClean="0"/>
                  <a:t>:</a:t>
                </a:r>
              </a:p>
              <a:p>
                <a14:m>
                  <m:oMath xmlns:m="http://schemas.openxmlformats.org/officeDocument/2006/math">
                    <m:r>
                      <a:rPr lang="tr-TR" altLang="tr-TR" b="0" i="1" smtClean="0">
                        <a:latin typeface="Cambria Math" panose="02040503050406030204" pitchFamily="18" charset="0"/>
                      </a:rPr>
                      <m:t>h</m:t>
                    </m:r>
                    <m:d>
                      <m:dPr>
                        <m:ctrlPr>
                          <a:rPr lang="tr-TR" altLang="tr-TR" b="0" i="1" smtClean="0">
                            <a:latin typeface="Cambria Math" panose="02040503050406030204" pitchFamily="18" charset="0"/>
                          </a:rPr>
                        </m:ctrlPr>
                      </m:dPr>
                      <m:e>
                        <m:r>
                          <a:rPr lang="tr-TR" altLang="tr-TR" b="0" i="1" smtClean="0">
                            <a:latin typeface="Cambria Math" panose="02040503050406030204" pitchFamily="18" charset="0"/>
                          </a:rPr>
                          <m:t>𝑋</m:t>
                        </m:r>
                      </m:e>
                    </m:d>
                    <m:r>
                      <a:rPr lang="tr-TR" altLang="tr-TR" b="0" i="1" smtClean="0">
                        <a:latin typeface="Cambria Math" panose="02040503050406030204" pitchFamily="18" charset="0"/>
                      </a:rPr>
                      <m:t>=</m:t>
                    </m:r>
                    <m:sSub>
                      <m:sSubPr>
                        <m:ctrlPr>
                          <a:rPr lang="tr-TR" altLang="tr-TR" b="0" i="1" smtClean="0">
                            <a:latin typeface="Cambria Math" panose="02040503050406030204" pitchFamily="18" charset="0"/>
                          </a:rPr>
                        </m:ctrlPr>
                      </m:sSubPr>
                      <m:e>
                        <m:r>
                          <a:rPr lang="tr-TR" altLang="tr-TR" b="0" i="1" smtClean="0">
                            <a:latin typeface="Cambria Math" panose="02040503050406030204" pitchFamily="18" charset="0"/>
                          </a:rPr>
                          <m:t>𝑐</m:t>
                        </m:r>
                      </m:e>
                      <m:sub>
                        <m:r>
                          <a:rPr lang="tr-TR" altLang="tr-TR" b="0" i="1" smtClean="0">
                            <a:latin typeface="Cambria Math" panose="02040503050406030204" pitchFamily="18" charset="0"/>
                          </a:rPr>
                          <m:t>1</m:t>
                        </m:r>
                      </m:sub>
                    </m:sSub>
                    <m:sSubSup>
                      <m:sSubSupPr>
                        <m:ctrlPr>
                          <a:rPr lang="tr-TR" altLang="tr-TR" b="0" i="1" smtClean="0">
                            <a:latin typeface="Cambria Math" panose="02040503050406030204" pitchFamily="18" charset="0"/>
                          </a:rPr>
                        </m:ctrlPr>
                      </m:sSubSupPr>
                      <m:e>
                        <m:r>
                          <a:rPr lang="tr-TR" altLang="tr-TR" b="0" i="1" smtClean="0">
                            <a:latin typeface="Cambria Math" panose="02040503050406030204" pitchFamily="18" charset="0"/>
                          </a:rPr>
                          <m:t>𝑥</m:t>
                        </m:r>
                      </m:e>
                      <m:sub>
                        <m:r>
                          <a:rPr lang="tr-TR" altLang="tr-TR" b="0" i="1" smtClean="0">
                            <a:latin typeface="Cambria Math" panose="02040503050406030204" pitchFamily="18" charset="0"/>
                          </a:rPr>
                          <m:t>1</m:t>
                        </m:r>
                      </m:sub>
                      <m:sup>
                        <m:sSub>
                          <m:sSubPr>
                            <m:ctrlPr>
                              <a:rPr lang="tr-TR" altLang="tr-TR" b="0" i="1" smtClean="0">
                                <a:latin typeface="Cambria Math" panose="02040503050406030204" pitchFamily="18" charset="0"/>
                              </a:rPr>
                            </m:ctrlPr>
                          </m:sSubPr>
                          <m:e>
                            <m:r>
                              <a:rPr lang="tr-TR" altLang="tr-TR" b="0" i="1" smtClean="0">
                                <a:latin typeface="Cambria Math" panose="02040503050406030204" pitchFamily="18" charset="0"/>
                              </a:rPr>
                              <m:t>𝑎</m:t>
                            </m:r>
                          </m:e>
                          <m:sub>
                            <m:r>
                              <a:rPr lang="tr-TR" altLang="tr-TR" b="0" i="1" smtClean="0">
                                <a:latin typeface="Cambria Math" panose="02040503050406030204" pitchFamily="18" charset="0"/>
                              </a:rPr>
                              <m:t>11</m:t>
                            </m:r>
                          </m:sub>
                        </m:sSub>
                      </m:sup>
                    </m:sSubSup>
                    <m:sSubSup>
                      <m:sSubSupPr>
                        <m:ctrlPr>
                          <a:rPr lang="tr-TR" altLang="tr-TR" i="1">
                            <a:latin typeface="Cambria Math" panose="02040503050406030204" pitchFamily="18" charset="0"/>
                          </a:rPr>
                        </m:ctrlPr>
                      </m:sSubSupPr>
                      <m:e>
                        <m:r>
                          <a:rPr lang="tr-TR" altLang="tr-TR" i="1">
                            <a:latin typeface="Cambria Math" panose="02040503050406030204" pitchFamily="18" charset="0"/>
                          </a:rPr>
                          <m:t>𝑥</m:t>
                        </m:r>
                      </m:e>
                      <m:sub>
                        <m:r>
                          <a:rPr lang="tr-TR" altLang="tr-TR" b="0" i="1" smtClean="0">
                            <a:latin typeface="Cambria Math" panose="02040503050406030204" pitchFamily="18" charset="0"/>
                          </a:rPr>
                          <m:t>2</m:t>
                        </m:r>
                      </m:sub>
                      <m:sup>
                        <m:sSub>
                          <m:sSubPr>
                            <m:ctrlPr>
                              <a:rPr lang="tr-TR" altLang="tr-TR" i="1">
                                <a:latin typeface="Cambria Math" panose="02040503050406030204" pitchFamily="18" charset="0"/>
                              </a:rPr>
                            </m:ctrlPr>
                          </m:sSubPr>
                          <m:e>
                            <m:r>
                              <a:rPr lang="tr-TR" altLang="tr-TR" i="1">
                                <a:latin typeface="Cambria Math" panose="02040503050406030204" pitchFamily="18" charset="0"/>
                              </a:rPr>
                              <m:t>𝑎</m:t>
                            </m:r>
                          </m:e>
                          <m:sub>
                            <m:r>
                              <a:rPr lang="tr-TR" altLang="tr-TR" i="1">
                                <a:latin typeface="Cambria Math" panose="02040503050406030204" pitchFamily="18" charset="0"/>
                              </a:rPr>
                              <m:t>1</m:t>
                            </m:r>
                            <m:r>
                              <a:rPr lang="tr-TR" altLang="tr-TR" b="0" i="1" smtClean="0">
                                <a:latin typeface="Cambria Math" panose="02040503050406030204" pitchFamily="18" charset="0"/>
                              </a:rPr>
                              <m:t>2</m:t>
                            </m:r>
                          </m:sub>
                        </m:sSub>
                      </m:sup>
                    </m:sSubSup>
                    <m:r>
                      <a:rPr lang="tr-TR" altLang="tr-TR" b="0" i="1" smtClean="0">
                        <a:latin typeface="Cambria Math" panose="02040503050406030204" pitchFamily="18" charset="0"/>
                      </a:rPr>
                      <m:t>…</m:t>
                    </m:r>
                    <m:sSubSup>
                      <m:sSubSupPr>
                        <m:ctrlPr>
                          <a:rPr lang="tr-TR" altLang="tr-TR" i="1">
                            <a:latin typeface="Cambria Math" panose="02040503050406030204" pitchFamily="18" charset="0"/>
                          </a:rPr>
                        </m:ctrlPr>
                      </m:sSubSupPr>
                      <m:e>
                        <m:r>
                          <a:rPr lang="tr-TR" altLang="tr-TR" i="1">
                            <a:latin typeface="Cambria Math" panose="02040503050406030204" pitchFamily="18" charset="0"/>
                          </a:rPr>
                          <m:t>𝑥</m:t>
                        </m:r>
                      </m:e>
                      <m:sub>
                        <m:r>
                          <a:rPr lang="tr-TR" altLang="tr-TR" b="0" i="1" smtClean="0">
                            <a:latin typeface="Cambria Math" panose="02040503050406030204" pitchFamily="18" charset="0"/>
                          </a:rPr>
                          <m:t>𝑛</m:t>
                        </m:r>
                      </m:sub>
                      <m:sup>
                        <m:sSub>
                          <m:sSubPr>
                            <m:ctrlPr>
                              <a:rPr lang="tr-TR" altLang="tr-TR" i="1">
                                <a:latin typeface="Cambria Math" panose="02040503050406030204" pitchFamily="18" charset="0"/>
                              </a:rPr>
                            </m:ctrlPr>
                          </m:sSubPr>
                          <m:e>
                            <m:r>
                              <a:rPr lang="tr-TR" altLang="tr-TR" i="1">
                                <a:latin typeface="Cambria Math" panose="02040503050406030204" pitchFamily="18" charset="0"/>
                              </a:rPr>
                              <m:t>𝑎</m:t>
                            </m:r>
                          </m:e>
                          <m:sub>
                            <m:r>
                              <a:rPr lang="tr-TR" altLang="tr-TR" i="1">
                                <a:latin typeface="Cambria Math" panose="02040503050406030204" pitchFamily="18" charset="0"/>
                              </a:rPr>
                              <m:t>1</m:t>
                            </m:r>
                            <m:r>
                              <a:rPr lang="tr-TR" altLang="tr-TR" b="0" i="1" smtClean="0">
                                <a:latin typeface="Cambria Math" panose="02040503050406030204" pitchFamily="18" charset="0"/>
                              </a:rPr>
                              <m:t>𝑛</m:t>
                            </m:r>
                          </m:sub>
                        </m:sSub>
                      </m:sup>
                    </m:sSubSup>
                    <m:r>
                      <a:rPr lang="tr-TR" altLang="tr-TR" b="0" i="1" smtClean="0">
                        <a:latin typeface="Cambria Math" panose="02040503050406030204" pitchFamily="18" charset="0"/>
                      </a:rPr>
                      <m:t>+…+</m:t>
                    </m:r>
                    <m:sSub>
                      <m:sSubPr>
                        <m:ctrlPr>
                          <a:rPr lang="tr-TR" altLang="tr-TR" i="1">
                            <a:latin typeface="Cambria Math" panose="02040503050406030204" pitchFamily="18" charset="0"/>
                          </a:rPr>
                        </m:ctrlPr>
                      </m:sSubPr>
                      <m:e>
                        <m:r>
                          <a:rPr lang="tr-TR" altLang="tr-TR" i="1">
                            <a:latin typeface="Cambria Math" panose="02040503050406030204" pitchFamily="18" charset="0"/>
                          </a:rPr>
                          <m:t>𝑐</m:t>
                        </m:r>
                      </m:e>
                      <m:sub>
                        <m:r>
                          <a:rPr lang="tr-TR" altLang="tr-TR" b="0" i="1" smtClean="0">
                            <a:latin typeface="Cambria Math" panose="02040503050406030204" pitchFamily="18" charset="0"/>
                          </a:rPr>
                          <m:t>𝑚</m:t>
                        </m:r>
                      </m:sub>
                    </m:sSub>
                    <m:sSubSup>
                      <m:sSubSupPr>
                        <m:ctrlPr>
                          <a:rPr lang="tr-TR" altLang="tr-TR" i="1">
                            <a:latin typeface="Cambria Math" panose="02040503050406030204" pitchFamily="18" charset="0"/>
                          </a:rPr>
                        </m:ctrlPr>
                      </m:sSubSupPr>
                      <m:e>
                        <m:r>
                          <a:rPr lang="tr-TR" altLang="tr-TR" i="1">
                            <a:latin typeface="Cambria Math" panose="02040503050406030204" pitchFamily="18" charset="0"/>
                          </a:rPr>
                          <m:t>𝑥</m:t>
                        </m:r>
                      </m:e>
                      <m:sub>
                        <m:r>
                          <a:rPr lang="tr-TR" altLang="tr-TR" i="1">
                            <a:latin typeface="Cambria Math" panose="02040503050406030204" pitchFamily="18" charset="0"/>
                          </a:rPr>
                          <m:t>1</m:t>
                        </m:r>
                      </m:sub>
                      <m:sup>
                        <m:sSub>
                          <m:sSubPr>
                            <m:ctrlPr>
                              <a:rPr lang="tr-TR" altLang="tr-TR" i="1">
                                <a:latin typeface="Cambria Math" panose="02040503050406030204" pitchFamily="18" charset="0"/>
                              </a:rPr>
                            </m:ctrlPr>
                          </m:sSubPr>
                          <m:e>
                            <m:r>
                              <a:rPr lang="tr-TR" altLang="tr-TR" i="1">
                                <a:latin typeface="Cambria Math" panose="02040503050406030204" pitchFamily="18" charset="0"/>
                              </a:rPr>
                              <m:t>𝑎</m:t>
                            </m:r>
                          </m:e>
                          <m:sub>
                            <m:r>
                              <a:rPr lang="tr-TR" altLang="tr-TR" b="0" i="1" smtClean="0">
                                <a:latin typeface="Cambria Math" panose="02040503050406030204" pitchFamily="18" charset="0"/>
                              </a:rPr>
                              <m:t>𝑚</m:t>
                            </m:r>
                            <m:r>
                              <a:rPr lang="tr-TR" altLang="tr-TR" i="1">
                                <a:latin typeface="Cambria Math" panose="02040503050406030204" pitchFamily="18" charset="0"/>
                              </a:rPr>
                              <m:t>1</m:t>
                            </m:r>
                          </m:sub>
                        </m:sSub>
                      </m:sup>
                    </m:sSubSup>
                    <m:sSubSup>
                      <m:sSubSupPr>
                        <m:ctrlPr>
                          <a:rPr lang="tr-TR" altLang="tr-TR" i="1">
                            <a:latin typeface="Cambria Math" panose="02040503050406030204" pitchFamily="18" charset="0"/>
                          </a:rPr>
                        </m:ctrlPr>
                      </m:sSubSupPr>
                      <m:e>
                        <m:r>
                          <a:rPr lang="tr-TR" altLang="tr-TR" i="1">
                            <a:latin typeface="Cambria Math" panose="02040503050406030204" pitchFamily="18" charset="0"/>
                          </a:rPr>
                          <m:t>𝑥</m:t>
                        </m:r>
                      </m:e>
                      <m:sub>
                        <m:r>
                          <a:rPr lang="tr-TR" altLang="tr-TR" i="1">
                            <a:latin typeface="Cambria Math" panose="02040503050406030204" pitchFamily="18" charset="0"/>
                          </a:rPr>
                          <m:t>2</m:t>
                        </m:r>
                      </m:sub>
                      <m:sup>
                        <m:sSub>
                          <m:sSubPr>
                            <m:ctrlPr>
                              <a:rPr lang="tr-TR" altLang="tr-TR" i="1">
                                <a:latin typeface="Cambria Math" panose="02040503050406030204" pitchFamily="18" charset="0"/>
                              </a:rPr>
                            </m:ctrlPr>
                          </m:sSubPr>
                          <m:e>
                            <m:r>
                              <a:rPr lang="tr-TR" altLang="tr-TR" i="1">
                                <a:latin typeface="Cambria Math" panose="02040503050406030204" pitchFamily="18" charset="0"/>
                              </a:rPr>
                              <m:t>𝑎</m:t>
                            </m:r>
                          </m:e>
                          <m:sub>
                            <m:r>
                              <a:rPr lang="tr-TR" altLang="tr-TR" b="0" i="1" smtClean="0">
                                <a:latin typeface="Cambria Math" panose="02040503050406030204" pitchFamily="18" charset="0"/>
                              </a:rPr>
                              <m:t>𝑚</m:t>
                            </m:r>
                            <m:r>
                              <a:rPr lang="tr-TR" altLang="tr-TR" i="1">
                                <a:latin typeface="Cambria Math" panose="02040503050406030204" pitchFamily="18" charset="0"/>
                              </a:rPr>
                              <m:t>2</m:t>
                            </m:r>
                          </m:sub>
                        </m:sSub>
                      </m:sup>
                    </m:sSubSup>
                    <m:r>
                      <a:rPr lang="tr-TR" altLang="tr-TR" i="1">
                        <a:latin typeface="Cambria Math" panose="02040503050406030204" pitchFamily="18" charset="0"/>
                      </a:rPr>
                      <m:t>…</m:t>
                    </m:r>
                    <m:sSubSup>
                      <m:sSubSupPr>
                        <m:ctrlPr>
                          <a:rPr lang="tr-TR" altLang="tr-TR" i="1">
                            <a:latin typeface="Cambria Math" panose="02040503050406030204" pitchFamily="18" charset="0"/>
                          </a:rPr>
                        </m:ctrlPr>
                      </m:sSubSupPr>
                      <m:e>
                        <m:r>
                          <a:rPr lang="tr-TR" altLang="tr-TR" i="1">
                            <a:latin typeface="Cambria Math" panose="02040503050406030204" pitchFamily="18" charset="0"/>
                          </a:rPr>
                          <m:t>𝑥</m:t>
                        </m:r>
                      </m:e>
                      <m:sub>
                        <m:r>
                          <a:rPr lang="tr-TR" altLang="tr-TR" i="1">
                            <a:latin typeface="Cambria Math" panose="02040503050406030204" pitchFamily="18" charset="0"/>
                          </a:rPr>
                          <m:t>𝑛</m:t>
                        </m:r>
                      </m:sub>
                      <m:sup>
                        <m:sSub>
                          <m:sSubPr>
                            <m:ctrlPr>
                              <a:rPr lang="tr-TR" altLang="tr-TR" i="1">
                                <a:latin typeface="Cambria Math" panose="02040503050406030204" pitchFamily="18" charset="0"/>
                              </a:rPr>
                            </m:ctrlPr>
                          </m:sSubPr>
                          <m:e>
                            <m:r>
                              <a:rPr lang="tr-TR" altLang="tr-TR" i="1">
                                <a:latin typeface="Cambria Math" panose="02040503050406030204" pitchFamily="18" charset="0"/>
                              </a:rPr>
                              <m:t>𝑎</m:t>
                            </m:r>
                          </m:e>
                          <m:sub>
                            <m:r>
                              <a:rPr lang="tr-TR" altLang="tr-TR" b="0" i="1" smtClean="0">
                                <a:latin typeface="Cambria Math" panose="02040503050406030204" pitchFamily="18" charset="0"/>
                              </a:rPr>
                              <m:t>𝑚</m:t>
                            </m:r>
                            <m:r>
                              <a:rPr lang="tr-TR" altLang="tr-TR" i="1">
                                <a:latin typeface="Cambria Math" panose="02040503050406030204" pitchFamily="18" charset="0"/>
                              </a:rPr>
                              <m:t>𝑛</m:t>
                            </m:r>
                          </m:sub>
                        </m:sSub>
                      </m:sup>
                    </m:sSubSup>
                  </m:oMath>
                </a14:m>
                <a:endParaRPr lang="tr-TR" altLang="tr-TR" dirty="0" smtClean="0"/>
              </a:p>
              <a:p>
                <a:r>
                  <a:rPr lang="tr-TR" altLang="tr-TR" dirty="0" smtClean="0"/>
                  <a:t>Böylece </a:t>
                </a:r>
                <a:r>
                  <a:rPr lang="tr-TR" altLang="tr-TR" dirty="0"/>
                  <a:t>GMP </a:t>
                </a:r>
                <a:r>
                  <a:rPr lang="tr-TR" altLang="tr-TR" dirty="0" smtClean="0"/>
                  <a:t>problemi </a:t>
                </a:r>
                <a:r>
                  <a:rPr lang="tr-TR" altLang="tr-TR" dirty="0"/>
                  <a:t>şu şekilde ifade edilebilir: </a:t>
                </a:r>
                <a:r>
                  <a:rPr lang="tr-TR" altLang="tr-TR" dirty="0" smtClean="0"/>
                  <a:t>minimum yapacak </a:t>
                </a:r>
                <a:r>
                  <a:rPr lang="tr-TR" altLang="tr-TR" b="1" i="1" dirty="0" err="1" smtClean="0"/>
                  <a:t>X</a:t>
                </a:r>
                <a:r>
                  <a:rPr lang="tr-TR" altLang="tr-TR" dirty="0" err="1" smtClean="0"/>
                  <a:t>’i</a:t>
                </a:r>
                <a:r>
                  <a:rPr lang="tr-TR" altLang="tr-TR" dirty="0" smtClean="0"/>
                  <a:t> bul;</a:t>
                </a:r>
              </a:p>
              <a:p>
                <a14:m>
                  <m:oMath xmlns:m="http://schemas.openxmlformats.org/officeDocument/2006/math">
                    <m:r>
                      <a:rPr lang="tr-TR" altLang="tr-TR" b="0" i="1" smtClean="0">
                        <a:latin typeface="Cambria Math" panose="02040503050406030204" pitchFamily="18" charset="0"/>
                      </a:rPr>
                      <m:t>𝑓</m:t>
                    </m:r>
                    <m:d>
                      <m:dPr>
                        <m:ctrlPr>
                          <a:rPr lang="tr-TR" altLang="tr-TR" i="1">
                            <a:latin typeface="Cambria Math" panose="02040503050406030204" pitchFamily="18" charset="0"/>
                          </a:rPr>
                        </m:ctrlPr>
                      </m:dPr>
                      <m:e>
                        <m:r>
                          <a:rPr lang="tr-TR" altLang="tr-TR" i="1">
                            <a:latin typeface="Cambria Math" panose="02040503050406030204" pitchFamily="18" charset="0"/>
                          </a:rPr>
                          <m:t>𝑋</m:t>
                        </m:r>
                      </m:e>
                    </m:d>
                    <m:r>
                      <a:rPr lang="tr-TR" altLang="tr-TR" b="0" i="1" smtClean="0">
                        <a:latin typeface="Cambria Math" panose="02040503050406030204" pitchFamily="18" charset="0"/>
                      </a:rPr>
                      <m:t>=</m:t>
                    </m:r>
                    <m:nary>
                      <m:naryPr>
                        <m:chr m:val="∑"/>
                        <m:ctrlPr>
                          <a:rPr lang="tr-TR" altLang="tr-TR" i="1" smtClean="0">
                            <a:latin typeface="Cambria Math" panose="02040503050406030204" pitchFamily="18" charset="0"/>
                          </a:rPr>
                        </m:ctrlPr>
                      </m:naryPr>
                      <m:sub>
                        <m:r>
                          <m:rPr>
                            <m:brk m:alnAt="23"/>
                          </m:rPr>
                          <a:rPr lang="tr-TR" altLang="tr-TR" b="0" i="1" smtClean="0">
                            <a:latin typeface="Cambria Math" panose="02040503050406030204" pitchFamily="18" charset="0"/>
                          </a:rPr>
                          <m:t>𝑗</m:t>
                        </m:r>
                        <m:r>
                          <a:rPr lang="tr-TR" altLang="tr-TR" b="0" i="1" smtClean="0">
                            <a:latin typeface="Cambria Math" panose="02040503050406030204" pitchFamily="18" charset="0"/>
                          </a:rPr>
                          <m:t>=1</m:t>
                        </m:r>
                      </m:sub>
                      <m:sup>
                        <m:sSub>
                          <m:sSubPr>
                            <m:ctrlPr>
                              <a:rPr lang="tr-TR" altLang="tr-TR" i="1" smtClean="0">
                                <a:latin typeface="Cambria Math" panose="02040503050406030204" pitchFamily="18" charset="0"/>
                              </a:rPr>
                            </m:ctrlPr>
                          </m:sSubPr>
                          <m:e>
                            <m:r>
                              <a:rPr lang="tr-TR" altLang="tr-TR" b="0" i="1" smtClean="0">
                                <a:latin typeface="Cambria Math" panose="02040503050406030204" pitchFamily="18" charset="0"/>
                              </a:rPr>
                              <m:t>𝑁</m:t>
                            </m:r>
                          </m:e>
                          <m:sub>
                            <m:r>
                              <a:rPr lang="tr-TR" altLang="tr-TR" b="0" i="1" smtClean="0">
                                <a:latin typeface="Cambria Math" panose="02040503050406030204" pitchFamily="18" charset="0"/>
                              </a:rPr>
                              <m:t>0</m:t>
                            </m:r>
                          </m:sub>
                        </m:sSub>
                      </m:sup>
                      <m:e>
                        <m:sSub>
                          <m:sSubPr>
                            <m:ctrlPr>
                              <a:rPr lang="tr-TR" altLang="tr-TR" i="1" smtClean="0">
                                <a:latin typeface="Cambria Math" panose="02040503050406030204" pitchFamily="18" charset="0"/>
                              </a:rPr>
                            </m:ctrlPr>
                          </m:sSubPr>
                          <m:e>
                            <m:r>
                              <a:rPr lang="tr-TR" altLang="tr-TR" b="0" i="1" smtClean="0">
                                <a:latin typeface="Cambria Math" panose="02040503050406030204" pitchFamily="18" charset="0"/>
                              </a:rPr>
                              <m:t>𝑐</m:t>
                            </m:r>
                          </m:e>
                          <m:sub>
                            <m:r>
                              <a:rPr lang="tr-TR" altLang="tr-TR" b="0" i="1" smtClean="0">
                                <a:latin typeface="Cambria Math" panose="02040503050406030204" pitchFamily="18" charset="0"/>
                              </a:rPr>
                              <m:t>𝑗</m:t>
                            </m:r>
                          </m:sub>
                        </m:sSub>
                      </m:e>
                    </m:nary>
                    <m:d>
                      <m:dPr>
                        <m:ctrlPr>
                          <a:rPr lang="tr-TR" altLang="tr-TR" i="1" smtClean="0">
                            <a:latin typeface="Cambria Math" panose="02040503050406030204" pitchFamily="18" charset="0"/>
                          </a:rPr>
                        </m:ctrlPr>
                      </m:dPr>
                      <m:e>
                        <m:nary>
                          <m:naryPr>
                            <m:chr m:val="∏"/>
                            <m:ctrlPr>
                              <a:rPr lang="tr-TR" altLang="tr-TR" i="1" smtClean="0">
                                <a:latin typeface="Cambria Math" panose="02040503050406030204" pitchFamily="18" charset="0"/>
                              </a:rPr>
                            </m:ctrlPr>
                          </m:naryPr>
                          <m:sub>
                            <m:r>
                              <m:rPr>
                                <m:brk m:alnAt="23"/>
                              </m:rPr>
                              <a:rPr lang="tr-TR" altLang="tr-TR" b="0" i="1" smtClean="0">
                                <a:latin typeface="Cambria Math" panose="02040503050406030204" pitchFamily="18" charset="0"/>
                              </a:rPr>
                              <m:t>𝑖</m:t>
                            </m:r>
                            <m:r>
                              <a:rPr lang="tr-TR" altLang="tr-TR" b="0" i="1" smtClean="0">
                                <a:latin typeface="Cambria Math" panose="02040503050406030204" pitchFamily="18" charset="0"/>
                              </a:rPr>
                              <m:t>=1</m:t>
                            </m:r>
                          </m:sub>
                          <m:sup>
                            <m:r>
                              <a:rPr lang="tr-TR" altLang="tr-TR" b="0" i="1" smtClean="0">
                                <a:latin typeface="Cambria Math" panose="02040503050406030204" pitchFamily="18" charset="0"/>
                              </a:rPr>
                              <m:t>𝑛</m:t>
                            </m:r>
                          </m:sup>
                          <m:e>
                            <m:sSubSup>
                              <m:sSubSupPr>
                                <m:ctrlPr>
                                  <a:rPr lang="tr-TR" altLang="tr-TR" i="1" smtClean="0">
                                    <a:latin typeface="Cambria Math" panose="02040503050406030204" pitchFamily="18" charset="0"/>
                                  </a:rPr>
                                </m:ctrlPr>
                              </m:sSubSupPr>
                              <m:e>
                                <m:r>
                                  <a:rPr lang="tr-TR" altLang="tr-TR" b="0" i="1" smtClean="0">
                                    <a:latin typeface="Cambria Math" panose="02040503050406030204" pitchFamily="18" charset="0"/>
                                  </a:rPr>
                                  <m:t>𝑥</m:t>
                                </m:r>
                              </m:e>
                              <m:sub>
                                <m:r>
                                  <a:rPr lang="tr-TR" altLang="tr-TR" b="0" i="1" smtClean="0">
                                    <a:latin typeface="Cambria Math" panose="02040503050406030204" pitchFamily="18" charset="0"/>
                                  </a:rPr>
                                  <m:t>𝑖</m:t>
                                </m:r>
                              </m:sub>
                              <m:sup>
                                <m:sSub>
                                  <m:sSubPr>
                                    <m:ctrlPr>
                                      <a:rPr lang="tr-TR" altLang="tr-TR" i="1" smtClean="0">
                                        <a:latin typeface="Cambria Math" panose="02040503050406030204" pitchFamily="18" charset="0"/>
                                      </a:rPr>
                                    </m:ctrlPr>
                                  </m:sSubPr>
                                  <m:e>
                                    <m:r>
                                      <a:rPr lang="tr-TR" altLang="tr-TR" b="0" i="1" smtClean="0">
                                        <a:latin typeface="Cambria Math" panose="02040503050406030204" pitchFamily="18" charset="0"/>
                                      </a:rPr>
                                      <m:t>𝑎</m:t>
                                    </m:r>
                                  </m:e>
                                  <m:sub>
                                    <m:r>
                                      <a:rPr lang="tr-TR" altLang="tr-TR" b="0" i="1" smtClean="0">
                                        <a:latin typeface="Cambria Math" panose="02040503050406030204" pitchFamily="18" charset="0"/>
                                      </a:rPr>
                                      <m:t>𝑖𝑗</m:t>
                                    </m:r>
                                  </m:sub>
                                </m:sSub>
                              </m:sup>
                            </m:sSubSup>
                          </m:e>
                        </m:nary>
                      </m:e>
                    </m:d>
                    <m:r>
                      <a:rPr lang="tr-TR" altLang="tr-TR" b="0" i="1" smtClean="0">
                        <a:latin typeface="Cambria Math" panose="02040503050406030204" pitchFamily="18" charset="0"/>
                      </a:rPr>
                      <m:t>,</m:t>
                    </m:r>
                    <m:sSub>
                      <m:sSubPr>
                        <m:ctrlPr>
                          <a:rPr lang="tr-TR" altLang="tr-TR" i="1">
                            <a:latin typeface="Cambria Math" panose="02040503050406030204" pitchFamily="18" charset="0"/>
                          </a:rPr>
                        </m:ctrlPr>
                      </m:sSubPr>
                      <m:e>
                        <m:r>
                          <a:rPr lang="tr-TR" altLang="tr-TR" i="1">
                            <a:latin typeface="Cambria Math" panose="02040503050406030204" pitchFamily="18" charset="0"/>
                          </a:rPr>
                          <m:t>𝑐</m:t>
                        </m:r>
                      </m:e>
                      <m:sub>
                        <m:r>
                          <a:rPr lang="tr-TR" altLang="tr-TR" i="1">
                            <a:latin typeface="Cambria Math" panose="02040503050406030204" pitchFamily="18" charset="0"/>
                          </a:rPr>
                          <m:t>𝑗</m:t>
                        </m:r>
                      </m:sub>
                    </m:sSub>
                    <m:r>
                      <a:rPr lang="tr-TR" altLang="tr-TR" b="0" i="1" smtClean="0">
                        <a:latin typeface="Cambria Math" panose="02040503050406030204" pitchFamily="18" charset="0"/>
                        <a:ea typeface="Cambria Math" panose="02040503050406030204" pitchFamily="18" charset="0"/>
                      </a:rPr>
                      <m:t>&gt;0,</m:t>
                    </m:r>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𝑥</m:t>
                        </m:r>
                      </m:e>
                      <m:sub>
                        <m:r>
                          <a:rPr lang="tr-TR" altLang="tr-TR" b="0" i="1" smtClean="0">
                            <a:latin typeface="Cambria Math" panose="02040503050406030204" pitchFamily="18" charset="0"/>
                          </a:rPr>
                          <m:t>𝑖</m:t>
                        </m:r>
                      </m:sub>
                    </m:sSub>
                    <m:r>
                      <a:rPr lang="tr-TR" altLang="tr-TR" b="0" i="1" smtClean="0">
                        <a:latin typeface="Cambria Math" panose="02040503050406030204" pitchFamily="18" charset="0"/>
                        <a:ea typeface="Cambria Math" panose="02040503050406030204" pitchFamily="18" charset="0"/>
                      </a:rPr>
                      <m:t>&gt;</m:t>
                    </m:r>
                    <m:r>
                      <a:rPr lang="tr-TR" altLang="tr-TR" i="1">
                        <a:latin typeface="Cambria Math" panose="02040503050406030204" pitchFamily="18" charset="0"/>
                        <a:ea typeface="Cambria Math" panose="02040503050406030204" pitchFamily="18" charset="0"/>
                      </a:rPr>
                      <m:t>0</m:t>
                    </m:r>
                    <m:r>
                      <a:rPr lang="tr-TR" altLang="tr-TR" b="0" i="1" smtClean="0">
                        <a:latin typeface="Cambria Math" panose="02040503050406030204" pitchFamily="18" charset="0"/>
                        <a:ea typeface="Cambria Math" panose="02040503050406030204" pitchFamily="18" charset="0"/>
                      </a:rPr>
                      <m:t>, </m:t>
                    </m:r>
                    <m:r>
                      <a:rPr lang="tr-TR" altLang="tr-TR" b="0" i="1" smtClean="0">
                        <a:latin typeface="Cambria Math" panose="02040503050406030204" pitchFamily="18" charset="0"/>
                        <a:ea typeface="Cambria Math" panose="02040503050406030204" pitchFamily="18" charset="0"/>
                      </a:rPr>
                      <m:t>𝑖</m:t>
                    </m:r>
                    <m:r>
                      <a:rPr lang="tr-TR" altLang="tr-TR" b="0" i="1" smtClean="0">
                        <a:latin typeface="Cambria Math" panose="02040503050406030204" pitchFamily="18" charset="0"/>
                        <a:ea typeface="Cambria Math" panose="02040503050406030204" pitchFamily="18" charset="0"/>
                      </a:rPr>
                      <m:t>=1,2,…,</m:t>
                    </m:r>
                    <m:r>
                      <a:rPr lang="tr-TR" altLang="tr-TR" b="0" i="1" smtClean="0">
                        <a:latin typeface="Cambria Math" panose="02040503050406030204" pitchFamily="18" charset="0"/>
                        <a:ea typeface="Cambria Math" panose="02040503050406030204" pitchFamily="18" charset="0"/>
                      </a:rPr>
                      <m:t>𝑛</m:t>
                    </m:r>
                    <m:r>
                      <a:rPr lang="tr-TR" altLang="tr-TR" b="0" i="1" smtClean="0">
                        <a:latin typeface="Cambria Math" panose="02040503050406030204" pitchFamily="18" charset="0"/>
                        <a:ea typeface="Cambria Math" panose="02040503050406030204" pitchFamily="18" charset="0"/>
                      </a:rPr>
                      <m:t> , </m:t>
                    </m:r>
                    <m:r>
                      <a:rPr lang="tr-TR" altLang="tr-TR" b="0" i="1" smtClean="0">
                        <a:latin typeface="Cambria Math" panose="02040503050406030204" pitchFamily="18" charset="0"/>
                        <a:ea typeface="Cambria Math" panose="02040503050406030204" pitchFamily="18" charset="0"/>
                      </a:rPr>
                      <m:t>𝑗</m:t>
                    </m:r>
                    <m:r>
                      <a:rPr lang="tr-TR" altLang="tr-TR" b="0" i="1" smtClean="0">
                        <a:latin typeface="Cambria Math" panose="02040503050406030204" pitchFamily="18" charset="0"/>
                        <a:ea typeface="Cambria Math" panose="02040503050406030204" pitchFamily="18" charset="0"/>
                      </a:rPr>
                      <m:t>=1,2,…,</m:t>
                    </m:r>
                    <m:r>
                      <a:rPr lang="tr-TR" altLang="tr-TR" b="0" i="1" smtClean="0">
                        <a:latin typeface="Cambria Math" panose="02040503050406030204" pitchFamily="18" charset="0"/>
                        <a:ea typeface="Cambria Math" panose="02040503050406030204" pitchFamily="18" charset="0"/>
                      </a:rPr>
                      <m:t>𝑚</m:t>
                    </m:r>
                    <m:r>
                      <a:rPr lang="tr-TR" altLang="tr-TR" b="0" i="1" smtClean="0">
                        <a:latin typeface="Cambria Math" panose="02040503050406030204" pitchFamily="18" charset="0"/>
                        <a:ea typeface="Cambria Math" panose="02040503050406030204" pitchFamily="18" charset="0"/>
                      </a:rPr>
                      <m:t>)</m:t>
                    </m:r>
                  </m:oMath>
                </a14:m>
                <a:endParaRPr lang="tr-TR" altLang="tr-TR" dirty="0" smtClean="0"/>
              </a:p>
              <a:p>
                <a:r>
                  <a:rPr lang="tr-TR" altLang="tr-TR" dirty="0" smtClean="0"/>
                  <a:t>Kısıtlar</a:t>
                </a:r>
              </a:p>
              <a:p>
                <a14:m>
                  <m:oMath xmlns:m="http://schemas.openxmlformats.org/officeDocument/2006/math">
                    <m:sSub>
                      <m:sSubPr>
                        <m:ctrlPr>
                          <a:rPr lang="tr-TR" altLang="tr-TR" b="0" i="1" smtClean="0">
                            <a:latin typeface="Cambria Math" panose="02040503050406030204" pitchFamily="18" charset="0"/>
                          </a:rPr>
                        </m:ctrlPr>
                      </m:sSubPr>
                      <m:e>
                        <m:r>
                          <a:rPr lang="tr-TR" altLang="tr-TR" b="0" i="1" smtClean="0">
                            <a:latin typeface="Cambria Math" panose="02040503050406030204" pitchFamily="18" charset="0"/>
                          </a:rPr>
                          <m:t>𝑔</m:t>
                        </m:r>
                      </m:e>
                      <m:sub>
                        <m:r>
                          <a:rPr lang="tr-TR" altLang="tr-TR" b="0" i="1" smtClean="0">
                            <a:latin typeface="Cambria Math" panose="02040503050406030204" pitchFamily="18" charset="0"/>
                          </a:rPr>
                          <m:t>𝑘</m:t>
                        </m:r>
                      </m:sub>
                    </m:sSub>
                    <m:d>
                      <m:dPr>
                        <m:ctrlPr>
                          <a:rPr lang="tr-TR" altLang="tr-TR" i="1">
                            <a:latin typeface="Cambria Math" panose="02040503050406030204" pitchFamily="18" charset="0"/>
                          </a:rPr>
                        </m:ctrlPr>
                      </m:dPr>
                      <m:e>
                        <m:r>
                          <a:rPr lang="tr-TR" altLang="tr-TR" i="1">
                            <a:latin typeface="Cambria Math" panose="02040503050406030204" pitchFamily="18" charset="0"/>
                          </a:rPr>
                          <m:t>𝑋</m:t>
                        </m:r>
                      </m:e>
                    </m:d>
                    <m:r>
                      <a:rPr lang="tr-TR" altLang="tr-TR" i="1">
                        <a:latin typeface="Cambria Math" panose="02040503050406030204" pitchFamily="18" charset="0"/>
                      </a:rPr>
                      <m:t>=</m:t>
                    </m:r>
                    <m:nary>
                      <m:naryPr>
                        <m:chr m:val="∑"/>
                        <m:ctrlPr>
                          <a:rPr lang="tr-TR" altLang="tr-TR" i="1">
                            <a:latin typeface="Cambria Math" panose="02040503050406030204" pitchFamily="18" charset="0"/>
                          </a:rPr>
                        </m:ctrlPr>
                      </m:naryPr>
                      <m:sub>
                        <m:r>
                          <m:rPr>
                            <m:brk m:alnAt="23"/>
                          </m:rPr>
                          <a:rPr lang="tr-TR" altLang="tr-TR" i="1">
                            <a:latin typeface="Cambria Math" panose="02040503050406030204" pitchFamily="18" charset="0"/>
                          </a:rPr>
                          <m:t>𝑗</m:t>
                        </m:r>
                        <m:r>
                          <a:rPr lang="tr-TR" altLang="tr-TR" i="1">
                            <a:latin typeface="Cambria Math" panose="02040503050406030204" pitchFamily="18" charset="0"/>
                          </a:rPr>
                          <m:t>=1</m:t>
                        </m:r>
                      </m:sub>
                      <m:sup>
                        <m:sSub>
                          <m:sSubPr>
                            <m:ctrlPr>
                              <a:rPr lang="tr-TR" altLang="tr-TR" b="0" i="1" smtClean="0">
                                <a:latin typeface="Cambria Math" panose="02040503050406030204" pitchFamily="18" charset="0"/>
                              </a:rPr>
                            </m:ctrlPr>
                          </m:sSubPr>
                          <m:e>
                            <m:r>
                              <a:rPr lang="tr-TR" altLang="tr-TR" b="0" i="1" smtClean="0">
                                <a:latin typeface="Cambria Math" panose="02040503050406030204" pitchFamily="18" charset="0"/>
                              </a:rPr>
                              <m:t>𝑁</m:t>
                            </m:r>
                          </m:e>
                          <m:sub>
                            <m:r>
                              <a:rPr lang="tr-TR" altLang="tr-TR" b="0" i="1" smtClean="0">
                                <a:latin typeface="Cambria Math" panose="02040503050406030204" pitchFamily="18" charset="0"/>
                              </a:rPr>
                              <m:t>𝑘</m:t>
                            </m:r>
                          </m:sub>
                        </m:sSub>
                      </m:sup>
                      <m:e>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𝑎</m:t>
                            </m:r>
                          </m:e>
                          <m:sub>
                            <m:r>
                              <a:rPr lang="tr-TR" altLang="tr-TR" i="1">
                                <a:latin typeface="Cambria Math" panose="02040503050406030204" pitchFamily="18" charset="0"/>
                              </a:rPr>
                              <m:t>𝑗</m:t>
                            </m:r>
                            <m:r>
                              <a:rPr lang="tr-TR" altLang="tr-TR" b="0" i="1" smtClean="0">
                                <a:latin typeface="Cambria Math" panose="02040503050406030204" pitchFamily="18" charset="0"/>
                              </a:rPr>
                              <m:t>𝑘</m:t>
                            </m:r>
                          </m:sub>
                        </m:sSub>
                      </m:e>
                    </m:nary>
                    <m:d>
                      <m:dPr>
                        <m:ctrlPr>
                          <a:rPr lang="tr-TR" altLang="tr-TR" i="1">
                            <a:latin typeface="Cambria Math" panose="02040503050406030204" pitchFamily="18" charset="0"/>
                          </a:rPr>
                        </m:ctrlPr>
                      </m:dPr>
                      <m:e>
                        <m:nary>
                          <m:naryPr>
                            <m:chr m:val="∏"/>
                            <m:ctrlPr>
                              <a:rPr lang="tr-TR" altLang="tr-TR" i="1">
                                <a:latin typeface="Cambria Math" panose="02040503050406030204" pitchFamily="18" charset="0"/>
                              </a:rPr>
                            </m:ctrlPr>
                          </m:naryPr>
                          <m:sub>
                            <m:r>
                              <m:rPr>
                                <m:brk m:alnAt="23"/>
                              </m:rPr>
                              <a:rPr lang="tr-TR" altLang="tr-TR" i="1">
                                <a:latin typeface="Cambria Math" panose="02040503050406030204" pitchFamily="18" charset="0"/>
                              </a:rPr>
                              <m:t>𝑖</m:t>
                            </m:r>
                            <m:r>
                              <a:rPr lang="tr-TR" altLang="tr-TR" i="1">
                                <a:latin typeface="Cambria Math" panose="02040503050406030204" pitchFamily="18" charset="0"/>
                              </a:rPr>
                              <m:t>=1</m:t>
                            </m:r>
                          </m:sub>
                          <m:sup>
                            <m:r>
                              <a:rPr lang="tr-TR" altLang="tr-TR" i="1">
                                <a:latin typeface="Cambria Math" panose="02040503050406030204" pitchFamily="18" charset="0"/>
                              </a:rPr>
                              <m:t>𝑛</m:t>
                            </m:r>
                          </m:sup>
                          <m:e>
                            <m:sSubSup>
                              <m:sSubSupPr>
                                <m:ctrlPr>
                                  <a:rPr lang="tr-TR" altLang="tr-TR" i="1">
                                    <a:latin typeface="Cambria Math" panose="02040503050406030204" pitchFamily="18" charset="0"/>
                                  </a:rPr>
                                </m:ctrlPr>
                              </m:sSubSupPr>
                              <m:e>
                                <m:r>
                                  <a:rPr lang="tr-TR" altLang="tr-TR" i="1">
                                    <a:latin typeface="Cambria Math" panose="02040503050406030204" pitchFamily="18" charset="0"/>
                                  </a:rPr>
                                  <m:t>𝑥</m:t>
                                </m:r>
                              </m:e>
                              <m:sub>
                                <m:r>
                                  <a:rPr lang="tr-TR" altLang="tr-TR" i="1">
                                    <a:latin typeface="Cambria Math" panose="02040503050406030204" pitchFamily="18" charset="0"/>
                                  </a:rPr>
                                  <m:t>𝑖</m:t>
                                </m:r>
                              </m:sub>
                              <m:sup>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𝑞</m:t>
                                    </m:r>
                                  </m:e>
                                  <m:sub>
                                    <m:r>
                                      <a:rPr lang="tr-TR" altLang="tr-TR" i="1">
                                        <a:latin typeface="Cambria Math" panose="02040503050406030204" pitchFamily="18" charset="0"/>
                                      </a:rPr>
                                      <m:t>𝑖𝑗</m:t>
                                    </m:r>
                                    <m:r>
                                      <a:rPr lang="tr-TR" altLang="tr-TR" b="0" i="1" smtClean="0">
                                        <a:latin typeface="Cambria Math" panose="02040503050406030204" pitchFamily="18" charset="0"/>
                                      </a:rPr>
                                      <m:t>𝑘</m:t>
                                    </m:r>
                                  </m:sub>
                                </m:sSub>
                              </m:sup>
                            </m:sSubSup>
                          </m:e>
                        </m:nary>
                      </m:e>
                    </m:d>
                    <m:r>
                      <a:rPr lang="tr-TR" altLang="tr-TR" b="0" i="1" smtClean="0">
                        <a:latin typeface="Cambria Math" panose="02040503050406030204" pitchFamily="18" charset="0"/>
                      </a:rPr>
                      <m:t>&gt;0</m:t>
                    </m:r>
                    <m:r>
                      <a:rPr lang="tr-TR" altLang="tr-TR" i="1">
                        <a:latin typeface="Cambria Math" panose="02040503050406030204" pitchFamily="18" charset="0"/>
                      </a:rPr>
                      <m:t>,</m:t>
                    </m:r>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 </m:t>
                        </m:r>
                        <m:r>
                          <a:rPr lang="tr-TR" altLang="tr-TR" b="0" i="1" smtClean="0">
                            <a:latin typeface="Cambria Math" panose="02040503050406030204" pitchFamily="18" charset="0"/>
                          </a:rPr>
                          <m:t>𝑎</m:t>
                        </m:r>
                      </m:e>
                      <m:sub>
                        <m:r>
                          <a:rPr lang="tr-TR" altLang="tr-TR" i="1">
                            <a:latin typeface="Cambria Math" panose="02040503050406030204" pitchFamily="18" charset="0"/>
                          </a:rPr>
                          <m:t>𝑗</m:t>
                        </m:r>
                        <m:r>
                          <a:rPr lang="tr-TR" altLang="tr-TR" b="0" i="1" smtClean="0">
                            <a:latin typeface="Cambria Math" panose="02040503050406030204" pitchFamily="18" charset="0"/>
                          </a:rPr>
                          <m:t>𝑘</m:t>
                        </m:r>
                      </m:sub>
                    </m:sSub>
                    <m:r>
                      <a:rPr lang="tr-TR" altLang="tr-TR" b="0" i="1" smtClean="0">
                        <a:latin typeface="Cambria Math" panose="02040503050406030204" pitchFamily="18" charset="0"/>
                      </a:rPr>
                      <m:t>&gt;0, </m:t>
                    </m:r>
                    <m:sSub>
                      <m:sSubPr>
                        <m:ctrlPr>
                          <a:rPr lang="tr-TR" altLang="tr-TR" i="1">
                            <a:latin typeface="Cambria Math" panose="02040503050406030204" pitchFamily="18" charset="0"/>
                          </a:rPr>
                        </m:ctrlPr>
                      </m:sSubPr>
                      <m:e>
                        <m:r>
                          <a:rPr lang="tr-TR" altLang="tr-TR" i="1">
                            <a:latin typeface="Cambria Math" panose="02040503050406030204" pitchFamily="18" charset="0"/>
                          </a:rPr>
                          <m:t>𝑥</m:t>
                        </m:r>
                      </m:e>
                      <m:sub>
                        <m:r>
                          <a:rPr lang="tr-TR" altLang="tr-TR" i="1">
                            <a:latin typeface="Cambria Math" panose="02040503050406030204" pitchFamily="18" charset="0"/>
                          </a:rPr>
                          <m:t>𝑖</m:t>
                        </m:r>
                      </m:sub>
                    </m:sSub>
                    <m:r>
                      <a:rPr lang="tr-TR" altLang="tr-TR" b="0" i="1" smtClean="0">
                        <a:latin typeface="Cambria Math" panose="02040503050406030204" pitchFamily="18" charset="0"/>
                      </a:rPr>
                      <m:t>&gt;0, </m:t>
                    </m:r>
                    <m:r>
                      <a:rPr lang="tr-TR" altLang="tr-TR" b="0" i="1" smtClean="0">
                        <a:latin typeface="Cambria Math" panose="02040503050406030204" pitchFamily="18" charset="0"/>
                      </a:rPr>
                      <m:t>𝑘</m:t>
                    </m:r>
                    <m:r>
                      <a:rPr lang="tr-TR" altLang="tr-TR" b="0" i="1" smtClean="0">
                        <a:latin typeface="Cambria Math" panose="02040503050406030204" pitchFamily="18" charset="0"/>
                      </a:rPr>
                      <m:t>=1,2,…,</m:t>
                    </m:r>
                    <m:r>
                      <a:rPr lang="tr-TR" altLang="tr-TR" b="0" i="1" smtClean="0">
                        <a:latin typeface="Cambria Math" panose="02040503050406030204" pitchFamily="18" charset="0"/>
                      </a:rPr>
                      <m:t>𝑚</m:t>
                    </m:r>
                  </m:oMath>
                </a14:m>
                <a:endParaRPr lang="tr-TR" altLang="tr-TR" dirty="0"/>
              </a:p>
              <a:p>
                <a:r>
                  <a:rPr lang="tr-TR" altLang="tr-TR" dirty="0"/>
                  <a:t>Burada </a:t>
                </a:r>
                <a:r>
                  <a:rPr lang="tr-TR" altLang="tr-TR" b="1" i="1" dirty="0"/>
                  <a:t>N</a:t>
                </a:r>
                <a:r>
                  <a:rPr lang="tr-TR" altLang="tr-TR" b="1" i="1" baseline="-25000" dirty="0"/>
                  <a:t>0</a:t>
                </a:r>
                <a:r>
                  <a:rPr lang="tr-TR" altLang="tr-TR" dirty="0"/>
                  <a:t> ve </a:t>
                </a:r>
                <a:r>
                  <a:rPr lang="tr-TR" altLang="tr-TR" b="1" i="1" dirty="0" err="1"/>
                  <a:t>N</a:t>
                </a:r>
                <a:r>
                  <a:rPr lang="tr-TR" altLang="tr-TR" b="1" i="1" baseline="-25000" dirty="0" err="1"/>
                  <a:t>k</a:t>
                </a:r>
                <a:r>
                  <a:rPr lang="tr-TR" altLang="tr-TR" dirty="0"/>
                  <a:t>, sırasıyla, </a:t>
                </a:r>
                <a:r>
                  <a:rPr lang="tr-TR" altLang="tr-TR" dirty="0" smtClean="0"/>
                  <a:t>hedef </a:t>
                </a:r>
                <a:r>
                  <a:rPr lang="tr-TR" altLang="tr-TR" dirty="0"/>
                  <a:t>ve </a:t>
                </a:r>
                <a:r>
                  <a:rPr lang="tr-TR" altLang="tr-TR" b="1" dirty="0" smtClean="0"/>
                  <a:t>k</a:t>
                </a:r>
                <a:r>
                  <a:rPr lang="tr-TR" altLang="tr-TR" dirty="0" smtClean="0"/>
                  <a:t> .inci </a:t>
                </a:r>
                <a:r>
                  <a:rPr lang="tr-TR" altLang="tr-TR" dirty="0"/>
                  <a:t>kısıt fonksiyonundaki terimlerin sayısını belirtir.</a:t>
                </a:r>
                <a:endParaRPr lang="tr-TR" altLang="tr-TR" dirty="0" smtClean="0"/>
              </a:p>
              <a:p>
                <a:endParaRPr lang="tr-TR" altLang="tr-TR" dirty="0"/>
              </a:p>
              <a:p>
                <a:endParaRPr lang="tr-TR" altLang="tr-TR" dirty="0" smtClean="0"/>
              </a:p>
              <a:p>
                <a:endParaRPr lang="tr-TR" altLang="tr-TR" dirty="0" smtClean="0"/>
              </a:p>
              <a:p>
                <a:endParaRPr lang="tr-TR" altLang="tr-TR" dirty="0" smtClean="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blipFill>
                <a:blip r:embed="rId2"/>
                <a:stretch>
                  <a:fillRect l="-640" t="-2332" r="-320"/>
                </a:stretch>
              </a:blipFill>
            </p:spPr>
            <p:txBody>
              <a:bodyPr/>
              <a:lstStyle/>
              <a:p>
                <a:r>
                  <a:rPr lang="tr-TR">
                    <a:noFill/>
                  </a:rPr>
                  <a:t> </a:t>
                </a:r>
              </a:p>
            </p:txBody>
          </p:sp>
        </mc:Fallback>
      </mc:AlternateContent>
      <p:sp>
        <p:nvSpPr>
          <p:cNvPr id="4" name="Slayt Numarası Yer Tutucusu 5"/>
          <p:cNvSpPr>
            <a:spLocks noGrp="1"/>
          </p:cNvSpPr>
          <p:nvPr>
            <p:ph type="sldNum" sz="quarter" idx="12"/>
          </p:nvPr>
        </p:nvSpPr>
        <p:spPr/>
        <p:txBody>
          <a:bodyPr/>
          <a:lstStyle/>
          <a:p>
            <a:fld id="{DB24ACF6-D7D8-45A8-9BC8-CF5EBAEE1EA9}" type="slidenum">
              <a:rPr lang="tr-TR" altLang="tr-TR" smtClean="0"/>
              <a:pPr/>
              <a:t>87</a:t>
            </a:fld>
            <a:endParaRPr lang="tr-TR" altLang="tr-TR" dirty="0"/>
          </a:p>
        </p:txBody>
      </p:sp>
      <p:sp>
        <p:nvSpPr>
          <p:cNvPr id="2" name="Rectangle 2"/>
          <p:cNvSpPr>
            <a:spLocks noChangeArrowheads="1"/>
          </p:cNvSpPr>
          <p:nvPr/>
        </p:nvSpPr>
        <p:spPr bwMode="auto">
          <a:xfrm>
            <a:off x="762000" y="-228601"/>
            <a:ext cx="101463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5398936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a:xfrm>
                <a:off x="789708" y="1778001"/>
                <a:ext cx="7620000" cy="4317999"/>
              </a:xfrm>
            </p:spPr>
            <p:txBody>
              <a:bodyPr>
                <a:normAutofit fontScale="77500" lnSpcReduction="20000"/>
              </a:bodyPr>
              <a:lstStyle/>
              <a:p>
                <a:r>
                  <a:rPr lang="tr-TR" altLang="tr-TR" b="1" dirty="0" smtClean="0"/>
                  <a:t>İkinci dereceden (</a:t>
                </a:r>
                <a:r>
                  <a:rPr lang="tr-TR" altLang="tr-TR" b="1" dirty="0" err="1" smtClean="0"/>
                  <a:t>quadratik</a:t>
                </a:r>
                <a:r>
                  <a:rPr lang="tr-TR" altLang="tr-TR" b="1" dirty="0" smtClean="0"/>
                  <a:t>) </a:t>
                </a:r>
                <a:r>
                  <a:rPr lang="tr-TR" altLang="tr-TR" b="1" dirty="0"/>
                  <a:t>programlama </a:t>
                </a:r>
                <a:r>
                  <a:rPr lang="tr-TR" altLang="tr-TR" b="1" dirty="0" smtClean="0"/>
                  <a:t>problemi</a:t>
                </a:r>
              </a:p>
              <a:p>
                <a:r>
                  <a:rPr lang="tr-TR" altLang="tr-TR" dirty="0" err="1"/>
                  <a:t>Kuadratik</a:t>
                </a:r>
                <a:r>
                  <a:rPr lang="tr-TR" altLang="tr-TR" dirty="0"/>
                  <a:t> </a:t>
                </a:r>
                <a:r>
                  <a:rPr lang="tr-TR" altLang="tr-TR" dirty="0" smtClean="0"/>
                  <a:t>programlama </a:t>
                </a:r>
                <a:r>
                  <a:rPr lang="tr-TR" altLang="tr-TR" dirty="0"/>
                  <a:t>problemi, ikinci dereceden hedef fonksiyon ve doğrusal kısıtlar </a:t>
                </a:r>
                <a:r>
                  <a:rPr lang="tr-TR" altLang="tr-TR" dirty="0" smtClean="0"/>
                  <a:t>ile en </a:t>
                </a:r>
                <a:r>
                  <a:rPr lang="tr-TR" altLang="tr-TR" dirty="0"/>
                  <a:t>iyi doğrusal olmayan programlama </a:t>
                </a:r>
                <a:r>
                  <a:rPr lang="tr-TR" altLang="tr-TR" dirty="0" smtClean="0"/>
                  <a:t>problemidir. Ayrıca konkavdır (maksimize etme problemleri </a:t>
                </a:r>
                <a:r>
                  <a:rPr lang="tr-TR" altLang="tr-TR" dirty="0"/>
                  <a:t>için). Genellikle aşağıdaki gibi formüle edilir</a:t>
                </a:r>
                <a:r>
                  <a:rPr lang="tr-TR" altLang="tr-TR" dirty="0" smtClean="0"/>
                  <a:t>:</a:t>
                </a:r>
              </a:p>
              <a:p>
                <a:pPr>
                  <a:lnSpc>
                    <a:spcPct val="170000"/>
                  </a:lnSpc>
                  <a:spcBef>
                    <a:spcPts val="0"/>
                  </a:spcBef>
                  <a:spcAft>
                    <a:spcPts val="0"/>
                  </a:spcAft>
                </a:pPr>
                <a14:m>
                  <m:oMath xmlns:m="http://schemas.openxmlformats.org/officeDocument/2006/math">
                    <m:r>
                      <a:rPr lang="tr-TR" altLang="tr-TR" b="0" i="1" smtClean="0">
                        <a:latin typeface="Cambria Math" panose="02040503050406030204" pitchFamily="18" charset="0"/>
                      </a:rPr>
                      <m:t>𝐹</m:t>
                    </m:r>
                    <m:d>
                      <m:dPr>
                        <m:ctrlPr>
                          <a:rPr lang="tr-TR" altLang="tr-TR" i="1">
                            <a:latin typeface="Cambria Math" panose="02040503050406030204" pitchFamily="18" charset="0"/>
                          </a:rPr>
                        </m:ctrlPr>
                      </m:dPr>
                      <m:e>
                        <m:r>
                          <a:rPr lang="tr-TR" altLang="tr-TR" i="1">
                            <a:latin typeface="Cambria Math" panose="02040503050406030204" pitchFamily="18" charset="0"/>
                          </a:rPr>
                          <m:t>𝑋</m:t>
                        </m:r>
                      </m:e>
                    </m:d>
                    <m:r>
                      <a:rPr lang="tr-TR" altLang="tr-TR" i="1">
                        <a:latin typeface="Cambria Math" panose="02040503050406030204" pitchFamily="18" charset="0"/>
                      </a:rPr>
                      <m:t>=</m:t>
                    </m:r>
                    <m:r>
                      <a:rPr lang="tr-TR" altLang="tr-TR" b="0" i="1" smtClean="0">
                        <a:latin typeface="Cambria Math" panose="02040503050406030204" pitchFamily="18" charset="0"/>
                      </a:rPr>
                      <m:t>𝑐</m:t>
                    </m:r>
                    <m:r>
                      <a:rPr lang="tr-TR" altLang="tr-TR" b="0" i="1" smtClean="0">
                        <a:latin typeface="Cambria Math" panose="02040503050406030204" pitchFamily="18" charset="0"/>
                      </a:rPr>
                      <m:t>+</m:t>
                    </m:r>
                    <m:nary>
                      <m:naryPr>
                        <m:chr m:val="∑"/>
                        <m:ctrlPr>
                          <a:rPr lang="tr-TR" altLang="tr-TR" i="1">
                            <a:latin typeface="Cambria Math" panose="02040503050406030204" pitchFamily="18" charset="0"/>
                          </a:rPr>
                        </m:ctrlPr>
                      </m:naryPr>
                      <m:sub>
                        <m:r>
                          <a:rPr lang="tr-TR" altLang="tr-TR" b="0" i="1" smtClean="0">
                            <a:latin typeface="Cambria Math" panose="02040503050406030204" pitchFamily="18" charset="0"/>
                          </a:rPr>
                          <m:t>𝑖</m:t>
                        </m:r>
                        <m:r>
                          <a:rPr lang="tr-TR" altLang="tr-TR" i="1">
                            <a:latin typeface="Cambria Math" panose="02040503050406030204" pitchFamily="18" charset="0"/>
                          </a:rPr>
                          <m:t>=1</m:t>
                        </m:r>
                      </m:sub>
                      <m:sup>
                        <m:r>
                          <a:rPr lang="tr-TR" altLang="tr-TR" b="0" i="1" smtClean="0">
                            <a:latin typeface="Cambria Math" panose="02040503050406030204" pitchFamily="18" charset="0"/>
                          </a:rPr>
                          <m:t>𝑛</m:t>
                        </m:r>
                      </m:sup>
                      <m:e>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𝑞</m:t>
                            </m:r>
                          </m:e>
                          <m:sub>
                            <m:r>
                              <a:rPr lang="tr-TR" altLang="tr-TR" b="0" i="1" smtClean="0">
                                <a:latin typeface="Cambria Math" panose="02040503050406030204" pitchFamily="18" charset="0"/>
                              </a:rPr>
                              <m:t>𝑖</m:t>
                            </m:r>
                          </m:sub>
                        </m:sSub>
                        <m:sSub>
                          <m:sSubPr>
                            <m:ctrlPr>
                              <a:rPr lang="tr-TR" altLang="tr-TR" i="1" smtClean="0">
                                <a:latin typeface="Cambria Math" panose="02040503050406030204" pitchFamily="18" charset="0"/>
                              </a:rPr>
                            </m:ctrlPr>
                          </m:sSubPr>
                          <m:e>
                            <m:r>
                              <a:rPr lang="tr-TR" altLang="tr-TR" b="0" i="1" smtClean="0">
                                <a:latin typeface="Cambria Math" panose="02040503050406030204" pitchFamily="18" charset="0"/>
                              </a:rPr>
                              <m:t>𝑥</m:t>
                            </m:r>
                          </m:e>
                          <m:sub>
                            <m:r>
                              <a:rPr lang="tr-TR" altLang="tr-TR" i="1">
                                <a:latin typeface="Cambria Math" panose="02040503050406030204" pitchFamily="18" charset="0"/>
                              </a:rPr>
                              <m:t>𝑖</m:t>
                            </m:r>
                          </m:sub>
                        </m:sSub>
                      </m:e>
                    </m:nary>
                    <m:r>
                      <a:rPr lang="tr-TR" altLang="tr-TR" b="0" i="1" smtClean="0">
                        <a:latin typeface="Cambria Math" panose="02040503050406030204" pitchFamily="18" charset="0"/>
                      </a:rPr>
                      <m:t>+</m:t>
                    </m:r>
                    <m:nary>
                      <m:naryPr>
                        <m:chr m:val="∑"/>
                        <m:ctrlPr>
                          <a:rPr lang="tr-TR" altLang="tr-TR" b="0" i="1" smtClean="0">
                            <a:latin typeface="Cambria Math" panose="02040503050406030204" pitchFamily="18" charset="0"/>
                          </a:rPr>
                        </m:ctrlPr>
                      </m:naryPr>
                      <m:sub>
                        <m:r>
                          <m:rPr>
                            <m:brk m:alnAt="23"/>
                          </m:rPr>
                          <a:rPr lang="tr-TR" altLang="tr-TR" b="0" i="1" smtClean="0">
                            <a:latin typeface="Cambria Math" panose="02040503050406030204" pitchFamily="18" charset="0"/>
                          </a:rPr>
                          <m:t>𝑖</m:t>
                        </m:r>
                        <m:r>
                          <a:rPr lang="tr-TR" altLang="tr-TR" b="0" i="1" smtClean="0">
                            <a:latin typeface="Cambria Math" panose="02040503050406030204" pitchFamily="18" charset="0"/>
                          </a:rPr>
                          <m:t>=1</m:t>
                        </m:r>
                      </m:sub>
                      <m:sup>
                        <m:r>
                          <a:rPr lang="tr-TR" altLang="tr-TR" b="0" i="1" smtClean="0">
                            <a:latin typeface="Cambria Math" panose="02040503050406030204" pitchFamily="18" charset="0"/>
                          </a:rPr>
                          <m:t>𝑛</m:t>
                        </m:r>
                      </m:sup>
                      <m:e>
                        <m:nary>
                          <m:naryPr>
                            <m:chr m:val="∑"/>
                            <m:limLoc m:val="subSup"/>
                            <m:ctrlPr>
                              <a:rPr lang="tr-TR" altLang="tr-TR" b="0" i="1" smtClean="0">
                                <a:latin typeface="Cambria Math" panose="02040503050406030204" pitchFamily="18" charset="0"/>
                              </a:rPr>
                            </m:ctrlPr>
                          </m:naryPr>
                          <m:sub>
                            <m:r>
                              <m:rPr>
                                <m:brk m:alnAt="25"/>
                              </m:rPr>
                              <a:rPr lang="tr-TR" altLang="tr-TR" b="0" i="1" smtClean="0">
                                <a:latin typeface="Cambria Math" panose="02040503050406030204" pitchFamily="18" charset="0"/>
                              </a:rPr>
                              <m:t>𝑗</m:t>
                            </m:r>
                            <m:r>
                              <a:rPr lang="tr-TR" altLang="tr-TR" b="0" i="1" smtClean="0">
                                <a:latin typeface="Cambria Math" panose="02040503050406030204" pitchFamily="18" charset="0"/>
                              </a:rPr>
                              <m:t>=1</m:t>
                            </m:r>
                          </m:sub>
                          <m:sup>
                            <m:r>
                              <a:rPr lang="tr-TR" altLang="tr-TR" b="0" i="1" smtClean="0">
                                <a:latin typeface="Cambria Math" panose="02040503050406030204" pitchFamily="18" charset="0"/>
                              </a:rPr>
                              <m:t>𝑛</m:t>
                            </m:r>
                          </m:sup>
                          <m:e>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𝑄</m:t>
                                </m:r>
                              </m:e>
                              <m:sub>
                                <m:r>
                                  <a:rPr lang="tr-TR" altLang="tr-TR" i="1">
                                    <a:latin typeface="Cambria Math" panose="02040503050406030204" pitchFamily="18" charset="0"/>
                                  </a:rPr>
                                  <m:t>𝑖</m:t>
                                </m:r>
                              </m:sub>
                            </m:sSub>
                            <m:sSub>
                              <m:sSubPr>
                                <m:ctrlPr>
                                  <a:rPr lang="tr-TR" altLang="tr-TR" i="1">
                                    <a:latin typeface="Cambria Math" panose="02040503050406030204" pitchFamily="18" charset="0"/>
                                  </a:rPr>
                                </m:ctrlPr>
                              </m:sSubPr>
                              <m:e>
                                <m:r>
                                  <a:rPr lang="tr-TR" altLang="tr-TR" i="1">
                                    <a:latin typeface="Cambria Math" panose="02040503050406030204" pitchFamily="18" charset="0"/>
                                  </a:rPr>
                                  <m:t>𝑥</m:t>
                                </m:r>
                              </m:e>
                              <m:sub>
                                <m:r>
                                  <a:rPr lang="tr-TR" altLang="tr-TR" i="1">
                                    <a:latin typeface="Cambria Math" panose="02040503050406030204" pitchFamily="18" charset="0"/>
                                  </a:rPr>
                                  <m:t>𝑖</m:t>
                                </m:r>
                              </m:sub>
                            </m:sSub>
                            <m:sSub>
                              <m:sSubPr>
                                <m:ctrlPr>
                                  <a:rPr lang="tr-TR" altLang="tr-TR" i="1">
                                    <a:latin typeface="Cambria Math" panose="02040503050406030204" pitchFamily="18" charset="0"/>
                                  </a:rPr>
                                </m:ctrlPr>
                              </m:sSubPr>
                              <m:e>
                                <m:r>
                                  <a:rPr lang="tr-TR" altLang="tr-TR" i="1">
                                    <a:latin typeface="Cambria Math" panose="02040503050406030204" pitchFamily="18" charset="0"/>
                                  </a:rPr>
                                  <m:t>𝑥</m:t>
                                </m:r>
                              </m:e>
                              <m:sub>
                                <m:r>
                                  <a:rPr lang="tr-TR" altLang="tr-TR" b="0" i="1" smtClean="0">
                                    <a:latin typeface="Cambria Math" panose="02040503050406030204" pitchFamily="18" charset="0"/>
                                  </a:rPr>
                                  <m:t>𝑗</m:t>
                                </m:r>
                              </m:sub>
                            </m:sSub>
                          </m:e>
                        </m:nary>
                      </m:e>
                    </m:nary>
                  </m:oMath>
                </a14:m>
                <a:endParaRPr lang="tr-TR" altLang="tr-TR" i="1" dirty="0" smtClean="0">
                  <a:latin typeface="Cambria Math" panose="02040503050406030204" pitchFamily="18" charset="0"/>
                  <a:ea typeface="Cambria Math" panose="02040503050406030204" pitchFamily="18" charset="0"/>
                </a:endParaRPr>
              </a:p>
              <a:p>
                <a:pPr>
                  <a:lnSpc>
                    <a:spcPct val="150000"/>
                  </a:lnSpc>
                </a:pPr>
                <a:r>
                  <a:rPr lang="tr-TR" altLang="tr-TR" dirty="0" smtClean="0"/>
                  <a:t>Kısıtlar </a:t>
                </a:r>
              </a:p>
              <a:p>
                <a:pPr>
                  <a:lnSpc>
                    <a:spcPct val="150000"/>
                  </a:lnSpc>
                </a:pP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𝑏</m:t>
                        </m:r>
                      </m:e>
                      <m:sub>
                        <m:r>
                          <a:rPr lang="tr-TR" altLang="tr-TR" i="1">
                            <a:latin typeface="Cambria Math" panose="02040503050406030204" pitchFamily="18" charset="0"/>
                            <a:ea typeface="Cambria Math" panose="02040503050406030204" pitchFamily="18" charset="0"/>
                          </a:rPr>
                          <m:t>𝑗</m:t>
                        </m:r>
                      </m:sub>
                    </m:sSub>
                    <m:r>
                      <a:rPr lang="tr-TR" altLang="tr-TR" i="1">
                        <a:latin typeface="Cambria Math" panose="02040503050406030204" pitchFamily="18" charset="0"/>
                        <a:ea typeface="Cambria Math" panose="02040503050406030204" pitchFamily="18" charset="0"/>
                      </a:rPr>
                      <m:t>=</m:t>
                    </m:r>
                    <m:nary>
                      <m:naryPr>
                        <m:chr m:val="∑"/>
                        <m:ctrlPr>
                          <a:rPr lang="tr-TR" altLang="tr-TR" i="1">
                            <a:latin typeface="Cambria Math" panose="02040503050406030204" pitchFamily="18" charset="0"/>
                            <a:ea typeface="Cambria Math" panose="02040503050406030204" pitchFamily="18" charset="0"/>
                          </a:rPr>
                        </m:ctrlPr>
                      </m:naryPr>
                      <m:sub>
                        <m:r>
                          <m:rPr>
                            <m:brk m:alnAt="23"/>
                          </m:rPr>
                          <a:rPr lang="tr-TR" altLang="tr-TR" i="1">
                            <a:latin typeface="Cambria Math" panose="02040503050406030204" pitchFamily="18" charset="0"/>
                            <a:ea typeface="Cambria Math" panose="02040503050406030204" pitchFamily="18" charset="0"/>
                          </a:rPr>
                          <m:t>𝑖</m:t>
                        </m:r>
                        <m:r>
                          <a:rPr lang="tr-TR" altLang="tr-TR" i="1">
                            <a:latin typeface="Cambria Math" panose="02040503050406030204" pitchFamily="18" charset="0"/>
                            <a:ea typeface="Cambria Math" panose="02040503050406030204" pitchFamily="18" charset="0"/>
                          </a:rPr>
                          <m:t>=1</m:t>
                        </m:r>
                      </m:sub>
                      <m:sup>
                        <m:r>
                          <a:rPr lang="tr-TR" altLang="tr-TR" i="1">
                            <a:latin typeface="Cambria Math" panose="02040503050406030204" pitchFamily="18" charset="0"/>
                            <a:ea typeface="Cambria Math" panose="02040503050406030204" pitchFamily="18" charset="0"/>
                          </a:rPr>
                          <m:t>𝑛</m:t>
                        </m:r>
                      </m:sup>
                      <m:e>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𝑎</m:t>
                            </m:r>
                          </m:e>
                          <m:sub>
                            <m:r>
                              <a:rPr lang="tr-TR" altLang="tr-TR" i="1">
                                <a:latin typeface="Cambria Math" panose="02040503050406030204" pitchFamily="18" charset="0"/>
                                <a:ea typeface="Cambria Math" panose="02040503050406030204" pitchFamily="18" charset="0"/>
                              </a:rPr>
                              <m:t>𝑖𝑗</m:t>
                            </m:r>
                          </m:sub>
                        </m:sSub>
                      </m:e>
                    </m:nary>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𝑖</m:t>
                        </m:r>
                      </m:sub>
                    </m:sSub>
                    <m:r>
                      <a:rPr lang="tr-TR" altLang="tr-TR" i="1">
                        <a:latin typeface="Cambria Math" panose="02040503050406030204" pitchFamily="18" charset="0"/>
                        <a:ea typeface="Cambria Math" panose="02040503050406030204" pitchFamily="18" charset="0"/>
                      </a:rPr>
                      <m:t>,            </m:t>
                    </m:r>
                    <m:r>
                      <a:rPr lang="tr-TR" altLang="tr-TR" i="1">
                        <a:latin typeface="Cambria Math" panose="02040503050406030204" pitchFamily="18" charset="0"/>
                        <a:ea typeface="Cambria Math" panose="02040503050406030204" pitchFamily="18" charset="0"/>
                      </a:rPr>
                      <m:t>𝑗</m:t>
                    </m:r>
                    <m:r>
                      <a:rPr lang="tr-TR" altLang="tr-TR" i="1">
                        <a:latin typeface="Cambria Math" panose="02040503050406030204" pitchFamily="18" charset="0"/>
                        <a:ea typeface="Cambria Math" panose="02040503050406030204" pitchFamily="18" charset="0"/>
                      </a:rPr>
                      <m:t>=1,2, …,</m:t>
                    </m:r>
                    <m:r>
                      <a:rPr lang="tr-TR" altLang="tr-TR" i="1">
                        <a:latin typeface="Cambria Math" panose="02040503050406030204" pitchFamily="18" charset="0"/>
                        <a:ea typeface="Cambria Math" panose="02040503050406030204" pitchFamily="18" charset="0"/>
                      </a:rPr>
                      <m:t>𝑚</m:t>
                    </m:r>
                  </m:oMath>
                </a14:m>
                <a:r>
                  <a:rPr lang="tr-TR" altLang="tr-TR" dirty="0"/>
                  <a:t> </a:t>
                </a:r>
              </a:p>
              <a:p>
                <a:pPr>
                  <a:lnSpc>
                    <a:spcPct val="150000"/>
                  </a:lnSpc>
                </a:pP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𝑥</m:t>
                        </m:r>
                      </m:e>
                      <m:sub>
                        <m:r>
                          <a:rPr lang="tr-TR" altLang="tr-TR" i="1">
                            <a:latin typeface="Cambria Math" panose="02040503050406030204" pitchFamily="18" charset="0"/>
                            <a:ea typeface="Cambria Math" panose="02040503050406030204" pitchFamily="18" charset="0"/>
                          </a:rPr>
                          <m:t>𝑖</m:t>
                        </m:r>
                      </m:sub>
                    </m:sSub>
                    <m:r>
                      <a:rPr lang="tr-TR" altLang="tr-TR" i="1">
                        <a:latin typeface="Cambria Math" panose="02040503050406030204" pitchFamily="18" charset="0"/>
                        <a:ea typeface="Cambria Math" panose="02040503050406030204" pitchFamily="18" charset="0"/>
                      </a:rPr>
                      <m:t>≥0,</m:t>
                    </m:r>
                  </m:oMath>
                </a14:m>
                <a:r>
                  <a:rPr lang="tr-TR" altLang="tr-TR" dirty="0">
                    <a:ea typeface="Cambria Math" panose="02040503050406030204" pitchFamily="18" charset="0"/>
                  </a:rPr>
                  <a:t> </a:t>
                </a:r>
                <a14:m>
                  <m:oMath xmlns:m="http://schemas.openxmlformats.org/officeDocument/2006/math">
                    <m:r>
                      <a:rPr lang="tr-TR" altLang="tr-TR">
                        <a:latin typeface="Cambria Math" panose="02040503050406030204" pitchFamily="18" charset="0"/>
                        <a:ea typeface="Cambria Math" panose="02040503050406030204" pitchFamily="18" charset="0"/>
                      </a:rPr>
                      <m:t>                            </m:t>
                    </m:r>
                    <m:r>
                      <a:rPr lang="tr-TR" altLang="tr-TR" i="1">
                        <a:latin typeface="Cambria Math" panose="02040503050406030204" pitchFamily="18" charset="0"/>
                        <a:ea typeface="Cambria Math" panose="02040503050406030204" pitchFamily="18" charset="0"/>
                      </a:rPr>
                      <m:t>𝑖</m:t>
                    </m:r>
                    <m:r>
                      <a:rPr lang="tr-TR" altLang="tr-TR" i="1">
                        <a:latin typeface="Cambria Math" panose="02040503050406030204" pitchFamily="18" charset="0"/>
                        <a:ea typeface="Cambria Math" panose="02040503050406030204" pitchFamily="18" charset="0"/>
                      </a:rPr>
                      <m:t>=1,2, …,</m:t>
                    </m:r>
                    <m:r>
                      <a:rPr lang="tr-TR" altLang="tr-TR" i="1">
                        <a:latin typeface="Cambria Math" panose="02040503050406030204" pitchFamily="18" charset="0"/>
                        <a:ea typeface="Cambria Math" panose="02040503050406030204" pitchFamily="18" charset="0"/>
                      </a:rPr>
                      <m:t>𝑛</m:t>
                    </m:r>
                  </m:oMath>
                </a14:m>
                <a:r>
                  <a:rPr lang="tr-TR" altLang="tr-TR" dirty="0"/>
                  <a:t> </a:t>
                </a:r>
              </a:p>
              <a:p>
                <a:pPr>
                  <a:lnSpc>
                    <a:spcPct val="200000"/>
                  </a:lnSpc>
                </a:pPr>
                <a:r>
                  <a:rPr lang="tr-TR" altLang="tr-TR" dirty="0">
                    <a:ea typeface="Cambria Math" panose="02040503050406030204" pitchFamily="18" charset="0"/>
                  </a:rPr>
                  <a:t>Burada </a:t>
                </a:r>
                <a14:m>
                  <m:oMath xmlns:m="http://schemas.openxmlformats.org/officeDocument/2006/math">
                    <m:r>
                      <m:rPr>
                        <m:sty m:val="p"/>
                      </m:rPr>
                      <a:rPr lang="tr-TR" altLang="tr-TR" b="0" i="0" smtClean="0">
                        <a:latin typeface="Cambria Math" panose="02040503050406030204" pitchFamily="18" charset="0"/>
                        <a:ea typeface="Cambria Math" panose="02040503050406030204" pitchFamily="18" charset="0"/>
                      </a:rPr>
                      <m:t>c</m:t>
                    </m:r>
                    <m:r>
                      <a:rPr lang="tr-TR" altLang="tr-TR" b="0" i="0" smtClean="0">
                        <a:latin typeface="Cambria Math" panose="02040503050406030204" pitchFamily="18" charset="0"/>
                        <a:ea typeface="Cambria Math" panose="02040503050406030204" pitchFamily="18" charset="0"/>
                      </a:rPr>
                      <m:t>,</m:t>
                    </m:r>
                    <m:sSub>
                      <m:sSubPr>
                        <m:ctrlPr>
                          <a:rPr lang="tr-TR" altLang="tr-TR" i="1">
                            <a:latin typeface="Cambria Math" panose="02040503050406030204" pitchFamily="18" charset="0"/>
                            <a:ea typeface="Cambria Math" panose="02040503050406030204" pitchFamily="18" charset="0"/>
                          </a:rPr>
                        </m:ctrlPr>
                      </m:sSubPr>
                      <m:e>
                        <m:r>
                          <a:rPr lang="tr-TR" altLang="tr-TR" b="0" i="1" smtClean="0">
                            <a:latin typeface="Cambria Math" panose="02040503050406030204" pitchFamily="18" charset="0"/>
                            <a:ea typeface="Cambria Math" panose="02040503050406030204" pitchFamily="18" charset="0"/>
                          </a:rPr>
                          <m:t>𝑞</m:t>
                        </m:r>
                      </m:e>
                      <m:sub>
                        <m:r>
                          <a:rPr lang="tr-TR" altLang="tr-TR" i="1">
                            <a:latin typeface="Cambria Math" panose="02040503050406030204" pitchFamily="18" charset="0"/>
                            <a:ea typeface="Cambria Math" panose="02040503050406030204" pitchFamily="18" charset="0"/>
                          </a:rPr>
                          <m:t>𝑖</m:t>
                        </m:r>
                      </m:sub>
                    </m:sSub>
                  </m:oMath>
                </a14:m>
                <a:r>
                  <a:rPr lang="tr-TR" altLang="tr-TR" dirty="0"/>
                  <a:t>,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b="0" i="1" smtClean="0">
                            <a:latin typeface="Cambria Math" panose="02040503050406030204" pitchFamily="18" charset="0"/>
                            <a:ea typeface="Cambria Math" panose="02040503050406030204" pitchFamily="18" charset="0"/>
                          </a:rPr>
                          <m:t>𝑄</m:t>
                        </m:r>
                      </m:e>
                      <m:sub>
                        <m:r>
                          <a:rPr lang="tr-TR" altLang="tr-TR" i="1">
                            <a:latin typeface="Cambria Math" panose="02040503050406030204" pitchFamily="18" charset="0"/>
                            <a:ea typeface="Cambria Math" panose="02040503050406030204" pitchFamily="18" charset="0"/>
                          </a:rPr>
                          <m:t>𝑗</m:t>
                        </m:r>
                        <m:r>
                          <a:rPr lang="tr-TR" altLang="tr-TR" b="0" i="1" smtClean="0">
                            <a:latin typeface="Cambria Math" panose="02040503050406030204" pitchFamily="18" charset="0"/>
                            <a:ea typeface="Cambria Math" panose="02040503050406030204" pitchFamily="18" charset="0"/>
                          </a:rPr>
                          <m:t>𝑖</m:t>
                        </m:r>
                      </m:sub>
                    </m:sSub>
                  </m:oMath>
                </a14:m>
                <a:r>
                  <a:rPr lang="tr-TR" altLang="tr-TR" dirty="0" smtClean="0"/>
                  <a:t>,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𝑎</m:t>
                        </m:r>
                      </m:e>
                      <m:sub>
                        <m:r>
                          <a:rPr lang="tr-TR" altLang="tr-TR" i="1">
                            <a:latin typeface="Cambria Math" panose="02040503050406030204" pitchFamily="18" charset="0"/>
                            <a:ea typeface="Cambria Math" panose="02040503050406030204" pitchFamily="18" charset="0"/>
                          </a:rPr>
                          <m:t>𝑖𝑗</m:t>
                        </m:r>
                      </m:sub>
                    </m:sSub>
                  </m:oMath>
                </a14:m>
                <a:r>
                  <a:rPr lang="tr-TR" altLang="tr-TR" dirty="0" smtClean="0"/>
                  <a:t> ve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b="0" i="1" smtClean="0">
                            <a:latin typeface="Cambria Math" panose="02040503050406030204" pitchFamily="18" charset="0"/>
                            <a:ea typeface="Cambria Math" panose="02040503050406030204" pitchFamily="18" charset="0"/>
                          </a:rPr>
                          <m:t>𝑏</m:t>
                        </m:r>
                      </m:e>
                      <m:sub>
                        <m:r>
                          <a:rPr lang="tr-TR" altLang="tr-TR" i="1">
                            <a:latin typeface="Cambria Math" panose="02040503050406030204" pitchFamily="18" charset="0"/>
                            <a:ea typeface="Cambria Math" panose="02040503050406030204" pitchFamily="18" charset="0"/>
                          </a:rPr>
                          <m:t>𝑗</m:t>
                        </m:r>
                      </m:sub>
                    </m:sSub>
                  </m:oMath>
                </a14:m>
                <a:r>
                  <a:rPr lang="tr-TR" altLang="tr-TR" dirty="0"/>
                  <a:t> sabitlerdir.</a:t>
                </a:r>
              </a:p>
              <a:p>
                <a:endParaRPr lang="tr-TR" dirty="0"/>
              </a:p>
              <a:p>
                <a:endParaRPr lang="tr-TR" dirty="0"/>
              </a:p>
              <a:p>
                <a:endParaRPr lang="tr-TR" altLang="tr-TR" dirty="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xfrm>
                <a:off x="789708" y="1778001"/>
                <a:ext cx="7620000" cy="4317999"/>
              </a:xfrm>
              <a:blipFill>
                <a:blip r:embed="rId2"/>
                <a:stretch>
                  <a:fillRect l="-960" t="-2684"/>
                </a:stretch>
              </a:blipFill>
            </p:spPr>
            <p:txBody>
              <a:bodyPr/>
              <a:lstStyle/>
              <a:p>
                <a:r>
                  <a:rPr lang="tr-TR">
                    <a:noFill/>
                  </a:rPr>
                  <a:t> </a:t>
                </a:r>
              </a:p>
            </p:txBody>
          </p:sp>
        </mc:Fallback>
      </mc:AlternateContent>
      <p:sp>
        <p:nvSpPr>
          <p:cNvPr id="71682" name="Rectangle 2"/>
          <p:cNvSpPr>
            <a:spLocks noGrp="1" noChangeArrowheads="1"/>
          </p:cNvSpPr>
          <p:nvPr>
            <p:ph type="title"/>
          </p:nvPr>
        </p:nvSpPr>
        <p:spPr/>
        <p:txBody>
          <a:bodyPr>
            <a:normAutofit fontScale="90000"/>
          </a:bodyPr>
          <a:lstStyle/>
          <a:p>
            <a:r>
              <a:rPr lang="tr-TR" altLang="tr-TR" sz="3200" b="1" dirty="0" smtClean="0"/>
              <a:t>İlişkili </a:t>
            </a:r>
            <a:r>
              <a:rPr lang="tr-TR" altLang="tr-TR" sz="3200" b="1" dirty="0"/>
              <a:t>denklemlerin </a:t>
            </a:r>
            <a:r>
              <a:rPr lang="tr-TR" altLang="tr-TR" sz="3200" b="1" dirty="0" smtClean="0"/>
              <a:t>niteliğine dayalı sınıflandırma.</a:t>
            </a:r>
            <a:endParaRPr lang="tr-TR" altLang="tr-TR" sz="3200" b="1" dirty="0"/>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88</a:t>
            </a:fld>
            <a:endParaRPr lang="tr-TR" altLang="tr-TR" dirty="0"/>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0757005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Karar değişkenlerinin izin verilen değerlerine </a:t>
            </a:r>
            <a:r>
              <a:rPr lang="tr-TR" altLang="tr-TR" sz="3200" b="1" dirty="0" smtClean="0"/>
              <a:t>dayalı </a:t>
            </a:r>
            <a:r>
              <a:rPr lang="tr-TR" altLang="tr-TR" sz="3200" b="1" dirty="0"/>
              <a:t>sınıflandırma</a:t>
            </a: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89</a:t>
            </a:fld>
            <a:endParaRPr lang="tr-TR" altLang="tr-TR" dirty="0"/>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71683" name="Rectangle 3"/>
          <p:cNvSpPr>
            <a:spLocks noGrp="1" noChangeArrowheads="1"/>
          </p:cNvSpPr>
          <p:nvPr>
            <p:ph type="body" idx="1"/>
          </p:nvPr>
        </p:nvSpPr>
        <p:spPr>
          <a:xfrm>
            <a:off x="789708" y="1778001"/>
            <a:ext cx="7620000" cy="4317999"/>
          </a:xfrm>
        </p:spPr>
        <p:txBody>
          <a:bodyPr>
            <a:normAutofit fontScale="92500"/>
          </a:bodyPr>
          <a:lstStyle/>
          <a:p>
            <a:r>
              <a:rPr lang="tr-TR" altLang="tr-TR" dirty="0"/>
              <a:t>Bu sınıflamaya göre, nesnel fonksiyonlar tamsayı ve gerçek değerli programlama problemleri olarak sınıflandırılabilir</a:t>
            </a:r>
            <a:r>
              <a:rPr lang="tr-TR" altLang="tr-TR" dirty="0" smtClean="0"/>
              <a:t>.</a:t>
            </a:r>
          </a:p>
          <a:p>
            <a:r>
              <a:rPr lang="tr-TR" b="1" dirty="0" err="1" smtClean="0"/>
              <a:t>Tamsayılı</a:t>
            </a:r>
            <a:r>
              <a:rPr lang="tr-TR" b="1" dirty="0" smtClean="0"/>
              <a:t> (</a:t>
            </a:r>
            <a:r>
              <a:rPr lang="tr-TR" b="1" dirty="0" err="1" smtClean="0"/>
              <a:t>integer</a:t>
            </a:r>
            <a:r>
              <a:rPr lang="tr-TR" b="1" dirty="0" smtClean="0"/>
              <a:t>) </a:t>
            </a:r>
            <a:r>
              <a:rPr lang="tr-TR" b="1" dirty="0"/>
              <a:t>programlama problemi</a:t>
            </a:r>
          </a:p>
          <a:p>
            <a:r>
              <a:rPr lang="tr-TR" dirty="0"/>
              <a:t>Bir optimizasyon </a:t>
            </a:r>
            <a:r>
              <a:rPr lang="tr-TR" dirty="0" smtClean="0"/>
              <a:t>probleminin tasarım (karar) </a:t>
            </a:r>
            <a:r>
              <a:rPr lang="tr-TR" dirty="0"/>
              <a:t>değişkenlerinin bir kısmı veya tamamı yalnızca tam sayı (veya ayrık) değerleri almak için sınırlandırılmışsa, problem tam sayı programlama problemi olarak adlandırılır. </a:t>
            </a:r>
            <a:endParaRPr lang="tr-TR" dirty="0" smtClean="0"/>
          </a:p>
          <a:p>
            <a:pPr lvl="1"/>
            <a:r>
              <a:rPr lang="tr-TR" dirty="0" smtClean="0"/>
              <a:t>Örneğin, gereken minimum sayıda </a:t>
            </a:r>
            <a:r>
              <a:rPr lang="tr-TR" dirty="0"/>
              <a:t>çaba ile makalelerin sayısını </a:t>
            </a:r>
            <a:r>
              <a:rPr lang="tr-TR" dirty="0" smtClean="0"/>
              <a:t>bulma işlemi için karar </a:t>
            </a:r>
            <a:r>
              <a:rPr lang="tr-TR" dirty="0"/>
              <a:t>değişkenleri, yani kullanılan makale sayısı sadece tamsayı değerler </a:t>
            </a:r>
            <a:r>
              <a:rPr lang="tr-TR" dirty="0" smtClean="0"/>
              <a:t>alabilir.</a:t>
            </a:r>
          </a:p>
          <a:p>
            <a:endParaRPr lang="tr-TR" altLang="tr-TR" dirty="0"/>
          </a:p>
        </p:txBody>
      </p:sp>
    </p:spTree>
    <p:extLst>
      <p:ext uri="{BB962C8B-B14F-4D97-AF65-F5344CB8AC3E}">
        <p14:creationId xmlns:p14="http://schemas.microsoft.com/office/powerpoint/2010/main" val="43364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tr-TR" altLang="tr-TR" b="1" dirty="0" smtClean="0"/>
              <a:t>Giriş</a:t>
            </a:r>
            <a:endParaRPr lang="tr-TR" altLang="tr-TR" b="1" dirty="0"/>
          </a:p>
        </p:txBody>
      </p:sp>
      <p:sp>
        <p:nvSpPr>
          <p:cNvPr id="58371" name="Rectangle 3"/>
          <p:cNvSpPr>
            <a:spLocks noGrp="1" noChangeArrowheads="1"/>
          </p:cNvSpPr>
          <p:nvPr>
            <p:ph idx="1"/>
          </p:nvPr>
        </p:nvSpPr>
        <p:spPr/>
        <p:txBody>
          <a:bodyPr>
            <a:normAutofit fontScale="85000" lnSpcReduction="20000"/>
          </a:bodyPr>
          <a:lstStyle/>
          <a:p>
            <a:pPr>
              <a:lnSpc>
                <a:spcPct val="90000"/>
              </a:lnSpc>
            </a:pPr>
            <a:r>
              <a:rPr lang="tr-TR" altLang="tr-TR" dirty="0"/>
              <a:t>Çünkü  Optimizasyon "En </a:t>
            </a:r>
            <a:r>
              <a:rPr lang="tr-TR" altLang="tr-TR" dirty="0" err="1"/>
              <a:t>İyileme</a:t>
            </a:r>
            <a:r>
              <a:rPr lang="tr-TR" altLang="tr-TR" dirty="0"/>
              <a:t>" anlamına gelir ve her zaman için hedeflenen bir sonuçtur. </a:t>
            </a:r>
          </a:p>
          <a:p>
            <a:pPr>
              <a:lnSpc>
                <a:spcPct val="90000"/>
              </a:lnSpc>
            </a:pPr>
            <a:r>
              <a:rPr lang="tr-TR" altLang="tr-TR" dirty="0"/>
              <a:t>Bir işin yapılmış olması demek, o işin en iyi şekilde yapıldığı anlamına gelmez. Optimizasyon teknikleri, yapılmış veya yapılmakta olan işin en iyi çözümünü ortaya koymak için kullanılır. </a:t>
            </a:r>
          </a:p>
          <a:p>
            <a:pPr>
              <a:lnSpc>
                <a:spcPct val="90000"/>
              </a:lnSpc>
            </a:pPr>
            <a:r>
              <a:rPr lang="tr-TR" altLang="tr-TR" dirty="0"/>
              <a:t>Bu teknikler kullanılarak ortaya konulmuş olan çözüm, Optimum Çözüm olarak adlandırılır. Hedef her zaman için bu optimum çözümü yakalayabilmektir. Optimizasyon, anlamından da anlaşılacağı gibi, her alanda kullanılmaktadır. Yapılacak olan bir inşaattan tutun bir web sitesine kadar her alanda bu tekniklere ihtiyaç duyulur.</a:t>
            </a:r>
          </a:p>
          <a:p>
            <a:pPr lvl="1">
              <a:lnSpc>
                <a:spcPct val="90000"/>
              </a:lnSpc>
            </a:pPr>
            <a:r>
              <a:rPr lang="tr-TR" altLang="tr-TR" b="1" dirty="0"/>
              <a:t>En az maliyetle malzeme kesme stratejisi</a:t>
            </a:r>
          </a:p>
          <a:p>
            <a:pPr lvl="1">
              <a:lnSpc>
                <a:spcPct val="90000"/>
              </a:lnSpc>
            </a:pPr>
            <a:r>
              <a:rPr lang="tr-TR" altLang="tr-TR" b="1" dirty="0"/>
              <a:t>Minimum ağırlık ve maksimum mukavemet için uçak tasarımı</a:t>
            </a:r>
          </a:p>
          <a:p>
            <a:pPr lvl="1">
              <a:lnSpc>
                <a:spcPct val="90000"/>
              </a:lnSpc>
            </a:pPr>
            <a:r>
              <a:rPr lang="tr-TR" altLang="tr-TR" b="1" dirty="0"/>
              <a:t>Uzay araçlarının optimum yörüngeleri</a:t>
            </a:r>
          </a:p>
          <a:p>
            <a:pPr lvl="1">
              <a:lnSpc>
                <a:spcPct val="90000"/>
              </a:lnSpc>
            </a:pPr>
            <a:r>
              <a:rPr lang="tr-TR" altLang="tr-TR" b="1" dirty="0"/>
              <a:t>Maliyeti minimuma indirmek için planlı </a:t>
            </a:r>
            <a:r>
              <a:rPr lang="tr-TR" altLang="tr-TR" b="1" dirty="0" smtClean="0"/>
              <a:t>bakım gibi </a:t>
            </a:r>
            <a:r>
              <a:rPr lang="tr-TR" altLang="tr-TR" b="1" dirty="0"/>
              <a:t>milyonlarca örnek optimizasyonun mühendisliğe uygulanışının göstergesidir</a:t>
            </a:r>
          </a:p>
          <a:p>
            <a:pPr lvl="1">
              <a:lnSpc>
                <a:spcPct val="90000"/>
              </a:lnSpc>
            </a:pPr>
            <a:endParaRPr lang="tr-TR" altLang="tr-TR" dirty="0"/>
          </a:p>
        </p:txBody>
      </p:sp>
      <p:sp>
        <p:nvSpPr>
          <p:cNvPr id="4" name="Slayt Numarası Yer Tutucusu 5"/>
          <p:cNvSpPr>
            <a:spLocks noGrp="1"/>
          </p:cNvSpPr>
          <p:nvPr>
            <p:ph type="sldNum" sz="quarter" idx="12"/>
          </p:nvPr>
        </p:nvSpPr>
        <p:spPr/>
        <p:txBody>
          <a:bodyPr/>
          <a:lstStyle/>
          <a:p>
            <a:fld id="{403CD2E9-78C3-48A5-8910-797C96C5355A}" type="slidenum">
              <a:rPr lang="tr-TR" altLang="tr-TR"/>
              <a:pPr/>
              <a:t>9</a:t>
            </a:fld>
            <a:endParaRPr lang="tr-TR" altLang="tr-TR"/>
          </a:p>
        </p:txBody>
      </p:sp>
    </p:spTree>
    <p:extLst>
      <p:ext uri="{BB962C8B-B14F-4D97-AF65-F5344CB8AC3E}">
        <p14:creationId xmlns:p14="http://schemas.microsoft.com/office/powerpoint/2010/main" val="15199952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Karar değişkenlerinin izin verilen değerlerine </a:t>
            </a:r>
            <a:r>
              <a:rPr lang="tr-TR" altLang="tr-TR" sz="3200" b="1" dirty="0" smtClean="0"/>
              <a:t>dayalı </a:t>
            </a:r>
            <a:r>
              <a:rPr lang="tr-TR" altLang="tr-TR" sz="3200" b="1" dirty="0"/>
              <a:t>sınıflandırma</a:t>
            </a: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90</a:t>
            </a:fld>
            <a:endParaRPr lang="tr-TR" altLang="tr-TR" dirty="0"/>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71683" name="Rectangle 3"/>
          <p:cNvSpPr>
            <a:spLocks noGrp="1" noChangeArrowheads="1"/>
          </p:cNvSpPr>
          <p:nvPr>
            <p:ph type="body" idx="1"/>
          </p:nvPr>
        </p:nvSpPr>
        <p:spPr>
          <a:xfrm>
            <a:off x="789708" y="1778001"/>
            <a:ext cx="7620000" cy="4317999"/>
          </a:xfrm>
        </p:spPr>
        <p:txBody>
          <a:bodyPr>
            <a:normAutofit/>
          </a:bodyPr>
          <a:lstStyle/>
          <a:p>
            <a:r>
              <a:rPr lang="tr-TR" altLang="tr-TR" b="1" dirty="0" smtClean="0"/>
              <a:t>Gerçek (reel) </a:t>
            </a:r>
            <a:r>
              <a:rPr lang="tr-TR" altLang="tr-TR" b="1" dirty="0"/>
              <a:t>değerli programlama problemi</a:t>
            </a:r>
          </a:p>
          <a:p>
            <a:r>
              <a:rPr lang="tr-TR" altLang="tr-TR" dirty="0"/>
              <a:t>Gerçek değerli bir problem, sistemin gerçek değişkenlerin değerlerini izin verilen bir </a:t>
            </a:r>
            <a:r>
              <a:rPr lang="tr-TR" altLang="tr-TR" dirty="0" smtClean="0"/>
              <a:t>küme </a:t>
            </a:r>
            <a:r>
              <a:rPr lang="tr-TR" altLang="tr-TR" dirty="0"/>
              <a:t>içinden seçerek gerçek bir işlevi </a:t>
            </a:r>
            <a:r>
              <a:rPr lang="tr-TR" altLang="tr-TR" dirty="0" smtClean="0"/>
              <a:t>minimize veya maksimize eden bir problemdir. </a:t>
            </a:r>
          </a:p>
          <a:p>
            <a:r>
              <a:rPr lang="tr-TR" altLang="tr-TR" dirty="0" smtClean="0"/>
              <a:t>İzin </a:t>
            </a:r>
            <a:r>
              <a:rPr lang="tr-TR" altLang="tr-TR" dirty="0"/>
              <a:t>verilen küme yalnızca gerçek değerler içerdiğinde buna gerçek değerli bir programlama problemi denir.</a:t>
            </a:r>
          </a:p>
          <a:p>
            <a:endParaRPr lang="tr-TR" altLang="tr-TR" dirty="0"/>
          </a:p>
        </p:txBody>
      </p:sp>
    </p:spTree>
    <p:extLst>
      <p:ext uri="{BB962C8B-B14F-4D97-AF65-F5344CB8AC3E}">
        <p14:creationId xmlns:p14="http://schemas.microsoft.com/office/powerpoint/2010/main" val="970903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Değişkenlerin </a:t>
            </a:r>
            <a:r>
              <a:rPr lang="tr-TR" altLang="tr-TR" sz="3200" b="1" dirty="0" err="1"/>
              <a:t>deterministik</a:t>
            </a:r>
            <a:r>
              <a:rPr lang="tr-TR" altLang="tr-TR" sz="3200" b="1" dirty="0"/>
              <a:t> özelliklerine dayanan sınıflandırma</a:t>
            </a: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91</a:t>
            </a:fld>
            <a:endParaRPr lang="tr-TR" altLang="tr-TR" dirty="0"/>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71683" name="Rectangle 3"/>
          <p:cNvSpPr>
            <a:spLocks noGrp="1" noChangeArrowheads="1"/>
          </p:cNvSpPr>
          <p:nvPr>
            <p:ph type="body" idx="1"/>
          </p:nvPr>
        </p:nvSpPr>
        <p:spPr>
          <a:xfrm>
            <a:off x="789708" y="1778001"/>
            <a:ext cx="7620000" cy="4317999"/>
          </a:xfrm>
        </p:spPr>
        <p:txBody>
          <a:bodyPr>
            <a:normAutofit fontScale="92500" lnSpcReduction="20000"/>
          </a:bodyPr>
          <a:lstStyle/>
          <a:p>
            <a:r>
              <a:rPr lang="tr-TR" altLang="tr-TR" dirty="0"/>
              <a:t>Bu sınıflamaya göre, optimizasyon problemleri </a:t>
            </a:r>
            <a:r>
              <a:rPr lang="tr-TR" altLang="tr-TR" b="1" dirty="0" err="1"/>
              <a:t>deterministik</a:t>
            </a:r>
            <a:r>
              <a:rPr lang="tr-TR" altLang="tr-TR" b="1" dirty="0"/>
              <a:t> </a:t>
            </a:r>
            <a:r>
              <a:rPr lang="tr-TR" altLang="tr-TR" dirty="0"/>
              <a:t>ve </a:t>
            </a:r>
            <a:r>
              <a:rPr lang="tr-TR" altLang="tr-TR" b="1" dirty="0" err="1"/>
              <a:t>stokastik</a:t>
            </a:r>
            <a:r>
              <a:rPr lang="tr-TR" altLang="tr-TR" b="1" dirty="0"/>
              <a:t> </a:t>
            </a:r>
            <a:r>
              <a:rPr lang="tr-TR" altLang="tr-TR" dirty="0"/>
              <a:t>programlama problemleri olarak sınıflandırılabilir.</a:t>
            </a:r>
          </a:p>
          <a:p>
            <a:r>
              <a:rPr lang="tr-TR" altLang="tr-TR" b="1" dirty="0" err="1" smtClean="0"/>
              <a:t>Deterministik</a:t>
            </a:r>
            <a:r>
              <a:rPr lang="tr-TR" altLang="tr-TR" b="1" dirty="0" smtClean="0"/>
              <a:t> </a:t>
            </a:r>
            <a:r>
              <a:rPr lang="tr-TR" altLang="tr-TR" b="1" dirty="0"/>
              <a:t>programlama problemi</a:t>
            </a:r>
          </a:p>
          <a:p>
            <a:r>
              <a:rPr lang="tr-TR" altLang="tr-TR" dirty="0"/>
              <a:t>Bu tip problemlerde tüm tasarım değişkenleri </a:t>
            </a:r>
            <a:r>
              <a:rPr lang="tr-TR" altLang="tr-TR" dirty="0" err="1"/>
              <a:t>deterministiktir</a:t>
            </a:r>
            <a:r>
              <a:rPr lang="tr-TR" altLang="tr-TR" dirty="0"/>
              <a:t>.</a:t>
            </a:r>
          </a:p>
          <a:p>
            <a:r>
              <a:rPr lang="tr-TR" altLang="tr-TR" b="1" dirty="0" err="1" smtClean="0"/>
              <a:t>Stokastik</a:t>
            </a:r>
            <a:r>
              <a:rPr lang="tr-TR" altLang="tr-TR" b="1" dirty="0" smtClean="0"/>
              <a:t> </a:t>
            </a:r>
            <a:r>
              <a:rPr lang="tr-TR" altLang="tr-TR" b="1" dirty="0"/>
              <a:t>programlama problemi</a:t>
            </a:r>
          </a:p>
          <a:p>
            <a:r>
              <a:rPr lang="tr-TR" altLang="tr-TR" dirty="0"/>
              <a:t>Bu tür bir optimizasyon probleminde parametrelerin bazıları veya tümü (tasarım değişkenleri ve / veya önceden tayin edilmiş parametreler) </a:t>
            </a:r>
            <a:r>
              <a:rPr lang="tr-TR" altLang="tr-TR" dirty="0" err="1" smtClean="0"/>
              <a:t>olasılıksaldır</a:t>
            </a:r>
            <a:r>
              <a:rPr lang="tr-TR" altLang="tr-TR" dirty="0" smtClean="0"/>
              <a:t> </a:t>
            </a:r>
            <a:r>
              <a:rPr lang="tr-TR" altLang="tr-TR" dirty="0"/>
              <a:t>(</a:t>
            </a:r>
            <a:r>
              <a:rPr lang="tr-TR" altLang="tr-TR" dirty="0" err="1"/>
              <a:t>deterministik</a:t>
            </a:r>
            <a:r>
              <a:rPr lang="tr-TR" altLang="tr-TR" dirty="0"/>
              <a:t> olmayan veya </a:t>
            </a:r>
            <a:r>
              <a:rPr lang="tr-TR" altLang="tr-TR" dirty="0" err="1"/>
              <a:t>stokastik</a:t>
            </a:r>
            <a:r>
              <a:rPr lang="tr-TR" altLang="tr-TR" dirty="0"/>
              <a:t>). </a:t>
            </a:r>
            <a:endParaRPr lang="tr-TR" altLang="tr-TR" dirty="0" smtClean="0"/>
          </a:p>
          <a:p>
            <a:r>
              <a:rPr lang="tr-TR" altLang="tr-TR" dirty="0" smtClean="0"/>
              <a:t>Örneğin</a:t>
            </a:r>
            <a:r>
              <a:rPr lang="tr-TR" altLang="tr-TR" dirty="0"/>
              <a:t>, beton dayanım ve yük kapasitesine olasılıklı girdileri olan yapıların ömrü tahminleri. Ömrün </a:t>
            </a:r>
            <a:r>
              <a:rPr lang="tr-TR" altLang="tr-TR" dirty="0" err="1"/>
              <a:t>deterministik</a:t>
            </a:r>
            <a:r>
              <a:rPr lang="tr-TR" altLang="tr-TR" dirty="0"/>
              <a:t> bir </a:t>
            </a:r>
            <a:r>
              <a:rPr lang="tr-TR" altLang="tr-TR" dirty="0" smtClean="0"/>
              <a:t>değerine </a:t>
            </a:r>
            <a:r>
              <a:rPr lang="tr-TR" altLang="tr-TR" dirty="0"/>
              <a:t>ulaşılamaz.</a:t>
            </a:r>
          </a:p>
        </p:txBody>
      </p:sp>
    </p:spTree>
    <p:extLst>
      <p:ext uri="{BB962C8B-B14F-4D97-AF65-F5344CB8AC3E}">
        <p14:creationId xmlns:p14="http://schemas.microsoft.com/office/powerpoint/2010/main" val="19002350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Fonksiyonların </a:t>
            </a:r>
            <a:r>
              <a:rPr lang="tr-TR" altLang="tr-TR" sz="3200" b="1" dirty="0" err="1"/>
              <a:t>ayrılabilirliğine</a:t>
            </a:r>
            <a:r>
              <a:rPr lang="tr-TR" altLang="tr-TR" sz="3200" b="1" dirty="0"/>
              <a:t> </a:t>
            </a:r>
            <a:r>
              <a:rPr lang="tr-TR" altLang="tr-TR" sz="3200" b="1" dirty="0" smtClean="0"/>
              <a:t>dayalı </a:t>
            </a:r>
            <a:r>
              <a:rPr lang="tr-TR" altLang="tr-TR" sz="3200" b="1" dirty="0"/>
              <a:t>sınıflandırma</a:t>
            </a: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92</a:t>
            </a:fld>
            <a:endParaRPr lang="tr-TR" altLang="tr-TR" dirty="0"/>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a:xfrm>
                <a:off x="789708" y="1778001"/>
                <a:ext cx="7620000" cy="4317999"/>
              </a:xfrm>
            </p:spPr>
            <p:txBody>
              <a:bodyPr>
                <a:normAutofit fontScale="77500" lnSpcReduction="20000"/>
              </a:bodyPr>
              <a:lstStyle/>
              <a:p>
                <a:r>
                  <a:rPr lang="tr-TR" altLang="tr-TR" dirty="0" smtClean="0"/>
                  <a:t>Amaç ve kısıt fonksiyonlarının </a:t>
                </a:r>
                <a:r>
                  <a:rPr lang="tr-TR" altLang="tr-TR" dirty="0" err="1"/>
                  <a:t>ayrılabilirliğine</a:t>
                </a:r>
                <a:r>
                  <a:rPr lang="tr-TR" altLang="tr-TR" dirty="0"/>
                  <a:t> </a:t>
                </a:r>
                <a:r>
                  <a:rPr lang="tr-TR" altLang="tr-TR" dirty="0" smtClean="0"/>
                  <a:t>dayalı </a:t>
                </a:r>
                <a:r>
                  <a:rPr lang="tr-TR" altLang="tr-TR" dirty="0"/>
                  <a:t>optimizasyon </a:t>
                </a:r>
                <a:r>
                  <a:rPr lang="tr-TR" altLang="tr-TR" dirty="0" smtClean="0"/>
                  <a:t>problemleri, </a:t>
                </a:r>
                <a:r>
                  <a:rPr lang="tr-TR" altLang="tr-TR" dirty="0"/>
                  <a:t>ayrılabilir ve ayrılmaz programlama problemleri olarak sınıflandırılabilir.</a:t>
                </a:r>
              </a:p>
              <a:p>
                <a:r>
                  <a:rPr lang="tr-TR" altLang="tr-TR" b="1" dirty="0" smtClean="0"/>
                  <a:t>Ayrılabilir </a:t>
                </a:r>
                <a:r>
                  <a:rPr lang="tr-TR" altLang="tr-TR" b="1" dirty="0"/>
                  <a:t>programlama problemleri</a:t>
                </a:r>
              </a:p>
              <a:p>
                <a:r>
                  <a:rPr lang="tr-TR" altLang="tr-TR" dirty="0"/>
                  <a:t>Bu tür bir </a:t>
                </a:r>
                <a:r>
                  <a:rPr lang="tr-TR" altLang="tr-TR" dirty="0" smtClean="0"/>
                  <a:t>problemde </a:t>
                </a:r>
                <a:r>
                  <a:rPr lang="tr-TR" altLang="tr-TR" dirty="0"/>
                  <a:t>amaç fonksiyonu ve kısıtlamalar ayrılabilir. Bir fonksiyonun, </a:t>
                </a:r>
                <a:r>
                  <a:rPr lang="tr-TR" altLang="tr-TR" b="1" i="1" dirty="0" smtClean="0"/>
                  <a:t>n</a:t>
                </a:r>
                <a:r>
                  <a:rPr lang="tr-TR" altLang="tr-TR" b="1" dirty="0" smtClean="0"/>
                  <a:t> </a:t>
                </a:r>
                <a:r>
                  <a:rPr lang="tr-TR" altLang="tr-TR" dirty="0" smtClean="0"/>
                  <a:t>tek </a:t>
                </a:r>
                <a:r>
                  <a:rPr lang="tr-TR" altLang="tr-TR" dirty="0"/>
                  <a:t>değişkenli </a:t>
                </a:r>
                <a:r>
                  <a:rPr lang="tr-TR" altLang="tr-TR" dirty="0" smtClean="0"/>
                  <a:t>fonksiyonların (</a:t>
                </a:r>
                <a14:m>
                  <m:oMath xmlns:m="http://schemas.openxmlformats.org/officeDocument/2006/math">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𝑓</m:t>
                        </m:r>
                      </m:e>
                      <m:sub>
                        <m:r>
                          <a:rPr lang="tr-TR" altLang="tr-TR" b="0" i="1" smtClean="0">
                            <a:latin typeface="Cambria Math" panose="02040503050406030204" pitchFamily="18" charset="0"/>
                          </a:rPr>
                          <m:t>1</m:t>
                        </m:r>
                      </m:sub>
                    </m:sSub>
                    <m:sSub>
                      <m:sSubPr>
                        <m:ctrlPr>
                          <a:rPr lang="tr-TR" altLang="tr-TR" i="1">
                            <a:latin typeface="Cambria Math" panose="02040503050406030204" pitchFamily="18" charset="0"/>
                          </a:rPr>
                        </m:ctrlPr>
                      </m:sSubPr>
                      <m:e>
                        <m:r>
                          <a:rPr lang="tr-TR" altLang="tr-TR" i="1">
                            <a:latin typeface="Cambria Math" panose="02040503050406030204" pitchFamily="18" charset="0"/>
                          </a:rPr>
                          <m:t>(</m:t>
                        </m:r>
                        <m:r>
                          <a:rPr lang="tr-TR" altLang="tr-TR" i="1">
                            <a:latin typeface="Cambria Math" panose="02040503050406030204" pitchFamily="18" charset="0"/>
                          </a:rPr>
                          <m:t>𝑥</m:t>
                        </m:r>
                      </m:e>
                      <m:sub>
                        <m:r>
                          <a:rPr lang="tr-TR" altLang="tr-TR" b="0" i="1" smtClean="0">
                            <a:latin typeface="Cambria Math" panose="02040503050406030204" pitchFamily="18" charset="0"/>
                          </a:rPr>
                          <m:t>1</m:t>
                        </m:r>
                      </m:sub>
                    </m:sSub>
                    <m:r>
                      <a:rPr lang="tr-TR" altLang="tr-TR" i="1">
                        <a:latin typeface="Cambria Math" panose="02040503050406030204" pitchFamily="18" charset="0"/>
                      </a:rPr>
                      <m:t>)</m:t>
                    </m:r>
                    <m:r>
                      <a:rPr lang="tr-TR" altLang="tr-TR" b="0" i="1" smtClean="0">
                        <a:latin typeface="Cambria Math" panose="02040503050406030204" pitchFamily="18" charset="0"/>
                      </a:rPr>
                      <m:t>,</m:t>
                    </m:r>
                    <m:sSub>
                      <m:sSubPr>
                        <m:ctrlPr>
                          <a:rPr lang="tr-TR" altLang="tr-TR" i="1">
                            <a:latin typeface="Cambria Math" panose="02040503050406030204" pitchFamily="18" charset="0"/>
                          </a:rPr>
                        </m:ctrlPr>
                      </m:sSubPr>
                      <m:e>
                        <m:r>
                          <a:rPr lang="tr-TR" altLang="tr-TR" i="1">
                            <a:latin typeface="Cambria Math" panose="02040503050406030204" pitchFamily="18" charset="0"/>
                          </a:rPr>
                          <m:t>𝑓</m:t>
                        </m:r>
                      </m:e>
                      <m:sub>
                        <m:r>
                          <a:rPr lang="tr-TR" altLang="tr-TR" b="0" i="1" smtClean="0">
                            <a:latin typeface="Cambria Math" panose="02040503050406030204" pitchFamily="18" charset="0"/>
                          </a:rPr>
                          <m:t>2</m:t>
                        </m:r>
                      </m:sub>
                    </m:sSub>
                    <m:sSub>
                      <m:sSubPr>
                        <m:ctrlPr>
                          <a:rPr lang="tr-TR" altLang="tr-TR" i="1">
                            <a:latin typeface="Cambria Math" panose="02040503050406030204" pitchFamily="18" charset="0"/>
                          </a:rPr>
                        </m:ctrlPr>
                      </m:sSubPr>
                      <m:e>
                        <m:r>
                          <a:rPr lang="tr-TR" altLang="tr-TR" i="1">
                            <a:latin typeface="Cambria Math" panose="02040503050406030204" pitchFamily="18" charset="0"/>
                          </a:rPr>
                          <m:t>(</m:t>
                        </m:r>
                        <m:r>
                          <a:rPr lang="tr-TR" altLang="tr-TR" i="1">
                            <a:latin typeface="Cambria Math" panose="02040503050406030204" pitchFamily="18" charset="0"/>
                          </a:rPr>
                          <m:t>𝑥</m:t>
                        </m:r>
                      </m:e>
                      <m:sub>
                        <m:r>
                          <a:rPr lang="tr-TR" altLang="tr-TR" b="0" i="1" smtClean="0">
                            <a:latin typeface="Cambria Math" panose="02040503050406030204" pitchFamily="18" charset="0"/>
                          </a:rPr>
                          <m:t>2</m:t>
                        </m:r>
                      </m:sub>
                    </m:sSub>
                    <m:r>
                      <a:rPr lang="tr-TR" altLang="tr-TR" i="1">
                        <a:latin typeface="Cambria Math" panose="02040503050406030204" pitchFamily="18" charset="0"/>
                      </a:rPr>
                      <m:t>),</m:t>
                    </m:r>
                    <m:r>
                      <a:rPr lang="tr-TR" altLang="tr-TR" b="0" i="1" smtClean="0">
                        <a:latin typeface="Cambria Math" panose="02040503050406030204" pitchFamily="18" charset="0"/>
                      </a:rPr>
                      <m:t> …,</m:t>
                    </m:r>
                    <m:sSub>
                      <m:sSubPr>
                        <m:ctrlPr>
                          <a:rPr lang="tr-TR" altLang="tr-TR" i="1" smtClean="0">
                            <a:latin typeface="Cambria Math" panose="02040503050406030204" pitchFamily="18" charset="0"/>
                          </a:rPr>
                        </m:ctrlPr>
                      </m:sSubPr>
                      <m:e>
                        <m:r>
                          <a:rPr lang="tr-TR" altLang="tr-TR" i="1">
                            <a:latin typeface="Cambria Math" panose="02040503050406030204" pitchFamily="18" charset="0"/>
                          </a:rPr>
                          <m:t>𝑓</m:t>
                        </m:r>
                      </m:e>
                      <m:sub>
                        <m:r>
                          <a:rPr lang="tr-TR" altLang="tr-TR" b="0" i="1" smtClean="0">
                            <a:latin typeface="Cambria Math" panose="02040503050406030204" pitchFamily="18" charset="0"/>
                          </a:rPr>
                          <m:t>𝑛</m:t>
                        </m:r>
                      </m:sub>
                    </m:sSub>
                    <m:sSub>
                      <m:sSubPr>
                        <m:ctrlPr>
                          <a:rPr lang="tr-TR" altLang="tr-TR" i="1">
                            <a:latin typeface="Cambria Math" panose="02040503050406030204" pitchFamily="18" charset="0"/>
                          </a:rPr>
                        </m:ctrlPr>
                      </m:sSubPr>
                      <m:e>
                        <m:r>
                          <a:rPr lang="tr-TR" altLang="tr-TR" i="1">
                            <a:latin typeface="Cambria Math" panose="02040503050406030204" pitchFamily="18" charset="0"/>
                          </a:rPr>
                          <m:t>(</m:t>
                        </m:r>
                        <m:r>
                          <a:rPr lang="tr-TR" altLang="tr-TR" i="1">
                            <a:latin typeface="Cambria Math" panose="02040503050406030204" pitchFamily="18" charset="0"/>
                          </a:rPr>
                          <m:t>𝑥</m:t>
                        </m:r>
                      </m:e>
                      <m:sub>
                        <m:r>
                          <a:rPr lang="tr-TR" altLang="tr-TR" b="0" i="1" smtClean="0">
                            <a:latin typeface="Cambria Math" panose="02040503050406030204" pitchFamily="18" charset="0"/>
                          </a:rPr>
                          <m:t>𝑛</m:t>
                        </m:r>
                      </m:sub>
                    </m:sSub>
                    <m:r>
                      <a:rPr lang="tr-TR" altLang="tr-TR" i="1">
                        <a:latin typeface="Cambria Math" panose="02040503050406030204" pitchFamily="18" charset="0"/>
                      </a:rPr>
                      <m:t>)</m:t>
                    </m:r>
                  </m:oMath>
                </a14:m>
                <a:r>
                  <a:rPr lang="tr-TR" altLang="tr-TR" dirty="0" smtClean="0"/>
                  <a:t>) toplamı </a:t>
                </a:r>
                <a:r>
                  <a:rPr lang="tr-TR" altLang="tr-TR" dirty="0"/>
                  <a:t>olarak ifade </a:t>
                </a:r>
                <a:r>
                  <a:rPr lang="tr-TR" altLang="tr-TR" dirty="0" smtClean="0"/>
                  <a:t>edilebilirse (</a:t>
                </a:r>
                <a14:m>
                  <m:oMath xmlns:m="http://schemas.openxmlformats.org/officeDocument/2006/math">
                    <m:r>
                      <a:rPr lang="tr-TR" altLang="tr-TR" i="1">
                        <a:latin typeface="Cambria Math" panose="02040503050406030204" pitchFamily="18" charset="0"/>
                      </a:rPr>
                      <m:t>𝑓</m:t>
                    </m:r>
                    <m:d>
                      <m:dPr>
                        <m:ctrlPr>
                          <a:rPr lang="tr-TR" altLang="tr-TR" i="1">
                            <a:latin typeface="Cambria Math" panose="02040503050406030204" pitchFamily="18" charset="0"/>
                          </a:rPr>
                        </m:ctrlPr>
                      </m:dPr>
                      <m:e>
                        <m:r>
                          <a:rPr lang="tr-TR" altLang="tr-TR" i="1">
                            <a:latin typeface="Cambria Math" panose="02040503050406030204" pitchFamily="18" charset="0"/>
                          </a:rPr>
                          <m:t>𝑋</m:t>
                        </m:r>
                      </m:e>
                    </m:d>
                    <m:r>
                      <a:rPr lang="tr-TR" altLang="tr-TR" i="1">
                        <a:latin typeface="Cambria Math" panose="02040503050406030204" pitchFamily="18" charset="0"/>
                      </a:rPr>
                      <m:t>=</m:t>
                    </m:r>
                    <m:nary>
                      <m:naryPr>
                        <m:chr m:val="∑"/>
                        <m:ctrlPr>
                          <a:rPr lang="tr-TR" altLang="tr-TR" i="1">
                            <a:latin typeface="Cambria Math" panose="02040503050406030204" pitchFamily="18" charset="0"/>
                          </a:rPr>
                        </m:ctrlPr>
                      </m:naryPr>
                      <m:sub>
                        <m:r>
                          <a:rPr lang="tr-TR" altLang="tr-TR" i="1">
                            <a:latin typeface="Cambria Math" panose="02040503050406030204" pitchFamily="18" charset="0"/>
                          </a:rPr>
                          <m:t>𝑖</m:t>
                        </m:r>
                        <m:r>
                          <a:rPr lang="tr-TR" altLang="tr-TR" i="1">
                            <a:latin typeface="Cambria Math" panose="02040503050406030204" pitchFamily="18" charset="0"/>
                          </a:rPr>
                          <m:t>=1</m:t>
                        </m:r>
                      </m:sub>
                      <m:sup>
                        <m:r>
                          <a:rPr lang="tr-TR" altLang="tr-TR" i="1">
                            <a:latin typeface="Cambria Math" panose="02040503050406030204" pitchFamily="18" charset="0"/>
                          </a:rPr>
                          <m:t>𝑛</m:t>
                        </m:r>
                      </m:sup>
                      <m:e>
                        <m:sSub>
                          <m:sSubPr>
                            <m:ctrlPr>
                              <a:rPr lang="tr-TR" altLang="tr-TR" i="1">
                                <a:latin typeface="Cambria Math" panose="02040503050406030204" pitchFamily="18" charset="0"/>
                              </a:rPr>
                            </m:ctrlPr>
                          </m:sSubPr>
                          <m:e>
                            <m:r>
                              <a:rPr lang="tr-TR" altLang="tr-TR" i="1">
                                <a:latin typeface="Cambria Math" panose="02040503050406030204" pitchFamily="18" charset="0"/>
                              </a:rPr>
                              <m:t>𝑓</m:t>
                            </m:r>
                          </m:e>
                          <m:sub>
                            <m:r>
                              <a:rPr lang="tr-TR" altLang="tr-TR" i="1">
                                <a:latin typeface="Cambria Math" panose="02040503050406030204" pitchFamily="18" charset="0"/>
                              </a:rPr>
                              <m:t>𝑖</m:t>
                            </m:r>
                          </m:sub>
                        </m:sSub>
                      </m:e>
                    </m:nary>
                    <m:sSub>
                      <m:sSubPr>
                        <m:ctrlPr>
                          <a:rPr lang="tr-TR" altLang="tr-TR" i="1">
                            <a:latin typeface="Cambria Math" panose="02040503050406030204" pitchFamily="18" charset="0"/>
                          </a:rPr>
                        </m:ctrlPr>
                      </m:sSubPr>
                      <m:e>
                        <m:r>
                          <a:rPr lang="tr-TR" altLang="tr-TR" i="1">
                            <a:latin typeface="Cambria Math" panose="02040503050406030204" pitchFamily="18" charset="0"/>
                          </a:rPr>
                          <m:t>(</m:t>
                        </m:r>
                        <m:r>
                          <a:rPr lang="tr-TR" altLang="tr-TR" i="1">
                            <a:latin typeface="Cambria Math" panose="02040503050406030204" pitchFamily="18" charset="0"/>
                          </a:rPr>
                          <m:t>𝑥</m:t>
                        </m:r>
                      </m:e>
                      <m:sub>
                        <m:r>
                          <a:rPr lang="tr-TR" altLang="tr-TR" i="1">
                            <a:latin typeface="Cambria Math" panose="02040503050406030204" pitchFamily="18" charset="0"/>
                          </a:rPr>
                          <m:t>𝑖</m:t>
                        </m:r>
                      </m:sub>
                    </m:sSub>
                    <m:r>
                      <a:rPr lang="tr-TR" altLang="tr-TR" i="1">
                        <a:latin typeface="Cambria Math" panose="02040503050406030204" pitchFamily="18" charset="0"/>
                      </a:rPr>
                      <m:t>)</m:t>
                    </m:r>
                  </m:oMath>
                </a14:m>
                <a:r>
                  <a:rPr lang="tr-TR" altLang="tr-TR" dirty="0" smtClean="0"/>
                  <a:t> ) ayrılabilir </a:t>
                </a:r>
                <a:r>
                  <a:rPr lang="tr-TR" altLang="tr-TR" dirty="0"/>
                  <a:t>olduğu </a:t>
                </a:r>
                <a:r>
                  <a:rPr lang="tr-TR" altLang="tr-TR" dirty="0" smtClean="0"/>
                  <a:t>söylenebilir ve ayrılabilir </a:t>
                </a:r>
                <a:r>
                  <a:rPr lang="tr-TR" altLang="tr-TR" dirty="0"/>
                  <a:t>programlama probleminin standart </a:t>
                </a:r>
                <a:r>
                  <a:rPr lang="tr-TR" altLang="tr-TR" dirty="0" smtClean="0"/>
                  <a:t>formu aşağıdaki şekilde ifade edilebilir:</a:t>
                </a:r>
              </a:p>
              <a:p>
                <a14:m>
                  <m:oMath xmlns:m="http://schemas.openxmlformats.org/officeDocument/2006/math">
                    <m:r>
                      <a:rPr lang="tr-TR" altLang="tr-TR" i="1">
                        <a:latin typeface="Cambria Math" panose="02040503050406030204" pitchFamily="18" charset="0"/>
                      </a:rPr>
                      <m:t>𝑓</m:t>
                    </m:r>
                    <m:d>
                      <m:dPr>
                        <m:ctrlPr>
                          <a:rPr lang="tr-TR" altLang="tr-TR" i="1">
                            <a:latin typeface="Cambria Math" panose="02040503050406030204" pitchFamily="18" charset="0"/>
                          </a:rPr>
                        </m:ctrlPr>
                      </m:dPr>
                      <m:e>
                        <m:r>
                          <a:rPr lang="tr-TR" altLang="tr-TR" i="1">
                            <a:latin typeface="Cambria Math" panose="02040503050406030204" pitchFamily="18" charset="0"/>
                          </a:rPr>
                          <m:t>𝑋</m:t>
                        </m:r>
                      </m:e>
                    </m:d>
                    <m:r>
                      <a:rPr lang="tr-TR" altLang="tr-TR" i="1">
                        <a:latin typeface="Cambria Math" panose="02040503050406030204" pitchFamily="18" charset="0"/>
                      </a:rPr>
                      <m:t>=</m:t>
                    </m:r>
                    <m:nary>
                      <m:naryPr>
                        <m:chr m:val="∑"/>
                        <m:ctrlPr>
                          <a:rPr lang="tr-TR" altLang="tr-TR" i="1">
                            <a:latin typeface="Cambria Math" panose="02040503050406030204" pitchFamily="18" charset="0"/>
                          </a:rPr>
                        </m:ctrlPr>
                      </m:naryPr>
                      <m:sub>
                        <m:r>
                          <a:rPr lang="tr-TR" altLang="tr-TR" b="0" i="1" smtClean="0">
                            <a:latin typeface="Cambria Math" panose="02040503050406030204" pitchFamily="18" charset="0"/>
                          </a:rPr>
                          <m:t>𝑖</m:t>
                        </m:r>
                        <m:r>
                          <a:rPr lang="tr-TR" altLang="tr-TR" i="1">
                            <a:latin typeface="Cambria Math" panose="02040503050406030204" pitchFamily="18" charset="0"/>
                          </a:rPr>
                          <m:t>=1</m:t>
                        </m:r>
                      </m:sub>
                      <m:sup>
                        <m:r>
                          <a:rPr lang="tr-TR" altLang="tr-TR" b="0" i="1" smtClean="0">
                            <a:latin typeface="Cambria Math" panose="02040503050406030204" pitchFamily="18" charset="0"/>
                          </a:rPr>
                          <m:t>𝑛</m:t>
                        </m:r>
                      </m:sup>
                      <m:e>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𝑓</m:t>
                            </m:r>
                          </m:e>
                          <m:sub>
                            <m:r>
                              <a:rPr lang="tr-TR" altLang="tr-TR" b="0" i="1" smtClean="0">
                                <a:latin typeface="Cambria Math" panose="02040503050406030204" pitchFamily="18" charset="0"/>
                              </a:rPr>
                              <m:t>𝑖</m:t>
                            </m:r>
                          </m:sub>
                        </m:sSub>
                      </m:e>
                    </m:nary>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m:t>
                        </m:r>
                        <m:r>
                          <a:rPr lang="tr-TR" altLang="tr-TR" b="0" i="1" smtClean="0">
                            <a:latin typeface="Cambria Math" panose="02040503050406030204" pitchFamily="18" charset="0"/>
                          </a:rPr>
                          <m:t>𝑥</m:t>
                        </m:r>
                      </m:e>
                      <m:sub>
                        <m:r>
                          <a:rPr lang="tr-TR" altLang="tr-TR" b="0" i="1" smtClean="0">
                            <a:latin typeface="Cambria Math" panose="02040503050406030204" pitchFamily="18" charset="0"/>
                          </a:rPr>
                          <m:t>𝑖</m:t>
                        </m:r>
                      </m:sub>
                    </m:sSub>
                    <m:r>
                      <a:rPr lang="tr-TR" altLang="tr-TR" b="0" i="1" smtClean="0">
                        <a:latin typeface="Cambria Math" panose="02040503050406030204" pitchFamily="18" charset="0"/>
                      </a:rPr>
                      <m:t>) </m:t>
                    </m:r>
                    <m:r>
                      <a:rPr lang="tr-TR" altLang="tr-TR" b="0" i="1" smtClean="0">
                        <a:latin typeface="Cambria Math" panose="02040503050406030204" pitchFamily="18" charset="0"/>
                      </a:rPr>
                      <m:t>𝑚𝑖𝑛𝑖𝑚𝑖𝑧𝑒</m:t>
                    </m:r>
                    <m:r>
                      <a:rPr lang="tr-TR" altLang="tr-TR" b="0" i="1" smtClean="0">
                        <a:latin typeface="Cambria Math" panose="02040503050406030204" pitchFamily="18" charset="0"/>
                      </a:rPr>
                      <m:t> </m:t>
                    </m:r>
                    <m:r>
                      <a:rPr lang="tr-TR" altLang="tr-TR" b="0" i="1" smtClean="0">
                        <a:latin typeface="Cambria Math" panose="02040503050406030204" pitchFamily="18" charset="0"/>
                      </a:rPr>
                      <m:t>𝑒𝑑𝑒𝑐𝑒𝑐𝑒𝑘</m:t>
                    </m:r>
                    <m:r>
                      <a:rPr lang="tr-TR" altLang="tr-TR" b="0" i="1" smtClean="0">
                        <a:latin typeface="Cambria Math" panose="02040503050406030204" pitchFamily="18" charset="0"/>
                      </a:rPr>
                      <m:t> </m:t>
                    </m:r>
                    <m:r>
                      <a:rPr lang="tr-TR" altLang="tr-TR" b="0" i="1" smtClean="0">
                        <a:latin typeface="Cambria Math" panose="02040503050406030204" pitchFamily="18" charset="0"/>
                      </a:rPr>
                      <m:t>𝑋</m:t>
                    </m:r>
                    <m:r>
                      <a:rPr lang="tr-TR" altLang="tr-TR" b="0" i="1" smtClean="0">
                        <a:latin typeface="Cambria Math" panose="02040503050406030204" pitchFamily="18" charset="0"/>
                      </a:rPr>
                      <m:t>′</m:t>
                    </m:r>
                    <m:r>
                      <a:rPr lang="tr-TR" altLang="tr-TR" b="0" i="1" smtClean="0">
                        <a:latin typeface="Cambria Math" panose="02040503050406030204" pitchFamily="18" charset="0"/>
                      </a:rPr>
                      <m:t>𝑖</m:t>
                    </m:r>
                    <m:r>
                      <a:rPr lang="tr-TR" altLang="tr-TR" b="0" i="1" smtClean="0">
                        <a:latin typeface="Cambria Math" panose="02040503050406030204" pitchFamily="18" charset="0"/>
                      </a:rPr>
                      <m:t> </m:t>
                    </m:r>
                    <m:r>
                      <a:rPr lang="tr-TR" altLang="tr-TR" b="0" i="1" smtClean="0">
                        <a:latin typeface="Cambria Math" panose="02040503050406030204" pitchFamily="18" charset="0"/>
                      </a:rPr>
                      <m:t>𝑏𝑢𝑙</m:t>
                    </m:r>
                  </m:oMath>
                </a14:m>
                <a:endParaRPr lang="tr-TR" altLang="tr-TR" dirty="0" smtClean="0"/>
              </a:p>
              <a:p>
                <a:r>
                  <a:rPr lang="tr-TR" altLang="tr-TR" dirty="0" smtClean="0"/>
                  <a:t>Kısıtlar</a:t>
                </a:r>
                <a:endParaRPr lang="tr-TR" altLang="tr-TR" dirty="0"/>
              </a:p>
              <a:p>
                <a14:m>
                  <m:oMath xmlns:m="http://schemas.openxmlformats.org/officeDocument/2006/math">
                    <m:sSub>
                      <m:sSubPr>
                        <m:ctrlPr>
                          <a:rPr lang="tr-TR" altLang="tr-TR" i="1">
                            <a:latin typeface="Cambria Math" panose="02040503050406030204" pitchFamily="18" charset="0"/>
                          </a:rPr>
                        </m:ctrlPr>
                      </m:sSubPr>
                      <m:e>
                        <m:r>
                          <a:rPr lang="tr-TR" altLang="tr-TR" i="1">
                            <a:latin typeface="Cambria Math" panose="02040503050406030204" pitchFamily="18" charset="0"/>
                          </a:rPr>
                          <m:t>𝑔</m:t>
                        </m:r>
                      </m:e>
                      <m:sub>
                        <m:r>
                          <a:rPr lang="tr-TR" altLang="tr-TR" b="0" i="1" smtClean="0">
                            <a:latin typeface="Cambria Math" panose="02040503050406030204" pitchFamily="18" charset="0"/>
                          </a:rPr>
                          <m:t>𝑗</m:t>
                        </m:r>
                      </m:sub>
                    </m:sSub>
                    <m:d>
                      <m:dPr>
                        <m:ctrlPr>
                          <a:rPr lang="tr-TR" altLang="tr-TR" i="1">
                            <a:latin typeface="Cambria Math" panose="02040503050406030204" pitchFamily="18" charset="0"/>
                          </a:rPr>
                        </m:ctrlPr>
                      </m:dPr>
                      <m:e>
                        <m:r>
                          <a:rPr lang="tr-TR" altLang="tr-TR" i="1">
                            <a:latin typeface="Cambria Math" panose="02040503050406030204" pitchFamily="18" charset="0"/>
                          </a:rPr>
                          <m:t>𝑋</m:t>
                        </m:r>
                      </m:e>
                    </m:d>
                    <m:r>
                      <a:rPr lang="tr-TR" altLang="tr-TR" i="1">
                        <a:latin typeface="Cambria Math" panose="02040503050406030204" pitchFamily="18" charset="0"/>
                      </a:rPr>
                      <m:t>=</m:t>
                    </m:r>
                    <m:nary>
                      <m:naryPr>
                        <m:chr m:val="∑"/>
                        <m:ctrlPr>
                          <a:rPr lang="tr-TR" altLang="tr-TR" i="1">
                            <a:latin typeface="Cambria Math" panose="02040503050406030204" pitchFamily="18" charset="0"/>
                          </a:rPr>
                        </m:ctrlPr>
                      </m:naryPr>
                      <m:sub>
                        <m:r>
                          <a:rPr lang="tr-TR" altLang="tr-TR" b="0" i="1" smtClean="0">
                            <a:latin typeface="Cambria Math" panose="02040503050406030204" pitchFamily="18" charset="0"/>
                          </a:rPr>
                          <m:t>𝑖</m:t>
                        </m:r>
                        <m:r>
                          <a:rPr lang="tr-TR" altLang="tr-TR" i="1">
                            <a:latin typeface="Cambria Math" panose="02040503050406030204" pitchFamily="18" charset="0"/>
                          </a:rPr>
                          <m:t>=1</m:t>
                        </m:r>
                      </m:sub>
                      <m:sup>
                        <m:r>
                          <a:rPr lang="tr-TR" altLang="tr-TR" b="0" i="1" smtClean="0">
                            <a:latin typeface="Cambria Math" panose="02040503050406030204" pitchFamily="18" charset="0"/>
                          </a:rPr>
                          <m:t>𝑛</m:t>
                        </m:r>
                      </m:sup>
                      <m:e>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𝑔</m:t>
                            </m:r>
                          </m:e>
                          <m:sub>
                            <m:r>
                              <a:rPr lang="tr-TR" altLang="tr-TR" b="0" i="1" smtClean="0">
                                <a:latin typeface="Cambria Math" panose="02040503050406030204" pitchFamily="18" charset="0"/>
                              </a:rPr>
                              <m:t>𝑖</m:t>
                            </m:r>
                            <m:r>
                              <a:rPr lang="tr-TR" altLang="tr-TR" i="1">
                                <a:latin typeface="Cambria Math" panose="02040503050406030204" pitchFamily="18" charset="0"/>
                              </a:rPr>
                              <m:t>𝑗</m:t>
                            </m:r>
                          </m:sub>
                        </m:sSub>
                        <m:r>
                          <a:rPr lang="tr-TR" altLang="tr-TR" b="0" i="1" smtClean="0">
                            <a:latin typeface="Cambria Math" panose="02040503050406030204" pitchFamily="18" charset="0"/>
                          </a:rPr>
                          <m:t>(</m:t>
                        </m:r>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𝑥</m:t>
                            </m:r>
                          </m:e>
                          <m:sub>
                            <m:r>
                              <a:rPr lang="tr-TR" altLang="tr-TR" i="1">
                                <a:latin typeface="Cambria Math" panose="02040503050406030204" pitchFamily="18" charset="0"/>
                              </a:rPr>
                              <m:t>𝑖</m:t>
                            </m:r>
                          </m:sub>
                        </m:sSub>
                        <m:r>
                          <a:rPr lang="tr-TR" altLang="tr-TR" b="0" i="1" smtClean="0">
                            <a:latin typeface="Cambria Math" panose="02040503050406030204" pitchFamily="18" charset="0"/>
                          </a:rPr>
                          <m:t>)</m:t>
                        </m:r>
                      </m:e>
                    </m:nary>
                    <m:r>
                      <a:rPr lang="tr-TR" altLang="tr-TR" i="1" smtClean="0">
                        <a:latin typeface="Cambria Math" panose="02040503050406030204" pitchFamily="18" charset="0"/>
                        <a:ea typeface="Cambria Math" panose="02040503050406030204" pitchFamily="18" charset="0"/>
                      </a:rPr>
                      <m:t>≤</m:t>
                    </m:r>
                    <m:sSub>
                      <m:sSubPr>
                        <m:ctrlPr>
                          <a:rPr lang="tr-TR" altLang="tr-TR" i="1">
                            <a:latin typeface="Cambria Math" panose="02040503050406030204" pitchFamily="18" charset="0"/>
                          </a:rPr>
                        </m:ctrlPr>
                      </m:sSubPr>
                      <m:e>
                        <m:r>
                          <a:rPr lang="tr-TR" altLang="tr-TR" b="0" i="1" smtClean="0">
                            <a:latin typeface="Cambria Math" panose="02040503050406030204" pitchFamily="18" charset="0"/>
                          </a:rPr>
                          <m:t>𝑏</m:t>
                        </m:r>
                      </m:e>
                      <m:sub>
                        <m:r>
                          <a:rPr lang="tr-TR" altLang="tr-TR" b="0" i="1" smtClean="0">
                            <a:latin typeface="Cambria Math" panose="02040503050406030204" pitchFamily="18" charset="0"/>
                          </a:rPr>
                          <m:t>𝑗</m:t>
                        </m:r>
                        <m:r>
                          <a:rPr lang="tr-TR" altLang="tr-TR" b="0" i="1" smtClean="0">
                            <a:latin typeface="Cambria Math" panose="02040503050406030204" pitchFamily="18" charset="0"/>
                          </a:rPr>
                          <m:t>,</m:t>
                        </m:r>
                      </m:sub>
                    </m:sSub>
                    <m:r>
                      <a:rPr lang="tr-TR" altLang="tr-TR" b="0" i="1" smtClean="0">
                        <a:latin typeface="Cambria Math" panose="02040503050406030204" pitchFamily="18" charset="0"/>
                      </a:rPr>
                      <m:t>   </m:t>
                    </m:r>
                    <m:r>
                      <a:rPr lang="tr-TR" altLang="tr-TR" i="1">
                        <a:latin typeface="Cambria Math" panose="02040503050406030204" pitchFamily="18" charset="0"/>
                      </a:rPr>
                      <m:t> </m:t>
                    </m:r>
                    <m:r>
                      <a:rPr lang="tr-TR" altLang="tr-TR" b="0" i="1" smtClean="0">
                        <a:latin typeface="Cambria Math" panose="02040503050406030204" pitchFamily="18" charset="0"/>
                      </a:rPr>
                      <m:t>𝑗</m:t>
                    </m:r>
                    <m:r>
                      <a:rPr lang="tr-TR" altLang="tr-TR" i="1">
                        <a:latin typeface="Cambria Math" panose="02040503050406030204" pitchFamily="18" charset="0"/>
                      </a:rPr>
                      <m:t>=1,2,…,</m:t>
                    </m:r>
                    <m:r>
                      <a:rPr lang="tr-TR" altLang="tr-TR" i="1">
                        <a:latin typeface="Cambria Math" panose="02040503050406030204" pitchFamily="18" charset="0"/>
                      </a:rPr>
                      <m:t>𝑚</m:t>
                    </m:r>
                  </m:oMath>
                </a14:m>
                <a:endParaRPr lang="tr-TR" altLang="tr-TR" dirty="0" smtClean="0"/>
              </a:p>
              <a:p>
                <a:r>
                  <a:rPr lang="tr-TR" altLang="tr-TR" dirty="0">
                    <a:ea typeface="Cambria Math" panose="02040503050406030204" pitchFamily="18" charset="0"/>
                  </a:rPr>
                  <a:t>Burada </a:t>
                </a:r>
                <a14:m>
                  <m:oMath xmlns:m="http://schemas.openxmlformats.org/officeDocument/2006/math">
                    <m:sSub>
                      <m:sSubPr>
                        <m:ctrlPr>
                          <a:rPr lang="tr-TR" altLang="tr-TR" i="1">
                            <a:latin typeface="Cambria Math" panose="02040503050406030204" pitchFamily="18" charset="0"/>
                            <a:ea typeface="Cambria Math" panose="02040503050406030204" pitchFamily="18" charset="0"/>
                          </a:rPr>
                        </m:ctrlPr>
                      </m:sSubPr>
                      <m:e>
                        <m:r>
                          <a:rPr lang="tr-TR" altLang="tr-TR" i="1">
                            <a:latin typeface="Cambria Math" panose="02040503050406030204" pitchFamily="18" charset="0"/>
                            <a:ea typeface="Cambria Math" panose="02040503050406030204" pitchFamily="18" charset="0"/>
                          </a:rPr>
                          <m:t>𝑏</m:t>
                        </m:r>
                      </m:e>
                      <m:sub>
                        <m:r>
                          <a:rPr lang="tr-TR" altLang="tr-TR" i="1">
                            <a:latin typeface="Cambria Math" panose="02040503050406030204" pitchFamily="18" charset="0"/>
                            <a:ea typeface="Cambria Math" panose="02040503050406030204" pitchFamily="18" charset="0"/>
                          </a:rPr>
                          <m:t>𝑗</m:t>
                        </m:r>
                      </m:sub>
                    </m:sSub>
                    <m:r>
                      <a:rPr lang="tr-TR" altLang="tr-TR" b="0" i="1" smtClean="0">
                        <a:latin typeface="Cambria Math" panose="02040503050406030204" pitchFamily="18" charset="0"/>
                        <a:ea typeface="Cambria Math" panose="02040503050406030204" pitchFamily="18" charset="0"/>
                      </a:rPr>
                      <m:t>,</m:t>
                    </m:r>
                  </m:oMath>
                </a14:m>
                <a:r>
                  <a:rPr lang="tr-TR" altLang="tr-TR" dirty="0"/>
                  <a:t> </a:t>
                </a:r>
                <a:r>
                  <a:rPr lang="tr-TR" altLang="tr-TR" dirty="0" smtClean="0"/>
                  <a:t>sabittir</a:t>
                </a:r>
                <a:r>
                  <a:rPr lang="tr-TR" altLang="tr-TR" dirty="0"/>
                  <a:t>.</a:t>
                </a:r>
              </a:p>
              <a:p>
                <a:endParaRPr lang="tr-TR" altLang="tr-TR" dirty="0"/>
              </a:p>
              <a:p>
                <a:endParaRPr lang="tr-TR" altLang="tr-TR" dirty="0"/>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xfrm>
                <a:off x="789708" y="1778001"/>
                <a:ext cx="7620000" cy="4317999"/>
              </a:xfrm>
              <a:blipFill>
                <a:blip r:embed="rId2"/>
                <a:stretch>
                  <a:fillRect l="-960" t="-2684" b="-1271"/>
                </a:stretch>
              </a:blipFill>
            </p:spPr>
            <p:txBody>
              <a:bodyPr/>
              <a:lstStyle/>
              <a:p>
                <a:r>
                  <a:rPr lang="tr-TR">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7264408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tr-TR" altLang="tr-TR" sz="3200" b="1" dirty="0"/>
              <a:t>Amaç fonksiyonlarının sayısına </a:t>
            </a:r>
            <a:r>
              <a:rPr lang="tr-TR" altLang="tr-TR" sz="3200" b="1" dirty="0" smtClean="0"/>
              <a:t>dayalı </a:t>
            </a:r>
            <a:r>
              <a:rPr lang="tr-TR" altLang="tr-TR" sz="3200" b="1" dirty="0"/>
              <a:t>sınıflandırma</a:t>
            </a:r>
          </a:p>
        </p:txBody>
      </p:sp>
      <p:sp>
        <p:nvSpPr>
          <p:cNvPr id="4" name="Slayt Numarası Yer Tutucusu 5"/>
          <p:cNvSpPr>
            <a:spLocks noGrp="1"/>
          </p:cNvSpPr>
          <p:nvPr>
            <p:ph type="sldNum" sz="quarter" idx="12"/>
          </p:nvPr>
        </p:nvSpPr>
        <p:spPr/>
        <p:txBody>
          <a:bodyPr/>
          <a:lstStyle/>
          <a:p>
            <a:fld id="{DB24ACF6-D7D8-45A8-9BC8-CF5EBAEE1EA9}" type="slidenum">
              <a:rPr lang="tr-TR" altLang="tr-TR" smtClean="0"/>
              <a:pPr/>
              <a:t>93</a:t>
            </a:fld>
            <a:endParaRPr lang="tr-TR" altLang="tr-TR" dirty="0"/>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71683" name="Rectangle 3"/>
          <p:cNvSpPr>
            <a:spLocks noGrp="1" noChangeArrowheads="1"/>
          </p:cNvSpPr>
          <p:nvPr>
            <p:ph type="body" idx="1"/>
          </p:nvPr>
        </p:nvSpPr>
        <p:spPr>
          <a:xfrm>
            <a:off x="789708" y="1778001"/>
            <a:ext cx="7620000" cy="4317999"/>
          </a:xfrm>
        </p:spPr>
        <p:txBody>
          <a:bodyPr>
            <a:normAutofit/>
          </a:bodyPr>
          <a:lstStyle/>
          <a:p>
            <a:r>
              <a:rPr lang="tr-TR" altLang="tr-TR" dirty="0" smtClean="0"/>
              <a:t>Bu </a:t>
            </a:r>
            <a:r>
              <a:rPr lang="tr-TR" altLang="tr-TR" dirty="0"/>
              <a:t>sınıflandırmada, nesnel işlevler tek amaçlı ve çok amaçlı programlama sorunları olarak sınıflandırılabilir.</a:t>
            </a:r>
          </a:p>
          <a:p>
            <a:r>
              <a:rPr lang="tr-TR" altLang="tr-TR" b="1" dirty="0" smtClean="0"/>
              <a:t>Sadece </a:t>
            </a:r>
            <a:r>
              <a:rPr lang="tr-TR" altLang="tr-TR" b="1" dirty="0"/>
              <a:t>tek bir objektif </a:t>
            </a:r>
            <a:r>
              <a:rPr lang="tr-TR" altLang="tr-TR" b="1" dirty="0" smtClean="0"/>
              <a:t>fonksiyonun </a:t>
            </a:r>
            <a:r>
              <a:rPr lang="tr-TR" altLang="tr-TR" b="1" dirty="0"/>
              <a:t>olduğu tek-amaçlı programlama problemi.</a:t>
            </a:r>
          </a:p>
          <a:p>
            <a:r>
              <a:rPr lang="tr-TR" altLang="tr-TR" b="1" dirty="0" smtClean="0"/>
              <a:t>Çok amaçlı programlama problemi</a:t>
            </a:r>
            <a:endParaRPr lang="tr-TR" altLang="tr-TR" b="1" dirty="0"/>
          </a:p>
          <a:p>
            <a:r>
              <a:rPr lang="tr-TR" altLang="tr-TR" smtClean="0"/>
              <a:t>Çok </a:t>
            </a:r>
            <a:r>
              <a:rPr lang="tr-TR" altLang="tr-TR" dirty="0"/>
              <a:t>amaçlı bir programlama sorunu şu şekilde ifade edilebilir:</a:t>
            </a:r>
          </a:p>
          <a:p>
            <a:endParaRPr lang="tr-TR" altLang="tr-TR" dirty="0"/>
          </a:p>
        </p:txBody>
      </p:sp>
    </p:spTree>
    <p:extLst>
      <p:ext uri="{BB962C8B-B14F-4D97-AF65-F5344CB8AC3E}">
        <p14:creationId xmlns:p14="http://schemas.microsoft.com/office/powerpoint/2010/main" val="14590407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3096</TotalTime>
  <Words>5437</Words>
  <Application>Microsoft Office PowerPoint</Application>
  <PresentationFormat>Ekran Gösterisi (4:3)</PresentationFormat>
  <Paragraphs>581</Paragraphs>
  <Slides>93</Slides>
  <Notes>0</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1</vt:i4>
      </vt:variant>
      <vt:variant>
        <vt:lpstr>Slayt Başlıkları</vt:lpstr>
      </vt:variant>
      <vt:variant>
        <vt:i4>93</vt:i4>
      </vt:variant>
    </vt:vector>
  </HeadingPairs>
  <TitlesOfParts>
    <vt:vector size="101" baseType="lpstr">
      <vt:lpstr>arial</vt:lpstr>
      <vt:lpstr>arial</vt:lpstr>
      <vt:lpstr>Calibri</vt:lpstr>
      <vt:lpstr>Cambria Math</vt:lpstr>
      <vt:lpstr>Garamond</vt:lpstr>
      <vt:lpstr>Times New Roman</vt:lpstr>
      <vt:lpstr>Organik</vt:lpstr>
      <vt:lpstr>Bitmap Image</vt:lpstr>
      <vt:lpstr>Optimizasyon Teknikleri</vt:lpstr>
      <vt:lpstr>Giriş ve Temel Kavramlar</vt:lpstr>
      <vt:lpstr>Hedefler</vt:lpstr>
      <vt:lpstr>İÇERİK</vt:lpstr>
      <vt:lpstr>Giriş</vt:lpstr>
      <vt:lpstr>Giriş</vt:lpstr>
      <vt:lpstr>Giriş</vt:lpstr>
      <vt:lpstr>Giriş</vt:lpstr>
      <vt:lpstr>Giriş</vt:lpstr>
      <vt:lpstr>PowerPoint Sunusu</vt:lpstr>
      <vt:lpstr>Tarihsel Gelişim</vt:lpstr>
      <vt:lpstr>Tarihsel Gelişim</vt:lpstr>
      <vt:lpstr>Tarihsel Gelişim</vt:lpstr>
      <vt:lpstr>Tarihsel Gelişim</vt:lpstr>
      <vt:lpstr>Tarihsel Gelişim</vt:lpstr>
      <vt:lpstr>Tarihsel Gelişim</vt:lpstr>
      <vt:lpstr>Optimizasyon Teknikleri Bileşenleri</vt:lpstr>
      <vt:lpstr>Optimizasyon Teknikleri Bileşenleri</vt:lpstr>
      <vt:lpstr>Optimizasyon Teknikleri Bileşenleri</vt:lpstr>
      <vt:lpstr>Optimizasyonun Temel Tanımı</vt:lpstr>
      <vt:lpstr>Optimizasyon Teknikleri Bileşenleri</vt:lpstr>
      <vt:lpstr>Hedef Fonksiyonu</vt:lpstr>
      <vt:lpstr>Tasarım Değişkenleri</vt:lpstr>
      <vt:lpstr>Kısıtlayıcı Fonksiyonu</vt:lpstr>
      <vt:lpstr>PowerPoint Sunusu</vt:lpstr>
      <vt:lpstr>PowerPoint Sunusu</vt:lpstr>
      <vt:lpstr>PowerPoint Sunusu</vt:lpstr>
      <vt:lpstr>Optimizasyon Nasıl İşe Yarar?</vt:lpstr>
      <vt:lpstr>Optimizasyon Algoritmalarının Grupları </vt:lpstr>
      <vt:lpstr>Deneme- Yanılma Optimizasyonu</vt:lpstr>
      <vt:lpstr>Tek ve Çok Parametreli Optimizasyon </vt:lpstr>
      <vt:lpstr>Statik ve Dinamik Optimizasyon </vt:lpstr>
      <vt:lpstr>Sürekli ve Ayrık Parametreli Optimizasyon </vt:lpstr>
      <vt:lpstr>Sınırlı ve Sınırsız Optimizasyon </vt:lpstr>
      <vt:lpstr>Rasgele ve Minimum Araştırma Algoritmaları </vt:lpstr>
      <vt:lpstr>Optimizasyon Algoritmalarının Grupları </vt:lpstr>
      <vt:lpstr>Optimizasyon Türleri</vt:lpstr>
      <vt:lpstr>Optimizasyon Türleri</vt:lpstr>
      <vt:lpstr>PowerPoint Sunusu</vt:lpstr>
      <vt:lpstr>Optimizasyon Metotlarının Sınıflandırılması</vt:lpstr>
      <vt:lpstr>Optimizasyon Metotlarının Sınıflandırılması</vt:lpstr>
      <vt:lpstr>Optimizasyon Metotlarının Sınıflandırılması</vt:lpstr>
      <vt:lpstr>Tek Değişkenli Optimizasyon Metotları</vt:lpstr>
      <vt:lpstr>Kısıtsız Optimizasyon Metotları</vt:lpstr>
      <vt:lpstr>Kısıtlı Optimizasyon Metotları</vt:lpstr>
      <vt:lpstr>Kısıtlı Optimizasyon Metotları</vt:lpstr>
      <vt:lpstr>Bazı gerçek hayat problemleri ve optimizasyon yaklaşımıyla çözümleri</vt:lpstr>
      <vt:lpstr>PowerPoint Sunusu</vt:lpstr>
      <vt:lpstr>PowerPoint Sunusu</vt:lpstr>
      <vt:lpstr>Örnek 2: Bir çiftçi nehir kenarındaki tarlasını (Şekil 4)en az çit malzemesiyle en fazla alanı sağlayacak şekilde çevirmek istemektedir. Çiftçinin 2400 metre çit malzemesi olduğuna göre dikdörtgen şeklindeki tarlasının boyutlarını ve sınırladığı alan miktarını belirleyiniz.</vt:lpstr>
      <vt:lpstr>Örnek 3. 1 Litre hacminde silindir şeklinde alüminyum kutu yapılacaktır. En az malzeme kullanarak oluşturabileceğimiz kutunun boyutları nelerdir?</vt:lpstr>
      <vt:lpstr>Örnek 4. Kenarları 6 cm ve 4 cm olan dikdörtgenin köşelerinden öyle bir kutu yapalım ki oluşturulacak kutu maksimum hacimde olsun.</vt:lpstr>
      <vt:lpstr>Model Kurma</vt:lpstr>
      <vt:lpstr>Model Kurma</vt:lpstr>
      <vt:lpstr>Veri Toplama</vt:lpstr>
      <vt:lpstr>Problem Tanımı ve Formülasyonu</vt:lpstr>
      <vt:lpstr>Problem Tanımı ve Formülasyonu</vt:lpstr>
      <vt:lpstr>Model Geliştirme</vt:lpstr>
      <vt:lpstr>Modelin geçerliliğinin denenmesi ve modelin çözümü </vt:lpstr>
      <vt:lpstr>Modelin uygulaması ve sonuçların yorumlanması</vt:lpstr>
      <vt:lpstr>Modelleme Teknikleri</vt:lpstr>
      <vt:lpstr>Model Kurma Örnekleri-1</vt:lpstr>
      <vt:lpstr>Model Kurma Örnekleri-1</vt:lpstr>
      <vt:lpstr>Model Kurma Örnekleri-1</vt:lpstr>
      <vt:lpstr>Model Kurma Örnekleri-2</vt:lpstr>
      <vt:lpstr>Model Kurma Örnekleri-2</vt:lpstr>
      <vt:lpstr>Model Kurma Örnekleri-3</vt:lpstr>
      <vt:lpstr>Model Kurma Örnekleri-3</vt:lpstr>
      <vt:lpstr>Model Kurma Örnekleri-3</vt:lpstr>
      <vt:lpstr>Model Kurma Örnekleri-3</vt:lpstr>
      <vt:lpstr>Kaynaklar</vt:lpstr>
      <vt:lpstr>Optimizasyon Problemlerinin Sınıflandırılması</vt:lpstr>
      <vt:lpstr>Giriş</vt:lpstr>
      <vt:lpstr>Kısıtların varlığına dayanan sınıflandırma</vt:lpstr>
      <vt:lpstr>Tasarım değişkenlerinin niteliğine göre sınıflandırma</vt:lpstr>
      <vt:lpstr>Tasarım değişkenlerinin niteliğine göre sınıflandırma</vt:lpstr>
      <vt:lpstr>Tasarım değişkenlerinin niteliğine göre sınıflandırma</vt:lpstr>
      <vt:lpstr>Tasarım değişkenlerinin niteliğine göre sınıflandırma</vt:lpstr>
      <vt:lpstr>Tasarım değişkenlerinin niteliğine göre sınıflandırma</vt:lpstr>
      <vt:lpstr>Tasarım değişkenlerinin niteliğine göre sınıflandırma</vt:lpstr>
      <vt:lpstr>Problemin fiziksel yapısına dayalı sınıflandırma</vt:lpstr>
      <vt:lpstr>Problemin fiziksel yapısına dayalı sınıflandırma</vt:lpstr>
      <vt:lpstr>Problemin fiziksel yapısına dayalı sınıflandırma</vt:lpstr>
      <vt:lpstr>İlişkili denklemlerin niteliğine dayalı sınıflandırma.</vt:lpstr>
      <vt:lpstr>İlişkili denklemlerin niteliğine dayalı sınıflandırma.</vt:lpstr>
      <vt:lpstr>İlişkili denklemlerin niteliğine dayalı sınıflandırma.</vt:lpstr>
      <vt:lpstr>İlişkili denklemlerin niteliğine dayalı sınıflandırma.</vt:lpstr>
      <vt:lpstr>İlişkili denklemlerin niteliğine dayalı sınıflandırma.</vt:lpstr>
      <vt:lpstr>Karar değişkenlerinin izin verilen değerlerine dayalı sınıflandırma</vt:lpstr>
      <vt:lpstr>Karar değişkenlerinin izin verilen değerlerine dayalı sınıflandırma</vt:lpstr>
      <vt:lpstr>Değişkenlerin deterministik özelliklerine dayanan sınıflandırma</vt:lpstr>
      <vt:lpstr>Fonksiyonların ayrılabilirliğine dayalı sınıflandırma</vt:lpstr>
      <vt:lpstr>Amaç fonksiyonlarının sayısına dayalı sınıflandırma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etanyildizi</dc:creator>
  <cp:lastModifiedBy>yazılım böl başk</cp:lastModifiedBy>
  <cp:revision>129</cp:revision>
  <cp:lastPrinted>1601-01-01T00:00:00Z</cp:lastPrinted>
  <dcterms:created xsi:type="dcterms:W3CDTF">1601-01-01T00:00:00Z</dcterms:created>
  <dcterms:modified xsi:type="dcterms:W3CDTF">2021-03-15T05:43:20Z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