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100" d="100"/>
          <a:sy n="100" d="100"/>
        </p:scale>
        <p:origin x="125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7B946D1-DF74-4A8B-96C0-3CE8DB5CBDF0}" type="datetimeFigureOut">
              <a:rPr lang="tr-TR" smtClean="0"/>
              <a:t>6.05.2024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161697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7B946D1-DF74-4A8B-96C0-3CE8DB5CBDF0}" type="datetimeFigureOut">
              <a:rPr lang="tr-TR" smtClean="0"/>
              <a:t>6.05.2024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63166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7B946D1-DF74-4A8B-96C0-3CE8DB5CBDF0}" type="datetimeFigureOut">
              <a:rPr lang="tr-TR" smtClean="0"/>
              <a:t>6.05.2024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87527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7B946D1-DF74-4A8B-96C0-3CE8DB5CBDF0}" type="datetimeFigureOut">
              <a:rPr lang="tr-TR" smtClean="0"/>
              <a:t>6.05.2024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179640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7B946D1-DF74-4A8B-96C0-3CE8DB5CBDF0}" type="datetimeFigureOut">
              <a:rPr lang="tr-TR" smtClean="0"/>
              <a:t>6.05.2024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223816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7B946D1-DF74-4A8B-96C0-3CE8DB5CBDF0}" type="datetimeFigureOut">
              <a:rPr lang="tr-TR" smtClean="0"/>
              <a:t>6.05.2024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266087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7B946D1-DF74-4A8B-96C0-3CE8DB5CBDF0}" type="datetimeFigureOut">
              <a:rPr lang="tr-TR" smtClean="0"/>
              <a:t>6.05.2024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363270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7B946D1-DF74-4A8B-96C0-3CE8DB5CBDF0}" type="datetimeFigureOut">
              <a:rPr lang="tr-TR" smtClean="0"/>
              <a:t>6.05.2024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131042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7B946D1-DF74-4A8B-96C0-3CE8DB5CBDF0}" type="datetimeFigureOut">
              <a:rPr lang="tr-TR" smtClean="0"/>
              <a:t>6.05.2024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378355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7B946D1-DF74-4A8B-96C0-3CE8DB5CBDF0}" type="datetimeFigureOut">
              <a:rPr lang="tr-TR" smtClean="0"/>
              <a:t>6.05.2024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360682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7B946D1-DF74-4A8B-96C0-3CE8DB5CBDF0}" type="datetimeFigureOut">
              <a:rPr lang="tr-TR" smtClean="0"/>
              <a:t>6.05.2024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DD19846-1705-4687-9B60-F2EB861E0133}" type="slidenum">
              <a:rPr lang="tr-TR" smtClean="0"/>
              <a:t>‹#›</a:t>
            </a:fld>
            <a:endParaRPr lang="tr-TR"/>
          </a:p>
        </p:txBody>
      </p:sp>
    </p:spTree>
    <p:extLst>
      <p:ext uri="{BB962C8B-B14F-4D97-AF65-F5344CB8AC3E}">
        <p14:creationId xmlns:p14="http://schemas.microsoft.com/office/powerpoint/2010/main" val="413348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946D1-DF74-4A8B-96C0-3CE8DB5CBDF0}" type="datetimeFigureOut">
              <a:rPr lang="tr-TR" smtClean="0"/>
              <a:t>6.05.2024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19846-1705-4687-9B60-F2EB861E0133}" type="slidenum">
              <a:rPr lang="tr-TR" smtClean="0"/>
              <a:t>‹#›</a:t>
            </a:fld>
            <a:endParaRPr lang="tr-TR"/>
          </a:p>
        </p:txBody>
      </p:sp>
    </p:spTree>
    <p:extLst>
      <p:ext uri="{BB962C8B-B14F-4D97-AF65-F5344CB8AC3E}">
        <p14:creationId xmlns:p14="http://schemas.microsoft.com/office/powerpoint/2010/main" val="297136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b="1" i="1" dirty="0"/>
              <a:t>Karar Ağacı Optimizasyon Algoritması üzerine Bir Çalışma</a:t>
            </a:r>
            <a:r>
              <a:rPr lang="tr-TR" dirty="0"/>
              <a:t/>
            </a:r>
            <a:br>
              <a:rPr lang="tr-TR" dirty="0"/>
            </a:br>
            <a:endParaRPr lang="tr-TR" dirty="0"/>
          </a:p>
        </p:txBody>
      </p:sp>
      <p:sp>
        <p:nvSpPr>
          <p:cNvPr id="3" name="Alt Başlık 2"/>
          <p:cNvSpPr>
            <a:spLocks noGrp="1"/>
          </p:cNvSpPr>
          <p:nvPr>
            <p:ph type="subTitle" idx="1"/>
          </p:nvPr>
        </p:nvSpPr>
        <p:spPr/>
        <p:txBody>
          <a:bodyPr/>
          <a:lstStyle/>
          <a:p>
            <a:pPr algn="l"/>
            <a:r>
              <a:rPr lang="en-US" b="1" dirty="0" err="1" smtClean="0"/>
              <a:t>Ekip</a:t>
            </a:r>
            <a:r>
              <a:rPr lang="en-US" b="1" dirty="0" smtClean="0"/>
              <a:t>:</a:t>
            </a:r>
          </a:p>
          <a:p>
            <a:pPr algn="l"/>
            <a:r>
              <a:rPr lang="en-US" b="1" dirty="0" smtClean="0"/>
              <a:t>Ahmed Salih</a:t>
            </a:r>
            <a:r>
              <a:rPr lang="tr-TR" b="1" dirty="0" smtClean="0"/>
              <a:t> - </a:t>
            </a:r>
            <a:r>
              <a:rPr lang="en-US" b="1" dirty="0" smtClean="0"/>
              <a:t>200290604</a:t>
            </a:r>
          </a:p>
          <a:p>
            <a:pPr algn="l"/>
            <a:r>
              <a:rPr lang="tr-TR" b="1" dirty="0" smtClean="0"/>
              <a:t>Ömer </a:t>
            </a:r>
            <a:r>
              <a:rPr lang="tr-TR" b="1" dirty="0" err="1" smtClean="0"/>
              <a:t>Memes</a:t>
            </a:r>
            <a:r>
              <a:rPr lang="tr-TR" b="1" dirty="0"/>
              <a:t> </a:t>
            </a:r>
            <a:r>
              <a:rPr lang="tr-TR" b="1" dirty="0" smtClean="0"/>
              <a:t>- 200290610</a:t>
            </a:r>
            <a:endParaRPr lang="tr-TR" b="1" dirty="0"/>
          </a:p>
        </p:txBody>
      </p:sp>
    </p:spTree>
    <p:extLst>
      <p:ext uri="{BB962C8B-B14F-4D97-AF65-F5344CB8AC3E}">
        <p14:creationId xmlns:p14="http://schemas.microsoft.com/office/powerpoint/2010/main" val="139471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45719"/>
          </a:xfrm>
        </p:spPr>
        <p:txBody>
          <a:bodyPr>
            <a:normAutofit fontScale="90000"/>
          </a:bodyPr>
          <a:lstStyle/>
          <a:p>
            <a:endParaRPr lang="tr-TR" dirty="0"/>
          </a:p>
        </p:txBody>
      </p:sp>
      <p:sp>
        <p:nvSpPr>
          <p:cNvPr id="3" name="İçerik Yer Tutucusu 2"/>
          <p:cNvSpPr>
            <a:spLocks noGrp="1"/>
          </p:cNvSpPr>
          <p:nvPr>
            <p:ph idx="1"/>
          </p:nvPr>
        </p:nvSpPr>
        <p:spPr>
          <a:xfrm>
            <a:off x="838200" y="1216025"/>
            <a:ext cx="10515600" cy="4887595"/>
          </a:xfrm>
        </p:spPr>
        <p:txBody>
          <a:bodyPr>
            <a:normAutofit lnSpcReduction="10000"/>
          </a:bodyPr>
          <a:lstStyle/>
          <a:p>
            <a:r>
              <a:rPr lang="tr-TR" sz="1600" b="1" dirty="0" smtClean="0"/>
              <a:t>Lise öğrenimi süresince “Sadece özel ders aldım” diyen öğrenciler 5 kişi ve %2.6, “Hem dershaneye/etüt merkezine gittim hem de özel ders aldım” diyen öğrenciler 8 kişi ve %4.1, “Sadece dershaneye/etüt merkezine gittim” diyen öğrenciler 104 kişi ve %53.9 ve “Herhangi bir takviye almadım” diyen öğrenciler 77 kişi ve %39.7 ile toplamda 194 kişi Kurs ana kökünü oluşturmaktadır.</a:t>
            </a:r>
          </a:p>
          <a:p>
            <a:r>
              <a:rPr lang="tr-TR" sz="1600" b="1" dirty="0" smtClean="0"/>
              <a:t> Kurs değişkeni birinci derecede “Türevi tanımlayabilirim” ifadesine göre üç terminal düğüme ayrılmıştır. </a:t>
            </a:r>
          </a:p>
          <a:p>
            <a:r>
              <a:rPr lang="tr-TR" sz="1600" b="1" dirty="0" smtClean="0"/>
              <a:t>Birinci düğümde (</a:t>
            </a:r>
            <a:r>
              <a:rPr lang="tr-TR" sz="1600" b="1" dirty="0" err="1" smtClean="0"/>
              <a:t>node</a:t>
            </a:r>
            <a:r>
              <a:rPr lang="tr-TR" sz="1600" b="1" dirty="0" smtClean="0"/>
              <a:t>) 2 ve daha az puana sahip olanlar vardır.</a:t>
            </a:r>
          </a:p>
          <a:p>
            <a:r>
              <a:rPr lang="tr-TR" sz="1600" b="1" dirty="0" smtClean="0"/>
              <a:t> Burada “Sadece özel ders aldım” diyen öğrenciler 2 kişi ve %1.6, “Hem dershaneye/etüt merkezine gittim hem de özel ders aldım” diyen öğrenciler 4 kişi ve %3.2, “Sadece dershaneye/etüt merkezine gittim” diyen öğrenciler 77 kişi ve %62.1 ve “Herhangi bir takviye almadım” diyen öğrenciler 41 kişi ve %48.4 ile toplamda 31 kişiden oluşmaktadır.</a:t>
            </a:r>
          </a:p>
          <a:p>
            <a:r>
              <a:rPr lang="tr-TR" sz="1600" b="1" dirty="0" err="1" smtClean="0"/>
              <a:t>İkinci</a:t>
            </a:r>
            <a:r>
              <a:rPr lang="tr-TR" sz="1600" b="1" dirty="0" smtClean="0"/>
              <a:t> düğümde (</a:t>
            </a:r>
            <a:r>
              <a:rPr lang="tr-TR" sz="1600" b="1" dirty="0" err="1" smtClean="0"/>
              <a:t>node</a:t>
            </a:r>
            <a:r>
              <a:rPr lang="tr-TR" sz="1600" b="1" dirty="0" smtClean="0"/>
              <a:t>) 3 ile 4 arası (4 dahil) puana sahip olanlar vardır.</a:t>
            </a:r>
          </a:p>
          <a:p>
            <a:r>
              <a:rPr lang="tr-TR" sz="1600" b="1" dirty="0" smtClean="0"/>
              <a:t> Burada “Sadece özel ders aldım” diyen öğrencileri 1 kişi ve %3.2, “Hem dershaneye/etüt merkezine gittim hem de özel ders aldım” diyen öğrencileri 4 kişi ve %12.9, “Sadece dershaneye/etüt merkezine gittim” diyen öğrencileri 11 kişi ve %35.5 ve “Herhangi bir takviye almadım” diyen öğrencileri 41 kişi ve %33.1 ile toplamda 124 kişiden oluşmaktadır. Üçüncü düğümde (</a:t>
            </a:r>
            <a:r>
              <a:rPr lang="tr-TR" sz="1600" b="1" dirty="0" err="1" smtClean="0"/>
              <a:t>node</a:t>
            </a:r>
            <a:r>
              <a:rPr lang="tr-TR" sz="1600" b="1" dirty="0" smtClean="0"/>
              <a:t>) 4’ten daha fazla puana sahip olanlar vardır.</a:t>
            </a:r>
          </a:p>
          <a:p>
            <a:r>
              <a:rPr lang="tr-TR" sz="1600" b="1" dirty="0" smtClean="0"/>
              <a:t> Burada; “Sadece özel ders aldım” diyen öğrencileri 2 kişi ve %5.1, “Sadece dershaneye/etüt merkezine gittim” diyen öğrenciler 16 kişi ve %41.0 ve “Herhangi bir takviye almadım” diyen öğrenciler 21 kişi ve %53.8 ile toplamda 39 kişiden oluşmaktadır.</a:t>
            </a:r>
          </a:p>
          <a:p>
            <a:r>
              <a:rPr lang="tr-TR" sz="1600" b="1" dirty="0" smtClean="0"/>
              <a:t> “Hem dershaneye/etüt merkezine gittim hem de özel ders aldım” diyen öğrenciler yoktur.</a:t>
            </a:r>
            <a:endParaRPr lang="tr-TR" sz="1600" b="1" dirty="0"/>
          </a:p>
        </p:txBody>
      </p:sp>
    </p:spTree>
    <p:extLst>
      <p:ext uri="{BB962C8B-B14F-4D97-AF65-F5344CB8AC3E}">
        <p14:creationId xmlns:p14="http://schemas.microsoft.com/office/powerpoint/2010/main" val="60596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59908"/>
          </a:xfrm>
        </p:spPr>
        <p:txBody>
          <a:bodyPr>
            <a:normAutofit fontScale="90000"/>
          </a:bodyPr>
          <a:lstStyle/>
          <a:p>
            <a:endParaRPr lang="tr-TR" dirty="0"/>
          </a:p>
        </p:txBody>
      </p:sp>
      <p:sp>
        <p:nvSpPr>
          <p:cNvPr id="3" name="İçerik Yer Tutucusu 2"/>
          <p:cNvSpPr>
            <a:spLocks noGrp="1"/>
          </p:cNvSpPr>
          <p:nvPr>
            <p:ph idx="1"/>
          </p:nvPr>
        </p:nvSpPr>
        <p:spPr>
          <a:xfrm>
            <a:off x="236220" y="557656"/>
            <a:ext cx="3741420" cy="1382395"/>
          </a:xfrm>
        </p:spPr>
        <p:txBody>
          <a:bodyPr>
            <a:normAutofit/>
          </a:bodyPr>
          <a:lstStyle/>
          <a:p>
            <a:r>
              <a:rPr lang="tr-TR" sz="1600" dirty="0" smtClean="0"/>
              <a:t>Çizelge 6’ya bakıldığında </a:t>
            </a:r>
            <a:r>
              <a:rPr lang="tr-TR" sz="1600" dirty="0" err="1" smtClean="0"/>
              <a:t>Resubstitution</a:t>
            </a:r>
            <a:r>
              <a:rPr lang="tr-TR" sz="1600" dirty="0" smtClean="0"/>
              <a:t> ile Cross-</a:t>
            </a:r>
            <a:r>
              <a:rPr lang="tr-TR" sz="1600" dirty="0" err="1" smtClean="0"/>
              <a:t>Validation</a:t>
            </a:r>
            <a:r>
              <a:rPr lang="tr-TR" sz="1600" dirty="0" smtClean="0"/>
              <a:t> tahmin değerleri sırasıyla 0.418 ve 0.469 ile birbirine yakın değerler olması optimal bir durumun olduğunu göstermektedir.</a:t>
            </a:r>
            <a:endParaRPr lang="tr-TR" sz="1600" dirty="0"/>
          </a:p>
        </p:txBody>
      </p:sp>
      <p:pic>
        <p:nvPicPr>
          <p:cNvPr id="4" name="Resim 3"/>
          <p:cNvPicPr>
            <a:picLocks noChangeAspect="1"/>
          </p:cNvPicPr>
          <p:nvPr/>
        </p:nvPicPr>
        <p:blipFill>
          <a:blip r:embed="rId2"/>
          <a:stretch>
            <a:fillRect/>
          </a:stretch>
        </p:blipFill>
        <p:spPr>
          <a:xfrm>
            <a:off x="4062792" y="494107"/>
            <a:ext cx="7738089" cy="1078074"/>
          </a:xfrm>
          <a:prstGeom prst="rect">
            <a:avLst/>
          </a:prstGeom>
        </p:spPr>
      </p:pic>
      <p:pic>
        <p:nvPicPr>
          <p:cNvPr id="5" name="Resim 4"/>
          <p:cNvPicPr>
            <a:picLocks noChangeAspect="1"/>
          </p:cNvPicPr>
          <p:nvPr/>
        </p:nvPicPr>
        <p:blipFill>
          <a:blip r:embed="rId3"/>
          <a:stretch>
            <a:fillRect/>
          </a:stretch>
        </p:blipFill>
        <p:spPr>
          <a:xfrm>
            <a:off x="5638196" y="2710353"/>
            <a:ext cx="6241933" cy="2568784"/>
          </a:xfrm>
          <a:prstGeom prst="rect">
            <a:avLst/>
          </a:prstGeom>
        </p:spPr>
      </p:pic>
      <p:sp>
        <p:nvSpPr>
          <p:cNvPr id="7" name="Dikdörtgen 6"/>
          <p:cNvSpPr/>
          <p:nvPr/>
        </p:nvSpPr>
        <p:spPr>
          <a:xfrm>
            <a:off x="192024" y="2199637"/>
            <a:ext cx="5202936" cy="4185761"/>
          </a:xfrm>
          <a:prstGeom prst="rect">
            <a:avLst/>
          </a:prstGeom>
        </p:spPr>
        <p:txBody>
          <a:bodyPr wrap="square">
            <a:spAutoFit/>
          </a:bodyPr>
          <a:lstStyle/>
          <a:p>
            <a:pPr marL="285750" indent="-285750">
              <a:buFont typeface="Arial" panose="020B0604020202020204" pitchFamily="34" charset="0"/>
              <a:buChar char="•"/>
            </a:pPr>
            <a:r>
              <a:rPr lang="tr-TR" sz="1400" dirty="0" smtClean="0"/>
              <a:t>Çizelge 7’ye bakıldığında gözlenen ve tahmin edilen değerler görülmektedir.</a:t>
            </a:r>
          </a:p>
          <a:p>
            <a:pPr marL="285750" indent="-285750">
              <a:buFont typeface="Arial" panose="020B0604020202020204" pitchFamily="34" charset="0"/>
              <a:buChar char="•"/>
            </a:pPr>
            <a:r>
              <a:rPr lang="tr-TR" sz="1400" dirty="0" smtClean="0"/>
              <a:t> Bu algoritma “Sadece dershaneye/etüt merkezine gittim” diyen öğrencileri %74.0 oranında, “Herhangi bir takviye almadım” diyen öğrencileri %46.8 oranında ve toplamda ise %58.2 oranında sınıflandırmaktadır. </a:t>
            </a:r>
          </a:p>
          <a:p>
            <a:pPr marL="285750" indent="-285750">
              <a:buFont typeface="Arial" panose="020B0604020202020204" pitchFamily="34" charset="0"/>
              <a:buChar char="•"/>
            </a:pPr>
            <a:r>
              <a:rPr lang="tr-TR" sz="1400" dirty="0" smtClean="0"/>
              <a:t>“Sadece özel ders aldım” diyen ve “Hem dershaneye/etüt merkezine gittim hem de özel ders aldım” diyen öğrenciler sınıflandırmaya dahil edilmemiştir.</a:t>
            </a:r>
          </a:p>
          <a:p>
            <a:pPr marL="285750" indent="-285750">
              <a:buFont typeface="Arial" panose="020B0604020202020204" pitchFamily="34" charset="0"/>
              <a:buChar char="•"/>
            </a:pPr>
            <a:r>
              <a:rPr lang="tr-TR" sz="1400" dirty="0" smtClean="0"/>
              <a:t>Çizelge 7’ye bakıldığında gözlenen ve tahmin edilen değerler görülmektedir. </a:t>
            </a:r>
          </a:p>
          <a:p>
            <a:pPr marL="285750" indent="-285750">
              <a:buFont typeface="Arial" panose="020B0604020202020204" pitchFamily="34" charset="0"/>
              <a:buChar char="•"/>
            </a:pPr>
            <a:r>
              <a:rPr lang="tr-TR" sz="1400" dirty="0" smtClean="0"/>
              <a:t>Bu algoritma 11-20 arası doğru yapan öğrencileri %39.1 oranında, 21-30 arası doğru yapan öğrencileri %62.5 oranında ve 31-40 arası doğru yapan öğrencileri %52.4 oranında ve toplamda ise %50 oranında sınıflandırmaktadır. 1-10 arası doğru yapan öğrencileri sınıflandırmaya dahil etmemiştir.</a:t>
            </a:r>
          </a:p>
          <a:p>
            <a:pPr marL="285750" indent="-285750">
              <a:buFont typeface="Arial" panose="020B0604020202020204" pitchFamily="34" charset="0"/>
              <a:buChar char="•"/>
            </a:pPr>
            <a:endParaRPr lang="tr-TR" sz="1400" dirty="0" smtClean="0"/>
          </a:p>
          <a:p>
            <a:pPr marL="285750" indent="-285750">
              <a:buFont typeface="Arial" panose="020B0604020202020204" pitchFamily="34" charset="0"/>
              <a:buChar char="•"/>
            </a:pPr>
            <a:endParaRPr lang="tr-TR" sz="1400" dirty="0" smtClean="0"/>
          </a:p>
          <a:p>
            <a:pPr marL="285750" indent="-285750">
              <a:buFont typeface="Arial" panose="020B0604020202020204" pitchFamily="34" charset="0"/>
              <a:buChar char="•"/>
            </a:pPr>
            <a:endParaRPr lang="tr-TR" sz="1400" dirty="0" smtClean="0"/>
          </a:p>
        </p:txBody>
      </p:sp>
    </p:spTree>
    <p:extLst>
      <p:ext uri="{BB962C8B-B14F-4D97-AF65-F5344CB8AC3E}">
        <p14:creationId xmlns:p14="http://schemas.microsoft.com/office/powerpoint/2010/main" val="252391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287147"/>
          </a:xfrm>
        </p:spPr>
        <p:txBody>
          <a:bodyPr>
            <a:normAutofit fontScale="90000"/>
          </a:bodyPr>
          <a:lstStyle/>
          <a:p>
            <a:endParaRPr lang="tr-TR" dirty="0"/>
          </a:p>
        </p:txBody>
      </p:sp>
      <p:sp>
        <p:nvSpPr>
          <p:cNvPr id="3" name="İçerik Yer Tutucusu 2"/>
          <p:cNvSpPr>
            <a:spLocks noGrp="1"/>
          </p:cNvSpPr>
          <p:nvPr>
            <p:ph idx="1"/>
          </p:nvPr>
        </p:nvSpPr>
        <p:spPr>
          <a:xfrm>
            <a:off x="429768" y="1173352"/>
            <a:ext cx="4977384" cy="4855591"/>
          </a:xfrm>
        </p:spPr>
        <p:txBody>
          <a:bodyPr>
            <a:normAutofit fontScale="55000" lnSpcReduction="20000"/>
          </a:bodyPr>
          <a:lstStyle/>
          <a:p>
            <a:r>
              <a:rPr lang="tr-TR" sz="1800" dirty="0" err="1" smtClean="0"/>
              <a:t>Şekil</a:t>
            </a:r>
            <a:r>
              <a:rPr lang="tr-TR" sz="1800" dirty="0" smtClean="0"/>
              <a:t> 4’e bakıldığında ÖSYM ağaç derinliğinin en fazla 3 üst düğümdeki minimum durumlar 50, Alt düğümdeki minimum durumlar 25’ten oluşmaktadır.</a:t>
            </a:r>
          </a:p>
          <a:p>
            <a:r>
              <a:rPr lang="tr-TR" sz="1800" dirty="0" smtClean="0"/>
              <a:t> Karar ağacına dahil edilen bağımsız değişken ÖSYM ana kök ile 8 daldan(düğümden) oluşmaktadır. “Türevin geometrik anlamını açıklayabilirim.,</a:t>
            </a:r>
          </a:p>
          <a:p>
            <a:r>
              <a:rPr lang="tr-TR" sz="1800" dirty="0" smtClean="0"/>
              <a:t>Türev ile süreklilik arasındaki ilişkiyi açıklayabilirim., Türev öğrenmemizin öğretmenlik yaşantımızı kolaylaştıracağını düşünüyorum.</a:t>
            </a:r>
          </a:p>
          <a:p>
            <a:r>
              <a:rPr lang="tr-TR" sz="1800" dirty="0" smtClean="0"/>
              <a:t>” terminal düğme sayısı 5 ve ağaç derinliği ise 2’dir.</a:t>
            </a:r>
          </a:p>
          <a:p>
            <a:r>
              <a:rPr lang="tr-TR" sz="1800" dirty="0" smtClean="0"/>
              <a:t> ÖSYM alan sınavındaki 40 sorudan 1-10 arası doğru yapan öğrenciler 8 kişi ve %4.1, 11-20 arası doğru yapan öğrenciler 64 kişi ve %33, 21-30 arası doğru yapan öğrenciler 80 kişi ve %41.2 ve 31-40 arası doğru yapan öğrenciler 42 kişi ve %21.6 ile toplamda 194 kişi Kurs ana kökünü oluşturmaktadır.</a:t>
            </a:r>
          </a:p>
          <a:p>
            <a:r>
              <a:rPr lang="tr-TR" sz="1800" dirty="0" smtClean="0"/>
              <a:t> “Türevin geometrik anlamını açıklayabilirim.” Başlığı altındaki ağaç dilimi iki gruba ayrılıyor. </a:t>
            </a:r>
          </a:p>
          <a:p>
            <a:r>
              <a:rPr lang="tr-TR" sz="1800" dirty="0" smtClean="0"/>
              <a:t>Birinci düğümde (</a:t>
            </a:r>
            <a:r>
              <a:rPr lang="tr-TR" sz="1800" dirty="0" err="1" smtClean="0"/>
              <a:t>node</a:t>
            </a:r>
            <a:r>
              <a:rPr lang="tr-TR" sz="1800" dirty="0" smtClean="0"/>
              <a:t>) 3 ve daha az puana sahip olanlar vardır. </a:t>
            </a:r>
          </a:p>
          <a:p>
            <a:r>
              <a:rPr lang="tr-TR" sz="1800" dirty="0" smtClean="0"/>
              <a:t>1-10 arası doğru yapan öğrenciler 3 kişi ve %2.3, 11-20 arası doğru yapan öğrenciler 59 kişi ve %45.7, 21-30 arası doğru yapan öğrenciler 52 kişi ve %40.3 ve 31-40 arası doğru yapan öğrenciler 15 kişi ve %11.6 ile toplamda 129 kişiden oluşmaktadır (Atasoy ve Kara, 2021).</a:t>
            </a:r>
          </a:p>
          <a:p>
            <a:r>
              <a:rPr lang="tr-TR" sz="1800" dirty="0" smtClean="0"/>
              <a:t> </a:t>
            </a:r>
            <a:r>
              <a:rPr lang="tr-TR" sz="1800" dirty="0" err="1" smtClean="0"/>
              <a:t>İkinci</a:t>
            </a:r>
            <a:r>
              <a:rPr lang="tr-TR" sz="1800" dirty="0" smtClean="0"/>
              <a:t> düğümde (</a:t>
            </a:r>
            <a:r>
              <a:rPr lang="tr-TR" sz="1800" dirty="0" err="1" smtClean="0"/>
              <a:t>node</a:t>
            </a:r>
            <a:r>
              <a:rPr lang="tr-TR" sz="1800" dirty="0" smtClean="0"/>
              <a:t>) 3’ten fazla puana sahip olanlar vardır.</a:t>
            </a:r>
          </a:p>
          <a:p>
            <a:r>
              <a:rPr lang="tr-TR" sz="1800" dirty="0" smtClean="0"/>
              <a:t> 1-10 arası doğru yapan öğrenciler 5 kişi ve %7.7, 11-20 arası doğru yapan öğrenciler 5 kişi ve %7.7, 21-30 arası doğru yapan öğrenciler 28 kişi ve %43.1 ve 31-40 arası doğru yapan öğrenciler 27 kişi ve %41.5 ile toplamda 65 kişiden oluşmaktadır. “Türev ile süreklilik arasındaki ilişkiyi açıklayabilirim.</a:t>
            </a:r>
          </a:p>
          <a:p>
            <a:r>
              <a:rPr lang="tr-TR" sz="1800" dirty="0" smtClean="0"/>
              <a:t>” Başlığı altındaki ağaç dilimi üç gruba ayrılıyor. Birinci düğümde (</a:t>
            </a:r>
            <a:r>
              <a:rPr lang="tr-TR" sz="1800" dirty="0" err="1" smtClean="0"/>
              <a:t>node</a:t>
            </a:r>
            <a:r>
              <a:rPr lang="tr-TR" sz="1800" dirty="0" smtClean="0"/>
              <a:t>) 2 ve daha az puana sahip olanlar, </a:t>
            </a:r>
            <a:r>
              <a:rPr lang="tr-TR" sz="1800" dirty="0" err="1" smtClean="0"/>
              <a:t>İkinci</a:t>
            </a:r>
            <a:r>
              <a:rPr lang="tr-TR" sz="1800" dirty="0" smtClean="0"/>
              <a:t> düğümde (</a:t>
            </a:r>
            <a:r>
              <a:rPr lang="tr-TR" sz="1800" dirty="0" err="1" smtClean="0"/>
              <a:t>node</a:t>
            </a:r>
            <a:r>
              <a:rPr lang="tr-TR" sz="1800" dirty="0" smtClean="0"/>
              <a:t>) 2 ile 3 arası (3 dahil) puana sahip olanlar vardır.</a:t>
            </a:r>
          </a:p>
          <a:p>
            <a:r>
              <a:rPr lang="tr-TR" sz="1800" dirty="0" smtClean="0"/>
              <a:t> Üçüncü düğümde (</a:t>
            </a:r>
            <a:r>
              <a:rPr lang="tr-TR" sz="1800" dirty="0" err="1" smtClean="0"/>
              <a:t>node</a:t>
            </a:r>
            <a:r>
              <a:rPr lang="tr-TR" sz="1800" dirty="0" smtClean="0"/>
              <a:t>) 3’ten daha fazla puana sahip olanlar vardır. “Türev öğrenmemizin öğretmenlik yaşantımızı kolaylaştıracağını düşünüyorum.</a:t>
            </a:r>
          </a:p>
          <a:p>
            <a:r>
              <a:rPr lang="tr-TR" sz="1800" dirty="0" smtClean="0"/>
              <a:t>” Başlığı altındaki ağaç dilimi iki gruba ayrılıyor. Birinci düğümde (</a:t>
            </a:r>
            <a:r>
              <a:rPr lang="tr-TR" sz="1800" dirty="0" err="1" smtClean="0"/>
              <a:t>node</a:t>
            </a:r>
            <a:r>
              <a:rPr lang="tr-TR" sz="1800" dirty="0" smtClean="0"/>
              <a:t>) 4 ve daha az puana sahip olanlar, </a:t>
            </a:r>
            <a:r>
              <a:rPr lang="tr-TR" sz="1800" dirty="0" err="1" smtClean="0"/>
              <a:t>İkinci</a:t>
            </a:r>
            <a:r>
              <a:rPr lang="tr-TR" sz="1800" dirty="0" smtClean="0"/>
              <a:t> düğümde (</a:t>
            </a:r>
            <a:r>
              <a:rPr lang="tr-TR" sz="1800" dirty="0" err="1" smtClean="0"/>
              <a:t>node</a:t>
            </a:r>
            <a:r>
              <a:rPr lang="tr-TR" sz="1800" dirty="0" smtClean="0"/>
              <a:t>) 4’ten daha fazla puana sahip olanlar vardır.</a:t>
            </a:r>
            <a:endParaRPr lang="tr-TR" sz="1800" dirty="0"/>
          </a:p>
        </p:txBody>
      </p:sp>
      <p:pic>
        <p:nvPicPr>
          <p:cNvPr id="4" name="Resim 3"/>
          <p:cNvPicPr>
            <a:picLocks noChangeAspect="1"/>
          </p:cNvPicPr>
          <p:nvPr/>
        </p:nvPicPr>
        <p:blipFill>
          <a:blip r:embed="rId2"/>
          <a:stretch>
            <a:fillRect/>
          </a:stretch>
        </p:blipFill>
        <p:spPr>
          <a:xfrm>
            <a:off x="5630907" y="1539098"/>
            <a:ext cx="6071493" cy="3892438"/>
          </a:xfrm>
          <a:prstGeom prst="rect">
            <a:avLst/>
          </a:prstGeom>
        </p:spPr>
      </p:pic>
    </p:spTree>
    <p:extLst>
      <p:ext uri="{BB962C8B-B14F-4D97-AF65-F5344CB8AC3E}">
        <p14:creationId xmlns:p14="http://schemas.microsoft.com/office/powerpoint/2010/main" val="401955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2608" y="293765"/>
            <a:ext cx="10515600" cy="384989"/>
          </a:xfrm>
        </p:spPr>
        <p:txBody>
          <a:bodyPr>
            <a:normAutofit fontScale="90000"/>
          </a:bodyPr>
          <a:lstStyle/>
          <a:p>
            <a:r>
              <a:rPr lang="tr-TR" b="1" dirty="0"/>
              <a:t>SONUÇ</a:t>
            </a:r>
          </a:p>
        </p:txBody>
      </p:sp>
      <p:sp>
        <p:nvSpPr>
          <p:cNvPr id="3" name="İçerik Yer Tutucusu 2"/>
          <p:cNvSpPr>
            <a:spLocks noGrp="1"/>
          </p:cNvSpPr>
          <p:nvPr>
            <p:ph idx="1"/>
          </p:nvPr>
        </p:nvSpPr>
        <p:spPr>
          <a:xfrm>
            <a:off x="452608" y="2272665"/>
            <a:ext cx="4483608" cy="2789047"/>
          </a:xfrm>
        </p:spPr>
        <p:txBody>
          <a:bodyPr>
            <a:normAutofit fontScale="47500" lnSpcReduction="20000"/>
          </a:bodyPr>
          <a:lstStyle/>
          <a:p>
            <a:r>
              <a:rPr lang="tr-TR" sz="1800" dirty="0" smtClean="0"/>
              <a:t>Tüm sonuçlarda Cross-</a:t>
            </a:r>
            <a:r>
              <a:rPr lang="tr-TR" sz="1800" dirty="0" err="1" smtClean="0"/>
              <a:t>Validation</a:t>
            </a:r>
            <a:r>
              <a:rPr lang="tr-TR" sz="1800" dirty="0" smtClean="0"/>
              <a:t> tahmini değerlerinin birbirine yakın olduğu gözlenmiş olduğundan dolayı en iyi sonuç(optimum) elde edilmiştir. </a:t>
            </a:r>
          </a:p>
          <a:p>
            <a:r>
              <a:rPr lang="tr-TR" sz="1800" dirty="0" smtClean="0"/>
              <a:t>Sınıf ağaç derinliği en fazla 3 olmuştur.</a:t>
            </a:r>
          </a:p>
          <a:p>
            <a:r>
              <a:rPr lang="tr-TR" sz="1800" dirty="0" smtClean="0"/>
              <a:t> Üst düğümdeki minimum durum sayısı 50 alt düğümdeki minimum durum sayısı ise 25 olarak belirlenmiştir.</a:t>
            </a:r>
          </a:p>
          <a:p>
            <a:r>
              <a:rPr lang="tr-TR" sz="1800" dirty="0" smtClean="0"/>
              <a:t> Karar ağacına dahil edilen bağımsız değişkenler sınıf ana kök ile 6 daldan(düğümden) oluşmaktadır.</a:t>
            </a:r>
          </a:p>
          <a:p>
            <a:r>
              <a:rPr lang="tr-TR" sz="1800" dirty="0" smtClean="0"/>
              <a:t>“Türevi tanımlayabilirim, Türev konusunu anlaşılır buluyorum.” </a:t>
            </a:r>
            <a:r>
              <a:rPr lang="tr-TR" sz="1800" dirty="0" err="1" smtClean="0"/>
              <a:t>İfadeleri</a:t>
            </a:r>
            <a:r>
              <a:rPr lang="tr-TR" sz="1800" dirty="0" smtClean="0"/>
              <a:t> için terminal düğme sayısı 4 ve ağaç derinliği ise 2 olmuştur. </a:t>
            </a:r>
          </a:p>
          <a:p>
            <a:r>
              <a:rPr lang="tr-TR" sz="1800" dirty="0" smtClean="0"/>
              <a:t>Kurs değişkeni için ağaç 3 terminal düğümden oluşmuştur. “Türevi tanımlayabilirim” ifadesinde terminal düğüm sayısı 3 ve ağaç derinliği 1’dir. </a:t>
            </a:r>
          </a:p>
          <a:p>
            <a:r>
              <a:rPr lang="tr-TR" sz="1800" dirty="0" smtClean="0"/>
              <a:t>ÖSYM ana kök ile 8 daldan (düğümden) oluşmaktadır. “Türevin geometrik anlamını açıklayabilirim., Türev ile süreklilik arasındaki ilişkiyi açıklayabilirim., Türev öğrenmemizin öğretmenlik yaşantımızı kolaylaştıracağını düşünüyorum.” terminal düğme sayısı 5 ve ağaç derinliği ise 2’dir.</a:t>
            </a:r>
          </a:p>
          <a:p>
            <a:r>
              <a:rPr lang="tr-TR" sz="1800" dirty="0" smtClean="0"/>
              <a:t> Önerilen metodolojinin, tahmin algoritması seçiminin her dönemde en iyi seçim olduğunun onaylanmasından oluşan adım dizisini incelenmiştir. Bu uygulanan adımların bu tür çalışmalarda kullanılması uygun olacaktır. </a:t>
            </a:r>
            <a:endParaRPr lang="tr-TR" sz="1800" dirty="0"/>
          </a:p>
        </p:txBody>
      </p:sp>
      <p:pic>
        <p:nvPicPr>
          <p:cNvPr id="4" name="Resim 3"/>
          <p:cNvPicPr>
            <a:picLocks noChangeAspect="1"/>
          </p:cNvPicPr>
          <p:nvPr/>
        </p:nvPicPr>
        <p:blipFill>
          <a:blip r:embed="rId2"/>
          <a:stretch>
            <a:fillRect/>
          </a:stretch>
        </p:blipFill>
        <p:spPr>
          <a:xfrm>
            <a:off x="5047488" y="1198669"/>
            <a:ext cx="6763473" cy="2991601"/>
          </a:xfrm>
          <a:prstGeom prst="rect">
            <a:avLst/>
          </a:prstGeom>
        </p:spPr>
      </p:pic>
    </p:spTree>
    <p:extLst>
      <p:ext uri="{BB962C8B-B14F-4D97-AF65-F5344CB8AC3E}">
        <p14:creationId xmlns:p14="http://schemas.microsoft.com/office/powerpoint/2010/main" val="350512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92760" y="1"/>
            <a:ext cx="10515600" cy="1016000"/>
          </a:xfrm>
        </p:spPr>
        <p:txBody>
          <a:bodyPr>
            <a:normAutofit/>
          </a:bodyPr>
          <a:lstStyle/>
          <a:p>
            <a:endParaRPr lang="tr-TR" sz="4000" b="1" dirty="0"/>
          </a:p>
        </p:txBody>
      </p:sp>
      <p:sp>
        <p:nvSpPr>
          <p:cNvPr id="3" name="İçerik Yer Tutucusu 2"/>
          <p:cNvSpPr>
            <a:spLocks noGrp="1"/>
          </p:cNvSpPr>
          <p:nvPr>
            <p:ph idx="1"/>
          </p:nvPr>
        </p:nvSpPr>
        <p:spPr>
          <a:xfrm>
            <a:off x="438912" y="1337945"/>
            <a:ext cx="10843768" cy="4351338"/>
          </a:xfrm>
        </p:spPr>
        <p:txBody>
          <a:bodyPr>
            <a:normAutofit fontScale="62500" lnSpcReduction="20000"/>
          </a:bodyPr>
          <a:lstStyle/>
          <a:p>
            <a:r>
              <a:rPr lang="tr-TR" sz="3600" b="1" dirty="0"/>
              <a:t>Çıkar </a:t>
            </a:r>
            <a:r>
              <a:rPr lang="tr-TR" sz="3600" b="1" dirty="0" smtClean="0"/>
              <a:t>Çatışması </a:t>
            </a:r>
          </a:p>
          <a:p>
            <a:pPr marL="0" indent="0">
              <a:buNone/>
            </a:pPr>
            <a:r>
              <a:rPr lang="tr-TR" dirty="0" smtClean="0"/>
              <a:t>	Makale yazarları aralarında herhangi bir çıkar çatışması olmadığını beyan ederler.</a:t>
            </a:r>
          </a:p>
          <a:p>
            <a:r>
              <a:rPr lang="tr-TR" dirty="0" smtClean="0"/>
              <a:t> </a:t>
            </a:r>
            <a:r>
              <a:rPr lang="tr-TR" sz="3600" b="1" dirty="0" smtClean="0"/>
              <a:t>Yazar Katkısı </a:t>
            </a:r>
          </a:p>
          <a:p>
            <a:pPr marL="0" indent="0">
              <a:buNone/>
            </a:pPr>
            <a:r>
              <a:rPr lang="tr-TR" dirty="0" smtClean="0"/>
              <a:t>	Yazarlar makaleye eşit oranda katkı sağlamış olduklarını beyan eder. </a:t>
            </a:r>
          </a:p>
          <a:p>
            <a:r>
              <a:rPr lang="tr-TR" sz="4000" b="1" dirty="0" smtClean="0"/>
              <a:t>KAYNAKLAR</a:t>
            </a:r>
            <a:r>
              <a:rPr lang="tr-TR" dirty="0" smtClean="0"/>
              <a:t> </a:t>
            </a:r>
          </a:p>
          <a:p>
            <a:pPr marL="457200" lvl="1" indent="0">
              <a:buNone/>
            </a:pPr>
            <a:r>
              <a:rPr lang="tr-TR" dirty="0" smtClean="0"/>
              <a:t>Anonim. (2022). Machine </a:t>
            </a:r>
            <a:r>
              <a:rPr lang="tr-TR" dirty="0" err="1" smtClean="0"/>
              <a:t>learning</a:t>
            </a:r>
            <a:r>
              <a:rPr lang="tr-TR" dirty="0" smtClean="0"/>
              <a:t> </a:t>
            </a:r>
            <a:r>
              <a:rPr lang="tr-TR" dirty="0" err="1" smtClean="0"/>
              <a:t>vs</a:t>
            </a:r>
            <a:r>
              <a:rPr lang="tr-TR" dirty="0" smtClean="0"/>
              <a:t> </a:t>
            </a:r>
            <a:r>
              <a:rPr lang="tr-TR" dirty="0" err="1" smtClean="0"/>
              <a:t>deep</a:t>
            </a:r>
            <a:r>
              <a:rPr lang="tr-TR" dirty="0" smtClean="0"/>
              <a:t> </a:t>
            </a:r>
            <a:r>
              <a:rPr lang="tr-TR" dirty="0" err="1" smtClean="0"/>
              <a:t>learning</a:t>
            </a:r>
            <a:r>
              <a:rPr lang="tr-TR" dirty="0" smtClean="0"/>
              <a:t> </a:t>
            </a:r>
            <a:r>
              <a:rPr lang="tr-TR" dirty="0" err="1" smtClean="0"/>
              <a:t>vs</a:t>
            </a:r>
            <a:r>
              <a:rPr lang="tr-TR" dirty="0" smtClean="0"/>
              <a:t> </a:t>
            </a:r>
            <a:r>
              <a:rPr lang="tr-TR" dirty="0" err="1" smtClean="0"/>
              <a:t>artificial</a:t>
            </a:r>
            <a:r>
              <a:rPr lang="tr-TR" dirty="0" smtClean="0"/>
              <a:t> </a:t>
            </a:r>
            <a:r>
              <a:rPr lang="tr-TR" dirty="0" err="1" smtClean="0"/>
              <a:t>ıntelligence</a:t>
            </a:r>
            <a:r>
              <a:rPr lang="tr-TR" dirty="0" smtClean="0"/>
              <a:t> </a:t>
            </a:r>
            <a:r>
              <a:rPr lang="tr-TR" dirty="0" err="1" smtClean="0"/>
              <a:t>know</a:t>
            </a:r>
            <a:r>
              <a:rPr lang="tr-TR" dirty="0" smtClean="0"/>
              <a:t> in-</a:t>
            </a:r>
            <a:r>
              <a:rPr lang="tr-TR" dirty="0" err="1" smtClean="0"/>
              <a:t>depth</a:t>
            </a:r>
            <a:r>
              <a:rPr lang="tr-TR" dirty="0" smtClean="0"/>
              <a:t> </a:t>
            </a:r>
            <a:r>
              <a:rPr lang="tr-TR" dirty="0" err="1" smtClean="0"/>
              <a:t>difference</a:t>
            </a:r>
            <a:r>
              <a:rPr lang="tr-TR" dirty="0" smtClean="0"/>
              <a:t>. </a:t>
            </a:r>
          </a:p>
          <a:p>
            <a:pPr marL="457200" lvl="1" indent="0">
              <a:buNone/>
            </a:pPr>
            <a:r>
              <a:rPr lang="tr-TR" dirty="0"/>
              <a:t>	</a:t>
            </a:r>
            <a:r>
              <a:rPr lang="tr-TR" dirty="0" smtClean="0"/>
              <a:t>URL: https://www.analyticsvidhya.com. (</a:t>
            </a:r>
            <a:r>
              <a:rPr lang="tr-TR" dirty="0" err="1" smtClean="0"/>
              <a:t>accesed</a:t>
            </a:r>
            <a:r>
              <a:rPr lang="tr-TR" dirty="0" smtClean="0"/>
              <a:t> date:June14, 2021).</a:t>
            </a:r>
          </a:p>
          <a:p>
            <a:pPr marL="457200" lvl="1" indent="0">
              <a:buNone/>
            </a:pPr>
            <a:r>
              <a:rPr lang="tr-TR" dirty="0" smtClean="0"/>
              <a:t> Atasoy, D. ve Kara, H. (2021). Matematik bölümünde okuyan öğrencilerin türev konusu hakkındaki tutumları. 2. Uluslararası Al Farabi Uygulamalı Bilimler Kongresi, 2-4 Mayıs 2021, Bakü, Azerbaycan. </a:t>
            </a:r>
          </a:p>
          <a:p>
            <a:pPr marL="457200" lvl="1" indent="0">
              <a:buNone/>
            </a:pPr>
            <a:r>
              <a:rPr lang="tr-TR" dirty="0" smtClean="0"/>
              <a:t>Dalkılıç, H., Dalkılıç, F. (2015). Karar ağaçları destekli vadeli mevduat analizi.</a:t>
            </a:r>
          </a:p>
          <a:p>
            <a:pPr marL="457200" lvl="1" indent="0">
              <a:buNone/>
            </a:pPr>
            <a:r>
              <a:rPr lang="tr-TR" dirty="0" smtClean="0"/>
              <a:t> Akademik Bilişim Konferansı, 4-6 </a:t>
            </a:r>
            <a:r>
              <a:rPr lang="tr-TR" dirty="0" err="1" smtClean="0"/>
              <a:t>Şubat</a:t>
            </a:r>
            <a:r>
              <a:rPr lang="tr-TR" dirty="0" smtClean="0"/>
              <a:t> 2015, Eskişehir. </a:t>
            </a:r>
          </a:p>
          <a:p>
            <a:pPr marL="457200" lvl="1" indent="0">
              <a:buNone/>
            </a:pPr>
            <a:r>
              <a:rPr lang="tr-TR" dirty="0" err="1" smtClean="0"/>
              <a:t>Ho</a:t>
            </a:r>
            <a:r>
              <a:rPr lang="tr-TR" dirty="0" smtClean="0"/>
              <a:t>, R. (2006). </a:t>
            </a:r>
            <a:r>
              <a:rPr lang="tr-TR" dirty="0" err="1" smtClean="0"/>
              <a:t>Handbook</a:t>
            </a:r>
            <a:r>
              <a:rPr lang="tr-TR" dirty="0" smtClean="0"/>
              <a:t> of </a:t>
            </a:r>
            <a:r>
              <a:rPr lang="tr-TR" dirty="0" err="1" smtClean="0"/>
              <a:t>univariate</a:t>
            </a:r>
            <a:r>
              <a:rPr lang="tr-TR" dirty="0" smtClean="0"/>
              <a:t> </a:t>
            </a:r>
            <a:r>
              <a:rPr lang="tr-TR" dirty="0" err="1" smtClean="0"/>
              <a:t>and</a:t>
            </a:r>
            <a:r>
              <a:rPr lang="tr-TR" dirty="0" smtClean="0"/>
              <a:t> </a:t>
            </a:r>
            <a:r>
              <a:rPr lang="tr-TR" dirty="0" err="1" smtClean="0"/>
              <a:t>multivariate</a:t>
            </a:r>
            <a:r>
              <a:rPr lang="tr-TR" dirty="0" smtClean="0"/>
              <a:t> data </a:t>
            </a:r>
            <a:r>
              <a:rPr lang="tr-TR" dirty="0" err="1" smtClean="0"/>
              <a:t>analysis</a:t>
            </a:r>
            <a:r>
              <a:rPr lang="tr-TR" dirty="0" smtClean="0"/>
              <a:t> </a:t>
            </a:r>
            <a:r>
              <a:rPr lang="tr-TR" dirty="0" err="1" smtClean="0"/>
              <a:t>and</a:t>
            </a:r>
            <a:r>
              <a:rPr lang="tr-TR" dirty="0" smtClean="0"/>
              <a:t> </a:t>
            </a:r>
            <a:r>
              <a:rPr lang="tr-TR" dirty="0" err="1" smtClean="0"/>
              <a:t>interpretation</a:t>
            </a:r>
            <a:r>
              <a:rPr lang="tr-TR" dirty="0" smtClean="0"/>
              <a:t> </a:t>
            </a:r>
            <a:r>
              <a:rPr lang="tr-TR" dirty="0" err="1" smtClean="0"/>
              <a:t>with</a:t>
            </a:r>
            <a:r>
              <a:rPr lang="tr-TR" dirty="0" smtClean="0"/>
              <a:t> SPSS. New York: Taylor &amp; Francis </a:t>
            </a:r>
            <a:r>
              <a:rPr lang="tr-TR" dirty="0" err="1" smtClean="0"/>
              <a:t>Group</a:t>
            </a:r>
            <a:r>
              <a:rPr lang="tr-TR" dirty="0" smtClean="0"/>
              <a:t> LLC. Kalaycı, Ş. (2006). SPSS uygulamalı çok değişkenli istatistik teknikleri. </a:t>
            </a:r>
          </a:p>
          <a:p>
            <a:pPr marL="457200" lvl="1" indent="0">
              <a:buNone/>
            </a:pPr>
            <a:r>
              <a:rPr lang="tr-TR" dirty="0" smtClean="0"/>
              <a:t>Ankara: Asil Yayın Dağıtım. Kara, M. (2014). İlköğretim matematik öğretmen adaylarının türev konusuna yönelik tutumları (Necmettin Erbakan Üniversitesi Eğitim Bilimleri Enstitüsü Yüksek lisans tezi). YÖK veri tabanından erişildi (Erişim No:383623.) </a:t>
            </a:r>
          </a:p>
          <a:p>
            <a:pPr marL="457200" lvl="1" indent="0">
              <a:buNone/>
            </a:pPr>
            <a:r>
              <a:rPr lang="tr-TR" dirty="0" smtClean="0"/>
              <a:t>Kozak, J. (2019). </a:t>
            </a:r>
            <a:r>
              <a:rPr lang="tr-TR" dirty="0" err="1" smtClean="0"/>
              <a:t>Decision</a:t>
            </a:r>
            <a:r>
              <a:rPr lang="tr-TR" dirty="0" smtClean="0"/>
              <a:t> </a:t>
            </a:r>
            <a:r>
              <a:rPr lang="tr-TR" dirty="0" err="1" smtClean="0"/>
              <a:t>tree</a:t>
            </a:r>
            <a:r>
              <a:rPr lang="tr-TR" dirty="0" smtClean="0"/>
              <a:t> </a:t>
            </a:r>
            <a:r>
              <a:rPr lang="tr-TR" dirty="0" err="1" smtClean="0"/>
              <a:t>and</a:t>
            </a:r>
            <a:r>
              <a:rPr lang="tr-TR" dirty="0" smtClean="0"/>
              <a:t> </a:t>
            </a:r>
            <a:r>
              <a:rPr lang="tr-TR" dirty="0" err="1" smtClean="0"/>
              <a:t>ensemble</a:t>
            </a:r>
            <a:r>
              <a:rPr lang="tr-TR" dirty="0" smtClean="0"/>
              <a:t> </a:t>
            </a:r>
            <a:r>
              <a:rPr lang="tr-TR" dirty="0" err="1" smtClean="0"/>
              <a:t>learning</a:t>
            </a:r>
            <a:r>
              <a:rPr lang="tr-TR" dirty="0" smtClean="0"/>
              <a:t> </a:t>
            </a:r>
            <a:r>
              <a:rPr lang="tr-TR" dirty="0" err="1" smtClean="0"/>
              <a:t>based</a:t>
            </a:r>
            <a:r>
              <a:rPr lang="tr-TR" dirty="0" smtClean="0"/>
              <a:t> on ant </a:t>
            </a:r>
            <a:r>
              <a:rPr lang="tr-TR" dirty="0" err="1" smtClean="0"/>
              <a:t>colony</a:t>
            </a:r>
            <a:r>
              <a:rPr lang="tr-TR" dirty="0" smtClean="0"/>
              <a:t> </a:t>
            </a:r>
            <a:r>
              <a:rPr lang="tr-TR" dirty="0" err="1" smtClean="0"/>
              <a:t>optimization</a:t>
            </a:r>
            <a:r>
              <a:rPr lang="tr-TR" dirty="0" smtClean="0"/>
              <a:t>. </a:t>
            </a:r>
            <a:r>
              <a:rPr lang="tr-TR" dirty="0" err="1" smtClean="0"/>
              <a:t>springer</a:t>
            </a:r>
            <a:r>
              <a:rPr lang="tr-TR" dirty="0" smtClean="0"/>
              <a:t> </a:t>
            </a:r>
            <a:r>
              <a:rPr lang="tr-TR" dirty="0" err="1" smtClean="0"/>
              <a:t>ınternational</a:t>
            </a:r>
            <a:r>
              <a:rPr lang="tr-TR" dirty="0" smtClean="0"/>
              <a:t> </a:t>
            </a:r>
            <a:r>
              <a:rPr lang="tr-TR" dirty="0" err="1" smtClean="0"/>
              <a:t>publishing</a:t>
            </a:r>
            <a:r>
              <a:rPr lang="tr-TR" dirty="0" smtClean="0"/>
              <a:t>, 30-34. </a:t>
            </a:r>
          </a:p>
          <a:p>
            <a:pPr marL="457200" lvl="1" indent="0">
              <a:buNone/>
            </a:pPr>
            <a:r>
              <a:rPr lang="tr-TR" dirty="0" err="1" smtClean="0"/>
              <a:t>Rokach</a:t>
            </a:r>
            <a:r>
              <a:rPr lang="tr-TR" dirty="0" smtClean="0"/>
              <a:t>, L. (2010). Data </a:t>
            </a:r>
            <a:r>
              <a:rPr lang="tr-TR" dirty="0" err="1" smtClean="0"/>
              <a:t>mining</a:t>
            </a:r>
            <a:r>
              <a:rPr lang="tr-TR" dirty="0" smtClean="0"/>
              <a:t> </a:t>
            </a:r>
            <a:r>
              <a:rPr lang="tr-TR" dirty="0" err="1" smtClean="0"/>
              <a:t>and</a:t>
            </a:r>
            <a:r>
              <a:rPr lang="tr-TR" dirty="0" smtClean="0"/>
              <a:t> </a:t>
            </a:r>
            <a:r>
              <a:rPr lang="tr-TR" dirty="0" err="1" smtClean="0"/>
              <a:t>knowledge</a:t>
            </a:r>
            <a:r>
              <a:rPr lang="tr-TR" dirty="0" smtClean="0"/>
              <a:t> </a:t>
            </a:r>
            <a:r>
              <a:rPr lang="tr-TR" dirty="0" err="1" smtClean="0"/>
              <a:t>discovery</a:t>
            </a:r>
            <a:r>
              <a:rPr lang="tr-TR" dirty="0" smtClean="0"/>
              <a:t> </a:t>
            </a:r>
            <a:r>
              <a:rPr lang="tr-TR" dirty="0" err="1" smtClean="0"/>
              <a:t>handbook</a:t>
            </a:r>
            <a:r>
              <a:rPr lang="tr-TR" dirty="0" smtClean="0"/>
              <a:t>. New York: </a:t>
            </a:r>
            <a:r>
              <a:rPr lang="tr-TR" dirty="0" err="1" smtClean="0"/>
              <a:t>Springer</a:t>
            </a:r>
            <a:r>
              <a:rPr lang="tr-TR" dirty="0" smtClean="0"/>
              <a:t> International Publishing</a:t>
            </a:r>
            <a:endParaRPr lang="tr-TR" dirty="0"/>
          </a:p>
        </p:txBody>
      </p:sp>
    </p:spTree>
    <p:extLst>
      <p:ext uri="{BB962C8B-B14F-4D97-AF65-F5344CB8AC3E}">
        <p14:creationId xmlns:p14="http://schemas.microsoft.com/office/powerpoint/2010/main" val="65529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ÖZET:</a:t>
            </a:r>
            <a:r>
              <a:rPr lang="tr-TR" dirty="0"/>
              <a:t/>
            </a:r>
            <a:br>
              <a:rPr lang="tr-TR" dirty="0"/>
            </a:br>
            <a:endParaRPr lang="tr-TR" dirty="0"/>
          </a:p>
        </p:txBody>
      </p:sp>
      <p:sp>
        <p:nvSpPr>
          <p:cNvPr id="3" name="İçerik Yer Tutucusu 2"/>
          <p:cNvSpPr>
            <a:spLocks noGrp="1"/>
          </p:cNvSpPr>
          <p:nvPr>
            <p:ph idx="1"/>
          </p:nvPr>
        </p:nvSpPr>
        <p:spPr/>
        <p:txBody>
          <a:bodyPr/>
          <a:lstStyle/>
          <a:p>
            <a:r>
              <a:rPr lang="tr-TR" sz="1800" b="1" dirty="0"/>
              <a:t> Bu çalışmanın amacı matematik bölümünde okuyan öğrencilerin, bölümde okutulan analiz derslerindeki türev konusu hakkında nasıl bir tutuma sahip olduklarını karar ağacı optimizasyon algoritması ile ölçmektir</a:t>
            </a:r>
            <a:r>
              <a:rPr lang="tr-TR" sz="1800" b="1" dirty="0" smtClean="0"/>
              <a:t>.</a:t>
            </a:r>
          </a:p>
          <a:p>
            <a:r>
              <a:rPr lang="tr-TR" sz="1800" b="1" dirty="0" smtClean="0"/>
              <a:t> </a:t>
            </a:r>
            <a:r>
              <a:rPr lang="tr-TR" sz="1800" b="1" dirty="0"/>
              <a:t>Çalışmada, Kara (2014)’</a:t>
            </a:r>
            <a:r>
              <a:rPr lang="tr-TR" sz="1800" b="1" dirty="0" err="1"/>
              <a:t>nın</a:t>
            </a:r>
            <a:r>
              <a:rPr lang="tr-TR" sz="1800" b="1" dirty="0"/>
              <a:t> geliştirdiği ve Atasoy ve Kara (2021)’</a:t>
            </a:r>
            <a:r>
              <a:rPr lang="tr-TR" sz="1800" b="1" dirty="0" err="1"/>
              <a:t>nın</a:t>
            </a:r>
            <a:r>
              <a:rPr lang="tr-TR" sz="1800" b="1" dirty="0"/>
              <a:t> optimize ettiği 5’li </a:t>
            </a:r>
            <a:r>
              <a:rPr lang="tr-TR" sz="1800" b="1" dirty="0" err="1"/>
              <a:t>likert</a:t>
            </a:r>
            <a:r>
              <a:rPr lang="tr-TR" sz="1800" b="1" dirty="0"/>
              <a:t> ölçeğine sahip türev tutum ölçeği kullanılmıştır. Matematik bölümünde öğrenim gören 194 öğrenciye bu ölçek uygulanmış ve lise düzeyinde pekiştirme derslerine katılan /katılmayan öğrencilerin görüşlerinde farklılık olup olmadığı incelenmiştir</a:t>
            </a:r>
            <a:r>
              <a:rPr lang="tr-TR" sz="1800" b="1" dirty="0" smtClean="0"/>
              <a:t>.</a:t>
            </a:r>
          </a:p>
          <a:p>
            <a:r>
              <a:rPr lang="tr-TR" sz="1800" b="1" dirty="0" smtClean="0"/>
              <a:t> </a:t>
            </a:r>
            <a:r>
              <a:rPr lang="tr-TR" sz="1800" b="1" dirty="0"/>
              <a:t>Öğrencilerin ÖSYM matematik testinde doğru cevapladıkları soru sayısına bakıldığında, üniversite analiz dersinde görülen türevlere olumlu baktıkları görülmüştür.</a:t>
            </a:r>
          </a:p>
          <a:p>
            <a:endParaRPr lang="tr-TR" dirty="0"/>
          </a:p>
        </p:txBody>
      </p:sp>
    </p:spTree>
    <p:extLst>
      <p:ext uri="{BB962C8B-B14F-4D97-AF65-F5344CB8AC3E}">
        <p14:creationId xmlns:p14="http://schemas.microsoft.com/office/powerpoint/2010/main" val="105400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92500" lnSpcReduction="20000"/>
          </a:bodyPr>
          <a:lstStyle/>
          <a:p>
            <a:r>
              <a:rPr lang="tr-TR" sz="2000" b="1" dirty="0" smtClean="0"/>
              <a:t>Karar ağacı veri madenciliği olarak da adlandırılır. Karar ağacı algoritması, denetimli makine öğrenimi algoritmaları ailesine aittir. </a:t>
            </a:r>
          </a:p>
          <a:p>
            <a:r>
              <a:rPr lang="tr-TR" sz="2000" b="1" dirty="0" smtClean="0"/>
              <a:t>Hem sınıflandırma hem de regresyon analizinde kullanılabilir. Bu algoritmanın amacı, yaprak düğümün bir sınıf etiketine karşılık geldiği ve özniteliklerin iç düğümde temsil edildiği problemi çözmek için karar ağacının ağaç temsilini kullandığı bir hedef değişkenin değerini tahmin eden bir model oluşturmaktır (Anonim, 2021). </a:t>
            </a:r>
          </a:p>
          <a:p>
            <a:r>
              <a:rPr lang="tr-TR" sz="2000" b="1" dirty="0" smtClean="0"/>
              <a:t>Karar ağacı öğrenimi, aykırı değerlere yaklaşmak için bir yöntemdir. Karar ağacı öğrenimi, en yaygın kullanılan ve pratik yöntemlerden biridir (Kozak, 2019). Bir karar ağacında, her bir dâhili düğüm, girdi öznitelik değerlerinin belirli bir ayrık fonksiyonuna göre örnek uzayını iki veya daha fazla alt uzaya böler.</a:t>
            </a:r>
          </a:p>
          <a:p>
            <a:r>
              <a:rPr lang="tr-TR" sz="2000" b="1" dirty="0" smtClean="0"/>
              <a:t> Karar ağacı indükleyicileri, belirli bir veri kümesinden otomatik olarak bir karar ağacı oluşturan algoritmalardır. Bu algoritmanın amacı, genelleme hatasını en aza indirerek optimal karar ağacını bulmaktır.</a:t>
            </a:r>
          </a:p>
          <a:p>
            <a:r>
              <a:rPr lang="tr-TR" sz="2000" b="1" dirty="0" smtClean="0"/>
              <a:t> Bununla birlikte, örneğin düğüm sayısını en aza indirmek veya ortalama derinliği en aza indirmek gibi diğer hedef işlevler de tanımlanabilir (</a:t>
            </a:r>
            <a:r>
              <a:rPr lang="tr-TR" sz="2000" b="1" dirty="0" err="1" smtClean="0"/>
              <a:t>Rokach</a:t>
            </a:r>
            <a:r>
              <a:rPr lang="tr-TR" sz="2000" b="1" dirty="0" smtClean="0"/>
              <a:t>, 2010). Karar ağacı optimizasyon, nesneler arasındaki ilişkinin ortaya çıkarılmasına olanak sağlayan ve optimal düzenlemelerin en küçükleri içermesini sağlayan istatistiksel bir yöntemdir (Kalaycı, 2006; </a:t>
            </a:r>
            <a:r>
              <a:rPr lang="tr-TR" sz="2000" b="1" dirty="0" err="1" smtClean="0"/>
              <a:t>Ho</a:t>
            </a:r>
            <a:r>
              <a:rPr lang="tr-TR" sz="2000" b="1" dirty="0" smtClean="0"/>
              <a:t>, 2006). </a:t>
            </a:r>
            <a:endParaRPr lang="tr-TR" sz="2000" b="1" dirty="0"/>
          </a:p>
        </p:txBody>
      </p:sp>
    </p:spTree>
    <p:extLst>
      <p:ext uri="{BB962C8B-B14F-4D97-AF65-F5344CB8AC3E}">
        <p14:creationId xmlns:p14="http://schemas.microsoft.com/office/powerpoint/2010/main" val="324735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838200" y="0"/>
            <a:ext cx="8503920" cy="76200"/>
          </a:xfrm>
        </p:spPr>
        <p:txBody>
          <a:bodyPr>
            <a:normAutofit fontScale="90000"/>
          </a:bodyPr>
          <a:lstStyle/>
          <a:p>
            <a:endParaRPr lang="tr-TR" dirty="0"/>
          </a:p>
        </p:txBody>
      </p:sp>
      <p:sp>
        <p:nvSpPr>
          <p:cNvPr id="3" name="İçerik Yer Tutucusu 2"/>
          <p:cNvSpPr>
            <a:spLocks noGrp="1"/>
          </p:cNvSpPr>
          <p:nvPr>
            <p:ph idx="1"/>
          </p:nvPr>
        </p:nvSpPr>
        <p:spPr>
          <a:xfrm>
            <a:off x="731520" y="1965961"/>
            <a:ext cx="5692140" cy="3329940"/>
          </a:xfrm>
        </p:spPr>
        <p:txBody>
          <a:bodyPr>
            <a:normAutofit/>
          </a:bodyPr>
          <a:lstStyle/>
          <a:p>
            <a:r>
              <a:rPr lang="tr-TR" sz="1800" b="1" dirty="0" smtClean="0"/>
              <a:t>Bir karar ağacında, her özellik bir kök düğümden oluşur. </a:t>
            </a:r>
          </a:p>
          <a:p>
            <a:r>
              <a:rPr lang="tr-TR" sz="1800" b="1" dirty="0" smtClean="0"/>
              <a:t>Kök düğümlerin altında alt düğümler ve onların altında ise yapraklar vardır. </a:t>
            </a:r>
          </a:p>
          <a:p>
            <a:r>
              <a:rPr lang="tr-TR" sz="1800" b="1" dirty="0" smtClean="0"/>
              <a:t>En son yapraklardan optimum olanı amacı temsil etmektedir. </a:t>
            </a:r>
          </a:p>
          <a:p>
            <a:r>
              <a:rPr lang="tr-TR" sz="1800" b="1" dirty="0" smtClean="0"/>
              <a:t>Her bir uç düğüme kökten ulaşılabilecek tek bir yol bulunur. </a:t>
            </a:r>
          </a:p>
          <a:p>
            <a:r>
              <a:rPr lang="tr-TR" sz="1800" b="1" dirty="0" smtClean="0"/>
              <a:t>Ulaşılan uç düğüm, yeni verinin öngörülen sınıfına karşılık gelir (Dalkılıç ve Dalkılıç, 2015). </a:t>
            </a:r>
            <a:endParaRPr lang="tr-TR" sz="1800" b="1" dirty="0"/>
          </a:p>
        </p:txBody>
      </p:sp>
      <p:pic>
        <p:nvPicPr>
          <p:cNvPr id="5" name="Resim 4"/>
          <p:cNvPicPr>
            <a:picLocks noChangeAspect="1"/>
          </p:cNvPicPr>
          <p:nvPr/>
        </p:nvPicPr>
        <p:blipFill>
          <a:blip r:embed="rId2"/>
          <a:stretch>
            <a:fillRect/>
          </a:stretch>
        </p:blipFill>
        <p:spPr>
          <a:xfrm>
            <a:off x="6578339" y="1821180"/>
            <a:ext cx="5527561" cy="3339435"/>
          </a:xfrm>
          <a:prstGeom prst="rect">
            <a:avLst/>
          </a:prstGeom>
        </p:spPr>
      </p:pic>
    </p:spTree>
    <p:extLst>
      <p:ext uri="{BB962C8B-B14F-4D97-AF65-F5344CB8AC3E}">
        <p14:creationId xmlns:p14="http://schemas.microsoft.com/office/powerpoint/2010/main" val="207117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MATERYAL VE METOT</a:t>
            </a:r>
            <a:endParaRPr lang="tr-TR" b="1" dirty="0"/>
          </a:p>
        </p:txBody>
      </p:sp>
      <p:sp>
        <p:nvSpPr>
          <p:cNvPr id="3" name="İçerik Yer Tutucusu 2"/>
          <p:cNvSpPr>
            <a:spLocks noGrp="1"/>
          </p:cNvSpPr>
          <p:nvPr>
            <p:ph idx="1"/>
          </p:nvPr>
        </p:nvSpPr>
        <p:spPr>
          <a:xfrm>
            <a:off x="556260" y="1690688"/>
            <a:ext cx="5974080" cy="4351338"/>
          </a:xfrm>
        </p:spPr>
        <p:txBody>
          <a:bodyPr>
            <a:normAutofit/>
          </a:bodyPr>
          <a:lstStyle/>
          <a:p>
            <a:r>
              <a:rPr lang="tr-TR" sz="1600" b="1" dirty="0" smtClean="0"/>
              <a:t>Karar ağacı ile ilgili yapılan çeşitli çalışmalar incelenmiştir.</a:t>
            </a:r>
          </a:p>
          <a:p>
            <a:r>
              <a:rPr lang="tr-TR" sz="1600" b="1" dirty="0" smtClean="0"/>
              <a:t> Bu çalışmalardan bazıları şunlardır; Onan (2014) “</a:t>
            </a:r>
            <a:r>
              <a:rPr lang="tr-TR" sz="1600" b="1" dirty="0" err="1" smtClean="0"/>
              <a:t>Şirket</a:t>
            </a:r>
            <a:r>
              <a:rPr lang="tr-TR" sz="1600" b="1" dirty="0" smtClean="0"/>
              <a:t> </a:t>
            </a:r>
            <a:r>
              <a:rPr lang="tr-TR" sz="1600" b="1" dirty="0" err="1"/>
              <a:t>I</a:t>
            </a:r>
            <a:r>
              <a:rPr lang="tr-TR" sz="1600" b="1" dirty="0" err="1" smtClean="0"/>
              <a:t>̇flaslarının</a:t>
            </a:r>
            <a:r>
              <a:rPr lang="tr-TR" sz="1600" b="1" dirty="0" smtClean="0"/>
              <a:t> Tahmin Edilmesinde Karar Ağacı Algoritmalarının Karşılaştırmalı Başarım Analizi ”, Dalkılıç ve ark. (2015) “Karar Ağaçları Destekli Vadeli Mevduat Analizi”, Kozak (2019) “</a:t>
            </a:r>
            <a:r>
              <a:rPr lang="tr-TR" sz="1600" b="1" dirty="0" err="1" smtClean="0"/>
              <a:t>Decision</a:t>
            </a:r>
            <a:r>
              <a:rPr lang="tr-TR" sz="1600" b="1" dirty="0" smtClean="0"/>
              <a:t> </a:t>
            </a:r>
            <a:r>
              <a:rPr lang="tr-TR" sz="1600" b="1" dirty="0" err="1" smtClean="0"/>
              <a:t>Tree</a:t>
            </a:r>
            <a:r>
              <a:rPr lang="tr-TR" sz="1600" b="1" dirty="0" smtClean="0"/>
              <a:t> </a:t>
            </a:r>
            <a:r>
              <a:rPr lang="tr-TR" sz="1600" b="1" dirty="0" err="1" smtClean="0"/>
              <a:t>and</a:t>
            </a:r>
            <a:r>
              <a:rPr lang="tr-TR" sz="1600" b="1" dirty="0" smtClean="0"/>
              <a:t> </a:t>
            </a:r>
            <a:r>
              <a:rPr lang="tr-TR" sz="1600" b="1" dirty="0" err="1" smtClean="0"/>
              <a:t>Ensemble</a:t>
            </a:r>
            <a:r>
              <a:rPr lang="tr-TR" sz="1600" b="1" dirty="0" smtClean="0"/>
              <a:t> Learning </a:t>
            </a:r>
            <a:r>
              <a:rPr lang="tr-TR" sz="1600" b="1" dirty="0" err="1" smtClean="0"/>
              <a:t>Based</a:t>
            </a:r>
            <a:r>
              <a:rPr lang="tr-TR" sz="1600" b="1" dirty="0" smtClean="0"/>
              <a:t> on Ant </a:t>
            </a:r>
            <a:r>
              <a:rPr lang="tr-TR" sz="1600" b="1" dirty="0" err="1" smtClean="0"/>
              <a:t>Colony</a:t>
            </a:r>
            <a:r>
              <a:rPr lang="tr-TR" sz="1600" b="1" dirty="0" smtClean="0"/>
              <a:t> </a:t>
            </a:r>
            <a:r>
              <a:rPr lang="tr-TR" sz="1600" b="1" dirty="0" err="1" smtClean="0"/>
              <a:t>Optimization</a:t>
            </a:r>
            <a:r>
              <a:rPr lang="tr-TR" sz="1600" b="1" dirty="0" smtClean="0"/>
              <a:t>”, Çelik ve ark.(2022) “Çalışan Performansı Ölçeğindeki </a:t>
            </a:r>
            <a:r>
              <a:rPr lang="tr-TR" sz="1600" b="1" dirty="0" err="1" smtClean="0"/>
              <a:t>İfadelerin</a:t>
            </a:r>
            <a:r>
              <a:rPr lang="tr-TR" sz="1600" b="1" dirty="0" smtClean="0"/>
              <a:t> Karar Ağacı Algoritması ile Belirlenmesi”, Aksu ve ark. (2016) “PISA 2012 matematik okur yazarlığı puanlarının karar ağacı yöntemiyle sınıflandırılması: Türkiye örneklemi” </a:t>
            </a:r>
            <a:r>
              <a:rPr lang="tr-TR" sz="1600" b="1" dirty="0" err="1" smtClean="0"/>
              <a:t>dir</a:t>
            </a:r>
            <a:r>
              <a:rPr lang="tr-TR" sz="1600" b="1" dirty="0" smtClean="0"/>
              <a:t>.</a:t>
            </a:r>
          </a:p>
          <a:p>
            <a:r>
              <a:rPr lang="tr-TR" sz="1600" b="1" dirty="0" smtClean="0"/>
              <a:t> Bu çalışmada faydalanılan tutum ölçeklerinden bazıları da; Kara (2014) “</a:t>
            </a:r>
            <a:r>
              <a:rPr lang="tr-TR" sz="1600" b="1" dirty="0" err="1" smtClean="0"/>
              <a:t>İlköğretim</a:t>
            </a:r>
            <a:r>
              <a:rPr lang="tr-TR" sz="1600" b="1" dirty="0" smtClean="0"/>
              <a:t> Matematik Öğretmen Adaylarının Türev Konusuna Yönelik Tutumları” adlı ölçek çalışmadır.</a:t>
            </a:r>
            <a:endParaRPr lang="tr-TR" sz="1600" b="1" dirty="0"/>
          </a:p>
        </p:txBody>
      </p:sp>
      <p:pic>
        <p:nvPicPr>
          <p:cNvPr id="5" name="Resim 4"/>
          <p:cNvPicPr>
            <a:picLocks noChangeAspect="1"/>
          </p:cNvPicPr>
          <p:nvPr/>
        </p:nvPicPr>
        <p:blipFill>
          <a:blip r:embed="rId2"/>
          <a:stretch>
            <a:fillRect/>
          </a:stretch>
        </p:blipFill>
        <p:spPr>
          <a:xfrm>
            <a:off x="6615188" y="1608680"/>
            <a:ext cx="5407144" cy="3268530"/>
          </a:xfrm>
          <a:prstGeom prst="rect">
            <a:avLst/>
          </a:prstGeom>
        </p:spPr>
      </p:pic>
    </p:spTree>
    <p:extLst>
      <p:ext uri="{BB962C8B-B14F-4D97-AF65-F5344CB8AC3E}">
        <p14:creationId xmlns:p14="http://schemas.microsoft.com/office/powerpoint/2010/main" val="202247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7368" y="248386"/>
            <a:ext cx="4392168" cy="860171"/>
          </a:xfrm>
        </p:spPr>
        <p:txBody>
          <a:bodyPr>
            <a:normAutofit/>
          </a:bodyPr>
          <a:lstStyle/>
          <a:p>
            <a:r>
              <a:rPr lang="tr-TR" sz="3600" b="1" dirty="0" smtClean="0"/>
              <a:t>Sınıflar İçin Karar Ağacı</a:t>
            </a:r>
            <a:endParaRPr lang="tr-TR" sz="3600" b="1" dirty="0"/>
          </a:p>
        </p:txBody>
      </p:sp>
      <p:sp>
        <p:nvSpPr>
          <p:cNvPr id="3" name="İçerik Yer Tutucusu 2"/>
          <p:cNvSpPr>
            <a:spLocks noGrp="1"/>
          </p:cNvSpPr>
          <p:nvPr>
            <p:ph idx="1"/>
          </p:nvPr>
        </p:nvSpPr>
        <p:spPr>
          <a:xfrm>
            <a:off x="393192" y="2097495"/>
            <a:ext cx="4160520" cy="2687865"/>
          </a:xfrm>
        </p:spPr>
        <p:txBody>
          <a:bodyPr>
            <a:normAutofit/>
          </a:bodyPr>
          <a:lstStyle/>
          <a:p>
            <a:r>
              <a:rPr lang="tr-TR" sz="1600" dirty="0" smtClean="0"/>
              <a:t>Çizelge 3 ve </a:t>
            </a:r>
            <a:r>
              <a:rPr lang="tr-TR" sz="1600" dirty="0" err="1" smtClean="0"/>
              <a:t>Şekil</a:t>
            </a:r>
            <a:r>
              <a:rPr lang="tr-TR" sz="1600" dirty="0" smtClean="0"/>
              <a:t> 1’de görüleceği üzere, Sınıf ağaç derinliğinin en fazla 3 üst düğümdeki minimum durumlar 50, Alt düğümdeki minimum durumlar 25’ten oluşmaktadır.</a:t>
            </a:r>
          </a:p>
          <a:p>
            <a:r>
              <a:rPr lang="tr-TR" sz="1600" dirty="0" smtClean="0"/>
              <a:t> Karar ağacına dahil edilen bağımsız değişkenler, Sınıf ana kök ile 6 düğümden (daldan) oluşmaktadır. “Türevi tanımlayabilirim ve Türev konusunu anlaşılır buluyorum.” </a:t>
            </a:r>
            <a:r>
              <a:rPr lang="tr-TR" sz="1600" dirty="0" err="1" smtClean="0"/>
              <a:t>İfadeleri</a:t>
            </a:r>
            <a:r>
              <a:rPr lang="tr-TR" sz="1600" dirty="0" smtClean="0"/>
              <a:t> için terminal düğüm sayısı 4 ve ağaç derinliği 2’dır.</a:t>
            </a:r>
            <a:endParaRPr lang="tr-TR" sz="1600" dirty="0"/>
          </a:p>
        </p:txBody>
      </p:sp>
      <p:pic>
        <p:nvPicPr>
          <p:cNvPr id="4" name="Resim 3"/>
          <p:cNvPicPr>
            <a:picLocks noChangeAspect="1"/>
          </p:cNvPicPr>
          <p:nvPr/>
        </p:nvPicPr>
        <p:blipFill>
          <a:blip r:embed="rId2"/>
          <a:stretch>
            <a:fillRect/>
          </a:stretch>
        </p:blipFill>
        <p:spPr>
          <a:xfrm>
            <a:off x="5084064" y="1108557"/>
            <a:ext cx="6734029" cy="4242668"/>
          </a:xfrm>
          <a:prstGeom prst="rect">
            <a:avLst/>
          </a:prstGeom>
        </p:spPr>
      </p:pic>
    </p:spTree>
    <p:extLst>
      <p:ext uri="{BB962C8B-B14F-4D97-AF65-F5344CB8AC3E}">
        <p14:creationId xmlns:p14="http://schemas.microsoft.com/office/powerpoint/2010/main" val="70756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7153656" cy="220091"/>
          </a:xfrm>
        </p:spPr>
        <p:txBody>
          <a:bodyPr>
            <a:normAutofit fontScale="90000"/>
          </a:bodyPr>
          <a:lstStyle/>
          <a:p>
            <a:endParaRPr lang="tr-TR" dirty="0"/>
          </a:p>
        </p:txBody>
      </p:sp>
      <p:sp>
        <p:nvSpPr>
          <p:cNvPr id="3" name="İçerik Yer Tutucusu 2"/>
          <p:cNvSpPr>
            <a:spLocks noGrp="1"/>
          </p:cNvSpPr>
          <p:nvPr>
            <p:ph idx="1"/>
          </p:nvPr>
        </p:nvSpPr>
        <p:spPr>
          <a:xfrm>
            <a:off x="838200" y="2706624"/>
            <a:ext cx="10515600" cy="3025330"/>
          </a:xfrm>
        </p:spPr>
        <p:txBody>
          <a:bodyPr>
            <a:normAutofit/>
          </a:bodyPr>
          <a:lstStyle/>
          <a:p>
            <a:r>
              <a:rPr lang="tr-TR" sz="1800" b="1" dirty="0" smtClean="0"/>
              <a:t>Beşinci düğümde (</a:t>
            </a:r>
            <a:r>
              <a:rPr lang="tr-TR" sz="1800" b="1" dirty="0" err="1" smtClean="0"/>
              <a:t>node</a:t>
            </a:r>
            <a:r>
              <a:rPr lang="tr-TR" sz="1800" b="1" dirty="0" smtClean="0"/>
              <a:t>) 3’ten daha fazla puana sahip olanlar vardır.</a:t>
            </a:r>
          </a:p>
          <a:p>
            <a:r>
              <a:rPr lang="tr-TR" sz="1800" b="1" dirty="0" smtClean="0"/>
              <a:t> Burada; birinci sınıf öğrencileri 21 kişi ve %52.5, ikinci sınıf öğrencileri 13 kişi ve %32.5, üçüncü sınıf öğrencileri 2 kişi ve %5.0 ve dördüncü sınıf öğrencileri 4 kişi ve %10.0 ile toplamda 40 kişiden oluşmaktadır. </a:t>
            </a:r>
          </a:p>
          <a:p>
            <a:r>
              <a:rPr lang="tr-TR" sz="1800" b="1" dirty="0" err="1" smtClean="0"/>
              <a:t>Şekil</a:t>
            </a:r>
            <a:r>
              <a:rPr lang="tr-TR" sz="1800" b="1" dirty="0" smtClean="0"/>
              <a:t> 2’de; birinci sınıf öğrencileri 102 kişi ve %52.6, ikinci sınıf öğrencileri 44 kişi ve %22.7, üçüncü sınıf öğrencileri 29 kişi ve %14.9 ve dördüncü sınıf öğrencileri 19 kişi ve %9.8 ile toplamda 194 kişi Sınıf ana kökünü oluşturmaktadır.</a:t>
            </a:r>
          </a:p>
          <a:p>
            <a:r>
              <a:rPr lang="tr-TR" sz="1800" b="1" dirty="0" smtClean="0"/>
              <a:t> Çizelge 4’e bakıldığında yeniden ikame ile çapraz geçerlilik ölçütü tahmin değerlerinin sırasıyla 0.438 ve 0.500 ile birbirine yakın değerler olması optimal bir durumun olduğunu göstermektedir (</a:t>
            </a:r>
            <a:r>
              <a:rPr lang="tr-TR" sz="1800" b="1" dirty="0" err="1" smtClean="0"/>
              <a:t>Ho</a:t>
            </a:r>
            <a:r>
              <a:rPr lang="tr-TR" sz="1800" b="1" dirty="0" smtClean="0"/>
              <a:t>, 2006).</a:t>
            </a:r>
            <a:endParaRPr lang="tr-TR" sz="1800" b="1" dirty="0"/>
          </a:p>
        </p:txBody>
      </p:sp>
      <p:pic>
        <p:nvPicPr>
          <p:cNvPr id="4" name="Resim 3"/>
          <p:cNvPicPr>
            <a:picLocks noChangeAspect="1"/>
          </p:cNvPicPr>
          <p:nvPr/>
        </p:nvPicPr>
        <p:blipFill>
          <a:blip r:embed="rId2"/>
          <a:stretch>
            <a:fillRect/>
          </a:stretch>
        </p:blipFill>
        <p:spPr>
          <a:xfrm>
            <a:off x="1762174" y="1075816"/>
            <a:ext cx="8827753" cy="1490600"/>
          </a:xfrm>
          <a:prstGeom prst="rect">
            <a:avLst/>
          </a:prstGeom>
        </p:spPr>
      </p:pic>
    </p:spTree>
    <p:extLst>
      <p:ext uri="{BB962C8B-B14F-4D97-AF65-F5344CB8AC3E}">
        <p14:creationId xmlns:p14="http://schemas.microsoft.com/office/powerpoint/2010/main" val="5404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30175"/>
          </a:xfrm>
        </p:spPr>
        <p:txBody>
          <a:bodyPr>
            <a:normAutofit fontScale="90000"/>
          </a:bodyPr>
          <a:lstStyle/>
          <a:p>
            <a:endParaRPr lang="tr-TR" dirty="0"/>
          </a:p>
        </p:txBody>
      </p:sp>
      <p:sp>
        <p:nvSpPr>
          <p:cNvPr id="3" name="İçerik Yer Tutucusu 2"/>
          <p:cNvSpPr>
            <a:spLocks noGrp="1"/>
          </p:cNvSpPr>
          <p:nvPr>
            <p:ph idx="1"/>
          </p:nvPr>
        </p:nvSpPr>
        <p:spPr>
          <a:xfrm>
            <a:off x="701040" y="3601085"/>
            <a:ext cx="10515600" cy="2700655"/>
          </a:xfrm>
        </p:spPr>
        <p:txBody>
          <a:bodyPr>
            <a:normAutofit/>
          </a:bodyPr>
          <a:lstStyle/>
          <a:p>
            <a:r>
              <a:rPr lang="tr-TR" sz="1800" b="1" dirty="0" smtClean="0"/>
              <a:t>Çizelge 5’te gözlenen ve tahmin edilen değerler görülmektedir. Bu algoritma birinci sınıf öğrencilerini %92.2 oranında, üçüncü sınıf öğrencilerini %51.7 oranında ve toplamda ise %56.2 oranında doğru sınıflandırma yapılabilmektedir.</a:t>
            </a:r>
          </a:p>
          <a:p>
            <a:r>
              <a:rPr lang="tr-TR" sz="1800" b="1" dirty="0" smtClean="0"/>
              <a:t> </a:t>
            </a:r>
            <a:r>
              <a:rPr lang="tr-TR" sz="1800" b="1" dirty="0" err="1" smtClean="0"/>
              <a:t>İkinci</a:t>
            </a:r>
            <a:r>
              <a:rPr lang="tr-TR" sz="1800" b="1" dirty="0" smtClean="0"/>
              <a:t> ve dördüncü sınıf öğrencileri sınıflandırmaya dahil edilmemiştir.</a:t>
            </a:r>
            <a:endParaRPr lang="tr-TR" sz="1800" b="1" dirty="0"/>
          </a:p>
        </p:txBody>
      </p:sp>
      <p:pic>
        <p:nvPicPr>
          <p:cNvPr id="5" name="Resim 4"/>
          <p:cNvPicPr>
            <a:picLocks noChangeAspect="1"/>
          </p:cNvPicPr>
          <p:nvPr/>
        </p:nvPicPr>
        <p:blipFill>
          <a:blip r:embed="rId2"/>
          <a:stretch>
            <a:fillRect/>
          </a:stretch>
        </p:blipFill>
        <p:spPr>
          <a:xfrm>
            <a:off x="2112864" y="951865"/>
            <a:ext cx="7966272" cy="2426871"/>
          </a:xfrm>
          <a:prstGeom prst="rect">
            <a:avLst/>
          </a:prstGeom>
        </p:spPr>
      </p:pic>
    </p:spTree>
    <p:extLst>
      <p:ext uri="{BB962C8B-B14F-4D97-AF65-F5344CB8AC3E}">
        <p14:creationId xmlns:p14="http://schemas.microsoft.com/office/powerpoint/2010/main" val="171926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smtClean="0"/>
              <a:t>BULGULAR VE TARTIŞMA</a:t>
            </a:r>
            <a:endParaRPr lang="tr-TR" sz="4000" b="1" dirty="0"/>
          </a:p>
        </p:txBody>
      </p:sp>
      <p:sp>
        <p:nvSpPr>
          <p:cNvPr id="3" name="İçerik Yer Tutucusu 2"/>
          <p:cNvSpPr>
            <a:spLocks noGrp="1"/>
          </p:cNvSpPr>
          <p:nvPr>
            <p:ph idx="1"/>
          </p:nvPr>
        </p:nvSpPr>
        <p:spPr>
          <a:xfrm>
            <a:off x="838200" y="1825625"/>
            <a:ext cx="4500673" cy="4351338"/>
          </a:xfrm>
        </p:spPr>
        <p:txBody>
          <a:bodyPr>
            <a:normAutofit/>
          </a:bodyPr>
          <a:lstStyle/>
          <a:p>
            <a:r>
              <a:rPr lang="tr-TR" sz="2000" b="1" dirty="0" smtClean="0"/>
              <a:t>Kurs İçin Karar Ağacı</a:t>
            </a:r>
          </a:p>
          <a:p>
            <a:r>
              <a:rPr lang="tr-TR" sz="1800" dirty="0" smtClean="0"/>
              <a:t>Kurs için ağaç diyagramı </a:t>
            </a:r>
            <a:r>
              <a:rPr lang="tr-TR" sz="1800" dirty="0" err="1" smtClean="0"/>
              <a:t>Şekil</a:t>
            </a:r>
            <a:r>
              <a:rPr lang="tr-TR" sz="1800" dirty="0" smtClean="0"/>
              <a:t> 3’te verilmiştir.</a:t>
            </a:r>
          </a:p>
          <a:p>
            <a:r>
              <a:rPr lang="tr-TR" sz="1800" dirty="0" smtClean="0"/>
              <a:t> Üst düğümdeki minimum durumlar 50, Alt düğümdeki minimum durumlar 25’ten oluşmaktadır. </a:t>
            </a:r>
          </a:p>
          <a:p>
            <a:r>
              <a:rPr lang="tr-TR" sz="1800" dirty="0" smtClean="0"/>
              <a:t>Kurs için ağaç diyagramı ana kök ile birlikte 4 daldan (düğümden) oluşmaktadır. </a:t>
            </a:r>
          </a:p>
          <a:p>
            <a:r>
              <a:rPr lang="tr-TR" sz="1800" dirty="0" smtClean="0"/>
              <a:t>“Türevi tanımlayabilirim” ifadesine göre ağaç diyagramı 3 terminal düğüme ayrılmıştır.</a:t>
            </a:r>
            <a:endParaRPr lang="tr-TR" sz="1800" b="1" dirty="0"/>
          </a:p>
        </p:txBody>
      </p:sp>
      <p:pic>
        <p:nvPicPr>
          <p:cNvPr id="4" name="Resim 3"/>
          <p:cNvPicPr>
            <a:picLocks noChangeAspect="1"/>
          </p:cNvPicPr>
          <p:nvPr/>
        </p:nvPicPr>
        <p:blipFill>
          <a:blip r:embed="rId2"/>
          <a:stretch>
            <a:fillRect/>
          </a:stretch>
        </p:blipFill>
        <p:spPr>
          <a:xfrm>
            <a:off x="5338873" y="1690688"/>
            <a:ext cx="6168464" cy="4021032"/>
          </a:xfrm>
          <a:prstGeom prst="rect">
            <a:avLst/>
          </a:prstGeom>
        </p:spPr>
      </p:pic>
    </p:spTree>
    <p:extLst>
      <p:ext uri="{BB962C8B-B14F-4D97-AF65-F5344CB8AC3E}">
        <p14:creationId xmlns:p14="http://schemas.microsoft.com/office/powerpoint/2010/main" val="245692605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2151</Words>
  <Application>Microsoft Office PowerPoint</Application>
  <PresentationFormat>Geniş ekran</PresentationFormat>
  <Paragraphs>89</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Office Teması</vt:lpstr>
      <vt:lpstr>Karar Ağacı Optimizasyon Algoritması üzerine Bir Çalışma </vt:lpstr>
      <vt:lpstr>ÖZET: </vt:lpstr>
      <vt:lpstr>GİRİŞ</vt:lpstr>
      <vt:lpstr>PowerPoint Sunusu</vt:lpstr>
      <vt:lpstr>MATERYAL VE METOT</vt:lpstr>
      <vt:lpstr>Sınıflar İçin Karar Ağacı</vt:lpstr>
      <vt:lpstr>PowerPoint Sunusu</vt:lpstr>
      <vt:lpstr>PowerPoint Sunusu</vt:lpstr>
      <vt:lpstr>BULGULAR VE TARTIŞMA</vt:lpstr>
      <vt:lpstr>PowerPoint Sunusu</vt:lpstr>
      <vt:lpstr>PowerPoint Sunusu</vt:lpstr>
      <vt:lpstr>PowerPoint Sunusu</vt:lpstr>
      <vt:lpstr>SONUÇ</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Karar Ağacı Optimizasyon Algoritması üzerine Bir Çalışma</dc:title>
  <dc:creator>AsusTuf</dc:creator>
  <cp:lastModifiedBy>AsusTuf</cp:lastModifiedBy>
  <cp:revision>5</cp:revision>
  <dcterms:created xsi:type="dcterms:W3CDTF">2024-05-06T15:30:17Z</dcterms:created>
  <dcterms:modified xsi:type="dcterms:W3CDTF">2024-05-06T16:05:11Z</dcterms:modified>
</cp:coreProperties>
</file>