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84" r:id="rId3"/>
    <p:sldId id="285" r:id="rId4"/>
    <p:sldId id="286" r:id="rId5"/>
    <p:sldId id="294" r:id="rId6"/>
    <p:sldId id="287" r:id="rId7"/>
    <p:sldId id="288" r:id="rId8"/>
    <p:sldId id="289" r:id="rId9"/>
    <p:sldId id="290" r:id="rId10"/>
    <p:sldId id="291" r:id="rId11"/>
    <p:sldId id="292" r:id="rId12"/>
    <p:sldId id="293"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197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21EB54-B5B3-486D-8B5F-6EEDC0647164}" type="datetimeFigureOut">
              <a:rPr lang="tr-TR" smtClean="0"/>
              <a:pPr/>
              <a:t>8.03.2024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Asıl metin stillerini düzenlemek için tıklatın</a:t>
            </a:r>
          </a:p>
          <a:p>
            <a:pPr lvl="1"/>
            <a:r>
              <a:rPr lang="en-US" smtClean="0"/>
              <a:t>İkinci düzey</a:t>
            </a:r>
          </a:p>
          <a:p>
            <a:pPr lvl="2"/>
            <a:r>
              <a:rPr lang="en-US" smtClean="0"/>
              <a:t>Üçüncü düzey</a:t>
            </a:r>
          </a:p>
          <a:p>
            <a:pPr lvl="3"/>
            <a:r>
              <a:rPr lang="en-US" smtClean="0"/>
              <a:t>Dördüncü düzey</a:t>
            </a:r>
          </a:p>
          <a:p>
            <a:pPr lvl="4"/>
            <a:r>
              <a:rPr lang="en-US"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B14B9-72D2-436F-A902-F4DC2954EBE1}" type="slidenum">
              <a:rPr lang="tr-TR" smtClean="0"/>
              <a:pPr/>
              <a:t>‹#›</a:t>
            </a:fld>
            <a:endParaRPr lang="tr-TR"/>
          </a:p>
        </p:txBody>
      </p:sp>
    </p:spTree>
    <p:extLst>
      <p:ext uri="{BB962C8B-B14F-4D97-AF65-F5344CB8AC3E}">
        <p14:creationId xmlns:p14="http://schemas.microsoft.com/office/powerpoint/2010/main" val="1482449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F7FD40-E1DF-4A8F-85A9-E5C4A5C219F6}" type="slidenum">
              <a:rPr lang="en-US"/>
              <a:pPr/>
              <a:t>1</a:t>
            </a:fld>
            <a:endParaRPr lang="en-US"/>
          </a:p>
        </p:txBody>
      </p:sp>
      <p:sp>
        <p:nvSpPr>
          <p:cNvPr id="51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3" name="Rectangle 3"/>
          <p:cNvSpPr>
            <a:spLocks noGrp="1" noChangeArrowheads="1"/>
          </p:cNvSpPr>
          <p:nvPr>
            <p:ph type="body" idx="1"/>
          </p:nvPr>
        </p:nvSpPr>
        <p:spPr bwMode="auto">
          <a:xfrm>
            <a:off x="533400" y="4343400"/>
            <a:ext cx="5791200" cy="4495800"/>
          </a:xfrm>
          <a:prstGeom prst="rect">
            <a:avLst/>
          </a:prstGeom>
          <a:solidFill>
            <a:srgbClr val="FFFFFF"/>
          </a:solidFill>
          <a:ln>
            <a:solidFill>
              <a:srgbClr val="000000"/>
            </a:solidFill>
            <a:miter lim="800000"/>
            <a:headEnd/>
            <a:tailEnd/>
          </a:ln>
        </p:spPr>
        <p:txBody>
          <a:bodyPr/>
          <a:lstStyle/>
          <a:p>
            <a:endParaRPr lang="tr-TR">
              <a:cs typeface="Times New Roman" pitchFamily="18" charset="0"/>
            </a:endParaRPr>
          </a:p>
        </p:txBody>
      </p:sp>
    </p:spTree>
    <p:extLst>
      <p:ext uri="{BB962C8B-B14F-4D97-AF65-F5344CB8AC3E}">
        <p14:creationId xmlns:p14="http://schemas.microsoft.com/office/powerpoint/2010/main" val="133409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88CBE-9641-415F-A1F6-CE89C4C1CD7F}" type="slidenum">
              <a:rPr lang="en-US"/>
              <a:pPr/>
              <a:t>4</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730670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05713-1F33-40F3-8641-378EE30A76FB}" type="slidenum">
              <a:rPr lang="en-US"/>
              <a:pPr/>
              <a:t>13</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678287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B1890-565C-4B36-A6D0-A1A497CACF8A}" type="slidenum">
              <a:rPr lang="en-US"/>
              <a:pPr/>
              <a:t>15</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2429159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BD9986DF-3BF8-4494-8CC4-C9AB969FEC6A}" type="datetime1">
              <a:rPr lang="tr-TR" smtClean="0"/>
              <a:t>8.03.2024</a:t>
            </a:fld>
            <a:endParaRPr lang="tr-TR"/>
          </a:p>
        </p:txBody>
      </p:sp>
      <p:sp>
        <p:nvSpPr>
          <p:cNvPr id="5" name="4 Altbilgi Yer Tutucusu"/>
          <p:cNvSpPr>
            <a:spLocks noGrp="1"/>
          </p:cNvSpPr>
          <p:nvPr>
            <p:ph type="ftr" sz="quarter" idx="11"/>
          </p:nvPr>
        </p:nvSpPr>
        <p:spPr/>
        <p:txBody>
          <a:bodyPr/>
          <a:lstStyle/>
          <a:p>
            <a:r>
              <a:rPr lang="tr-TR" smtClean="0"/>
              <a:t>Bilal ALATAŞ</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E61580F-240D-49FF-B0F2-3EE8DD2D1F87}" type="datetime1">
              <a:rPr lang="tr-TR" smtClean="0"/>
              <a:t>8.03.2024</a:t>
            </a:fld>
            <a:endParaRPr lang="tr-TR"/>
          </a:p>
        </p:txBody>
      </p:sp>
      <p:sp>
        <p:nvSpPr>
          <p:cNvPr id="5" name="4 Altbilgi Yer Tutucusu"/>
          <p:cNvSpPr>
            <a:spLocks noGrp="1"/>
          </p:cNvSpPr>
          <p:nvPr>
            <p:ph type="ftr" sz="quarter" idx="11"/>
          </p:nvPr>
        </p:nvSpPr>
        <p:spPr/>
        <p:txBody>
          <a:bodyPr/>
          <a:lstStyle/>
          <a:p>
            <a:r>
              <a:rPr lang="tr-TR" smtClean="0"/>
              <a:t>Bilal ALATAŞ</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21B1C30C-AF4A-46F1-89FA-F328625AFA46}" type="datetime1">
              <a:rPr lang="tr-TR" smtClean="0"/>
              <a:t>8.03.2024</a:t>
            </a:fld>
            <a:endParaRPr lang="tr-TR"/>
          </a:p>
        </p:txBody>
      </p:sp>
      <p:sp>
        <p:nvSpPr>
          <p:cNvPr id="5" name="4 Altbilgi Yer Tutucusu"/>
          <p:cNvSpPr>
            <a:spLocks noGrp="1"/>
          </p:cNvSpPr>
          <p:nvPr>
            <p:ph type="ftr" sz="quarter" idx="11"/>
          </p:nvPr>
        </p:nvSpPr>
        <p:spPr/>
        <p:txBody>
          <a:bodyPr/>
          <a:lstStyle/>
          <a:p>
            <a:r>
              <a:rPr lang="tr-TR" smtClean="0"/>
              <a:t>Bilal ALATAŞ</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1A9879F-18C1-4520-912A-83F43145D9D0}" type="datetime1">
              <a:rPr lang="tr-TR" smtClean="0"/>
              <a:t>8.03.2024</a:t>
            </a:fld>
            <a:endParaRPr lang="tr-TR"/>
          </a:p>
        </p:txBody>
      </p:sp>
      <p:sp>
        <p:nvSpPr>
          <p:cNvPr id="5" name="4 Altbilgi Yer Tutucusu"/>
          <p:cNvSpPr>
            <a:spLocks noGrp="1"/>
          </p:cNvSpPr>
          <p:nvPr>
            <p:ph type="ftr" sz="quarter" idx="11"/>
          </p:nvPr>
        </p:nvSpPr>
        <p:spPr/>
        <p:txBody>
          <a:bodyPr/>
          <a:lstStyle/>
          <a:p>
            <a:r>
              <a:rPr lang="tr-TR" smtClean="0"/>
              <a:t>Bilal ALATAŞ</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65D8894-05D1-457E-AE12-C61D5773CD54}" type="datetime1">
              <a:rPr lang="tr-TR" smtClean="0"/>
              <a:t>8.03.2024</a:t>
            </a:fld>
            <a:endParaRPr lang="tr-TR"/>
          </a:p>
        </p:txBody>
      </p:sp>
      <p:sp>
        <p:nvSpPr>
          <p:cNvPr id="5" name="4 Altbilgi Yer Tutucusu"/>
          <p:cNvSpPr>
            <a:spLocks noGrp="1"/>
          </p:cNvSpPr>
          <p:nvPr>
            <p:ph type="ftr" sz="quarter" idx="11"/>
          </p:nvPr>
        </p:nvSpPr>
        <p:spPr/>
        <p:txBody>
          <a:bodyPr/>
          <a:lstStyle/>
          <a:p>
            <a:r>
              <a:rPr lang="tr-TR" smtClean="0"/>
              <a:t>Bilal ALATAŞ</a:t>
            </a:r>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74D4FCAD-765C-48DC-986A-C5055DDC5CB3}" type="datetime1">
              <a:rPr lang="tr-TR" smtClean="0"/>
              <a:t>8.03.2024</a:t>
            </a:fld>
            <a:endParaRPr lang="tr-TR"/>
          </a:p>
        </p:txBody>
      </p:sp>
      <p:sp>
        <p:nvSpPr>
          <p:cNvPr id="6" name="5 Altbilgi Yer Tutucusu"/>
          <p:cNvSpPr>
            <a:spLocks noGrp="1"/>
          </p:cNvSpPr>
          <p:nvPr>
            <p:ph type="ftr" sz="quarter" idx="11"/>
          </p:nvPr>
        </p:nvSpPr>
        <p:spPr/>
        <p:txBody>
          <a:bodyPr/>
          <a:lstStyle/>
          <a:p>
            <a:r>
              <a:rPr lang="tr-TR" smtClean="0"/>
              <a:t>Bilal ALATAŞ</a:t>
            </a:r>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8613B2A-A0C9-461D-BA0D-0F06140B5DBA}" type="datetime1">
              <a:rPr lang="tr-TR" smtClean="0"/>
              <a:t>8.03.2024</a:t>
            </a:fld>
            <a:endParaRPr lang="tr-TR"/>
          </a:p>
        </p:txBody>
      </p:sp>
      <p:sp>
        <p:nvSpPr>
          <p:cNvPr id="8" name="7 Altbilgi Yer Tutucusu"/>
          <p:cNvSpPr>
            <a:spLocks noGrp="1"/>
          </p:cNvSpPr>
          <p:nvPr>
            <p:ph type="ftr" sz="quarter" idx="11"/>
          </p:nvPr>
        </p:nvSpPr>
        <p:spPr/>
        <p:txBody>
          <a:bodyPr/>
          <a:lstStyle/>
          <a:p>
            <a:r>
              <a:rPr lang="tr-TR" smtClean="0"/>
              <a:t>Bilal ALATAŞ</a:t>
            </a:r>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FE64F9DC-52D0-4242-ACBE-2F12A353B397}" type="datetime1">
              <a:rPr lang="tr-TR" smtClean="0"/>
              <a:t>8.03.2024</a:t>
            </a:fld>
            <a:endParaRPr lang="tr-TR"/>
          </a:p>
        </p:txBody>
      </p:sp>
      <p:sp>
        <p:nvSpPr>
          <p:cNvPr id="4" name="3 Altbilgi Yer Tutucusu"/>
          <p:cNvSpPr>
            <a:spLocks noGrp="1"/>
          </p:cNvSpPr>
          <p:nvPr>
            <p:ph type="ftr" sz="quarter" idx="11"/>
          </p:nvPr>
        </p:nvSpPr>
        <p:spPr/>
        <p:txBody>
          <a:bodyPr/>
          <a:lstStyle/>
          <a:p>
            <a:r>
              <a:rPr lang="tr-TR" smtClean="0"/>
              <a:t>Bilal ALATAŞ</a:t>
            </a:r>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04518B94-9E0A-45F7-8423-B99F239FFDC2}" type="datetime1">
              <a:rPr lang="tr-TR" smtClean="0"/>
              <a:t>8.03.2024</a:t>
            </a:fld>
            <a:endParaRPr lang="tr-TR"/>
          </a:p>
        </p:txBody>
      </p:sp>
      <p:sp>
        <p:nvSpPr>
          <p:cNvPr id="3" name="2 Altbilgi Yer Tutucusu"/>
          <p:cNvSpPr>
            <a:spLocks noGrp="1"/>
          </p:cNvSpPr>
          <p:nvPr>
            <p:ph type="ftr" sz="quarter" idx="11"/>
          </p:nvPr>
        </p:nvSpPr>
        <p:spPr/>
        <p:txBody>
          <a:bodyPr/>
          <a:lstStyle/>
          <a:p>
            <a:r>
              <a:rPr lang="tr-TR" smtClean="0"/>
              <a:t>Bilal ALATAŞ</a:t>
            </a:r>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92B5BD1D-E18E-4614-9E66-3D96A8B6041B}" type="datetime1">
              <a:rPr lang="tr-TR" smtClean="0"/>
              <a:t>8.03.2024</a:t>
            </a:fld>
            <a:endParaRPr lang="tr-TR"/>
          </a:p>
        </p:txBody>
      </p:sp>
      <p:sp>
        <p:nvSpPr>
          <p:cNvPr id="6" name="5 Altbilgi Yer Tutucusu"/>
          <p:cNvSpPr>
            <a:spLocks noGrp="1"/>
          </p:cNvSpPr>
          <p:nvPr>
            <p:ph type="ftr" sz="quarter" idx="11"/>
          </p:nvPr>
        </p:nvSpPr>
        <p:spPr/>
        <p:txBody>
          <a:bodyPr/>
          <a:lstStyle/>
          <a:p>
            <a:r>
              <a:rPr lang="tr-TR" smtClean="0"/>
              <a:t>Bilal ALATAŞ</a:t>
            </a:r>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3A56CD4-BD75-42D2-995A-7AE72F2A4773}" type="datetime1">
              <a:rPr lang="tr-TR" smtClean="0"/>
              <a:t>8.03.2024</a:t>
            </a:fld>
            <a:endParaRPr lang="tr-TR"/>
          </a:p>
        </p:txBody>
      </p:sp>
      <p:sp>
        <p:nvSpPr>
          <p:cNvPr id="6" name="5 Altbilgi Yer Tutucusu"/>
          <p:cNvSpPr>
            <a:spLocks noGrp="1"/>
          </p:cNvSpPr>
          <p:nvPr>
            <p:ph type="ftr" sz="quarter" idx="11"/>
          </p:nvPr>
        </p:nvSpPr>
        <p:spPr/>
        <p:txBody>
          <a:bodyPr/>
          <a:lstStyle/>
          <a:p>
            <a:r>
              <a:rPr lang="tr-TR" smtClean="0"/>
              <a:t>Bilal ALATAŞ</a:t>
            </a:r>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899CA-0C53-464A-9163-1E85DC35D196}" type="datetime1">
              <a:rPr lang="tr-TR" smtClean="0"/>
              <a:t>8.03.2024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Bilal ALATAŞ</a:t>
            </a: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667000" y="838200"/>
            <a:ext cx="6202363" cy="2195513"/>
          </a:xfrm>
        </p:spPr>
        <p:txBody>
          <a:bodyPr/>
          <a:lstStyle/>
          <a:p>
            <a:pPr algn="ctr"/>
            <a:r>
              <a:rPr lang="tr-TR" sz="3300" smtClean="0">
                <a:latin typeface="Arial" charset="0"/>
              </a:rPr>
              <a:t>Veri </a:t>
            </a:r>
            <a:r>
              <a:rPr lang="tr-TR" sz="3300" dirty="0" smtClean="0">
                <a:latin typeface="Arial" charset="0"/>
              </a:rPr>
              <a:t>Madenciliği</a:t>
            </a:r>
            <a:endParaRPr lang="tr-TR" sz="2800" dirty="0">
              <a:cs typeface="Times New Roman" pitchFamily="18" charset="0"/>
            </a:endParaRPr>
          </a:p>
        </p:txBody>
      </p:sp>
      <p:sp>
        <p:nvSpPr>
          <p:cNvPr id="3075" name="Rectangle 3"/>
          <p:cNvSpPr>
            <a:spLocks noGrp="1" noChangeArrowheads="1"/>
          </p:cNvSpPr>
          <p:nvPr>
            <p:ph type="subTitle" idx="1"/>
          </p:nvPr>
        </p:nvSpPr>
        <p:spPr>
          <a:xfrm>
            <a:off x="381000" y="3429000"/>
            <a:ext cx="8458200" cy="3124200"/>
          </a:xfrm>
        </p:spPr>
        <p:txBody>
          <a:bodyPr/>
          <a:lstStyle/>
          <a:p>
            <a:r>
              <a:rPr lang="tr-TR" sz="2200" dirty="0" smtClean="0"/>
              <a:t>Ders Notları - 1</a:t>
            </a:r>
            <a:r>
              <a:rPr lang="tr-TR" sz="2000" dirty="0"/>
              <a:t/>
            </a:r>
            <a:br>
              <a:rPr lang="tr-TR" sz="2000" dirty="0"/>
            </a:br>
            <a:r>
              <a:rPr lang="tr-TR" sz="1600" dirty="0"/>
              <a:t>	 </a:t>
            </a:r>
            <a:r>
              <a:rPr lang="tr-TR" sz="1800" dirty="0"/>
              <a:t> </a:t>
            </a:r>
          </a:p>
        </p:txBody>
      </p:sp>
      <p:pic>
        <p:nvPicPr>
          <p:cNvPr id="3076" name="Picture 4" descr="c:\Program Files\Common Files\Microsoft Shared\Clipart\cagcat50\pe01838_.wmf"/>
          <p:cNvPicPr>
            <a:picLocks noChangeAspect="1" noChangeArrowheads="1"/>
          </p:cNvPicPr>
          <p:nvPr/>
        </p:nvPicPr>
        <p:blipFill>
          <a:blip r:embed="rId3"/>
          <a:srcRect/>
          <a:stretch>
            <a:fillRect/>
          </a:stretch>
        </p:blipFill>
        <p:spPr bwMode="auto">
          <a:xfrm>
            <a:off x="304800" y="1066800"/>
            <a:ext cx="2971800" cy="28511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68263"/>
            <a:ext cx="7772400" cy="1431926"/>
          </a:xfrm>
        </p:spPr>
        <p:txBody>
          <a:bodyPr>
            <a:normAutofit fontScale="90000"/>
          </a:bodyPr>
          <a:lstStyle/>
          <a:p>
            <a:r>
              <a:rPr lang="tr-TR"/>
              <a:t>3. Modelin Kurulması ve Değerlendirilmesi</a:t>
            </a:r>
            <a:r>
              <a:rPr lang="tr-TR">
                <a:solidFill>
                  <a:srgbClr val="000000"/>
                </a:solidFill>
              </a:rPr>
              <a:t> </a:t>
            </a:r>
          </a:p>
        </p:txBody>
      </p:sp>
      <p:sp>
        <p:nvSpPr>
          <p:cNvPr id="64515" name="Rectangle 3"/>
          <p:cNvSpPr>
            <a:spLocks noGrp="1" noChangeArrowheads="1"/>
          </p:cNvSpPr>
          <p:nvPr>
            <p:ph type="body" idx="1"/>
          </p:nvPr>
        </p:nvSpPr>
        <p:spPr>
          <a:xfrm>
            <a:off x="685800" y="1295400"/>
            <a:ext cx="8172480" cy="4800600"/>
          </a:xfrm>
        </p:spPr>
        <p:txBody>
          <a:bodyPr>
            <a:normAutofit lnSpcReduction="10000"/>
          </a:bodyPr>
          <a:lstStyle/>
          <a:p>
            <a:pPr algn="just"/>
            <a:r>
              <a:rPr lang="tr-TR" sz="3100" dirty="0">
                <a:latin typeface="+mj-lt"/>
              </a:rPr>
              <a:t>Tanımlanan problem için en uygun modelin bulunabilmesi, olabildiğince çok sayıda modelin kurularak denenmesi ile mümkündür. Bu nedenle veri hazırlama ve model kurma aşamaları, en iyi olduğu düşünülen modele varılıncaya kadar yinelenen bir süreçtir. </a:t>
            </a:r>
          </a:p>
          <a:p>
            <a:pPr algn="just"/>
            <a:r>
              <a:rPr lang="tr-TR" sz="3100" dirty="0">
                <a:latin typeface="+mj-lt"/>
              </a:rPr>
              <a:t>Model kuruluş süreci denetimli (</a:t>
            </a:r>
            <a:r>
              <a:rPr lang="tr-TR" sz="3100" dirty="0" err="1">
                <a:latin typeface="+mj-lt"/>
              </a:rPr>
              <a:t>Supervised</a:t>
            </a:r>
            <a:r>
              <a:rPr lang="tr-TR" sz="3100" dirty="0">
                <a:latin typeface="+mj-lt"/>
              </a:rPr>
              <a:t>) ve denetimsiz (</a:t>
            </a:r>
            <a:r>
              <a:rPr lang="tr-TR" sz="3100" dirty="0" err="1">
                <a:latin typeface="+mj-lt"/>
              </a:rPr>
              <a:t>Unsupervised</a:t>
            </a:r>
            <a:r>
              <a:rPr lang="tr-TR" sz="3100" dirty="0">
                <a:latin typeface="+mj-lt"/>
              </a:rPr>
              <a:t>) öğrenimin kullanıldığı modellere göre farklılık göstermektedir</a:t>
            </a:r>
            <a:endParaRPr lang="tr-TR" dirty="0">
              <a:solidFill>
                <a:srgbClr val="000000"/>
              </a:solidFill>
              <a:latin typeface="+mj-lt"/>
            </a:endParaRP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0"/>
            <a:ext cx="7772400" cy="762000"/>
          </a:xfrm>
        </p:spPr>
        <p:txBody>
          <a:bodyPr/>
          <a:lstStyle/>
          <a:p>
            <a:r>
              <a:rPr lang="tr-TR"/>
              <a:t>4. Modelin Kullanılması</a:t>
            </a:r>
            <a:r>
              <a:rPr lang="tr-TR">
                <a:solidFill>
                  <a:srgbClr val="000000"/>
                </a:solidFill>
              </a:rPr>
              <a:t> </a:t>
            </a:r>
          </a:p>
        </p:txBody>
      </p:sp>
      <p:sp>
        <p:nvSpPr>
          <p:cNvPr id="65539" name="Rectangle 3"/>
          <p:cNvSpPr>
            <a:spLocks noGrp="1" noChangeArrowheads="1"/>
          </p:cNvSpPr>
          <p:nvPr>
            <p:ph type="body" idx="1"/>
          </p:nvPr>
        </p:nvSpPr>
        <p:spPr>
          <a:xfrm>
            <a:off x="762000" y="762000"/>
            <a:ext cx="7772400" cy="5181600"/>
          </a:xfrm>
        </p:spPr>
        <p:txBody>
          <a:bodyPr>
            <a:normAutofit/>
          </a:bodyPr>
          <a:lstStyle/>
          <a:p>
            <a:r>
              <a:rPr lang="tr-TR" sz="2900">
                <a:latin typeface="+mj-lt"/>
              </a:rPr>
              <a:t>Kurulan ve geçerliliği kabul edilen model doğrudan bir uygulama olabileceği gibi, bir başka uygulamanın alt parçası olarak kullanılabilir. Kurulan modeller risk analizi, kredi değerlendirme, dolandırıcılık tespiti gibi işletme uygulamalarında doğrudan kullanılabileceği gibi, promosyon planlaması simülasyonuna entegre edilebilir veya tahmin edilen envanter düzeyleri yeniden sipariş noktasının altına düştüğünde, otomatik olarak sipariş verilmesini sağlayacak bir uygulamanın içine gömülebilir</a:t>
            </a:r>
            <a:endParaRPr lang="tr-TR">
              <a:latin typeface="+mj-lt"/>
            </a:endParaRP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11</a:t>
            </a:fld>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800100"/>
            <a:ext cx="7772400" cy="762000"/>
          </a:xfrm>
        </p:spPr>
        <p:txBody>
          <a:bodyPr/>
          <a:lstStyle/>
          <a:p>
            <a:r>
              <a:rPr lang="tr-TR"/>
              <a:t>5. Modelin İzlenmesi</a:t>
            </a:r>
            <a:r>
              <a:rPr lang="tr-TR">
                <a:solidFill>
                  <a:srgbClr val="000000"/>
                </a:solidFill>
              </a:rPr>
              <a:t> </a:t>
            </a:r>
          </a:p>
        </p:txBody>
      </p:sp>
      <p:sp>
        <p:nvSpPr>
          <p:cNvPr id="66563" name="Rectangle 3"/>
          <p:cNvSpPr>
            <a:spLocks noGrp="1" noChangeArrowheads="1"/>
          </p:cNvSpPr>
          <p:nvPr>
            <p:ph type="body" idx="1"/>
          </p:nvPr>
        </p:nvSpPr>
        <p:spPr>
          <a:xfrm>
            <a:off x="685800" y="1752600"/>
            <a:ext cx="7772400" cy="4343400"/>
          </a:xfrm>
        </p:spPr>
        <p:txBody>
          <a:bodyPr>
            <a:normAutofit lnSpcReduction="10000"/>
          </a:bodyPr>
          <a:lstStyle/>
          <a:p>
            <a:r>
              <a:rPr lang="tr-TR">
                <a:latin typeface="+mj-lt"/>
              </a:rPr>
              <a:t>Zaman içerisinde bütün sistemlerin özelliklerinde ve dolayısıyla ürettikleri verilerde ortaya çıkan değişiklikler, kurulan modellerin sürekli olarak izlenmesini ve gerekiyorsa yeniden düzenlenmesini gerektirecektir. Tahmin edilen ve gözlenen değişkenler arasındaki farklılığı gösteren grafikler model sonuçlarının izlenmesinde kullanılan yararlı bir yöntemdir.</a:t>
            </a:r>
            <a:r>
              <a:rPr lang="tr-TR">
                <a:solidFill>
                  <a:srgbClr val="000000"/>
                </a:solidFill>
                <a:latin typeface="+mj-lt"/>
              </a:rPr>
              <a:t> </a:t>
            </a: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12</a:t>
            </a:fld>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800100"/>
            <a:ext cx="7772400" cy="762000"/>
          </a:xfrm>
        </p:spPr>
        <p:txBody>
          <a:bodyPr/>
          <a:lstStyle/>
          <a:p>
            <a:r>
              <a:rPr lang="tr-TR"/>
              <a:t>İçerik</a:t>
            </a:r>
            <a:endParaRPr lang="en-US"/>
          </a:p>
        </p:txBody>
      </p:sp>
      <p:sp>
        <p:nvSpPr>
          <p:cNvPr id="47107" name="Rectangle 3"/>
          <p:cNvSpPr>
            <a:spLocks noGrp="1" noChangeArrowheads="1"/>
          </p:cNvSpPr>
          <p:nvPr>
            <p:ph type="body" idx="1"/>
          </p:nvPr>
        </p:nvSpPr>
        <p:spPr/>
        <p:txBody>
          <a:bodyPr/>
          <a:lstStyle/>
          <a:p>
            <a:endParaRPr lang="tr-TR" dirty="0">
              <a:latin typeface="+mj-lt"/>
            </a:endParaRPr>
          </a:p>
          <a:p>
            <a:r>
              <a:rPr lang="tr-TR" dirty="0" smtClean="0">
                <a:latin typeface="+mj-lt"/>
              </a:rPr>
              <a:t>Veritabanlarında </a:t>
            </a:r>
            <a:r>
              <a:rPr lang="tr-TR" dirty="0">
                <a:latin typeface="+mj-lt"/>
              </a:rPr>
              <a:t>Bilgi Keşfi Süreci</a:t>
            </a:r>
          </a:p>
          <a:p>
            <a:r>
              <a:rPr lang="tr-TR" b="1" dirty="0" smtClean="0">
                <a:solidFill>
                  <a:schemeClr val="folHlink"/>
                </a:solidFill>
                <a:effectLst>
                  <a:outerShdw blurRad="38100" dist="38100" dir="2700000" algn="tl">
                    <a:srgbClr val="000000"/>
                  </a:outerShdw>
                </a:effectLst>
                <a:latin typeface="+mj-lt"/>
              </a:rPr>
              <a:t>Veri Madenciliği </a:t>
            </a:r>
          </a:p>
          <a:p>
            <a:endParaRPr lang="en-US" dirty="0">
              <a:latin typeface="+mj-lt"/>
            </a:endParaRP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13</a:t>
            </a:fld>
            <a:endParaRPr lang="tr-T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0" y="0"/>
            <a:ext cx="7772400" cy="6553200"/>
          </a:xfrm>
        </p:spPr>
        <p:txBody>
          <a:bodyPr/>
          <a:lstStyle/>
          <a:p>
            <a:r>
              <a:rPr lang="tr-TR" sz="2900" dirty="0">
                <a:latin typeface="+mj-lt"/>
              </a:rPr>
              <a:t>Her 20 ayda bir dünyadaki bilgi miktarının </a:t>
            </a:r>
            <a:r>
              <a:rPr lang="tr-TR" sz="2900" dirty="0" smtClean="0">
                <a:latin typeface="+mj-lt"/>
              </a:rPr>
              <a:t>10 </a:t>
            </a:r>
            <a:r>
              <a:rPr lang="tr-TR" sz="2900" dirty="0">
                <a:latin typeface="+mj-lt"/>
              </a:rPr>
              <a:t>katına çıktığı tahmin edilmektedir.</a:t>
            </a:r>
          </a:p>
          <a:p>
            <a:r>
              <a:rPr lang="tr-TR" sz="2900" dirty="0">
                <a:latin typeface="+mj-lt"/>
              </a:rPr>
              <a:t>Dünya gözlem uyduları bir günde </a:t>
            </a:r>
            <a:r>
              <a:rPr lang="tr-TR" sz="2900" dirty="0" smtClean="0">
                <a:latin typeface="+mj-lt"/>
              </a:rPr>
              <a:t>yüzlerce </a:t>
            </a:r>
            <a:r>
              <a:rPr lang="tr-TR" sz="2900" dirty="0" err="1" smtClean="0">
                <a:latin typeface="+mj-lt"/>
              </a:rPr>
              <a:t>petabayt</a:t>
            </a:r>
            <a:r>
              <a:rPr lang="tr-TR" sz="2900" dirty="0" smtClean="0">
                <a:latin typeface="+mj-lt"/>
              </a:rPr>
              <a:t> </a:t>
            </a:r>
            <a:r>
              <a:rPr lang="tr-TR" sz="2900" dirty="0">
                <a:latin typeface="+mj-lt"/>
              </a:rPr>
              <a:t>veri üretmektedir.</a:t>
            </a:r>
          </a:p>
          <a:p>
            <a:endParaRPr lang="tr-TR" dirty="0">
              <a:latin typeface="+mj-lt"/>
            </a:endParaRPr>
          </a:p>
          <a:p>
            <a:r>
              <a:rPr lang="tr-TR" dirty="0">
                <a:solidFill>
                  <a:schemeClr val="tx2"/>
                </a:solidFill>
                <a:latin typeface="+mj-lt"/>
              </a:rPr>
              <a:t>Bilgi toplama ve toplanan bilgileri saklama olanaklarında büyük bir artış.</a:t>
            </a:r>
          </a:p>
          <a:p>
            <a:r>
              <a:rPr lang="tr-TR" dirty="0">
                <a:solidFill>
                  <a:schemeClr val="tx2"/>
                </a:solidFill>
                <a:latin typeface="+mj-lt"/>
              </a:rPr>
              <a:t>Kredi kartı kullanımı, tıbbi test sonuçları, telefon konuşmaları, süper marketlerde bir kerede satın alınan ürünler gibi en basit hareketler bile bilgisayar ortamına kaydedilmektedir </a:t>
            </a:r>
          </a:p>
        </p:txBody>
      </p:sp>
      <p:sp>
        <p:nvSpPr>
          <p:cNvPr id="29708" name="Text Box 12"/>
          <p:cNvSpPr txBox="1">
            <a:spLocks noChangeArrowheads="1"/>
          </p:cNvSpPr>
          <p:nvPr/>
        </p:nvSpPr>
        <p:spPr bwMode="auto">
          <a:xfrm>
            <a:off x="0" y="0"/>
            <a:ext cx="184731" cy="369332"/>
          </a:xfrm>
          <a:prstGeom prst="rect">
            <a:avLst/>
          </a:prstGeom>
          <a:noFill/>
          <a:ln w="9525">
            <a:noFill/>
            <a:miter lim="800000"/>
            <a:headEnd/>
            <a:tailEnd/>
          </a:ln>
          <a:effectLst/>
        </p:spPr>
        <p:txBody>
          <a:bodyPr wrap="none">
            <a:spAutoFit/>
          </a:bodyPr>
          <a:lstStyle/>
          <a:p>
            <a:pPr>
              <a:spcBef>
                <a:spcPct val="50000"/>
              </a:spcBef>
            </a:pPr>
            <a:endParaRPr lang="tr-TR">
              <a:latin typeface="+mj-lt"/>
            </a:endParaRPr>
          </a:p>
        </p:txBody>
      </p:sp>
      <p:graphicFrame>
        <p:nvGraphicFramePr>
          <p:cNvPr id="29709" name="Object 13"/>
          <p:cNvGraphicFramePr>
            <a:graphicFrameLocks/>
          </p:cNvGraphicFramePr>
          <p:nvPr/>
        </p:nvGraphicFramePr>
        <p:xfrm>
          <a:off x="6781800" y="3886200"/>
          <a:ext cx="2362200" cy="2971800"/>
        </p:xfrm>
        <a:graphic>
          <a:graphicData uri="http://schemas.openxmlformats.org/presentationml/2006/ole">
            <mc:AlternateContent xmlns:mc="http://schemas.openxmlformats.org/markup-compatibility/2006">
              <mc:Choice xmlns:v="urn:schemas-microsoft-com:vml" Requires="v">
                <p:oleObj spid="_x0000_s1035" name="Klip" r:id="rId3" imgW="3404880" imgH="3660480" progId="">
                  <p:embed/>
                </p:oleObj>
              </mc:Choice>
              <mc:Fallback>
                <p:oleObj name="Klip" r:id="rId3" imgW="3404880" imgH="3660480" progId="">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886200"/>
                        <a:ext cx="2362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ayt Numarası Yer Tutucusu 4"/>
          <p:cNvSpPr>
            <a:spLocks noGrp="1"/>
          </p:cNvSpPr>
          <p:nvPr>
            <p:ph type="sldNum" sz="quarter" idx="12"/>
          </p:nvPr>
        </p:nvSpPr>
        <p:spPr/>
        <p:txBody>
          <a:bodyPr/>
          <a:lstStyle/>
          <a:p>
            <a:fld id="{B1DEFA8C-F947-479F-BE07-76B6B3F80BF1}" type="slidenum">
              <a:rPr lang="tr-TR" smtClean="0"/>
              <a:pPr/>
              <a:t>14</a:t>
            </a:fld>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28600"/>
            <a:ext cx="7772400" cy="762000"/>
          </a:xfrm>
        </p:spPr>
        <p:txBody>
          <a:bodyPr/>
          <a:lstStyle/>
          <a:p>
            <a:r>
              <a:rPr lang="tr-TR"/>
              <a:t>Veri Madenciliği Nedir?</a:t>
            </a:r>
            <a:endParaRPr lang="en-US"/>
          </a:p>
        </p:txBody>
      </p:sp>
      <p:sp>
        <p:nvSpPr>
          <p:cNvPr id="8195" name="Rectangle 3"/>
          <p:cNvSpPr>
            <a:spLocks noGrp="1" noChangeArrowheads="1"/>
          </p:cNvSpPr>
          <p:nvPr>
            <p:ph type="body" idx="1"/>
          </p:nvPr>
        </p:nvSpPr>
        <p:spPr>
          <a:xfrm>
            <a:off x="0" y="1143000"/>
            <a:ext cx="7772400" cy="4648200"/>
          </a:xfrm>
        </p:spPr>
        <p:txBody>
          <a:bodyPr>
            <a:normAutofit fontScale="92500" lnSpcReduction="10000"/>
          </a:bodyPr>
          <a:lstStyle/>
          <a:p>
            <a:pPr>
              <a:lnSpc>
                <a:spcPct val="90000"/>
              </a:lnSpc>
              <a:buFontTx/>
              <a:buNone/>
            </a:pPr>
            <a:r>
              <a:rPr lang="en-US" sz="2800" i="1" dirty="0">
                <a:latin typeface="+mj-lt"/>
                <a:cs typeface="Times New Roman" pitchFamily="18" charset="0"/>
              </a:rPr>
              <a:t>	</a:t>
            </a:r>
            <a:r>
              <a:rPr lang="en-US" sz="2800" i="1" dirty="0" err="1">
                <a:latin typeface="+mj-lt"/>
                <a:cs typeface="Times New Roman" pitchFamily="18" charset="0"/>
              </a:rPr>
              <a:t>Veri</a:t>
            </a:r>
            <a:r>
              <a:rPr lang="en-US" sz="2800" i="1" dirty="0">
                <a:latin typeface="+mj-lt"/>
                <a:cs typeface="Times New Roman" pitchFamily="18" charset="0"/>
              </a:rPr>
              <a:t> </a:t>
            </a:r>
            <a:r>
              <a:rPr lang="tr-TR" sz="2800" i="1" dirty="0">
                <a:latin typeface="+mj-lt"/>
                <a:cs typeface="Times New Roman" pitchFamily="18" charset="0"/>
              </a:rPr>
              <a:t>madenciliği</a:t>
            </a:r>
            <a:r>
              <a:rPr lang="en-US" sz="2800" i="1" dirty="0">
                <a:latin typeface="+mj-lt"/>
                <a:cs typeface="Times New Roman" pitchFamily="18" charset="0"/>
              </a:rPr>
              <a:t>;</a:t>
            </a:r>
            <a:endParaRPr lang="tr-TR" sz="2800" i="1" dirty="0">
              <a:latin typeface="+mj-lt"/>
              <a:cs typeface="Times New Roman" pitchFamily="18" charset="0"/>
            </a:endParaRPr>
          </a:p>
          <a:p>
            <a:pPr lvl="1">
              <a:lnSpc>
                <a:spcPct val="90000"/>
              </a:lnSpc>
            </a:pPr>
            <a:r>
              <a:rPr lang="tr-TR" i="1" dirty="0">
                <a:latin typeface="+mj-lt"/>
                <a:cs typeface="Times New Roman" pitchFamily="18" charset="0"/>
              </a:rPr>
              <a:t>veri ambarlarındaki tutulan </a:t>
            </a:r>
          </a:p>
          <a:p>
            <a:pPr lvl="1">
              <a:lnSpc>
                <a:spcPct val="90000"/>
              </a:lnSpc>
            </a:pPr>
            <a:r>
              <a:rPr lang="tr-TR" i="1" dirty="0">
                <a:latin typeface="+mj-lt"/>
                <a:cs typeface="Times New Roman" pitchFamily="18" charset="0"/>
              </a:rPr>
              <a:t>çok çe</a:t>
            </a:r>
            <a:r>
              <a:rPr lang="tr-TR" dirty="0">
                <a:latin typeface="+mj-lt"/>
                <a:cs typeface="Times New Roman" pitchFamily="18" charset="0"/>
              </a:rPr>
              <a:t>ş</a:t>
            </a:r>
            <a:r>
              <a:rPr lang="tr-TR" i="1" dirty="0">
                <a:latin typeface="+mj-lt"/>
                <a:cs typeface="Times New Roman" pitchFamily="18" charset="0"/>
              </a:rPr>
              <a:t>itli ve çok miktarda veriye dayanarak  </a:t>
            </a:r>
          </a:p>
          <a:p>
            <a:pPr lvl="1">
              <a:lnSpc>
                <a:spcPct val="90000"/>
              </a:lnSpc>
            </a:pPr>
            <a:r>
              <a:rPr lang="tr-TR" i="1" dirty="0">
                <a:latin typeface="+mj-lt"/>
                <a:cs typeface="Times New Roman" pitchFamily="18" charset="0"/>
              </a:rPr>
              <a:t>daha önce ke</a:t>
            </a:r>
            <a:r>
              <a:rPr lang="tr-TR" dirty="0">
                <a:latin typeface="+mj-lt"/>
                <a:cs typeface="Times New Roman" pitchFamily="18" charset="0"/>
              </a:rPr>
              <a:t>ş</a:t>
            </a:r>
            <a:r>
              <a:rPr lang="tr-TR" i="1" dirty="0">
                <a:latin typeface="+mj-lt"/>
                <a:cs typeface="Times New Roman" pitchFamily="18" charset="0"/>
              </a:rPr>
              <a:t>fedilmemi</a:t>
            </a:r>
            <a:r>
              <a:rPr lang="tr-TR" dirty="0">
                <a:latin typeface="+mj-lt"/>
                <a:cs typeface="Times New Roman" pitchFamily="18" charset="0"/>
              </a:rPr>
              <a:t>ş</a:t>
            </a:r>
            <a:r>
              <a:rPr lang="tr-TR" i="1" dirty="0">
                <a:latin typeface="+mj-lt"/>
                <a:cs typeface="Times New Roman" pitchFamily="18" charset="0"/>
              </a:rPr>
              <a:t> bilgileri </a:t>
            </a:r>
          </a:p>
          <a:p>
            <a:pPr lvl="1">
              <a:lnSpc>
                <a:spcPct val="90000"/>
              </a:lnSpc>
            </a:pPr>
            <a:r>
              <a:rPr lang="tr-TR" i="1" dirty="0">
                <a:latin typeface="+mj-lt"/>
                <a:cs typeface="Times New Roman" pitchFamily="18" charset="0"/>
              </a:rPr>
              <a:t>ortaya çıkarmak, </a:t>
            </a:r>
          </a:p>
          <a:p>
            <a:pPr lvl="1">
              <a:lnSpc>
                <a:spcPct val="90000"/>
              </a:lnSpc>
            </a:pPr>
            <a:r>
              <a:rPr lang="tr-TR" i="1" dirty="0">
                <a:latin typeface="+mj-lt"/>
                <a:cs typeface="Times New Roman" pitchFamily="18" charset="0"/>
              </a:rPr>
              <a:t>bunları karar verme  ve </a:t>
            </a:r>
          </a:p>
          <a:p>
            <a:pPr lvl="1">
              <a:lnSpc>
                <a:spcPct val="90000"/>
              </a:lnSpc>
            </a:pPr>
            <a:r>
              <a:rPr lang="tr-TR" i="1" dirty="0">
                <a:latin typeface="+mj-lt"/>
                <a:cs typeface="Times New Roman" pitchFamily="18" charset="0"/>
              </a:rPr>
              <a:t>eylem planını gerçekle</a:t>
            </a:r>
            <a:r>
              <a:rPr lang="tr-TR" dirty="0">
                <a:latin typeface="+mj-lt"/>
                <a:cs typeface="Times New Roman" pitchFamily="18" charset="0"/>
              </a:rPr>
              <a:t>ş</a:t>
            </a:r>
            <a:r>
              <a:rPr lang="tr-TR" i="1" dirty="0">
                <a:latin typeface="+mj-lt"/>
                <a:cs typeface="Times New Roman" pitchFamily="18" charset="0"/>
              </a:rPr>
              <a:t>tirmek için  kullanma sürecidir.</a:t>
            </a:r>
            <a:r>
              <a:rPr lang="en-US" i="1" dirty="0">
                <a:latin typeface="+mj-lt"/>
                <a:cs typeface="Times New Roman" pitchFamily="18" charset="0"/>
              </a:rPr>
              <a:t> </a:t>
            </a:r>
            <a:endParaRPr lang="en-US" dirty="0">
              <a:latin typeface="+mj-lt"/>
              <a:cs typeface="Times New Roman" pitchFamily="18" charset="0"/>
            </a:endParaRPr>
          </a:p>
          <a:p>
            <a:pPr lvl="1">
              <a:lnSpc>
                <a:spcPct val="90000"/>
              </a:lnSpc>
            </a:pPr>
            <a:endParaRPr lang="en-US" sz="2400" dirty="0">
              <a:latin typeface="+mj-lt"/>
              <a:cs typeface="Times New Roman" pitchFamily="18" charset="0"/>
            </a:endParaRPr>
          </a:p>
          <a:p>
            <a:pPr lvl="1">
              <a:lnSpc>
                <a:spcPct val="90000"/>
              </a:lnSpc>
              <a:buFont typeface="Wingdings" pitchFamily="2" charset="2"/>
              <a:buNone/>
            </a:pPr>
            <a:r>
              <a:rPr lang="tr-TR" dirty="0">
                <a:latin typeface="+mj-lt"/>
                <a:cs typeface="Times New Roman" pitchFamily="18" charset="0"/>
              </a:rPr>
              <a:t>		Büyük miktarda veri içinden, gelecekle ilgili tahmin yapmamızı sağlayacak </a:t>
            </a:r>
            <a:r>
              <a:rPr lang="tr-TR" dirty="0">
                <a:solidFill>
                  <a:schemeClr val="accent1"/>
                </a:solidFill>
                <a:latin typeface="+mj-lt"/>
                <a:cs typeface="Times New Roman" pitchFamily="18" charset="0"/>
              </a:rPr>
              <a:t>bağıntı</a:t>
            </a:r>
            <a:r>
              <a:rPr lang="tr-TR" dirty="0">
                <a:latin typeface="+mj-lt"/>
                <a:cs typeface="Times New Roman" pitchFamily="18" charset="0"/>
              </a:rPr>
              <a:t> ve </a:t>
            </a:r>
            <a:r>
              <a:rPr lang="tr-TR" dirty="0">
                <a:solidFill>
                  <a:schemeClr val="accent1"/>
                </a:solidFill>
                <a:latin typeface="+mj-lt"/>
                <a:cs typeface="Times New Roman" pitchFamily="18" charset="0"/>
              </a:rPr>
              <a:t>kural</a:t>
            </a:r>
            <a:r>
              <a:rPr lang="tr-TR" dirty="0">
                <a:latin typeface="+mj-lt"/>
                <a:cs typeface="Times New Roman" pitchFamily="18" charset="0"/>
              </a:rPr>
              <a:t>ların aranmasıdır.</a:t>
            </a:r>
            <a:endParaRPr lang="en-US" dirty="0">
              <a:latin typeface="+mj-lt"/>
              <a:cs typeface="Times New Roman" pitchFamily="18" charset="0"/>
            </a:endParaRPr>
          </a:p>
        </p:txBody>
      </p:sp>
      <p:graphicFrame>
        <p:nvGraphicFramePr>
          <p:cNvPr id="8197" name="Object 5"/>
          <p:cNvGraphicFramePr>
            <a:graphicFrameLocks noChangeAspect="1"/>
          </p:cNvGraphicFramePr>
          <p:nvPr/>
        </p:nvGraphicFramePr>
        <p:xfrm>
          <a:off x="7848600" y="228600"/>
          <a:ext cx="1087438" cy="1174750"/>
        </p:xfrm>
        <a:graphic>
          <a:graphicData uri="http://schemas.openxmlformats.org/presentationml/2006/ole">
            <mc:AlternateContent xmlns:mc="http://schemas.openxmlformats.org/markup-compatibility/2006">
              <mc:Choice xmlns:v="urn:schemas-microsoft-com:vml" Requires="v">
                <p:oleObj spid="_x0000_s2068" name="Klip" r:id="rId4" imgW="1088640" imgH="1174680" progId="">
                  <p:embed/>
                </p:oleObj>
              </mc:Choice>
              <mc:Fallback>
                <p:oleObj name="Klip" r:id="rId4" imgW="1088640" imgH="11746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228600"/>
                        <a:ext cx="1087438"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6"/>
          <p:cNvGraphicFramePr>
            <a:graphicFrameLocks noChangeAspect="1"/>
          </p:cNvGraphicFramePr>
          <p:nvPr/>
        </p:nvGraphicFramePr>
        <p:xfrm>
          <a:off x="7239000" y="5461000"/>
          <a:ext cx="1905000" cy="1397000"/>
        </p:xfrm>
        <a:graphic>
          <a:graphicData uri="http://schemas.openxmlformats.org/presentationml/2006/ole">
            <mc:AlternateContent xmlns:mc="http://schemas.openxmlformats.org/markup-compatibility/2006">
              <mc:Choice xmlns:v="urn:schemas-microsoft-com:vml" Requires="v">
                <p:oleObj spid="_x0000_s2069" name="Klip" r:id="rId6" imgW="4582440" imgH="3359160" progId="">
                  <p:embed/>
                </p:oleObj>
              </mc:Choice>
              <mc:Fallback>
                <p:oleObj name="Klip" r:id="rId6" imgW="4582440" imgH="335916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5461000"/>
                        <a:ext cx="1905000" cy="139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ayt Numarası Yer Tutucusu 5"/>
          <p:cNvSpPr>
            <a:spLocks noGrp="1"/>
          </p:cNvSpPr>
          <p:nvPr>
            <p:ph type="sldNum" sz="quarter" idx="12"/>
          </p:nvPr>
        </p:nvSpPr>
        <p:spPr/>
        <p:txBody>
          <a:bodyPr/>
          <a:lstStyle/>
          <a:p>
            <a:fld id="{B1DEFA8C-F947-479F-BE07-76B6B3F80BF1}" type="slidenum">
              <a:rPr lang="tr-TR" smtClean="0"/>
              <a:pPr/>
              <a:t>15</a:t>
            </a:fld>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41313"/>
            <a:ext cx="7772400" cy="1679575"/>
          </a:xfrm>
        </p:spPr>
        <p:txBody>
          <a:bodyPr/>
          <a:lstStyle/>
          <a:p>
            <a:r>
              <a:rPr lang="tr-TR" sz="2600" i="1" dirty="0"/>
              <a:t>Sayısal verinin miktarı, son 10 yılda bir patlama yaşayarak tahminlerin dışında bir artış göstermiştir. Buna karşılık, bilim adamlarının, mühendislerin ve analistlerin sayısı değişmemektedir.</a:t>
            </a:r>
            <a:endParaRPr lang="tr-TR" i="1" dirty="0">
              <a:solidFill>
                <a:srgbClr val="000000"/>
              </a:solidFill>
            </a:endParaRPr>
          </a:p>
        </p:txBody>
      </p:sp>
      <p:sp>
        <p:nvSpPr>
          <p:cNvPr id="30723" name="Rectangle 3"/>
          <p:cNvSpPr>
            <a:spLocks noGrp="1" noChangeArrowheads="1"/>
          </p:cNvSpPr>
          <p:nvPr>
            <p:ph type="body" idx="1"/>
          </p:nvPr>
        </p:nvSpPr>
        <p:spPr>
          <a:xfrm>
            <a:off x="1371600" y="2209800"/>
            <a:ext cx="7772400" cy="4114800"/>
          </a:xfrm>
        </p:spPr>
        <p:txBody>
          <a:bodyPr/>
          <a:lstStyle/>
          <a:p>
            <a:pPr lvl="2" algn="just"/>
            <a:r>
              <a:rPr lang="tr-TR" dirty="0">
                <a:latin typeface="+mj-lt"/>
              </a:rPr>
              <a:t>Geniş hacimli ve çok boyutlu VM için yeni algoritma ve sistemlerin geliştirilmesi,</a:t>
            </a:r>
          </a:p>
          <a:p>
            <a:pPr lvl="2" algn="just"/>
            <a:r>
              <a:rPr lang="tr-TR" dirty="0">
                <a:latin typeface="+mj-lt"/>
              </a:rPr>
              <a:t>Yeni veri tiplerinin madenciliği için yeni algoritma, teknik ve sistemlerin geliştirilmesi,</a:t>
            </a:r>
          </a:p>
          <a:p>
            <a:pPr lvl="2" algn="just"/>
            <a:r>
              <a:rPr lang="tr-TR" dirty="0">
                <a:latin typeface="+mj-lt"/>
              </a:rPr>
              <a:t>Dağıtık VM için algoritma, protokol ve altyapıların geliştirilmesi, </a:t>
            </a:r>
          </a:p>
          <a:p>
            <a:pPr lvl="2" algn="just"/>
            <a:r>
              <a:rPr lang="tr-TR" dirty="0">
                <a:latin typeface="+mj-lt"/>
              </a:rPr>
              <a:t>Mevcut VM sistemlerinin kullanımının ilerletilip geliştirilmesi,</a:t>
            </a:r>
          </a:p>
          <a:p>
            <a:pPr lvl="2" algn="just"/>
            <a:r>
              <a:rPr lang="tr-TR" dirty="0">
                <a:latin typeface="+mj-lt"/>
              </a:rPr>
              <a:t>VM için özel gizlilik ve güvenlik modellerinin geliştirilmesi.</a:t>
            </a:r>
          </a:p>
          <a:p>
            <a:endParaRPr lang="tr-TR" dirty="0">
              <a:latin typeface="+mj-lt"/>
            </a:endParaRPr>
          </a:p>
        </p:txBody>
      </p:sp>
      <p:graphicFrame>
        <p:nvGraphicFramePr>
          <p:cNvPr id="30724" name="Object 4"/>
          <p:cNvGraphicFramePr>
            <a:graphicFrameLocks noChangeAspect="1"/>
          </p:cNvGraphicFramePr>
          <p:nvPr/>
        </p:nvGraphicFramePr>
        <p:xfrm>
          <a:off x="0" y="3276600"/>
          <a:ext cx="2286000" cy="1574800"/>
        </p:xfrm>
        <a:graphic>
          <a:graphicData uri="http://schemas.openxmlformats.org/presentationml/2006/ole">
            <mc:AlternateContent xmlns:mc="http://schemas.openxmlformats.org/markup-compatibility/2006">
              <mc:Choice xmlns:v="urn:schemas-microsoft-com:vml" Requires="v">
                <p:oleObj spid="_x0000_s3083" name="Klip" r:id="rId3" imgW="2812680" imgH="1910160" progId="">
                  <p:embed/>
                </p:oleObj>
              </mc:Choice>
              <mc:Fallback>
                <p:oleObj name="Klip" r:id="rId3" imgW="2812680" imgH="19101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76600"/>
                        <a:ext cx="2286000" cy="157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ayt Numarası Yer Tutucusu 4"/>
          <p:cNvSpPr>
            <a:spLocks noGrp="1"/>
          </p:cNvSpPr>
          <p:nvPr>
            <p:ph type="sldNum" sz="quarter" idx="12"/>
          </p:nvPr>
        </p:nvSpPr>
        <p:spPr/>
        <p:txBody>
          <a:bodyPr/>
          <a:lstStyle/>
          <a:p>
            <a:fld id="{B1DEFA8C-F947-479F-BE07-76B6B3F80BF1}" type="slidenum">
              <a:rPr lang="tr-TR" smtClean="0"/>
              <a:pPr/>
              <a:t>16</a:t>
            </a:fld>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1295400" y="1524000"/>
            <a:ext cx="7086600" cy="4648200"/>
          </a:xfrm>
        </p:spPr>
        <p:txBody>
          <a:bodyPr>
            <a:normAutofit fontScale="92500"/>
          </a:bodyPr>
          <a:lstStyle/>
          <a:p>
            <a:pPr algn="just">
              <a:buFontTx/>
              <a:buNone/>
            </a:pPr>
            <a:r>
              <a:rPr lang="tr-TR" sz="2800" dirty="0">
                <a:latin typeface="+mj-lt"/>
              </a:rPr>
              <a:t>		VM, verilerin içerisindeki desenlerin, ilişkilerin, değişimlerin, düzensizliklerin, kuralların ve istatistiksel olarak önemli olan yapıların yarı otomatik olarak keşfedilmesidir. </a:t>
            </a:r>
          </a:p>
          <a:p>
            <a:pPr>
              <a:buFontTx/>
              <a:buNone/>
            </a:pPr>
            <a:r>
              <a:rPr lang="tr-TR" sz="2800" dirty="0">
                <a:latin typeface="+mj-lt"/>
              </a:rPr>
              <a:t>     	Temel olarak VM, veri setleri arasındaki desenlerin ya da düzenin, verinin analizi ve yazılım tekniklerinin kullanılması ile ilgilidir. Veriler arasındaki ilişkiyi, kuralları ve özellikleri belirlemekten bilgisayar sorumludur. Amaç, daha önceden fark edilmemiş veri desenlerini tespit edebilmektir</a:t>
            </a:r>
            <a:endParaRPr lang="tr-TR" dirty="0">
              <a:solidFill>
                <a:srgbClr val="000000"/>
              </a:solidFill>
              <a:latin typeface="+mj-lt"/>
            </a:endParaRPr>
          </a:p>
        </p:txBody>
      </p:sp>
      <p:graphicFrame>
        <p:nvGraphicFramePr>
          <p:cNvPr id="31749" name="Object 5"/>
          <p:cNvGraphicFramePr>
            <a:graphicFrameLocks noChangeAspect="1"/>
          </p:cNvGraphicFramePr>
          <p:nvPr/>
        </p:nvGraphicFramePr>
        <p:xfrm>
          <a:off x="304800" y="3276600"/>
          <a:ext cx="1079500" cy="1905000"/>
        </p:xfrm>
        <a:graphic>
          <a:graphicData uri="http://schemas.openxmlformats.org/presentationml/2006/ole">
            <mc:AlternateContent xmlns:mc="http://schemas.openxmlformats.org/markup-compatibility/2006">
              <mc:Choice xmlns:v="urn:schemas-microsoft-com:vml" Requires="v">
                <p:oleObj spid="_x0000_s4107" name="Klip" r:id="rId3" imgW="4133520" imgH="7296120" progId="">
                  <p:embed/>
                </p:oleObj>
              </mc:Choice>
              <mc:Fallback>
                <p:oleObj name="Klip" r:id="rId3" imgW="4133520" imgH="72961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76600"/>
                        <a:ext cx="10795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ayt Numarası Yer Tutucusu 3"/>
          <p:cNvSpPr>
            <a:spLocks noGrp="1"/>
          </p:cNvSpPr>
          <p:nvPr>
            <p:ph type="sldNum" sz="quarter" idx="12"/>
          </p:nvPr>
        </p:nvSpPr>
        <p:spPr/>
        <p:txBody>
          <a:bodyPr/>
          <a:lstStyle/>
          <a:p>
            <a:fld id="{B1DEFA8C-F947-479F-BE07-76B6B3F80BF1}" type="slidenum">
              <a:rPr lang="tr-TR" smtClean="0"/>
              <a:pPr/>
              <a:t>17</a:t>
            </a:fld>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457200"/>
            <a:ext cx="7772400" cy="762000"/>
          </a:xfrm>
        </p:spPr>
        <p:txBody>
          <a:bodyPr/>
          <a:lstStyle/>
          <a:p>
            <a:r>
              <a:rPr lang="tr-TR">
                <a:solidFill>
                  <a:schemeClr val="hlink"/>
                </a:solidFill>
              </a:rPr>
              <a:t>Örnek Uygulamalar</a:t>
            </a:r>
          </a:p>
        </p:txBody>
      </p:sp>
      <p:sp>
        <p:nvSpPr>
          <p:cNvPr id="49155" name="Rectangle 3"/>
          <p:cNvSpPr>
            <a:spLocks noGrp="1" noChangeArrowheads="1"/>
          </p:cNvSpPr>
          <p:nvPr>
            <p:ph type="body" idx="1"/>
          </p:nvPr>
        </p:nvSpPr>
        <p:spPr/>
        <p:txBody>
          <a:bodyPr/>
          <a:lstStyle/>
          <a:p>
            <a:pPr>
              <a:lnSpc>
                <a:spcPct val="90000"/>
              </a:lnSpc>
            </a:pPr>
            <a:r>
              <a:rPr lang="tr-TR" dirty="0">
                <a:latin typeface="+mj-lt"/>
              </a:rPr>
              <a:t>Bağıntı</a:t>
            </a:r>
          </a:p>
          <a:p>
            <a:pPr>
              <a:lnSpc>
                <a:spcPct val="90000"/>
              </a:lnSpc>
              <a:buFontTx/>
              <a:buNone/>
            </a:pPr>
            <a:r>
              <a:rPr lang="tr-TR" dirty="0">
                <a:latin typeface="+mj-lt"/>
              </a:rPr>
              <a:t>	</a:t>
            </a:r>
            <a:r>
              <a:rPr lang="tr-TR" sz="2800" dirty="0">
                <a:latin typeface="+mj-lt"/>
              </a:rPr>
              <a:t>“Çocuk bezi alan müşterilerin </a:t>
            </a:r>
            <a:r>
              <a:rPr lang="en-US" sz="2800" dirty="0">
                <a:latin typeface="+mj-lt"/>
              </a:rPr>
              <a:t>30%</a:t>
            </a:r>
            <a:r>
              <a:rPr lang="tr-TR" sz="2800" dirty="0">
                <a:latin typeface="+mj-lt"/>
              </a:rPr>
              <a:t>’u bira da alır</a:t>
            </a:r>
            <a:r>
              <a:rPr lang="en-US" sz="2800" dirty="0">
                <a:latin typeface="+mj-lt"/>
              </a:rPr>
              <a:t>.</a:t>
            </a:r>
            <a:r>
              <a:rPr lang="tr-TR" sz="2800" dirty="0">
                <a:latin typeface="+mj-lt"/>
              </a:rPr>
              <a:t>” (</a:t>
            </a:r>
            <a:r>
              <a:rPr lang="tr-TR" sz="2800" i="1" dirty="0">
                <a:latin typeface="+mj-lt"/>
              </a:rPr>
              <a:t>Basket </a:t>
            </a:r>
            <a:r>
              <a:rPr lang="tr-TR" sz="2800" i="1" dirty="0" err="1">
                <a:latin typeface="+mj-lt"/>
              </a:rPr>
              <a:t>Analysis</a:t>
            </a:r>
            <a:r>
              <a:rPr lang="tr-TR" sz="2800" dirty="0">
                <a:latin typeface="+mj-lt"/>
              </a:rPr>
              <a:t>)</a:t>
            </a:r>
          </a:p>
          <a:p>
            <a:pPr>
              <a:lnSpc>
                <a:spcPct val="90000"/>
              </a:lnSpc>
            </a:pPr>
            <a:r>
              <a:rPr lang="tr-TR" dirty="0">
                <a:latin typeface="+mj-lt"/>
              </a:rPr>
              <a:t>Sınıflandırma</a:t>
            </a:r>
          </a:p>
          <a:p>
            <a:pPr>
              <a:lnSpc>
                <a:spcPct val="90000"/>
              </a:lnSpc>
              <a:buFontTx/>
              <a:buNone/>
            </a:pPr>
            <a:r>
              <a:rPr lang="tr-TR" dirty="0">
                <a:latin typeface="+mj-lt"/>
              </a:rPr>
              <a:t>	</a:t>
            </a:r>
            <a:r>
              <a:rPr lang="tr-TR" sz="2800" dirty="0">
                <a:latin typeface="+mj-lt"/>
              </a:rPr>
              <a:t>“Genç kadınlar küçük araba satın alır; yaşlı, zengin erkekler ise büyük, lüks araba satın alır.”</a:t>
            </a:r>
          </a:p>
          <a:p>
            <a:pPr>
              <a:lnSpc>
                <a:spcPct val="90000"/>
              </a:lnSpc>
            </a:pPr>
            <a:r>
              <a:rPr lang="tr-TR" dirty="0">
                <a:latin typeface="+mj-lt"/>
              </a:rPr>
              <a:t>Regresyon</a:t>
            </a:r>
          </a:p>
          <a:p>
            <a:pPr>
              <a:lnSpc>
                <a:spcPct val="90000"/>
              </a:lnSpc>
              <a:buFontTx/>
              <a:buNone/>
            </a:pPr>
            <a:r>
              <a:rPr lang="tr-TR" sz="2800" dirty="0">
                <a:latin typeface="+mj-lt"/>
              </a:rPr>
              <a:t>	Kredi </a:t>
            </a:r>
            <a:r>
              <a:rPr lang="tr-TR" sz="2800" dirty="0" err="1">
                <a:latin typeface="+mj-lt"/>
              </a:rPr>
              <a:t>skorlama</a:t>
            </a:r>
            <a:r>
              <a:rPr lang="tr-TR" sz="2800" dirty="0">
                <a:latin typeface="+mj-lt"/>
              </a:rPr>
              <a:t> (</a:t>
            </a:r>
            <a:r>
              <a:rPr lang="tr-TR" sz="2800" i="1" dirty="0" err="1">
                <a:latin typeface="+mj-lt"/>
              </a:rPr>
              <a:t>Application</a:t>
            </a:r>
            <a:r>
              <a:rPr lang="tr-TR" sz="2800" i="1" dirty="0">
                <a:latin typeface="+mj-lt"/>
              </a:rPr>
              <a:t> </a:t>
            </a:r>
            <a:r>
              <a:rPr lang="tr-TR" sz="2800" i="1" dirty="0" err="1">
                <a:latin typeface="+mj-lt"/>
              </a:rPr>
              <a:t>Scoring</a:t>
            </a:r>
            <a:r>
              <a:rPr lang="tr-TR" sz="2800" dirty="0">
                <a:latin typeface="+mj-lt"/>
              </a:rPr>
              <a:t>)</a:t>
            </a:r>
            <a:endParaRPr lang="en-US" sz="2800" dirty="0">
              <a:latin typeface="+mj-lt"/>
            </a:endParaRPr>
          </a:p>
          <a:p>
            <a:pPr>
              <a:lnSpc>
                <a:spcPct val="90000"/>
              </a:lnSpc>
            </a:pPr>
            <a:endParaRPr lang="tr-TR" dirty="0">
              <a:latin typeface="+mj-lt"/>
            </a:endParaRP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18</a:t>
            </a:fld>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533400"/>
            <a:ext cx="7772400" cy="762000"/>
          </a:xfrm>
        </p:spPr>
        <p:txBody>
          <a:bodyPr/>
          <a:lstStyle/>
          <a:p>
            <a:r>
              <a:rPr lang="tr-TR">
                <a:solidFill>
                  <a:schemeClr val="hlink"/>
                </a:solidFill>
              </a:rPr>
              <a:t>Örnek Uygulamalar</a:t>
            </a:r>
          </a:p>
        </p:txBody>
      </p:sp>
      <p:sp>
        <p:nvSpPr>
          <p:cNvPr id="50179" name="Rectangle 3"/>
          <p:cNvSpPr>
            <a:spLocks noGrp="1" noChangeArrowheads="1"/>
          </p:cNvSpPr>
          <p:nvPr>
            <p:ph type="body" idx="1"/>
          </p:nvPr>
        </p:nvSpPr>
        <p:spPr/>
        <p:txBody>
          <a:bodyPr/>
          <a:lstStyle/>
          <a:p>
            <a:r>
              <a:rPr lang="tr-TR">
                <a:latin typeface="+mj-lt"/>
              </a:rPr>
              <a:t>Zaman içinde Sıralı Örüntüler</a:t>
            </a:r>
          </a:p>
          <a:p>
            <a:pPr>
              <a:buFontTx/>
              <a:buNone/>
            </a:pPr>
            <a:r>
              <a:rPr lang="tr-TR">
                <a:latin typeface="+mj-lt"/>
              </a:rPr>
              <a:t>	</a:t>
            </a:r>
            <a:r>
              <a:rPr lang="tr-TR" sz="2800">
                <a:latin typeface="+mj-lt"/>
              </a:rPr>
              <a:t>“İlk üç taksidinden iki veya daha fazlasını geç ödemiş olan müşteriler %60 olasılıkla krediyi geriye ödeyemiyor</a:t>
            </a:r>
            <a:r>
              <a:rPr lang="en-US" sz="2800">
                <a:latin typeface="+mj-lt"/>
              </a:rPr>
              <a:t>.</a:t>
            </a:r>
            <a:r>
              <a:rPr lang="tr-TR" sz="2800">
                <a:latin typeface="+mj-lt"/>
              </a:rPr>
              <a:t>” (</a:t>
            </a:r>
            <a:r>
              <a:rPr lang="tr-TR" sz="2800" i="1">
                <a:latin typeface="+mj-lt"/>
              </a:rPr>
              <a:t>Behavioral scoring, Churning</a:t>
            </a:r>
            <a:r>
              <a:rPr lang="tr-TR" sz="2800">
                <a:latin typeface="+mj-lt"/>
              </a:rPr>
              <a:t>)</a:t>
            </a:r>
            <a:endParaRPr lang="en-US" sz="2800">
              <a:latin typeface="+mj-lt"/>
            </a:endParaRPr>
          </a:p>
          <a:p>
            <a:r>
              <a:rPr lang="tr-TR">
                <a:latin typeface="+mj-lt"/>
              </a:rPr>
              <a:t>Benzer Zaman Sıraları</a:t>
            </a:r>
          </a:p>
          <a:p>
            <a:pPr>
              <a:buFontTx/>
              <a:buNone/>
            </a:pPr>
            <a:r>
              <a:rPr lang="tr-TR">
                <a:latin typeface="+mj-lt"/>
              </a:rPr>
              <a:t>	</a:t>
            </a:r>
            <a:r>
              <a:rPr lang="tr-TR" sz="2800">
                <a:latin typeface="+mj-lt"/>
              </a:rPr>
              <a:t>“X şirketinin hisselerinin fiyatları Y şirketinin fiyatlarıyla benzer hareket ediyor.”</a:t>
            </a:r>
            <a:endParaRPr lang="en-US">
              <a:latin typeface="+mj-lt"/>
            </a:endParaRPr>
          </a:p>
          <a:p>
            <a:endParaRPr lang="tr-TR">
              <a:latin typeface="+mj-lt"/>
            </a:endParaRPr>
          </a:p>
        </p:txBody>
      </p:sp>
      <p:sp>
        <p:nvSpPr>
          <p:cNvPr id="4" name="Slayt Numarası Yer Tutucusu 3"/>
          <p:cNvSpPr>
            <a:spLocks noGrp="1"/>
          </p:cNvSpPr>
          <p:nvPr>
            <p:ph type="sldNum" sz="quarter" idx="12"/>
          </p:nvPr>
        </p:nvSpPr>
        <p:spPr/>
        <p:txBody>
          <a:bodyPr/>
          <a:lstStyle/>
          <a:p>
            <a:fld id="{B1DEFA8C-F947-479F-BE07-76B6B3F80BF1}" type="slidenum">
              <a:rPr lang="tr-TR" smtClean="0"/>
              <a:pPr/>
              <a:t>19</a:t>
            </a:fld>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800100"/>
            <a:ext cx="7772400" cy="762000"/>
          </a:xfrm>
        </p:spPr>
        <p:txBody>
          <a:bodyPr/>
          <a:lstStyle/>
          <a:p>
            <a:r>
              <a:rPr lang="tr-TR"/>
              <a:t>İçerik</a:t>
            </a:r>
          </a:p>
        </p:txBody>
      </p:sp>
      <p:sp>
        <p:nvSpPr>
          <p:cNvPr id="57347" name="Rectangle 3"/>
          <p:cNvSpPr>
            <a:spLocks noGrp="1" noChangeArrowheads="1"/>
          </p:cNvSpPr>
          <p:nvPr>
            <p:ph type="body" idx="1"/>
          </p:nvPr>
        </p:nvSpPr>
        <p:spPr/>
        <p:txBody>
          <a:bodyPr/>
          <a:lstStyle/>
          <a:p>
            <a:r>
              <a:rPr lang="tr-TR" b="1" dirty="0" smtClean="0">
                <a:solidFill>
                  <a:schemeClr val="folHlink"/>
                </a:solidFill>
                <a:effectLst>
                  <a:outerShdw blurRad="38100" dist="38100" dir="2700000" algn="tl">
                    <a:srgbClr val="000000"/>
                  </a:outerShdw>
                </a:effectLst>
              </a:rPr>
              <a:t>Veritabanlarında Bilgi Keşfi Süreci</a:t>
            </a:r>
            <a:endParaRPr lang="tr-TR" dirty="0" smtClean="0"/>
          </a:p>
          <a:p>
            <a:r>
              <a:rPr lang="tr-TR" dirty="0" smtClean="0"/>
              <a:t>Veri </a:t>
            </a:r>
            <a:r>
              <a:rPr lang="tr-TR" dirty="0"/>
              <a:t>Madenciliği </a:t>
            </a:r>
          </a:p>
        </p:txBody>
      </p:sp>
      <p:sp>
        <p:nvSpPr>
          <p:cNvPr id="4" name="Slayt Numarası Yer Tutucusu 3"/>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762000" y="457200"/>
            <a:ext cx="7772400" cy="762000"/>
          </a:xfrm>
        </p:spPr>
        <p:txBody>
          <a:bodyPr/>
          <a:lstStyle/>
          <a:p>
            <a:r>
              <a:rPr lang="tr-TR">
                <a:solidFill>
                  <a:schemeClr val="hlink"/>
                </a:solidFill>
              </a:rPr>
              <a:t>Örnek Uygulamalar</a:t>
            </a:r>
          </a:p>
        </p:txBody>
      </p:sp>
      <p:sp>
        <p:nvSpPr>
          <p:cNvPr id="51203" name="Rectangle 3"/>
          <p:cNvSpPr>
            <a:spLocks noGrp="1" noChangeArrowheads="1"/>
          </p:cNvSpPr>
          <p:nvPr>
            <p:ph type="body" idx="1"/>
          </p:nvPr>
        </p:nvSpPr>
        <p:spPr/>
        <p:txBody>
          <a:bodyPr/>
          <a:lstStyle/>
          <a:p>
            <a:r>
              <a:rPr lang="tr-TR" dirty="0"/>
              <a:t>İstisnalar (Fark Saptanması)</a:t>
            </a:r>
          </a:p>
          <a:p>
            <a:pPr>
              <a:buFontTx/>
              <a:buNone/>
            </a:pPr>
            <a:r>
              <a:rPr lang="tr-TR" sz="2800" dirty="0"/>
              <a:t>	“Normalden farklı davranış gösteren müşterilerim var mı?” </a:t>
            </a:r>
          </a:p>
          <a:p>
            <a:pPr>
              <a:buFontTx/>
              <a:buNone/>
            </a:pPr>
            <a:r>
              <a:rPr lang="tr-TR" sz="2800" dirty="0"/>
              <a:t>	</a:t>
            </a:r>
            <a:r>
              <a:rPr lang="tr-TR" sz="2800" i="1" dirty="0" err="1"/>
              <a:t>Fraud</a:t>
            </a:r>
            <a:r>
              <a:rPr lang="tr-TR" sz="2800" i="1" dirty="0"/>
              <a:t> </a:t>
            </a:r>
            <a:r>
              <a:rPr lang="tr-TR" sz="2800" i="1" dirty="0" err="1"/>
              <a:t>detection</a:t>
            </a:r>
            <a:endParaRPr lang="en-US" sz="2800" i="1" dirty="0"/>
          </a:p>
          <a:p>
            <a:r>
              <a:rPr lang="tr-TR" dirty="0" err="1"/>
              <a:t>Döküman</a:t>
            </a:r>
            <a:r>
              <a:rPr lang="tr-TR" dirty="0"/>
              <a:t> Madenciliği (Web Madenciliği)</a:t>
            </a:r>
          </a:p>
          <a:p>
            <a:pPr>
              <a:buFontTx/>
              <a:buNone/>
            </a:pPr>
            <a:r>
              <a:rPr lang="tr-TR" dirty="0"/>
              <a:t>	</a:t>
            </a:r>
            <a:r>
              <a:rPr lang="tr-TR" sz="2800" dirty="0"/>
              <a:t>“Bu arşivde (veya internet üzerinde) bu </a:t>
            </a:r>
            <a:r>
              <a:rPr lang="tr-TR" sz="2800" dirty="0" err="1"/>
              <a:t>dökümana</a:t>
            </a:r>
            <a:r>
              <a:rPr lang="tr-TR" sz="2800" dirty="0"/>
              <a:t> benzer hangi </a:t>
            </a:r>
            <a:r>
              <a:rPr lang="tr-TR" sz="2800" dirty="0" err="1"/>
              <a:t>dökümanlar</a:t>
            </a:r>
            <a:r>
              <a:rPr lang="tr-TR" sz="2800" dirty="0"/>
              <a:t> var?”</a:t>
            </a:r>
            <a:endParaRPr lang="en-US" sz="2800" dirty="0"/>
          </a:p>
          <a:p>
            <a:endParaRPr lang="tr-TR" dirty="0"/>
          </a:p>
        </p:txBody>
      </p:sp>
      <p:sp>
        <p:nvSpPr>
          <p:cNvPr id="4" name="Slayt Numarası Yer Tutucusu 3"/>
          <p:cNvSpPr>
            <a:spLocks noGrp="1"/>
          </p:cNvSpPr>
          <p:nvPr>
            <p:ph type="sldNum" sz="quarter" idx="12"/>
          </p:nvPr>
        </p:nvSpPr>
        <p:spPr/>
        <p:txBody>
          <a:bodyPr/>
          <a:lstStyle/>
          <a:p>
            <a:fld id="{B1DEFA8C-F947-479F-BE07-76B6B3F80BF1}" type="slidenum">
              <a:rPr lang="tr-TR" smtClean="0"/>
              <a:pPr/>
              <a:t>20</a:t>
            </a:fld>
            <a:endParaRPr lang="tr-T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381000"/>
            <a:ext cx="7772400" cy="1190625"/>
          </a:xfrm>
        </p:spPr>
        <p:txBody>
          <a:bodyPr/>
          <a:lstStyle/>
          <a:p>
            <a:r>
              <a:rPr lang="en-US" sz="3600" b="1" dirty="0" err="1"/>
              <a:t>Veri</a:t>
            </a:r>
            <a:r>
              <a:rPr lang="en-US" sz="3600" b="1" dirty="0"/>
              <a:t> </a:t>
            </a:r>
            <a:r>
              <a:rPr lang="en-US" sz="3600" b="1" dirty="0" err="1"/>
              <a:t>Madenciliği</a:t>
            </a:r>
            <a:r>
              <a:rPr lang="en-US" sz="3600" b="1" dirty="0"/>
              <a:t> </a:t>
            </a:r>
            <a:r>
              <a:rPr lang="en-US" sz="3600" b="1" dirty="0" err="1"/>
              <a:t>ile</a:t>
            </a:r>
            <a:r>
              <a:rPr lang="en-US" sz="3600" b="1" dirty="0"/>
              <a:t> </a:t>
            </a:r>
            <a:r>
              <a:rPr lang="en-US" sz="3600" b="1" dirty="0" err="1"/>
              <a:t>diğer</a:t>
            </a:r>
            <a:r>
              <a:rPr lang="en-US" sz="3600" b="1" dirty="0"/>
              <a:t> </a:t>
            </a:r>
            <a:r>
              <a:rPr lang="en-US" sz="3600" b="1" dirty="0" err="1"/>
              <a:t>disiplinler</a:t>
            </a:r>
            <a:r>
              <a:rPr lang="en-US" sz="3600" b="1" dirty="0"/>
              <a:t> </a:t>
            </a:r>
            <a:r>
              <a:rPr lang="en-US" sz="3600" b="1" dirty="0" err="1"/>
              <a:t>arasındaki</a:t>
            </a:r>
            <a:r>
              <a:rPr lang="en-US" sz="3600" b="1" dirty="0"/>
              <a:t> </a:t>
            </a:r>
            <a:r>
              <a:rPr lang="en-US" sz="3600" b="1" dirty="0" err="1"/>
              <a:t>ilişki</a:t>
            </a:r>
            <a:endParaRPr lang="tr-TR" sz="3600" b="1" dirty="0"/>
          </a:p>
        </p:txBody>
      </p:sp>
      <p:sp>
        <p:nvSpPr>
          <p:cNvPr id="32772" name="Rectangle 4"/>
          <p:cNvSpPr>
            <a:spLocks noChangeArrowheads="1"/>
          </p:cNvSpPr>
          <p:nvPr/>
        </p:nvSpPr>
        <p:spPr bwMode="auto">
          <a:xfrm>
            <a:off x="3429000" y="3429000"/>
            <a:ext cx="2209800" cy="914400"/>
          </a:xfrm>
          <a:prstGeom prst="rect">
            <a:avLst/>
          </a:prstGeom>
          <a:solidFill>
            <a:schemeClr val="folHlink"/>
          </a:solidFill>
          <a:ln w="9525">
            <a:solidFill>
              <a:schemeClr val="tx1"/>
            </a:solidFill>
            <a:miter lim="800000"/>
            <a:headEnd/>
            <a:tailEnd/>
          </a:ln>
          <a:effectLst/>
          <a:scene3d>
            <a:camera prst="orthographicFront"/>
            <a:lightRig rig="threePt" dir="t"/>
          </a:scene3d>
          <a:sp3d>
            <a:bevelT prst="angle"/>
          </a:sp3d>
        </p:spPr>
        <p:txBody>
          <a:bodyPr wrap="none" anchor="ctr"/>
          <a:lstStyle/>
          <a:p>
            <a:pPr algn="ctr"/>
            <a:r>
              <a:rPr lang="en-US">
                <a:latin typeface="Tahoma" pitchFamily="34" charset="0"/>
              </a:rPr>
              <a:t>Veri Madenciliği</a:t>
            </a:r>
            <a:endParaRPr lang="en-US" sz="2800">
              <a:latin typeface="Tahoma" pitchFamily="34" charset="0"/>
            </a:endParaRPr>
          </a:p>
        </p:txBody>
      </p:sp>
      <p:sp>
        <p:nvSpPr>
          <p:cNvPr id="32773" name="Rectangle 5"/>
          <p:cNvSpPr>
            <a:spLocks noChangeArrowheads="1"/>
          </p:cNvSpPr>
          <p:nvPr/>
        </p:nvSpPr>
        <p:spPr bwMode="auto">
          <a:xfrm>
            <a:off x="1752600" y="1905000"/>
            <a:ext cx="1981200" cy="762000"/>
          </a:xfrm>
          <a:prstGeom prst="rect">
            <a:avLst/>
          </a:prstGeom>
          <a:solidFill>
            <a:schemeClr val="accent1"/>
          </a:solidFill>
          <a:ln w="9525">
            <a:solidFill>
              <a:schemeClr val="tx1"/>
            </a:solidFill>
            <a:miter lim="800000"/>
            <a:headEnd/>
            <a:tailEnd/>
          </a:ln>
          <a:effectLst/>
          <a:scene3d>
            <a:camera prst="orthographicFront"/>
            <a:lightRig rig="threePt" dir="t"/>
          </a:scene3d>
          <a:sp3d>
            <a:bevelT prst="angle"/>
          </a:sp3d>
        </p:spPr>
        <p:txBody>
          <a:bodyPr wrap="none" anchor="ctr"/>
          <a:lstStyle/>
          <a:p>
            <a:pPr algn="ctr"/>
            <a:r>
              <a:rPr lang="en-US">
                <a:latin typeface="Tahoma" pitchFamily="34" charset="0"/>
              </a:rPr>
              <a:t>Veri tabanı</a:t>
            </a:r>
          </a:p>
          <a:p>
            <a:pPr algn="ctr"/>
            <a:r>
              <a:rPr lang="en-US">
                <a:latin typeface="Tahoma" pitchFamily="34" charset="0"/>
              </a:rPr>
              <a:t>teknolojisi</a:t>
            </a:r>
          </a:p>
        </p:txBody>
      </p:sp>
      <p:sp>
        <p:nvSpPr>
          <p:cNvPr id="32774" name="Rectangle 6"/>
          <p:cNvSpPr>
            <a:spLocks noChangeArrowheads="1"/>
          </p:cNvSpPr>
          <p:nvPr/>
        </p:nvSpPr>
        <p:spPr bwMode="auto">
          <a:xfrm>
            <a:off x="5105400" y="1905000"/>
            <a:ext cx="1981200" cy="762000"/>
          </a:xfrm>
          <a:prstGeom prst="rect">
            <a:avLst/>
          </a:prstGeom>
          <a:solidFill>
            <a:schemeClr val="accent1"/>
          </a:solidFill>
          <a:ln w="9525">
            <a:solidFill>
              <a:schemeClr val="tx1"/>
            </a:solidFill>
            <a:miter lim="800000"/>
            <a:headEnd/>
            <a:tailEnd/>
          </a:ln>
          <a:effectLst/>
          <a:scene3d>
            <a:camera prst="orthographicFront"/>
            <a:lightRig rig="threePt" dir="t"/>
          </a:scene3d>
          <a:sp3d>
            <a:bevelT prst="angle"/>
          </a:sp3d>
        </p:spPr>
        <p:txBody>
          <a:bodyPr wrap="none" anchor="ctr"/>
          <a:lstStyle/>
          <a:p>
            <a:pPr algn="ctr"/>
            <a:r>
              <a:rPr lang="en-US">
                <a:latin typeface="Tahoma" pitchFamily="34" charset="0"/>
              </a:rPr>
              <a:t>İstatistik</a:t>
            </a:r>
          </a:p>
        </p:txBody>
      </p:sp>
      <p:sp>
        <p:nvSpPr>
          <p:cNvPr id="32775" name="Rectangle 7"/>
          <p:cNvSpPr>
            <a:spLocks noChangeArrowheads="1"/>
          </p:cNvSpPr>
          <p:nvPr/>
        </p:nvSpPr>
        <p:spPr bwMode="auto">
          <a:xfrm>
            <a:off x="5638800" y="5257800"/>
            <a:ext cx="1981200" cy="762000"/>
          </a:xfrm>
          <a:prstGeom prst="rect">
            <a:avLst/>
          </a:prstGeom>
          <a:solidFill>
            <a:schemeClr val="accent1"/>
          </a:solidFill>
          <a:ln w="9525">
            <a:solidFill>
              <a:schemeClr val="tx1"/>
            </a:solidFill>
            <a:miter lim="800000"/>
            <a:headEnd/>
            <a:tailEnd/>
          </a:ln>
          <a:effectLst/>
          <a:scene3d>
            <a:camera prst="orthographicFront"/>
            <a:lightRig rig="threePt" dir="t"/>
          </a:scene3d>
          <a:sp3d>
            <a:bevelT prst="angle"/>
          </a:sp3d>
        </p:spPr>
        <p:txBody>
          <a:bodyPr wrap="none" anchor="ctr"/>
          <a:lstStyle/>
          <a:p>
            <a:pPr algn="ctr"/>
            <a:r>
              <a:rPr lang="en-US">
                <a:latin typeface="Tahoma" pitchFamily="34" charset="0"/>
              </a:rPr>
              <a:t>Diğer</a:t>
            </a:r>
          </a:p>
        </p:txBody>
      </p:sp>
      <p:sp>
        <p:nvSpPr>
          <p:cNvPr id="32776" name="Rectangle 8"/>
          <p:cNvSpPr>
            <a:spLocks noChangeArrowheads="1"/>
          </p:cNvSpPr>
          <p:nvPr/>
        </p:nvSpPr>
        <p:spPr bwMode="auto">
          <a:xfrm>
            <a:off x="1371600" y="5181600"/>
            <a:ext cx="1981200" cy="762000"/>
          </a:xfrm>
          <a:prstGeom prst="rect">
            <a:avLst/>
          </a:prstGeom>
          <a:solidFill>
            <a:schemeClr val="accent1"/>
          </a:solidFill>
          <a:ln w="9525">
            <a:solidFill>
              <a:schemeClr val="tx1"/>
            </a:solidFill>
            <a:miter lim="800000"/>
            <a:headEnd/>
            <a:tailEnd/>
          </a:ln>
          <a:effectLst/>
          <a:scene3d>
            <a:camera prst="orthographicFront"/>
            <a:lightRig rig="threePt" dir="t"/>
          </a:scene3d>
          <a:sp3d>
            <a:bevelT prst="angle"/>
          </a:sp3d>
        </p:spPr>
        <p:txBody>
          <a:bodyPr wrap="none" anchor="ctr"/>
          <a:lstStyle/>
          <a:p>
            <a:pPr algn="ctr"/>
            <a:r>
              <a:rPr lang="en-US">
                <a:latin typeface="Tahoma" pitchFamily="34" charset="0"/>
              </a:rPr>
              <a:t>Bilgi bilimi</a:t>
            </a:r>
          </a:p>
        </p:txBody>
      </p:sp>
      <p:sp>
        <p:nvSpPr>
          <p:cNvPr id="32777" name="Rectangle 9"/>
          <p:cNvSpPr>
            <a:spLocks noChangeArrowheads="1"/>
          </p:cNvSpPr>
          <p:nvPr/>
        </p:nvSpPr>
        <p:spPr bwMode="auto">
          <a:xfrm>
            <a:off x="0" y="3505200"/>
            <a:ext cx="2362200" cy="762000"/>
          </a:xfrm>
          <a:prstGeom prst="rect">
            <a:avLst/>
          </a:prstGeom>
          <a:solidFill>
            <a:schemeClr val="accent1"/>
          </a:solidFill>
          <a:ln w="9525">
            <a:solidFill>
              <a:schemeClr val="tx1"/>
            </a:solidFill>
            <a:miter lim="800000"/>
            <a:headEnd/>
            <a:tailEnd/>
          </a:ln>
          <a:effectLst/>
          <a:scene3d>
            <a:camera prst="orthographicFront"/>
            <a:lightRig rig="threePt" dir="t"/>
          </a:scene3d>
          <a:sp3d>
            <a:bevelT prst="angle"/>
          </a:sp3d>
        </p:spPr>
        <p:txBody>
          <a:bodyPr wrap="none" anchor="ctr"/>
          <a:lstStyle/>
          <a:p>
            <a:pPr algn="ctr"/>
            <a:r>
              <a:rPr lang="en-US">
                <a:latin typeface="Tahoma" pitchFamily="34" charset="0"/>
              </a:rPr>
              <a:t>Yapay öğrenme</a:t>
            </a:r>
          </a:p>
        </p:txBody>
      </p:sp>
      <p:sp>
        <p:nvSpPr>
          <p:cNvPr id="32778" name="Rectangle 10"/>
          <p:cNvSpPr>
            <a:spLocks noChangeArrowheads="1"/>
          </p:cNvSpPr>
          <p:nvPr/>
        </p:nvSpPr>
        <p:spPr bwMode="auto">
          <a:xfrm>
            <a:off x="6781800" y="3505200"/>
            <a:ext cx="2362200" cy="685800"/>
          </a:xfrm>
          <a:prstGeom prst="rect">
            <a:avLst/>
          </a:prstGeom>
          <a:solidFill>
            <a:schemeClr val="accent1"/>
          </a:solidFill>
          <a:ln w="9525">
            <a:solidFill>
              <a:schemeClr val="tx1"/>
            </a:solidFill>
            <a:miter lim="800000"/>
            <a:headEnd/>
            <a:tailEnd/>
          </a:ln>
          <a:effectLst/>
          <a:scene3d>
            <a:camera prst="orthographicFront"/>
            <a:lightRig rig="threePt" dir="t"/>
          </a:scene3d>
          <a:sp3d>
            <a:bevelT prst="angle"/>
          </a:sp3d>
        </p:spPr>
        <p:txBody>
          <a:bodyPr wrap="none" anchor="ctr"/>
          <a:lstStyle/>
          <a:p>
            <a:pPr algn="ctr">
              <a:lnSpc>
                <a:spcPct val="110000"/>
              </a:lnSpc>
              <a:spcBef>
                <a:spcPct val="20000"/>
              </a:spcBef>
              <a:buClr>
                <a:schemeClr val="folHlink"/>
              </a:buClr>
              <a:buSzPct val="60000"/>
              <a:buFont typeface="Wingdings" pitchFamily="2" charset="2"/>
              <a:buNone/>
            </a:pPr>
            <a:r>
              <a:rPr lang="en-US">
                <a:latin typeface="Tahoma" pitchFamily="34" charset="0"/>
              </a:rPr>
              <a:t>Görsel metodlar</a:t>
            </a:r>
            <a:endParaRPr lang="en-US" sz="2800">
              <a:latin typeface="Tahoma" pitchFamily="34" charset="0"/>
            </a:endParaRPr>
          </a:p>
        </p:txBody>
      </p:sp>
      <p:sp>
        <p:nvSpPr>
          <p:cNvPr id="32779" name="Line 11"/>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ffectLst/>
          <a:scene3d>
            <a:camera prst="orthographicFront"/>
            <a:lightRig rig="threePt" dir="t"/>
          </a:scene3d>
          <a:sp3d>
            <a:bevelT prst="angle"/>
          </a:sp3d>
        </p:spPr>
        <p:txBody>
          <a:bodyPr wrap="none"/>
          <a:lstStyle/>
          <a:p>
            <a:endParaRPr lang="tr-TR"/>
          </a:p>
        </p:txBody>
      </p:sp>
      <p:sp>
        <p:nvSpPr>
          <p:cNvPr id="32780" name="Line 12"/>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ffectLst/>
          <a:scene3d>
            <a:camera prst="orthographicFront"/>
            <a:lightRig rig="threePt" dir="t"/>
          </a:scene3d>
          <a:sp3d>
            <a:bevelT prst="angle"/>
          </a:sp3d>
        </p:spPr>
        <p:txBody>
          <a:bodyPr wrap="none"/>
          <a:lstStyle/>
          <a:p>
            <a:endParaRPr lang="tr-TR"/>
          </a:p>
        </p:txBody>
      </p:sp>
      <p:sp>
        <p:nvSpPr>
          <p:cNvPr id="32781" name="Line 13"/>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ffectLst/>
          <a:scene3d>
            <a:camera prst="orthographicFront"/>
            <a:lightRig rig="threePt" dir="t"/>
          </a:scene3d>
          <a:sp3d>
            <a:bevelT prst="angle"/>
          </a:sp3d>
        </p:spPr>
        <p:txBody>
          <a:bodyPr wrap="none"/>
          <a:lstStyle/>
          <a:p>
            <a:endParaRPr lang="tr-TR"/>
          </a:p>
        </p:txBody>
      </p:sp>
      <p:sp>
        <p:nvSpPr>
          <p:cNvPr id="32782" name="Line 14"/>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ffectLst/>
          <a:scene3d>
            <a:camera prst="orthographicFront"/>
            <a:lightRig rig="threePt" dir="t"/>
          </a:scene3d>
          <a:sp3d>
            <a:bevelT prst="angle"/>
          </a:sp3d>
        </p:spPr>
        <p:txBody>
          <a:bodyPr wrap="none"/>
          <a:lstStyle/>
          <a:p>
            <a:endParaRPr lang="tr-TR"/>
          </a:p>
        </p:txBody>
      </p:sp>
      <p:sp>
        <p:nvSpPr>
          <p:cNvPr id="32783" name="Line 15"/>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ffectLst/>
          <a:scene3d>
            <a:camera prst="orthographicFront"/>
            <a:lightRig rig="threePt" dir="t"/>
          </a:scene3d>
          <a:sp3d>
            <a:bevelT prst="angle"/>
          </a:sp3d>
        </p:spPr>
        <p:txBody>
          <a:bodyPr wrap="none"/>
          <a:lstStyle/>
          <a:p>
            <a:endParaRPr lang="tr-TR"/>
          </a:p>
        </p:txBody>
      </p:sp>
      <p:sp>
        <p:nvSpPr>
          <p:cNvPr id="32784" name="Line 16"/>
          <p:cNvSpPr>
            <a:spLocks noChangeShapeType="1"/>
          </p:cNvSpPr>
          <p:nvPr/>
        </p:nvSpPr>
        <p:spPr bwMode="auto">
          <a:xfrm flipV="1">
            <a:off x="2438400" y="4419600"/>
            <a:ext cx="1600200" cy="762000"/>
          </a:xfrm>
          <a:prstGeom prst="line">
            <a:avLst/>
          </a:prstGeom>
          <a:noFill/>
          <a:ln w="28575">
            <a:solidFill>
              <a:schemeClr val="tx1"/>
            </a:solidFill>
            <a:miter lim="800000"/>
            <a:headEnd/>
            <a:tailEnd type="triangle" w="med" len="med"/>
          </a:ln>
          <a:effectLst/>
          <a:scene3d>
            <a:camera prst="orthographicFront"/>
            <a:lightRig rig="threePt" dir="t"/>
          </a:scene3d>
          <a:sp3d>
            <a:bevelT prst="angle"/>
          </a:sp3d>
        </p:spPr>
        <p:txBody>
          <a:bodyPr wrap="none"/>
          <a:lstStyle/>
          <a:p>
            <a:endParaRPr lang="tr-TR"/>
          </a:p>
        </p:txBody>
      </p:sp>
      <p:graphicFrame>
        <p:nvGraphicFramePr>
          <p:cNvPr id="32785" name="Object 17"/>
          <p:cNvGraphicFramePr>
            <a:graphicFrameLocks noChangeAspect="1"/>
          </p:cNvGraphicFramePr>
          <p:nvPr/>
        </p:nvGraphicFramePr>
        <p:xfrm flipH="1">
          <a:off x="228600" y="533400"/>
          <a:ext cx="1676400" cy="911225"/>
        </p:xfrm>
        <a:graphic>
          <a:graphicData uri="http://schemas.openxmlformats.org/presentationml/2006/ole">
            <mc:AlternateContent xmlns:mc="http://schemas.openxmlformats.org/markup-compatibility/2006">
              <mc:Choice xmlns:v="urn:schemas-microsoft-com:vml" Requires="v">
                <p:oleObj spid="_x0000_s5131" name="Klip" r:id="rId3" imgW="5349600" imgH="2911320" progId="">
                  <p:embed/>
                </p:oleObj>
              </mc:Choice>
              <mc:Fallback>
                <p:oleObj name="Klip" r:id="rId3" imgW="5349600" imgH="29113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28600" y="533400"/>
                        <a:ext cx="167640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Slayt Numarası Yer Tutucusu 16"/>
          <p:cNvSpPr>
            <a:spLocks noGrp="1"/>
          </p:cNvSpPr>
          <p:nvPr>
            <p:ph type="sldNum" sz="quarter" idx="12"/>
          </p:nvPr>
        </p:nvSpPr>
        <p:spPr/>
        <p:txBody>
          <a:bodyPr/>
          <a:lstStyle/>
          <a:p>
            <a:fld id="{B1DEFA8C-F947-479F-BE07-76B6B3F80BF1}" type="slidenum">
              <a:rPr lang="tr-TR" smtClean="0"/>
              <a:pPr/>
              <a:t>21</a:t>
            </a:fld>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541338"/>
            <a:ext cx="7772400" cy="1279525"/>
          </a:xfrm>
        </p:spPr>
        <p:txBody>
          <a:bodyPr/>
          <a:lstStyle/>
          <a:p>
            <a:r>
              <a:rPr lang="tr-TR" sz="3900" dirty="0"/>
              <a:t>Etkin bir VM uygulayabilmek için</a:t>
            </a:r>
            <a:r>
              <a:rPr lang="tr-TR" dirty="0">
                <a:solidFill>
                  <a:srgbClr val="000000"/>
                </a:solidFill>
              </a:rPr>
              <a:t> </a:t>
            </a:r>
          </a:p>
        </p:txBody>
      </p:sp>
      <p:sp>
        <p:nvSpPr>
          <p:cNvPr id="33795" name="Rectangle 3"/>
          <p:cNvSpPr>
            <a:spLocks noGrp="1" noChangeArrowheads="1"/>
          </p:cNvSpPr>
          <p:nvPr>
            <p:ph type="body" idx="1"/>
          </p:nvPr>
        </p:nvSpPr>
        <p:spPr/>
        <p:txBody>
          <a:bodyPr/>
          <a:lstStyle/>
          <a:p>
            <a:r>
              <a:rPr lang="tr-TR" sz="2800" i="1" dirty="0">
                <a:latin typeface="+mj-lt"/>
              </a:rPr>
              <a:t>Farklı tipteki verileri ele alma</a:t>
            </a:r>
          </a:p>
          <a:p>
            <a:r>
              <a:rPr lang="tr-TR" sz="2800" i="1" dirty="0">
                <a:latin typeface="+mj-lt"/>
              </a:rPr>
              <a:t>VM algoritmasının etkinliği ve ölçeklenebilirliği</a:t>
            </a:r>
          </a:p>
          <a:p>
            <a:r>
              <a:rPr lang="tr-TR" sz="2800" i="1" dirty="0">
                <a:latin typeface="+mj-lt"/>
              </a:rPr>
              <a:t>Sonuçların yararlılık, kesinlik ve anlamlılık kıstaslarını sağlaması</a:t>
            </a:r>
          </a:p>
          <a:p>
            <a:r>
              <a:rPr lang="tr-TR" sz="2800" i="1" dirty="0">
                <a:latin typeface="+mj-lt"/>
              </a:rPr>
              <a:t>Keşfedilen kuralların çeşitli biçimlerde gösterimi</a:t>
            </a:r>
          </a:p>
          <a:p>
            <a:r>
              <a:rPr lang="tr-TR" sz="2800" i="1" dirty="0">
                <a:latin typeface="+mj-lt"/>
              </a:rPr>
              <a:t>Farklı birkaç soyutlama düzeyi ve etkileşimli VM</a:t>
            </a:r>
          </a:p>
          <a:p>
            <a:r>
              <a:rPr lang="tr-TR" sz="2800" i="1" dirty="0">
                <a:latin typeface="+mj-lt"/>
              </a:rPr>
              <a:t>Farklı ortamlarda yer alan veri üzerinde işlem yapabilme</a:t>
            </a:r>
          </a:p>
          <a:p>
            <a:r>
              <a:rPr lang="tr-TR" sz="2800" i="1" dirty="0">
                <a:latin typeface="+mj-lt"/>
              </a:rPr>
              <a:t>Gizlilik ve veri güvenliğinin sağlanması</a:t>
            </a:r>
            <a:endParaRPr lang="tr-TR" sz="2500" i="1" dirty="0">
              <a:latin typeface="+mj-lt"/>
            </a:endParaRPr>
          </a:p>
          <a:p>
            <a:endParaRPr lang="tr-TR" i="1" dirty="0">
              <a:solidFill>
                <a:srgbClr val="000000"/>
              </a:solidFill>
              <a:latin typeface="+mj-lt"/>
            </a:endParaRPr>
          </a:p>
        </p:txBody>
      </p:sp>
      <p:graphicFrame>
        <p:nvGraphicFramePr>
          <p:cNvPr id="33796" name="Object 4"/>
          <p:cNvGraphicFramePr>
            <a:graphicFrameLocks noChangeAspect="1"/>
          </p:cNvGraphicFramePr>
          <p:nvPr/>
        </p:nvGraphicFramePr>
        <p:xfrm>
          <a:off x="7500958" y="5286388"/>
          <a:ext cx="1419225" cy="1419225"/>
        </p:xfrm>
        <a:graphic>
          <a:graphicData uri="http://schemas.openxmlformats.org/presentationml/2006/ole">
            <mc:AlternateContent xmlns:mc="http://schemas.openxmlformats.org/markup-compatibility/2006">
              <mc:Choice xmlns:v="urn:schemas-microsoft-com:vml" Requires="v">
                <p:oleObj spid="_x0000_s6155" name="Klip" r:id="rId3" imgW="1419120" imgH="1419120" progId="">
                  <p:embed/>
                </p:oleObj>
              </mc:Choice>
              <mc:Fallback>
                <p:oleObj name="Klip" r:id="rId3" imgW="1419120" imgH="14191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0958" y="5286388"/>
                        <a:ext cx="1419225" cy="141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ayt Numarası Yer Tutucusu 4"/>
          <p:cNvSpPr>
            <a:spLocks noGrp="1"/>
          </p:cNvSpPr>
          <p:nvPr>
            <p:ph type="sldNum" sz="quarter" idx="12"/>
          </p:nvPr>
        </p:nvSpPr>
        <p:spPr/>
        <p:txBody>
          <a:bodyPr/>
          <a:lstStyle/>
          <a:p>
            <a:fld id="{B1DEFA8C-F947-479F-BE07-76B6B3F80BF1}" type="slidenum">
              <a:rPr lang="tr-TR" smtClean="0"/>
              <a:pPr/>
              <a:t>22</a:t>
            </a:fld>
            <a:endParaRPr lang="tr-T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533400"/>
            <a:ext cx="7772400" cy="762000"/>
          </a:xfrm>
        </p:spPr>
        <p:txBody>
          <a:bodyPr/>
          <a:lstStyle/>
          <a:p>
            <a:r>
              <a:rPr lang="tr-TR" dirty="0"/>
              <a:t>Ambardan Madene</a:t>
            </a:r>
          </a:p>
        </p:txBody>
      </p:sp>
      <p:sp>
        <p:nvSpPr>
          <p:cNvPr id="34820" name="Rectangle 4"/>
          <p:cNvSpPr>
            <a:spLocks noChangeArrowheads="1"/>
          </p:cNvSpPr>
          <p:nvPr/>
        </p:nvSpPr>
        <p:spPr bwMode="auto">
          <a:xfrm>
            <a:off x="3505200" y="2514600"/>
            <a:ext cx="1600200" cy="1524000"/>
          </a:xfrm>
          <a:prstGeom prst="rect">
            <a:avLst/>
          </a:prstGeom>
          <a:solidFill>
            <a:srgbClr val="CCFFFF"/>
          </a:solidFill>
          <a:ln w="9525">
            <a:solidFill>
              <a:schemeClr val="accent2"/>
            </a:solidFill>
            <a:miter lim="800000"/>
            <a:headEnd/>
            <a:tailEnd/>
          </a:ln>
          <a:effectLst/>
          <a:scene3d>
            <a:camera prst="orthographicFront"/>
            <a:lightRig rig="threePt" dir="t"/>
          </a:scene3d>
          <a:sp3d>
            <a:bevelT prst="angle"/>
          </a:sp3d>
        </p:spPr>
        <p:txBody>
          <a:bodyPr wrap="none" anchor="ctr"/>
          <a:lstStyle/>
          <a:p>
            <a:endParaRPr lang="tr-TR"/>
          </a:p>
        </p:txBody>
      </p:sp>
      <p:sp>
        <p:nvSpPr>
          <p:cNvPr id="34821" name="Rectangle 5"/>
          <p:cNvSpPr>
            <a:spLocks noChangeArrowheads="1"/>
          </p:cNvSpPr>
          <p:nvPr/>
        </p:nvSpPr>
        <p:spPr bwMode="auto">
          <a:xfrm>
            <a:off x="914400" y="1981200"/>
            <a:ext cx="1676400" cy="533400"/>
          </a:xfrm>
          <a:prstGeom prst="rect">
            <a:avLst/>
          </a:prstGeom>
          <a:solidFill>
            <a:schemeClr val="accent1"/>
          </a:solidFill>
          <a:ln w="9525">
            <a:solidFill>
              <a:schemeClr val="tx1"/>
            </a:solidFill>
            <a:miter lim="800000"/>
            <a:headEnd/>
            <a:tailEnd/>
          </a:ln>
          <a:effectLst/>
          <a:scene3d>
            <a:camera prst="orthographicFront"/>
            <a:lightRig rig="threePt" dir="t"/>
          </a:scene3d>
          <a:sp3d>
            <a:bevelT prst="angle"/>
          </a:sp3d>
        </p:spPr>
        <p:txBody>
          <a:bodyPr wrap="none" anchor="ctr"/>
          <a:lstStyle/>
          <a:p>
            <a:endParaRPr lang="tr-TR"/>
          </a:p>
        </p:txBody>
      </p:sp>
      <p:sp>
        <p:nvSpPr>
          <p:cNvPr id="34822" name="Rectangle 6"/>
          <p:cNvSpPr>
            <a:spLocks noChangeArrowheads="1"/>
          </p:cNvSpPr>
          <p:nvPr/>
        </p:nvSpPr>
        <p:spPr bwMode="auto">
          <a:xfrm>
            <a:off x="914400" y="2667000"/>
            <a:ext cx="1676400" cy="533400"/>
          </a:xfrm>
          <a:prstGeom prst="rect">
            <a:avLst/>
          </a:prstGeom>
          <a:solidFill>
            <a:schemeClr val="accent1"/>
          </a:solidFill>
          <a:ln w="9525">
            <a:solidFill>
              <a:schemeClr val="tx1"/>
            </a:solidFill>
            <a:miter lim="800000"/>
            <a:headEnd/>
            <a:tailEnd/>
          </a:ln>
          <a:effectLst/>
          <a:scene3d>
            <a:camera prst="orthographicFront"/>
            <a:lightRig rig="threePt" dir="t"/>
          </a:scene3d>
          <a:sp3d>
            <a:bevelT prst="angle"/>
          </a:sp3d>
        </p:spPr>
        <p:txBody>
          <a:bodyPr wrap="none" anchor="ctr"/>
          <a:lstStyle/>
          <a:p>
            <a:endParaRPr lang="tr-TR"/>
          </a:p>
        </p:txBody>
      </p:sp>
      <p:sp>
        <p:nvSpPr>
          <p:cNvPr id="34823" name="Rectangle 7"/>
          <p:cNvSpPr>
            <a:spLocks noChangeArrowheads="1"/>
          </p:cNvSpPr>
          <p:nvPr/>
        </p:nvSpPr>
        <p:spPr bwMode="auto">
          <a:xfrm>
            <a:off x="914400" y="3886200"/>
            <a:ext cx="1676400" cy="533400"/>
          </a:xfrm>
          <a:prstGeom prst="rect">
            <a:avLst/>
          </a:prstGeom>
          <a:solidFill>
            <a:schemeClr val="accent1"/>
          </a:solidFill>
          <a:ln w="9525">
            <a:solidFill>
              <a:schemeClr val="tx1"/>
            </a:solidFill>
            <a:miter lim="800000"/>
            <a:headEnd/>
            <a:tailEnd/>
          </a:ln>
          <a:effectLst/>
          <a:scene3d>
            <a:camera prst="orthographicFront"/>
            <a:lightRig rig="threePt" dir="t"/>
          </a:scene3d>
          <a:sp3d>
            <a:bevelT prst="angle"/>
          </a:sp3d>
        </p:spPr>
        <p:txBody>
          <a:bodyPr wrap="none" anchor="ctr"/>
          <a:lstStyle/>
          <a:p>
            <a:endParaRPr lang="tr-TR"/>
          </a:p>
        </p:txBody>
      </p:sp>
      <p:sp>
        <p:nvSpPr>
          <p:cNvPr id="34824" name="Text Box 8"/>
          <p:cNvSpPr txBox="1">
            <a:spLocks noChangeArrowheads="1"/>
          </p:cNvSpPr>
          <p:nvPr/>
        </p:nvSpPr>
        <p:spPr bwMode="auto">
          <a:xfrm>
            <a:off x="3719513" y="2835275"/>
            <a:ext cx="1130300" cy="822325"/>
          </a:xfrm>
          <a:prstGeom prst="rect">
            <a:avLst/>
          </a:prstGeom>
          <a:noFill/>
          <a:ln w="9525">
            <a:noFill/>
            <a:miter lim="800000"/>
            <a:headEnd/>
            <a:tailEnd/>
          </a:ln>
          <a:effectLst/>
          <a:scene3d>
            <a:camera prst="orthographicFront"/>
            <a:lightRig rig="threePt" dir="t"/>
          </a:scene3d>
          <a:sp3d>
            <a:bevelT prst="angle"/>
          </a:sp3d>
        </p:spPr>
        <p:txBody>
          <a:bodyPr wrap="none" anchor="ctr">
            <a:spAutoFit/>
          </a:bodyPr>
          <a:lstStyle/>
          <a:p>
            <a:pPr algn="ctr" eaLnBrk="0" hangingPunct="0"/>
            <a:r>
              <a:rPr lang="tr-TR">
                <a:solidFill>
                  <a:schemeClr val="accent2"/>
                </a:solidFill>
                <a:latin typeface="Tahoma" pitchFamily="34" charset="0"/>
              </a:rPr>
              <a:t>Veri</a:t>
            </a:r>
          </a:p>
          <a:p>
            <a:pPr algn="ctr" eaLnBrk="0" hangingPunct="0"/>
            <a:r>
              <a:rPr lang="tr-TR">
                <a:solidFill>
                  <a:schemeClr val="accent2"/>
                </a:solidFill>
                <a:latin typeface="Tahoma" pitchFamily="34" charset="0"/>
              </a:rPr>
              <a:t>Ambarı</a:t>
            </a:r>
            <a:endParaRPr lang="en-AU">
              <a:latin typeface="Tahoma" pitchFamily="34" charset="0"/>
            </a:endParaRPr>
          </a:p>
        </p:txBody>
      </p:sp>
      <p:sp>
        <p:nvSpPr>
          <p:cNvPr id="34825" name="Rectangle 9"/>
          <p:cNvSpPr>
            <a:spLocks noChangeArrowheads="1"/>
          </p:cNvSpPr>
          <p:nvPr/>
        </p:nvSpPr>
        <p:spPr bwMode="auto">
          <a:xfrm>
            <a:off x="6096000" y="2286000"/>
            <a:ext cx="1447800" cy="2057400"/>
          </a:xfrm>
          <a:prstGeom prst="rect">
            <a:avLst/>
          </a:prstGeom>
          <a:noFill/>
          <a:ln w="9525">
            <a:solidFill>
              <a:schemeClr val="hlink"/>
            </a:solidFill>
            <a:miter lim="800000"/>
            <a:headEnd/>
            <a:tailEnd/>
          </a:ln>
          <a:effectLst/>
          <a:scene3d>
            <a:camera prst="orthographicFront"/>
            <a:lightRig rig="threePt" dir="t"/>
          </a:scene3d>
          <a:sp3d>
            <a:bevelT prst="angle"/>
          </a:sp3d>
        </p:spPr>
        <p:txBody>
          <a:bodyPr wrap="none" anchor="ctr"/>
          <a:lstStyle/>
          <a:p>
            <a:pPr algn="ctr" eaLnBrk="0" hangingPunct="0"/>
            <a:r>
              <a:rPr lang="en-AU">
                <a:solidFill>
                  <a:schemeClr val="hlink"/>
                </a:solidFill>
                <a:latin typeface="Tahoma" pitchFamily="34" charset="0"/>
              </a:rPr>
              <a:t>Standard</a:t>
            </a:r>
          </a:p>
          <a:p>
            <a:pPr algn="ctr" eaLnBrk="0" hangingPunct="0"/>
            <a:r>
              <a:rPr lang="en-AU">
                <a:solidFill>
                  <a:schemeClr val="hlink"/>
                </a:solidFill>
                <a:latin typeface="Tahoma" pitchFamily="34" charset="0"/>
              </a:rPr>
              <a:t>form</a:t>
            </a:r>
            <a:endParaRPr lang="en-AU">
              <a:latin typeface="Tahoma" pitchFamily="34" charset="0"/>
            </a:endParaRPr>
          </a:p>
        </p:txBody>
      </p:sp>
      <p:sp>
        <p:nvSpPr>
          <p:cNvPr id="34826" name="Line 10"/>
          <p:cNvSpPr>
            <a:spLocks noChangeShapeType="1"/>
          </p:cNvSpPr>
          <p:nvPr/>
        </p:nvSpPr>
        <p:spPr bwMode="auto">
          <a:xfrm>
            <a:off x="2590800" y="2286000"/>
            <a:ext cx="914400" cy="533400"/>
          </a:xfrm>
          <a:prstGeom prst="line">
            <a:avLst/>
          </a:prstGeom>
          <a:noFill/>
          <a:ln w="9525">
            <a:solidFill>
              <a:schemeClr val="tx1"/>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4827" name="Line 11"/>
          <p:cNvSpPr>
            <a:spLocks noChangeShapeType="1"/>
          </p:cNvSpPr>
          <p:nvPr/>
        </p:nvSpPr>
        <p:spPr bwMode="auto">
          <a:xfrm>
            <a:off x="2590800" y="2971800"/>
            <a:ext cx="914400" cy="0"/>
          </a:xfrm>
          <a:prstGeom prst="line">
            <a:avLst/>
          </a:prstGeom>
          <a:noFill/>
          <a:ln w="9525">
            <a:solidFill>
              <a:schemeClr val="tx1"/>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4828" name="Line 12"/>
          <p:cNvSpPr>
            <a:spLocks noChangeShapeType="1"/>
          </p:cNvSpPr>
          <p:nvPr/>
        </p:nvSpPr>
        <p:spPr bwMode="auto">
          <a:xfrm flipV="1">
            <a:off x="2590800" y="3657600"/>
            <a:ext cx="914400" cy="457200"/>
          </a:xfrm>
          <a:prstGeom prst="line">
            <a:avLst/>
          </a:prstGeom>
          <a:noFill/>
          <a:ln w="9525">
            <a:solidFill>
              <a:schemeClr val="tx1"/>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4829" name="Text Box 13"/>
          <p:cNvSpPr txBox="1">
            <a:spLocks noChangeArrowheads="1"/>
          </p:cNvSpPr>
          <p:nvPr/>
        </p:nvSpPr>
        <p:spPr bwMode="auto">
          <a:xfrm>
            <a:off x="822325" y="4465638"/>
            <a:ext cx="1971675" cy="822325"/>
          </a:xfrm>
          <a:prstGeom prst="rect">
            <a:avLst/>
          </a:prstGeom>
          <a:noFill/>
          <a:ln w="9525">
            <a:noFill/>
            <a:miter lim="800000"/>
            <a:headEnd/>
            <a:tailEnd/>
          </a:ln>
          <a:effectLst/>
          <a:scene3d>
            <a:camera prst="orthographicFront"/>
            <a:lightRig rig="threePt" dir="t"/>
          </a:scene3d>
          <a:sp3d>
            <a:bevelT prst="angle"/>
          </a:sp3d>
        </p:spPr>
        <p:txBody>
          <a:bodyPr wrap="none" anchor="ctr">
            <a:spAutoFit/>
          </a:bodyPr>
          <a:lstStyle/>
          <a:p>
            <a:pPr eaLnBrk="0" hangingPunct="0"/>
            <a:r>
              <a:rPr lang="tr-TR">
                <a:latin typeface="Tahoma" pitchFamily="34" charset="0"/>
              </a:rPr>
              <a:t>Günlük </a:t>
            </a:r>
          </a:p>
          <a:p>
            <a:pPr eaLnBrk="0" hangingPunct="0"/>
            <a:r>
              <a:rPr lang="tr-TR">
                <a:latin typeface="Tahoma" pitchFamily="34" charset="0"/>
              </a:rPr>
              <a:t>Veri tabanları</a:t>
            </a:r>
            <a:endParaRPr lang="en-AU">
              <a:latin typeface="Tahoma" pitchFamily="34" charset="0"/>
            </a:endParaRPr>
          </a:p>
        </p:txBody>
      </p:sp>
      <p:sp>
        <p:nvSpPr>
          <p:cNvPr id="34830" name="Line 14"/>
          <p:cNvSpPr>
            <a:spLocks noChangeShapeType="1"/>
          </p:cNvSpPr>
          <p:nvPr/>
        </p:nvSpPr>
        <p:spPr bwMode="auto">
          <a:xfrm>
            <a:off x="5181600" y="3200400"/>
            <a:ext cx="914400" cy="0"/>
          </a:xfrm>
          <a:prstGeom prst="line">
            <a:avLst/>
          </a:prstGeom>
          <a:noFill/>
          <a:ln w="76200" cmpd="tri">
            <a:solidFill>
              <a:schemeClr val="tx1"/>
            </a:solidFill>
            <a:round/>
            <a:headEnd/>
            <a:tailEnd type="triangle" w="med" len="med"/>
          </a:ln>
          <a:effectLst/>
          <a:scene3d>
            <a:camera prst="orthographicFront"/>
            <a:lightRig rig="threePt" dir="t"/>
          </a:scene3d>
          <a:sp3d>
            <a:bevelT prst="angle"/>
          </a:sp3d>
        </p:spPr>
        <p:txBody>
          <a:bodyPr wrap="none" anchor="ctr"/>
          <a:lstStyle/>
          <a:p>
            <a:endParaRPr lang="tr-TR"/>
          </a:p>
        </p:txBody>
      </p:sp>
      <p:sp>
        <p:nvSpPr>
          <p:cNvPr id="34831" name="Line 15"/>
          <p:cNvSpPr>
            <a:spLocks noChangeShapeType="1"/>
          </p:cNvSpPr>
          <p:nvPr/>
        </p:nvSpPr>
        <p:spPr bwMode="auto">
          <a:xfrm>
            <a:off x="2971800" y="1981200"/>
            <a:ext cx="0" cy="3581400"/>
          </a:xfrm>
          <a:prstGeom prst="line">
            <a:avLst/>
          </a:prstGeom>
          <a:noFill/>
          <a:ln w="9525">
            <a:solidFill>
              <a:schemeClr val="tx2"/>
            </a:solidFill>
            <a:round/>
            <a:headEnd/>
            <a:tailEnd/>
          </a:ln>
          <a:effectLst/>
          <a:scene3d>
            <a:camera prst="orthographicFront"/>
            <a:lightRig rig="threePt" dir="t"/>
          </a:scene3d>
          <a:sp3d>
            <a:bevelT prst="angle"/>
          </a:sp3d>
        </p:spPr>
        <p:txBody>
          <a:bodyPr wrap="none" anchor="ctr"/>
          <a:lstStyle/>
          <a:p>
            <a:endParaRPr lang="tr-TR"/>
          </a:p>
        </p:txBody>
      </p:sp>
      <p:sp>
        <p:nvSpPr>
          <p:cNvPr id="34832" name="Text Box 16"/>
          <p:cNvSpPr txBox="1">
            <a:spLocks noChangeArrowheads="1"/>
          </p:cNvSpPr>
          <p:nvPr/>
        </p:nvSpPr>
        <p:spPr bwMode="auto">
          <a:xfrm>
            <a:off x="3962400" y="4800600"/>
            <a:ext cx="1447800" cy="1311275"/>
          </a:xfrm>
          <a:prstGeom prst="rect">
            <a:avLst/>
          </a:prstGeom>
          <a:noFill/>
          <a:ln w="9525">
            <a:noFill/>
            <a:miter lim="800000"/>
            <a:headEnd/>
            <a:tailEnd/>
          </a:ln>
          <a:effectLst/>
          <a:scene3d>
            <a:camera prst="orthographicFront"/>
            <a:lightRig rig="threePt" dir="t"/>
          </a:scene3d>
          <a:sp3d>
            <a:bevelT prst="angle"/>
          </a:sp3d>
        </p:spPr>
        <p:txBody>
          <a:bodyPr anchor="ctr">
            <a:spAutoFit/>
          </a:bodyPr>
          <a:lstStyle/>
          <a:p>
            <a:pPr eaLnBrk="0" hangingPunct="0"/>
            <a:r>
              <a:rPr lang="tr-TR" sz="2000">
                <a:latin typeface="Tahoma" pitchFamily="34" charset="0"/>
              </a:rPr>
              <a:t>Veri alınır, çevrilir, temizlenir,</a:t>
            </a:r>
          </a:p>
          <a:p>
            <a:pPr eaLnBrk="0" hangingPunct="0"/>
            <a:r>
              <a:rPr lang="tr-TR" sz="2000">
                <a:latin typeface="Tahoma" pitchFamily="34" charset="0"/>
              </a:rPr>
              <a:t>gruplanır</a:t>
            </a:r>
            <a:endParaRPr lang="en-AU" sz="2000">
              <a:latin typeface="Tahoma" pitchFamily="34" charset="0"/>
            </a:endParaRPr>
          </a:p>
        </p:txBody>
      </p:sp>
      <p:sp>
        <p:nvSpPr>
          <p:cNvPr id="34833" name="Line 17"/>
          <p:cNvSpPr>
            <a:spLocks noChangeShapeType="1"/>
          </p:cNvSpPr>
          <p:nvPr/>
        </p:nvSpPr>
        <p:spPr bwMode="auto">
          <a:xfrm flipH="1" flipV="1">
            <a:off x="5562600" y="4953000"/>
            <a:ext cx="533400" cy="533400"/>
          </a:xfrm>
          <a:prstGeom prst="line">
            <a:avLst/>
          </a:prstGeom>
          <a:noFill/>
          <a:ln w="9525">
            <a:solidFill>
              <a:schemeClr val="hlink"/>
            </a:solidFill>
            <a:round/>
            <a:headEnd/>
            <a:tailEnd type="arrow" w="med" len="med"/>
          </a:ln>
          <a:effectLst/>
          <a:scene3d>
            <a:camera prst="orthographicFront"/>
            <a:lightRig rig="threePt" dir="t"/>
          </a:scene3d>
          <a:sp3d>
            <a:bevelT prst="angle"/>
          </a:sp3d>
        </p:spPr>
        <p:txBody>
          <a:bodyPr wrap="none" anchor="ctr"/>
          <a:lstStyle/>
          <a:p>
            <a:endParaRPr lang="tr-TR"/>
          </a:p>
        </p:txBody>
      </p:sp>
      <p:sp>
        <p:nvSpPr>
          <p:cNvPr id="34834" name="Line 18"/>
          <p:cNvSpPr>
            <a:spLocks noChangeShapeType="1"/>
          </p:cNvSpPr>
          <p:nvPr/>
        </p:nvSpPr>
        <p:spPr bwMode="auto">
          <a:xfrm>
            <a:off x="5562600" y="2057400"/>
            <a:ext cx="0" cy="3581400"/>
          </a:xfrm>
          <a:prstGeom prst="line">
            <a:avLst/>
          </a:prstGeom>
          <a:noFill/>
          <a:ln w="9525">
            <a:solidFill>
              <a:schemeClr val="hlink"/>
            </a:solidFill>
            <a:round/>
            <a:headEnd/>
            <a:tailEnd/>
          </a:ln>
          <a:effectLst/>
          <a:scene3d>
            <a:camera prst="orthographicFront"/>
            <a:lightRig rig="threePt" dir="t"/>
          </a:scene3d>
          <a:sp3d>
            <a:bevelT prst="angle"/>
          </a:sp3d>
        </p:spPr>
        <p:txBody>
          <a:bodyPr wrap="none" anchor="ctr"/>
          <a:lstStyle/>
          <a:p>
            <a:endParaRPr lang="tr-TR"/>
          </a:p>
        </p:txBody>
      </p:sp>
      <p:sp>
        <p:nvSpPr>
          <p:cNvPr id="34835" name="Line 19"/>
          <p:cNvSpPr>
            <a:spLocks noChangeShapeType="1"/>
          </p:cNvSpPr>
          <p:nvPr/>
        </p:nvSpPr>
        <p:spPr bwMode="auto">
          <a:xfrm flipH="1" flipV="1">
            <a:off x="2971800" y="4419600"/>
            <a:ext cx="533400" cy="533400"/>
          </a:xfrm>
          <a:prstGeom prst="line">
            <a:avLst/>
          </a:prstGeom>
          <a:noFill/>
          <a:ln w="9525">
            <a:solidFill>
              <a:schemeClr val="tx1"/>
            </a:solidFill>
            <a:round/>
            <a:headEnd/>
            <a:tailEnd type="arrow" w="med" len="med"/>
          </a:ln>
          <a:effectLst/>
          <a:scene3d>
            <a:camera prst="orthographicFront"/>
            <a:lightRig rig="threePt" dir="t"/>
          </a:scene3d>
          <a:sp3d>
            <a:bevelT prst="angle"/>
          </a:sp3d>
        </p:spPr>
        <p:txBody>
          <a:bodyPr wrap="none" anchor="ctr"/>
          <a:lstStyle/>
          <a:p>
            <a:endParaRPr lang="tr-TR"/>
          </a:p>
        </p:txBody>
      </p:sp>
      <p:sp>
        <p:nvSpPr>
          <p:cNvPr id="34836" name="Text Box 20"/>
          <p:cNvSpPr txBox="1">
            <a:spLocks noChangeArrowheads="1"/>
          </p:cNvSpPr>
          <p:nvPr/>
        </p:nvSpPr>
        <p:spPr bwMode="auto">
          <a:xfrm>
            <a:off x="6156325" y="5222875"/>
            <a:ext cx="2378075" cy="701675"/>
          </a:xfrm>
          <a:prstGeom prst="rect">
            <a:avLst/>
          </a:prstGeom>
          <a:noFill/>
          <a:ln w="9525">
            <a:noFill/>
            <a:miter lim="800000"/>
            <a:headEnd/>
            <a:tailEnd/>
          </a:ln>
          <a:effectLst/>
          <a:scene3d>
            <a:camera prst="orthographicFront"/>
            <a:lightRig rig="threePt" dir="t"/>
          </a:scene3d>
          <a:sp3d>
            <a:bevelT prst="angle"/>
          </a:sp3d>
        </p:spPr>
        <p:txBody>
          <a:bodyPr anchor="ctr">
            <a:spAutoFit/>
          </a:bodyPr>
          <a:lstStyle/>
          <a:p>
            <a:pPr eaLnBrk="0" hangingPunct="0"/>
            <a:r>
              <a:rPr lang="tr-TR" sz="2000">
                <a:solidFill>
                  <a:schemeClr val="hlink"/>
                </a:solidFill>
                <a:latin typeface="Tahoma" pitchFamily="34" charset="0"/>
              </a:rPr>
              <a:t>Amaç belirlenir,</a:t>
            </a:r>
          </a:p>
          <a:p>
            <a:pPr eaLnBrk="0" hangingPunct="0"/>
            <a:r>
              <a:rPr lang="tr-TR" sz="2000">
                <a:solidFill>
                  <a:schemeClr val="hlink"/>
                </a:solidFill>
                <a:latin typeface="Tahoma" pitchFamily="34" charset="0"/>
              </a:rPr>
              <a:t>veri oluşturulur</a:t>
            </a:r>
            <a:endParaRPr lang="en-AU" sz="2000">
              <a:latin typeface="Tahoma" pitchFamily="34" charset="0"/>
            </a:endParaRPr>
          </a:p>
        </p:txBody>
      </p:sp>
      <p:pic>
        <p:nvPicPr>
          <p:cNvPr id="34837" name="Picture 21" descr="c:\Program Files\Common Files\Microsoft Shared\Clipart\cagcat50\hm00363_.wmf"/>
          <p:cNvPicPr>
            <a:picLocks noChangeAspect="1" noChangeArrowheads="1"/>
          </p:cNvPicPr>
          <p:nvPr/>
        </p:nvPicPr>
        <p:blipFill>
          <a:blip r:embed="rId2"/>
          <a:srcRect/>
          <a:stretch>
            <a:fillRect/>
          </a:stretch>
        </p:blipFill>
        <p:spPr bwMode="auto">
          <a:xfrm>
            <a:off x="7696200" y="1600200"/>
            <a:ext cx="1214438" cy="1219200"/>
          </a:xfrm>
          <a:prstGeom prst="rect">
            <a:avLst/>
          </a:prstGeom>
          <a:noFill/>
          <a:scene3d>
            <a:camera prst="orthographicFront"/>
            <a:lightRig rig="threePt" dir="t"/>
          </a:scene3d>
          <a:sp3d>
            <a:bevelT prst="angle"/>
          </a:sp3d>
        </p:spPr>
      </p:pic>
      <p:pic>
        <p:nvPicPr>
          <p:cNvPr id="34838" name="Picture 22" descr="c:\Program Files\Common Files\Microsoft Shared\Clipart\cagcat50\bd05158_.wmf"/>
          <p:cNvPicPr>
            <a:picLocks noChangeAspect="1" noChangeArrowheads="1"/>
          </p:cNvPicPr>
          <p:nvPr/>
        </p:nvPicPr>
        <p:blipFill>
          <a:blip r:embed="rId3"/>
          <a:srcRect/>
          <a:stretch>
            <a:fillRect/>
          </a:stretch>
        </p:blipFill>
        <p:spPr bwMode="auto">
          <a:xfrm>
            <a:off x="381000" y="1600200"/>
            <a:ext cx="1295400" cy="1252538"/>
          </a:xfrm>
          <a:prstGeom prst="rect">
            <a:avLst/>
          </a:prstGeom>
          <a:noFill/>
          <a:scene3d>
            <a:camera prst="orthographicFront"/>
            <a:lightRig rig="threePt" dir="t"/>
          </a:scene3d>
          <a:sp3d>
            <a:bevelT prst="angle"/>
          </a:sp3d>
        </p:spPr>
      </p:pic>
      <p:pic>
        <p:nvPicPr>
          <p:cNvPr id="34839" name="Picture 23" descr="c:\Program Files\Common Files\Microsoft Shared\Clipart\cagcat50\bd06716_.wmf"/>
          <p:cNvPicPr>
            <a:picLocks noChangeAspect="1" noChangeArrowheads="1"/>
          </p:cNvPicPr>
          <p:nvPr/>
        </p:nvPicPr>
        <p:blipFill>
          <a:blip r:embed="rId4"/>
          <a:srcRect/>
          <a:stretch>
            <a:fillRect/>
          </a:stretch>
        </p:blipFill>
        <p:spPr bwMode="auto">
          <a:xfrm>
            <a:off x="2971800" y="4953000"/>
            <a:ext cx="1033463" cy="1076325"/>
          </a:xfrm>
          <a:prstGeom prst="rect">
            <a:avLst/>
          </a:prstGeom>
          <a:noFill/>
          <a:scene3d>
            <a:camera prst="orthographicFront"/>
            <a:lightRig rig="threePt" dir="t"/>
          </a:scene3d>
          <a:sp3d>
            <a:bevelT prst="angle"/>
          </a:sp3d>
        </p:spPr>
      </p:pic>
      <p:sp>
        <p:nvSpPr>
          <p:cNvPr id="23" name="Slayt Numarası Yer Tutucusu 22"/>
          <p:cNvSpPr>
            <a:spLocks noGrp="1"/>
          </p:cNvSpPr>
          <p:nvPr>
            <p:ph type="sldNum" sz="quarter" idx="12"/>
          </p:nvPr>
        </p:nvSpPr>
        <p:spPr/>
        <p:txBody>
          <a:bodyPr/>
          <a:lstStyle/>
          <a:p>
            <a:fld id="{B1DEFA8C-F947-479F-BE07-76B6B3F80BF1}" type="slidenum">
              <a:rPr lang="tr-TR" smtClean="0"/>
              <a:pPr/>
              <a:t>23</a:t>
            </a:fld>
            <a:endParaRPr lang="tr-T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4" name="Object 4"/>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7179" name="Bit Eşlem Resmi" r:id="rId3" imgW="6163535" imgH="3715269" progId="PBrush">
                  <p:embed/>
                </p:oleObj>
              </mc:Choice>
              <mc:Fallback>
                <p:oleObj name="Bit Eşlem Resmi" r:id="rId3" imgW="6163535" imgH="3715269"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ayt Numarası Yer Tutucusu 2"/>
          <p:cNvSpPr>
            <a:spLocks noGrp="1"/>
          </p:cNvSpPr>
          <p:nvPr>
            <p:ph type="sldNum" sz="quarter" idx="12"/>
          </p:nvPr>
        </p:nvSpPr>
        <p:spPr/>
        <p:txBody>
          <a:bodyPr/>
          <a:lstStyle/>
          <a:p>
            <a:fld id="{B1DEFA8C-F947-479F-BE07-76B6B3F80BF1}" type="slidenum">
              <a:rPr lang="tr-TR" smtClean="0"/>
              <a:pPr/>
              <a:t>24</a:t>
            </a:fld>
            <a:endParaRPr lang="tr-T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685800" y="457200"/>
            <a:ext cx="7772400" cy="6096000"/>
          </a:xfrm>
        </p:spPr>
        <p:txBody>
          <a:bodyPr/>
          <a:lstStyle/>
          <a:p>
            <a:pPr lvl="2" algn="just">
              <a:buFont typeface="Symbol" pitchFamily="18" charset="2"/>
              <a:buChar char="·"/>
            </a:pPr>
            <a:r>
              <a:rPr lang="tr-TR" sz="2100" dirty="0">
                <a:solidFill>
                  <a:schemeClr val="hlink"/>
                </a:solidFill>
                <a:latin typeface="+mj-lt"/>
              </a:rPr>
              <a:t>Veri Seçimi</a:t>
            </a:r>
            <a:r>
              <a:rPr lang="tr-TR" sz="2100" dirty="0">
                <a:latin typeface="+mj-lt"/>
              </a:rPr>
              <a:t> </a:t>
            </a:r>
            <a:r>
              <a:rPr lang="tr-TR" sz="2100" i="1" dirty="0">
                <a:latin typeface="+mj-lt"/>
              </a:rPr>
              <a:t>(Data </a:t>
            </a:r>
            <a:r>
              <a:rPr lang="tr-TR" sz="2100" i="1" dirty="0" err="1">
                <a:latin typeface="+mj-lt"/>
              </a:rPr>
              <a:t>Selection</a:t>
            </a:r>
            <a:r>
              <a:rPr lang="tr-TR" sz="2100" i="1" dirty="0">
                <a:latin typeface="+mj-lt"/>
              </a:rPr>
              <a:t>)</a:t>
            </a:r>
            <a:r>
              <a:rPr lang="tr-TR" sz="2100" dirty="0">
                <a:latin typeface="+mj-lt"/>
              </a:rPr>
              <a:t>: Bu adım birkaç veri kümesini birleştirerek, sorguya uygun örneklem kümesini elde etmeyi gerektirir.</a:t>
            </a:r>
          </a:p>
          <a:p>
            <a:pPr lvl="2" algn="just">
              <a:buFont typeface="Symbol" pitchFamily="18" charset="2"/>
              <a:buChar char="·"/>
            </a:pPr>
            <a:r>
              <a:rPr lang="tr-TR" sz="2100" dirty="0">
                <a:solidFill>
                  <a:schemeClr val="hlink"/>
                </a:solidFill>
                <a:latin typeface="+mj-lt"/>
              </a:rPr>
              <a:t>Veri Temizleme ve Ön işleme</a:t>
            </a:r>
            <a:r>
              <a:rPr lang="tr-TR" sz="2100" dirty="0">
                <a:latin typeface="+mj-lt"/>
              </a:rPr>
              <a:t> </a:t>
            </a:r>
            <a:r>
              <a:rPr lang="tr-TR" sz="2100" i="1" dirty="0">
                <a:latin typeface="+mj-lt"/>
              </a:rPr>
              <a:t>(Data </a:t>
            </a:r>
            <a:r>
              <a:rPr lang="tr-TR" sz="2100" i="1" dirty="0" err="1">
                <a:latin typeface="+mj-lt"/>
              </a:rPr>
              <a:t>Cleaning</a:t>
            </a:r>
            <a:r>
              <a:rPr lang="tr-TR" sz="2100" i="1" dirty="0">
                <a:latin typeface="+mj-lt"/>
              </a:rPr>
              <a:t> &amp; </a:t>
            </a:r>
            <a:r>
              <a:rPr lang="tr-TR" sz="2100" i="1" dirty="0" err="1">
                <a:latin typeface="+mj-lt"/>
              </a:rPr>
              <a:t>Preprocessing</a:t>
            </a:r>
            <a:r>
              <a:rPr lang="tr-TR" sz="2100" i="1" dirty="0">
                <a:latin typeface="+mj-lt"/>
              </a:rPr>
              <a:t>)</a:t>
            </a:r>
            <a:r>
              <a:rPr lang="tr-TR" sz="2100" dirty="0">
                <a:latin typeface="+mj-lt"/>
              </a:rPr>
              <a:t>: Seçilen örneklemde yer alan hatalı tutanakların çıkarıldığı ve eksik nitelik değerlerinin değiştirildiği aşamadır. Bu aşama keşfedilen bilginin kalitesini arttırır.</a:t>
            </a:r>
          </a:p>
          <a:p>
            <a:pPr lvl="2" algn="just">
              <a:buFont typeface="Symbol" pitchFamily="18" charset="2"/>
              <a:buChar char="·"/>
            </a:pPr>
            <a:r>
              <a:rPr lang="tr-TR" sz="2100" dirty="0">
                <a:solidFill>
                  <a:schemeClr val="hlink"/>
                </a:solidFill>
                <a:latin typeface="+mj-lt"/>
              </a:rPr>
              <a:t>Veri İndirgeme</a:t>
            </a:r>
            <a:r>
              <a:rPr lang="tr-TR" sz="2100" dirty="0">
                <a:latin typeface="+mj-lt"/>
              </a:rPr>
              <a:t> </a:t>
            </a:r>
            <a:r>
              <a:rPr lang="tr-TR" sz="2100" i="1" dirty="0">
                <a:latin typeface="+mj-lt"/>
              </a:rPr>
              <a:t>(Data </a:t>
            </a:r>
            <a:r>
              <a:rPr lang="tr-TR" sz="2100" i="1" dirty="0" err="1">
                <a:latin typeface="+mj-lt"/>
              </a:rPr>
              <a:t>Reduction</a:t>
            </a:r>
            <a:r>
              <a:rPr lang="tr-TR" sz="2100" i="1" dirty="0">
                <a:latin typeface="+mj-lt"/>
              </a:rPr>
              <a:t>)</a:t>
            </a:r>
            <a:r>
              <a:rPr lang="tr-TR" sz="2100" dirty="0">
                <a:latin typeface="+mj-lt"/>
              </a:rPr>
              <a:t>: Seçilen örneklemden ilgisiz niteliklerin atıldığı ve tekrarlı tutanakların ayıklandığı adımdır. Bu aşama seçilen VM sorgusunun çalışma zamanını iyileştirir. </a:t>
            </a:r>
          </a:p>
          <a:p>
            <a:pPr lvl="2" algn="just">
              <a:buFont typeface="Symbol" pitchFamily="18" charset="2"/>
              <a:buChar char="·"/>
            </a:pPr>
            <a:r>
              <a:rPr lang="tr-TR" sz="2100" dirty="0">
                <a:solidFill>
                  <a:schemeClr val="hlink"/>
                </a:solidFill>
                <a:latin typeface="+mj-lt"/>
              </a:rPr>
              <a:t>Veri Madenciliği</a:t>
            </a:r>
            <a:r>
              <a:rPr lang="tr-TR" sz="2100" dirty="0">
                <a:latin typeface="+mj-lt"/>
              </a:rPr>
              <a:t> </a:t>
            </a:r>
            <a:r>
              <a:rPr lang="tr-TR" sz="2100" i="1" dirty="0">
                <a:latin typeface="+mj-lt"/>
              </a:rPr>
              <a:t>(Data </a:t>
            </a:r>
            <a:r>
              <a:rPr lang="tr-TR" sz="2100" i="1" dirty="0" err="1">
                <a:latin typeface="+mj-lt"/>
              </a:rPr>
              <a:t>Mining</a:t>
            </a:r>
            <a:r>
              <a:rPr lang="tr-TR" sz="2100" i="1" dirty="0">
                <a:latin typeface="+mj-lt"/>
              </a:rPr>
              <a:t>)</a:t>
            </a:r>
            <a:r>
              <a:rPr lang="tr-TR" sz="2100" dirty="0">
                <a:latin typeface="+mj-lt"/>
              </a:rPr>
              <a:t>: Verilen bir VM sorgusunun (sınıflama, kümeleme, birliktelik, vb.) işletilmesidir. </a:t>
            </a:r>
          </a:p>
          <a:p>
            <a:pPr lvl="2" algn="just">
              <a:buFont typeface="Symbol" pitchFamily="18" charset="2"/>
              <a:buChar char="·"/>
            </a:pPr>
            <a:r>
              <a:rPr lang="tr-TR" sz="2100" dirty="0">
                <a:solidFill>
                  <a:schemeClr val="hlink"/>
                </a:solidFill>
                <a:latin typeface="+mj-lt"/>
              </a:rPr>
              <a:t>Değerlendirme</a:t>
            </a:r>
            <a:r>
              <a:rPr lang="tr-TR" sz="2100" dirty="0">
                <a:latin typeface="+mj-lt"/>
              </a:rPr>
              <a:t> </a:t>
            </a:r>
            <a:r>
              <a:rPr lang="tr-TR" sz="2100" i="1" dirty="0">
                <a:latin typeface="+mj-lt"/>
              </a:rPr>
              <a:t>(</a:t>
            </a:r>
            <a:r>
              <a:rPr lang="tr-TR" sz="2100" i="1" dirty="0" err="1">
                <a:latin typeface="+mj-lt"/>
              </a:rPr>
              <a:t>Evaluation</a:t>
            </a:r>
            <a:r>
              <a:rPr lang="tr-TR" sz="2100" i="1" dirty="0">
                <a:latin typeface="+mj-lt"/>
              </a:rPr>
              <a:t>)</a:t>
            </a:r>
            <a:r>
              <a:rPr lang="tr-TR" sz="2100" dirty="0">
                <a:latin typeface="+mj-lt"/>
              </a:rPr>
              <a:t>: Keşfedilen bilginin geçerlilik, yenilik, yararlılık ve basitlik kıstaslarına göre değerlendirilmesi aşamasıdır</a:t>
            </a:r>
            <a:endParaRPr lang="tr-TR" dirty="0">
              <a:solidFill>
                <a:srgbClr val="000000"/>
              </a:solidFill>
              <a:latin typeface="+mj-lt"/>
            </a:endParaRPr>
          </a:p>
        </p:txBody>
      </p:sp>
      <p:sp>
        <p:nvSpPr>
          <p:cNvPr id="36868" name="Text Box 4"/>
          <p:cNvSpPr txBox="1">
            <a:spLocks noChangeArrowheads="1"/>
          </p:cNvSpPr>
          <p:nvPr/>
        </p:nvSpPr>
        <p:spPr bwMode="auto">
          <a:xfrm>
            <a:off x="1676400" y="0"/>
            <a:ext cx="1368425" cy="519113"/>
          </a:xfrm>
          <a:prstGeom prst="rect">
            <a:avLst/>
          </a:prstGeom>
          <a:noFill/>
          <a:ln w="9525">
            <a:noFill/>
            <a:miter lim="800000"/>
            <a:headEnd/>
            <a:tailEnd/>
          </a:ln>
          <a:effectLst/>
        </p:spPr>
        <p:txBody>
          <a:bodyPr wrap="none">
            <a:spAutoFit/>
          </a:bodyPr>
          <a:lstStyle/>
          <a:p>
            <a:pPr>
              <a:spcBef>
                <a:spcPct val="50000"/>
              </a:spcBef>
            </a:pPr>
            <a:r>
              <a:rPr lang="tr-TR" sz="2800">
                <a:solidFill>
                  <a:schemeClr val="tx2"/>
                </a:solidFill>
                <a:latin typeface="+mj-lt"/>
              </a:rPr>
              <a:t>Adımlar</a:t>
            </a:r>
            <a:endParaRPr lang="tr-TR">
              <a:latin typeface="+mj-lt"/>
            </a:endParaRPr>
          </a:p>
        </p:txBody>
      </p:sp>
      <p:graphicFrame>
        <p:nvGraphicFramePr>
          <p:cNvPr id="99328" name="Object 1024"/>
          <p:cNvGraphicFramePr>
            <a:graphicFrameLocks noChangeAspect="1"/>
          </p:cNvGraphicFramePr>
          <p:nvPr/>
        </p:nvGraphicFramePr>
        <p:xfrm>
          <a:off x="0" y="4117975"/>
          <a:ext cx="1600200" cy="2740025"/>
        </p:xfrm>
        <a:graphic>
          <a:graphicData uri="http://schemas.openxmlformats.org/presentationml/2006/ole">
            <mc:AlternateContent xmlns:mc="http://schemas.openxmlformats.org/markup-compatibility/2006">
              <mc:Choice xmlns:v="urn:schemas-microsoft-com:vml" Requires="v">
                <p:oleObj spid="_x0000_s8203" name="Klip" r:id="rId3" imgW="3466800" imgH="5631840" progId="">
                  <p:embed/>
                </p:oleObj>
              </mc:Choice>
              <mc:Fallback>
                <p:oleObj name="Klip" r:id="rId3" imgW="3466800" imgH="56318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17975"/>
                        <a:ext cx="1600200" cy="274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ayt Numarası Yer Tutucusu 4"/>
          <p:cNvSpPr>
            <a:spLocks noGrp="1"/>
          </p:cNvSpPr>
          <p:nvPr>
            <p:ph type="sldNum" sz="quarter" idx="12"/>
          </p:nvPr>
        </p:nvSpPr>
        <p:spPr/>
        <p:txBody>
          <a:bodyPr/>
          <a:lstStyle/>
          <a:p>
            <a:fld id="{B1DEFA8C-F947-479F-BE07-76B6B3F80BF1}" type="slidenum">
              <a:rPr lang="tr-TR" smtClean="0"/>
              <a:pPr/>
              <a:t>25</a:t>
            </a:fld>
            <a:endParaRPr lang="tr-T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0"/>
            <a:ext cx="7772400" cy="762000"/>
          </a:xfrm>
        </p:spPr>
        <p:txBody>
          <a:bodyPr/>
          <a:lstStyle/>
          <a:p>
            <a:r>
              <a:rPr lang="tr-TR"/>
              <a:t>Uygulama Alanları</a:t>
            </a:r>
          </a:p>
        </p:txBody>
      </p:sp>
      <p:sp>
        <p:nvSpPr>
          <p:cNvPr id="37891" name="Rectangle 3"/>
          <p:cNvSpPr>
            <a:spLocks noGrp="1" noChangeArrowheads="1"/>
          </p:cNvSpPr>
          <p:nvPr>
            <p:ph type="body" idx="1"/>
          </p:nvPr>
        </p:nvSpPr>
        <p:spPr>
          <a:xfrm>
            <a:off x="685800" y="685800"/>
            <a:ext cx="7772400" cy="6553200"/>
          </a:xfrm>
        </p:spPr>
        <p:txBody>
          <a:bodyPr/>
          <a:lstStyle/>
          <a:p>
            <a:pPr algn="just"/>
            <a:r>
              <a:rPr lang="tr-TR" sz="2600" i="1" dirty="0">
                <a:latin typeface="+mj-lt"/>
                <a:cs typeface="Times New Roman" pitchFamily="18" charset="0"/>
              </a:rPr>
              <a:t>Pazarlama</a:t>
            </a:r>
          </a:p>
          <a:p>
            <a:pPr lvl="2" algn="just">
              <a:buFont typeface="Symbol" pitchFamily="18" charset="2"/>
              <a:buChar char="·"/>
            </a:pPr>
            <a:r>
              <a:rPr lang="tr-TR" dirty="0">
                <a:latin typeface="+mj-lt"/>
                <a:cs typeface="Times New Roman" pitchFamily="18" charset="0"/>
              </a:rPr>
              <a:t>Müşterilerin satın alma örüntülerinin belirlenmesi,</a:t>
            </a:r>
          </a:p>
          <a:p>
            <a:pPr lvl="2" algn="just">
              <a:buFont typeface="Symbol" pitchFamily="18" charset="2"/>
              <a:buChar char="·"/>
            </a:pPr>
            <a:r>
              <a:rPr lang="tr-TR" dirty="0">
                <a:latin typeface="+mj-lt"/>
                <a:cs typeface="Times New Roman" pitchFamily="18" charset="0"/>
              </a:rPr>
              <a:t>Müşterilerin demografik özellikleri arasındaki bağlantıların bulunması,</a:t>
            </a:r>
          </a:p>
          <a:p>
            <a:pPr lvl="2" algn="just">
              <a:buFont typeface="Symbol" pitchFamily="18" charset="2"/>
              <a:buChar char="·"/>
            </a:pPr>
            <a:r>
              <a:rPr lang="tr-TR" dirty="0">
                <a:latin typeface="+mj-lt"/>
                <a:cs typeface="Times New Roman" pitchFamily="18" charset="0"/>
              </a:rPr>
              <a:t>Posta kampanyalarında cevap verme oranının artırılması,</a:t>
            </a:r>
          </a:p>
          <a:p>
            <a:pPr lvl="2" algn="just">
              <a:buFont typeface="Symbol" pitchFamily="18" charset="2"/>
              <a:buChar char="·"/>
            </a:pPr>
            <a:r>
              <a:rPr lang="tr-TR" dirty="0">
                <a:latin typeface="+mj-lt"/>
                <a:cs typeface="Times New Roman" pitchFamily="18" charset="0"/>
              </a:rPr>
              <a:t>Mevcut müşterilerin elde tutulması, yeni müşterilerin kazanılması,</a:t>
            </a:r>
          </a:p>
          <a:p>
            <a:pPr lvl="2" algn="just">
              <a:buFont typeface="Symbol" pitchFamily="18" charset="2"/>
              <a:buChar char="·"/>
            </a:pPr>
            <a:r>
              <a:rPr lang="tr-TR" dirty="0">
                <a:latin typeface="+mj-lt"/>
                <a:cs typeface="Times New Roman" pitchFamily="18" charset="0"/>
              </a:rPr>
              <a:t>Pazar sepeti analizi </a:t>
            </a:r>
            <a:r>
              <a:rPr lang="tr-TR" i="1" dirty="0">
                <a:latin typeface="+mj-lt"/>
                <a:cs typeface="Times New Roman" pitchFamily="18" charset="0"/>
              </a:rPr>
              <a:t>(Market Basket </a:t>
            </a:r>
            <a:r>
              <a:rPr lang="tr-TR" i="1" dirty="0" err="1">
                <a:latin typeface="+mj-lt"/>
                <a:cs typeface="Times New Roman" pitchFamily="18" charset="0"/>
              </a:rPr>
              <a:t>Analysis</a:t>
            </a:r>
            <a:r>
              <a:rPr lang="tr-TR" i="1" dirty="0">
                <a:latin typeface="+mj-lt"/>
                <a:cs typeface="Times New Roman" pitchFamily="18" charset="0"/>
              </a:rPr>
              <a:t>)</a:t>
            </a:r>
            <a:endParaRPr lang="tr-TR" dirty="0">
              <a:latin typeface="+mj-lt"/>
              <a:cs typeface="Times New Roman" pitchFamily="18" charset="0"/>
            </a:endParaRPr>
          </a:p>
          <a:p>
            <a:pPr lvl="2" algn="just">
              <a:buFont typeface="Symbol" pitchFamily="18" charset="2"/>
              <a:buChar char="·"/>
            </a:pPr>
            <a:r>
              <a:rPr lang="tr-TR" dirty="0">
                <a:latin typeface="+mj-lt"/>
                <a:cs typeface="Times New Roman" pitchFamily="18" charset="0"/>
              </a:rPr>
              <a:t>Müşteri ilişkileri yönetimi </a:t>
            </a:r>
            <a:r>
              <a:rPr lang="tr-TR" i="1" dirty="0">
                <a:latin typeface="+mj-lt"/>
                <a:cs typeface="Times New Roman" pitchFamily="18" charset="0"/>
              </a:rPr>
              <a:t>(</a:t>
            </a:r>
            <a:r>
              <a:rPr lang="tr-TR" i="1" dirty="0" err="1">
                <a:latin typeface="+mj-lt"/>
                <a:cs typeface="Times New Roman" pitchFamily="18" charset="0"/>
              </a:rPr>
              <a:t>Customer</a:t>
            </a:r>
            <a:r>
              <a:rPr lang="tr-TR" i="1" dirty="0">
                <a:latin typeface="+mj-lt"/>
                <a:cs typeface="Times New Roman" pitchFamily="18" charset="0"/>
              </a:rPr>
              <a:t> </a:t>
            </a:r>
            <a:r>
              <a:rPr lang="tr-TR" i="1" dirty="0" err="1">
                <a:latin typeface="+mj-lt"/>
                <a:cs typeface="Times New Roman" pitchFamily="18" charset="0"/>
              </a:rPr>
              <a:t>Relationship</a:t>
            </a:r>
            <a:r>
              <a:rPr lang="tr-TR" i="1" dirty="0">
                <a:latin typeface="+mj-lt"/>
                <a:cs typeface="Times New Roman" pitchFamily="18" charset="0"/>
              </a:rPr>
              <a:t> </a:t>
            </a:r>
            <a:r>
              <a:rPr lang="tr-TR" i="1" dirty="0" err="1">
                <a:latin typeface="+mj-lt"/>
                <a:cs typeface="Times New Roman" pitchFamily="18" charset="0"/>
              </a:rPr>
              <a:t>Management</a:t>
            </a:r>
            <a:r>
              <a:rPr lang="tr-TR" i="1" dirty="0">
                <a:latin typeface="+mj-lt"/>
                <a:cs typeface="Times New Roman" pitchFamily="18" charset="0"/>
              </a:rPr>
              <a:t>)</a:t>
            </a:r>
            <a:endParaRPr lang="tr-TR" dirty="0">
              <a:latin typeface="+mj-lt"/>
              <a:cs typeface="Times New Roman" pitchFamily="18" charset="0"/>
            </a:endParaRPr>
          </a:p>
          <a:p>
            <a:pPr lvl="2" algn="just">
              <a:buFont typeface="Symbol" pitchFamily="18" charset="2"/>
              <a:buChar char="·"/>
            </a:pPr>
            <a:r>
              <a:rPr lang="tr-TR" dirty="0">
                <a:latin typeface="+mj-lt"/>
                <a:cs typeface="Times New Roman" pitchFamily="18" charset="0"/>
              </a:rPr>
              <a:t>Müşteri değerlendirme</a:t>
            </a:r>
            <a:r>
              <a:rPr lang="tr-TR" i="1" dirty="0">
                <a:latin typeface="+mj-lt"/>
                <a:cs typeface="Times New Roman" pitchFamily="18" charset="0"/>
              </a:rPr>
              <a:t> (</a:t>
            </a:r>
            <a:r>
              <a:rPr lang="tr-TR" i="1" dirty="0" err="1">
                <a:latin typeface="+mj-lt"/>
                <a:cs typeface="Times New Roman" pitchFamily="18" charset="0"/>
              </a:rPr>
              <a:t>Customer</a:t>
            </a:r>
            <a:r>
              <a:rPr lang="tr-TR" i="1" dirty="0">
                <a:latin typeface="+mj-lt"/>
                <a:cs typeface="Times New Roman" pitchFamily="18" charset="0"/>
              </a:rPr>
              <a:t> </a:t>
            </a:r>
            <a:r>
              <a:rPr lang="tr-TR" i="1" dirty="0" err="1">
                <a:latin typeface="+mj-lt"/>
                <a:cs typeface="Times New Roman" pitchFamily="18" charset="0"/>
              </a:rPr>
              <a:t>Value</a:t>
            </a:r>
            <a:r>
              <a:rPr lang="tr-TR" i="1" dirty="0">
                <a:latin typeface="+mj-lt"/>
                <a:cs typeface="Times New Roman" pitchFamily="18" charset="0"/>
              </a:rPr>
              <a:t> </a:t>
            </a:r>
            <a:r>
              <a:rPr lang="tr-TR" i="1" dirty="0" err="1">
                <a:latin typeface="+mj-lt"/>
                <a:cs typeface="Times New Roman" pitchFamily="18" charset="0"/>
              </a:rPr>
              <a:t>Analysis</a:t>
            </a:r>
            <a:r>
              <a:rPr lang="tr-TR" i="1" dirty="0">
                <a:latin typeface="+mj-lt"/>
                <a:cs typeface="Times New Roman" pitchFamily="18" charset="0"/>
              </a:rPr>
              <a:t>)</a:t>
            </a:r>
            <a:endParaRPr lang="tr-TR" dirty="0">
              <a:latin typeface="+mj-lt"/>
              <a:cs typeface="Times New Roman" pitchFamily="18" charset="0"/>
            </a:endParaRPr>
          </a:p>
          <a:p>
            <a:pPr lvl="2" algn="just">
              <a:buFont typeface="Symbol" pitchFamily="18" charset="2"/>
              <a:buChar char="·"/>
            </a:pPr>
            <a:r>
              <a:rPr lang="tr-TR" dirty="0">
                <a:latin typeface="+mj-lt"/>
                <a:cs typeface="Times New Roman" pitchFamily="18" charset="0"/>
              </a:rPr>
              <a:t>Satış tahmini</a:t>
            </a:r>
            <a:r>
              <a:rPr lang="tr-TR" i="1" dirty="0">
                <a:latin typeface="+mj-lt"/>
                <a:cs typeface="Times New Roman" pitchFamily="18" charset="0"/>
              </a:rPr>
              <a:t> (</a:t>
            </a:r>
            <a:r>
              <a:rPr lang="tr-TR" i="1" dirty="0" err="1">
                <a:latin typeface="+mj-lt"/>
                <a:cs typeface="Times New Roman" pitchFamily="18" charset="0"/>
              </a:rPr>
              <a:t>Sales</a:t>
            </a:r>
            <a:r>
              <a:rPr lang="tr-TR" i="1" dirty="0">
                <a:latin typeface="+mj-lt"/>
                <a:cs typeface="Times New Roman" pitchFamily="18" charset="0"/>
              </a:rPr>
              <a:t> </a:t>
            </a:r>
            <a:r>
              <a:rPr lang="tr-TR" i="1" dirty="0" err="1">
                <a:latin typeface="+mj-lt"/>
                <a:cs typeface="Times New Roman" pitchFamily="18" charset="0"/>
              </a:rPr>
              <a:t>Forecasting</a:t>
            </a:r>
            <a:r>
              <a:rPr lang="tr-TR" i="1" dirty="0">
                <a:latin typeface="+mj-lt"/>
                <a:cs typeface="Times New Roman" pitchFamily="18" charset="0"/>
              </a:rPr>
              <a:t>).</a:t>
            </a:r>
            <a:r>
              <a:rPr lang="tr-TR" i="1" dirty="0">
                <a:solidFill>
                  <a:srgbClr val="000000"/>
                </a:solidFill>
                <a:latin typeface="+mj-lt"/>
                <a:cs typeface="Times New Roman" pitchFamily="18" charset="0"/>
              </a:rPr>
              <a:t> </a:t>
            </a:r>
            <a:endParaRPr lang="tr-TR" dirty="0">
              <a:latin typeface="+mj-lt"/>
              <a:cs typeface="Times New Roman" pitchFamily="18" charset="0"/>
            </a:endParaRPr>
          </a:p>
        </p:txBody>
      </p:sp>
      <p:sp>
        <p:nvSpPr>
          <p:cNvPr id="4" name="Slayt Numarası Yer Tutucusu 3"/>
          <p:cNvSpPr>
            <a:spLocks noGrp="1"/>
          </p:cNvSpPr>
          <p:nvPr>
            <p:ph type="sldNum" sz="quarter" idx="12"/>
          </p:nvPr>
        </p:nvSpPr>
        <p:spPr/>
        <p:txBody>
          <a:bodyPr/>
          <a:lstStyle/>
          <a:p>
            <a:fld id="{B1DEFA8C-F947-479F-BE07-76B6B3F80BF1}" type="slidenum">
              <a:rPr lang="tr-TR" smtClean="0"/>
              <a:pPr/>
              <a:t>26</a:t>
            </a:fld>
            <a:endParaRPr lang="tr-T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800100"/>
            <a:ext cx="7772400" cy="762000"/>
          </a:xfrm>
        </p:spPr>
        <p:txBody>
          <a:bodyPr/>
          <a:lstStyle/>
          <a:p>
            <a:r>
              <a:rPr lang="tr-TR"/>
              <a:t>Uygulama Alanları</a:t>
            </a:r>
          </a:p>
        </p:txBody>
      </p:sp>
      <p:sp>
        <p:nvSpPr>
          <p:cNvPr id="38915" name="Rectangle 3"/>
          <p:cNvSpPr>
            <a:spLocks noGrp="1" noChangeArrowheads="1"/>
          </p:cNvSpPr>
          <p:nvPr>
            <p:ph type="body" idx="1"/>
          </p:nvPr>
        </p:nvSpPr>
        <p:spPr/>
        <p:txBody>
          <a:bodyPr/>
          <a:lstStyle/>
          <a:p>
            <a:r>
              <a:rPr lang="tr-TR" sz="4300" i="1" dirty="0">
                <a:latin typeface="+mj-lt"/>
              </a:rPr>
              <a:t>Bankacılık </a:t>
            </a:r>
            <a:endParaRPr lang="tr-TR" i="1" dirty="0">
              <a:latin typeface="+mj-lt"/>
            </a:endParaRPr>
          </a:p>
          <a:p>
            <a:pPr lvl="1" algn="just">
              <a:buFont typeface="Symbol" pitchFamily="18" charset="2"/>
              <a:buChar char="·"/>
            </a:pPr>
            <a:r>
              <a:rPr lang="tr-TR" dirty="0">
                <a:latin typeface="+mj-lt"/>
              </a:rPr>
              <a:t>Farklı finansal göstergeler arasında gizli korelasyonların bulunması,</a:t>
            </a:r>
          </a:p>
          <a:p>
            <a:pPr lvl="1" algn="just">
              <a:buFont typeface="Symbol" pitchFamily="18" charset="2"/>
              <a:buChar char="·"/>
            </a:pPr>
            <a:r>
              <a:rPr lang="tr-TR" dirty="0">
                <a:latin typeface="+mj-lt"/>
              </a:rPr>
              <a:t>Kredi kartı dolandırıcılıklarının tespiti,</a:t>
            </a:r>
          </a:p>
          <a:p>
            <a:pPr lvl="1" algn="just">
              <a:buFont typeface="Symbol" pitchFamily="18" charset="2"/>
              <a:buChar char="·"/>
            </a:pPr>
            <a:r>
              <a:rPr lang="tr-TR" dirty="0">
                <a:latin typeface="+mj-lt"/>
              </a:rPr>
              <a:t>Kredi kartı harcamalarına göre müşteri gruplarının belirlenmesi,</a:t>
            </a:r>
          </a:p>
          <a:p>
            <a:pPr lvl="1" algn="just">
              <a:buFont typeface="Symbol" pitchFamily="18" charset="2"/>
              <a:buChar char="·"/>
            </a:pPr>
            <a:r>
              <a:rPr lang="tr-TR" dirty="0">
                <a:latin typeface="+mj-lt"/>
              </a:rPr>
              <a:t>Kredi taleplerinin değerlendirilmesi.</a:t>
            </a:r>
          </a:p>
          <a:p>
            <a:pPr lvl="1" algn="just">
              <a:buFont typeface="Symbol" pitchFamily="18" charset="2"/>
              <a:buChar char="·"/>
            </a:pPr>
            <a:r>
              <a:rPr lang="en-AU" dirty="0" err="1">
                <a:latin typeface="+mj-lt"/>
              </a:rPr>
              <a:t>Gelecek</a:t>
            </a:r>
            <a:r>
              <a:rPr lang="en-AU" dirty="0">
                <a:latin typeface="+mj-lt"/>
              </a:rPr>
              <a:t> </a:t>
            </a:r>
            <a:r>
              <a:rPr lang="en-AU" dirty="0" err="1">
                <a:latin typeface="+mj-lt"/>
              </a:rPr>
              <a:t>tahmini</a:t>
            </a:r>
            <a:r>
              <a:rPr lang="en-AU" dirty="0">
                <a:latin typeface="+mj-lt"/>
              </a:rPr>
              <a:t> (</a:t>
            </a:r>
            <a:r>
              <a:rPr lang="en-AU" dirty="0" err="1">
                <a:latin typeface="+mj-lt"/>
              </a:rPr>
              <a:t>hisse</a:t>
            </a:r>
            <a:r>
              <a:rPr lang="en-AU" dirty="0">
                <a:latin typeface="+mj-lt"/>
              </a:rPr>
              <a:t> </a:t>
            </a:r>
            <a:r>
              <a:rPr lang="en-AU" dirty="0" err="1">
                <a:latin typeface="+mj-lt"/>
              </a:rPr>
              <a:t>senedi</a:t>
            </a:r>
            <a:r>
              <a:rPr lang="en-AU" dirty="0">
                <a:latin typeface="+mj-lt"/>
              </a:rPr>
              <a:t> </a:t>
            </a:r>
            <a:r>
              <a:rPr lang="en-AU" dirty="0" err="1">
                <a:latin typeface="+mj-lt"/>
              </a:rPr>
              <a:t>fiyatları</a:t>
            </a:r>
            <a:r>
              <a:rPr lang="en-AU" dirty="0">
                <a:latin typeface="+mj-lt"/>
              </a:rPr>
              <a:t>...)</a:t>
            </a:r>
            <a:endParaRPr lang="tr-TR" dirty="0">
              <a:latin typeface="+mj-lt"/>
            </a:endParaRPr>
          </a:p>
          <a:p>
            <a:endParaRPr lang="tr-TR" dirty="0">
              <a:latin typeface="+mj-lt"/>
            </a:endParaRPr>
          </a:p>
        </p:txBody>
      </p:sp>
      <p:sp>
        <p:nvSpPr>
          <p:cNvPr id="4" name="Slayt Numarası Yer Tutucusu 3"/>
          <p:cNvSpPr>
            <a:spLocks noGrp="1"/>
          </p:cNvSpPr>
          <p:nvPr>
            <p:ph type="sldNum" sz="quarter" idx="12"/>
          </p:nvPr>
        </p:nvSpPr>
        <p:spPr/>
        <p:txBody>
          <a:bodyPr/>
          <a:lstStyle/>
          <a:p>
            <a:fld id="{B1DEFA8C-F947-479F-BE07-76B6B3F80BF1}" type="slidenum">
              <a:rPr lang="tr-TR" smtClean="0"/>
              <a:pPr/>
              <a:t>27</a:t>
            </a:fld>
            <a:endParaRPr lang="tr-T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800100"/>
            <a:ext cx="7772400" cy="762000"/>
          </a:xfrm>
        </p:spPr>
        <p:txBody>
          <a:bodyPr/>
          <a:lstStyle/>
          <a:p>
            <a:r>
              <a:rPr lang="tr-TR"/>
              <a:t>Uygulama Alanları</a:t>
            </a:r>
          </a:p>
        </p:txBody>
      </p:sp>
      <p:sp>
        <p:nvSpPr>
          <p:cNvPr id="39939" name="Rectangle 3"/>
          <p:cNvSpPr>
            <a:spLocks noGrp="1" noChangeArrowheads="1"/>
          </p:cNvSpPr>
          <p:nvPr>
            <p:ph type="body" idx="1"/>
          </p:nvPr>
        </p:nvSpPr>
        <p:spPr/>
        <p:txBody>
          <a:bodyPr/>
          <a:lstStyle/>
          <a:p>
            <a:pPr algn="just"/>
            <a:r>
              <a:rPr lang="tr-TR" sz="2900" i="1" dirty="0">
                <a:latin typeface="+mj-lt"/>
              </a:rPr>
              <a:t>Sigortacılık</a:t>
            </a:r>
            <a:r>
              <a:rPr lang="tr-TR" sz="2900" dirty="0">
                <a:latin typeface="+mj-lt"/>
              </a:rPr>
              <a:t> </a:t>
            </a:r>
          </a:p>
          <a:p>
            <a:pPr lvl="2" algn="just">
              <a:buFont typeface="Symbol" pitchFamily="18" charset="2"/>
              <a:buChar char="·"/>
            </a:pPr>
            <a:r>
              <a:rPr lang="tr-TR" sz="2900" dirty="0">
                <a:latin typeface="+mj-lt"/>
              </a:rPr>
              <a:t>Yeni poliçe talep edecek müşterilerin tahmin edilmesi,</a:t>
            </a:r>
          </a:p>
          <a:p>
            <a:pPr lvl="2" algn="just">
              <a:buFont typeface="Symbol" pitchFamily="18" charset="2"/>
              <a:buChar char="·"/>
            </a:pPr>
            <a:r>
              <a:rPr lang="tr-TR" sz="2900" dirty="0">
                <a:latin typeface="+mj-lt"/>
              </a:rPr>
              <a:t>Sigorta dolandırıcılıklarının tespiti,</a:t>
            </a:r>
          </a:p>
          <a:p>
            <a:pPr lvl="2" algn="just">
              <a:buFont typeface="Symbol" pitchFamily="18" charset="2"/>
              <a:buChar char="·"/>
            </a:pPr>
            <a:r>
              <a:rPr lang="tr-TR" sz="2900" dirty="0">
                <a:latin typeface="+mj-lt"/>
              </a:rPr>
              <a:t>Riskli müşteri örüntülerinin belirlenmesi.</a:t>
            </a:r>
            <a:endParaRPr lang="tr-TR" dirty="0">
              <a:latin typeface="+mj-lt"/>
            </a:endParaRPr>
          </a:p>
          <a:p>
            <a:endParaRPr lang="tr-TR" dirty="0">
              <a:latin typeface="+mj-lt"/>
            </a:endParaRPr>
          </a:p>
        </p:txBody>
      </p:sp>
      <p:sp>
        <p:nvSpPr>
          <p:cNvPr id="4" name="Slayt Numarası Yer Tutucusu 3"/>
          <p:cNvSpPr>
            <a:spLocks noGrp="1"/>
          </p:cNvSpPr>
          <p:nvPr>
            <p:ph type="sldNum" sz="quarter" idx="12"/>
          </p:nvPr>
        </p:nvSpPr>
        <p:spPr/>
        <p:txBody>
          <a:bodyPr/>
          <a:lstStyle/>
          <a:p>
            <a:fld id="{B1DEFA8C-F947-479F-BE07-76B6B3F80BF1}" type="slidenum">
              <a:rPr lang="tr-TR" smtClean="0"/>
              <a:pPr/>
              <a:t>28</a:t>
            </a:fld>
            <a:endParaRPr lang="tr-T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304800"/>
            <a:ext cx="7772400" cy="762000"/>
          </a:xfrm>
        </p:spPr>
        <p:txBody>
          <a:bodyPr/>
          <a:lstStyle/>
          <a:p>
            <a:r>
              <a:rPr lang="tr-TR"/>
              <a:t>Yeni Uygulamalar</a:t>
            </a:r>
          </a:p>
        </p:txBody>
      </p:sp>
      <p:sp>
        <p:nvSpPr>
          <p:cNvPr id="40963" name="Rectangle 3"/>
          <p:cNvSpPr>
            <a:spLocks noGrp="1" noChangeArrowheads="1"/>
          </p:cNvSpPr>
          <p:nvPr>
            <p:ph type="body" idx="1"/>
          </p:nvPr>
        </p:nvSpPr>
        <p:spPr>
          <a:xfrm>
            <a:off x="685800" y="1371600"/>
            <a:ext cx="7772400" cy="4114800"/>
          </a:xfrm>
        </p:spPr>
        <p:txBody>
          <a:bodyPr/>
          <a:lstStyle/>
          <a:p>
            <a:r>
              <a:rPr lang="tr-TR" dirty="0">
                <a:latin typeface="+mj-lt"/>
              </a:rPr>
              <a:t>İş ve Elektronik Ticaret Verileri </a:t>
            </a:r>
          </a:p>
          <a:p>
            <a:r>
              <a:rPr lang="tr-TR" dirty="0">
                <a:latin typeface="+mj-lt"/>
              </a:rPr>
              <a:t>Bilimsel, Mühendislik ve Sağlık Bakım Verileri </a:t>
            </a:r>
          </a:p>
          <a:p>
            <a:r>
              <a:rPr lang="tr-TR" dirty="0">
                <a:latin typeface="+mj-lt"/>
              </a:rPr>
              <a:t>Web Verileri</a:t>
            </a:r>
            <a:r>
              <a:rPr lang="tr-TR" dirty="0">
                <a:solidFill>
                  <a:srgbClr val="000000"/>
                </a:solidFill>
                <a:latin typeface="+mj-lt"/>
              </a:rPr>
              <a:t> </a:t>
            </a:r>
          </a:p>
        </p:txBody>
      </p:sp>
      <p:graphicFrame>
        <p:nvGraphicFramePr>
          <p:cNvPr id="100352" name="Object 1024"/>
          <p:cNvGraphicFramePr>
            <a:graphicFrameLocks noChangeAspect="1"/>
          </p:cNvGraphicFramePr>
          <p:nvPr/>
        </p:nvGraphicFramePr>
        <p:xfrm>
          <a:off x="6915150" y="990600"/>
          <a:ext cx="2228850" cy="3810000"/>
        </p:xfrm>
        <a:graphic>
          <a:graphicData uri="http://schemas.openxmlformats.org/presentationml/2006/ole">
            <mc:AlternateContent xmlns:mc="http://schemas.openxmlformats.org/markup-compatibility/2006">
              <mc:Choice xmlns:v="urn:schemas-microsoft-com:vml" Requires="v">
                <p:oleObj spid="_x0000_s9227" name="Klip" r:id="rId3" imgW="2228760" imgH="3809880" progId="">
                  <p:embed/>
                </p:oleObj>
              </mc:Choice>
              <mc:Fallback>
                <p:oleObj name="Klip" r:id="rId3" imgW="2228760" imgH="38098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5150" y="990600"/>
                        <a:ext cx="2228850"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ayt Numarası Yer Tutucusu 4"/>
          <p:cNvSpPr>
            <a:spLocks noGrp="1"/>
          </p:cNvSpPr>
          <p:nvPr>
            <p:ph type="sldNum" sz="quarter" idx="12"/>
          </p:nvPr>
        </p:nvSpPr>
        <p:spPr/>
        <p:txBody>
          <a:bodyPr/>
          <a:lstStyle/>
          <a:p>
            <a:fld id="{B1DEFA8C-F947-479F-BE07-76B6B3F80BF1}" type="slidenum">
              <a:rPr lang="tr-TR" smtClean="0"/>
              <a:pPr/>
              <a:t>29</a:t>
            </a:fld>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tr-TR" dirty="0"/>
              <a:t>Veri Tabanlarında Bilgi Keşfi Süreci</a:t>
            </a:r>
            <a:endParaRPr lang="tr-TR" dirty="0">
              <a:solidFill>
                <a:srgbClr val="000000"/>
              </a:solidFill>
            </a:endParaRPr>
          </a:p>
        </p:txBody>
      </p:sp>
      <p:sp>
        <p:nvSpPr>
          <p:cNvPr id="46083" name="Rectangle 3"/>
          <p:cNvSpPr>
            <a:spLocks noGrp="1" noChangeArrowheads="1"/>
          </p:cNvSpPr>
          <p:nvPr>
            <p:ph type="body" idx="1"/>
          </p:nvPr>
        </p:nvSpPr>
        <p:spPr/>
        <p:txBody>
          <a:bodyPr/>
          <a:lstStyle/>
          <a:p>
            <a:pPr lvl="2" algn="just">
              <a:buFont typeface="Symbol" pitchFamily="18" charset="2"/>
              <a:buChar char="·"/>
            </a:pPr>
            <a:endParaRPr lang="tr-TR" sz="2800">
              <a:latin typeface="+mj-lt"/>
            </a:endParaRPr>
          </a:p>
          <a:p>
            <a:pPr lvl="2" algn="just">
              <a:buFont typeface="Symbol" pitchFamily="18" charset="2"/>
              <a:buChar char="·"/>
            </a:pPr>
            <a:r>
              <a:rPr lang="tr-TR" sz="2800">
                <a:latin typeface="+mj-lt"/>
              </a:rPr>
              <a:t>Problemin Tanımlanması, </a:t>
            </a:r>
          </a:p>
          <a:p>
            <a:pPr lvl="2" algn="just">
              <a:buFont typeface="Symbol" pitchFamily="18" charset="2"/>
              <a:buChar char="·"/>
            </a:pPr>
            <a:r>
              <a:rPr lang="tr-TR" sz="2800">
                <a:latin typeface="+mj-lt"/>
              </a:rPr>
              <a:t>Verilerin Hazırlanması, </a:t>
            </a:r>
          </a:p>
          <a:p>
            <a:pPr lvl="2" algn="just">
              <a:buFont typeface="Symbol" pitchFamily="18" charset="2"/>
              <a:buChar char="·"/>
            </a:pPr>
            <a:r>
              <a:rPr lang="tr-TR" sz="2800">
                <a:latin typeface="+mj-lt"/>
              </a:rPr>
              <a:t>Modelin Kurulması ve Değerlendirilmesi, </a:t>
            </a:r>
          </a:p>
          <a:p>
            <a:pPr lvl="2" algn="just">
              <a:buFont typeface="Symbol" pitchFamily="18" charset="2"/>
              <a:buChar char="·"/>
            </a:pPr>
            <a:r>
              <a:rPr lang="tr-TR" sz="2800">
                <a:latin typeface="+mj-lt"/>
              </a:rPr>
              <a:t>Modelin Kullanılması, </a:t>
            </a:r>
          </a:p>
          <a:p>
            <a:pPr lvl="2" algn="just">
              <a:buFont typeface="Symbol" pitchFamily="18" charset="2"/>
              <a:buChar char="·"/>
            </a:pPr>
            <a:r>
              <a:rPr lang="tr-TR" sz="2800">
                <a:latin typeface="+mj-lt"/>
              </a:rPr>
              <a:t>Modelin İzlenmesi</a:t>
            </a:r>
            <a:r>
              <a:rPr lang="tr-TR">
                <a:solidFill>
                  <a:srgbClr val="000000"/>
                </a:solidFill>
                <a:latin typeface="+mj-lt"/>
              </a:rPr>
              <a:t> </a:t>
            </a: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a:t>
            </a:fld>
            <a:endParaRPr lang="tr-T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304800"/>
            <a:ext cx="7772400" cy="1431925"/>
          </a:xfrm>
        </p:spPr>
        <p:txBody>
          <a:bodyPr>
            <a:normAutofit fontScale="90000"/>
          </a:bodyPr>
          <a:lstStyle/>
          <a:p>
            <a:r>
              <a:rPr lang="tr-TR"/>
              <a:t>Veri Madenciliğini Etkileyen Eğilimler</a:t>
            </a:r>
            <a:endParaRPr lang="tr-TR">
              <a:solidFill>
                <a:srgbClr val="000000"/>
              </a:solidFill>
            </a:endParaRPr>
          </a:p>
        </p:txBody>
      </p:sp>
      <p:sp>
        <p:nvSpPr>
          <p:cNvPr id="41987" name="Rectangle 3"/>
          <p:cNvSpPr>
            <a:spLocks noGrp="1" noChangeArrowheads="1"/>
          </p:cNvSpPr>
          <p:nvPr>
            <p:ph type="body" idx="1"/>
          </p:nvPr>
        </p:nvSpPr>
        <p:spPr/>
        <p:txBody>
          <a:bodyPr/>
          <a:lstStyle/>
          <a:p>
            <a:r>
              <a:rPr lang="tr-TR">
                <a:latin typeface="+mj-lt"/>
              </a:rPr>
              <a:t>Veri</a:t>
            </a:r>
          </a:p>
          <a:p>
            <a:r>
              <a:rPr lang="tr-TR">
                <a:latin typeface="+mj-lt"/>
              </a:rPr>
              <a:t>Donanım</a:t>
            </a:r>
          </a:p>
          <a:p>
            <a:r>
              <a:rPr lang="tr-TR">
                <a:latin typeface="+mj-lt"/>
              </a:rPr>
              <a:t>Bilgisayar Ağları </a:t>
            </a:r>
          </a:p>
          <a:p>
            <a:r>
              <a:rPr lang="tr-TR">
                <a:latin typeface="+mj-lt"/>
              </a:rPr>
              <a:t>Bilimsel Hesaplamalar </a:t>
            </a:r>
          </a:p>
          <a:p>
            <a:r>
              <a:rPr lang="tr-TR">
                <a:latin typeface="+mj-lt"/>
              </a:rPr>
              <a:t>Ticari Eğilimler</a:t>
            </a:r>
            <a:r>
              <a:rPr lang="tr-TR">
                <a:solidFill>
                  <a:srgbClr val="000000"/>
                </a:solidFill>
                <a:latin typeface="+mj-lt"/>
              </a:rPr>
              <a:t> </a:t>
            </a:r>
          </a:p>
        </p:txBody>
      </p:sp>
      <p:graphicFrame>
        <p:nvGraphicFramePr>
          <p:cNvPr id="101376" name="Object 1024"/>
          <p:cNvGraphicFramePr>
            <a:graphicFrameLocks noChangeAspect="1"/>
          </p:cNvGraphicFramePr>
          <p:nvPr/>
        </p:nvGraphicFramePr>
        <p:xfrm>
          <a:off x="5867400" y="1524000"/>
          <a:ext cx="2990850" cy="3886200"/>
        </p:xfrm>
        <a:graphic>
          <a:graphicData uri="http://schemas.openxmlformats.org/presentationml/2006/ole">
            <mc:AlternateContent xmlns:mc="http://schemas.openxmlformats.org/markup-compatibility/2006">
              <mc:Choice xmlns:v="urn:schemas-microsoft-com:vml" Requires="v">
                <p:oleObj spid="_x0000_s10251" name="Klip" r:id="rId3" imgW="2990520" imgH="4273920" progId="">
                  <p:embed/>
                </p:oleObj>
              </mc:Choice>
              <mc:Fallback>
                <p:oleObj name="Klip" r:id="rId3" imgW="2990520" imgH="42739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524000"/>
                        <a:ext cx="2990850" cy="388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ayt Numarası Yer Tutucusu 4"/>
          <p:cNvSpPr>
            <a:spLocks noGrp="1"/>
          </p:cNvSpPr>
          <p:nvPr>
            <p:ph type="sldNum" sz="quarter" idx="12"/>
          </p:nvPr>
        </p:nvSpPr>
        <p:spPr/>
        <p:txBody>
          <a:bodyPr/>
          <a:lstStyle/>
          <a:p>
            <a:fld id="{B1DEFA8C-F947-479F-BE07-76B6B3F80BF1}" type="slidenum">
              <a:rPr lang="tr-TR" smtClean="0"/>
              <a:pPr/>
              <a:t>30</a:t>
            </a:fld>
            <a:endParaRPr lang="tr-T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04800"/>
            <a:ext cx="7772400" cy="1431925"/>
          </a:xfrm>
        </p:spPr>
        <p:txBody>
          <a:bodyPr>
            <a:normAutofit fontScale="90000"/>
          </a:bodyPr>
          <a:lstStyle/>
          <a:p>
            <a:r>
              <a:rPr lang="tr-TR"/>
              <a:t>Veri Madenciliğinde Karşılaşılan Problemler</a:t>
            </a:r>
            <a:endParaRPr lang="tr-TR">
              <a:solidFill>
                <a:srgbClr val="000000"/>
              </a:solidFill>
            </a:endParaRPr>
          </a:p>
        </p:txBody>
      </p:sp>
      <p:sp>
        <p:nvSpPr>
          <p:cNvPr id="43011" name="Rectangle 3"/>
          <p:cNvSpPr>
            <a:spLocks noGrp="1" noChangeArrowheads="1"/>
          </p:cNvSpPr>
          <p:nvPr>
            <p:ph type="body" idx="1"/>
          </p:nvPr>
        </p:nvSpPr>
        <p:spPr/>
        <p:txBody>
          <a:bodyPr/>
          <a:lstStyle/>
          <a:p>
            <a:r>
              <a:rPr lang="tr-TR" b="1">
                <a:latin typeface="+mj-lt"/>
              </a:rPr>
              <a:t>Veritabanı Boyutu</a:t>
            </a:r>
          </a:p>
          <a:p>
            <a:r>
              <a:rPr lang="tr-TR" b="1">
                <a:latin typeface="+mj-lt"/>
              </a:rPr>
              <a:t>Gürültülü Veri</a:t>
            </a:r>
          </a:p>
          <a:p>
            <a:r>
              <a:rPr lang="tr-TR" b="1">
                <a:latin typeface="+mj-lt"/>
              </a:rPr>
              <a:t>Null Değerler</a:t>
            </a:r>
          </a:p>
          <a:p>
            <a:r>
              <a:rPr lang="tr-TR" b="1">
                <a:latin typeface="+mj-lt"/>
              </a:rPr>
              <a:t>Eksik Veri</a:t>
            </a:r>
          </a:p>
          <a:p>
            <a:r>
              <a:rPr lang="tr-TR" b="1">
                <a:latin typeface="+mj-lt"/>
              </a:rPr>
              <a:t>Artık Veri</a:t>
            </a:r>
          </a:p>
          <a:p>
            <a:r>
              <a:rPr lang="tr-TR" b="1">
                <a:latin typeface="+mj-lt"/>
              </a:rPr>
              <a:t>Dinamik Veri</a:t>
            </a:r>
            <a:endParaRPr lang="tr-TR" b="1">
              <a:solidFill>
                <a:srgbClr val="000000"/>
              </a:solidFill>
              <a:latin typeface="+mj-lt"/>
            </a:endParaRPr>
          </a:p>
          <a:p>
            <a:endParaRPr lang="tr-TR" b="1" i="1">
              <a:solidFill>
                <a:srgbClr val="000000"/>
              </a:solidFill>
              <a:latin typeface="+mj-lt"/>
            </a:endParaRPr>
          </a:p>
        </p:txBody>
      </p:sp>
      <p:sp>
        <p:nvSpPr>
          <p:cNvPr id="43012" name="Text Box 4"/>
          <p:cNvSpPr txBox="1">
            <a:spLocks noChangeArrowheads="1"/>
          </p:cNvSpPr>
          <p:nvPr/>
        </p:nvSpPr>
        <p:spPr bwMode="auto">
          <a:xfrm>
            <a:off x="9737725" y="2936875"/>
            <a:ext cx="184731" cy="369332"/>
          </a:xfrm>
          <a:prstGeom prst="rect">
            <a:avLst/>
          </a:prstGeom>
          <a:noFill/>
          <a:ln w="9525">
            <a:noFill/>
            <a:miter lim="800000"/>
            <a:headEnd/>
            <a:tailEnd/>
          </a:ln>
          <a:effectLst/>
        </p:spPr>
        <p:txBody>
          <a:bodyPr wrap="none">
            <a:spAutoFit/>
          </a:bodyPr>
          <a:lstStyle/>
          <a:p>
            <a:endParaRPr lang="tr-TR">
              <a:latin typeface="+mj-lt"/>
            </a:endParaRPr>
          </a:p>
        </p:txBody>
      </p:sp>
      <p:graphicFrame>
        <p:nvGraphicFramePr>
          <p:cNvPr id="102400" name="Object 1024"/>
          <p:cNvGraphicFramePr>
            <a:graphicFrameLocks noChangeAspect="1"/>
          </p:cNvGraphicFramePr>
          <p:nvPr/>
        </p:nvGraphicFramePr>
        <p:xfrm>
          <a:off x="6934200" y="1524000"/>
          <a:ext cx="1857375" cy="3995738"/>
        </p:xfrm>
        <a:graphic>
          <a:graphicData uri="http://schemas.openxmlformats.org/presentationml/2006/ole">
            <mc:AlternateContent xmlns:mc="http://schemas.openxmlformats.org/markup-compatibility/2006">
              <mc:Choice xmlns:v="urn:schemas-microsoft-com:vml" Requires="v">
                <p:oleObj spid="_x0000_s11275" name="Klip" r:id="rId3" imgW="1857600" imgH="3995640" progId="">
                  <p:embed/>
                </p:oleObj>
              </mc:Choice>
              <mc:Fallback>
                <p:oleObj name="Klip" r:id="rId3" imgW="1857600" imgH="3995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524000"/>
                        <a:ext cx="1857375" cy="3995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ayt Numarası Yer Tutucusu 5"/>
          <p:cNvSpPr>
            <a:spLocks noGrp="1"/>
          </p:cNvSpPr>
          <p:nvPr>
            <p:ph type="sldNum" sz="quarter" idx="12"/>
          </p:nvPr>
        </p:nvSpPr>
        <p:spPr/>
        <p:txBody>
          <a:bodyPr/>
          <a:lstStyle/>
          <a:p>
            <a:fld id="{B1DEFA8C-F947-479F-BE07-76B6B3F80BF1}" type="slidenum">
              <a:rPr lang="tr-TR" smtClean="0"/>
              <a:pPr/>
              <a:t>31</a:t>
            </a:fld>
            <a:endParaRPr lang="tr-T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381000"/>
            <a:ext cx="7772400" cy="762000"/>
          </a:xfrm>
        </p:spPr>
        <p:txBody>
          <a:bodyPr/>
          <a:lstStyle/>
          <a:p>
            <a:r>
              <a:rPr lang="tr-TR" b="1"/>
              <a:t>Veri Madenciliği İşlevleri</a:t>
            </a:r>
            <a:endParaRPr lang="tr-TR" b="1">
              <a:solidFill>
                <a:srgbClr val="000000"/>
              </a:solidFill>
            </a:endParaRPr>
          </a:p>
        </p:txBody>
      </p:sp>
      <p:graphicFrame>
        <p:nvGraphicFramePr>
          <p:cNvPr id="103424" name="Object 1024"/>
          <p:cNvGraphicFramePr>
            <a:graphicFrameLocks noGrp="1" noChangeAspect="1"/>
          </p:cNvGraphicFramePr>
          <p:nvPr>
            <p:ph type="body" idx="1"/>
          </p:nvPr>
        </p:nvGraphicFramePr>
        <p:xfrm>
          <a:off x="1828800" y="1371600"/>
          <a:ext cx="5715000" cy="4724400"/>
        </p:xfrm>
        <a:graphic>
          <a:graphicData uri="http://schemas.openxmlformats.org/presentationml/2006/ole">
            <mc:AlternateContent xmlns:mc="http://schemas.openxmlformats.org/markup-compatibility/2006">
              <mc:Choice xmlns:v="urn:schemas-microsoft-com:vml" Requires="v">
                <p:oleObj spid="_x0000_s12299" name="Belge" r:id="rId3" imgW="2541960" imgH="3238560" progId="Word.Document.8">
                  <p:embed/>
                </p:oleObj>
              </mc:Choice>
              <mc:Fallback>
                <p:oleObj name="Belge" r:id="rId3" imgW="2541960" imgH="323856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371600"/>
                        <a:ext cx="5715000" cy="472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ayt Numarası Yer Tutucusu 3"/>
          <p:cNvSpPr>
            <a:spLocks noGrp="1"/>
          </p:cNvSpPr>
          <p:nvPr>
            <p:ph type="sldNum" sz="quarter" idx="12"/>
          </p:nvPr>
        </p:nvSpPr>
        <p:spPr/>
        <p:txBody>
          <a:bodyPr/>
          <a:lstStyle/>
          <a:p>
            <a:fld id="{B1DEFA8C-F947-479F-BE07-76B6B3F80BF1}" type="slidenum">
              <a:rPr lang="tr-TR" smtClean="0"/>
              <a:pPr/>
              <a:t>32</a:t>
            </a:fld>
            <a:endParaRPr lang="tr-T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800100"/>
            <a:ext cx="7772400" cy="762000"/>
          </a:xfrm>
        </p:spPr>
        <p:txBody>
          <a:bodyPr/>
          <a:lstStyle/>
          <a:p>
            <a:r>
              <a:rPr lang="tr-TR"/>
              <a:t>Veri Madenciliği Algoritmaları</a:t>
            </a:r>
            <a:endParaRPr lang="tr-TR">
              <a:solidFill>
                <a:srgbClr val="000000"/>
              </a:solidFill>
            </a:endParaRPr>
          </a:p>
        </p:txBody>
      </p:sp>
      <p:sp>
        <p:nvSpPr>
          <p:cNvPr id="45059" name="Rectangle 3"/>
          <p:cNvSpPr>
            <a:spLocks noGrp="1" noChangeArrowheads="1"/>
          </p:cNvSpPr>
          <p:nvPr>
            <p:ph type="body" idx="1"/>
          </p:nvPr>
        </p:nvSpPr>
        <p:spPr/>
        <p:txBody>
          <a:bodyPr/>
          <a:lstStyle/>
          <a:p>
            <a:r>
              <a:rPr lang="tr-TR" b="1">
                <a:latin typeface="+mj-lt"/>
              </a:rPr>
              <a:t>Hipotez Testi Sorgusu</a:t>
            </a:r>
          </a:p>
          <a:p>
            <a:r>
              <a:rPr lang="tr-TR" b="1">
                <a:latin typeface="+mj-lt"/>
              </a:rPr>
              <a:t>Sınıflama Sorgusu</a:t>
            </a:r>
          </a:p>
          <a:p>
            <a:r>
              <a:rPr lang="tr-TR" b="1">
                <a:latin typeface="+mj-lt"/>
              </a:rPr>
              <a:t>Kümeleme Sorgusu</a:t>
            </a:r>
          </a:p>
          <a:p>
            <a:r>
              <a:rPr lang="tr-TR" b="1">
                <a:latin typeface="+mj-lt"/>
              </a:rPr>
              <a:t>Ardışık Örüntüler </a:t>
            </a:r>
          </a:p>
          <a:p>
            <a:r>
              <a:rPr lang="tr-TR" b="1">
                <a:latin typeface="+mj-lt"/>
              </a:rPr>
              <a:t>Birliktelik Kuralları</a:t>
            </a:r>
            <a:r>
              <a:rPr lang="tr-TR" b="1" i="1">
                <a:solidFill>
                  <a:srgbClr val="000000"/>
                </a:solidFill>
                <a:latin typeface="+mj-lt"/>
              </a:rPr>
              <a:t> </a:t>
            </a:r>
            <a:endParaRPr lang="tr-TR" b="1">
              <a:solidFill>
                <a:srgbClr val="000000"/>
              </a:solidFill>
              <a:latin typeface="+mj-lt"/>
            </a:endParaRPr>
          </a:p>
          <a:p>
            <a:endParaRPr lang="tr-TR" b="1" i="1">
              <a:solidFill>
                <a:srgbClr val="000000"/>
              </a:solidFill>
              <a:latin typeface="+mj-lt"/>
            </a:endParaRPr>
          </a:p>
        </p:txBody>
      </p:sp>
      <p:graphicFrame>
        <p:nvGraphicFramePr>
          <p:cNvPr id="104448" name="Object 1024"/>
          <p:cNvGraphicFramePr>
            <a:graphicFrameLocks noChangeAspect="1"/>
          </p:cNvGraphicFramePr>
          <p:nvPr/>
        </p:nvGraphicFramePr>
        <p:xfrm>
          <a:off x="6019800" y="1981200"/>
          <a:ext cx="2663825" cy="2819400"/>
        </p:xfrm>
        <a:graphic>
          <a:graphicData uri="http://schemas.openxmlformats.org/presentationml/2006/ole">
            <mc:AlternateContent xmlns:mc="http://schemas.openxmlformats.org/markup-compatibility/2006">
              <mc:Choice xmlns:v="urn:schemas-microsoft-com:vml" Requires="v">
                <p:oleObj spid="_x0000_s13323" name="Klip" r:id="rId3" imgW="5876640" imgH="6219720" progId="">
                  <p:embed/>
                </p:oleObj>
              </mc:Choice>
              <mc:Fallback>
                <p:oleObj name="Klip" r:id="rId3" imgW="5876640" imgH="62197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981200"/>
                        <a:ext cx="2663825"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ayt Numarası Yer Tutucusu 4"/>
          <p:cNvSpPr>
            <a:spLocks noGrp="1"/>
          </p:cNvSpPr>
          <p:nvPr>
            <p:ph type="sldNum" sz="quarter" idx="12"/>
          </p:nvPr>
        </p:nvSpPr>
        <p:spPr/>
        <p:txBody>
          <a:bodyPr/>
          <a:lstStyle/>
          <a:p>
            <a:fld id="{B1DEFA8C-F947-479F-BE07-76B6B3F80BF1}" type="slidenum">
              <a:rPr lang="tr-TR" smtClean="0"/>
              <a:pPr/>
              <a:t>33</a:t>
            </a:fld>
            <a:endParaRPr lang="tr-T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62000" y="0"/>
            <a:ext cx="7772400" cy="762000"/>
          </a:xfrm>
        </p:spPr>
        <p:txBody>
          <a:bodyPr/>
          <a:lstStyle/>
          <a:p>
            <a:r>
              <a:rPr lang="tr-TR"/>
              <a:t>Hipotez Testi Sorgusu</a:t>
            </a:r>
          </a:p>
        </p:txBody>
      </p:sp>
      <p:sp>
        <p:nvSpPr>
          <p:cNvPr id="52227" name="Rectangle 3"/>
          <p:cNvSpPr>
            <a:spLocks noGrp="1" noChangeArrowheads="1"/>
          </p:cNvSpPr>
          <p:nvPr>
            <p:ph type="body" idx="1"/>
          </p:nvPr>
        </p:nvSpPr>
        <p:spPr>
          <a:xfrm>
            <a:off x="685800" y="762000"/>
            <a:ext cx="7772400" cy="5334000"/>
          </a:xfrm>
        </p:spPr>
        <p:txBody>
          <a:bodyPr>
            <a:normAutofit/>
          </a:bodyPr>
          <a:lstStyle/>
          <a:p>
            <a:pPr algn="just"/>
            <a:r>
              <a:rPr lang="tr-TR" sz="2400" dirty="0">
                <a:latin typeface="+mj-lt"/>
              </a:rPr>
              <a:t>	Hipotez testi sorgusu algoritması, doğrulamaya dayalı bir algoritmadır. Bir hipotez öne sürülür ve seçilen veri kümesinde hipotez doğruluğu test edilir. Öne sürülen hipotez genellikle belirli bir örüntünün </a:t>
            </a:r>
            <a:r>
              <a:rPr lang="tr-TR" sz="2400" dirty="0" err="1">
                <a:latin typeface="+mj-lt"/>
              </a:rPr>
              <a:t>veritabanındaki</a:t>
            </a:r>
            <a:r>
              <a:rPr lang="tr-TR" sz="2400" dirty="0">
                <a:latin typeface="+mj-lt"/>
              </a:rPr>
              <a:t> varlığıyla ilgili bir tahmindir. Bu tip bir analiz özellikle keşfedilmiş bilginin genişletilmesi veya rötuşlanması işlemleri sırasında yararlıdır. </a:t>
            </a:r>
          </a:p>
          <a:p>
            <a:pPr algn="just"/>
            <a:r>
              <a:rPr lang="tr-TR" sz="2400" dirty="0">
                <a:latin typeface="+mj-lt"/>
              </a:rPr>
              <a:t>     Hipotez ya mantıksal bir kural ya da mantıksal bir ifade ile gösterilir. Her iki biçimde de seçilen </a:t>
            </a:r>
            <a:r>
              <a:rPr lang="tr-TR" sz="2400" dirty="0" err="1">
                <a:latin typeface="+mj-lt"/>
              </a:rPr>
              <a:t>veritabanındaki</a:t>
            </a:r>
            <a:r>
              <a:rPr lang="tr-TR" sz="2400" dirty="0">
                <a:latin typeface="+mj-lt"/>
              </a:rPr>
              <a:t> nitelik alanları kullanılır. X ve Y birer mantıksal ifade olmak üzere “IF X THEN Y” biçiminde bir hipotez öne sürülebilir.</a:t>
            </a:r>
          </a:p>
          <a:p>
            <a:r>
              <a:rPr lang="tr-TR" sz="2400" dirty="0">
                <a:latin typeface="+mj-lt"/>
              </a:rPr>
              <a:t>     Verilen hipotez seçilen </a:t>
            </a:r>
            <a:r>
              <a:rPr lang="tr-TR" sz="2400" dirty="0" err="1">
                <a:latin typeface="+mj-lt"/>
              </a:rPr>
              <a:t>veritabanında</a:t>
            </a:r>
            <a:r>
              <a:rPr lang="tr-TR" sz="2400" dirty="0">
                <a:latin typeface="+mj-lt"/>
              </a:rPr>
              <a:t> doğruluk ve destek kıstasları baz alınarak sistem tarafından </a:t>
            </a:r>
            <a:r>
              <a:rPr lang="tr-TR" sz="2400" dirty="0" smtClean="0">
                <a:latin typeface="+mj-lt"/>
              </a:rPr>
              <a:t>sınanır.</a:t>
            </a:r>
            <a:endParaRPr lang="tr-TR" dirty="0">
              <a:solidFill>
                <a:srgbClr val="000000"/>
              </a:solidFill>
              <a:latin typeface="+mj-lt"/>
            </a:endParaRP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34</a:t>
            </a:fld>
            <a:endParaRPr lang="tr-T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62000" y="0"/>
            <a:ext cx="7772400" cy="762000"/>
          </a:xfrm>
        </p:spPr>
        <p:txBody>
          <a:bodyPr/>
          <a:lstStyle/>
          <a:p>
            <a:r>
              <a:rPr lang="tr-TR"/>
              <a:t>Sınıflama Sorgusu</a:t>
            </a:r>
          </a:p>
        </p:txBody>
      </p:sp>
      <p:sp>
        <p:nvSpPr>
          <p:cNvPr id="53251" name="Rectangle 3"/>
          <p:cNvSpPr>
            <a:spLocks noGrp="1" noChangeArrowheads="1"/>
          </p:cNvSpPr>
          <p:nvPr>
            <p:ph type="body" idx="1"/>
          </p:nvPr>
        </p:nvSpPr>
        <p:spPr>
          <a:xfrm>
            <a:off x="685800" y="609600"/>
            <a:ext cx="7772400" cy="5410200"/>
          </a:xfrm>
        </p:spPr>
        <p:txBody>
          <a:bodyPr>
            <a:normAutofit lnSpcReduction="10000"/>
          </a:bodyPr>
          <a:lstStyle/>
          <a:p>
            <a:pPr>
              <a:lnSpc>
                <a:spcPct val="90000"/>
              </a:lnSpc>
            </a:pPr>
            <a:r>
              <a:rPr lang="tr-TR" sz="2800" dirty="0">
                <a:latin typeface="+mj-lt"/>
              </a:rPr>
              <a:t>Sınıflama sorgusu, yeni bir veri elemanını daha önceden belirlenmiş sınıflara atamayı amaçlar.</a:t>
            </a:r>
            <a:endParaRPr lang="tr-TR" sz="2800" dirty="0">
              <a:solidFill>
                <a:srgbClr val="000000"/>
              </a:solidFill>
              <a:latin typeface="+mj-lt"/>
            </a:endParaRPr>
          </a:p>
          <a:p>
            <a:pPr>
              <a:lnSpc>
                <a:spcPct val="90000"/>
              </a:lnSpc>
            </a:pPr>
            <a:r>
              <a:rPr lang="tr-TR" sz="2800" dirty="0" err="1">
                <a:latin typeface="+mj-lt"/>
              </a:rPr>
              <a:t>Veritabanında</a:t>
            </a:r>
            <a:r>
              <a:rPr lang="tr-TR" sz="2800" dirty="0">
                <a:latin typeface="+mj-lt"/>
              </a:rPr>
              <a:t> yer alan çoklular bir sınıflama fonksiyonu yardımıyla kullanıcı tarafından belirlenmiş ya da karar niteliğinin bazı değerlerine göre anlamlı ayrık alt sınıflara ayırır. Sınıflama algoritması bir sınıfı diğerinden ayıran örüntüleri keşfeder. Sınıflama algoritmaları iki şekilde kullanılır.</a:t>
            </a:r>
          </a:p>
          <a:p>
            <a:pPr lvl="1">
              <a:lnSpc>
                <a:spcPct val="90000"/>
              </a:lnSpc>
            </a:pPr>
            <a:r>
              <a:rPr lang="tr-TR" dirty="0">
                <a:latin typeface="+mj-lt"/>
              </a:rPr>
              <a:t>Karar Değişkeni ile Sınıflama</a:t>
            </a:r>
          </a:p>
          <a:p>
            <a:pPr lvl="1">
              <a:lnSpc>
                <a:spcPct val="90000"/>
              </a:lnSpc>
            </a:pPr>
            <a:r>
              <a:rPr lang="tr-TR" dirty="0">
                <a:latin typeface="+mj-lt"/>
              </a:rPr>
              <a:t>Örnek ile Sınıflama </a:t>
            </a:r>
          </a:p>
          <a:p>
            <a:pPr>
              <a:lnSpc>
                <a:spcPct val="90000"/>
              </a:lnSpc>
            </a:pPr>
            <a:r>
              <a:rPr lang="tr-TR" sz="2800" dirty="0">
                <a:latin typeface="+mj-lt"/>
              </a:rPr>
              <a:t>Yaygın kullanım alanları, banka kredisi onaylama işlemi, kredi kartı sahteciliği </a:t>
            </a:r>
            <a:r>
              <a:rPr lang="tr-TR" sz="2800" dirty="0" err="1">
                <a:latin typeface="+mj-lt"/>
              </a:rPr>
              <a:t>tesbiti</a:t>
            </a:r>
            <a:r>
              <a:rPr lang="tr-TR" sz="2800" dirty="0">
                <a:latin typeface="+mj-lt"/>
              </a:rPr>
              <a:t> ve sigorta risk </a:t>
            </a:r>
            <a:r>
              <a:rPr lang="tr-TR" sz="2800" dirty="0" smtClean="0">
                <a:latin typeface="+mj-lt"/>
              </a:rPr>
              <a:t>analizidir.</a:t>
            </a:r>
            <a:endParaRPr lang="tr-TR" dirty="0">
              <a:solidFill>
                <a:srgbClr val="000000"/>
              </a:solidFill>
              <a:latin typeface="+mj-lt"/>
            </a:endParaRP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35</a:t>
            </a:fld>
            <a:endParaRPr lang="tr-T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0"/>
            <a:ext cx="7772400" cy="762000"/>
          </a:xfrm>
        </p:spPr>
        <p:txBody>
          <a:bodyPr/>
          <a:lstStyle/>
          <a:p>
            <a:r>
              <a:rPr lang="tr-TR"/>
              <a:t>Kümeleme Sorgusu</a:t>
            </a:r>
          </a:p>
        </p:txBody>
      </p:sp>
      <p:sp>
        <p:nvSpPr>
          <p:cNvPr id="54275" name="Rectangle 3"/>
          <p:cNvSpPr>
            <a:spLocks noGrp="1" noChangeArrowheads="1"/>
          </p:cNvSpPr>
          <p:nvPr>
            <p:ph type="body" idx="1"/>
          </p:nvPr>
        </p:nvSpPr>
        <p:spPr>
          <a:xfrm>
            <a:off x="685800" y="685800"/>
            <a:ext cx="7772400" cy="5410200"/>
          </a:xfrm>
        </p:spPr>
        <p:txBody>
          <a:bodyPr/>
          <a:lstStyle/>
          <a:p>
            <a:r>
              <a:rPr lang="tr-TR" sz="2700">
                <a:latin typeface="+mj-lt"/>
              </a:rPr>
              <a:t>Kümeleme algoritması veritabanını alt kümelere ayırır. Her bir kümede yer alan elemanlar dahil oldukları grubu diğer gruplardan ayıran ortak özelliklere sahiptir</a:t>
            </a:r>
            <a:r>
              <a:rPr lang="tr-TR" sz="2700">
                <a:solidFill>
                  <a:srgbClr val="000000"/>
                </a:solidFill>
                <a:latin typeface="+mj-lt"/>
              </a:rPr>
              <a:t> </a:t>
            </a:r>
          </a:p>
          <a:p>
            <a:endParaRPr lang="tr-TR" sz="2700">
              <a:solidFill>
                <a:srgbClr val="000000"/>
              </a:solidFill>
              <a:latin typeface="+mj-lt"/>
            </a:endParaRPr>
          </a:p>
          <a:p>
            <a:endParaRPr lang="tr-TR" sz="2700">
              <a:solidFill>
                <a:srgbClr val="000000"/>
              </a:solidFill>
              <a:latin typeface="+mj-lt"/>
            </a:endParaRPr>
          </a:p>
          <a:p>
            <a:endParaRPr lang="tr-TR" sz="2700">
              <a:solidFill>
                <a:srgbClr val="000000"/>
              </a:solidFill>
              <a:latin typeface="+mj-lt"/>
            </a:endParaRPr>
          </a:p>
        </p:txBody>
      </p:sp>
      <p:graphicFrame>
        <p:nvGraphicFramePr>
          <p:cNvPr id="105472" name="Object 1024"/>
          <p:cNvGraphicFramePr>
            <a:graphicFrameLocks noChangeAspect="1"/>
          </p:cNvGraphicFramePr>
          <p:nvPr/>
        </p:nvGraphicFramePr>
        <p:xfrm>
          <a:off x="6553200" y="2514600"/>
          <a:ext cx="2276475" cy="2114550"/>
        </p:xfrm>
        <a:graphic>
          <a:graphicData uri="http://schemas.openxmlformats.org/presentationml/2006/ole">
            <mc:AlternateContent xmlns:mc="http://schemas.openxmlformats.org/markup-compatibility/2006">
              <mc:Choice xmlns:v="urn:schemas-microsoft-com:vml" Requires="v">
                <p:oleObj spid="_x0000_s14347" name="Bit Eşlem Resmi" r:id="rId3" imgW="2276793" imgH="2114845" progId="PBrush">
                  <p:embed/>
                </p:oleObj>
              </mc:Choice>
              <mc:Fallback>
                <p:oleObj name="Bit Eşlem Resmi" r:id="rId3" imgW="2276793" imgH="2114845"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514600"/>
                        <a:ext cx="22764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7" name="Text Box 5"/>
          <p:cNvSpPr txBox="1">
            <a:spLocks noChangeArrowheads="1"/>
          </p:cNvSpPr>
          <p:nvPr/>
        </p:nvSpPr>
        <p:spPr bwMode="auto">
          <a:xfrm>
            <a:off x="285720" y="2857496"/>
            <a:ext cx="5572164" cy="30162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r>
              <a:rPr lang="tr-TR" sz="2000" dirty="0">
                <a:latin typeface="+mj-lt"/>
              </a:rPr>
              <a:t>Kümeleme modellerinde amaç, şekilde görüldüğü</a:t>
            </a:r>
          </a:p>
          <a:p>
            <a:r>
              <a:rPr lang="tr-TR" sz="2000" dirty="0">
                <a:latin typeface="+mj-lt"/>
              </a:rPr>
              <a:t>gibi küme üyelerinin birbirlerine çok benzediği,</a:t>
            </a:r>
          </a:p>
          <a:p>
            <a:r>
              <a:rPr lang="tr-TR" sz="2000" dirty="0">
                <a:latin typeface="+mj-lt"/>
              </a:rPr>
              <a:t>ancak özellikleri birbirlerinden çok farklı olan </a:t>
            </a:r>
          </a:p>
          <a:p>
            <a:r>
              <a:rPr lang="tr-TR" sz="2000" dirty="0">
                <a:latin typeface="+mj-lt"/>
              </a:rPr>
              <a:t>kümelerin bulunması ve veri tabanındaki kayıtların </a:t>
            </a:r>
          </a:p>
          <a:p>
            <a:r>
              <a:rPr lang="tr-TR" sz="2000" dirty="0">
                <a:latin typeface="+mj-lt"/>
              </a:rPr>
              <a:t>bu farklı kümelere bölünmesidir.</a:t>
            </a:r>
          </a:p>
          <a:p>
            <a:endParaRPr lang="tr-TR" sz="2000" dirty="0">
              <a:latin typeface="+mj-lt"/>
            </a:endParaRPr>
          </a:p>
          <a:p>
            <a:r>
              <a:rPr lang="tr-TR" sz="2000" dirty="0">
                <a:latin typeface="+mj-lt"/>
              </a:rPr>
              <a:t>Yaygın kullanım alanları nüfusbilimi, astronomi vb.dir.</a:t>
            </a:r>
            <a:endParaRPr lang="tr-TR" sz="2000" dirty="0">
              <a:solidFill>
                <a:srgbClr val="000000"/>
              </a:solidFill>
              <a:latin typeface="+mj-lt"/>
            </a:endParaRPr>
          </a:p>
          <a:p>
            <a:pPr>
              <a:spcBef>
                <a:spcPct val="50000"/>
              </a:spcBef>
            </a:pPr>
            <a:endParaRPr lang="tr-TR" sz="2000" dirty="0">
              <a:latin typeface="+mj-lt"/>
            </a:endParaRPr>
          </a:p>
        </p:txBody>
      </p:sp>
      <p:sp>
        <p:nvSpPr>
          <p:cNvPr id="6" name="Slayt Numarası Yer Tutucusu 5"/>
          <p:cNvSpPr>
            <a:spLocks noGrp="1"/>
          </p:cNvSpPr>
          <p:nvPr>
            <p:ph type="sldNum" sz="quarter" idx="12"/>
          </p:nvPr>
        </p:nvSpPr>
        <p:spPr/>
        <p:txBody>
          <a:bodyPr/>
          <a:lstStyle/>
          <a:p>
            <a:fld id="{B1DEFA8C-F947-479F-BE07-76B6B3F80BF1}" type="slidenum">
              <a:rPr lang="tr-TR" smtClean="0"/>
              <a:pPr/>
              <a:t>36</a:t>
            </a:fld>
            <a:endParaRPr lang="tr-T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0"/>
            <a:ext cx="7772400" cy="762000"/>
          </a:xfrm>
        </p:spPr>
        <p:txBody>
          <a:bodyPr/>
          <a:lstStyle/>
          <a:p>
            <a:r>
              <a:rPr lang="tr-TR"/>
              <a:t>Ardışık Örüntüler</a:t>
            </a:r>
          </a:p>
        </p:txBody>
      </p:sp>
      <p:sp>
        <p:nvSpPr>
          <p:cNvPr id="55299" name="Rectangle 3"/>
          <p:cNvSpPr>
            <a:spLocks noGrp="1" noChangeArrowheads="1"/>
          </p:cNvSpPr>
          <p:nvPr>
            <p:ph type="body" idx="1"/>
          </p:nvPr>
        </p:nvSpPr>
        <p:spPr>
          <a:xfrm>
            <a:off x="685800" y="762000"/>
            <a:ext cx="7772400" cy="5181600"/>
          </a:xfrm>
        </p:spPr>
        <p:txBody>
          <a:bodyPr>
            <a:normAutofit fontScale="92500"/>
          </a:bodyPr>
          <a:lstStyle/>
          <a:p>
            <a:pPr>
              <a:lnSpc>
                <a:spcPct val="90000"/>
              </a:lnSpc>
            </a:pPr>
            <a:r>
              <a:rPr lang="tr-TR" sz="2400">
                <a:latin typeface="+mj-lt"/>
              </a:rPr>
              <a:t>Ardışık örüntü keşfi, bir zaman aralığında sıklıkla gerçekleşen olaylar kümelerini bulmayı amaçlar.</a:t>
            </a:r>
          </a:p>
          <a:p>
            <a:pPr lvl="2" algn="just">
              <a:lnSpc>
                <a:spcPct val="90000"/>
              </a:lnSpc>
              <a:buFont typeface="Symbol" pitchFamily="18" charset="2"/>
              <a:buChar char="·"/>
            </a:pPr>
            <a:r>
              <a:rPr lang="tr-TR">
                <a:latin typeface="+mj-lt"/>
              </a:rPr>
              <a:t>Bir yıl içinde Orhan Pamuk’un “Benim Adım Kırmızı” romanını satın alan insanların %70’i Buket Uzuner’ in “Güneş Yiyen Çingene” adlı kitabını satın almıştır. </a:t>
            </a:r>
          </a:p>
          <a:p>
            <a:pPr lvl="2" algn="just">
              <a:lnSpc>
                <a:spcPct val="90000"/>
              </a:lnSpc>
              <a:buFont typeface="Symbol" pitchFamily="18" charset="2"/>
              <a:buChar char="·"/>
            </a:pPr>
            <a:r>
              <a:rPr lang="tr-TR">
                <a:latin typeface="+mj-lt"/>
              </a:rPr>
              <a:t>X ameliyatı yapıldığında, 15 gün içinde % 45 ihtimalle Y enfeksiyonu oluşacaktır,</a:t>
            </a:r>
          </a:p>
          <a:p>
            <a:pPr lvl="2" algn="just">
              <a:lnSpc>
                <a:spcPct val="90000"/>
              </a:lnSpc>
              <a:buFont typeface="Symbol" pitchFamily="18" charset="2"/>
              <a:buChar char="·"/>
            </a:pPr>
            <a:r>
              <a:rPr lang="tr-TR">
                <a:latin typeface="+mj-lt"/>
              </a:rPr>
              <a:t>İMKB endeksi düşerken A hisse senedinin değeri % 15’den daha fazla artacak olursa, üç iş günü içerisinde B hisse senedinin değeri % 60 ihtimalle artacaktır,</a:t>
            </a:r>
          </a:p>
          <a:p>
            <a:pPr lvl="2">
              <a:lnSpc>
                <a:spcPct val="90000"/>
              </a:lnSpc>
            </a:pPr>
            <a:r>
              <a:rPr lang="tr-TR">
                <a:latin typeface="+mj-lt"/>
              </a:rPr>
              <a:t>Çekiç satın alan bir müşteri, ilk üç ay içerisinde % 15, bu dönemi izleyen üç ay içerisinde % 10 ihtimalle çivi satın alacaktır.</a:t>
            </a:r>
          </a:p>
          <a:p>
            <a:pPr>
              <a:lnSpc>
                <a:spcPct val="90000"/>
              </a:lnSpc>
            </a:pPr>
            <a:r>
              <a:rPr lang="tr-TR" sz="2400">
                <a:latin typeface="+mj-lt"/>
              </a:rPr>
              <a:t>Bu tip örüntüler perakende satış, telekomünikasyon ve tıp alanlarında yararlıdır.</a:t>
            </a:r>
            <a:r>
              <a:rPr lang="tr-TR">
                <a:solidFill>
                  <a:srgbClr val="000000"/>
                </a:solidFill>
                <a:latin typeface="+mj-lt"/>
              </a:rPr>
              <a:t> </a:t>
            </a: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37</a:t>
            </a:fld>
            <a:endParaRPr lang="tr-T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a:xfrm>
            <a:off x="685800" y="0"/>
            <a:ext cx="7772400" cy="762000"/>
          </a:xfrm>
        </p:spPr>
        <p:txBody>
          <a:bodyPr/>
          <a:lstStyle/>
          <a:p>
            <a:r>
              <a:rPr lang="tr-TR"/>
              <a:t>Birliktelik Kuralları</a:t>
            </a:r>
          </a:p>
        </p:txBody>
      </p:sp>
      <p:sp>
        <p:nvSpPr>
          <p:cNvPr id="56323" name="Rectangle 1027"/>
          <p:cNvSpPr>
            <a:spLocks noGrp="1" noChangeArrowheads="1"/>
          </p:cNvSpPr>
          <p:nvPr>
            <p:ph type="body" idx="1"/>
          </p:nvPr>
        </p:nvSpPr>
        <p:spPr>
          <a:xfrm>
            <a:off x="685800" y="685800"/>
            <a:ext cx="7772400" cy="5410200"/>
          </a:xfrm>
        </p:spPr>
        <p:txBody>
          <a:bodyPr/>
          <a:lstStyle/>
          <a:p>
            <a:r>
              <a:rPr lang="tr-TR" sz="2100">
                <a:latin typeface="+mj-lt"/>
              </a:rPr>
              <a:t>Bir alışveriş sırasında veya birbirini izleyen alışverişlerde müşterinin hangi mal veya hizmetleri satın almaya eğilimli olduğunun belirlenmesi, müşteriye daha fazla ürünün satılmasını sağlama yollarından biridir.</a:t>
            </a:r>
            <a:r>
              <a:rPr lang="tr-TR" sz="2100" b="1">
                <a:latin typeface="+mj-lt"/>
              </a:rPr>
              <a:t> </a:t>
            </a:r>
            <a:r>
              <a:rPr lang="tr-TR" sz="2100">
                <a:latin typeface="+mj-lt"/>
              </a:rPr>
              <a:t>Bununla birlikte bu teknikler, tıp, finans ve farklı olayların birbirleri ile ilişkili olduğunun belirlenmesi sonucunda değerli bilgi kazanımının söz konusu olduğu ortamlarda da önem taşımaktadır</a:t>
            </a:r>
          </a:p>
          <a:p>
            <a:r>
              <a:rPr lang="tr-TR" sz="2100">
                <a:latin typeface="+mj-lt"/>
              </a:rPr>
              <a:t>Birliktelik kuralları eş zamanlı olarak gerçekleşen ilişkilerin tanımlanmasında kullanılır. </a:t>
            </a:r>
          </a:p>
          <a:p>
            <a:pPr lvl="2" algn="just">
              <a:buFont typeface="Symbol" pitchFamily="18" charset="2"/>
              <a:buChar char="·"/>
            </a:pPr>
            <a:r>
              <a:rPr lang="tr-TR" sz="2100" i="1">
                <a:latin typeface="+mj-lt"/>
              </a:rPr>
              <a:t>Müşteriler bira satın aldığında, % 75 ihtimalle patates cipsi de alırlar,</a:t>
            </a:r>
            <a:endParaRPr lang="tr-TR" sz="2100">
              <a:latin typeface="+mj-lt"/>
            </a:endParaRPr>
          </a:p>
          <a:p>
            <a:pPr lvl="2"/>
            <a:r>
              <a:rPr lang="tr-TR" sz="2100" i="1">
                <a:latin typeface="+mj-lt"/>
              </a:rPr>
              <a:t>Düşük yağlı peynir ve yağsız yoğurt alan müşteriler, % 85 ihtimalle diyet süt de satın alırlar</a:t>
            </a:r>
          </a:p>
          <a:p>
            <a:r>
              <a:rPr lang="tr-TR" sz="2100">
                <a:latin typeface="+mj-lt"/>
              </a:rPr>
              <a:t>Yaygın kullanım alanları katalog tasarımı, mağaza ürün yerleşim planı, müşteri kesimleme, telekomünikasyon vb.dir.</a:t>
            </a:r>
            <a:r>
              <a:rPr lang="tr-TR" sz="1900">
                <a:latin typeface="+mj-lt"/>
              </a:rPr>
              <a:t> </a:t>
            </a:r>
            <a:endParaRPr lang="tr-TR">
              <a:solidFill>
                <a:srgbClr val="000000"/>
              </a:solidFill>
              <a:latin typeface="+mj-lt"/>
            </a:endParaRPr>
          </a:p>
        </p:txBody>
      </p:sp>
      <p:sp>
        <p:nvSpPr>
          <p:cNvPr id="4" name="Slayt Numarası Yer Tutucusu 3"/>
          <p:cNvSpPr>
            <a:spLocks noGrp="1"/>
          </p:cNvSpPr>
          <p:nvPr>
            <p:ph type="sldNum" sz="quarter" idx="12"/>
          </p:nvPr>
        </p:nvSpPr>
        <p:spPr/>
        <p:txBody>
          <a:bodyPr/>
          <a:lstStyle/>
          <a:p>
            <a:fld id="{B1DEFA8C-F947-479F-BE07-76B6B3F80BF1}" type="slidenum">
              <a:rPr lang="tr-TR" smtClean="0"/>
              <a:pPr/>
              <a:t>38</a:t>
            </a:fld>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62000" y="106363"/>
            <a:ext cx="7772400" cy="1219200"/>
          </a:xfrm>
        </p:spPr>
        <p:txBody>
          <a:bodyPr/>
          <a:lstStyle/>
          <a:p>
            <a:r>
              <a:rPr lang="tr-TR" sz="3700" smtClean="0"/>
              <a:t>Veritabanlarında Bilgi Keşfi Süreci</a:t>
            </a:r>
            <a:endParaRPr lang="en-US" dirty="0"/>
          </a:p>
        </p:txBody>
      </p:sp>
      <p:sp>
        <p:nvSpPr>
          <p:cNvPr id="58371" name="Rectangle 3"/>
          <p:cNvSpPr>
            <a:spLocks noChangeArrowheads="1"/>
          </p:cNvSpPr>
          <p:nvPr/>
        </p:nvSpPr>
        <p:spPr bwMode="auto">
          <a:xfrm>
            <a:off x="838200" y="4648200"/>
            <a:ext cx="2033588" cy="1304925"/>
          </a:xfrm>
          <a:prstGeom prst="rect">
            <a:avLst/>
          </a:prstGeom>
          <a:ln>
            <a:headEnd/>
            <a:tailEn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a:spcBef>
                <a:spcPct val="50000"/>
              </a:spcBef>
            </a:pPr>
            <a:r>
              <a:rPr lang="it-IT" sz="1200">
                <a:solidFill>
                  <a:schemeClr val="hlink"/>
                </a:solidFill>
                <a:effectLst>
                  <a:outerShdw blurRad="38100" dist="38100" dir="2700000" algn="tl">
                    <a:srgbClr val="000000"/>
                  </a:outerShdw>
                </a:effectLst>
                <a:latin typeface="Comic Sans MS" pitchFamily="66" charset="0"/>
              </a:rPr>
              <a:t> </a:t>
            </a:r>
            <a:r>
              <a:rPr lang="it-IT" b="1">
                <a:solidFill>
                  <a:schemeClr val="hlink"/>
                </a:solidFill>
                <a:effectLst>
                  <a:outerShdw blurRad="38100" dist="38100" dir="2700000" algn="tl">
                    <a:srgbClr val="000000"/>
                  </a:outerShdw>
                </a:effectLst>
                <a:latin typeface="Comic Sans MS" pitchFamily="66" charset="0"/>
              </a:rPr>
              <a:t>Data</a:t>
            </a:r>
            <a:endParaRPr lang="it-IT" sz="1200">
              <a:latin typeface="Comic Sans MS" pitchFamily="66" charset="0"/>
            </a:endParaRPr>
          </a:p>
          <a:p>
            <a:pPr>
              <a:buFontTx/>
              <a:buChar char="•"/>
            </a:pPr>
            <a:r>
              <a:rPr lang="it-IT" sz="1200">
                <a:latin typeface="Comic Sans MS" pitchFamily="66" charset="0"/>
              </a:rPr>
              <a:t> </a:t>
            </a:r>
            <a:r>
              <a:rPr lang="en-US" sz="1400">
                <a:latin typeface="Comic Sans MS" pitchFamily="66" charset="0"/>
              </a:rPr>
              <a:t>Müşteri data</a:t>
            </a:r>
            <a:endParaRPr lang="it-IT" sz="1400">
              <a:latin typeface="Comic Sans MS" pitchFamily="66" charset="0"/>
            </a:endParaRPr>
          </a:p>
          <a:p>
            <a:pPr>
              <a:buFontTx/>
              <a:buChar char="•"/>
            </a:pPr>
            <a:r>
              <a:rPr lang="it-IT" sz="1400">
                <a:latin typeface="Comic Sans MS" pitchFamily="66" charset="0"/>
              </a:rPr>
              <a:t> Depo</a:t>
            </a:r>
            <a:r>
              <a:rPr lang="en-US" sz="1400">
                <a:latin typeface="Comic Sans MS" pitchFamily="66" charset="0"/>
              </a:rPr>
              <a:t> data</a:t>
            </a:r>
            <a:endParaRPr lang="it-IT" sz="1400">
              <a:latin typeface="Comic Sans MS" pitchFamily="66" charset="0"/>
            </a:endParaRPr>
          </a:p>
          <a:p>
            <a:pPr>
              <a:buFontTx/>
              <a:buChar char="•"/>
            </a:pPr>
            <a:r>
              <a:rPr lang="en-US" sz="1400">
                <a:latin typeface="Comic Sans MS" pitchFamily="66" charset="0"/>
              </a:rPr>
              <a:t> Nüfus data</a:t>
            </a:r>
            <a:endParaRPr lang="it-IT" sz="1400">
              <a:latin typeface="Comic Sans MS" pitchFamily="66" charset="0"/>
            </a:endParaRPr>
          </a:p>
          <a:p>
            <a:pPr>
              <a:buFontTx/>
              <a:buChar char="•"/>
            </a:pPr>
            <a:r>
              <a:rPr lang="it-IT" sz="1400">
                <a:latin typeface="Comic Sans MS" pitchFamily="66" charset="0"/>
              </a:rPr>
              <a:t> </a:t>
            </a:r>
            <a:r>
              <a:rPr lang="en-US" sz="1400">
                <a:latin typeface="Comic Sans MS" pitchFamily="66" charset="0"/>
              </a:rPr>
              <a:t>Coğrafik data</a:t>
            </a:r>
            <a:endParaRPr lang="it-IT" sz="1400">
              <a:latin typeface="Comic Sans MS" pitchFamily="66" charset="0"/>
            </a:endParaRPr>
          </a:p>
        </p:txBody>
      </p:sp>
      <p:sp>
        <p:nvSpPr>
          <p:cNvPr id="58372" name="Rectangle 4"/>
          <p:cNvSpPr>
            <a:spLocks noChangeArrowheads="1"/>
          </p:cNvSpPr>
          <p:nvPr/>
        </p:nvSpPr>
        <p:spPr bwMode="auto">
          <a:xfrm>
            <a:off x="1981200" y="3581400"/>
            <a:ext cx="2565400" cy="1304925"/>
          </a:xfrm>
          <a:prstGeom prst="rect">
            <a:avLst/>
          </a:prstGeom>
          <a:ln>
            <a:headEnd/>
            <a:tailEn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a:spcBef>
                <a:spcPct val="50000"/>
              </a:spcBef>
            </a:pPr>
            <a:r>
              <a:rPr lang="it-IT" sz="1200">
                <a:latin typeface="Comic Sans MS" pitchFamily="66" charset="0"/>
              </a:rPr>
              <a:t> </a:t>
            </a:r>
            <a:r>
              <a:rPr lang="it-IT" b="1">
                <a:solidFill>
                  <a:schemeClr val="hlink"/>
                </a:solidFill>
                <a:effectLst>
                  <a:outerShdw blurRad="38100" dist="38100" dir="2700000" algn="tl">
                    <a:srgbClr val="000000"/>
                  </a:outerShdw>
                </a:effectLst>
                <a:latin typeface="Comic Sans MS" pitchFamily="66" charset="0"/>
              </a:rPr>
              <a:t>Information</a:t>
            </a:r>
            <a:endParaRPr lang="it-IT" sz="1200">
              <a:latin typeface="Comic Sans MS" pitchFamily="66" charset="0"/>
            </a:endParaRPr>
          </a:p>
          <a:p>
            <a:pPr>
              <a:buFontTx/>
              <a:buChar char="•"/>
            </a:pPr>
            <a:r>
              <a:rPr lang="it-IT" sz="1200">
                <a:latin typeface="Comic Sans MS" pitchFamily="66" charset="0"/>
              </a:rPr>
              <a:t> </a:t>
            </a:r>
            <a:r>
              <a:rPr lang="it-IT" sz="1400">
                <a:latin typeface="Comic Sans MS" pitchFamily="66" charset="0"/>
              </a:rPr>
              <a:t>X, Z’ de yaşar</a:t>
            </a:r>
          </a:p>
          <a:p>
            <a:pPr>
              <a:buFontTx/>
              <a:buChar char="•"/>
            </a:pPr>
            <a:r>
              <a:rPr lang="it-IT" sz="1400">
                <a:latin typeface="Comic Sans MS" pitchFamily="66" charset="0"/>
              </a:rPr>
              <a:t> S, Y yaşındadır</a:t>
            </a:r>
          </a:p>
          <a:p>
            <a:pPr>
              <a:buFontTx/>
              <a:buChar char="•"/>
            </a:pPr>
            <a:r>
              <a:rPr lang="it-IT" sz="1400">
                <a:latin typeface="Comic Sans MS" pitchFamily="66" charset="0"/>
              </a:rPr>
              <a:t> X </a:t>
            </a:r>
            <a:r>
              <a:rPr lang="en-US" sz="1400">
                <a:latin typeface="Comic Sans MS" pitchFamily="66" charset="0"/>
              </a:rPr>
              <a:t>ve</a:t>
            </a:r>
            <a:r>
              <a:rPr lang="it-IT" sz="1400">
                <a:latin typeface="Comic Sans MS" pitchFamily="66" charset="0"/>
              </a:rPr>
              <a:t> S hareket etti</a:t>
            </a:r>
          </a:p>
          <a:p>
            <a:pPr>
              <a:buFontTx/>
              <a:buChar char="•"/>
            </a:pPr>
            <a:r>
              <a:rPr lang="it-IT" sz="1400">
                <a:latin typeface="Comic Sans MS" pitchFamily="66" charset="0"/>
              </a:rPr>
              <a:t> W’ nin Z’ de parası var</a:t>
            </a:r>
          </a:p>
        </p:txBody>
      </p:sp>
      <p:sp>
        <p:nvSpPr>
          <p:cNvPr id="58373" name="Rectangle 5"/>
          <p:cNvSpPr>
            <a:spLocks noChangeArrowheads="1"/>
          </p:cNvSpPr>
          <p:nvPr/>
        </p:nvSpPr>
        <p:spPr bwMode="auto">
          <a:xfrm>
            <a:off x="3233623" y="2076449"/>
            <a:ext cx="2900476" cy="1166986"/>
          </a:xfrm>
          <a:prstGeom prst="rect">
            <a:avLst/>
          </a:prstGeom>
          <a:ln>
            <a:headEnd/>
            <a:tailEn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square" lIns="90488" tIns="44450" rIns="90488" bIns="44450">
            <a:spAutoFit/>
          </a:bodyPr>
          <a:lstStyle/>
          <a:p>
            <a:pPr>
              <a:spcBef>
                <a:spcPct val="50000"/>
              </a:spcBef>
            </a:pPr>
            <a:r>
              <a:rPr lang="it-IT" sz="1200">
                <a:latin typeface="Comic Sans MS" pitchFamily="66" charset="0"/>
              </a:rPr>
              <a:t>  </a:t>
            </a:r>
            <a:r>
              <a:rPr lang="en-US" b="1">
                <a:solidFill>
                  <a:schemeClr val="hlink"/>
                </a:solidFill>
                <a:effectLst>
                  <a:outerShdw blurRad="38100" dist="38100" dir="2700000" algn="tl">
                    <a:srgbClr val="000000"/>
                  </a:outerShdw>
                </a:effectLst>
                <a:latin typeface="Comic Sans MS" pitchFamily="66" charset="0"/>
              </a:rPr>
              <a:t>Knowledge</a:t>
            </a:r>
            <a:endParaRPr lang="it-IT" sz="1200">
              <a:latin typeface="Comic Sans MS" pitchFamily="66" charset="0"/>
            </a:endParaRPr>
          </a:p>
          <a:p>
            <a:pPr>
              <a:buFontTx/>
              <a:buChar char="•"/>
            </a:pPr>
            <a:r>
              <a:rPr lang="it-IT" sz="1200">
                <a:latin typeface="Comic Sans MS" pitchFamily="66" charset="0"/>
              </a:rPr>
              <a:t> Belli Y miktarında A ürünü Z bölgesinde kullanılır , </a:t>
            </a:r>
            <a:endParaRPr lang="it-IT" sz="1400">
              <a:latin typeface="Comic Sans MS" pitchFamily="66" charset="0"/>
            </a:endParaRPr>
          </a:p>
          <a:p>
            <a:pPr>
              <a:buFontTx/>
              <a:buChar char="•"/>
            </a:pPr>
            <a:r>
              <a:rPr lang="it-IT" sz="1400">
                <a:latin typeface="Comic Sans MS" pitchFamily="66" charset="0"/>
              </a:rPr>
              <a:t> Y sınıfı müşteriler D periyodu boyunca  x%  C kullanırlar</a:t>
            </a:r>
          </a:p>
        </p:txBody>
      </p:sp>
      <p:sp>
        <p:nvSpPr>
          <p:cNvPr id="58374" name="Rectangle 6"/>
          <p:cNvSpPr>
            <a:spLocks noChangeArrowheads="1"/>
          </p:cNvSpPr>
          <p:nvPr/>
        </p:nvSpPr>
        <p:spPr bwMode="auto">
          <a:xfrm>
            <a:off x="5867400" y="1066800"/>
            <a:ext cx="3048000" cy="1487488"/>
          </a:xfrm>
          <a:prstGeom prst="rect">
            <a:avLst/>
          </a:prstGeom>
          <a:ln>
            <a:headEnd/>
            <a:tailEn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a:spcBef>
                <a:spcPct val="50000"/>
              </a:spcBef>
            </a:pPr>
            <a:r>
              <a:rPr lang="it-IT" sz="1200">
                <a:latin typeface="Comic Sans MS" pitchFamily="66" charset="0"/>
              </a:rPr>
              <a:t>  </a:t>
            </a:r>
            <a:r>
              <a:rPr lang="en-US" b="1">
                <a:solidFill>
                  <a:schemeClr val="hlink"/>
                </a:solidFill>
                <a:effectLst>
                  <a:outerShdw blurRad="38100" dist="38100" dir="2700000" algn="tl">
                    <a:srgbClr val="000000"/>
                  </a:outerShdw>
                </a:effectLst>
                <a:latin typeface="Comic Sans MS" pitchFamily="66" charset="0"/>
              </a:rPr>
              <a:t>Decision</a:t>
            </a:r>
            <a:endParaRPr lang="it-IT" sz="1200">
              <a:latin typeface="Comic Sans MS" pitchFamily="66" charset="0"/>
            </a:endParaRPr>
          </a:p>
          <a:p>
            <a:pPr>
              <a:buFontTx/>
              <a:buChar char="•"/>
            </a:pPr>
            <a:r>
              <a:rPr lang="it-IT" sz="1200">
                <a:latin typeface="Comic Sans MS" pitchFamily="66" charset="0"/>
              </a:rPr>
              <a:t>  A ürününün Z bölgesinde reklamını yap</a:t>
            </a:r>
            <a:r>
              <a:rPr lang="en-US" sz="1400">
                <a:latin typeface="Comic Sans MS" pitchFamily="66" charset="0"/>
              </a:rPr>
              <a:t>.</a:t>
            </a:r>
            <a:endParaRPr lang="it-IT" sz="1400">
              <a:latin typeface="Comic Sans MS" pitchFamily="66" charset="0"/>
            </a:endParaRPr>
          </a:p>
          <a:p>
            <a:pPr>
              <a:buFontTx/>
              <a:buChar char="•"/>
            </a:pPr>
            <a:r>
              <a:rPr lang="it-IT" sz="1400">
                <a:latin typeface="Comic Sans MS" pitchFamily="66" charset="0"/>
              </a:rPr>
              <a:t>  P profil ailelerine mail ilavesi</a:t>
            </a:r>
          </a:p>
          <a:p>
            <a:pPr>
              <a:buFontTx/>
              <a:buChar char="•"/>
            </a:pPr>
            <a:r>
              <a:rPr lang="it-IT" sz="1400">
                <a:latin typeface="Comic Sans MS" pitchFamily="66" charset="0"/>
              </a:rPr>
              <a:t>  C türü müşterilere yeni telefon hediye et</a:t>
            </a:r>
          </a:p>
        </p:txBody>
      </p:sp>
      <p:sp>
        <p:nvSpPr>
          <p:cNvPr id="58375" name="Line 7"/>
          <p:cNvSpPr>
            <a:spLocks noChangeShapeType="1"/>
          </p:cNvSpPr>
          <p:nvPr/>
        </p:nvSpPr>
        <p:spPr bwMode="auto">
          <a:xfrm flipV="1">
            <a:off x="1347788" y="3795713"/>
            <a:ext cx="0" cy="863600"/>
          </a:xfrm>
          <a:prstGeom prst="line">
            <a:avLst/>
          </a:prstGeom>
          <a:ln>
            <a:headEnd/>
            <a:tailEn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none" anchor="ctr"/>
          <a:lstStyle/>
          <a:p>
            <a:endParaRPr lang="tr-TR"/>
          </a:p>
        </p:txBody>
      </p:sp>
      <p:sp>
        <p:nvSpPr>
          <p:cNvPr id="58376" name="Line 8"/>
          <p:cNvSpPr>
            <a:spLocks noChangeShapeType="1"/>
          </p:cNvSpPr>
          <p:nvPr/>
        </p:nvSpPr>
        <p:spPr bwMode="auto">
          <a:xfrm flipV="1">
            <a:off x="2719388" y="2195513"/>
            <a:ext cx="0" cy="1473200"/>
          </a:xfrm>
          <a:prstGeom prst="line">
            <a:avLst/>
          </a:prstGeom>
          <a:ln>
            <a:headEnd/>
            <a:tailEn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none" anchor="ctr"/>
          <a:lstStyle/>
          <a:p>
            <a:endParaRPr lang="tr-TR"/>
          </a:p>
        </p:txBody>
      </p:sp>
      <p:sp>
        <p:nvSpPr>
          <p:cNvPr id="58377" name="Line 9"/>
          <p:cNvSpPr>
            <a:spLocks noChangeShapeType="1"/>
          </p:cNvSpPr>
          <p:nvPr/>
        </p:nvSpPr>
        <p:spPr bwMode="auto">
          <a:xfrm flipV="1">
            <a:off x="4014788" y="1281113"/>
            <a:ext cx="0" cy="787400"/>
          </a:xfrm>
          <a:prstGeom prst="line">
            <a:avLst/>
          </a:prstGeom>
          <a:ln>
            <a:headEnd/>
            <a:tailEn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none" anchor="ctr"/>
          <a:lstStyle/>
          <a:p>
            <a:endParaRPr lang="tr-TR"/>
          </a:p>
        </p:txBody>
      </p:sp>
      <p:sp>
        <p:nvSpPr>
          <p:cNvPr id="58378" name="Line 10"/>
          <p:cNvSpPr>
            <a:spLocks noChangeShapeType="1"/>
          </p:cNvSpPr>
          <p:nvPr/>
        </p:nvSpPr>
        <p:spPr bwMode="auto">
          <a:xfrm>
            <a:off x="1360488" y="3808413"/>
            <a:ext cx="660400" cy="0"/>
          </a:xfrm>
          <a:prstGeom prst="line">
            <a:avLst/>
          </a:prstGeom>
          <a:ln>
            <a:headEnd/>
            <a:tailEnd type="triangle" w="med" len="me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none" anchor="ctr"/>
          <a:lstStyle/>
          <a:p>
            <a:endParaRPr lang="tr-TR"/>
          </a:p>
        </p:txBody>
      </p:sp>
      <p:sp>
        <p:nvSpPr>
          <p:cNvPr id="58379" name="Line 11"/>
          <p:cNvSpPr>
            <a:spLocks noChangeShapeType="1"/>
          </p:cNvSpPr>
          <p:nvPr/>
        </p:nvSpPr>
        <p:spPr bwMode="auto">
          <a:xfrm>
            <a:off x="2732088" y="2208213"/>
            <a:ext cx="508000" cy="0"/>
          </a:xfrm>
          <a:prstGeom prst="line">
            <a:avLst/>
          </a:prstGeom>
          <a:ln>
            <a:headEnd/>
            <a:tailEnd type="triangle" w="med" len="me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none" anchor="ctr"/>
          <a:lstStyle/>
          <a:p>
            <a:endParaRPr lang="tr-TR"/>
          </a:p>
        </p:txBody>
      </p:sp>
      <p:sp>
        <p:nvSpPr>
          <p:cNvPr id="58380" name="Line 12"/>
          <p:cNvSpPr>
            <a:spLocks noChangeShapeType="1"/>
          </p:cNvSpPr>
          <p:nvPr/>
        </p:nvSpPr>
        <p:spPr bwMode="auto">
          <a:xfrm>
            <a:off x="4027488" y="1293813"/>
            <a:ext cx="1803400" cy="0"/>
          </a:xfrm>
          <a:prstGeom prst="line">
            <a:avLst/>
          </a:prstGeom>
          <a:ln>
            <a:headEnd/>
            <a:tailEnd type="triangle" w="med" len="me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none" anchor="ctr"/>
          <a:lstStyle/>
          <a:p>
            <a:endParaRPr lang="tr-TR"/>
          </a:p>
        </p:txBody>
      </p:sp>
      <p:sp>
        <p:nvSpPr>
          <p:cNvPr id="13" name="Slayt Numarası Yer Tutucusu 12"/>
          <p:cNvSpPr>
            <a:spLocks noGrp="1"/>
          </p:cNvSpPr>
          <p:nvPr>
            <p:ph type="sldNum" sz="quarter" idx="12"/>
          </p:nvPr>
        </p:nvSpPr>
        <p:spPr/>
        <p:txBody>
          <a:bodyPr/>
          <a:lstStyle/>
          <a:p>
            <a:fld id="{B1DEFA8C-F947-479F-BE07-76B6B3F80BF1}" type="slidenum">
              <a:rPr lang="tr-TR" smtClean="0"/>
              <a:pPr/>
              <a:t>4</a:t>
            </a:fld>
            <a:endParaRPr lang="tr-TR"/>
          </a:p>
        </p:txBody>
      </p:sp>
      <p:pic>
        <p:nvPicPr>
          <p:cNvPr id="2" name="Resim 1"/>
          <p:cNvPicPr>
            <a:picLocks noChangeAspect="1"/>
          </p:cNvPicPr>
          <p:nvPr/>
        </p:nvPicPr>
        <p:blipFill>
          <a:blip r:embed="rId3"/>
          <a:stretch>
            <a:fillRect/>
          </a:stretch>
        </p:blipFill>
        <p:spPr>
          <a:xfrm>
            <a:off x="5076056" y="4025628"/>
            <a:ext cx="3776496" cy="2832372"/>
          </a:xfrm>
          <a:prstGeom prst="rect">
            <a:avLst/>
          </a:prstGeom>
        </p:spPr>
      </p:pic>
      <p:sp>
        <p:nvSpPr>
          <p:cNvPr id="3" name="Dikdörtgen 2"/>
          <p:cNvSpPr/>
          <p:nvPr/>
        </p:nvSpPr>
        <p:spPr>
          <a:xfrm>
            <a:off x="126459" y="3134004"/>
            <a:ext cx="2859629"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fi-FI" dirty="0"/>
              <a:t>“kim, ne, ne zaman, nerede”</a:t>
            </a:r>
            <a:endParaRPr lang="tr-TR" dirty="0"/>
          </a:p>
        </p:txBody>
      </p:sp>
      <p:sp>
        <p:nvSpPr>
          <p:cNvPr id="4" name="Dikdörtgen 3"/>
          <p:cNvSpPr/>
          <p:nvPr/>
        </p:nvSpPr>
        <p:spPr>
          <a:xfrm>
            <a:off x="3001674" y="1603919"/>
            <a:ext cx="889987"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tr-TR" dirty="0">
                <a:solidFill>
                  <a:srgbClr val="05264D"/>
                </a:solidFill>
                <a:latin typeface="Red Hat Display"/>
              </a:rPr>
              <a:t>“nasıl” </a:t>
            </a:r>
            <a:endParaRPr lang="tr-TR" dirty="0"/>
          </a:p>
        </p:txBody>
      </p:sp>
      <p:sp>
        <p:nvSpPr>
          <p:cNvPr id="5" name="Dikdörtgen 4"/>
          <p:cNvSpPr/>
          <p:nvPr/>
        </p:nvSpPr>
        <p:spPr>
          <a:xfrm>
            <a:off x="6300192" y="2591395"/>
            <a:ext cx="2642373"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tr-TR" dirty="0" smtClean="0">
                <a:solidFill>
                  <a:srgbClr val="05264D"/>
                </a:solidFill>
                <a:latin typeface="Red Hat Display"/>
              </a:rPr>
              <a:t>“N</a:t>
            </a:r>
            <a:r>
              <a:rPr lang="tr-TR" dirty="0" smtClean="0"/>
              <a:t>için </a:t>
            </a:r>
            <a:r>
              <a:rPr lang="tr-TR" dirty="0"/>
              <a:t>bir şeyler yapmalıyım? En iyisi ne</a:t>
            </a:r>
            <a:r>
              <a:rPr lang="tr-TR" dirty="0" smtClean="0"/>
              <a:t>?</a:t>
            </a:r>
            <a:r>
              <a:rPr lang="tr-TR" dirty="0">
                <a:solidFill>
                  <a:srgbClr val="05264D"/>
                </a:solidFill>
                <a:latin typeface="Red Hat Display"/>
              </a:rPr>
              <a:t> </a:t>
            </a:r>
            <a:r>
              <a:rPr lang="tr-TR" dirty="0" smtClean="0">
                <a:solidFill>
                  <a:srgbClr val="05264D"/>
                </a:solidFill>
                <a:latin typeface="Red Hat Display"/>
              </a:rPr>
              <a:t>” -</a:t>
            </a:r>
            <a:r>
              <a:rPr lang="tr-TR" dirty="0" smtClean="0"/>
              <a:t> Bilgileri </a:t>
            </a:r>
            <a:r>
              <a:rPr lang="tr-TR" dirty="0"/>
              <a:t>aktif olarak kullanmaya başladığımızda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50 sayısının 50 metre olduğunu söylemek “data”</a:t>
            </a:r>
          </a:p>
          <a:p>
            <a:r>
              <a:rPr lang="tr-TR" dirty="0"/>
              <a:t>50 metrenin uzun veya kısa olduğunu sorgulamak “</a:t>
            </a:r>
            <a:r>
              <a:rPr lang="tr-TR" dirty="0" err="1"/>
              <a:t>information</a:t>
            </a:r>
            <a:r>
              <a:rPr lang="tr-TR" dirty="0"/>
              <a:t>”</a:t>
            </a:r>
          </a:p>
          <a:p>
            <a:r>
              <a:rPr lang="tr-TR" dirty="0"/>
              <a:t>Tecrübeleri de katarak uygun uzunluğun bulunması “</a:t>
            </a:r>
            <a:r>
              <a:rPr lang="tr-TR" dirty="0" err="1"/>
              <a:t>knowledge</a:t>
            </a:r>
            <a:r>
              <a:rPr lang="tr-TR" dirty="0"/>
              <a:t>”</a:t>
            </a:r>
          </a:p>
          <a:p>
            <a:r>
              <a:rPr lang="tr-TR" dirty="0"/>
              <a:t>Uygun uzunluğu çizen veya uygulayan kişi ya da kişiler de “</a:t>
            </a:r>
            <a:r>
              <a:rPr lang="tr-TR" dirty="0" err="1"/>
              <a:t>wisdom</a:t>
            </a:r>
            <a:r>
              <a:rPr lang="tr-TR" dirty="0"/>
              <a:t>”</a:t>
            </a:r>
          </a:p>
          <a:p>
            <a:endParaRPr lang="tr-TR" dirty="0"/>
          </a:p>
        </p:txBody>
      </p:sp>
      <p:sp>
        <p:nvSpPr>
          <p:cNvPr id="4" name="Slayt Numarası Yer Tutucusu 3"/>
          <p:cNvSpPr>
            <a:spLocks noGrp="1"/>
          </p:cNvSpPr>
          <p:nvPr>
            <p:ph type="sldNum" sz="quarter" idx="12"/>
          </p:nvPr>
        </p:nvSpPr>
        <p:spPr/>
        <p:txBody>
          <a:bodyPr/>
          <a:lstStyle/>
          <a:p>
            <a:fld id="{B1DEFA8C-F947-479F-BE07-76B6B3F80BF1}" type="slidenum">
              <a:rPr lang="tr-TR" smtClean="0"/>
              <a:pPr/>
              <a:t>5</a:t>
            </a:fld>
            <a:endParaRPr lang="tr-TR"/>
          </a:p>
        </p:txBody>
      </p:sp>
      <p:sp>
        <p:nvSpPr>
          <p:cNvPr id="5" name="Dikdörtgen 4"/>
          <p:cNvSpPr/>
          <p:nvPr/>
        </p:nvSpPr>
        <p:spPr>
          <a:xfrm>
            <a:off x="737828" y="5847060"/>
            <a:ext cx="7668344"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tr-TR" dirty="0" smtClean="0"/>
              <a:t>«Data» </a:t>
            </a:r>
            <a:r>
              <a:rPr lang="tr-TR" dirty="0"/>
              <a:t>ve </a:t>
            </a:r>
            <a:r>
              <a:rPr lang="tr-TR" dirty="0" smtClean="0"/>
              <a:t>«</a:t>
            </a:r>
            <a:r>
              <a:rPr lang="tr-TR" dirty="0" err="1" smtClean="0"/>
              <a:t>information</a:t>
            </a:r>
            <a:r>
              <a:rPr lang="tr-TR" dirty="0" smtClean="0"/>
              <a:t>» </a:t>
            </a:r>
            <a:r>
              <a:rPr lang="tr-TR" dirty="0"/>
              <a:t>kavramlarını geçmişe bakmaya benzetirsek, </a:t>
            </a:r>
            <a:r>
              <a:rPr lang="tr-TR" dirty="0" smtClean="0"/>
              <a:t>«</a:t>
            </a:r>
            <a:r>
              <a:rPr lang="tr-TR" dirty="0" err="1" smtClean="0"/>
              <a:t>wisdom</a:t>
            </a:r>
            <a:r>
              <a:rPr lang="tr-TR" dirty="0" smtClean="0"/>
              <a:t>» </a:t>
            </a:r>
            <a:r>
              <a:rPr lang="tr-TR" dirty="0"/>
              <a:t>ve </a:t>
            </a:r>
            <a:r>
              <a:rPr lang="tr-TR" dirty="0" smtClean="0"/>
              <a:t>«</a:t>
            </a:r>
            <a:r>
              <a:rPr lang="tr-TR" dirty="0" err="1" smtClean="0"/>
              <a:t>knowledge</a:t>
            </a:r>
            <a:r>
              <a:rPr lang="tr-TR" dirty="0" smtClean="0"/>
              <a:t>» </a:t>
            </a:r>
            <a:r>
              <a:rPr lang="tr-TR" dirty="0"/>
              <a:t>kavramlarını da şimdi yaptıklarımız ve gelecekte yapmak istediklerimizle ilişkilendirebiliriz.</a:t>
            </a:r>
          </a:p>
        </p:txBody>
      </p:sp>
    </p:spTree>
    <p:extLst>
      <p:ext uri="{BB962C8B-B14F-4D97-AF65-F5344CB8AC3E}">
        <p14:creationId xmlns:p14="http://schemas.microsoft.com/office/powerpoint/2010/main" val="3676801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0"/>
            <a:ext cx="7772400" cy="762000"/>
          </a:xfrm>
          <a:scene3d>
            <a:camera prst="orthographicFront"/>
            <a:lightRig rig="threePt" dir="t"/>
          </a:scene3d>
          <a:sp3d>
            <a:bevelT/>
          </a:sp3d>
        </p:spPr>
        <p:txBody>
          <a:bodyPr/>
          <a:lstStyle/>
          <a:p>
            <a:r>
              <a:rPr lang="tr-TR" dirty="0"/>
              <a:t>VTBK Süreci</a:t>
            </a:r>
          </a:p>
        </p:txBody>
      </p:sp>
      <p:grpSp>
        <p:nvGrpSpPr>
          <p:cNvPr id="2" name="Group 3"/>
          <p:cNvGrpSpPr>
            <a:grpSpLocks/>
          </p:cNvGrpSpPr>
          <p:nvPr/>
        </p:nvGrpSpPr>
        <p:grpSpPr bwMode="auto">
          <a:xfrm>
            <a:off x="0" y="1066800"/>
            <a:ext cx="9177338" cy="5246688"/>
            <a:chOff x="244" y="666"/>
            <a:chExt cx="5311" cy="3305"/>
          </a:xfrm>
        </p:grpSpPr>
        <p:sp>
          <p:nvSpPr>
            <p:cNvPr id="60420" name="AutoShape 4"/>
            <p:cNvSpPr>
              <a:spLocks noChangeArrowheads="1"/>
            </p:cNvSpPr>
            <p:nvPr/>
          </p:nvSpPr>
          <p:spPr bwMode="auto">
            <a:xfrm>
              <a:off x="1394" y="1732"/>
              <a:ext cx="1259" cy="447"/>
            </a:xfrm>
            <a:prstGeom prst="roundRect">
              <a:avLst>
                <a:gd name="adj" fmla="val 12468"/>
              </a:avLst>
            </a:prstGeom>
            <a:ln>
              <a:headEnd/>
              <a:tailEnd/>
            </a:ln>
          </p:spPr>
          <p:style>
            <a:lnRef idx="0">
              <a:schemeClr val="accent4"/>
            </a:lnRef>
            <a:fillRef idx="3">
              <a:schemeClr val="accent4"/>
            </a:fillRef>
            <a:effectRef idx="3">
              <a:schemeClr val="accent4"/>
            </a:effectRef>
            <a:fontRef idx="minor">
              <a:schemeClr val="lt1"/>
            </a:fontRef>
          </p:style>
          <p:txBody>
            <a:bodyPr wrap="none" lIns="90488" tIns="44450" rIns="90488" bIns="44450" anchor="ctr"/>
            <a:lstStyle/>
            <a:p>
              <a:pPr algn="ctr"/>
              <a:r>
                <a:rPr lang="it-IT" sz="2200">
                  <a:solidFill>
                    <a:srgbClr val="FD113C"/>
                  </a:solidFill>
                </a:rPr>
                <a:t> Seçme ve Önişlem</a:t>
              </a:r>
            </a:p>
          </p:txBody>
        </p:sp>
        <p:sp>
          <p:nvSpPr>
            <p:cNvPr id="60421" name="AutoShape 5"/>
            <p:cNvSpPr>
              <a:spLocks noChangeArrowheads="1"/>
            </p:cNvSpPr>
            <p:nvPr/>
          </p:nvSpPr>
          <p:spPr bwMode="auto">
            <a:xfrm>
              <a:off x="2598" y="1191"/>
              <a:ext cx="1275" cy="462"/>
            </a:xfrm>
            <a:prstGeom prst="roundRect">
              <a:avLst>
                <a:gd name="adj" fmla="val 12468"/>
              </a:avLst>
            </a:prstGeom>
            <a:ln>
              <a:headEnd/>
              <a:tailEnd/>
            </a:ln>
          </p:spPr>
          <p:style>
            <a:lnRef idx="0">
              <a:schemeClr val="accent4"/>
            </a:lnRef>
            <a:fillRef idx="3">
              <a:schemeClr val="accent4"/>
            </a:fillRef>
            <a:effectRef idx="3">
              <a:schemeClr val="accent4"/>
            </a:effectRef>
            <a:fontRef idx="minor">
              <a:schemeClr val="lt1"/>
            </a:fontRef>
          </p:style>
          <p:txBody>
            <a:bodyPr wrap="none" lIns="90488" tIns="44450" rIns="90488" bIns="44450" anchor="ctr"/>
            <a:lstStyle/>
            <a:p>
              <a:pPr algn="ctr"/>
              <a:r>
                <a:rPr lang="it-IT" sz="2200" dirty="0">
                  <a:solidFill>
                    <a:srgbClr val="FD113C"/>
                  </a:solidFill>
                </a:rPr>
                <a:t>Veri Madenciliği</a:t>
              </a:r>
              <a:endParaRPr lang="it-IT" sz="2200" dirty="0">
                <a:solidFill>
                  <a:schemeClr val="tx2"/>
                </a:solidFill>
              </a:endParaRPr>
            </a:p>
          </p:txBody>
        </p:sp>
        <p:sp>
          <p:nvSpPr>
            <p:cNvPr id="60422" name="AutoShape 6"/>
            <p:cNvSpPr>
              <a:spLocks noChangeArrowheads="1"/>
            </p:cNvSpPr>
            <p:nvPr/>
          </p:nvSpPr>
          <p:spPr bwMode="auto">
            <a:xfrm>
              <a:off x="3847" y="666"/>
              <a:ext cx="1266" cy="466"/>
            </a:xfrm>
            <a:prstGeom prst="roundRect">
              <a:avLst>
                <a:gd name="adj" fmla="val 12468"/>
              </a:avLst>
            </a:prstGeom>
            <a:ln>
              <a:headEnd/>
              <a:tailEnd/>
            </a:ln>
          </p:spPr>
          <p:style>
            <a:lnRef idx="0">
              <a:schemeClr val="accent4"/>
            </a:lnRef>
            <a:fillRef idx="3">
              <a:schemeClr val="accent4"/>
            </a:fillRef>
            <a:effectRef idx="3">
              <a:schemeClr val="accent4"/>
            </a:effectRef>
            <a:fontRef idx="minor">
              <a:schemeClr val="lt1"/>
            </a:fontRef>
          </p:style>
          <p:txBody>
            <a:bodyPr wrap="none" lIns="90488" tIns="44450" rIns="90488" bIns="44450" anchor="ctr"/>
            <a:lstStyle/>
            <a:p>
              <a:pPr algn="ctr"/>
              <a:r>
                <a:rPr lang="it-IT" sz="2200" dirty="0">
                  <a:solidFill>
                    <a:srgbClr val="FD113C"/>
                  </a:solidFill>
                </a:rPr>
                <a:t>Yorumlama</a:t>
              </a:r>
            </a:p>
            <a:p>
              <a:pPr algn="ctr"/>
              <a:r>
                <a:rPr lang="it-IT" sz="2200" dirty="0">
                  <a:solidFill>
                    <a:srgbClr val="FD113C"/>
                  </a:solidFill>
                </a:rPr>
                <a:t>ve Değerlendirme</a:t>
              </a:r>
              <a:endParaRPr lang="it-IT" dirty="0">
                <a:solidFill>
                  <a:srgbClr val="FD113C"/>
                </a:solidFill>
              </a:endParaRPr>
            </a:p>
          </p:txBody>
        </p:sp>
        <p:sp>
          <p:nvSpPr>
            <p:cNvPr id="60423" name="AutoShape 7"/>
            <p:cNvSpPr>
              <a:spLocks noChangeArrowheads="1"/>
            </p:cNvSpPr>
            <p:nvPr/>
          </p:nvSpPr>
          <p:spPr bwMode="auto">
            <a:xfrm>
              <a:off x="244" y="2324"/>
              <a:ext cx="1312" cy="462"/>
            </a:xfrm>
            <a:prstGeom prst="roundRect">
              <a:avLst>
                <a:gd name="adj" fmla="val 12468"/>
              </a:avLst>
            </a:prstGeom>
            <a:ln>
              <a:headEnd/>
              <a:tailEnd/>
            </a:ln>
          </p:spPr>
          <p:style>
            <a:lnRef idx="0">
              <a:schemeClr val="accent4"/>
            </a:lnRef>
            <a:fillRef idx="3">
              <a:schemeClr val="accent4"/>
            </a:fillRef>
            <a:effectRef idx="3">
              <a:schemeClr val="accent4"/>
            </a:effectRef>
            <a:fontRef idx="minor">
              <a:schemeClr val="lt1"/>
            </a:fontRef>
          </p:style>
          <p:txBody>
            <a:bodyPr wrap="none" lIns="90488" tIns="44450" rIns="90488" bIns="44450" anchor="ctr"/>
            <a:lstStyle/>
            <a:p>
              <a:pPr algn="ctr"/>
              <a:r>
                <a:rPr lang="it-IT" sz="2200">
                  <a:solidFill>
                    <a:srgbClr val="FD113C"/>
                  </a:solidFill>
                </a:rPr>
                <a:t>Veri birleştirme</a:t>
              </a:r>
              <a:endParaRPr lang="it-IT" sz="2200">
                <a:solidFill>
                  <a:schemeClr val="accent2"/>
                </a:solidFill>
              </a:endParaRPr>
            </a:p>
          </p:txBody>
        </p:sp>
        <p:sp>
          <p:nvSpPr>
            <p:cNvPr id="60424" name="Oval 8"/>
            <p:cNvSpPr>
              <a:spLocks noChangeArrowheads="1"/>
            </p:cNvSpPr>
            <p:nvPr/>
          </p:nvSpPr>
          <p:spPr bwMode="auto">
            <a:xfrm>
              <a:off x="343" y="3446"/>
              <a:ext cx="381" cy="121"/>
            </a:xfrm>
            <a:prstGeom prst="ellipse">
              <a:avLst/>
            </a:prstGeom>
            <a:solidFill>
              <a:srgbClr val="FE9B03"/>
            </a:solidFill>
            <a:ln w="12700">
              <a:solidFill>
                <a:schemeClr val="bg1"/>
              </a:solidFill>
              <a:round/>
              <a:headEnd/>
              <a:tailEnd/>
            </a:ln>
            <a:effectLst/>
            <a:scene3d>
              <a:camera prst="orthographicFront"/>
              <a:lightRig rig="threePt" dir="t"/>
            </a:scene3d>
            <a:sp3d>
              <a:bevelT/>
            </a:sp3d>
          </p:spPr>
          <p:txBody>
            <a:bodyPr wrap="none" anchor="ctr"/>
            <a:lstStyle/>
            <a:p>
              <a:endParaRPr lang="tr-TR"/>
            </a:p>
          </p:txBody>
        </p:sp>
        <p:sp>
          <p:nvSpPr>
            <p:cNvPr id="60425" name="Oval 9"/>
            <p:cNvSpPr>
              <a:spLocks noChangeArrowheads="1"/>
            </p:cNvSpPr>
            <p:nvPr/>
          </p:nvSpPr>
          <p:spPr bwMode="auto">
            <a:xfrm>
              <a:off x="346" y="3384"/>
              <a:ext cx="381" cy="121"/>
            </a:xfrm>
            <a:prstGeom prst="ellipse">
              <a:avLst/>
            </a:prstGeom>
            <a:solidFill>
              <a:srgbClr val="FE9B03"/>
            </a:solidFill>
            <a:ln w="12700">
              <a:solidFill>
                <a:schemeClr val="bg1"/>
              </a:solidFill>
              <a:round/>
              <a:headEnd/>
              <a:tailEnd/>
            </a:ln>
            <a:effectLst/>
            <a:scene3d>
              <a:camera prst="orthographicFront"/>
              <a:lightRig rig="threePt" dir="t"/>
            </a:scene3d>
            <a:sp3d>
              <a:bevelT/>
            </a:sp3d>
          </p:spPr>
          <p:txBody>
            <a:bodyPr wrap="none" anchor="ctr"/>
            <a:lstStyle/>
            <a:p>
              <a:endParaRPr lang="tr-TR"/>
            </a:p>
          </p:txBody>
        </p:sp>
        <p:sp>
          <p:nvSpPr>
            <p:cNvPr id="60426" name="Oval 10"/>
            <p:cNvSpPr>
              <a:spLocks noChangeArrowheads="1"/>
            </p:cNvSpPr>
            <p:nvPr/>
          </p:nvSpPr>
          <p:spPr bwMode="auto">
            <a:xfrm>
              <a:off x="700" y="3437"/>
              <a:ext cx="381" cy="121"/>
            </a:xfrm>
            <a:prstGeom prst="ellipse">
              <a:avLst/>
            </a:prstGeom>
            <a:solidFill>
              <a:srgbClr val="FE9B03"/>
            </a:solidFill>
            <a:ln w="12700">
              <a:solidFill>
                <a:srgbClr val="FC0128"/>
              </a:solidFill>
              <a:round/>
              <a:headEnd/>
              <a:tailEnd/>
            </a:ln>
            <a:effectLst/>
            <a:scene3d>
              <a:camera prst="orthographicFront"/>
              <a:lightRig rig="threePt" dir="t"/>
            </a:scene3d>
            <a:sp3d>
              <a:bevelT/>
            </a:sp3d>
          </p:spPr>
          <p:txBody>
            <a:bodyPr wrap="none" anchor="ctr"/>
            <a:lstStyle/>
            <a:p>
              <a:endParaRPr lang="tr-TR"/>
            </a:p>
          </p:txBody>
        </p:sp>
        <p:sp>
          <p:nvSpPr>
            <p:cNvPr id="60427" name="Oval 11"/>
            <p:cNvSpPr>
              <a:spLocks noChangeArrowheads="1"/>
            </p:cNvSpPr>
            <p:nvPr/>
          </p:nvSpPr>
          <p:spPr bwMode="auto">
            <a:xfrm>
              <a:off x="709" y="3374"/>
              <a:ext cx="381" cy="121"/>
            </a:xfrm>
            <a:prstGeom prst="ellipse">
              <a:avLst/>
            </a:prstGeom>
            <a:solidFill>
              <a:srgbClr val="FE9B03"/>
            </a:solidFill>
            <a:ln w="12700">
              <a:solidFill>
                <a:srgbClr val="FC0128"/>
              </a:solidFill>
              <a:round/>
              <a:headEnd/>
              <a:tailEnd/>
            </a:ln>
            <a:effectLst/>
            <a:scene3d>
              <a:camera prst="orthographicFront"/>
              <a:lightRig rig="threePt" dir="t"/>
            </a:scene3d>
            <a:sp3d>
              <a:bevelT/>
            </a:sp3d>
          </p:spPr>
          <p:txBody>
            <a:bodyPr wrap="none" anchor="ctr"/>
            <a:lstStyle/>
            <a:p>
              <a:endParaRPr lang="tr-TR"/>
            </a:p>
          </p:txBody>
        </p:sp>
        <p:sp>
          <p:nvSpPr>
            <p:cNvPr id="60428" name="Oval 12"/>
            <p:cNvSpPr>
              <a:spLocks noChangeArrowheads="1"/>
            </p:cNvSpPr>
            <p:nvPr/>
          </p:nvSpPr>
          <p:spPr bwMode="auto">
            <a:xfrm>
              <a:off x="735" y="3622"/>
              <a:ext cx="381" cy="121"/>
            </a:xfrm>
            <a:prstGeom prst="ellipse">
              <a:avLst/>
            </a:prstGeom>
            <a:solidFill>
              <a:srgbClr val="FE9B03"/>
            </a:solidFill>
            <a:ln w="12700">
              <a:solidFill>
                <a:srgbClr val="3365FB"/>
              </a:solidFill>
              <a:round/>
              <a:headEnd/>
              <a:tailEnd/>
            </a:ln>
            <a:effectLst/>
            <a:scene3d>
              <a:camera prst="orthographicFront"/>
              <a:lightRig rig="threePt" dir="t"/>
            </a:scene3d>
            <a:sp3d>
              <a:bevelT/>
            </a:sp3d>
          </p:spPr>
          <p:txBody>
            <a:bodyPr wrap="none" anchor="ctr"/>
            <a:lstStyle/>
            <a:p>
              <a:endParaRPr lang="tr-TR"/>
            </a:p>
          </p:txBody>
        </p:sp>
        <p:sp>
          <p:nvSpPr>
            <p:cNvPr id="60429" name="Oval 13"/>
            <p:cNvSpPr>
              <a:spLocks noChangeArrowheads="1"/>
            </p:cNvSpPr>
            <p:nvPr/>
          </p:nvSpPr>
          <p:spPr bwMode="auto">
            <a:xfrm>
              <a:off x="730" y="3566"/>
              <a:ext cx="381" cy="121"/>
            </a:xfrm>
            <a:prstGeom prst="ellipse">
              <a:avLst/>
            </a:prstGeom>
            <a:solidFill>
              <a:srgbClr val="FE9B03"/>
            </a:solidFill>
            <a:ln w="12700">
              <a:solidFill>
                <a:srgbClr val="3365FB"/>
              </a:solidFill>
              <a:round/>
              <a:headEnd/>
              <a:tailEnd/>
            </a:ln>
            <a:effectLst/>
            <a:scene3d>
              <a:camera prst="orthographicFront"/>
              <a:lightRig rig="threePt" dir="t"/>
            </a:scene3d>
            <a:sp3d>
              <a:bevelT/>
            </a:sp3d>
          </p:spPr>
          <p:txBody>
            <a:bodyPr wrap="none" anchor="ctr"/>
            <a:lstStyle/>
            <a:p>
              <a:endParaRPr lang="tr-TR"/>
            </a:p>
          </p:txBody>
        </p:sp>
        <p:sp>
          <p:nvSpPr>
            <p:cNvPr id="60430" name="Line 14"/>
            <p:cNvSpPr>
              <a:spLocks noChangeShapeType="1"/>
            </p:cNvSpPr>
            <p:nvPr/>
          </p:nvSpPr>
          <p:spPr bwMode="auto">
            <a:xfrm>
              <a:off x="1441" y="3003"/>
              <a:ext cx="0" cy="146"/>
            </a:xfrm>
            <a:prstGeom prst="line">
              <a:avLst/>
            </a:prstGeom>
            <a:noFill/>
            <a:ln w="12700">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60431" name="Line 15"/>
            <p:cNvSpPr>
              <a:spLocks noChangeShapeType="1"/>
            </p:cNvSpPr>
            <p:nvPr/>
          </p:nvSpPr>
          <p:spPr bwMode="auto">
            <a:xfrm>
              <a:off x="2134" y="3034"/>
              <a:ext cx="0" cy="146"/>
            </a:xfrm>
            <a:prstGeom prst="line">
              <a:avLst/>
            </a:prstGeom>
            <a:noFill/>
            <a:ln w="12700">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60432" name="Rectangle 16"/>
            <p:cNvSpPr>
              <a:spLocks noChangeArrowheads="1"/>
            </p:cNvSpPr>
            <p:nvPr/>
          </p:nvSpPr>
          <p:spPr bwMode="auto">
            <a:xfrm>
              <a:off x="2517" y="2388"/>
              <a:ext cx="677" cy="417"/>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60433" name="Line 17"/>
            <p:cNvSpPr>
              <a:spLocks noChangeShapeType="1"/>
            </p:cNvSpPr>
            <p:nvPr/>
          </p:nvSpPr>
          <p:spPr bwMode="auto">
            <a:xfrm>
              <a:off x="2585" y="2484"/>
              <a:ext cx="557" cy="0"/>
            </a:xfrm>
            <a:prstGeom prst="line">
              <a:avLst/>
            </a:prstGeom>
            <a:noFill/>
            <a:ln w="12700">
              <a:solidFill>
                <a:schemeClr val="bg1"/>
              </a:solidFill>
              <a:prstDash val="sysDot"/>
              <a:round/>
              <a:headEnd/>
              <a:tailEnd/>
            </a:ln>
            <a:effectLst/>
            <a:scene3d>
              <a:camera prst="orthographicFront"/>
              <a:lightRig rig="threePt" dir="t"/>
            </a:scene3d>
            <a:sp3d>
              <a:bevelT/>
            </a:sp3d>
          </p:spPr>
          <p:txBody>
            <a:bodyPr wrap="none" anchor="ctr"/>
            <a:lstStyle/>
            <a:p>
              <a:endParaRPr lang="tr-TR"/>
            </a:p>
          </p:txBody>
        </p:sp>
        <p:sp>
          <p:nvSpPr>
            <p:cNvPr id="60434" name="Line 18"/>
            <p:cNvSpPr>
              <a:spLocks noChangeShapeType="1"/>
            </p:cNvSpPr>
            <p:nvPr/>
          </p:nvSpPr>
          <p:spPr bwMode="auto">
            <a:xfrm>
              <a:off x="2580" y="2558"/>
              <a:ext cx="557" cy="0"/>
            </a:xfrm>
            <a:prstGeom prst="line">
              <a:avLst/>
            </a:prstGeom>
            <a:noFill/>
            <a:ln w="12700">
              <a:solidFill>
                <a:schemeClr val="bg1"/>
              </a:solidFill>
              <a:round/>
              <a:headEnd/>
              <a:tailEnd/>
            </a:ln>
            <a:effectLst/>
            <a:scene3d>
              <a:camera prst="orthographicFront"/>
              <a:lightRig rig="threePt" dir="t"/>
            </a:scene3d>
            <a:sp3d>
              <a:bevelT/>
            </a:sp3d>
          </p:spPr>
          <p:txBody>
            <a:bodyPr wrap="none" anchor="ctr"/>
            <a:lstStyle/>
            <a:p>
              <a:endParaRPr lang="tr-TR"/>
            </a:p>
          </p:txBody>
        </p:sp>
        <p:sp>
          <p:nvSpPr>
            <p:cNvPr id="60435" name="Line 19"/>
            <p:cNvSpPr>
              <a:spLocks noChangeShapeType="1"/>
            </p:cNvSpPr>
            <p:nvPr/>
          </p:nvSpPr>
          <p:spPr bwMode="auto">
            <a:xfrm>
              <a:off x="2588" y="2648"/>
              <a:ext cx="557" cy="0"/>
            </a:xfrm>
            <a:prstGeom prst="line">
              <a:avLst/>
            </a:prstGeom>
            <a:noFill/>
            <a:ln w="12700">
              <a:solidFill>
                <a:schemeClr val="bg1"/>
              </a:solidFill>
              <a:prstDash val="sysDot"/>
              <a:round/>
              <a:headEnd/>
              <a:tailEnd/>
            </a:ln>
            <a:effectLst/>
            <a:scene3d>
              <a:camera prst="orthographicFront"/>
              <a:lightRig rig="threePt" dir="t"/>
            </a:scene3d>
            <a:sp3d>
              <a:bevelT/>
            </a:sp3d>
          </p:spPr>
          <p:txBody>
            <a:bodyPr wrap="none" anchor="ctr"/>
            <a:lstStyle/>
            <a:p>
              <a:endParaRPr lang="tr-TR"/>
            </a:p>
          </p:txBody>
        </p:sp>
        <p:sp>
          <p:nvSpPr>
            <p:cNvPr id="60436" name="Line 20"/>
            <p:cNvSpPr>
              <a:spLocks noChangeShapeType="1"/>
            </p:cNvSpPr>
            <p:nvPr/>
          </p:nvSpPr>
          <p:spPr bwMode="auto">
            <a:xfrm>
              <a:off x="2592" y="2729"/>
              <a:ext cx="535" cy="0"/>
            </a:xfrm>
            <a:prstGeom prst="line">
              <a:avLst/>
            </a:prstGeom>
            <a:noFill/>
            <a:ln w="12700">
              <a:solidFill>
                <a:schemeClr val="bg1"/>
              </a:solidFill>
              <a:round/>
              <a:headEnd/>
              <a:tailEnd/>
            </a:ln>
            <a:effectLst/>
            <a:scene3d>
              <a:camera prst="orthographicFront"/>
              <a:lightRig rig="threePt" dir="t"/>
            </a:scene3d>
            <a:sp3d>
              <a:bevelT/>
            </a:sp3d>
          </p:spPr>
          <p:txBody>
            <a:bodyPr wrap="none" anchor="ctr"/>
            <a:lstStyle/>
            <a:p>
              <a:endParaRPr lang="tr-TR"/>
            </a:p>
          </p:txBody>
        </p:sp>
        <p:sp>
          <p:nvSpPr>
            <p:cNvPr id="60437" name="Line 21"/>
            <p:cNvSpPr>
              <a:spLocks noChangeShapeType="1"/>
            </p:cNvSpPr>
            <p:nvPr/>
          </p:nvSpPr>
          <p:spPr bwMode="auto">
            <a:xfrm>
              <a:off x="2694" y="2442"/>
              <a:ext cx="1" cy="323"/>
            </a:xfrm>
            <a:prstGeom prst="line">
              <a:avLst/>
            </a:prstGeom>
            <a:noFill/>
            <a:ln w="12700">
              <a:solidFill>
                <a:schemeClr val="bg1"/>
              </a:solidFill>
              <a:round/>
              <a:headEnd/>
              <a:tailEnd/>
            </a:ln>
            <a:effectLst/>
            <a:scene3d>
              <a:camera prst="orthographicFront"/>
              <a:lightRig rig="threePt" dir="t"/>
            </a:scene3d>
            <a:sp3d>
              <a:bevelT/>
            </a:sp3d>
          </p:spPr>
          <p:txBody>
            <a:bodyPr wrap="none" anchor="ctr"/>
            <a:lstStyle/>
            <a:p>
              <a:endParaRPr lang="tr-TR"/>
            </a:p>
          </p:txBody>
        </p:sp>
        <p:sp>
          <p:nvSpPr>
            <p:cNvPr id="60438" name="Line 22"/>
            <p:cNvSpPr>
              <a:spLocks noChangeShapeType="1"/>
            </p:cNvSpPr>
            <p:nvPr/>
          </p:nvSpPr>
          <p:spPr bwMode="auto">
            <a:xfrm>
              <a:off x="2843" y="2447"/>
              <a:ext cx="1" cy="323"/>
            </a:xfrm>
            <a:prstGeom prst="line">
              <a:avLst/>
            </a:prstGeom>
            <a:noFill/>
            <a:ln w="12700">
              <a:solidFill>
                <a:schemeClr val="bg1"/>
              </a:solidFill>
              <a:round/>
              <a:headEnd/>
              <a:tailEnd/>
            </a:ln>
            <a:effectLst/>
            <a:scene3d>
              <a:camera prst="orthographicFront"/>
              <a:lightRig rig="threePt" dir="t"/>
            </a:scene3d>
            <a:sp3d>
              <a:bevelT/>
            </a:sp3d>
          </p:spPr>
          <p:txBody>
            <a:bodyPr wrap="none" anchor="ctr"/>
            <a:lstStyle/>
            <a:p>
              <a:endParaRPr lang="tr-TR"/>
            </a:p>
          </p:txBody>
        </p:sp>
        <p:sp>
          <p:nvSpPr>
            <p:cNvPr id="60439" name="Line 23"/>
            <p:cNvSpPr>
              <a:spLocks noChangeShapeType="1"/>
            </p:cNvSpPr>
            <p:nvPr/>
          </p:nvSpPr>
          <p:spPr bwMode="auto">
            <a:xfrm>
              <a:off x="3018" y="2435"/>
              <a:ext cx="1" cy="323"/>
            </a:xfrm>
            <a:prstGeom prst="line">
              <a:avLst/>
            </a:prstGeom>
            <a:noFill/>
            <a:ln w="12700">
              <a:solidFill>
                <a:schemeClr val="bg1"/>
              </a:solidFill>
              <a:round/>
              <a:headEnd/>
              <a:tailEnd/>
            </a:ln>
            <a:effectLst/>
            <a:scene3d>
              <a:camera prst="orthographicFront"/>
              <a:lightRig rig="threePt" dir="t"/>
            </a:scene3d>
            <a:sp3d>
              <a:bevelT/>
            </a:sp3d>
          </p:spPr>
          <p:txBody>
            <a:bodyPr wrap="none" anchor="ctr"/>
            <a:lstStyle/>
            <a:p>
              <a:endParaRPr lang="tr-TR"/>
            </a:p>
          </p:txBody>
        </p:sp>
        <p:sp>
          <p:nvSpPr>
            <p:cNvPr id="60440" name="Rectangle 24"/>
            <p:cNvSpPr>
              <a:spLocks noChangeArrowheads="1"/>
            </p:cNvSpPr>
            <p:nvPr/>
          </p:nvSpPr>
          <p:spPr bwMode="auto">
            <a:xfrm>
              <a:off x="3610" y="1991"/>
              <a:ext cx="792" cy="461"/>
            </a:xfrm>
            <a:prstGeom prst="rect">
              <a:avLst/>
            </a:prstGeom>
            <a:solidFill>
              <a:schemeClr val="folHlink"/>
            </a:solidFill>
            <a:ln w="12700">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60441" name="Line 25"/>
            <p:cNvSpPr>
              <a:spLocks noChangeShapeType="1"/>
            </p:cNvSpPr>
            <p:nvPr/>
          </p:nvSpPr>
          <p:spPr bwMode="auto">
            <a:xfrm>
              <a:off x="3765" y="2067"/>
              <a:ext cx="0" cy="362"/>
            </a:xfrm>
            <a:prstGeom prst="line">
              <a:avLst/>
            </a:prstGeom>
            <a:noFill/>
            <a:ln w="12700">
              <a:solidFill>
                <a:schemeClr val="bg1"/>
              </a:solidFill>
              <a:round/>
              <a:headEnd type="triangle" w="med" len="med"/>
              <a:tailEnd/>
            </a:ln>
            <a:effectLst/>
            <a:scene3d>
              <a:camera prst="orthographicFront"/>
              <a:lightRig rig="threePt" dir="t"/>
            </a:scene3d>
            <a:sp3d>
              <a:bevelT/>
            </a:sp3d>
          </p:spPr>
          <p:txBody>
            <a:bodyPr wrap="none" anchor="ctr"/>
            <a:lstStyle/>
            <a:p>
              <a:endParaRPr lang="tr-TR"/>
            </a:p>
          </p:txBody>
        </p:sp>
        <p:sp>
          <p:nvSpPr>
            <p:cNvPr id="60442" name="Line 26"/>
            <p:cNvSpPr>
              <a:spLocks noChangeShapeType="1"/>
            </p:cNvSpPr>
            <p:nvPr/>
          </p:nvSpPr>
          <p:spPr bwMode="auto">
            <a:xfrm flipH="1">
              <a:off x="3669" y="2412"/>
              <a:ext cx="663" cy="1"/>
            </a:xfrm>
            <a:prstGeom prst="line">
              <a:avLst/>
            </a:prstGeom>
            <a:noFill/>
            <a:ln w="12700">
              <a:solidFill>
                <a:schemeClr val="bg1"/>
              </a:solidFill>
              <a:round/>
              <a:headEnd type="triangle" w="med" len="med"/>
              <a:tailEnd/>
            </a:ln>
            <a:effectLst/>
            <a:scene3d>
              <a:camera prst="orthographicFront"/>
              <a:lightRig rig="threePt" dir="t"/>
            </a:scene3d>
            <a:sp3d>
              <a:bevelT/>
            </a:sp3d>
          </p:spPr>
          <p:txBody>
            <a:bodyPr wrap="none" anchor="ctr"/>
            <a:lstStyle/>
            <a:p>
              <a:endParaRPr lang="tr-TR"/>
            </a:p>
          </p:txBody>
        </p:sp>
        <p:sp>
          <p:nvSpPr>
            <p:cNvPr id="60443" name="AutoShape 27"/>
            <p:cNvSpPr>
              <a:spLocks noChangeArrowheads="1"/>
            </p:cNvSpPr>
            <p:nvPr/>
          </p:nvSpPr>
          <p:spPr bwMode="auto">
            <a:xfrm>
              <a:off x="3963" y="2109"/>
              <a:ext cx="36" cy="32"/>
            </a:xfrm>
            <a:prstGeom prst="star5">
              <a:avLst/>
            </a:prstGeom>
            <a:solidFill>
              <a:schemeClr val="bg1"/>
            </a:solidFill>
            <a:ln w="12700">
              <a:solidFill>
                <a:schemeClr val="bg1"/>
              </a:solidFill>
              <a:miter lim="800000"/>
              <a:headEnd/>
              <a:tailEnd/>
            </a:ln>
            <a:effectLst/>
            <a:scene3d>
              <a:camera prst="orthographicFront"/>
              <a:lightRig rig="threePt" dir="t"/>
            </a:scene3d>
            <a:sp3d>
              <a:bevelT/>
            </a:sp3d>
          </p:spPr>
          <p:txBody>
            <a:bodyPr wrap="none" anchor="ctr"/>
            <a:lstStyle/>
            <a:p>
              <a:endParaRPr lang="tr-TR"/>
            </a:p>
          </p:txBody>
        </p:sp>
        <p:sp>
          <p:nvSpPr>
            <p:cNvPr id="60444" name="AutoShape 28"/>
            <p:cNvSpPr>
              <a:spLocks noChangeArrowheads="1"/>
            </p:cNvSpPr>
            <p:nvPr/>
          </p:nvSpPr>
          <p:spPr bwMode="auto">
            <a:xfrm>
              <a:off x="3930" y="2190"/>
              <a:ext cx="36" cy="32"/>
            </a:xfrm>
            <a:prstGeom prst="star5">
              <a:avLst/>
            </a:prstGeom>
            <a:solidFill>
              <a:schemeClr val="bg1"/>
            </a:solidFill>
            <a:ln w="12700">
              <a:solidFill>
                <a:schemeClr val="bg1"/>
              </a:solidFill>
              <a:miter lim="800000"/>
              <a:headEnd/>
              <a:tailEnd/>
            </a:ln>
            <a:effectLst/>
            <a:scene3d>
              <a:camera prst="orthographicFront"/>
              <a:lightRig rig="threePt" dir="t"/>
            </a:scene3d>
            <a:sp3d>
              <a:bevelT/>
            </a:sp3d>
          </p:spPr>
          <p:txBody>
            <a:bodyPr wrap="none" anchor="ctr"/>
            <a:lstStyle/>
            <a:p>
              <a:endParaRPr lang="tr-TR"/>
            </a:p>
          </p:txBody>
        </p:sp>
        <p:sp>
          <p:nvSpPr>
            <p:cNvPr id="60445" name="AutoShape 29"/>
            <p:cNvSpPr>
              <a:spLocks noChangeArrowheads="1"/>
            </p:cNvSpPr>
            <p:nvPr/>
          </p:nvSpPr>
          <p:spPr bwMode="auto">
            <a:xfrm>
              <a:off x="4104" y="2149"/>
              <a:ext cx="36" cy="32"/>
            </a:xfrm>
            <a:prstGeom prst="star5">
              <a:avLst/>
            </a:prstGeom>
            <a:solidFill>
              <a:schemeClr val="bg1"/>
            </a:solidFill>
            <a:ln w="12700">
              <a:solidFill>
                <a:schemeClr val="bg1"/>
              </a:solidFill>
              <a:miter lim="800000"/>
              <a:headEnd/>
              <a:tailEnd/>
            </a:ln>
            <a:effectLst/>
            <a:scene3d>
              <a:camera prst="orthographicFront"/>
              <a:lightRig rig="threePt" dir="t"/>
            </a:scene3d>
            <a:sp3d>
              <a:bevelT/>
            </a:sp3d>
          </p:spPr>
          <p:txBody>
            <a:bodyPr wrap="none" anchor="ctr"/>
            <a:lstStyle/>
            <a:p>
              <a:endParaRPr lang="tr-TR"/>
            </a:p>
          </p:txBody>
        </p:sp>
        <p:sp>
          <p:nvSpPr>
            <p:cNvPr id="60446" name="AutoShape 30"/>
            <p:cNvSpPr>
              <a:spLocks noChangeArrowheads="1"/>
            </p:cNvSpPr>
            <p:nvPr/>
          </p:nvSpPr>
          <p:spPr bwMode="auto">
            <a:xfrm>
              <a:off x="4071" y="2332"/>
              <a:ext cx="36" cy="32"/>
            </a:xfrm>
            <a:prstGeom prst="star5">
              <a:avLst/>
            </a:prstGeom>
            <a:solidFill>
              <a:schemeClr val="bg1"/>
            </a:solidFill>
            <a:ln w="12700">
              <a:solidFill>
                <a:schemeClr val="bg1"/>
              </a:solidFill>
              <a:miter lim="800000"/>
              <a:headEnd/>
              <a:tailEnd/>
            </a:ln>
            <a:effectLst/>
            <a:scene3d>
              <a:camera prst="orthographicFront"/>
              <a:lightRig rig="threePt" dir="t"/>
            </a:scene3d>
            <a:sp3d>
              <a:bevelT/>
            </a:sp3d>
          </p:spPr>
          <p:txBody>
            <a:bodyPr wrap="none" anchor="ctr"/>
            <a:lstStyle/>
            <a:p>
              <a:endParaRPr lang="tr-TR"/>
            </a:p>
          </p:txBody>
        </p:sp>
        <p:sp>
          <p:nvSpPr>
            <p:cNvPr id="60447" name="Arc 31"/>
            <p:cNvSpPr>
              <a:spLocks/>
            </p:cNvSpPr>
            <p:nvPr/>
          </p:nvSpPr>
          <p:spPr bwMode="auto">
            <a:xfrm>
              <a:off x="3720" y="2068"/>
              <a:ext cx="546" cy="346"/>
            </a:xfrm>
            <a:custGeom>
              <a:avLst/>
              <a:gdLst>
                <a:gd name="G0" fmla="+- 160 0 0"/>
                <a:gd name="G1" fmla="+- 63 0 0"/>
                <a:gd name="G2" fmla="+- 21600 0 0"/>
                <a:gd name="T0" fmla="*/ 21760 w 21760"/>
                <a:gd name="T1" fmla="*/ 0 h 21663"/>
                <a:gd name="T2" fmla="*/ 0 w 21760"/>
                <a:gd name="T3" fmla="*/ 21662 h 21663"/>
                <a:gd name="T4" fmla="*/ 160 w 21760"/>
                <a:gd name="T5" fmla="*/ 63 h 21663"/>
              </a:gdLst>
              <a:ahLst/>
              <a:cxnLst>
                <a:cxn ang="0">
                  <a:pos x="T0" y="T1"/>
                </a:cxn>
                <a:cxn ang="0">
                  <a:pos x="T2" y="T3"/>
                </a:cxn>
                <a:cxn ang="0">
                  <a:pos x="T4" y="T5"/>
                </a:cxn>
              </a:cxnLst>
              <a:rect l="0" t="0" r="r" b="b"/>
              <a:pathLst>
                <a:path w="21760" h="21663" fill="none" extrusionOk="0">
                  <a:moveTo>
                    <a:pt x="21759" y="0"/>
                  </a:moveTo>
                  <a:cubicBezTo>
                    <a:pt x="21759" y="21"/>
                    <a:pt x="21760" y="42"/>
                    <a:pt x="21760" y="63"/>
                  </a:cubicBezTo>
                  <a:cubicBezTo>
                    <a:pt x="21760" y="11992"/>
                    <a:pt x="12089" y="21663"/>
                    <a:pt x="160" y="21663"/>
                  </a:cubicBezTo>
                  <a:cubicBezTo>
                    <a:pt x="106" y="21663"/>
                    <a:pt x="53" y="21662"/>
                    <a:pt x="-1" y="21662"/>
                  </a:cubicBezTo>
                </a:path>
                <a:path w="21760" h="21663" stroke="0" extrusionOk="0">
                  <a:moveTo>
                    <a:pt x="21759" y="0"/>
                  </a:moveTo>
                  <a:cubicBezTo>
                    <a:pt x="21759" y="21"/>
                    <a:pt x="21760" y="42"/>
                    <a:pt x="21760" y="63"/>
                  </a:cubicBezTo>
                  <a:cubicBezTo>
                    <a:pt x="21760" y="11992"/>
                    <a:pt x="12089" y="21663"/>
                    <a:pt x="160" y="21663"/>
                  </a:cubicBezTo>
                  <a:cubicBezTo>
                    <a:pt x="106" y="21663"/>
                    <a:pt x="53" y="21662"/>
                    <a:pt x="-1" y="21662"/>
                  </a:cubicBezTo>
                  <a:lnTo>
                    <a:pt x="160" y="63"/>
                  </a:lnTo>
                  <a:close/>
                </a:path>
              </a:pathLst>
            </a:custGeom>
            <a:noFill/>
            <a:ln w="12700" cap="rnd">
              <a:solidFill>
                <a:schemeClr val="accent2"/>
              </a:solidFill>
              <a:round/>
              <a:headEnd/>
              <a:tailEnd/>
            </a:ln>
            <a:effectLst/>
            <a:scene3d>
              <a:camera prst="orthographicFront"/>
              <a:lightRig rig="threePt" dir="t"/>
            </a:scene3d>
            <a:sp3d/>
          </p:spPr>
          <p:txBody>
            <a:bodyPr wrap="none" anchor="ctr"/>
            <a:lstStyle/>
            <a:p>
              <a:endParaRPr lang="tr-TR"/>
            </a:p>
          </p:txBody>
        </p:sp>
        <p:sp>
          <p:nvSpPr>
            <p:cNvPr id="60448" name="AutoShape 32"/>
            <p:cNvSpPr>
              <a:spLocks noChangeArrowheads="1"/>
            </p:cNvSpPr>
            <p:nvPr/>
          </p:nvSpPr>
          <p:spPr bwMode="auto">
            <a:xfrm>
              <a:off x="4626" y="1437"/>
              <a:ext cx="929" cy="410"/>
            </a:xfrm>
            <a:prstGeom prst="plus">
              <a:avLst>
                <a:gd name="adj" fmla="val 24968"/>
              </a:avLst>
            </a:prstGeom>
            <a:solidFill>
              <a:schemeClr val="accent1"/>
            </a:solidFill>
            <a:ln w="12700">
              <a:solidFill>
                <a:schemeClr val="tx2"/>
              </a:solidFill>
              <a:miter lim="800000"/>
              <a:headEnd/>
              <a:tailEnd/>
            </a:ln>
            <a:effectLst/>
            <a:scene3d>
              <a:camera prst="orthographicFront"/>
              <a:lightRig rig="threePt" dir="t"/>
            </a:scene3d>
            <a:sp3d>
              <a:bevelT/>
            </a:sp3d>
          </p:spPr>
          <p:txBody>
            <a:bodyPr wrap="none" lIns="90488" tIns="44450" rIns="90488" bIns="44450" anchor="ctr"/>
            <a:lstStyle/>
            <a:p>
              <a:pPr algn="ctr"/>
              <a:r>
                <a:rPr lang="it-IT" sz="2000" dirty="0">
                  <a:solidFill>
                    <a:srgbClr val="414141"/>
                  </a:solidFill>
                </a:rPr>
                <a:t>Bilgi</a:t>
              </a:r>
            </a:p>
            <a:p>
              <a:pPr algn="ctr"/>
              <a:r>
                <a:rPr lang="it-IT" sz="2000" dirty="0">
                  <a:solidFill>
                    <a:srgbClr val="414141"/>
                  </a:solidFill>
                </a:rPr>
                <a:t>(Knowledge)</a:t>
              </a:r>
            </a:p>
          </p:txBody>
        </p:sp>
        <p:sp>
          <p:nvSpPr>
            <p:cNvPr id="60449" name="Rectangle 33"/>
            <p:cNvSpPr>
              <a:spLocks noChangeArrowheads="1"/>
            </p:cNvSpPr>
            <p:nvPr/>
          </p:nvSpPr>
          <p:spPr bwMode="auto">
            <a:xfrm>
              <a:off x="3812" y="2049"/>
              <a:ext cx="57" cy="374"/>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60450" name="Rectangle 34"/>
            <p:cNvSpPr>
              <a:spLocks noChangeArrowheads="1"/>
            </p:cNvSpPr>
            <p:nvPr/>
          </p:nvSpPr>
          <p:spPr bwMode="auto">
            <a:xfrm>
              <a:off x="3849" y="2144"/>
              <a:ext cx="942" cy="190"/>
            </a:xfrm>
            <a:prstGeom prst="rect">
              <a:avLst/>
            </a:prstGeom>
            <a:noFill/>
            <a:ln w="12700">
              <a:noFill/>
              <a:miter lim="800000"/>
              <a:headEnd/>
              <a:tailEnd/>
            </a:ln>
            <a:effectLst/>
            <a:scene3d>
              <a:camera prst="orthographicFront"/>
              <a:lightRig rig="threePt" dir="t"/>
            </a:scene3d>
            <a:sp3d>
              <a:bevelT/>
            </a:sp3d>
          </p:spPr>
          <p:txBody>
            <a:bodyPr lIns="90488" tIns="44450" rIns="90488" bIns="44450">
              <a:spAutoFit/>
            </a:bodyPr>
            <a:lstStyle/>
            <a:p>
              <a:r>
                <a:rPr lang="it-IT" sz="1400" dirty="0">
                  <a:solidFill>
                    <a:schemeClr val="bg1"/>
                  </a:solidFill>
                </a:rPr>
                <a:t>p(x)=0.02</a:t>
              </a:r>
            </a:p>
          </p:txBody>
        </p:sp>
        <p:sp>
          <p:nvSpPr>
            <p:cNvPr id="60451" name="AutoShape 35"/>
            <p:cNvSpPr>
              <a:spLocks noChangeArrowheads="1"/>
            </p:cNvSpPr>
            <p:nvPr/>
          </p:nvSpPr>
          <p:spPr bwMode="auto">
            <a:xfrm rot="19860000">
              <a:off x="1146" y="3246"/>
              <a:ext cx="265" cy="117"/>
            </a:xfrm>
            <a:prstGeom prst="rightArrow">
              <a:avLst>
                <a:gd name="adj1" fmla="val 50000"/>
                <a:gd name="adj2" fmla="val 113321"/>
              </a:avLst>
            </a:prstGeom>
            <a:solidFill>
              <a:schemeClr val="tx2"/>
            </a:solidFill>
            <a:ln w="12700">
              <a:solidFill>
                <a:schemeClr val="tx2"/>
              </a:solidFill>
              <a:miter lim="800000"/>
              <a:headEnd/>
              <a:tailEnd/>
            </a:ln>
            <a:effectLst/>
            <a:scene3d>
              <a:camera prst="orthographicFront"/>
              <a:lightRig rig="threePt" dir="t"/>
            </a:scene3d>
            <a:sp3d>
              <a:bevelT/>
            </a:sp3d>
          </p:spPr>
          <p:txBody>
            <a:bodyPr wrap="none" anchor="ctr"/>
            <a:lstStyle/>
            <a:p>
              <a:endParaRPr lang="tr-TR"/>
            </a:p>
          </p:txBody>
        </p:sp>
        <p:sp>
          <p:nvSpPr>
            <p:cNvPr id="60452" name="AutoShape 36"/>
            <p:cNvSpPr>
              <a:spLocks noChangeArrowheads="1"/>
            </p:cNvSpPr>
            <p:nvPr/>
          </p:nvSpPr>
          <p:spPr bwMode="auto">
            <a:xfrm rot="19860000">
              <a:off x="2179" y="2730"/>
              <a:ext cx="265" cy="117"/>
            </a:xfrm>
            <a:prstGeom prst="rightArrow">
              <a:avLst>
                <a:gd name="adj1" fmla="val 50000"/>
                <a:gd name="adj2" fmla="val 113321"/>
              </a:avLst>
            </a:prstGeom>
            <a:solidFill>
              <a:schemeClr val="tx2"/>
            </a:solidFill>
            <a:ln w="12700">
              <a:solidFill>
                <a:schemeClr val="tx2"/>
              </a:solidFill>
              <a:miter lim="800000"/>
              <a:headEnd/>
              <a:tailEnd/>
            </a:ln>
            <a:effectLst/>
            <a:scene3d>
              <a:camera prst="orthographicFront"/>
              <a:lightRig rig="threePt" dir="t"/>
            </a:scene3d>
            <a:sp3d>
              <a:bevelT/>
            </a:sp3d>
          </p:spPr>
          <p:txBody>
            <a:bodyPr wrap="none" anchor="ctr"/>
            <a:lstStyle/>
            <a:p>
              <a:endParaRPr lang="tr-TR"/>
            </a:p>
          </p:txBody>
        </p:sp>
        <p:sp>
          <p:nvSpPr>
            <p:cNvPr id="60453" name="AutoShape 37"/>
            <p:cNvSpPr>
              <a:spLocks noChangeArrowheads="1"/>
            </p:cNvSpPr>
            <p:nvPr/>
          </p:nvSpPr>
          <p:spPr bwMode="auto">
            <a:xfrm rot="19860000">
              <a:off x="3275" y="2250"/>
              <a:ext cx="265" cy="117"/>
            </a:xfrm>
            <a:prstGeom prst="rightArrow">
              <a:avLst>
                <a:gd name="adj1" fmla="val 50000"/>
                <a:gd name="adj2" fmla="val 113321"/>
              </a:avLst>
            </a:prstGeom>
            <a:solidFill>
              <a:schemeClr val="tx2"/>
            </a:solidFill>
            <a:ln w="12700">
              <a:solidFill>
                <a:schemeClr val="tx2"/>
              </a:solidFill>
              <a:miter lim="800000"/>
              <a:headEnd/>
              <a:tailEnd/>
            </a:ln>
            <a:effectLst/>
            <a:scene3d>
              <a:camera prst="orthographicFront"/>
              <a:lightRig rig="threePt" dir="t"/>
            </a:scene3d>
            <a:sp3d>
              <a:bevelT/>
            </a:sp3d>
          </p:spPr>
          <p:txBody>
            <a:bodyPr wrap="none" anchor="ctr"/>
            <a:lstStyle/>
            <a:p>
              <a:endParaRPr lang="tr-TR"/>
            </a:p>
          </p:txBody>
        </p:sp>
        <p:sp>
          <p:nvSpPr>
            <p:cNvPr id="60454" name="AutoShape 38"/>
            <p:cNvSpPr>
              <a:spLocks noChangeArrowheads="1"/>
            </p:cNvSpPr>
            <p:nvPr/>
          </p:nvSpPr>
          <p:spPr bwMode="auto">
            <a:xfrm rot="19860000">
              <a:off x="4400" y="1768"/>
              <a:ext cx="265" cy="117"/>
            </a:xfrm>
            <a:prstGeom prst="rightArrow">
              <a:avLst>
                <a:gd name="adj1" fmla="val 50000"/>
                <a:gd name="adj2" fmla="val 113321"/>
              </a:avLst>
            </a:prstGeom>
            <a:solidFill>
              <a:schemeClr val="tx2"/>
            </a:solidFill>
            <a:ln w="12700">
              <a:solidFill>
                <a:schemeClr val="tx2"/>
              </a:solidFill>
              <a:miter lim="800000"/>
              <a:headEnd/>
              <a:tailEnd/>
            </a:ln>
            <a:effectLst/>
            <a:scene3d>
              <a:camera prst="orthographicFront"/>
              <a:lightRig rig="threePt" dir="t"/>
            </a:scene3d>
            <a:sp3d>
              <a:bevelT/>
            </a:sp3d>
          </p:spPr>
          <p:txBody>
            <a:bodyPr wrap="none" anchor="ctr"/>
            <a:lstStyle/>
            <a:p>
              <a:endParaRPr lang="tr-TR"/>
            </a:p>
          </p:txBody>
        </p:sp>
        <p:sp>
          <p:nvSpPr>
            <p:cNvPr id="60455" name="Line 39"/>
            <p:cNvSpPr>
              <a:spLocks noChangeShapeType="1"/>
            </p:cNvSpPr>
            <p:nvPr/>
          </p:nvSpPr>
          <p:spPr bwMode="auto">
            <a:xfrm>
              <a:off x="900" y="2802"/>
              <a:ext cx="305" cy="477"/>
            </a:xfrm>
            <a:prstGeom prst="line">
              <a:avLst/>
            </a:prstGeom>
            <a:noFill/>
            <a:ln w="12700">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60456" name="Line 40"/>
            <p:cNvSpPr>
              <a:spLocks noChangeShapeType="1"/>
            </p:cNvSpPr>
            <p:nvPr/>
          </p:nvSpPr>
          <p:spPr bwMode="auto">
            <a:xfrm>
              <a:off x="2989" y="1692"/>
              <a:ext cx="371" cy="603"/>
            </a:xfrm>
            <a:prstGeom prst="line">
              <a:avLst/>
            </a:prstGeom>
            <a:noFill/>
            <a:ln w="12700">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60457" name="Line 41"/>
            <p:cNvSpPr>
              <a:spLocks noChangeShapeType="1"/>
            </p:cNvSpPr>
            <p:nvPr/>
          </p:nvSpPr>
          <p:spPr bwMode="auto">
            <a:xfrm>
              <a:off x="1844" y="2197"/>
              <a:ext cx="419" cy="592"/>
            </a:xfrm>
            <a:prstGeom prst="line">
              <a:avLst/>
            </a:prstGeom>
            <a:noFill/>
            <a:ln w="12700">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60458" name="Oval 42"/>
            <p:cNvSpPr>
              <a:spLocks noChangeArrowheads="1"/>
            </p:cNvSpPr>
            <p:nvPr/>
          </p:nvSpPr>
          <p:spPr bwMode="auto">
            <a:xfrm>
              <a:off x="1440" y="3038"/>
              <a:ext cx="683" cy="259"/>
            </a:xfrm>
            <a:prstGeom prst="ellipse">
              <a:avLst/>
            </a:prstGeom>
            <a:solidFill>
              <a:schemeClr val="accent2"/>
            </a:solidFill>
            <a:ln w="12700">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60459" name="Oval 43"/>
            <p:cNvSpPr>
              <a:spLocks noChangeArrowheads="1"/>
            </p:cNvSpPr>
            <p:nvPr/>
          </p:nvSpPr>
          <p:spPr bwMode="auto">
            <a:xfrm>
              <a:off x="1437" y="2941"/>
              <a:ext cx="683" cy="259"/>
            </a:xfrm>
            <a:prstGeom prst="ellipse">
              <a:avLst/>
            </a:prstGeom>
            <a:solidFill>
              <a:schemeClr val="accent2"/>
            </a:solidFill>
            <a:ln w="12700">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60460" name="Oval 44"/>
            <p:cNvSpPr>
              <a:spLocks noChangeArrowheads="1"/>
            </p:cNvSpPr>
            <p:nvPr/>
          </p:nvSpPr>
          <p:spPr bwMode="auto">
            <a:xfrm>
              <a:off x="1440" y="2851"/>
              <a:ext cx="683" cy="259"/>
            </a:xfrm>
            <a:prstGeom prst="ellipse">
              <a:avLst/>
            </a:prstGeom>
            <a:solidFill>
              <a:schemeClr val="accent2"/>
            </a:solidFill>
            <a:ln w="12700">
              <a:solidFill>
                <a:schemeClr val="tx1"/>
              </a:solidFill>
              <a:round/>
              <a:headEnd/>
              <a:tailEnd/>
            </a:ln>
            <a:effectLst/>
            <a:scene3d>
              <a:camera prst="orthographicFront"/>
              <a:lightRig rig="threePt" dir="t"/>
            </a:scene3d>
            <a:sp3d>
              <a:bevelT/>
            </a:sp3d>
          </p:spPr>
          <p:txBody>
            <a:bodyPr wrap="none" lIns="90488" tIns="44450" rIns="90488" bIns="44450" anchor="ctr"/>
            <a:lstStyle/>
            <a:p>
              <a:pPr algn="ctr"/>
              <a:r>
                <a:rPr lang="it-IT" sz="1600" b="1" i="1">
                  <a:solidFill>
                    <a:schemeClr val="bg1"/>
                  </a:solidFill>
                </a:rPr>
                <a:t>Ambar</a:t>
              </a:r>
            </a:p>
          </p:txBody>
        </p:sp>
        <p:sp>
          <p:nvSpPr>
            <p:cNvPr id="60461" name="Line 45"/>
            <p:cNvSpPr>
              <a:spLocks noChangeShapeType="1"/>
            </p:cNvSpPr>
            <p:nvPr/>
          </p:nvSpPr>
          <p:spPr bwMode="auto">
            <a:xfrm>
              <a:off x="4105" y="1160"/>
              <a:ext cx="376" cy="649"/>
            </a:xfrm>
            <a:prstGeom prst="line">
              <a:avLst/>
            </a:prstGeom>
            <a:noFill/>
            <a:ln w="12700">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60462" name="Line 46"/>
            <p:cNvSpPr>
              <a:spLocks noChangeShapeType="1"/>
            </p:cNvSpPr>
            <p:nvPr/>
          </p:nvSpPr>
          <p:spPr bwMode="auto">
            <a:xfrm>
              <a:off x="4586" y="1974"/>
              <a:ext cx="4" cy="1421"/>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endParaRPr lang="tr-TR"/>
            </a:p>
          </p:txBody>
        </p:sp>
        <p:sp>
          <p:nvSpPr>
            <p:cNvPr id="60463" name="Line 47"/>
            <p:cNvSpPr>
              <a:spLocks noChangeShapeType="1"/>
            </p:cNvSpPr>
            <p:nvPr/>
          </p:nvSpPr>
          <p:spPr bwMode="auto">
            <a:xfrm flipV="1">
              <a:off x="1298" y="3432"/>
              <a:ext cx="3297" cy="23"/>
            </a:xfrm>
            <a:prstGeom prst="line">
              <a:avLst/>
            </a:prstGeom>
            <a:ln>
              <a:headEnd type="triangle" w="med" len="med"/>
              <a:tailEnd/>
            </a:ln>
          </p:spPr>
          <p:style>
            <a:lnRef idx="3">
              <a:schemeClr val="accent4"/>
            </a:lnRef>
            <a:fillRef idx="0">
              <a:schemeClr val="accent4"/>
            </a:fillRef>
            <a:effectRef idx="2">
              <a:schemeClr val="accent4"/>
            </a:effectRef>
            <a:fontRef idx="minor">
              <a:schemeClr val="tx1"/>
            </a:fontRef>
          </p:style>
          <p:txBody>
            <a:bodyPr wrap="none" anchor="ctr"/>
            <a:lstStyle/>
            <a:p>
              <a:endParaRPr lang="tr-TR"/>
            </a:p>
          </p:txBody>
        </p:sp>
        <p:sp>
          <p:nvSpPr>
            <p:cNvPr id="60464" name="Line 48"/>
            <p:cNvSpPr>
              <a:spLocks noChangeShapeType="1"/>
            </p:cNvSpPr>
            <p:nvPr/>
          </p:nvSpPr>
          <p:spPr bwMode="auto">
            <a:xfrm flipH="1">
              <a:off x="3428" y="2535"/>
              <a:ext cx="25" cy="890"/>
            </a:xfrm>
            <a:prstGeom prst="line">
              <a:avLst/>
            </a:prstGeom>
            <a:ln>
              <a:headEnd type="triangle" w="med" len="me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endParaRPr lang="tr-TR"/>
            </a:p>
          </p:txBody>
        </p:sp>
        <p:sp>
          <p:nvSpPr>
            <p:cNvPr id="60465" name="Rectangle 49"/>
            <p:cNvSpPr>
              <a:spLocks noChangeArrowheads="1"/>
            </p:cNvSpPr>
            <p:nvPr/>
          </p:nvSpPr>
          <p:spPr bwMode="auto">
            <a:xfrm>
              <a:off x="4088" y="2265"/>
              <a:ext cx="27" cy="161"/>
            </a:xfrm>
            <a:prstGeom prst="rect">
              <a:avLst/>
            </a:prstGeom>
            <a:solidFill>
              <a:schemeClr val="accent1"/>
            </a:solidFill>
            <a:ln w="12700">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60466" name="Rectangle 50"/>
            <p:cNvSpPr>
              <a:spLocks noChangeArrowheads="1"/>
            </p:cNvSpPr>
            <p:nvPr/>
          </p:nvSpPr>
          <p:spPr bwMode="auto">
            <a:xfrm>
              <a:off x="351" y="3742"/>
              <a:ext cx="961" cy="229"/>
            </a:xfrm>
            <a:prstGeom prst="rect">
              <a:avLst/>
            </a:prstGeom>
            <a:noFill/>
            <a:ln w="12700">
              <a:noFill/>
              <a:miter lim="800000"/>
              <a:headEnd/>
              <a:tailEnd/>
            </a:ln>
            <a:effectLst/>
            <a:scene3d>
              <a:camera prst="orthographicFront"/>
              <a:lightRig rig="threePt" dir="t"/>
            </a:scene3d>
            <a:sp3d>
              <a:bevelT/>
            </a:sp3d>
          </p:spPr>
          <p:txBody>
            <a:bodyPr wrap="none" lIns="90488" tIns="44450" rIns="90488" bIns="44450">
              <a:spAutoFit/>
            </a:bodyPr>
            <a:lstStyle/>
            <a:p>
              <a:r>
                <a:rPr lang="it-IT" sz="1800"/>
                <a:t>Veri Kaynakları</a:t>
              </a:r>
            </a:p>
          </p:txBody>
        </p:sp>
        <p:sp>
          <p:nvSpPr>
            <p:cNvPr id="60467" name="Rectangle 51"/>
            <p:cNvSpPr>
              <a:spLocks noChangeArrowheads="1"/>
            </p:cNvSpPr>
            <p:nvPr/>
          </p:nvSpPr>
          <p:spPr bwMode="auto">
            <a:xfrm>
              <a:off x="3615" y="2482"/>
              <a:ext cx="604" cy="402"/>
            </a:xfrm>
            <a:prstGeom prst="rect">
              <a:avLst/>
            </a:prstGeom>
            <a:noFill/>
            <a:ln w="12700">
              <a:noFill/>
              <a:miter lim="800000"/>
              <a:headEnd/>
              <a:tailEnd/>
            </a:ln>
            <a:effectLst/>
            <a:scene3d>
              <a:camera prst="orthographicFront"/>
              <a:lightRig rig="threePt" dir="t"/>
            </a:scene3d>
            <a:sp3d>
              <a:bevelT/>
            </a:sp3d>
          </p:spPr>
          <p:txBody>
            <a:bodyPr wrap="none" lIns="90488" tIns="44450" rIns="90488" bIns="44450">
              <a:spAutoFit/>
            </a:bodyPr>
            <a:lstStyle/>
            <a:p>
              <a:r>
                <a:rPr lang="it-IT" sz="1800"/>
                <a:t>Örnek &amp; </a:t>
              </a:r>
            </a:p>
            <a:p>
              <a:r>
                <a:rPr lang="it-IT" sz="1800"/>
                <a:t>Modeller</a:t>
              </a:r>
            </a:p>
          </p:txBody>
        </p:sp>
        <p:sp>
          <p:nvSpPr>
            <p:cNvPr id="60468" name="Rectangle 52"/>
            <p:cNvSpPr>
              <a:spLocks noChangeArrowheads="1"/>
            </p:cNvSpPr>
            <p:nvPr/>
          </p:nvSpPr>
          <p:spPr bwMode="auto">
            <a:xfrm>
              <a:off x="2451" y="2830"/>
              <a:ext cx="1053" cy="229"/>
            </a:xfrm>
            <a:prstGeom prst="rect">
              <a:avLst/>
            </a:prstGeom>
            <a:noFill/>
            <a:ln w="12700">
              <a:noFill/>
              <a:miter lim="800000"/>
              <a:headEnd/>
              <a:tailEnd/>
            </a:ln>
            <a:effectLst/>
            <a:scene3d>
              <a:camera prst="orthographicFront"/>
              <a:lightRig rig="threePt" dir="t"/>
            </a:scene3d>
            <a:sp3d>
              <a:bevelT/>
            </a:sp3d>
          </p:spPr>
          <p:txBody>
            <a:bodyPr wrap="none" lIns="90488" tIns="44450" rIns="90488" bIns="44450">
              <a:spAutoFit/>
            </a:bodyPr>
            <a:lstStyle/>
            <a:p>
              <a:r>
                <a:rPr lang="it-IT" sz="1800"/>
                <a:t>Hazırlanmış Veri </a:t>
              </a:r>
            </a:p>
          </p:txBody>
        </p:sp>
        <p:sp>
          <p:nvSpPr>
            <p:cNvPr id="60469" name="Rectangle 53"/>
            <p:cNvSpPr>
              <a:spLocks noChangeArrowheads="1"/>
            </p:cNvSpPr>
            <p:nvPr/>
          </p:nvSpPr>
          <p:spPr bwMode="auto">
            <a:xfrm>
              <a:off x="1408" y="3262"/>
              <a:ext cx="803" cy="402"/>
            </a:xfrm>
            <a:prstGeom prst="rect">
              <a:avLst/>
            </a:prstGeom>
            <a:noFill/>
            <a:ln w="12700">
              <a:noFill/>
              <a:miter lim="800000"/>
              <a:headEnd/>
              <a:tailEnd/>
            </a:ln>
            <a:effectLst/>
            <a:scene3d>
              <a:camera prst="orthographicFront"/>
              <a:lightRig rig="threePt" dir="t"/>
            </a:scene3d>
            <a:sp3d>
              <a:bevelT/>
            </a:sp3d>
          </p:spPr>
          <p:txBody>
            <a:bodyPr wrap="none" lIns="90488" tIns="44450" rIns="90488" bIns="44450">
              <a:spAutoFit/>
            </a:bodyPr>
            <a:lstStyle/>
            <a:p>
              <a:pPr algn="ctr"/>
              <a:r>
                <a:rPr lang="it-IT" sz="1800"/>
                <a:t>Birleştirilmiş</a:t>
              </a:r>
            </a:p>
            <a:p>
              <a:pPr algn="ctr"/>
              <a:r>
                <a:rPr lang="it-IT" sz="1800"/>
                <a:t>Veri</a:t>
              </a:r>
            </a:p>
          </p:txBody>
        </p:sp>
        <p:sp>
          <p:nvSpPr>
            <p:cNvPr id="60470" name="Line 54"/>
            <p:cNvSpPr>
              <a:spLocks noChangeShapeType="1"/>
            </p:cNvSpPr>
            <p:nvPr/>
          </p:nvSpPr>
          <p:spPr bwMode="auto">
            <a:xfrm flipH="1">
              <a:off x="2300" y="2917"/>
              <a:ext cx="23" cy="503"/>
            </a:xfrm>
            <a:prstGeom prst="line">
              <a:avLst/>
            </a:prstGeom>
            <a:ln>
              <a:headEnd type="triangle" w="med" len="me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endParaRPr lang="tr-TR"/>
            </a:p>
          </p:txBody>
        </p:sp>
      </p:grpSp>
      <p:sp>
        <p:nvSpPr>
          <p:cNvPr id="55" name="Slayt Numarası Yer Tutucusu 54"/>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0"/>
            <a:ext cx="7772400" cy="533400"/>
          </a:xfrm>
          <a:scene3d>
            <a:camera prst="orthographicFront"/>
            <a:lightRig rig="threePt" dir="t"/>
          </a:scene3d>
          <a:sp3d>
            <a:bevelT w="152400" h="50800" prst="softRound"/>
          </a:sp3d>
        </p:spPr>
        <p:txBody>
          <a:bodyPr/>
          <a:lstStyle/>
          <a:p>
            <a:r>
              <a:rPr lang="tr-TR" sz="2900" dirty="0"/>
              <a:t>Veri Madenciliği ve İş Zekası</a:t>
            </a:r>
            <a:endParaRPr lang="tr-TR" dirty="0"/>
          </a:p>
        </p:txBody>
      </p:sp>
      <p:sp>
        <p:nvSpPr>
          <p:cNvPr id="61443" name="AutoShape 3"/>
          <p:cNvSpPr>
            <a:spLocks noChangeArrowheads="1"/>
          </p:cNvSpPr>
          <p:nvPr/>
        </p:nvSpPr>
        <p:spPr bwMode="auto">
          <a:xfrm>
            <a:off x="685800" y="1219200"/>
            <a:ext cx="7467600" cy="5029200"/>
          </a:xfrm>
          <a:prstGeom prst="flowChartExtract">
            <a:avLst/>
          </a:prstGeom>
          <a:solidFill>
            <a:srgbClr val="008080"/>
          </a:solidFill>
          <a:ln w="9525">
            <a:solidFill>
              <a:schemeClr val="tx1"/>
            </a:solidFill>
            <a:miter lim="800000"/>
            <a:headEnd/>
            <a:tailEnd/>
          </a:ln>
          <a:effectLst/>
          <a:scene3d>
            <a:camera prst="orthographicFront"/>
            <a:lightRig rig="threePt" dir="t"/>
          </a:scene3d>
          <a:sp3d>
            <a:bevelT w="152400" h="50800" prst="softRound"/>
          </a:sp3d>
        </p:spPr>
        <p:txBody>
          <a:bodyPr wrap="none" anchor="ctr"/>
          <a:lstStyle/>
          <a:p>
            <a:pPr algn="ctr"/>
            <a:endParaRPr lang="tr-TR"/>
          </a:p>
        </p:txBody>
      </p:sp>
      <p:sp>
        <p:nvSpPr>
          <p:cNvPr id="61444" name="Line 4"/>
          <p:cNvSpPr>
            <a:spLocks noChangeShapeType="1"/>
          </p:cNvSpPr>
          <p:nvPr/>
        </p:nvSpPr>
        <p:spPr bwMode="auto">
          <a:xfrm>
            <a:off x="1143000" y="5638800"/>
            <a:ext cx="6553200" cy="0"/>
          </a:xfrm>
          <a:prstGeom prst="line">
            <a:avLst/>
          </a:prstGeom>
          <a:no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tr-TR"/>
          </a:p>
        </p:txBody>
      </p:sp>
      <p:sp>
        <p:nvSpPr>
          <p:cNvPr id="61445" name="Line 5"/>
          <p:cNvSpPr>
            <a:spLocks noChangeShapeType="1"/>
          </p:cNvSpPr>
          <p:nvPr/>
        </p:nvSpPr>
        <p:spPr bwMode="auto">
          <a:xfrm>
            <a:off x="1600200" y="5029200"/>
            <a:ext cx="5638800" cy="0"/>
          </a:xfrm>
          <a:prstGeom prst="line">
            <a:avLst/>
          </a:prstGeom>
          <a:no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tr-TR"/>
          </a:p>
        </p:txBody>
      </p:sp>
      <p:sp>
        <p:nvSpPr>
          <p:cNvPr id="61446" name="Line 6"/>
          <p:cNvSpPr>
            <a:spLocks noChangeShapeType="1"/>
          </p:cNvSpPr>
          <p:nvPr/>
        </p:nvSpPr>
        <p:spPr bwMode="auto">
          <a:xfrm>
            <a:off x="2133600" y="4267200"/>
            <a:ext cx="4572000" cy="0"/>
          </a:xfrm>
          <a:prstGeom prst="line">
            <a:avLst/>
          </a:prstGeom>
          <a:no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tr-TR"/>
          </a:p>
        </p:txBody>
      </p:sp>
      <p:sp>
        <p:nvSpPr>
          <p:cNvPr id="61447" name="Line 7"/>
          <p:cNvSpPr>
            <a:spLocks noChangeShapeType="1"/>
          </p:cNvSpPr>
          <p:nvPr/>
        </p:nvSpPr>
        <p:spPr bwMode="auto">
          <a:xfrm>
            <a:off x="2743200" y="3505200"/>
            <a:ext cx="3352800" cy="0"/>
          </a:xfrm>
          <a:prstGeom prst="line">
            <a:avLst/>
          </a:prstGeom>
          <a:no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tr-TR"/>
          </a:p>
        </p:txBody>
      </p:sp>
      <p:sp>
        <p:nvSpPr>
          <p:cNvPr id="61448" name="Line 8"/>
          <p:cNvSpPr>
            <a:spLocks noChangeShapeType="1"/>
          </p:cNvSpPr>
          <p:nvPr/>
        </p:nvSpPr>
        <p:spPr bwMode="auto">
          <a:xfrm>
            <a:off x="3352800" y="2667000"/>
            <a:ext cx="2133600" cy="0"/>
          </a:xfrm>
          <a:prstGeom prst="line">
            <a:avLst/>
          </a:prstGeom>
          <a:no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tr-TR"/>
          </a:p>
        </p:txBody>
      </p:sp>
      <p:sp>
        <p:nvSpPr>
          <p:cNvPr id="61449" name="Line 9"/>
          <p:cNvSpPr>
            <a:spLocks noChangeShapeType="1"/>
          </p:cNvSpPr>
          <p:nvPr/>
        </p:nvSpPr>
        <p:spPr bwMode="auto">
          <a:xfrm flipV="1">
            <a:off x="457200" y="1219200"/>
            <a:ext cx="0" cy="5029200"/>
          </a:xfrm>
          <a:prstGeom prst="line">
            <a:avLst/>
          </a:prstGeom>
          <a:noFill/>
          <a:ln w="38100">
            <a:solidFill>
              <a:schemeClr val="tx1"/>
            </a:solidFill>
            <a:round/>
            <a:headEnd/>
            <a:tailEnd type="triangle" w="med" len="med"/>
          </a:ln>
          <a:effectLst/>
          <a:scene3d>
            <a:camera prst="orthographicFront"/>
            <a:lightRig rig="threePt" dir="t"/>
          </a:scene3d>
          <a:sp3d>
            <a:bevelT w="152400" h="50800" prst="softRound"/>
          </a:sp3d>
        </p:spPr>
        <p:txBody>
          <a:bodyPr wrap="none" anchor="ctr"/>
          <a:lstStyle/>
          <a:p>
            <a:endParaRPr lang="tr-TR"/>
          </a:p>
        </p:txBody>
      </p:sp>
      <p:sp>
        <p:nvSpPr>
          <p:cNvPr id="61450" name="Line 10"/>
          <p:cNvSpPr>
            <a:spLocks noChangeShapeType="1"/>
          </p:cNvSpPr>
          <p:nvPr/>
        </p:nvSpPr>
        <p:spPr bwMode="auto">
          <a:xfrm flipV="1">
            <a:off x="8763000" y="1219200"/>
            <a:ext cx="0" cy="5029200"/>
          </a:xfrm>
          <a:prstGeom prst="line">
            <a:avLst/>
          </a:prstGeom>
          <a:noFill/>
          <a:ln w="38100">
            <a:solidFill>
              <a:schemeClr val="tx1"/>
            </a:solidFill>
            <a:round/>
            <a:headEnd/>
            <a:tailEnd type="triangle" w="med" len="med"/>
          </a:ln>
          <a:effectLst/>
          <a:scene3d>
            <a:camera prst="orthographicFront"/>
            <a:lightRig rig="threePt" dir="t"/>
          </a:scene3d>
          <a:sp3d>
            <a:bevelT w="152400" h="50800" prst="softRound"/>
          </a:sp3d>
        </p:spPr>
        <p:txBody>
          <a:bodyPr wrap="none" anchor="ctr"/>
          <a:lstStyle/>
          <a:p>
            <a:endParaRPr lang="tr-TR"/>
          </a:p>
        </p:txBody>
      </p:sp>
      <p:sp>
        <p:nvSpPr>
          <p:cNvPr id="61451" name="Text Box 11"/>
          <p:cNvSpPr txBox="1">
            <a:spLocks noChangeArrowheads="1"/>
          </p:cNvSpPr>
          <p:nvPr/>
        </p:nvSpPr>
        <p:spPr bwMode="auto">
          <a:xfrm>
            <a:off x="517525" y="1281113"/>
            <a:ext cx="2390775" cy="581025"/>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r>
              <a:rPr lang="en-US" sz="1600" b="1"/>
              <a:t>İş kararlarını destek için </a:t>
            </a:r>
          </a:p>
          <a:p>
            <a:r>
              <a:rPr lang="en-US" sz="1600" b="1"/>
              <a:t>potansiyeli arttırma </a:t>
            </a:r>
          </a:p>
        </p:txBody>
      </p:sp>
      <p:sp>
        <p:nvSpPr>
          <p:cNvPr id="61452" name="Text Box 12"/>
          <p:cNvSpPr txBox="1">
            <a:spLocks noChangeArrowheads="1"/>
          </p:cNvSpPr>
          <p:nvPr/>
        </p:nvSpPr>
        <p:spPr bwMode="auto">
          <a:xfrm>
            <a:off x="7307263" y="1727200"/>
            <a:ext cx="1366837" cy="336550"/>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pPr algn="r"/>
            <a:r>
              <a:rPr lang="en-US" sz="1600" b="1"/>
              <a:t>Son Kullanıcı</a:t>
            </a:r>
            <a:endParaRPr lang="en-US" sz="1600"/>
          </a:p>
        </p:txBody>
      </p:sp>
      <p:sp>
        <p:nvSpPr>
          <p:cNvPr id="61453" name="Text Box 13"/>
          <p:cNvSpPr txBox="1">
            <a:spLocks noChangeArrowheads="1"/>
          </p:cNvSpPr>
          <p:nvPr/>
        </p:nvSpPr>
        <p:spPr bwMode="auto">
          <a:xfrm>
            <a:off x="7385050" y="2717800"/>
            <a:ext cx="1243013" cy="336550"/>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pPr algn="r"/>
            <a:r>
              <a:rPr lang="en-US" sz="1600" b="1"/>
              <a:t>İş Analizcisi</a:t>
            </a:r>
          </a:p>
        </p:txBody>
      </p:sp>
      <p:sp>
        <p:nvSpPr>
          <p:cNvPr id="61454" name="Text Box 14"/>
          <p:cNvSpPr txBox="1">
            <a:spLocks noChangeArrowheads="1"/>
          </p:cNvSpPr>
          <p:nvPr/>
        </p:nvSpPr>
        <p:spPr bwMode="auto">
          <a:xfrm>
            <a:off x="6897688" y="3556000"/>
            <a:ext cx="1722437" cy="336550"/>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pPr algn="r"/>
            <a:r>
              <a:rPr lang="en-US" sz="1600" b="1"/>
              <a:t>     Veri Analizcisi</a:t>
            </a:r>
          </a:p>
        </p:txBody>
      </p:sp>
      <p:sp>
        <p:nvSpPr>
          <p:cNvPr id="61455" name="Text Box 15"/>
          <p:cNvSpPr txBox="1">
            <a:spLocks noChangeArrowheads="1"/>
          </p:cNvSpPr>
          <p:nvPr/>
        </p:nvSpPr>
        <p:spPr bwMode="auto">
          <a:xfrm>
            <a:off x="8026400" y="5461000"/>
            <a:ext cx="611188" cy="336550"/>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pPr algn="r"/>
            <a:r>
              <a:rPr lang="en-US" sz="1600" b="1"/>
              <a:t>VTY</a:t>
            </a:r>
          </a:p>
        </p:txBody>
      </p:sp>
      <p:sp>
        <p:nvSpPr>
          <p:cNvPr id="61456" name="Text Box 16"/>
          <p:cNvSpPr txBox="1">
            <a:spLocks noChangeArrowheads="1"/>
          </p:cNvSpPr>
          <p:nvPr/>
        </p:nvSpPr>
        <p:spPr bwMode="auto">
          <a:xfrm>
            <a:off x="3657600" y="2133600"/>
            <a:ext cx="1511300" cy="366713"/>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r>
              <a:rPr lang="en-US" sz="1800" b="1"/>
              <a:t>Karar</a:t>
            </a:r>
            <a:r>
              <a:rPr lang="en-US" sz="1800" b="1">
                <a:solidFill>
                  <a:schemeClr val="bg1"/>
                </a:solidFill>
              </a:rPr>
              <a:t> </a:t>
            </a:r>
            <a:r>
              <a:rPr lang="en-US" sz="1800" b="1"/>
              <a:t>Verme</a:t>
            </a:r>
          </a:p>
        </p:txBody>
      </p:sp>
      <p:sp>
        <p:nvSpPr>
          <p:cNvPr id="61457" name="Text Box 17"/>
          <p:cNvSpPr txBox="1">
            <a:spLocks noChangeArrowheads="1"/>
          </p:cNvSpPr>
          <p:nvPr/>
        </p:nvSpPr>
        <p:spPr bwMode="auto">
          <a:xfrm>
            <a:off x="3581400" y="2770188"/>
            <a:ext cx="1498600" cy="366712"/>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r>
              <a:rPr lang="en-US" sz="1800" b="1"/>
              <a:t>Veri Sunumu</a:t>
            </a:r>
          </a:p>
        </p:txBody>
      </p:sp>
      <p:sp>
        <p:nvSpPr>
          <p:cNvPr id="61458" name="Text Box 18"/>
          <p:cNvSpPr txBox="1">
            <a:spLocks noChangeArrowheads="1"/>
          </p:cNvSpPr>
          <p:nvPr/>
        </p:nvSpPr>
        <p:spPr bwMode="auto">
          <a:xfrm>
            <a:off x="3200400" y="3124200"/>
            <a:ext cx="2501900" cy="366713"/>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r>
              <a:rPr lang="en-US" sz="1800" b="1" i="1"/>
              <a:t>Görselleştime Teknikleri</a:t>
            </a:r>
          </a:p>
        </p:txBody>
      </p:sp>
      <p:sp>
        <p:nvSpPr>
          <p:cNvPr id="61459" name="Text Box 19"/>
          <p:cNvSpPr txBox="1">
            <a:spLocks noChangeArrowheads="1"/>
          </p:cNvSpPr>
          <p:nvPr/>
        </p:nvSpPr>
        <p:spPr bwMode="auto">
          <a:xfrm>
            <a:off x="3794125" y="3543300"/>
            <a:ext cx="1828800" cy="366713"/>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r>
              <a:rPr lang="en-US" sz="1800" b="1"/>
              <a:t>Veri Madenciliği</a:t>
            </a:r>
            <a:endParaRPr lang="en-US" sz="1800" b="1">
              <a:solidFill>
                <a:schemeClr val="bg1"/>
              </a:solidFill>
            </a:endParaRPr>
          </a:p>
        </p:txBody>
      </p:sp>
      <p:sp>
        <p:nvSpPr>
          <p:cNvPr id="61460" name="Text Box 20"/>
          <p:cNvSpPr txBox="1">
            <a:spLocks noChangeArrowheads="1"/>
          </p:cNvSpPr>
          <p:nvPr/>
        </p:nvSpPr>
        <p:spPr bwMode="auto">
          <a:xfrm>
            <a:off x="3505200" y="3810000"/>
            <a:ext cx="1879600" cy="366713"/>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r>
              <a:rPr lang="en-US" sz="1800" b="1" i="1"/>
              <a:t>Information Keşfi</a:t>
            </a:r>
          </a:p>
        </p:txBody>
      </p:sp>
      <p:sp>
        <p:nvSpPr>
          <p:cNvPr id="61461" name="Text Box 21"/>
          <p:cNvSpPr txBox="1">
            <a:spLocks noChangeArrowheads="1"/>
          </p:cNvSpPr>
          <p:nvPr/>
        </p:nvSpPr>
        <p:spPr bwMode="auto">
          <a:xfrm>
            <a:off x="3581400" y="4343400"/>
            <a:ext cx="1889125" cy="366713"/>
          </a:xfrm>
          <a:prstGeom prst="rect">
            <a:avLst/>
          </a:prstGeom>
          <a:noFill/>
          <a:ln w="9525">
            <a:noFill/>
            <a:miter lim="800000"/>
            <a:headEnd/>
            <a:tailEnd/>
          </a:ln>
          <a:effectLst/>
          <a:scene3d>
            <a:camera prst="orthographicFront"/>
            <a:lightRig rig="threePt" dir="t"/>
          </a:scene3d>
          <a:sp3d>
            <a:bevelT w="152400" h="50800" prst="softRound"/>
          </a:sp3d>
        </p:spPr>
        <p:txBody>
          <a:bodyPr>
            <a:spAutoFit/>
          </a:bodyPr>
          <a:lstStyle/>
          <a:p>
            <a:pPr algn="ctr"/>
            <a:r>
              <a:rPr lang="en-US" sz="1800" b="1"/>
              <a:t>Veri Araştırma</a:t>
            </a:r>
          </a:p>
        </p:txBody>
      </p:sp>
      <p:sp>
        <p:nvSpPr>
          <p:cNvPr id="61462" name="Text Box 22"/>
          <p:cNvSpPr txBox="1">
            <a:spLocks noChangeArrowheads="1"/>
          </p:cNvSpPr>
          <p:nvPr/>
        </p:nvSpPr>
        <p:spPr bwMode="auto">
          <a:xfrm>
            <a:off x="3810000" y="5334000"/>
            <a:ext cx="1416050" cy="366713"/>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pPr algn="ctr"/>
            <a:r>
              <a:rPr lang="en-US" sz="1800" b="1" i="1"/>
              <a:t>OLAP, MDA</a:t>
            </a:r>
          </a:p>
        </p:txBody>
      </p:sp>
      <p:sp>
        <p:nvSpPr>
          <p:cNvPr id="61463" name="Text Box 23"/>
          <p:cNvSpPr txBox="1">
            <a:spLocks noChangeArrowheads="1"/>
          </p:cNvSpPr>
          <p:nvPr/>
        </p:nvSpPr>
        <p:spPr bwMode="auto">
          <a:xfrm>
            <a:off x="2286000" y="4572000"/>
            <a:ext cx="3975100" cy="366713"/>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r>
              <a:rPr lang="en-US" sz="1800" b="1" i="1"/>
              <a:t>İstatistiksel Analiz, Sorgu ve Raporlama</a:t>
            </a:r>
            <a:endParaRPr lang="en-US" sz="1800" b="1" i="1">
              <a:solidFill>
                <a:schemeClr val="bg1"/>
              </a:solidFill>
            </a:endParaRPr>
          </a:p>
        </p:txBody>
      </p:sp>
      <p:sp>
        <p:nvSpPr>
          <p:cNvPr id="61464" name="Text Box 24"/>
          <p:cNvSpPr txBox="1">
            <a:spLocks noChangeArrowheads="1"/>
          </p:cNvSpPr>
          <p:nvPr/>
        </p:nvSpPr>
        <p:spPr bwMode="auto">
          <a:xfrm>
            <a:off x="2971800" y="5029200"/>
            <a:ext cx="3295650" cy="366713"/>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r>
              <a:rPr lang="en-US" sz="1800" b="1"/>
              <a:t>Veri Ambarları / Veri Pazarları</a:t>
            </a:r>
          </a:p>
        </p:txBody>
      </p:sp>
      <p:sp>
        <p:nvSpPr>
          <p:cNvPr id="61465" name="Text Box 25"/>
          <p:cNvSpPr txBox="1">
            <a:spLocks noChangeArrowheads="1"/>
          </p:cNvSpPr>
          <p:nvPr/>
        </p:nvSpPr>
        <p:spPr bwMode="auto">
          <a:xfrm>
            <a:off x="3733800" y="5638800"/>
            <a:ext cx="1790700" cy="366713"/>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r>
              <a:rPr lang="en-US" sz="1800" b="1"/>
              <a:t>Veri Kaynakları</a:t>
            </a:r>
            <a:endParaRPr lang="en-US" sz="1800" b="1">
              <a:solidFill>
                <a:schemeClr val="bg1"/>
              </a:solidFill>
            </a:endParaRPr>
          </a:p>
        </p:txBody>
      </p:sp>
      <p:sp>
        <p:nvSpPr>
          <p:cNvPr id="61466" name="Text Box 26"/>
          <p:cNvSpPr txBox="1">
            <a:spLocks noChangeArrowheads="1"/>
          </p:cNvSpPr>
          <p:nvPr/>
        </p:nvSpPr>
        <p:spPr bwMode="auto">
          <a:xfrm>
            <a:off x="1143000" y="5867400"/>
            <a:ext cx="6800850" cy="366713"/>
          </a:xfrm>
          <a:prstGeom prst="rect">
            <a:avLst/>
          </a:prstGeom>
          <a:noFill/>
          <a:ln w="9525">
            <a:noFill/>
            <a:miter lim="800000"/>
            <a:headEnd/>
            <a:tailEnd/>
          </a:ln>
          <a:effectLst/>
          <a:scene3d>
            <a:camera prst="orthographicFront"/>
            <a:lightRig rig="threePt" dir="t"/>
          </a:scene3d>
          <a:sp3d>
            <a:bevelT w="152400" h="50800" prst="softRound"/>
          </a:sp3d>
        </p:spPr>
        <p:txBody>
          <a:bodyPr wrap="none">
            <a:spAutoFit/>
          </a:bodyPr>
          <a:lstStyle/>
          <a:p>
            <a:r>
              <a:rPr lang="en-US" sz="1800" b="1" i="1" dirty="0"/>
              <a:t>Paper, </a:t>
            </a:r>
            <a:r>
              <a:rPr lang="en-US" sz="1800" b="1" i="1" dirty="0" err="1"/>
              <a:t>Dosyalar</a:t>
            </a:r>
            <a:r>
              <a:rPr lang="en-US" sz="1800" b="1" i="1" dirty="0"/>
              <a:t>, Information </a:t>
            </a:r>
            <a:r>
              <a:rPr lang="en-US" sz="1800" b="1" i="1" dirty="0" err="1"/>
              <a:t>Sağlayıcılar</a:t>
            </a:r>
            <a:r>
              <a:rPr lang="en-US" sz="1800" b="1" i="1" dirty="0"/>
              <a:t>, </a:t>
            </a:r>
            <a:r>
              <a:rPr lang="en-US" sz="1800" b="1" i="1" dirty="0" err="1" smtClean="0"/>
              <a:t>Verit</a:t>
            </a:r>
            <a:r>
              <a:rPr lang="tr-TR" sz="1800" b="1" i="1" dirty="0" smtClean="0"/>
              <a:t>a</a:t>
            </a:r>
            <a:r>
              <a:rPr lang="en-US" sz="1800" b="1" i="1" dirty="0" err="1" smtClean="0"/>
              <a:t>banı</a:t>
            </a:r>
            <a:r>
              <a:rPr lang="en-US" sz="1800" b="1" i="1" dirty="0" smtClean="0"/>
              <a:t> </a:t>
            </a:r>
            <a:r>
              <a:rPr lang="en-US" sz="1800" b="1" i="1" dirty="0" err="1"/>
              <a:t>Sistemler</a:t>
            </a:r>
            <a:r>
              <a:rPr lang="en-US" sz="1800" b="1" i="1" dirty="0"/>
              <a:t>, OLTP</a:t>
            </a:r>
          </a:p>
        </p:txBody>
      </p:sp>
      <p:sp>
        <p:nvSpPr>
          <p:cNvPr id="61467" name="Line 27"/>
          <p:cNvSpPr>
            <a:spLocks noChangeShapeType="1"/>
          </p:cNvSpPr>
          <p:nvPr/>
        </p:nvSpPr>
        <p:spPr bwMode="auto">
          <a:xfrm>
            <a:off x="381000" y="6248400"/>
            <a:ext cx="8382000" cy="0"/>
          </a:xfrm>
          <a:prstGeom prst="line">
            <a:avLst/>
          </a:prstGeom>
          <a:no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tr-TR"/>
          </a:p>
        </p:txBody>
      </p:sp>
      <p:sp>
        <p:nvSpPr>
          <p:cNvPr id="28" name="Slayt Numarası Yer Tutucusu 27"/>
          <p:cNvSpPr>
            <a:spLocks noGrp="1"/>
          </p:cNvSpPr>
          <p:nvPr>
            <p:ph type="sldNum" sz="quarter" idx="12"/>
          </p:nvPr>
        </p:nvSpPr>
        <p:spPr/>
        <p:txBody>
          <a:bodyPr/>
          <a:lstStyle/>
          <a:p>
            <a:fld id="{B1DEFA8C-F947-479F-BE07-76B6B3F80BF1}" type="slidenum">
              <a:rPr lang="tr-TR" smtClean="0"/>
              <a:pPr/>
              <a:t>7</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800100"/>
            <a:ext cx="7772400" cy="762000"/>
          </a:xfrm>
        </p:spPr>
        <p:txBody>
          <a:bodyPr/>
          <a:lstStyle/>
          <a:p>
            <a:r>
              <a:rPr lang="tr-TR" dirty="0"/>
              <a:t>1. Problemin Tanımlanması</a:t>
            </a:r>
            <a:r>
              <a:rPr lang="tr-TR" dirty="0">
                <a:solidFill>
                  <a:srgbClr val="000000"/>
                </a:solidFill>
              </a:rPr>
              <a:t> </a:t>
            </a:r>
          </a:p>
        </p:txBody>
      </p:sp>
      <p:sp>
        <p:nvSpPr>
          <p:cNvPr id="62467" name="Rectangle 3"/>
          <p:cNvSpPr>
            <a:spLocks noGrp="1" noChangeArrowheads="1"/>
          </p:cNvSpPr>
          <p:nvPr>
            <p:ph type="body" idx="1"/>
          </p:nvPr>
        </p:nvSpPr>
        <p:spPr>
          <a:xfrm>
            <a:off x="685800" y="1752600"/>
            <a:ext cx="7772400" cy="4114800"/>
          </a:xfrm>
        </p:spPr>
        <p:txBody>
          <a:bodyPr>
            <a:normAutofit fontScale="92500" lnSpcReduction="10000"/>
          </a:bodyPr>
          <a:lstStyle/>
          <a:p>
            <a:r>
              <a:rPr lang="tr-TR" sz="2900" dirty="0" smtClean="0">
                <a:latin typeface="+mj-lt"/>
              </a:rPr>
              <a:t>Veri Madenciliği (VM) </a:t>
            </a:r>
            <a:r>
              <a:rPr lang="tr-TR" sz="2900" dirty="0">
                <a:latin typeface="+mj-lt"/>
              </a:rPr>
              <a:t>çalışmalarında başarılı olmanın ilk şartı, uygulamanın hangi işletme amacı için yapılacağının açık bir şekilde tanımlanmasıdır. İlgili işletme amacı işletme problemi üzerine odaklanmış ve açık bir dille ifade edilmiş olmalı, elde edilecek sonuçların başarı düzeylerinin nasıl ölçüleceği tanımlanmalıdır. Ayrıca yanlış tahminlerde katlanılacak olan maliyetlere ve doğru tahminlerde kazanılacak faydalara ilişkin tahminlere de bu aşamada yer verilmelidir</a:t>
            </a:r>
            <a:endParaRPr lang="tr-TR" dirty="0">
              <a:solidFill>
                <a:srgbClr val="000000"/>
              </a:solidFill>
              <a:latin typeface="+mj-lt"/>
            </a:endParaRPr>
          </a:p>
        </p:txBody>
      </p:sp>
      <p:sp>
        <p:nvSpPr>
          <p:cNvPr id="4" name="Slayt Numarası Yer Tutucusu 3"/>
          <p:cNvSpPr>
            <a:spLocks noGrp="1"/>
          </p:cNvSpPr>
          <p:nvPr>
            <p:ph type="sldNum" sz="quarter" idx="12"/>
          </p:nvPr>
        </p:nvSpPr>
        <p:spPr/>
        <p:txBody>
          <a:bodyPr/>
          <a:lstStyle/>
          <a:p>
            <a:fld id="{B1DEFA8C-F947-479F-BE07-76B6B3F80BF1}" type="slidenum">
              <a:rPr lang="tr-TR" smtClean="0"/>
              <a:pPr/>
              <a:t>8</a:t>
            </a:fld>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228600"/>
            <a:ext cx="7772400" cy="762000"/>
          </a:xfrm>
        </p:spPr>
        <p:txBody>
          <a:bodyPr/>
          <a:lstStyle/>
          <a:p>
            <a:r>
              <a:rPr lang="tr-TR"/>
              <a:t>2. Verilerin Hazırlanması</a:t>
            </a:r>
            <a:r>
              <a:rPr lang="tr-TR">
                <a:solidFill>
                  <a:srgbClr val="000000"/>
                </a:solidFill>
              </a:rPr>
              <a:t> </a:t>
            </a:r>
          </a:p>
        </p:txBody>
      </p:sp>
      <p:sp>
        <p:nvSpPr>
          <p:cNvPr id="63491" name="Rectangle 3"/>
          <p:cNvSpPr>
            <a:spLocks noGrp="1" noChangeArrowheads="1"/>
          </p:cNvSpPr>
          <p:nvPr>
            <p:ph type="body" idx="1"/>
          </p:nvPr>
        </p:nvSpPr>
        <p:spPr>
          <a:xfrm>
            <a:off x="685800" y="914400"/>
            <a:ext cx="7772400" cy="5181600"/>
          </a:xfrm>
        </p:spPr>
        <p:txBody>
          <a:bodyPr>
            <a:normAutofit lnSpcReduction="10000"/>
          </a:bodyPr>
          <a:lstStyle/>
          <a:p>
            <a:r>
              <a:rPr lang="tr-TR" sz="2900">
                <a:latin typeface="+mj-lt"/>
              </a:rPr>
              <a:t> Modelin kurulması aşamasında ortaya çıkacak sorunlar, bu aşamaya sık sık geri dönülmesine ve verilerin yeniden düzenlenmesine neden olacaktır. Bu durum verilerin hazırlanması ve modelin kurulması aşamaları için, bir analizcinin veri keşfi sürecinin toplamı içerisinde enerji ve zamanının % 50 - % 85’ini harcamasına neden olmaktadır</a:t>
            </a:r>
          </a:p>
          <a:p>
            <a:r>
              <a:rPr lang="tr-TR" sz="2900">
                <a:latin typeface="+mj-lt"/>
              </a:rPr>
              <a:t> Verilerin hazırlanması aşaması kendi içerisinde </a:t>
            </a:r>
            <a:r>
              <a:rPr lang="tr-TR" sz="2900">
                <a:solidFill>
                  <a:schemeClr val="tx2"/>
                </a:solidFill>
                <a:latin typeface="+mj-lt"/>
              </a:rPr>
              <a:t>toplama</a:t>
            </a:r>
            <a:r>
              <a:rPr lang="tr-TR" sz="2900">
                <a:latin typeface="+mj-lt"/>
              </a:rPr>
              <a:t>, </a:t>
            </a:r>
            <a:r>
              <a:rPr lang="tr-TR" sz="2900">
                <a:solidFill>
                  <a:schemeClr val="tx2"/>
                </a:solidFill>
                <a:latin typeface="+mj-lt"/>
              </a:rPr>
              <a:t>değer biçme</a:t>
            </a:r>
            <a:r>
              <a:rPr lang="tr-TR" sz="2900">
                <a:latin typeface="+mj-lt"/>
              </a:rPr>
              <a:t>, </a:t>
            </a:r>
            <a:r>
              <a:rPr lang="tr-TR" sz="2900">
                <a:solidFill>
                  <a:schemeClr val="tx2"/>
                </a:solidFill>
                <a:latin typeface="+mj-lt"/>
              </a:rPr>
              <a:t>birleştirme</a:t>
            </a:r>
            <a:r>
              <a:rPr lang="tr-TR" sz="2900">
                <a:latin typeface="+mj-lt"/>
              </a:rPr>
              <a:t> </a:t>
            </a:r>
            <a:r>
              <a:rPr lang="tr-TR" sz="2900">
                <a:solidFill>
                  <a:schemeClr val="tx2"/>
                </a:solidFill>
                <a:latin typeface="+mj-lt"/>
              </a:rPr>
              <a:t>ve temizleme</a:t>
            </a:r>
            <a:r>
              <a:rPr lang="tr-TR" sz="2900">
                <a:latin typeface="+mj-lt"/>
              </a:rPr>
              <a:t>, </a:t>
            </a:r>
            <a:r>
              <a:rPr lang="tr-TR" sz="2900">
                <a:solidFill>
                  <a:schemeClr val="tx2"/>
                </a:solidFill>
                <a:latin typeface="+mj-lt"/>
              </a:rPr>
              <a:t>seçme </a:t>
            </a:r>
            <a:r>
              <a:rPr lang="tr-TR" sz="2900">
                <a:latin typeface="+mj-lt"/>
              </a:rPr>
              <a:t>ve </a:t>
            </a:r>
            <a:r>
              <a:rPr lang="tr-TR" sz="2900">
                <a:solidFill>
                  <a:schemeClr val="tx2"/>
                </a:solidFill>
                <a:latin typeface="+mj-lt"/>
              </a:rPr>
              <a:t>dönüştürme</a:t>
            </a:r>
            <a:r>
              <a:rPr lang="tr-TR" sz="2900">
                <a:latin typeface="+mj-lt"/>
              </a:rPr>
              <a:t> adımlarından meydana gelmektedir</a:t>
            </a:r>
            <a:endParaRPr lang="tr-TR">
              <a:solidFill>
                <a:srgbClr val="000000"/>
              </a:solidFill>
              <a:latin typeface="+mj-lt"/>
            </a:endParaRPr>
          </a:p>
        </p:txBody>
      </p:sp>
      <p:sp>
        <p:nvSpPr>
          <p:cNvPr id="4" name="Slayt Numarası Yer Tutucusu 3"/>
          <p:cNvSpPr>
            <a:spLocks noGrp="1"/>
          </p:cNvSpPr>
          <p:nvPr>
            <p:ph type="sldNum" sz="quarter" idx="12"/>
          </p:nvPr>
        </p:nvSpPr>
        <p:spPr/>
        <p:txBody>
          <a:bodyPr/>
          <a:lstStyle/>
          <a:p>
            <a:fld id="{B1DEFA8C-F947-479F-BE07-76B6B3F80BF1}" type="slidenum">
              <a:rPr lang="tr-TR" smtClean="0"/>
              <a:pPr/>
              <a:t>9</a:t>
            </a:fld>
            <a:endParaRPr lang="tr-T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1608</Words>
  <Application>Microsoft Office PowerPoint</Application>
  <PresentationFormat>Ekran Gösterisi (4:3)</PresentationFormat>
  <Paragraphs>283</Paragraphs>
  <Slides>38</Slides>
  <Notes>4</Notes>
  <HiddenSlides>0</HiddenSlides>
  <MMClips>0</MMClips>
  <ScaleCrop>false</ScaleCrop>
  <HeadingPairs>
    <vt:vector size="8" baseType="variant">
      <vt:variant>
        <vt:lpstr>Kullanılan Yazı Tipleri</vt:lpstr>
      </vt:variant>
      <vt:variant>
        <vt:i4>8</vt:i4>
      </vt:variant>
      <vt:variant>
        <vt:lpstr>Tema</vt:lpstr>
      </vt:variant>
      <vt:variant>
        <vt:i4>1</vt:i4>
      </vt:variant>
      <vt:variant>
        <vt:lpstr>Eklenmiş OLE Hizmet Programları</vt:lpstr>
      </vt:variant>
      <vt:variant>
        <vt:i4>3</vt:i4>
      </vt:variant>
      <vt:variant>
        <vt:lpstr>Slayt Başlıkları</vt:lpstr>
      </vt:variant>
      <vt:variant>
        <vt:i4>38</vt:i4>
      </vt:variant>
    </vt:vector>
  </HeadingPairs>
  <TitlesOfParts>
    <vt:vector size="50" baseType="lpstr">
      <vt:lpstr>Arial</vt:lpstr>
      <vt:lpstr>Calibri</vt:lpstr>
      <vt:lpstr>Comic Sans MS</vt:lpstr>
      <vt:lpstr>Red Hat Display</vt:lpstr>
      <vt:lpstr>Symbol</vt:lpstr>
      <vt:lpstr>Tahoma</vt:lpstr>
      <vt:lpstr>Times New Roman</vt:lpstr>
      <vt:lpstr>Wingdings</vt:lpstr>
      <vt:lpstr>Ofis Teması</vt:lpstr>
      <vt:lpstr>Klip</vt:lpstr>
      <vt:lpstr>Bit Eşlem Resmi</vt:lpstr>
      <vt:lpstr>Belge</vt:lpstr>
      <vt:lpstr>Veri Madenciliği</vt:lpstr>
      <vt:lpstr>İçerik</vt:lpstr>
      <vt:lpstr>Veri Tabanlarında Bilgi Keşfi Süreci</vt:lpstr>
      <vt:lpstr>Veritabanlarında Bilgi Keşfi Süreci</vt:lpstr>
      <vt:lpstr>PowerPoint Sunusu</vt:lpstr>
      <vt:lpstr>VTBK Süreci</vt:lpstr>
      <vt:lpstr>Veri Madenciliği ve İş Zekası</vt:lpstr>
      <vt:lpstr>1. Problemin Tanımlanması </vt:lpstr>
      <vt:lpstr>2. Verilerin Hazırlanması </vt:lpstr>
      <vt:lpstr>3. Modelin Kurulması ve Değerlendirilmesi </vt:lpstr>
      <vt:lpstr>4. Modelin Kullanılması </vt:lpstr>
      <vt:lpstr>5. Modelin İzlenmesi </vt:lpstr>
      <vt:lpstr>İçerik</vt:lpstr>
      <vt:lpstr>PowerPoint Sunusu</vt:lpstr>
      <vt:lpstr>Veri Madenciliği Nedir?</vt:lpstr>
      <vt:lpstr>Sayısal verinin miktarı, son 10 yılda bir patlama yaşayarak tahminlerin dışında bir artış göstermiştir. Buna karşılık, bilim adamlarının, mühendislerin ve analistlerin sayısı değişmemektedir.</vt:lpstr>
      <vt:lpstr>PowerPoint Sunusu</vt:lpstr>
      <vt:lpstr>Örnek Uygulamalar</vt:lpstr>
      <vt:lpstr>Örnek Uygulamalar</vt:lpstr>
      <vt:lpstr>Örnek Uygulamalar</vt:lpstr>
      <vt:lpstr>Veri Madenciliği ile diğer disiplinler arasındaki ilişki</vt:lpstr>
      <vt:lpstr>Etkin bir VM uygulayabilmek için </vt:lpstr>
      <vt:lpstr>Ambardan Madene</vt:lpstr>
      <vt:lpstr>PowerPoint Sunusu</vt:lpstr>
      <vt:lpstr>PowerPoint Sunusu</vt:lpstr>
      <vt:lpstr>Uygulama Alanları</vt:lpstr>
      <vt:lpstr>Uygulama Alanları</vt:lpstr>
      <vt:lpstr>Uygulama Alanları</vt:lpstr>
      <vt:lpstr>Yeni Uygulamalar</vt:lpstr>
      <vt:lpstr>Veri Madenciliğini Etkileyen Eğilimler</vt:lpstr>
      <vt:lpstr>Veri Madenciliğinde Karşılaşılan Problemler</vt:lpstr>
      <vt:lpstr>Veri Madenciliği İşlevleri</vt:lpstr>
      <vt:lpstr>Veri Madenciliği Algoritmaları</vt:lpstr>
      <vt:lpstr>Hipotez Testi Sorgusu</vt:lpstr>
      <vt:lpstr>Sınıflama Sorgusu</vt:lpstr>
      <vt:lpstr>Kümeleme Sorgusu</vt:lpstr>
      <vt:lpstr>Ardışık Örüntüler</vt:lpstr>
      <vt:lpstr>Birliktelik Kuralları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İşletmeler için Veri Madenciliği</dc:title>
  <dc:creator>BY</dc:creator>
  <cp:lastModifiedBy>bilalalatas@yahoo.com</cp:lastModifiedBy>
  <cp:revision>12</cp:revision>
  <dcterms:created xsi:type="dcterms:W3CDTF">2014-09-30T08:05:49Z</dcterms:created>
  <dcterms:modified xsi:type="dcterms:W3CDTF">2024-03-08T05:09:37Z</dcterms:modified>
</cp:coreProperties>
</file>