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839" r:id="rId2"/>
    <p:sldId id="790" r:id="rId3"/>
    <p:sldId id="859" r:id="rId4"/>
    <p:sldId id="758" r:id="rId5"/>
    <p:sldId id="759" r:id="rId6"/>
    <p:sldId id="842" r:id="rId7"/>
    <p:sldId id="843" r:id="rId8"/>
    <p:sldId id="804" r:id="rId9"/>
    <p:sldId id="841" r:id="rId10"/>
    <p:sldId id="760" r:id="rId11"/>
    <p:sldId id="748" r:id="rId12"/>
    <p:sldId id="694" r:id="rId13"/>
    <p:sldId id="767" r:id="rId14"/>
    <p:sldId id="761" r:id="rId15"/>
    <p:sldId id="696" r:id="rId16"/>
    <p:sldId id="762" r:id="rId17"/>
    <p:sldId id="698" r:id="rId18"/>
    <p:sldId id="699" r:id="rId19"/>
    <p:sldId id="700" r:id="rId20"/>
    <p:sldId id="874" r:id="rId21"/>
    <p:sldId id="877" r:id="rId22"/>
    <p:sldId id="878" r:id="rId23"/>
    <p:sldId id="879" r:id="rId24"/>
    <p:sldId id="880" r:id="rId25"/>
    <p:sldId id="792" r:id="rId26"/>
    <p:sldId id="793" r:id="rId27"/>
    <p:sldId id="794" r:id="rId28"/>
    <p:sldId id="876" r:id="rId29"/>
    <p:sldId id="702" r:id="rId30"/>
    <p:sldId id="824" r:id="rId31"/>
    <p:sldId id="825" r:id="rId32"/>
    <p:sldId id="840" r:id="rId33"/>
    <p:sldId id="873" r:id="rId34"/>
    <p:sldId id="871" r:id="rId35"/>
    <p:sldId id="872" r:id="rId36"/>
    <p:sldId id="706" r:id="rId37"/>
    <p:sldId id="707" r:id="rId38"/>
    <p:sldId id="796" r:id="rId39"/>
    <p:sldId id="816" r:id="rId40"/>
    <p:sldId id="817" r:id="rId41"/>
    <p:sldId id="795" r:id="rId42"/>
    <p:sldId id="749" r:id="rId43"/>
    <p:sldId id="711" r:id="rId44"/>
    <p:sldId id="797" r:id="rId45"/>
    <p:sldId id="800" r:id="rId46"/>
    <p:sldId id="801" r:id="rId47"/>
    <p:sldId id="716" r:id="rId48"/>
    <p:sldId id="721" r:id="rId49"/>
    <p:sldId id="722" r:id="rId50"/>
    <p:sldId id="723" r:id="rId51"/>
    <p:sldId id="724" r:id="rId52"/>
    <p:sldId id="805" r:id="rId53"/>
    <p:sldId id="728" r:id="rId54"/>
    <p:sldId id="729" r:id="rId55"/>
    <p:sldId id="821" r:id="rId56"/>
    <p:sldId id="822" r:id="rId57"/>
    <p:sldId id="823" r:id="rId58"/>
    <p:sldId id="735" r:id="rId59"/>
    <p:sldId id="860" r:id="rId60"/>
    <p:sldId id="845" r:id="rId61"/>
    <p:sldId id="846" r:id="rId62"/>
    <p:sldId id="847" r:id="rId63"/>
    <p:sldId id="848" r:id="rId64"/>
    <p:sldId id="849" r:id="rId65"/>
    <p:sldId id="850" r:id="rId66"/>
    <p:sldId id="851" r:id="rId67"/>
    <p:sldId id="852" r:id="rId68"/>
    <p:sldId id="853" r:id="rId69"/>
    <p:sldId id="854" r:id="rId70"/>
    <p:sldId id="855" r:id="rId71"/>
    <p:sldId id="856" r:id="rId72"/>
    <p:sldId id="857" r:id="rId73"/>
    <p:sldId id="858" r:id="rId7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6E6EA"/>
    <a:srgbClr val="FAE2F6"/>
    <a:srgbClr val="170981"/>
    <a:srgbClr val="121328"/>
    <a:srgbClr val="D7FDF9"/>
    <a:srgbClr val="0033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896" autoAdjust="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7" Type="http://schemas.openxmlformats.org/officeDocument/2006/relationships/slide" Target="slides/slide52.xml"/><Relationship Id="rId2" Type="http://schemas.openxmlformats.org/officeDocument/2006/relationships/slide" Target="slides/slide13.xml"/><Relationship Id="rId1" Type="http://schemas.openxmlformats.org/officeDocument/2006/relationships/slide" Target="slides/slide3.xml"/><Relationship Id="rId6" Type="http://schemas.openxmlformats.org/officeDocument/2006/relationships/slide" Target="slides/slide45.xml"/><Relationship Id="rId5" Type="http://schemas.openxmlformats.org/officeDocument/2006/relationships/slide" Target="slides/slide41.xml"/><Relationship Id="rId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C788338-CE78-471F-B520-A416EC463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1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8833EBD-7A8A-43D6-9A36-86C87BD6F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6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9CB0DD-EA1D-483E-94B9-EBA7A56CC8A4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488" tIns="46744" rIns="93488" bIns="46744"/>
          <a:lstStyle/>
          <a:p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85647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486B7-F781-41A3-8062-89B3F48E2F8D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0425" cy="3503612"/>
          </a:xfrm>
          <a:ln w="12700" cap="flat">
            <a:solidFill>
              <a:schemeClr val="tx1"/>
            </a:solidFill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3250"/>
            <a:ext cx="5140325" cy="4210050"/>
          </a:xfrm>
          <a:noFill/>
          <a:ln/>
        </p:spPr>
        <p:txBody>
          <a:bodyPr lIns="94147" tIns="47074" rIns="94147" bIns="47074"/>
          <a:lstStyle/>
          <a:p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85664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9C396-CB1B-4EFA-961E-931C7DC418AD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0425" cy="3503612"/>
          </a:xfrm>
          <a:ln w="12700" cap="flat">
            <a:solidFill>
              <a:schemeClr val="tx1"/>
            </a:solidFill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3250"/>
            <a:ext cx="5140325" cy="4210050"/>
          </a:xfrm>
          <a:noFill/>
          <a:ln/>
        </p:spPr>
        <p:txBody>
          <a:bodyPr lIns="94147" tIns="47074" rIns="94147" bIns="47074"/>
          <a:lstStyle/>
          <a:p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42434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70229-190F-4106-9006-621753166147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0425" cy="3503612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3250"/>
            <a:ext cx="5140325" cy="4210050"/>
          </a:xfrm>
          <a:noFill/>
          <a:ln/>
        </p:spPr>
        <p:txBody>
          <a:bodyPr/>
          <a:lstStyle/>
          <a:p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185091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B3A1E-EBA2-4D2B-B708-D44158E377BA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0425" cy="3503612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3250"/>
            <a:ext cx="5140325" cy="4210050"/>
          </a:xfrm>
          <a:noFill/>
          <a:ln/>
        </p:spPr>
        <p:txBody>
          <a:bodyPr/>
          <a:lstStyle/>
          <a:p>
            <a:r>
              <a:rPr lang="en-US" altLang="en-US" smtClean="0"/>
              <a:t>A: to allow range comparisons, e.g. if Year &gt;= junior </a:t>
            </a:r>
          </a:p>
        </p:txBody>
      </p:sp>
    </p:spTree>
    <p:extLst>
      <p:ext uri="{BB962C8B-B14F-4D97-AF65-F5344CB8AC3E}">
        <p14:creationId xmlns:p14="http://schemas.microsoft.com/office/powerpoint/2010/main" val="1112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tr-T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tr-T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tr-TR" altLang="en-US" smtClean="0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F57FD03-81CB-4BDE-9E48-2D2DC4CBE6B4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BF306E9-8F99-41F1-A793-20F137BF0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60362-982C-47B0-BB27-70331181B6E9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BD1A-0EA2-431A-A690-FDB4BB4A7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95500" cy="6096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34100" cy="6096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48BB9-A974-4FD1-8682-00F955A04C15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F1ACE-4217-4BF9-8449-DC3FB9628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93F33-D71C-4F9C-963E-0768FFAD50E2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0656-3BCD-4883-AF5D-2E2EF74E5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8EC5C-8D13-4EE9-90F1-15FC38A0FA98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40883-0724-4750-BCD6-7320BFCF2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34B20-9C6C-41DA-AA4E-202731E60BEE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BEECD-BE2D-4E84-9177-4B25709B1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29068-C6E2-4134-8AD5-2CFDB4FD7CF6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DB94A-7AA6-4501-B1EF-9C14BACFC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F568B-2C3D-4F78-B186-9A0155C17248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B3222-E572-453A-BF38-71440FDB3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A25EA-E8AF-46F2-B31E-6C54348A3AED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91810-2AA5-494D-B3D7-E53C92D2E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4B7E2-D6CA-4123-914B-3D2C80790C77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1B660-0056-477F-BCC1-DA3CC567B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6E0F-3BC0-49EE-91A0-FFE226286021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3B2FC-AA7F-4F53-9DE8-780574725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042E-CBC2-4FA0-98EB-39EC95264E15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B4382-A812-4F5B-B196-19F93B13B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6B7AE-498E-4C7C-8B7A-1D3FB90E33ED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E9424-C4A3-4B56-AC46-B3F37C759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2192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en-US" smtClean="0"/>
          </a:p>
        </p:txBody>
      </p:sp>
      <p:sp>
        <p:nvSpPr>
          <p:cNvPr id="5123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4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fld id="{5D95A11F-4CA8-453E-9F7F-582012A03CF4}" type="datetime4">
              <a:rPr lang="en-US"/>
              <a:pPr>
                <a:defRPr/>
              </a:pPr>
              <a:t>March 4, 2024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44D91B-740A-47A7-A596-53693064D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r.wikipedia.org/wiki/%C4%B0statistik" TargetMode="External"/><Relationship Id="rId2" Type="http://schemas.openxmlformats.org/officeDocument/2006/relationships/hyperlink" Target="http://tr.wikipedia.org/wiki/Olas%C4%B1l%C4%B1k_kuram%C4%B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Tel:=286218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>
          <a:xfrm>
            <a:off x="2651919" y="571500"/>
            <a:ext cx="6202363" cy="2195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300" smtClean="0">
                <a:latin typeface="Arial" charset="0"/>
              </a:rPr>
              <a:t>Veri </a:t>
            </a:r>
            <a:r>
              <a:rPr lang="tr-TR" sz="3300" dirty="0" smtClean="0">
                <a:latin typeface="Arial" charset="0"/>
              </a:rPr>
              <a:t>Madenciliği</a:t>
            </a:r>
            <a:endParaRPr lang="tr-TR" sz="2800" dirty="0">
              <a:cs typeface="Times New Roman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>
          <a:xfrm>
            <a:off x="365919" y="3429000"/>
            <a:ext cx="8458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dirty="0" smtClean="0"/>
              <a:t>Ders Notları - 2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1600" dirty="0"/>
              <a:t>	 </a:t>
            </a:r>
            <a:r>
              <a:rPr lang="tr-TR" sz="1800" dirty="0"/>
              <a:t> </a:t>
            </a:r>
          </a:p>
        </p:txBody>
      </p:sp>
      <p:pic>
        <p:nvPicPr>
          <p:cNvPr id="10" name="Picture 4" descr="c:\Program Files\Common Files\Microsoft Shared\Clipart\cagcat50\pe01838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719" y="800100"/>
            <a:ext cx="2971800" cy="285115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798184-B779-473A-B61F-11069EF8CE8D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93038" cy="609600"/>
          </a:xfrm>
        </p:spPr>
        <p:txBody>
          <a:bodyPr/>
          <a:lstStyle/>
          <a:p>
            <a:pPr eaLnBrk="1" hangingPunct="1"/>
            <a:r>
              <a:rPr lang="tr-TR" altLang="en-US" sz="3400" smtClean="0"/>
              <a:t>Veri Önişlemenin önemi</a:t>
            </a:r>
            <a:endParaRPr lang="en-US" altLang="en-US" smtClean="0"/>
          </a:p>
        </p:txBody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r-TR" altLang="en-US" smtClean="0"/>
              <a:t>Nitelikli veri olmadan nitelikli sonuç almak mümkün değil</a:t>
            </a:r>
            <a:endParaRPr lang="en-US" altLang="en-US" smtClean="0"/>
          </a:p>
          <a:p>
            <a:pPr lvl="1" eaLnBrk="1" hangingPunct="1">
              <a:lnSpc>
                <a:spcPct val="110000"/>
              </a:lnSpc>
            </a:pPr>
            <a:r>
              <a:rPr lang="tr-TR" altLang="en-US" smtClean="0"/>
              <a:t>Nitelikli karar, nitelikli verilere dayanmalıdır</a:t>
            </a:r>
            <a:endParaRPr lang="en-US" altLang="en-US" smtClean="0"/>
          </a:p>
          <a:p>
            <a:pPr lvl="1" eaLnBrk="1" hangingPunct="1">
              <a:lnSpc>
                <a:spcPct val="110000"/>
              </a:lnSpc>
            </a:pPr>
            <a:r>
              <a:rPr lang="tr-TR" altLang="en-US" smtClean="0"/>
              <a:t>Yönetici kararları için veri kaynaklarını sağlayan veri ambarları, nitelikli verilerin tutarlı bütünleşmesini gerektiriyor</a:t>
            </a:r>
            <a:endParaRPr lang="en-US" altLang="en-US" smtClean="0"/>
          </a:p>
          <a:p>
            <a:pPr eaLnBrk="1" hangingPunct="1">
              <a:lnSpc>
                <a:spcPct val="110000"/>
              </a:lnSpc>
            </a:pPr>
            <a:r>
              <a:rPr lang="tr-TR" altLang="en-US" smtClean="0"/>
              <a:t>Veri çıkarma, temizleme ve dönüştürme veri ambarı oluşturma sürecinin esasıdır</a:t>
            </a:r>
            <a:endParaRPr lang="en-US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600B9C-BAA4-4C48-A30F-CC5576298377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6781800" cy="533400"/>
          </a:xfrm>
        </p:spPr>
        <p:txBody>
          <a:bodyPr/>
          <a:lstStyle/>
          <a:p>
            <a:pPr eaLnBrk="1" hangingPunct="1"/>
            <a:r>
              <a:rPr lang="tr-TR" altLang="en-US" sz="3200" smtClean="0"/>
              <a:t>Veri Önişlemenin temel meseleleri</a:t>
            </a:r>
            <a:endParaRPr lang="en-US" altLang="en-US" sz="320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smtClean="0">
                <a:solidFill>
                  <a:srgbClr val="C00000"/>
                </a:solidFill>
              </a:rPr>
              <a:t>Veri temizleme</a:t>
            </a:r>
            <a:endParaRPr lang="en-US" altLang="en-US" sz="240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en-US" sz="2000" smtClean="0"/>
              <a:t>Olmayan verilerin yerinin doldurulması, gürültülü verilerin düzlendirilmesi, sapmaların tanımlanması ve ya aradan kaldırılması, tutarsızlıkların çözülmesi</a:t>
            </a: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smtClean="0">
                <a:solidFill>
                  <a:srgbClr val="C00000"/>
                </a:solidFill>
              </a:rPr>
              <a:t>Veri bütünleşmesi</a:t>
            </a:r>
            <a:endParaRPr lang="en-US" altLang="en-US" sz="240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en-US" sz="2000" smtClean="0"/>
              <a:t>Çoklu veri tabanlarının, dosyaların bütünleştirilmesi</a:t>
            </a: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smtClean="0">
                <a:solidFill>
                  <a:srgbClr val="C00000"/>
                </a:solidFill>
              </a:rPr>
              <a:t>Veri dönüştürme</a:t>
            </a:r>
            <a:endParaRPr lang="en-US" altLang="en-US" sz="240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Normal</a:t>
            </a:r>
            <a:r>
              <a:rPr lang="tr-TR" altLang="en-US" sz="2000" smtClean="0"/>
              <a:t>leştirme ve bir yere yığma (</a:t>
            </a:r>
            <a:r>
              <a:rPr lang="en-US" altLang="en-US" sz="2000" smtClean="0"/>
              <a:t>aggregation</a:t>
            </a:r>
            <a:r>
              <a:rPr lang="tr-TR" altLang="en-US" sz="2000" smtClean="0"/>
              <a:t>)</a:t>
            </a: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smtClean="0">
                <a:solidFill>
                  <a:srgbClr val="C00000"/>
                </a:solidFill>
              </a:rPr>
              <a:t>Veri küçültme</a:t>
            </a:r>
            <a:endParaRPr lang="en-US" altLang="en-US" sz="240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en-US" sz="2000" smtClean="0"/>
              <a:t>Aynı veya benzer sonuçlar almak koşuluyla verilerin ifade boyutlarının küçültülmesi</a:t>
            </a: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smtClean="0">
                <a:solidFill>
                  <a:srgbClr val="C00000"/>
                </a:solidFill>
              </a:rPr>
              <a:t>Veri ayrıklaştırma</a:t>
            </a:r>
            <a:endParaRPr lang="en-US" altLang="en-US" sz="240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en-US" sz="2000" smtClean="0"/>
              <a:t>Özellikle, sayısal değerler için, önemli verileri dikkate almakla veri küçültme</a:t>
            </a:r>
            <a:endParaRPr lang="en-US" altLang="en-US" sz="20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2FF272-5F50-4579-9FB5-29C2BD9AE31C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457200"/>
            <a:ext cx="6269037" cy="609600"/>
          </a:xfrm>
        </p:spPr>
        <p:txBody>
          <a:bodyPr/>
          <a:lstStyle/>
          <a:p>
            <a:pPr eaLnBrk="1" hangingPunct="1"/>
            <a:r>
              <a:rPr lang="tr-TR" altLang="en-US" sz="3200" smtClean="0"/>
              <a:t>Veri Önişleme biçimleri</a:t>
            </a:r>
            <a:endParaRPr lang="en-US" alt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4038"/>
            <a:ext cx="5876925" cy="385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ADB9D-8418-4F32-B31A-48FE2862724C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467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tr-TR" altLang="en-US" smtClean="0">
                <a:solidFill>
                  <a:srgbClr val="FF7C80"/>
                </a:solidFill>
              </a:rPr>
              <a:t>Veri temizleme</a:t>
            </a:r>
            <a:r>
              <a:rPr lang="en-US" altLang="en-US" smtClean="0">
                <a:solidFill>
                  <a:srgbClr val="FF7C80"/>
                </a:solidFill>
              </a:rPr>
              <a:t> </a:t>
            </a:r>
            <a:br>
              <a:rPr lang="en-US" altLang="en-US" smtClean="0">
                <a:solidFill>
                  <a:srgbClr val="FF7C80"/>
                </a:solidFill>
              </a:rPr>
            </a:br>
            <a:endParaRPr lang="en-US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DBA8BC-95A9-4165-AF87-DF0F72443E58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tr-TR" altLang="en-US" smtClean="0"/>
              <a:t>Veri Temizleme</a:t>
            </a:r>
            <a:endParaRPr lang="en-US" alt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010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smtClean="0">
                <a:solidFill>
                  <a:srgbClr val="FF0000"/>
                </a:solidFill>
              </a:rPr>
              <a:t>Önemi:</a:t>
            </a:r>
            <a:endParaRPr lang="en-US" altLang="en-US" sz="24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“</a:t>
            </a:r>
            <a:r>
              <a:rPr lang="tr-TR" altLang="en-US" sz="2400" smtClean="0"/>
              <a:t>Veri temizleme, veri ambarları oluşturulmasında en esas sorunlardandır</a:t>
            </a:r>
            <a:r>
              <a:rPr lang="en-US" altLang="en-US" sz="2400" smtClean="0"/>
              <a:t>”</a:t>
            </a:r>
          </a:p>
          <a:p>
            <a:pPr eaLnBrk="1" hangingPunct="1">
              <a:lnSpc>
                <a:spcPct val="140000"/>
              </a:lnSpc>
            </a:pPr>
            <a:r>
              <a:rPr lang="tr-TR" altLang="en-US" sz="2400" smtClean="0">
                <a:solidFill>
                  <a:srgbClr val="FF0000"/>
                </a:solidFill>
              </a:rPr>
              <a:t>Veri temizleme meseleleri</a:t>
            </a:r>
            <a:endParaRPr lang="en-US" altLang="en-US" sz="24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40000"/>
              </a:lnSpc>
            </a:pPr>
            <a:r>
              <a:rPr lang="tr-TR" altLang="en-US" sz="2400" smtClean="0"/>
              <a:t>Eksik değerlerin yerinin doldurulması</a:t>
            </a:r>
          </a:p>
          <a:p>
            <a:pPr lvl="1" eaLnBrk="1" hangingPunct="1">
              <a:lnSpc>
                <a:spcPct val="140000"/>
              </a:lnSpc>
            </a:pPr>
            <a:r>
              <a:rPr lang="tr-TR" altLang="en-US" sz="2400" smtClean="0"/>
              <a:t>Sapmaların tanımlanması ve gürültülü verilerin düzlendirilmesi</a:t>
            </a:r>
            <a:r>
              <a:rPr lang="en-US" altLang="en-US" sz="2400" smtClean="0"/>
              <a:t> </a:t>
            </a:r>
          </a:p>
          <a:p>
            <a:pPr lvl="1" eaLnBrk="1" hangingPunct="1">
              <a:lnSpc>
                <a:spcPct val="140000"/>
              </a:lnSpc>
            </a:pPr>
            <a:r>
              <a:rPr lang="tr-TR" altLang="en-US" sz="2400" smtClean="0"/>
              <a:t>Tutarsız verilerin düzeltilmesi</a:t>
            </a:r>
            <a:endParaRPr lang="en-US" altLang="en-US" sz="2400" smtClean="0"/>
          </a:p>
          <a:p>
            <a:pPr lvl="1" eaLnBrk="1" hangingPunct="1">
              <a:lnSpc>
                <a:spcPct val="140000"/>
              </a:lnSpc>
            </a:pPr>
            <a:r>
              <a:rPr lang="tr-TR" altLang="en-US" sz="2400" smtClean="0"/>
              <a:t>Veri bütünleşmesi ile bağlı fazlalığın aradan götürülmesi</a:t>
            </a:r>
            <a:endParaRPr lang="en-US" altLang="en-US" sz="24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5C2893-6081-4E7E-84BB-D4CA24469B88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858000" cy="685800"/>
          </a:xfrm>
        </p:spPr>
        <p:txBody>
          <a:bodyPr/>
          <a:lstStyle/>
          <a:p>
            <a:pPr eaLnBrk="1" hangingPunct="1"/>
            <a:r>
              <a:rPr lang="tr-TR" altLang="en-US" smtClean="0"/>
              <a:t>Veri temizleme- Eksik veriler</a:t>
            </a:r>
            <a:endParaRPr lang="en-US" altLang="en-U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tr-TR" altLang="en-US" sz="2000" smtClean="0">
                <a:solidFill>
                  <a:srgbClr val="C00000"/>
                </a:solidFill>
              </a:rPr>
              <a:t>Veri erişilemezdir</a:t>
            </a:r>
            <a:r>
              <a:rPr lang="tr-TR" altLang="en-US" sz="2000" smtClean="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tr-TR" altLang="en-US" sz="2000" smtClean="0"/>
              <a:t>Bazı özelliklerin değerleri kaydedilmemiştir; (satış verilerinde müşteri gelirleri gibi…)</a:t>
            </a:r>
            <a:endParaRPr lang="en-US" altLang="en-US" sz="2000" smtClean="0"/>
          </a:p>
          <a:p>
            <a:pPr eaLnBrk="1" hangingPunct="1">
              <a:lnSpc>
                <a:spcPct val="120000"/>
              </a:lnSpc>
            </a:pPr>
            <a:r>
              <a:rPr lang="tr-TR" altLang="en-US" sz="2000" smtClean="0">
                <a:solidFill>
                  <a:srgbClr val="C00000"/>
                </a:solidFill>
              </a:rPr>
              <a:t>Veri eksikliğinin nedenleri</a:t>
            </a:r>
            <a:r>
              <a:rPr lang="tr-TR" altLang="en-US" sz="2000" smtClean="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tr-TR" altLang="en-US" sz="2000" smtClean="0"/>
              <a:t>Donanım hatası</a:t>
            </a: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tr-TR" altLang="en-US" sz="2000" smtClean="0"/>
              <a:t>Diğer kaydedilmiş verilerle tutarsızlık ve bu nedenle silinmesi</a:t>
            </a: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tr-TR" altLang="en-US" sz="2000" smtClean="0"/>
              <a:t>Doğru anlaşılmadığı için veri girilmemiştir</a:t>
            </a: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tr-TR" altLang="en-US" sz="2000" smtClean="0"/>
              <a:t>Veri girişi sürecinde bazı veriler önemsiz sayılarak girilmemiştir</a:t>
            </a: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tr-TR" altLang="en-US" sz="2000" smtClean="0"/>
              <a:t>Verinin oluşma veya değişme tarihi yoktur</a:t>
            </a:r>
            <a:endParaRPr lang="en-US" altLang="en-US" sz="2000" smtClean="0"/>
          </a:p>
          <a:p>
            <a:pPr eaLnBrk="1" hangingPunct="1">
              <a:lnSpc>
                <a:spcPct val="120000"/>
              </a:lnSpc>
            </a:pPr>
            <a:r>
              <a:rPr lang="tr-TR" altLang="en-US" sz="2000" smtClean="0">
                <a:solidFill>
                  <a:srgbClr val="C00000"/>
                </a:solidFill>
              </a:rPr>
              <a:t>Eksik veriler karar alma zamanı gerekli olabilir</a:t>
            </a:r>
            <a:r>
              <a:rPr lang="en-US" altLang="en-US" sz="2000" smtClean="0">
                <a:solidFill>
                  <a:srgbClr val="C00000"/>
                </a:solidFill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E17121-E496-491F-A256-1D932D4581FF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762000"/>
          </a:xfrm>
        </p:spPr>
        <p:txBody>
          <a:bodyPr/>
          <a:lstStyle/>
          <a:p>
            <a:pPr algn="l" eaLnBrk="1" hangingPunct="1"/>
            <a:r>
              <a:rPr lang="tr-TR" altLang="en-US" smtClean="0"/>
              <a:t>Veri temizleme- Eksik verilerle işleme</a:t>
            </a:r>
            <a:endParaRPr lang="en-US" altLang="en-US" smtClean="0"/>
          </a:p>
        </p:txBody>
      </p:sp>
      <p:sp>
        <p:nvSpPr>
          <p:cNvPr id="1843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05800" cy="54864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tr-TR" altLang="en-US" sz="1800" dirty="0" smtClean="0">
                <a:solidFill>
                  <a:srgbClr val="FF0000"/>
                </a:solidFill>
              </a:rPr>
              <a:t>Neler yapılabilir: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tr-TR" altLang="en-US" sz="1800" dirty="0" smtClean="0"/>
              <a:t>Eksik veri olan satırı dikkate almamalı</a:t>
            </a:r>
            <a:endParaRPr lang="en-US" altLang="en-US" sz="1800" dirty="0" smtClean="0"/>
          </a:p>
          <a:p>
            <a:pPr eaLnBrk="1" hangingPunct="1">
              <a:lnSpc>
                <a:spcPct val="140000"/>
              </a:lnSpc>
              <a:defRPr/>
            </a:pPr>
            <a:r>
              <a:rPr lang="tr-TR" altLang="en-US" sz="1800" dirty="0" smtClean="0"/>
              <a:t>Veri değerini elle girmeli: </a:t>
            </a: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tr-TR" altLang="en-US" sz="1800" dirty="0" smtClean="0"/>
              <a:t>Değerleri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tr-TR" altLang="en-US" sz="1800" dirty="0" smtClean="0"/>
              <a:t>Genel sabit gibi</a:t>
            </a:r>
            <a:r>
              <a:rPr lang="tr-TR" altLang="en-US" sz="1800" i="1" dirty="0" smtClean="0"/>
              <a:t>, </a:t>
            </a:r>
            <a:r>
              <a:rPr lang="tr-TR" altLang="en-US" sz="1800" dirty="0" err="1" smtClean="0"/>
              <a:t>örn</a:t>
            </a:r>
            <a:r>
              <a:rPr lang="tr-TR" altLang="en-US" sz="1800" dirty="0" smtClean="0"/>
              <a:t>.</a:t>
            </a:r>
            <a:r>
              <a:rPr lang="tr-TR" altLang="en-US" sz="1800" i="1" dirty="0" smtClean="0"/>
              <a:t> “belli değil” </a:t>
            </a:r>
            <a:r>
              <a:rPr lang="tr-TR" altLang="en-US" sz="1800" dirty="0" smtClean="0"/>
              <a:t>olarak</a:t>
            </a:r>
            <a:r>
              <a:rPr lang="en-US" altLang="en-US" sz="1800" i="1" dirty="0" smtClean="0"/>
              <a:t> </a:t>
            </a:r>
            <a:r>
              <a:rPr lang="tr-TR" altLang="en-US" sz="1800" i="1" dirty="0" smtClean="0"/>
              <a:t>;</a:t>
            </a:r>
            <a:endParaRPr lang="en-US" altLang="en-US" sz="1800" i="1" dirty="0" smtClean="0"/>
          </a:p>
          <a:p>
            <a:pPr lvl="1" eaLnBrk="1" hangingPunct="1">
              <a:lnSpc>
                <a:spcPct val="140000"/>
              </a:lnSpc>
              <a:defRPr/>
            </a:pPr>
            <a:r>
              <a:rPr lang="tr-TR" altLang="en-US" sz="1800" dirty="0" smtClean="0"/>
              <a:t>Özellik değerlerinin ortalaması olarak  (</a:t>
            </a:r>
            <a:r>
              <a:rPr lang="tr-TR" altLang="en-US" sz="1800" i="1" dirty="0" smtClean="0"/>
              <a:t>sınıfın </a:t>
            </a:r>
            <a:r>
              <a:rPr lang="tr-TR" altLang="en-US" sz="1800" i="1" dirty="0" err="1" smtClean="0"/>
              <a:t>gno’su</a:t>
            </a:r>
            <a:r>
              <a:rPr lang="tr-TR" altLang="en-US" sz="1800" i="1" dirty="0" smtClean="0"/>
              <a:t> bir öğrencinin </a:t>
            </a:r>
            <a:r>
              <a:rPr lang="tr-TR" altLang="en-US" sz="1800" i="1" dirty="0" err="1" smtClean="0"/>
              <a:t>gno’su</a:t>
            </a:r>
            <a:r>
              <a:rPr lang="tr-TR" altLang="en-US" sz="1800" i="1" dirty="0" smtClean="0"/>
              <a:t> olarak);</a:t>
            </a:r>
            <a:endParaRPr lang="en-US" altLang="en-US" sz="1800" i="1" dirty="0" smtClean="0"/>
          </a:p>
          <a:p>
            <a:pPr lvl="1" eaLnBrk="1" hangingPunct="1">
              <a:lnSpc>
                <a:spcPct val="140000"/>
              </a:lnSpc>
              <a:defRPr/>
            </a:pPr>
            <a:r>
              <a:rPr lang="tr-TR" altLang="en-US" sz="1800" dirty="0" smtClean="0"/>
              <a:t>Aynı sınıfa ait tüm örneklerin özellik ortalaması olarak girmeli; (</a:t>
            </a:r>
            <a:r>
              <a:rPr lang="tr-TR" altLang="en-US" sz="1800" i="1" dirty="0" smtClean="0"/>
              <a:t>öğrencinin matematik puanı belli değilse,  </a:t>
            </a:r>
            <a:r>
              <a:rPr lang="tr-TR" altLang="en-US" sz="1800" i="1" dirty="0" err="1" smtClean="0"/>
              <a:t>gno’ları</a:t>
            </a:r>
            <a:r>
              <a:rPr lang="tr-TR" altLang="en-US" sz="1800" i="1" dirty="0" smtClean="0"/>
              <a:t> aynı olan öğrencilerin matematik puanlarının ortalaması  olarak);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tr-TR" altLang="en-US" sz="1800" dirty="0" smtClean="0"/>
              <a:t>En ihtimal olunan değerin-</a:t>
            </a:r>
            <a:r>
              <a:rPr lang="tr-TR" altLang="en-US" sz="1800" dirty="0" err="1" smtClean="0"/>
              <a:t>Bayes</a:t>
            </a:r>
            <a:r>
              <a:rPr lang="tr-TR" altLang="en-US" sz="1800" dirty="0" smtClean="0"/>
              <a:t> formülü veya karar ağacı gibi çıkarıma yönelik değerin girilmesi; (</a:t>
            </a:r>
            <a:r>
              <a:rPr lang="tr-TR" altLang="en-US" sz="1800" i="1" dirty="0" smtClean="0"/>
              <a:t>öğrencinin diğer notlarına bakmakla matematik notunun karar ağacı ile tahmin edilmesi )</a:t>
            </a:r>
            <a:endParaRPr lang="en-US" altLang="en-US" sz="1800" i="1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177F87-4828-4D3E-AB1F-F117D9FE66A7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153400" cy="762000"/>
          </a:xfrm>
        </p:spPr>
        <p:txBody>
          <a:bodyPr/>
          <a:lstStyle/>
          <a:p>
            <a:pPr eaLnBrk="1" hangingPunct="1"/>
            <a:r>
              <a:rPr lang="tr-TR" altLang="en-US" smtClean="0"/>
              <a:t>Veri temizleme- Gürültülü Değer</a:t>
            </a:r>
            <a:endParaRPr lang="en-US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71600"/>
            <a:ext cx="8401050" cy="4953000"/>
          </a:xfrm>
        </p:spPr>
        <p:txBody>
          <a:bodyPr/>
          <a:lstStyle/>
          <a:p>
            <a:pPr eaLnBrk="1" hangingPunct="1"/>
            <a:r>
              <a:rPr lang="tr-TR" altLang="en-US" sz="2400" smtClean="0">
                <a:solidFill>
                  <a:srgbClr val="FF7C80"/>
                </a:solidFill>
              </a:rPr>
              <a:t>Gürültü</a:t>
            </a:r>
            <a:r>
              <a:rPr lang="en-US" altLang="en-US" sz="2400" smtClean="0">
                <a:solidFill>
                  <a:srgbClr val="FF7C80"/>
                </a:solidFill>
              </a:rPr>
              <a:t>:</a:t>
            </a:r>
            <a:r>
              <a:rPr lang="en-US" altLang="en-US" sz="2400" smtClean="0"/>
              <a:t> </a:t>
            </a:r>
            <a:r>
              <a:rPr lang="tr-TR" altLang="en-US" sz="2400" smtClean="0"/>
              <a:t>ölçülen değişkende tesadüfü hata veya değişme</a:t>
            </a:r>
            <a:endParaRPr lang="en-US" altLang="en-US" sz="2400" smtClean="0"/>
          </a:p>
          <a:p>
            <a:pPr eaLnBrk="1" hangingPunct="1"/>
            <a:r>
              <a:rPr lang="tr-TR" altLang="en-US" sz="2400" smtClean="0"/>
              <a:t>Özellik değerlerinin</a:t>
            </a:r>
            <a:r>
              <a:rPr lang="en-US" altLang="en-US" sz="2400" smtClean="0"/>
              <a:t> </a:t>
            </a:r>
            <a:r>
              <a:rPr lang="tr-TR" altLang="en-US" sz="2400" smtClean="0"/>
              <a:t>düzgün olmaması nedenleri:</a:t>
            </a:r>
            <a:endParaRPr lang="en-US" altLang="en-US" sz="2400" smtClean="0"/>
          </a:p>
          <a:p>
            <a:pPr lvl="1" eaLnBrk="1" hangingPunct="1"/>
            <a:r>
              <a:rPr lang="tr-TR" altLang="en-US" sz="2400" smtClean="0"/>
              <a:t>Veri toplama araçlarında hata</a:t>
            </a:r>
            <a:endParaRPr lang="en-US" altLang="en-US" sz="2400" smtClean="0"/>
          </a:p>
          <a:p>
            <a:pPr lvl="1" eaLnBrk="1" hangingPunct="1"/>
            <a:r>
              <a:rPr lang="tr-TR" altLang="en-US" sz="2400" smtClean="0"/>
              <a:t>Veri girişi sorunları</a:t>
            </a:r>
            <a:endParaRPr lang="en-US" altLang="en-US" sz="2400" smtClean="0"/>
          </a:p>
          <a:p>
            <a:pPr lvl="1" eaLnBrk="1" hangingPunct="1"/>
            <a:r>
              <a:rPr lang="tr-TR" altLang="en-US" sz="2400" smtClean="0"/>
              <a:t>Veri iletişimi sorunları</a:t>
            </a: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Te</a:t>
            </a:r>
            <a:r>
              <a:rPr lang="tr-TR" altLang="en-US" sz="2400" smtClean="0"/>
              <a:t>k</a:t>
            </a:r>
            <a:r>
              <a:rPr lang="en-US" altLang="en-US" sz="2400" smtClean="0"/>
              <a:t>nolo</a:t>
            </a:r>
            <a:r>
              <a:rPr lang="tr-TR" altLang="en-US" sz="2400" smtClean="0"/>
              <a:t>ji sınırlamalar</a:t>
            </a:r>
            <a:endParaRPr lang="en-US" altLang="en-US" sz="2400" smtClean="0"/>
          </a:p>
          <a:p>
            <a:pPr lvl="1" eaLnBrk="1" hangingPunct="1"/>
            <a:r>
              <a:rPr lang="tr-TR" altLang="en-US" sz="2400" smtClean="0"/>
              <a:t>Dönüştürme zamanı tutarsızlık</a:t>
            </a:r>
            <a:r>
              <a:rPr lang="en-US" altLang="en-US" sz="2400" smtClean="0"/>
              <a:t> </a:t>
            </a:r>
          </a:p>
          <a:p>
            <a:pPr eaLnBrk="1" hangingPunct="1"/>
            <a:r>
              <a:rPr lang="tr-TR" altLang="en-US" sz="2400" smtClean="0"/>
              <a:t>Veri temizlemesinde ortaya çıkan diğer sorunlar:</a:t>
            </a:r>
            <a:endParaRPr lang="en-US" altLang="en-US" sz="2400" smtClean="0"/>
          </a:p>
          <a:p>
            <a:pPr lvl="1" eaLnBrk="1" hangingPunct="1"/>
            <a:r>
              <a:rPr lang="tr-TR" altLang="en-US" sz="2400" smtClean="0"/>
              <a:t>Tekrarlanan kayıtlar</a:t>
            </a:r>
            <a:endParaRPr lang="en-US" altLang="en-US" sz="2400" smtClean="0"/>
          </a:p>
          <a:p>
            <a:pPr lvl="1" eaLnBrk="1" hangingPunct="1"/>
            <a:r>
              <a:rPr lang="tr-TR" altLang="en-US" sz="2400" smtClean="0"/>
              <a:t>Tam olmayan veriler</a:t>
            </a:r>
            <a:endParaRPr lang="en-US" altLang="en-US" sz="2400" smtClean="0"/>
          </a:p>
          <a:p>
            <a:pPr lvl="1" eaLnBrk="1" hangingPunct="1"/>
            <a:r>
              <a:rPr lang="tr-TR" altLang="en-US" sz="2400" smtClean="0"/>
              <a:t>Tutarsız veriler</a:t>
            </a:r>
            <a:endParaRPr lang="en-US" altLang="en-US" sz="24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C1D42E-488F-4BF7-8823-916F00C4E3CD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990600"/>
          </a:xfrm>
        </p:spPr>
        <p:txBody>
          <a:bodyPr/>
          <a:lstStyle/>
          <a:p>
            <a:pPr eaLnBrk="1" hangingPunct="1"/>
            <a:r>
              <a:rPr lang="tr-TR" altLang="en-US" smtClean="0"/>
              <a:t>Veri temizleme- </a:t>
            </a:r>
            <a:r>
              <a:rPr lang="tr-TR" altLang="en-US" smtClean="0">
                <a:latin typeface="Times New Roman" pitchFamily="18" charset="0"/>
              </a:rPr>
              <a:t>Gürültülü verilerle işleme</a:t>
            </a:r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01050" cy="5029200"/>
          </a:xfrm>
        </p:spPr>
        <p:txBody>
          <a:bodyPr/>
          <a:lstStyle/>
          <a:p>
            <a:pPr eaLnBrk="1" hangingPunct="1"/>
            <a:r>
              <a:rPr lang="tr-TR" altLang="en-US" sz="2400" smtClean="0">
                <a:solidFill>
                  <a:schemeClr val="folHlink"/>
                </a:solidFill>
              </a:rPr>
              <a:t>Sepetlere ayırma-</a:t>
            </a:r>
            <a:r>
              <a:rPr lang="en-US" altLang="en-US" sz="2400" smtClean="0">
                <a:solidFill>
                  <a:schemeClr val="folHlink"/>
                </a:solidFill>
              </a:rPr>
              <a:t>Binning</a:t>
            </a:r>
          </a:p>
          <a:p>
            <a:pPr lvl="1" eaLnBrk="1" hangingPunct="1"/>
            <a:r>
              <a:rPr lang="tr-TR" altLang="en-US" sz="2400" smtClean="0"/>
              <a:t>Verileri sıralamalı ve eşit sıklıklı sepetlere-bölümlere ayırmalı</a:t>
            </a:r>
            <a:endParaRPr lang="en-US" altLang="en-US" sz="2400" smtClean="0"/>
          </a:p>
          <a:p>
            <a:pPr lvl="1" eaLnBrk="1" hangingPunct="1"/>
            <a:r>
              <a:rPr lang="tr-TR" altLang="en-US" sz="2400" smtClean="0"/>
              <a:t>Bölümler bölüm ortalamasına, bölüm medyanına, bölüm sınırlarına… göre düzlendirilir</a:t>
            </a:r>
            <a:endParaRPr lang="en-US" altLang="en-US" sz="2400" smtClean="0"/>
          </a:p>
          <a:p>
            <a:pPr eaLnBrk="1" hangingPunct="1"/>
            <a:r>
              <a:rPr lang="en-US" altLang="en-US" sz="2400" smtClean="0">
                <a:solidFill>
                  <a:schemeClr val="folHlink"/>
                </a:solidFill>
              </a:rPr>
              <a:t>Regres</a:t>
            </a:r>
            <a:r>
              <a:rPr lang="tr-TR" altLang="en-US" sz="2400" smtClean="0">
                <a:solidFill>
                  <a:schemeClr val="folHlink"/>
                </a:solidFill>
              </a:rPr>
              <a:t>yon</a:t>
            </a:r>
            <a:endParaRPr lang="en-US" altLang="en-US" sz="2400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tr-TR" altLang="en-US" sz="2400" smtClean="0"/>
              <a:t>Regresyon fonksiyonları üzere düzlendirme</a:t>
            </a:r>
            <a:endParaRPr lang="en-US" altLang="en-US" sz="2400" smtClean="0"/>
          </a:p>
          <a:p>
            <a:pPr eaLnBrk="1" hangingPunct="1"/>
            <a:r>
              <a:rPr lang="tr-TR" altLang="en-US" sz="2400" smtClean="0">
                <a:solidFill>
                  <a:schemeClr val="folHlink"/>
                </a:solidFill>
              </a:rPr>
              <a:t>Kümeleme-</a:t>
            </a:r>
            <a:r>
              <a:rPr lang="en-US" altLang="en-US" sz="2400" smtClean="0">
                <a:solidFill>
                  <a:schemeClr val="folHlink"/>
                </a:solidFill>
              </a:rPr>
              <a:t>Clustering</a:t>
            </a:r>
          </a:p>
          <a:p>
            <a:pPr lvl="1" eaLnBrk="1" hangingPunct="1"/>
            <a:r>
              <a:rPr lang="tr-TR" altLang="en-US" sz="2400" smtClean="0"/>
              <a:t>Sapmaları bulma ve silme</a:t>
            </a:r>
            <a:endParaRPr lang="en-US" altLang="en-US" sz="2400" smtClean="0"/>
          </a:p>
          <a:p>
            <a:pPr eaLnBrk="1" hangingPunct="1"/>
            <a:r>
              <a:rPr lang="tr-TR" altLang="en-US" sz="2400" smtClean="0">
                <a:solidFill>
                  <a:schemeClr val="folHlink"/>
                </a:solidFill>
              </a:rPr>
              <a:t>Bilgisayar ve insan gözlemlerinin birleştirilmesi</a:t>
            </a:r>
            <a:endParaRPr lang="en-US" altLang="en-US" sz="2400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tr-TR" altLang="en-US" sz="2400" smtClean="0"/>
              <a:t>Kuşkulu değerleri bulma ve yoklama</a:t>
            </a:r>
            <a:r>
              <a:rPr lang="en-US" altLang="en-US" sz="2400" smtClean="0"/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20EA45-C99A-44B3-B167-8B3E9E1249EE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05800" cy="609600"/>
          </a:xfrm>
        </p:spPr>
        <p:txBody>
          <a:bodyPr/>
          <a:lstStyle/>
          <a:p>
            <a:pPr eaLnBrk="1" hangingPunct="1"/>
            <a:r>
              <a:rPr lang="tr-TR" altLang="en-US" sz="3200" smtClean="0"/>
              <a:t>Veri temizleme- </a:t>
            </a:r>
            <a:r>
              <a:rPr lang="tr-TR" altLang="en-US" sz="3200" smtClean="0">
                <a:latin typeface="Times New Roman" pitchFamily="18" charset="0"/>
              </a:rPr>
              <a:t>Veri düzleştirme için sepetlere bölme yöntemleri-</a:t>
            </a:r>
            <a:r>
              <a:rPr lang="en-US" altLang="en-US" sz="3200" smtClean="0">
                <a:latin typeface="Times New Roman" pitchFamily="18" charset="0"/>
              </a:rPr>
              <a:t>Binning Methods for Data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25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000" smtClean="0"/>
              <a:t>1. Verileri değerlerine göre sıralamalı</a:t>
            </a:r>
            <a:r>
              <a:rPr lang="en-US" altLang="en-US" sz="2000" smtClean="0"/>
              <a:t>: 4, 8, 9, 15, 21, 21, 24, 25, 26, 28, 29, 34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altLang="en-US" sz="2000" smtClean="0"/>
              <a:t>2. Sıralanmış verileri eşit derinlikli (aynı sayıda elementlerden oluşan)  sepetlere ayırmalı</a:t>
            </a:r>
            <a:endParaRPr lang="en-US" altLang="en-US" sz="20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- </a:t>
            </a:r>
            <a:r>
              <a:rPr lang="tr-TR" altLang="en-US" sz="2000" smtClean="0">
                <a:solidFill>
                  <a:srgbClr val="FF7C80"/>
                </a:solidFill>
              </a:rPr>
              <a:t>Sepet</a:t>
            </a:r>
            <a:r>
              <a:rPr lang="en-US" altLang="en-US" sz="2000" smtClean="0">
                <a:solidFill>
                  <a:srgbClr val="FF7C80"/>
                </a:solidFill>
              </a:rPr>
              <a:t>1:</a:t>
            </a:r>
            <a:r>
              <a:rPr lang="en-US" altLang="en-US" sz="2000" smtClean="0"/>
              <a:t> 4, 8, 9, 15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- </a:t>
            </a:r>
            <a:r>
              <a:rPr lang="tr-TR" altLang="en-US" sz="2000" smtClean="0">
                <a:solidFill>
                  <a:srgbClr val="FF7C80"/>
                </a:solidFill>
              </a:rPr>
              <a:t>Sepet</a:t>
            </a:r>
            <a:r>
              <a:rPr lang="en-US" altLang="en-US" sz="2000" smtClean="0">
                <a:solidFill>
                  <a:srgbClr val="FF7C80"/>
                </a:solidFill>
              </a:rPr>
              <a:t>2:</a:t>
            </a:r>
            <a:r>
              <a:rPr lang="en-US" altLang="en-US" sz="2000" smtClean="0"/>
              <a:t> 21, 21, 24, 25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- </a:t>
            </a:r>
            <a:r>
              <a:rPr lang="tr-TR" altLang="en-US" sz="2000" smtClean="0">
                <a:solidFill>
                  <a:srgbClr val="FF7C80"/>
                </a:solidFill>
              </a:rPr>
              <a:t>Sepet</a:t>
            </a:r>
            <a:r>
              <a:rPr lang="en-US" altLang="en-US" sz="2000" smtClean="0">
                <a:solidFill>
                  <a:srgbClr val="FF7C80"/>
                </a:solidFill>
              </a:rPr>
              <a:t>3:</a:t>
            </a:r>
            <a:r>
              <a:rPr lang="en-US" altLang="en-US" sz="2000" smtClean="0"/>
              <a:t> 26, 28, 29, 34</a:t>
            </a:r>
            <a:endParaRPr lang="tr-TR" altLang="en-US" sz="20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altLang="en-US" sz="2000" smtClean="0"/>
              <a:t>3. Verilerin değerini değiştirmeli (düzleştirme –(</a:t>
            </a:r>
            <a:r>
              <a:rPr lang="tr-TR" altLang="en-US" sz="2000" i="1" smtClean="0"/>
              <a:t>smooth)</a:t>
            </a:r>
            <a:r>
              <a:rPr lang="tr-TR" altLang="en-US" sz="2000" smtClean="0"/>
              <a:t> yapmalı)</a:t>
            </a:r>
            <a:endParaRPr lang="en-US" altLang="en-US" sz="20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*  </a:t>
            </a:r>
            <a:r>
              <a:rPr lang="tr-TR" altLang="en-US" sz="2000" smtClean="0"/>
              <a:t>        Bölüm ortalamasına göre düzleştirme</a:t>
            </a:r>
            <a:endParaRPr lang="en-US" altLang="en-US" sz="20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</a:t>
            </a:r>
            <a:r>
              <a:rPr lang="tr-TR" altLang="en-US" sz="2000" smtClean="0"/>
              <a:t>         </a:t>
            </a:r>
            <a:r>
              <a:rPr lang="en-US" altLang="en-US" sz="2000" smtClean="0"/>
              <a:t>- </a:t>
            </a:r>
            <a:r>
              <a:rPr lang="tr-TR" altLang="en-US" sz="2000" smtClean="0">
                <a:solidFill>
                  <a:srgbClr val="FF7C80"/>
                </a:solidFill>
              </a:rPr>
              <a:t>Sepet</a:t>
            </a:r>
            <a:r>
              <a:rPr lang="en-US" altLang="en-US" sz="2000" smtClean="0">
                <a:solidFill>
                  <a:srgbClr val="FF7C80"/>
                </a:solidFill>
              </a:rPr>
              <a:t>1:</a:t>
            </a:r>
            <a:r>
              <a:rPr lang="en-US" altLang="en-US" sz="2000" smtClean="0"/>
              <a:t> 9, 9, 9, 9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</a:t>
            </a:r>
            <a:r>
              <a:rPr lang="tr-TR" altLang="en-US" sz="2000" smtClean="0"/>
              <a:t>        </a:t>
            </a:r>
            <a:r>
              <a:rPr lang="en-US" altLang="en-US" sz="2000" smtClean="0">
                <a:solidFill>
                  <a:srgbClr val="FF7C80"/>
                </a:solidFill>
              </a:rPr>
              <a:t>- </a:t>
            </a:r>
            <a:r>
              <a:rPr lang="tr-TR" altLang="en-US" sz="2000" smtClean="0">
                <a:solidFill>
                  <a:srgbClr val="FF7C80"/>
                </a:solidFill>
              </a:rPr>
              <a:t>Sepet</a:t>
            </a:r>
            <a:r>
              <a:rPr lang="en-US" altLang="en-US" sz="2000" smtClean="0">
                <a:solidFill>
                  <a:srgbClr val="FF7C80"/>
                </a:solidFill>
              </a:rPr>
              <a:t>2:</a:t>
            </a:r>
            <a:r>
              <a:rPr lang="en-US" altLang="en-US" sz="2000" smtClean="0"/>
              <a:t> 23, 23, 23, 23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</a:t>
            </a:r>
            <a:r>
              <a:rPr lang="tr-TR" altLang="en-US" sz="2000" smtClean="0"/>
              <a:t>        </a:t>
            </a:r>
            <a:r>
              <a:rPr lang="en-US" altLang="en-US" sz="2000" smtClean="0"/>
              <a:t> - </a:t>
            </a:r>
            <a:r>
              <a:rPr lang="tr-TR" altLang="en-US" sz="2000" smtClean="0">
                <a:solidFill>
                  <a:srgbClr val="FF7C80"/>
                </a:solidFill>
              </a:rPr>
              <a:t>Sepet3</a:t>
            </a:r>
            <a:r>
              <a:rPr lang="en-US" altLang="en-US" sz="2000" smtClean="0">
                <a:solidFill>
                  <a:srgbClr val="FF7C80"/>
                </a:solidFill>
              </a:rPr>
              <a:t>:</a:t>
            </a:r>
            <a:r>
              <a:rPr lang="en-US" altLang="en-US" sz="2000" smtClean="0"/>
              <a:t> 29, 29, 29, 29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*  </a:t>
            </a:r>
            <a:r>
              <a:rPr lang="tr-TR" altLang="en-US" sz="2000" smtClean="0"/>
              <a:t>      Bölüm sınırlarına göre düzleştirme</a:t>
            </a:r>
            <a:endParaRPr lang="en-US" altLang="en-US" sz="20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</a:t>
            </a:r>
            <a:r>
              <a:rPr lang="tr-TR" altLang="en-US" sz="2000" smtClean="0"/>
              <a:t>        </a:t>
            </a:r>
            <a:r>
              <a:rPr lang="en-US" altLang="en-US" sz="2000" smtClean="0"/>
              <a:t>  - </a:t>
            </a:r>
            <a:r>
              <a:rPr lang="tr-TR" altLang="en-US" sz="2000" smtClean="0">
                <a:solidFill>
                  <a:srgbClr val="FF7C80"/>
                </a:solidFill>
              </a:rPr>
              <a:t>Sepet</a:t>
            </a:r>
            <a:r>
              <a:rPr lang="en-US" altLang="en-US" sz="2000" smtClean="0">
                <a:solidFill>
                  <a:srgbClr val="FF7C80"/>
                </a:solidFill>
              </a:rPr>
              <a:t>1</a:t>
            </a:r>
            <a:r>
              <a:rPr lang="en-US" altLang="en-US" sz="2000" smtClean="0"/>
              <a:t>: 4, 4, </a:t>
            </a:r>
            <a:r>
              <a:rPr lang="tr-TR" altLang="en-US" sz="2000" smtClean="0"/>
              <a:t>15</a:t>
            </a:r>
            <a:r>
              <a:rPr lang="en-US" altLang="en-US" sz="2000" smtClean="0"/>
              <a:t>, 15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</a:t>
            </a:r>
            <a:r>
              <a:rPr lang="tr-TR" altLang="en-US" sz="2000" smtClean="0"/>
              <a:t>        </a:t>
            </a:r>
            <a:r>
              <a:rPr lang="en-US" altLang="en-US" sz="2000" smtClean="0"/>
              <a:t>  - </a:t>
            </a:r>
            <a:r>
              <a:rPr lang="tr-TR" altLang="en-US" sz="2000" smtClean="0">
                <a:solidFill>
                  <a:srgbClr val="FF7C80"/>
                </a:solidFill>
              </a:rPr>
              <a:t>Sepet</a:t>
            </a:r>
            <a:r>
              <a:rPr lang="en-US" altLang="en-US" sz="2000" smtClean="0">
                <a:solidFill>
                  <a:srgbClr val="FF7C80"/>
                </a:solidFill>
              </a:rPr>
              <a:t>2:</a:t>
            </a:r>
            <a:r>
              <a:rPr lang="en-US" altLang="en-US" sz="2000" smtClean="0"/>
              <a:t> 21, 21, 25, 25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</a:t>
            </a:r>
            <a:r>
              <a:rPr lang="tr-TR" altLang="en-US" sz="2000" smtClean="0"/>
              <a:t>       </a:t>
            </a:r>
            <a:r>
              <a:rPr lang="en-US" altLang="en-US" sz="2000" smtClean="0"/>
              <a:t> - </a:t>
            </a:r>
            <a:r>
              <a:rPr lang="tr-TR" altLang="en-US" sz="2000" smtClean="0">
                <a:solidFill>
                  <a:srgbClr val="FF7C80"/>
                </a:solidFill>
              </a:rPr>
              <a:t>Sepet</a:t>
            </a:r>
            <a:r>
              <a:rPr lang="en-US" altLang="en-US" sz="2000" smtClean="0">
                <a:solidFill>
                  <a:srgbClr val="FF7C80"/>
                </a:solidFill>
              </a:rPr>
              <a:t>3:</a:t>
            </a:r>
            <a:r>
              <a:rPr lang="en-US" altLang="en-US" sz="2000" smtClean="0"/>
              <a:t> 26, 26, </a:t>
            </a:r>
            <a:r>
              <a:rPr lang="tr-TR" altLang="en-US" sz="2000" smtClean="0"/>
              <a:t>34</a:t>
            </a:r>
            <a:r>
              <a:rPr lang="en-US" altLang="en-US" sz="2000" smtClean="0"/>
              <a:t>, 34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836B6-104C-4834-A407-71156C495E97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467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tr-TR" altLang="en-US" smtClean="0"/>
              <a:t>Verilerin Önişlenmesi</a:t>
            </a:r>
            <a:endParaRPr lang="en-US" alt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tr-TR" altLang="en-US" smtClean="0">
                <a:solidFill>
                  <a:schemeClr val="hlink"/>
                </a:solidFill>
              </a:rPr>
              <a:t>Verilerin önişlenmesi nedenleri</a:t>
            </a:r>
            <a:endParaRPr lang="en-US" altLang="en-US" smtClean="0"/>
          </a:p>
          <a:p>
            <a:pPr eaLnBrk="1" hangingPunct="1">
              <a:lnSpc>
                <a:spcPct val="140000"/>
              </a:lnSpc>
            </a:pPr>
            <a:r>
              <a:rPr lang="tr-TR" altLang="en-US" smtClean="0"/>
              <a:t>Veri temizleme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tr-TR" altLang="en-US" smtClean="0"/>
              <a:t>Veri bütünleştirme ve dönüştürme</a:t>
            </a:r>
            <a:endParaRPr lang="en-US" altLang="en-US" smtClean="0"/>
          </a:p>
          <a:p>
            <a:pPr eaLnBrk="1" hangingPunct="1">
              <a:lnSpc>
                <a:spcPct val="140000"/>
              </a:lnSpc>
            </a:pPr>
            <a:r>
              <a:rPr lang="tr-TR" altLang="en-US" smtClean="0"/>
              <a:t>Veri küçültme</a:t>
            </a:r>
            <a:endParaRPr lang="en-US" altLang="en-US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tr-TR" altLang="en-US" smtClean="0"/>
              <a:t>Ayrıklaştırma ve kavram hiyerarşisi</a:t>
            </a:r>
            <a:endParaRPr lang="en-US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Korelasyon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Korelasyon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2" tooltip="Olasılık kuramı"/>
              </a:rPr>
              <a:t>olasılık kuramı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  <a:hlinkClick r:id="rId3" tooltip="İstatistik"/>
              </a:rPr>
              <a:t>istatistikte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iki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rassal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değişken arasındaki doğrusal ilişkinin yönünü ve gücünü belirtir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Korelasyon katsayısı, bağımsız değişkenler arasındaki ilişkinin yönü ve büyüklüğünü belirten katsayıdır. Bu katsayı, (-1) ile (+1) arasında bir değer alır. Pozitif değerler doğru yönlü doğrusal ilişkiyi; negatif değerler ise ters yönlü bir doğrusal ilişkiyi belirtir. Korelasyon katsayısı 0 ise söz konusu değişkenler arasında doğrusal bir ilişki yoktur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tr-TR" sz="2400" dirty="0" smtClean="0"/>
              <a:t>Korelasyon veya doğrusal ilişki nedensellik değildir.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A3C106-67E5-4DCC-9FF3-CBDBB230344A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 smtClean="0"/>
              <a:t/>
            </a:r>
            <a:br>
              <a:rPr lang="tr-TR" altLang="en-US" b="1" smtClean="0"/>
            </a:br>
            <a:r>
              <a:rPr lang="tr-TR" altLang="en-US" smtClean="0">
                <a:solidFill>
                  <a:srgbClr val="FF0000"/>
                </a:solidFill>
              </a:rPr>
              <a:t>Korelasyon ve nedensellik </a:t>
            </a:r>
            <a:endParaRPr lang="tr-TR" altLang="en-US" smtClean="0"/>
          </a:p>
        </p:txBody>
      </p:sp>
      <p:sp>
        <p:nvSpPr>
          <p:cNvPr id="27651" name="İçerik Yer Tutucusu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105400"/>
          </a:xfrm>
        </p:spPr>
        <p:txBody>
          <a:bodyPr/>
          <a:lstStyle/>
          <a:p>
            <a:r>
              <a:rPr lang="tr-TR" altLang="en-US" sz="2000" smtClean="0"/>
              <a:t>A ve B arasında  korelasyon incelenince üç tür mümkün ilişki olabileceği görülür:</a:t>
            </a:r>
          </a:p>
          <a:p>
            <a:pPr marL="400050" lvl="1" indent="0">
              <a:buFont typeface="Wingdings" pitchFamily="2" charset="2"/>
              <a:buNone/>
            </a:pPr>
            <a:r>
              <a:rPr lang="tr-TR" altLang="en-US" sz="2000" smtClean="0"/>
              <a:t>A nedendir B sonuçtur;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tr-TR" altLang="en-US" sz="2000" smtClean="0"/>
              <a:t>B nedendir A sonuçtur;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tr-TR" altLang="en-US" sz="2000" smtClean="0"/>
              <a:t>C neden A sonuçtur  </a:t>
            </a:r>
            <a:r>
              <a:rPr lang="tr-TR" altLang="en-US" sz="2000" smtClean="0">
                <a:solidFill>
                  <a:srgbClr val="FF0000"/>
                </a:solidFill>
              </a:rPr>
              <a:t>VE</a:t>
            </a:r>
            <a:r>
              <a:rPr lang="tr-TR" altLang="en-US" sz="2000" smtClean="0"/>
              <a:t>  C neden B sonuçtur.</a:t>
            </a:r>
          </a:p>
          <a:p>
            <a:pPr marL="400050" lvl="1" indent="0">
              <a:buFont typeface="Wingdings" pitchFamily="2" charset="2"/>
              <a:buNone/>
            </a:pPr>
            <a:endParaRPr lang="tr-TR" altLang="en-US" sz="2000" smtClean="0"/>
          </a:p>
          <a:p>
            <a:pPr marL="400050" lvl="1" indent="0">
              <a:buFont typeface="Wingdings" pitchFamily="2" charset="2"/>
              <a:buNone/>
            </a:pPr>
            <a:r>
              <a:rPr lang="tr-TR" altLang="en-US" sz="2000" smtClean="0"/>
              <a:t>A ve B arasında görülen ilişkinin  sebep-sonuç  ilişkisi olması her zaman doğru olmayabilir. Bu </a:t>
            </a:r>
            <a:r>
              <a:rPr lang="tr-TR" altLang="en-US" sz="2000" smtClean="0">
                <a:solidFill>
                  <a:srgbClr val="FF0000"/>
                </a:solidFill>
              </a:rPr>
              <a:t>sahte korelasyondur</a:t>
            </a:r>
            <a:r>
              <a:rPr lang="tr-TR" altLang="en-US" sz="2000" smtClean="0"/>
              <a:t>.</a:t>
            </a:r>
          </a:p>
          <a:p>
            <a:endParaRPr lang="tr-TR" altLang="en-US" sz="2000" smtClean="0"/>
          </a:p>
        </p:txBody>
      </p:sp>
      <p:sp>
        <p:nvSpPr>
          <p:cNvPr id="2765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F458B0-9567-4212-B34F-D464A9AB5C06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tr-TR" altLang="en-US" sz="1800" smtClean="0">
                <a:solidFill>
                  <a:srgbClr val="FF0000"/>
                </a:solidFill>
              </a:rPr>
              <a:t/>
            </a:r>
            <a:br>
              <a:rPr lang="tr-TR" altLang="en-US" sz="1800" smtClean="0">
                <a:solidFill>
                  <a:srgbClr val="FF0000"/>
                </a:solidFill>
              </a:rPr>
            </a:br>
            <a:r>
              <a:rPr lang="tr-TR" altLang="en-US" sz="2800" smtClean="0">
                <a:solidFill>
                  <a:srgbClr val="FF0000"/>
                </a:solidFill>
              </a:rPr>
              <a:t>Sahte korelasyon örnekleri</a:t>
            </a:r>
            <a:endParaRPr lang="tr-TR" altLang="en-US" sz="2800" smtClean="0"/>
          </a:p>
        </p:txBody>
      </p:sp>
      <p:sp>
        <p:nvSpPr>
          <p:cNvPr id="28675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tr-TR" altLang="en-US" sz="2000" smtClean="0"/>
              <a:t>Bir sahil şehrinde aylık dondurma satışları ile aylık denizde boğulma sayıları yıl içinde birlikte artıp eksilime gösterip yakın pozitif korelasyon gösterirler. Bu demek değildir ki fazla dondurma fazla boğulmalara sebep-sonuç olmakta veya boğulmaların azalması dondurma satışlarına aksi tesirde bulunmaktadır. Her ikisi de mevsim değiştiği için aynı yönde değişik etki görmektedir.</a:t>
            </a:r>
          </a:p>
          <a:p>
            <a:pPr marL="685800" lvl="1">
              <a:buFont typeface="Wingdings" pitchFamily="2" charset="2"/>
              <a:buNone/>
            </a:pPr>
            <a:endParaRPr lang="tr-TR" altLang="en-US" sz="2000" smtClean="0"/>
          </a:p>
          <a:p>
            <a:pPr marL="685800" lvl="1"/>
            <a:r>
              <a:rPr lang="tr-TR" altLang="en-US" sz="2000" smtClean="0"/>
              <a:t>1950lerden beri hava kirliği göstergeleri ile polise bildirilen hırsızlık olayları sayısı pozitif korelasyon göstermektedir. Bu demek değildir ki hava kirliği artışı hırsızlık olaylarının artışına; yahut hava kirliğinin artışı hırsızlık sayısı artışına neden olmuştur. Her iki değişken de hızlı şehirleşme dolayısı ile artış göstermektedir.</a:t>
            </a:r>
          </a:p>
          <a:p>
            <a:endParaRPr lang="tr-TR" altLang="en-US" sz="2000" smtClean="0"/>
          </a:p>
        </p:txBody>
      </p:sp>
      <p:sp>
        <p:nvSpPr>
          <p:cNvPr id="2867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9A005-B32F-4171-B25A-1077B7F07300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7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FC15B4-431B-4139-9892-602CB1444BB0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93038" cy="609600"/>
          </a:xfrm>
        </p:spPr>
        <p:txBody>
          <a:bodyPr/>
          <a:lstStyle/>
          <a:p>
            <a:pPr eaLnBrk="1" hangingPunct="1"/>
            <a:r>
              <a:rPr lang="tr-TR" altLang="en-US" sz="3200" smtClean="0"/>
              <a:t>K</a:t>
            </a:r>
            <a:r>
              <a:rPr lang="en-US" altLang="en-US" sz="3200" smtClean="0"/>
              <a:t>or</a:t>
            </a:r>
            <a:r>
              <a:rPr lang="tr-TR" altLang="en-US" sz="3200" smtClean="0"/>
              <a:t>elasyon ilişki analizi</a:t>
            </a:r>
            <a:r>
              <a:rPr lang="en-US" altLang="en-US" sz="3200" smtClean="0"/>
              <a:t> (</a:t>
            </a:r>
            <a:r>
              <a:rPr lang="tr-TR" altLang="en-US" sz="3200" smtClean="0"/>
              <a:t>Sayısal Veriler)</a:t>
            </a:r>
            <a:endParaRPr lang="en-US" altLang="en-US" sz="3200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r-TR" altLang="en-US" sz="2400" smtClean="0"/>
              <a:t>K</a:t>
            </a:r>
            <a:r>
              <a:rPr lang="en-US" altLang="en-US" sz="2400" smtClean="0"/>
              <a:t>or</a:t>
            </a:r>
            <a:r>
              <a:rPr lang="tr-TR" altLang="en-US" sz="2400" smtClean="0"/>
              <a:t>elasyon katsayısı</a:t>
            </a:r>
            <a:r>
              <a:rPr lang="en-US" altLang="en-US" sz="2400" smtClean="0"/>
              <a:t> 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smtClean="0"/>
          </a:p>
          <a:p>
            <a:pPr eaLnBrk="1" hangingPunct="1">
              <a:lnSpc>
                <a:spcPct val="110000"/>
              </a:lnSpc>
            </a:pPr>
            <a:endParaRPr lang="en-US" altLang="en-US" sz="2400" smtClean="0"/>
          </a:p>
          <a:p>
            <a:pPr eaLnBrk="1" hangingPunct="1">
              <a:lnSpc>
                <a:spcPct val="110000"/>
              </a:lnSpc>
            </a:pPr>
            <a:endParaRPr lang="en-US" altLang="en-US" sz="240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tr-TR" altLang="en-US" sz="2000" smtClean="0"/>
              <a:t>n-</a:t>
            </a:r>
            <a:r>
              <a:rPr lang="en-US" altLang="en-US" sz="2000" smtClean="0"/>
              <a:t> </a:t>
            </a:r>
            <a:r>
              <a:rPr lang="tr-TR" altLang="en-US" sz="2000" smtClean="0"/>
              <a:t>satırlar sayısı</a:t>
            </a:r>
            <a:r>
              <a:rPr lang="en-US" altLang="en-US" sz="2000" smtClean="0"/>
              <a:t>,</a:t>
            </a:r>
            <a:r>
              <a:rPr lang="tr-TR" altLang="en-US" sz="2000" smtClean="0"/>
              <a:t> </a:t>
            </a:r>
            <a:r>
              <a:rPr lang="el-GR" altLang="en-US" sz="2000" smtClean="0"/>
              <a:t>Ᾱ</a:t>
            </a:r>
            <a:r>
              <a:rPr lang="tr-TR" altLang="en-US" sz="2000" smtClean="0"/>
              <a:t> ve Ḃ</a:t>
            </a:r>
            <a:r>
              <a:rPr lang="en-US" altLang="en-US" sz="2000" smtClean="0"/>
              <a:t> </a:t>
            </a:r>
            <a:r>
              <a:rPr lang="tr-TR" altLang="en-US" sz="2000" smtClean="0"/>
              <a:t>uygun olarak </a:t>
            </a:r>
            <a:r>
              <a:rPr lang="en-US" altLang="en-US" sz="2000" smtClean="0"/>
              <a:t>A </a:t>
            </a:r>
            <a:r>
              <a:rPr lang="tr-TR" altLang="en-US" sz="2000" smtClean="0"/>
              <a:t>ve</a:t>
            </a:r>
            <a:r>
              <a:rPr lang="en-US" altLang="en-US" sz="2000" smtClean="0"/>
              <a:t> B</a:t>
            </a:r>
            <a:r>
              <a:rPr lang="tr-TR" altLang="en-US" sz="2000" smtClean="0"/>
              <a:t>’nin ortalamaları</a:t>
            </a:r>
            <a:r>
              <a:rPr lang="en-US" altLang="en-US" sz="2000" smtClean="0"/>
              <a:t>, </a:t>
            </a:r>
            <a:r>
              <a:rPr lang="el-GR" altLang="en-US" sz="2000" smtClean="0"/>
              <a:t>σ</a:t>
            </a:r>
            <a:r>
              <a:rPr lang="en-US" altLang="en-US" sz="2000" baseline="-25000" smtClean="0"/>
              <a:t>A </a:t>
            </a:r>
            <a:r>
              <a:rPr lang="tr-TR" altLang="en-US" sz="2000" smtClean="0"/>
              <a:t>ve</a:t>
            </a:r>
            <a:r>
              <a:rPr lang="en-US" altLang="en-US" sz="2000" smtClean="0"/>
              <a:t> </a:t>
            </a:r>
            <a:r>
              <a:rPr lang="el-GR" altLang="en-US" sz="2000" smtClean="0"/>
              <a:t>σ</a:t>
            </a:r>
            <a:r>
              <a:rPr lang="en-US" altLang="en-US" sz="2000" baseline="-25000" smtClean="0"/>
              <a:t>B </a:t>
            </a:r>
            <a:r>
              <a:rPr lang="tr-TR" altLang="en-US" sz="2000" smtClean="0"/>
              <a:t>-</a:t>
            </a:r>
            <a:r>
              <a:rPr lang="en-US" altLang="en-US" sz="2000" smtClean="0"/>
              <a:t>  </a:t>
            </a:r>
            <a:r>
              <a:rPr lang="tr-TR" altLang="en-US" sz="2000" smtClean="0"/>
              <a:t>A ve B’nin standart sapmaları, </a:t>
            </a:r>
            <a:r>
              <a:rPr lang="en-US" altLang="en-US" sz="2000" smtClean="0"/>
              <a:t> </a:t>
            </a:r>
            <a:r>
              <a:rPr lang="el-GR" altLang="en-US" sz="2000" smtClean="0"/>
              <a:t>Σ</a:t>
            </a:r>
            <a:r>
              <a:rPr lang="en-US" altLang="en-US" sz="2000" smtClean="0"/>
              <a:t>(AB) </a:t>
            </a:r>
            <a:r>
              <a:rPr lang="tr-TR" altLang="en-US" sz="2000" smtClean="0"/>
              <a:t>-</a:t>
            </a:r>
            <a:r>
              <a:rPr lang="en-US" altLang="en-US" sz="2000" smtClean="0"/>
              <a:t> AB </a:t>
            </a:r>
            <a:r>
              <a:rPr lang="tr-TR" altLang="en-US" sz="2000" smtClean="0"/>
              <a:t>çapraz çarpımının toplamıdır</a:t>
            </a:r>
            <a:r>
              <a:rPr lang="en-US" altLang="en-US" sz="2000" smtClean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tr-TR" altLang="en-US" sz="2400" smtClean="0"/>
              <a:t>Eğer</a:t>
            </a:r>
            <a:r>
              <a:rPr lang="en-US" altLang="en-US" sz="2400" smtClean="0"/>
              <a:t> r</a:t>
            </a:r>
            <a:r>
              <a:rPr lang="en-US" altLang="en-US" sz="2400" baseline="-25000" smtClean="0"/>
              <a:t>A,B</a:t>
            </a:r>
            <a:r>
              <a:rPr lang="en-US" altLang="en-US" sz="2400" smtClean="0"/>
              <a:t> &gt; 0</a:t>
            </a:r>
            <a:r>
              <a:rPr lang="tr-TR" altLang="en-US" sz="2400" smtClean="0"/>
              <a:t> ise</a:t>
            </a:r>
            <a:r>
              <a:rPr lang="en-US" altLang="en-US" sz="2400" smtClean="0"/>
              <a:t>, A </a:t>
            </a:r>
            <a:r>
              <a:rPr lang="tr-TR" altLang="en-US" sz="2400" smtClean="0"/>
              <a:t>ve</a:t>
            </a:r>
            <a:r>
              <a:rPr lang="en-US" altLang="en-US" sz="2400" smtClean="0"/>
              <a:t> B </a:t>
            </a:r>
            <a:r>
              <a:rPr lang="tr-TR" altLang="en-US" sz="2400" smtClean="0"/>
              <a:t>– pozitif ilişkilidir</a:t>
            </a:r>
            <a:r>
              <a:rPr lang="en-US" altLang="en-US" sz="2400" smtClean="0"/>
              <a:t> (A’</a:t>
            </a:r>
            <a:r>
              <a:rPr lang="tr-TR" altLang="en-US" sz="2400" smtClean="0"/>
              <a:t>nın değeri yükseldikçe  B de yükseliyor</a:t>
            </a:r>
            <a:r>
              <a:rPr lang="en-US" altLang="en-US" sz="2400" smtClean="0"/>
              <a:t>).  </a:t>
            </a:r>
            <a:r>
              <a:rPr lang="tr-TR" altLang="en-US" sz="2400" smtClean="0"/>
              <a:t>Ne kadar yüksek ise, ilişki o kadar güçlüdür</a:t>
            </a:r>
            <a:endParaRPr lang="en-US" altLang="en-US" sz="240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r</a:t>
            </a:r>
            <a:r>
              <a:rPr lang="en-US" altLang="en-US" sz="2400" baseline="-25000" smtClean="0"/>
              <a:t>A,B</a:t>
            </a:r>
            <a:r>
              <a:rPr lang="en-US" altLang="en-US" sz="2400" smtClean="0"/>
              <a:t> = 0: </a:t>
            </a:r>
            <a:r>
              <a:rPr lang="tr-TR" altLang="en-US" sz="2400" smtClean="0"/>
              <a:t>bağımsız</a:t>
            </a:r>
            <a:r>
              <a:rPr lang="en-US" altLang="en-US" sz="2400" smtClean="0"/>
              <a:t>;  r</a:t>
            </a:r>
            <a:r>
              <a:rPr lang="en-US" altLang="en-US" sz="2400" baseline="-25000" smtClean="0"/>
              <a:t>A,B</a:t>
            </a:r>
            <a:r>
              <a:rPr lang="en-US" altLang="en-US" sz="2400" smtClean="0"/>
              <a:t> &lt; 0: </a:t>
            </a:r>
            <a:r>
              <a:rPr lang="tr-TR" altLang="en-US" sz="2400" smtClean="0"/>
              <a:t>negatif ilişkili</a:t>
            </a:r>
            <a:endParaRPr lang="en-US" altLang="en-US" sz="240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95400" y="2438400"/>
          <a:ext cx="63246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590800" imgH="469900" progId="Equation.3">
                  <p:embed/>
                </p:oleObj>
              </mc:Choice>
              <mc:Fallback>
                <p:oleObj name="Equation" r:id="rId3" imgW="25908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63246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1" name="Düz Bağlayıcı 2"/>
          <p:cNvCxnSpPr>
            <a:cxnSpLocks noChangeShapeType="1"/>
          </p:cNvCxnSpPr>
          <p:nvPr/>
        </p:nvCxnSpPr>
        <p:spPr bwMode="auto">
          <a:xfrm>
            <a:off x="3276600" y="34290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7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F221D-B26A-4C4D-8D44-2816BE711D6E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smtClean="0"/>
              <a:t>Korelasyon Analizi</a:t>
            </a:r>
            <a:r>
              <a:rPr lang="en-US" altLang="en-US" sz="3200" smtClean="0"/>
              <a:t> (</a:t>
            </a:r>
            <a:r>
              <a:rPr lang="tr-TR" altLang="en-US" sz="3200" smtClean="0"/>
              <a:t>Kategorik veriler</a:t>
            </a:r>
            <a:r>
              <a:rPr lang="en-US" altLang="en-US" sz="3200" smtClean="0"/>
              <a:t>)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3820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l-GR" altLang="en-US" sz="2400" smtClean="0"/>
              <a:t>Χ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 (chi-square) </a:t>
            </a:r>
            <a:r>
              <a:rPr lang="tr-TR" altLang="en-US" sz="2400" smtClean="0"/>
              <a:t>denemesi</a:t>
            </a:r>
            <a:endParaRPr lang="el-GR" altLang="en-US" sz="2400" smtClean="0"/>
          </a:p>
          <a:p>
            <a:pPr eaLnBrk="1" hangingPunct="1">
              <a:lnSpc>
                <a:spcPct val="110000"/>
              </a:lnSpc>
            </a:pPr>
            <a:endParaRPr lang="en-US" altLang="en-US" sz="2400" smtClean="0"/>
          </a:p>
          <a:p>
            <a:pPr eaLnBrk="1" hangingPunct="1">
              <a:lnSpc>
                <a:spcPct val="110000"/>
              </a:lnSpc>
            </a:pPr>
            <a:endParaRPr lang="en-US" altLang="en-US" sz="2400" smtClean="0"/>
          </a:p>
          <a:p>
            <a:pPr eaLnBrk="1" hangingPunct="1">
              <a:lnSpc>
                <a:spcPct val="110000"/>
              </a:lnSpc>
            </a:pPr>
            <a:r>
              <a:rPr lang="el-GR" altLang="en-US" sz="2400" smtClean="0"/>
              <a:t>Χ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 </a:t>
            </a:r>
            <a:r>
              <a:rPr lang="tr-TR" altLang="en-US" sz="2400" smtClean="0"/>
              <a:t>değeri büyük olması , değişkenlerin yakınlığının az olmasını gösteriyor</a:t>
            </a:r>
            <a:endParaRPr lang="en-US" altLang="en-US" sz="240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tr-TR" altLang="en-US" sz="2400" smtClean="0"/>
              <a:t>Korelasyon nedensellik anlamına gelmez</a:t>
            </a:r>
            <a:endParaRPr lang="en-US" altLang="en-US" sz="2400" smtClean="0"/>
          </a:p>
          <a:p>
            <a:pPr lvl="1" eaLnBrk="1" hangingPunct="1">
              <a:lnSpc>
                <a:spcPct val="110000"/>
              </a:lnSpc>
            </a:pPr>
            <a:r>
              <a:rPr lang="tr-TR" altLang="en-US" sz="2000" smtClean="0"/>
              <a:t>Kentteki hastaneler sayısı ve  araba hırsızlığı sayısı ilişkilidir.</a:t>
            </a:r>
            <a:endParaRPr lang="en-US" altLang="en-US" sz="2000" smtClean="0"/>
          </a:p>
          <a:p>
            <a:pPr lvl="1" eaLnBrk="1" hangingPunct="1">
              <a:lnSpc>
                <a:spcPct val="110000"/>
              </a:lnSpc>
            </a:pPr>
            <a:r>
              <a:rPr lang="tr-TR" altLang="en-US" sz="2000" smtClean="0"/>
              <a:t>Her ikisi nedensel olarak üçüncü bir değişkene- nüfuz sayısına bağlıdır</a:t>
            </a:r>
            <a:endParaRPr lang="en-US" altLang="en-US" sz="2000" smtClean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28875" y="2051050"/>
          <a:ext cx="40544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enklem" r:id="rId3" imgW="2019300" imgH="419100" progId="Equation.3">
                  <p:embed/>
                </p:oleObj>
              </mc:Choice>
              <mc:Fallback>
                <p:oleObj name="Denklem" r:id="rId3" imgW="2019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2051050"/>
                        <a:ext cx="405447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A72C91-C63D-4D7C-A209-818DADA3FD84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93038" cy="609600"/>
          </a:xfrm>
        </p:spPr>
        <p:txBody>
          <a:bodyPr/>
          <a:lstStyle/>
          <a:p>
            <a:pPr eaLnBrk="1" hangingPunct="1"/>
            <a:r>
              <a:rPr lang="tr-TR" altLang="en-US" sz="3200" smtClean="0"/>
              <a:t> Regresyon Analizi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smtClean="0">
                <a:latin typeface="Times New Roman" pitchFamily="18" charset="0"/>
              </a:rPr>
              <a:t>Regresyon analizi, bilinen bulgulardan, bilinmeyen veya gelecekteki olaylarla ilgili tahminler yapılmasına izin verir. Regresyon, bağımlı ve bağımsız değişken(ler) arasındaki ilişkiyi ve doğrusal eğri kavramını kullanarak, bir tahmin eşitliği geliştirir.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smtClean="0">
                <a:latin typeface="Times New Roman" pitchFamily="18" charset="0"/>
              </a:rPr>
              <a:t>Bağımlı Değişken (y); Bağımlı değişken, regresyon modelinde açıklanan ya da tahmin edilen değişkendir.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smtClean="0">
                <a:latin typeface="Times New Roman" pitchFamily="18" charset="0"/>
              </a:rPr>
              <a:t>Bağımsız Değişken (x); Bağımsız değişken, regresyon modelinde açıklayıcı değişken olup; bağımlı değişkenin değerini tahmin etmek için kullanılır.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smtClean="0">
                <a:latin typeface="Times New Roman" pitchFamily="18" charset="0"/>
              </a:rPr>
              <a:t> Değişkenler arasında doğrusal ilişki olabileceği gibi, doğrusal olmayan bir ilişki de olabilir.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66DE01-F114-467D-8EF5-C273AC43928D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Regresyon Analizi (devamı)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 smtClean="0">
                <a:latin typeface="Times New Roman" pitchFamily="18" charset="0"/>
              </a:rPr>
              <a:t>Bağımlı değişken ile bağımsız değişken arasındaki doğrusal ilişkiyi açıklayan tek değişkenli regresyon modeli aşağıdaki gibidir: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mtClean="0">
                <a:latin typeface="Times New Roman" pitchFamily="18" charset="0"/>
              </a:rPr>
              <a:t>                   </a:t>
            </a:r>
            <a:r>
              <a:rPr lang="tr-TR" altLang="en-US" smtClean="0">
                <a:solidFill>
                  <a:srgbClr val="FF7C80"/>
                </a:solidFill>
                <a:latin typeface="Times New Roman" pitchFamily="18" charset="0"/>
              </a:rPr>
              <a:t>y=ax+b </a:t>
            </a:r>
          </a:p>
          <a:p>
            <a:pPr eaLnBrk="1" hangingPunct="1"/>
            <a:r>
              <a:rPr lang="tr-TR" altLang="en-US" smtClean="0">
                <a:latin typeface="Times New Roman" pitchFamily="18" charset="0"/>
              </a:rPr>
              <a:t>Burada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smtClean="0">
                <a:latin typeface="Times New Roman" pitchFamily="18" charset="0"/>
              </a:rPr>
              <a:t>y = Bağımlı değişkenin değeri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smtClean="0">
                <a:latin typeface="Times New Roman" pitchFamily="18" charset="0"/>
              </a:rPr>
              <a:t>a = Regresyon doğrusunun kesişim değeri (Sabit değer)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smtClean="0">
                <a:latin typeface="Times New Roman" pitchFamily="18" charset="0"/>
              </a:rPr>
              <a:t>b = Regresyon doğrusunun eğimi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smtClean="0">
                <a:latin typeface="Times New Roman" pitchFamily="18" charset="0"/>
              </a:rPr>
              <a:t>x = Bağımsız değişkenin değerini göstermektedir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3DC3BD-EF3D-4A40-9104-2BDB56D5F7A3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762000"/>
          </a:xfrm>
        </p:spPr>
        <p:txBody>
          <a:bodyPr/>
          <a:lstStyle/>
          <a:p>
            <a:pPr eaLnBrk="1" hangingPunct="1"/>
            <a:r>
              <a:rPr lang="tr-TR" altLang="en-US" smtClean="0"/>
              <a:t>Veri temizleme- Regresyon Analizi -örnek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smtClean="0"/>
              <a:t>Kardiyoloji kliniğine başvuran erkek hastalar üzerinde yapılan bir araştırmada, yaş(x) ve kolesterol(y) değişkeni arasındaki korelasyondan yola çıkılarak kurulan regresyon modeli aşağıdaki gibi elde edilmiştir: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smtClean="0"/>
              <a:t>Bu modele göre, yaştaki bir birimlik artışın, kolesterol değerinde 0.326 birimlik bir artışa neden olacağı, yeni doğan bir erkeğin (X=0) kolesterol değerinin ise 3.42 olacağı söylenebilir.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smtClean="0"/>
              <a:t>Kurulan bu modele göre, 50 yaşında bir erkeğin kolesterol değerinin ne kadar olacağını tahmin edebiliriz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smtClean="0"/>
              <a:t>X=50 için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en-US" sz="2400" smtClean="0"/>
              <a:t>50 yaşında bir erkeğin kolesterol değerinin 19.52 olacağı söylenebilir.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Başlık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83613" cy="990600"/>
          </a:xfrm>
        </p:spPr>
        <p:txBody>
          <a:bodyPr/>
          <a:lstStyle/>
          <a:p>
            <a:pPr algn="l"/>
            <a:r>
              <a:rPr lang="tr-TR" altLang="en-US" sz="2400" b="1" smtClean="0">
                <a:solidFill>
                  <a:srgbClr val="FF0000"/>
                </a:solidFill>
              </a:rPr>
              <a:t/>
            </a:r>
            <a:br>
              <a:rPr lang="tr-TR" altLang="en-US" sz="2400" b="1" smtClean="0">
                <a:solidFill>
                  <a:srgbClr val="FF0000"/>
                </a:solidFill>
              </a:rPr>
            </a:br>
            <a:r>
              <a:rPr lang="tr-TR" altLang="en-US" sz="2400" b="1" smtClean="0">
                <a:solidFill>
                  <a:srgbClr val="FF0000"/>
                </a:solidFill>
              </a:rPr>
              <a:t/>
            </a:r>
            <a:br>
              <a:rPr lang="tr-TR" altLang="en-US" sz="2400" b="1" smtClean="0">
                <a:solidFill>
                  <a:srgbClr val="FF0000"/>
                </a:solidFill>
              </a:rPr>
            </a:br>
            <a:r>
              <a:rPr lang="tr-TR" altLang="en-US" sz="3200" smtClean="0">
                <a:solidFill>
                  <a:srgbClr val="FF0000"/>
                </a:solidFill>
              </a:rPr>
              <a:t>Korelasyon Analizi ve Regresyon Analizi Arasındaki fark</a:t>
            </a:r>
            <a:endParaRPr lang="tr-TR" altLang="en-US" sz="3200" smtClean="0"/>
          </a:p>
        </p:txBody>
      </p:sp>
      <p:sp>
        <p:nvSpPr>
          <p:cNvPr id="32771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F5B71-DE4B-40D8-AD4E-54D5E2E86768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32772" name="Dikdörtgen 5"/>
          <p:cNvSpPr>
            <a:spLocks noChangeArrowheads="1"/>
          </p:cNvSpPr>
          <p:nvPr/>
        </p:nvSpPr>
        <p:spPr bwMode="auto">
          <a:xfrm>
            <a:off x="658813" y="1600200"/>
            <a:ext cx="8153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tr-TR" altLang="en-US" sz="1800" b="1"/>
          </a:p>
          <a:p>
            <a:r>
              <a:rPr lang="tr-TR" altLang="en-US" sz="1800" b="1"/>
              <a:t>Korelasyon Analizi;</a:t>
            </a:r>
            <a:r>
              <a:rPr lang="tr-TR" altLang="en-US" sz="1800"/>
              <a:t> iki veya daha çok değişken arasında ilişkinin varlığını, ilişki varsa yönünü ve gücünü inceler.</a:t>
            </a:r>
          </a:p>
          <a:p>
            <a:r>
              <a:rPr lang="tr-TR" altLang="en-US" sz="1800"/>
              <a:t/>
            </a:r>
            <a:br>
              <a:rPr lang="tr-TR" altLang="en-US" sz="1800"/>
            </a:br>
            <a:endParaRPr lang="tr-TR" altLang="en-US" sz="1800"/>
          </a:p>
          <a:p>
            <a:r>
              <a:rPr lang="tr-TR" altLang="en-US" sz="1800" b="1"/>
              <a:t>Regresyon Analizi;</a:t>
            </a:r>
            <a:r>
              <a:rPr lang="tr-TR" altLang="en-US" sz="1800"/>
              <a:t> değişkenlerden birisi belirli bir birim değiştiği zaman, diğer değişkenlerin nasıl bir tepki verdiğini inceler.</a:t>
            </a:r>
          </a:p>
          <a:p>
            <a:r>
              <a:rPr lang="tr-TR" altLang="en-US" sz="1800"/>
              <a:t/>
            </a:r>
            <a:br>
              <a:rPr lang="tr-TR" altLang="en-US" sz="1800"/>
            </a:br>
            <a:endParaRPr lang="tr-TR" altLang="en-US" sz="1800"/>
          </a:p>
          <a:p>
            <a:r>
              <a:rPr lang="tr-TR" altLang="en-US" sz="1800" b="1"/>
              <a:t>İkisi arasındaki fark;</a:t>
            </a:r>
            <a:r>
              <a:rPr lang="tr-TR" altLang="en-US" sz="1800"/>
              <a:t> korelasyon analizinde değişkenler arası ilişkiler incelenirken, diğer yanda regresyon analizinde ise; bir değişkenin değişiminde diğer değişkenlerin izlediği yol incelenir.</a:t>
            </a:r>
          </a:p>
          <a:p>
            <a:r>
              <a:rPr lang="tr-TR" altLang="en-US" sz="1800"/>
              <a:t/>
            </a:r>
            <a:br>
              <a:rPr lang="tr-TR" altLang="en-US" sz="1800"/>
            </a:br>
            <a:endParaRPr lang="tr-TR" altLang="en-US" sz="1800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B941DE-358E-4FDA-8D5C-BC281CB4E017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09600"/>
          </a:xfrm>
        </p:spPr>
        <p:txBody>
          <a:bodyPr/>
          <a:lstStyle/>
          <a:p>
            <a:pPr eaLnBrk="1" hangingPunct="1"/>
            <a:r>
              <a:rPr lang="tr-TR" altLang="en-US" smtClean="0"/>
              <a:t>Veri temizleme- </a:t>
            </a:r>
            <a:r>
              <a:rPr lang="en-US" altLang="en-US" smtClean="0"/>
              <a:t>Regres</a:t>
            </a:r>
            <a:r>
              <a:rPr lang="tr-TR" altLang="en-US" smtClean="0"/>
              <a:t>yon-doğrusal ilişki </a:t>
            </a:r>
            <a:endParaRPr lang="en-US" altLang="en-US" smtClean="0"/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1306513" y="4392613"/>
            <a:ext cx="6923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 flipV="1">
            <a:off x="4556125" y="1633538"/>
            <a:ext cx="0" cy="470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 flipV="1">
            <a:off x="5942013" y="330358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 flipV="1">
            <a:off x="5524500" y="340836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 flipV="1">
            <a:off x="5349875" y="2484438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 flipV="1">
            <a:off x="5175250" y="3876675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 flipV="1">
            <a:off x="6046788" y="295116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 flipV="1">
            <a:off x="6248400" y="26781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 flipV="1">
            <a:off x="4816475" y="39735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 flipV="1">
            <a:off x="6569075" y="2673350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 flipV="1">
            <a:off x="6589713" y="243363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 flipV="1">
            <a:off x="7004050" y="2406650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 flipV="1">
            <a:off x="4772025" y="42402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 flipV="1">
            <a:off x="6983413" y="2155825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 flipV="1">
            <a:off x="7313613" y="203041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flipV="1">
            <a:off x="4538663" y="1943100"/>
            <a:ext cx="2906712" cy="22701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8104188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x</a:t>
            </a:r>
          </a:p>
        </p:txBody>
      </p:sp>
      <p:sp>
        <p:nvSpPr>
          <p:cNvPr id="33813" name="Text Box 20"/>
          <p:cNvSpPr txBox="1">
            <a:spLocks noChangeArrowheads="1"/>
          </p:cNvSpPr>
          <p:nvPr/>
        </p:nvSpPr>
        <p:spPr bwMode="auto">
          <a:xfrm>
            <a:off x="4757738" y="1455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y</a:t>
            </a:r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6324600" y="3219450"/>
            <a:ext cx="128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y = x + 1</a:t>
            </a:r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>
            <a:off x="5372100" y="2498725"/>
            <a:ext cx="0" cy="1909763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16" name="Line 23"/>
          <p:cNvSpPr>
            <a:spLocks noChangeShapeType="1"/>
          </p:cNvSpPr>
          <p:nvPr/>
        </p:nvSpPr>
        <p:spPr bwMode="auto">
          <a:xfrm flipH="1">
            <a:off x="4556125" y="2514600"/>
            <a:ext cx="800100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 flipH="1">
            <a:off x="4540250" y="3525838"/>
            <a:ext cx="815975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5295900" y="441166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X1</a:t>
            </a:r>
          </a:p>
        </p:txBody>
      </p:sp>
      <p:sp>
        <p:nvSpPr>
          <p:cNvPr id="33819" name="Text Box 26"/>
          <p:cNvSpPr txBox="1">
            <a:spLocks noChangeArrowheads="1"/>
          </p:cNvSpPr>
          <p:nvPr/>
        </p:nvSpPr>
        <p:spPr bwMode="auto">
          <a:xfrm>
            <a:off x="4071938" y="232251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Y1</a:t>
            </a:r>
          </a:p>
        </p:txBody>
      </p:sp>
      <p:sp>
        <p:nvSpPr>
          <p:cNvPr id="33820" name="Text Box 27"/>
          <p:cNvSpPr txBox="1">
            <a:spLocks noChangeArrowheads="1"/>
          </p:cNvSpPr>
          <p:nvPr/>
        </p:nvSpPr>
        <p:spPr bwMode="auto">
          <a:xfrm>
            <a:off x="4071938" y="3268663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Y1’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DFAAF-347D-4C12-B095-32497572E55F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685800"/>
          </a:xfrm>
        </p:spPr>
        <p:txBody>
          <a:bodyPr/>
          <a:lstStyle/>
          <a:p>
            <a:pPr eaLnBrk="1" hangingPunct="1"/>
            <a:r>
              <a:rPr lang="tr-TR" altLang="en-US" smtClean="0"/>
              <a:t>Verilerin çok boyutlu niteliği</a:t>
            </a:r>
            <a:endParaRPr lang="en-US" altLang="en-US" sz="4000" smtClean="0"/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800600"/>
          </a:xfrm>
        </p:spPr>
        <p:txBody>
          <a:bodyPr/>
          <a:lstStyle/>
          <a:p>
            <a:pPr eaLnBrk="1" hangingPunct="1"/>
            <a:r>
              <a:rPr lang="tr-TR" altLang="en-US" sz="2000" smtClean="0"/>
              <a:t>Verilerin projenin amacına uygunluk derecesini belirlemek için onların çeşitli boyutlarda değerlendirilmesi gerekmektedir:</a:t>
            </a:r>
          </a:p>
          <a:p>
            <a:pPr lvl="1" eaLnBrk="1" hangingPunct="1"/>
            <a:r>
              <a:rPr lang="tr-TR" altLang="en-US" sz="2000" smtClean="0">
                <a:solidFill>
                  <a:srgbClr val="FF0000"/>
                </a:solidFill>
              </a:rPr>
              <a:t>kesinlik</a:t>
            </a:r>
            <a:endParaRPr lang="en-US" altLang="en-US" sz="20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tr-TR" altLang="en-US" sz="2000" smtClean="0">
                <a:solidFill>
                  <a:srgbClr val="FF0000"/>
                </a:solidFill>
              </a:rPr>
              <a:t>tamlık</a:t>
            </a:r>
            <a:endParaRPr lang="en-US" altLang="en-US" sz="20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tr-TR" altLang="en-US" sz="2000" smtClean="0">
                <a:solidFill>
                  <a:srgbClr val="FF0000"/>
                </a:solidFill>
              </a:rPr>
              <a:t>tutarlılık</a:t>
            </a:r>
            <a:endParaRPr lang="en-US" altLang="en-US" sz="20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tr-TR" altLang="en-US" sz="2000" smtClean="0">
                <a:solidFill>
                  <a:srgbClr val="FF0000"/>
                </a:solidFill>
              </a:rPr>
              <a:t>zamanlama</a:t>
            </a:r>
            <a:endParaRPr lang="en-US" altLang="en-US" sz="20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tr-TR" altLang="en-US" sz="2000" smtClean="0">
                <a:solidFill>
                  <a:srgbClr val="FF0000"/>
                </a:solidFill>
              </a:rPr>
              <a:t>güvenilirlik</a:t>
            </a:r>
            <a:endParaRPr lang="en-US" altLang="en-US" sz="20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tr-TR" altLang="en-US" sz="2000" smtClean="0">
                <a:solidFill>
                  <a:srgbClr val="FF0000"/>
                </a:solidFill>
              </a:rPr>
              <a:t>Yorumlanabilirlik</a:t>
            </a:r>
            <a:endParaRPr lang="en-US" altLang="en-US" sz="20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tr-TR" altLang="en-US" sz="2000" smtClean="0">
                <a:solidFill>
                  <a:srgbClr val="FF0000"/>
                </a:solidFill>
              </a:rPr>
              <a:t>Erişebilirlik</a:t>
            </a:r>
          </a:p>
          <a:p>
            <a:pPr eaLnBrk="1" hangingPunct="1"/>
            <a:r>
              <a:rPr lang="tr-TR" altLang="en-US" sz="2000" smtClean="0"/>
              <a:t>Çoğu zaman  çeşitli nedenlerden dolayı veriler bu boyutlardan bir veya birkaçı üzere gereken koşulları sağlamıyor.  Bu durumda verilerin önişlenmesine ihtiyaç duyuluyor.</a:t>
            </a:r>
            <a:endParaRPr lang="en-US" altLang="en-US" sz="20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99AC6D-984E-41BD-A93B-B9B7EE87FBD0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1600200" y="4038600"/>
            <a:ext cx="2514600" cy="1295400"/>
          </a:xfrm>
          <a:prstGeom prst="rect">
            <a:avLst/>
          </a:prstGeom>
          <a:solidFill>
            <a:schemeClr val="folHlink">
              <a:alpha val="27843"/>
            </a:scheme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tr-TR" altLang="en-US" smtClean="0"/>
              <a:t>Sınıflandırma</a:t>
            </a:r>
            <a:endParaRPr lang="en-US" altLang="en-US" smtClean="0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1600200" y="24384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1600200" y="53340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3054350" y="44259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3359150" y="41973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3282950" y="44259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3511550" y="47307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4191000" y="441960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2825750" y="46545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29" name="Oval 12"/>
          <p:cNvSpPr>
            <a:spLocks noChangeArrowheads="1"/>
          </p:cNvSpPr>
          <p:nvPr/>
        </p:nvSpPr>
        <p:spPr bwMode="auto">
          <a:xfrm>
            <a:off x="2292350" y="35877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30" name="Oval 13"/>
          <p:cNvSpPr>
            <a:spLocks noChangeArrowheads="1"/>
          </p:cNvSpPr>
          <p:nvPr/>
        </p:nvSpPr>
        <p:spPr bwMode="auto">
          <a:xfrm>
            <a:off x="2444750" y="37401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31" name="Oval 14"/>
          <p:cNvSpPr>
            <a:spLocks noChangeArrowheads="1"/>
          </p:cNvSpPr>
          <p:nvPr/>
        </p:nvSpPr>
        <p:spPr bwMode="auto">
          <a:xfrm>
            <a:off x="2749550" y="36639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32" name="Oval 15"/>
          <p:cNvSpPr>
            <a:spLocks noChangeArrowheads="1"/>
          </p:cNvSpPr>
          <p:nvPr/>
        </p:nvSpPr>
        <p:spPr bwMode="auto">
          <a:xfrm>
            <a:off x="3054350" y="35877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33" name="Oval 16"/>
          <p:cNvSpPr>
            <a:spLocks noChangeArrowheads="1"/>
          </p:cNvSpPr>
          <p:nvPr/>
        </p:nvSpPr>
        <p:spPr bwMode="auto">
          <a:xfrm>
            <a:off x="2216150" y="42735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34" name="Oval 17"/>
          <p:cNvSpPr>
            <a:spLocks noChangeArrowheads="1"/>
          </p:cNvSpPr>
          <p:nvPr/>
        </p:nvSpPr>
        <p:spPr bwMode="auto">
          <a:xfrm>
            <a:off x="3435350" y="32829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35" name="Oval 18"/>
          <p:cNvSpPr>
            <a:spLocks noChangeArrowheads="1"/>
          </p:cNvSpPr>
          <p:nvPr/>
        </p:nvSpPr>
        <p:spPr bwMode="auto">
          <a:xfrm>
            <a:off x="2597150" y="40449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36" name="Oval 19"/>
          <p:cNvSpPr>
            <a:spLocks noChangeArrowheads="1"/>
          </p:cNvSpPr>
          <p:nvPr/>
        </p:nvSpPr>
        <p:spPr bwMode="auto">
          <a:xfrm>
            <a:off x="3054350" y="38925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37" name="Oval 20"/>
          <p:cNvSpPr>
            <a:spLocks noChangeArrowheads="1"/>
          </p:cNvSpPr>
          <p:nvPr/>
        </p:nvSpPr>
        <p:spPr bwMode="auto">
          <a:xfrm>
            <a:off x="3435350" y="38163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38" name="Oval 21"/>
          <p:cNvSpPr>
            <a:spLocks noChangeArrowheads="1"/>
          </p:cNvSpPr>
          <p:nvPr/>
        </p:nvSpPr>
        <p:spPr bwMode="auto">
          <a:xfrm>
            <a:off x="2368550" y="44259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39" name="Oval 22"/>
          <p:cNvSpPr>
            <a:spLocks noChangeArrowheads="1"/>
          </p:cNvSpPr>
          <p:nvPr/>
        </p:nvSpPr>
        <p:spPr bwMode="auto">
          <a:xfrm>
            <a:off x="2139950" y="46545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40" name="Oval 23"/>
          <p:cNvSpPr>
            <a:spLocks noChangeArrowheads="1"/>
          </p:cNvSpPr>
          <p:nvPr/>
        </p:nvSpPr>
        <p:spPr bwMode="auto">
          <a:xfrm>
            <a:off x="2825750" y="32829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41" name="Rectangle 24"/>
          <p:cNvSpPr>
            <a:spLocks noChangeArrowheads="1"/>
          </p:cNvSpPr>
          <p:nvPr/>
        </p:nvSpPr>
        <p:spPr bwMode="auto">
          <a:xfrm>
            <a:off x="2597150" y="48069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42" name="Oval 25"/>
          <p:cNvSpPr>
            <a:spLocks noChangeArrowheads="1"/>
          </p:cNvSpPr>
          <p:nvPr/>
        </p:nvSpPr>
        <p:spPr bwMode="auto">
          <a:xfrm>
            <a:off x="3435350" y="35115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43" name="Oval 26"/>
          <p:cNvSpPr>
            <a:spLocks noChangeArrowheads="1"/>
          </p:cNvSpPr>
          <p:nvPr/>
        </p:nvSpPr>
        <p:spPr bwMode="auto">
          <a:xfrm>
            <a:off x="4502150" y="35877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44" name="Oval 27"/>
          <p:cNvSpPr>
            <a:spLocks noChangeArrowheads="1"/>
          </p:cNvSpPr>
          <p:nvPr/>
        </p:nvSpPr>
        <p:spPr bwMode="auto">
          <a:xfrm>
            <a:off x="4197350" y="38163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45" name="Oval 28"/>
          <p:cNvSpPr>
            <a:spLocks noChangeArrowheads="1"/>
          </p:cNvSpPr>
          <p:nvPr/>
        </p:nvSpPr>
        <p:spPr bwMode="auto">
          <a:xfrm>
            <a:off x="4121150" y="41211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46" name="Oval 29"/>
          <p:cNvSpPr>
            <a:spLocks noChangeArrowheads="1"/>
          </p:cNvSpPr>
          <p:nvPr/>
        </p:nvSpPr>
        <p:spPr bwMode="auto">
          <a:xfrm>
            <a:off x="4425950" y="41973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47" name="Oval 30"/>
          <p:cNvSpPr>
            <a:spLocks noChangeArrowheads="1"/>
          </p:cNvSpPr>
          <p:nvPr/>
        </p:nvSpPr>
        <p:spPr bwMode="auto">
          <a:xfrm>
            <a:off x="4578350" y="43497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48" name="Oval 31"/>
          <p:cNvSpPr>
            <a:spLocks noChangeArrowheads="1"/>
          </p:cNvSpPr>
          <p:nvPr/>
        </p:nvSpPr>
        <p:spPr bwMode="auto">
          <a:xfrm>
            <a:off x="4502150" y="3968750"/>
            <a:ext cx="1397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49" name="Rectangle 32"/>
          <p:cNvSpPr>
            <a:spLocks noChangeArrowheads="1"/>
          </p:cNvSpPr>
          <p:nvPr/>
        </p:nvSpPr>
        <p:spPr bwMode="auto">
          <a:xfrm>
            <a:off x="3206750" y="3282950"/>
            <a:ext cx="139700" cy="139700"/>
          </a:xfrm>
          <a:prstGeom prst="rect">
            <a:avLst/>
          </a:prstGeom>
          <a:solidFill>
            <a:srgbClr val="51D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50" name="Rectangle 33"/>
          <p:cNvSpPr>
            <a:spLocks noChangeArrowheads="1"/>
          </p:cNvSpPr>
          <p:nvPr/>
        </p:nvSpPr>
        <p:spPr bwMode="auto">
          <a:xfrm>
            <a:off x="539750" y="1225550"/>
            <a:ext cx="7772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tr-TR" altLang="en-US" b="1">
                <a:solidFill>
                  <a:srgbClr val="FF0000"/>
                </a:solidFill>
                <a:latin typeface="Times New Roman" pitchFamily="18" charset="0"/>
              </a:rPr>
              <a:t>Sınıflandırma </a:t>
            </a:r>
            <a:r>
              <a:rPr lang="tr-TR" altLang="en-US" b="1">
                <a:latin typeface="Times New Roman" pitchFamily="18" charset="0"/>
              </a:rPr>
              <a:t>veya </a:t>
            </a:r>
            <a:r>
              <a:rPr lang="en-US" altLang="en-US" b="1">
                <a:latin typeface="Times New Roman" pitchFamily="18" charset="0"/>
              </a:rPr>
              <a:t> </a:t>
            </a:r>
            <a:r>
              <a:rPr lang="tr-TR" altLang="en-US" b="1">
                <a:latin typeface="Times New Roman" pitchFamily="18" charset="0"/>
              </a:rPr>
              <a:t>Danışmanlı öğrenme</a:t>
            </a:r>
            <a:r>
              <a:rPr lang="en-US" altLang="en-US" b="1">
                <a:latin typeface="Times New Roman" pitchFamily="18" charset="0"/>
              </a:rPr>
              <a:t>: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tr-TR" altLang="en-US" b="1">
                <a:latin typeface="Times New Roman" pitchFamily="18" charset="0"/>
              </a:rPr>
              <a:t>Önceden etiketlenmiş (sınıflandırılmış) örnekler esasında yeni örneğin sınıfının belirlenmesi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4851" name="Rectangle 34"/>
          <p:cNvSpPr>
            <a:spLocks noChangeArrowheads="1"/>
          </p:cNvSpPr>
          <p:nvPr/>
        </p:nvSpPr>
        <p:spPr bwMode="auto">
          <a:xfrm>
            <a:off x="4114800" y="2971800"/>
            <a:ext cx="914400" cy="2362200"/>
          </a:xfrm>
          <a:prstGeom prst="rect">
            <a:avLst/>
          </a:prstGeom>
          <a:solidFill>
            <a:schemeClr val="accent2">
              <a:alpha val="30980"/>
            </a:scheme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52" name="Rectangle 35"/>
          <p:cNvSpPr>
            <a:spLocks noChangeArrowheads="1"/>
          </p:cNvSpPr>
          <p:nvPr/>
        </p:nvSpPr>
        <p:spPr bwMode="auto">
          <a:xfrm>
            <a:off x="1600200" y="4038600"/>
            <a:ext cx="1219200" cy="1295400"/>
          </a:xfrm>
          <a:prstGeom prst="rect">
            <a:avLst/>
          </a:prstGeom>
          <a:solidFill>
            <a:schemeClr val="accent2">
              <a:alpha val="30980"/>
            </a:schemeClr>
          </a:solidFill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4853" name="Metin kutusu 1"/>
          <p:cNvSpPr txBox="1">
            <a:spLocks noChangeArrowheads="1"/>
          </p:cNvSpPr>
          <p:nvPr/>
        </p:nvSpPr>
        <p:spPr bwMode="auto">
          <a:xfrm>
            <a:off x="609600" y="5715000"/>
            <a:ext cx="784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en-US"/>
              <a:t>Sınıflar (dörtgenler) dışındaki veri, benzer (yakın) özellikleri bulunan sınıfa dahil edilir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B4671F-82A8-42B9-AD55-6406CD27F638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1145858" name="Freeform 2"/>
          <p:cNvSpPr>
            <a:spLocks/>
          </p:cNvSpPr>
          <p:nvPr/>
        </p:nvSpPr>
        <p:spPr bwMode="auto">
          <a:xfrm>
            <a:off x="2406650" y="4019550"/>
            <a:ext cx="1403350" cy="1069975"/>
          </a:xfrm>
          <a:custGeom>
            <a:avLst/>
            <a:gdLst>
              <a:gd name="T0" fmla="*/ 2147483647 w 1140"/>
              <a:gd name="T1" fmla="*/ 2147483647 h 674"/>
              <a:gd name="T2" fmla="*/ 2147483647 w 1140"/>
              <a:gd name="T3" fmla="*/ 2147483647 h 674"/>
              <a:gd name="T4" fmla="*/ 2147483647 w 1140"/>
              <a:gd name="T5" fmla="*/ 2147483647 h 674"/>
              <a:gd name="T6" fmla="*/ 2147483647 w 1140"/>
              <a:gd name="T7" fmla="*/ 2147483647 h 674"/>
              <a:gd name="T8" fmla="*/ 2147483647 w 1140"/>
              <a:gd name="T9" fmla="*/ 2147483647 h 674"/>
              <a:gd name="T10" fmla="*/ 2147483647 w 1140"/>
              <a:gd name="T11" fmla="*/ 2147483647 h 674"/>
              <a:gd name="T12" fmla="*/ 2147483647 w 1140"/>
              <a:gd name="T13" fmla="*/ 2147483647 h 674"/>
              <a:gd name="T14" fmla="*/ 2147483647 w 1140"/>
              <a:gd name="T15" fmla="*/ 2147483647 h 674"/>
              <a:gd name="T16" fmla="*/ 2147483647 w 1140"/>
              <a:gd name="T17" fmla="*/ 0 h 674"/>
              <a:gd name="T18" fmla="*/ 2147483647 w 1140"/>
              <a:gd name="T19" fmla="*/ 2147483647 h 674"/>
              <a:gd name="T20" fmla="*/ 2147483647 w 1140"/>
              <a:gd name="T21" fmla="*/ 2147483647 h 674"/>
              <a:gd name="T22" fmla="*/ 2147483647 w 1140"/>
              <a:gd name="T23" fmla="*/ 2147483647 h 674"/>
              <a:gd name="T24" fmla="*/ 2147483647 w 1140"/>
              <a:gd name="T25" fmla="*/ 2147483647 h 674"/>
              <a:gd name="T26" fmla="*/ 2147483647 w 1140"/>
              <a:gd name="T27" fmla="*/ 2147483647 h 674"/>
              <a:gd name="T28" fmla="*/ 2147483647 w 1140"/>
              <a:gd name="T29" fmla="*/ 2147483647 h 674"/>
              <a:gd name="T30" fmla="*/ 2147483647 w 1140"/>
              <a:gd name="T31" fmla="*/ 2147483647 h 674"/>
              <a:gd name="T32" fmla="*/ 2147483647 w 1140"/>
              <a:gd name="T33" fmla="*/ 2147483647 h 674"/>
              <a:gd name="T34" fmla="*/ 2147483647 w 1140"/>
              <a:gd name="T35" fmla="*/ 2147483647 h 674"/>
              <a:gd name="T36" fmla="*/ 2147483647 w 1140"/>
              <a:gd name="T37" fmla="*/ 2147483647 h 674"/>
              <a:gd name="T38" fmla="*/ 2147483647 w 1140"/>
              <a:gd name="T39" fmla="*/ 2147483647 h 674"/>
              <a:gd name="T40" fmla="*/ 2147483647 w 1140"/>
              <a:gd name="T41" fmla="*/ 2147483647 h 67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40"/>
              <a:gd name="T64" fmla="*/ 0 h 674"/>
              <a:gd name="T65" fmla="*/ 1140 w 1140"/>
              <a:gd name="T66" fmla="*/ 674 h 67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40" h="674">
                <a:moveTo>
                  <a:pt x="9" y="612"/>
                </a:moveTo>
                <a:cubicBezTo>
                  <a:pt x="42" y="548"/>
                  <a:pt x="70" y="482"/>
                  <a:pt x="102" y="418"/>
                </a:cubicBezTo>
                <a:cubicBezTo>
                  <a:pt x="105" y="411"/>
                  <a:pt x="113" y="409"/>
                  <a:pt x="118" y="403"/>
                </a:cubicBezTo>
                <a:cubicBezTo>
                  <a:pt x="151" y="361"/>
                  <a:pt x="188" y="324"/>
                  <a:pt x="226" y="286"/>
                </a:cubicBezTo>
                <a:cubicBezTo>
                  <a:pt x="253" y="259"/>
                  <a:pt x="291" y="230"/>
                  <a:pt x="327" y="217"/>
                </a:cubicBezTo>
                <a:cubicBezTo>
                  <a:pt x="347" y="210"/>
                  <a:pt x="389" y="201"/>
                  <a:pt x="389" y="201"/>
                </a:cubicBezTo>
                <a:cubicBezTo>
                  <a:pt x="434" y="171"/>
                  <a:pt x="476" y="139"/>
                  <a:pt x="520" y="108"/>
                </a:cubicBezTo>
                <a:cubicBezTo>
                  <a:pt x="541" y="93"/>
                  <a:pt x="612" y="80"/>
                  <a:pt x="644" y="70"/>
                </a:cubicBezTo>
                <a:cubicBezTo>
                  <a:pt x="715" y="47"/>
                  <a:pt x="762" y="16"/>
                  <a:pt x="838" y="0"/>
                </a:cubicBezTo>
                <a:cubicBezTo>
                  <a:pt x="871" y="3"/>
                  <a:pt x="905" y="1"/>
                  <a:pt x="938" y="8"/>
                </a:cubicBezTo>
                <a:cubicBezTo>
                  <a:pt x="948" y="10"/>
                  <a:pt x="981" y="73"/>
                  <a:pt x="993" y="85"/>
                </a:cubicBezTo>
                <a:cubicBezTo>
                  <a:pt x="1011" y="103"/>
                  <a:pt x="1048" y="133"/>
                  <a:pt x="1062" y="147"/>
                </a:cubicBezTo>
                <a:cubicBezTo>
                  <a:pt x="1067" y="152"/>
                  <a:pt x="1078" y="163"/>
                  <a:pt x="1078" y="163"/>
                </a:cubicBezTo>
                <a:cubicBezTo>
                  <a:pt x="1086" y="189"/>
                  <a:pt x="1090" y="206"/>
                  <a:pt x="1109" y="225"/>
                </a:cubicBezTo>
                <a:cubicBezTo>
                  <a:pt x="1122" y="266"/>
                  <a:pt x="1133" y="305"/>
                  <a:pt x="1140" y="348"/>
                </a:cubicBezTo>
                <a:cubicBezTo>
                  <a:pt x="1134" y="395"/>
                  <a:pt x="1127" y="447"/>
                  <a:pt x="1101" y="488"/>
                </a:cubicBezTo>
                <a:cubicBezTo>
                  <a:pt x="1039" y="586"/>
                  <a:pt x="910" y="602"/>
                  <a:pt x="807" y="612"/>
                </a:cubicBezTo>
                <a:cubicBezTo>
                  <a:pt x="692" y="638"/>
                  <a:pt x="576" y="642"/>
                  <a:pt x="458" y="650"/>
                </a:cubicBezTo>
                <a:cubicBezTo>
                  <a:pt x="406" y="658"/>
                  <a:pt x="354" y="663"/>
                  <a:pt x="303" y="674"/>
                </a:cubicBezTo>
                <a:cubicBezTo>
                  <a:pt x="210" y="671"/>
                  <a:pt x="117" y="674"/>
                  <a:pt x="25" y="666"/>
                </a:cubicBezTo>
                <a:cubicBezTo>
                  <a:pt x="0" y="664"/>
                  <a:pt x="3" y="626"/>
                  <a:pt x="9" y="612"/>
                </a:cubicBezTo>
                <a:close/>
              </a:path>
            </a:pathLst>
          </a:custGeom>
          <a:pattFill prst="dashUpDiag">
            <a:fgClr>
              <a:srgbClr val="33CCCC"/>
            </a:fgClr>
            <a:bgClr>
              <a:srgbClr val="FFFFFF"/>
            </a:bgClr>
          </a:pattFill>
          <a:ln w="9525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45859" name="Freeform 3"/>
          <p:cNvSpPr>
            <a:spLocks/>
          </p:cNvSpPr>
          <p:nvPr/>
        </p:nvSpPr>
        <p:spPr bwMode="auto">
          <a:xfrm>
            <a:off x="3968750" y="3503613"/>
            <a:ext cx="908050" cy="1449387"/>
          </a:xfrm>
          <a:custGeom>
            <a:avLst/>
            <a:gdLst>
              <a:gd name="T0" fmla="*/ 2147483647 w 702"/>
              <a:gd name="T1" fmla="*/ 2147483647 h 729"/>
              <a:gd name="T2" fmla="*/ 2147483647 w 702"/>
              <a:gd name="T3" fmla="*/ 2147483647 h 729"/>
              <a:gd name="T4" fmla="*/ 2147483647 w 702"/>
              <a:gd name="T5" fmla="*/ 2147483647 h 729"/>
              <a:gd name="T6" fmla="*/ 2147483647 w 702"/>
              <a:gd name="T7" fmla="*/ 2147483647 h 729"/>
              <a:gd name="T8" fmla="*/ 2147483647 w 702"/>
              <a:gd name="T9" fmla="*/ 0 h 729"/>
              <a:gd name="T10" fmla="*/ 2147483647 w 702"/>
              <a:gd name="T11" fmla="*/ 2147483647 h 729"/>
              <a:gd name="T12" fmla="*/ 2147483647 w 702"/>
              <a:gd name="T13" fmla="*/ 2147483647 h 729"/>
              <a:gd name="T14" fmla="*/ 2147483647 w 702"/>
              <a:gd name="T15" fmla="*/ 2147483647 h 729"/>
              <a:gd name="T16" fmla="*/ 2147483647 w 702"/>
              <a:gd name="T17" fmla="*/ 2147483647 h 729"/>
              <a:gd name="T18" fmla="*/ 2147483647 w 702"/>
              <a:gd name="T19" fmla="*/ 2147483647 h 729"/>
              <a:gd name="T20" fmla="*/ 2147483647 w 702"/>
              <a:gd name="T21" fmla="*/ 2147483647 h 729"/>
              <a:gd name="T22" fmla="*/ 2147483647 w 702"/>
              <a:gd name="T23" fmla="*/ 2147483647 h 729"/>
              <a:gd name="T24" fmla="*/ 2147483647 w 702"/>
              <a:gd name="T25" fmla="*/ 2147483647 h 729"/>
              <a:gd name="T26" fmla="*/ 2147483647 w 702"/>
              <a:gd name="T27" fmla="*/ 2147483647 h 729"/>
              <a:gd name="T28" fmla="*/ 2147483647 w 702"/>
              <a:gd name="T29" fmla="*/ 2147483647 h 729"/>
              <a:gd name="T30" fmla="*/ 2147483647 w 702"/>
              <a:gd name="T31" fmla="*/ 2147483647 h 729"/>
              <a:gd name="T32" fmla="*/ 2147483647 w 702"/>
              <a:gd name="T33" fmla="*/ 2147483647 h 729"/>
              <a:gd name="T34" fmla="*/ 2147483647 w 702"/>
              <a:gd name="T35" fmla="*/ 2147483647 h 72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02"/>
              <a:gd name="T55" fmla="*/ 0 h 729"/>
              <a:gd name="T56" fmla="*/ 702 w 702"/>
              <a:gd name="T57" fmla="*/ 729 h 72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02" h="729">
                <a:moveTo>
                  <a:pt x="47" y="433"/>
                </a:moveTo>
                <a:cubicBezTo>
                  <a:pt x="47" y="419"/>
                  <a:pt x="0" y="192"/>
                  <a:pt x="86" y="162"/>
                </a:cubicBezTo>
                <a:cubicBezTo>
                  <a:pt x="163" y="102"/>
                  <a:pt x="131" y="124"/>
                  <a:pt x="179" y="93"/>
                </a:cubicBezTo>
                <a:cubicBezTo>
                  <a:pt x="190" y="76"/>
                  <a:pt x="207" y="49"/>
                  <a:pt x="225" y="38"/>
                </a:cubicBezTo>
                <a:cubicBezTo>
                  <a:pt x="262" y="16"/>
                  <a:pt x="316" y="14"/>
                  <a:pt x="357" y="0"/>
                </a:cubicBezTo>
                <a:cubicBezTo>
                  <a:pt x="396" y="3"/>
                  <a:pt x="435" y="1"/>
                  <a:pt x="473" y="8"/>
                </a:cubicBezTo>
                <a:cubicBezTo>
                  <a:pt x="488" y="11"/>
                  <a:pt x="540" y="90"/>
                  <a:pt x="558" y="108"/>
                </a:cubicBezTo>
                <a:cubicBezTo>
                  <a:pt x="574" y="153"/>
                  <a:pt x="586" y="199"/>
                  <a:pt x="612" y="240"/>
                </a:cubicBezTo>
                <a:cubicBezTo>
                  <a:pt x="635" y="330"/>
                  <a:pt x="602" y="209"/>
                  <a:pt x="636" y="302"/>
                </a:cubicBezTo>
                <a:cubicBezTo>
                  <a:pt x="658" y="360"/>
                  <a:pt x="666" y="427"/>
                  <a:pt x="682" y="488"/>
                </a:cubicBezTo>
                <a:cubicBezTo>
                  <a:pt x="678" y="566"/>
                  <a:pt x="702" y="694"/>
                  <a:pt x="605" y="728"/>
                </a:cubicBezTo>
                <a:cubicBezTo>
                  <a:pt x="561" y="725"/>
                  <a:pt x="516" y="729"/>
                  <a:pt x="473" y="720"/>
                </a:cubicBezTo>
                <a:cubicBezTo>
                  <a:pt x="462" y="718"/>
                  <a:pt x="459" y="703"/>
                  <a:pt x="450" y="697"/>
                </a:cubicBezTo>
                <a:cubicBezTo>
                  <a:pt x="416" y="674"/>
                  <a:pt x="407" y="680"/>
                  <a:pt x="380" y="658"/>
                </a:cubicBezTo>
                <a:cubicBezTo>
                  <a:pt x="350" y="633"/>
                  <a:pt x="333" y="609"/>
                  <a:pt x="295" y="596"/>
                </a:cubicBezTo>
                <a:cubicBezTo>
                  <a:pt x="238" y="539"/>
                  <a:pt x="119" y="485"/>
                  <a:pt x="39" y="464"/>
                </a:cubicBezTo>
                <a:cubicBezTo>
                  <a:pt x="34" y="456"/>
                  <a:pt x="22" y="450"/>
                  <a:pt x="24" y="441"/>
                </a:cubicBezTo>
                <a:cubicBezTo>
                  <a:pt x="26" y="433"/>
                  <a:pt x="47" y="433"/>
                  <a:pt x="47" y="433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rgbClr val="FFFFFF"/>
            </a:bgClr>
          </a:pattFill>
          <a:ln w="9525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tr-TR" altLang="en-US" smtClean="0"/>
              <a:t>Kümeleme</a:t>
            </a:r>
            <a:endParaRPr lang="en-US" altLang="en-US" smtClean="0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1600200" y="24384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1600200" y="53340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3054350" y="44259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3359150" y="41973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3282950" y="44259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3511550" y="47307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4191000" y="441960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2825750" y="46545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54" name="Oval 13"/>
          <p:cNvSpPr>
            <a:spLocks noChangeArrowheads="1"/>
          </p:cNvSpPr>
          <p:nvPr/>
        </p:nvSpPr>
        <p:spPr bwMode="auto">
          <a:xfrm>
            <a:off x="2292350" y="35877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55" name="Oval 14"/>
          <p:cNvSpPr>
            <a:spLocks noChangeArrowheads="1"/>
          </p:cNvSpPr>
          <p:nvPr/>
        </p:nvSpPr>
        <p:spPr bwMode="auto">
          <a:xfrm>
            <a:off x="2444750" y="37401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56" name="Oval 15"/>
          <p:cNvSpPr>
            <a:spLocks noChangeArrowheads="1"/>
          </p:cNvSpPr>
          <p:nvPr/>
        </p:nvSpPr>
        <p:spPr bwMode="auto">
          <a:xfrm>
            <a:off x="2749550" y="36639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57" name="Oval 16"/>
          <p:cNvSpPr>
            <a:spLocks noChangeArrowheads="1"/>
          </p:cNvSpPr>
          <p:nvPr/>
        </p:nvSpPr>
        <p:spPr bwMode="auto">
          <a:xfrm>
            <a:off x="3054350" y="35877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58" name="Oval 17"/>
          <p:cNvSpPr>
            <a:spLocks noChangeArrowheads="1"/>
          </p:cNvSpPr>
          <p:nvPr/>
        </p:nvSpPr>
        <p:spPr bwMode="auto">
          <a:xfrm>
            <a:off x="2216150" y="42735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59" name="Oval 18"/>
          <p:cNvSpPr>
            <a:spLocks noChangeArrowheads="1"/>
          </p:cNvSpPr>
          <p:nvPr/>
        </p:nvSpPr>
        <p:spPr bwMode="auto">
          <a:xfrm>
            <a:off x="3435350" y="32829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60" name="Oval 19"/>
          <p:cNvSpPr>
            <a:spLocks noChangeArrowheads="1"/>
          </p:cNvSpPr>
          <p:nvPr/>
        </p:nvSpPr>
        <p:spPr bwMode="auto">
          <a:xfrm>
            <a:off x="2597150" y="40449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61" name="Oval 20"/>
          <p:cNvSpPr>
            <a:spLocks noChangeArrowheads="1"/>
          </p:cNvSpPr>
          <p:nvPr/>
        </p:nvSpPr>
        <p:spPr bwMode="auto">
          <a:xfrm>
            <a:off x="3054350" y="38925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62" name="Oval 21"/>
          <p:cNvSpPr>
            <a:spLocks noChangeArrowheads="1"/>
          </p:cNvSpPr>
          <p:nvPr/>
        </p:nvSpPr>
        <p:spPr bwMode="auto">
          <a:xfrm>
            <a:off x="3435350" y="38163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63" name="Oval 22"/>
          <p:cNvSpPr>
            <a:spLocks noChangeArrowheads="1"/>
          </p:cNvSpPr>
          <p:nvPr/>
        </p:nvSpPr>
        <p:spPr bwMode="auto">
          <a:xfrm>
            <a:off x="2368550" y="44259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64" name="Oval 23"/>
          <p:cNvSpPr>
            <a:spLocks noChangeArrowheads="1"/>
          </p:cNvSpPr>
          <p:nvPr/>
        </p:nvSpPr>
        <p:spPr bwMode="auto">
          <a:xfrm>
            <a:off x="2139950" y="46545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65" name="Oval 24"/>
          <p:cNvSpPr>
            <a:spLocks noChangeArrowheads="1"/>
          </p:cNvSpPr>
          <p:nvPr/>
        </p:nvSpPr>
        <p:spPr bwMode="auto">
          <a:xfrm>
            <a:off x="2825750" y="32829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66" name="Rectangle 25"/>
          <p:cNvSpPr>
            <a:spLocks noChangeArrowheads="1"/>
          </p:cNvSpPr>
          <p:nvPr/>
        </p:nvSpPr>
        <p:spPr bwMode="auto">
          <a:xfrm>
            <a:off x="2597150" y="48069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67" name="Oval 26"/>
          <p:cNvSpPr>
            <a:spLocks noChangeArrowheads="1"/>
          </p:cNvSpPr>
          <p:nvPr/>
        </p:nvSpPr>
        <p:spPr bwMode="auto">
          <a:xfrm>
            <a:off x="3435350" y="35115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68" name="Oval 27"/>
          <p:cNvSpPr>
            <a:spLocks noChangeArrowheads="1"/>
          </p:cNvSpPr>
          <p:nvPr/>
        </p:nvSpPr>
        <p:spPr bwMode="auto">
          <a:xfrm>
            <a:off x="4502150" y="35877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69" name="Oval 28"/>
          <p:cNvSpPr>
            <a:spLocks noChangeArrowheads="1"/>
          </p:cNvSpPr>
          <p:nvPr/>
        </p:nvSpPr>
        <p:spPr bwMode="auto">
          <a:xfrm>
            <a:off x="4197350" y="38163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70" name="Oval 29"/>
          <p:cNvSpPr>
            <a:spLocks noChangeArrowheads="1"/>
          </p:cNvSpPr>
          <p:nvPr/>
        </p:nvSpPr>
        <p:spPr bwMode="auto">
          <a:xfrm>
            <a:off x="4121150" y="41211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71" name="Oval 30"/>
          <p:cNvSpPr>
            <a:spLocks noChangeArrowheads="1"/>
          </p:cNvSpPr>
          <p:nvPr/>
        </p:nvSpPr>
        <p:spPr bwMode="auto">
          <a:xfrm>
            <a:off x="4425950" y="41973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72" name="Oval 31"/>
          <p:cNvSpPr>
            <a:spLocks noChangeArrowheads="1"/>
          </p:cNvSpPr>
          <p:nvPr/>
        </p:nvSpPr>
        <p:spPr bwMode="auto">
          <a:xfrm>
            <a:off x="4578350" y="43497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73" name="Oval 32"/>
          <p:cNvSpPr>
            <a:spLocks noChangeArrowheads="1"/>
          </p:cNvSpPr>
          <p:nvPr/>
        </p:nvSpPr>
        <p:spPr bwMode="auto">
          <a:xfrm>
            <a:off x="4502150" y="3968750"/>
            <a:ext cx="139700" cy="1397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74" name="Rectangle 33"/>
          <p:cNvSpPr>
            <a:spLocks noChangeArrowheads="1"/>
          </p:cNvSpPr>
          <p:nvPr/>
        </p:nvSpPr>
        <p:spPr bwMode="auto">
          <a:xfrm>
            <a:off x="3206750" y="3282950"/>
            <a:ext cx="139700" cy="139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35875" name="Rectangle 34"/>
          <p:cNvSpPr>
            <a:spLocks noChangeArrowheads="1"/>
          </p:cNvSpPr>
          <p:nvPr/>
        </p:nvSpPr>
        <p:spPr bwMode="auto">
          <a:xfrm>
            <a:off x="4114800" y="1295400"/>
            <a:ext cx="4648200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tr-TR" altLang="en-US" b="1">
                <a:solidFill>
                  <a:srgbClr val="FF0000"/>
                </a:solidFill>
                <a:latin typeface="Times New Roman" pitchFamily="18" charset="0"/>
              </a:rPr>
              <a:t>Kümeleme</a:t>
            </a:r>
            <a:r>
              <a:rPr lang="tr-TR" altLang="en-US" b="1">
                <a:latin typeface="Times New Roman" pitchFamily="18" charset="0"/>
              </a:rPr>
              <a:t> veya Danışmansız öğrenme</a:t>
            </a:r>
            <a:r>
              <a:rPr lang="en-US" altLang="en-US" b="1">
                <a:latin typeface="Times New Roman" pitchFamily="18" charset="0"/>
              </a:rPr>
              <a:t>: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tr-TR" altLang="en-US" b="1">
                <a:latin typeface="Times New Roman" pitchFamily="18" charset="0"/>
              </a:rPr>
              <a:t>Etiketlenmemiş (sınıflandırılmamış) verilerin “doğal” gruplaştırılması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145891" name="Freeform 35" descr="Wide downward diagonal"/>
          <p:cNvSpPr>
            <a:spLocks/>
          </p:cNvSpPr>
          <p:nvPr/>
        </p:nvSpPr>
        <p:spPr bwMode="auto">
          <a:xfrm>
            <a:off x="1984375" y="3195638"/>
            <a:ext cx="1752600" cy="1684337"/>
          </a:xfrm>
          <a:custGeom>
            <a:avLst/>
            <a:gdLst>
              <a:gd name="T0" fmla="*/ 2147483647 w 1104"/>
              <a:gd name="T1" fmla="*/ 2147483647 h 1061"/>
              <a:gd name="T2" fmla="*/ 2147483647 w 1104"/>
              <a:gd name="T3" fmla="*/ 2147483647 h 1061"/>
              <a:gd name="T4" fmla="*/ 2147483647 w 1104"/>
              <a:gd name="T5" fmla="*/ 2147483647 h 1061"/>
              <a:gd name="T6" fmla="*/ 2147483647 w 1104"/>
              <a:gd name="T7" fmla="*/ 2147483647 h 1061"/>
              <a:gd name="T8" fmla="*/ 2147483647 w 1104"/>
              <a:gd name="T9" fmla="*/ 2147483647 h 1061"/>
              <a:gd name="T10" fmla="*/ 2147483647 w 1104"/>
              <a:gd name="T11" fmla="*/ 2147483647 h 1061"/>
              <a:gd name="T12" fmla="*/ 2147483647 w 1104"/>
              <a:gd name="T13" fmla="*/ 0 h 1061"/>
              <a:gd name="T14" fmla="*/ 2147483647 w 1104"/>
              <a:gd name="T15" fmla="*/ 2147483647 h 1061"/>
              <a:gd name="T16" fmla="*/ 2147483647 w 1104"/>
              <a:gd name="T17" fmla="*/ 2147483647 h 1061"/>
              <a:gd name="T18" fmla="*/ 2147483647 w 1104"/>
              <a:gd name="T19" fmla="*/ 2147483647 h 1061"/>
              <a:gd name="T20" fmla="*/ 2147483647 w 1104"/>
              <a:gd name="T21" fmla="*/ 2147483647 h 1061"/>
              <a:gd name="T22" fmla="*/ 2147483647 w 1104"/>
              <a:gd name="T23" fmla="*/ 2147483647 h 1061"/>
              <a:gd name="T24" fmla="*/ 2147483647 w 1104"/>
              <a:gd name="T25" fmla="*/ 2147483647 h 1061"/>
              <a:gd name="T26" fmla="*/ 2147483647 w 1104"/>
              <a:gd name="T27" fmla="*/ 2147483647 h 1061"/>
              <a:gd name="T28" fmla="*/ 2147483647 w 1104"/>
              <a:gd name="T29" fmla="*/ 2147483647 h 1061"/>
              <a:gd name="T30" fmla="*/ 2147483647 w 1104"/>
              <a:gd name="T31" fmla="*/ 2147483647 h 1061"/>
              <a:gd name="T32" fmla="*/ 2147483647 w 1104"/>
              <a:gd name="T33" fmla="*/ 2147483647 h 1061"/>
              <a:gd name="T34" fmla="*/ 2147483647 w 1104"/>
              <a:gd name="T35" fmla="*/ 2147483647 h 1061"/>
              <a:gd name="T36" fmla="*/ 2147483647 w 1104"/>
              <a:gd name="T37" fmla="*/ 2147483647 h 1061"/>
              <a:gd name="T38" fmla="*/ 2147483647 w 1104"/>
              <a:gd name="T39" fmla="*/ 2147483647 h 1061"/>
              <a:gd name="T40" fmla="*/ 2147483647 w 1104"/>
              <a:gd name="T41" fmla="*/ 2147483647 h 1061"/>
              <a:gd name="T42" fmla="*/ 2147483647 w 1104"/>
              <a:gd name="T43" fmla="*/ 2147483647 h 1061"/>
              <a:gd name="T44" fmla="*/ 2147483647 w 1104"/>
              <a:gd name="T45" fmla="*/ 2147483647 h 1061"/>
              <a:gd name="T46" fmla="*/ 2147483647 w 1104"/>
              <a:gd name="T47" fmla="*/ 2147483647 h 1061"/>
              <a:gd name="T48" fmla="*/ 2147483647 w 1104"/>
              <a:gd name="T49" fmla="*/ 2147483647 h 1061"/>
              <a:gd name="T50" fmla="*/ 2147483647 w 1104"/>
              <a:gd name="T51" fmla="*/ 2147483647 h 10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104"/>
              <a:gd name="T79" fmla="*/ 0 h 1061"/>
              <a:gd name="T80" fmla="*/ 1104 w 1104"/>
              <a:gd name="T81" fmla="*/ 1061 h 106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104" h="1061">
                <a:moveTo>
                  <a:pt x="12" y="945"/>
                </a:moveTo>
                <a:cubicBezTo>
                  <a:pt x="21" y="808"/>
                  <a:pt x="19" y="668"/>
                  <a:pt x="51" y="534"/>
                </a:cubicBezTo>
                <a:cubicBezTo>
                  <a:pt x="53" y="525"/>
                  <a:pt x="63" y="465"/>
                  <a:pt x="66" y="457"/>
                </a:cubicBezTo>
                <a:cubicBezTo>
                  <a:pt x="108" y="349"/>
                  <a:pt x="179" y="231"/>
                  <a:pt x="268" y="155"/>
                </a:cubicBezTo>
                <a:cubicBezTo>
                  <a:pt x="328" y="104"/>
                  <a:pt x="265" y="164"/>
                  <a:pt x="360" y="101"/>
                </a:cubicBezTo>
                <a:cubicBezTo>
                  <a:pt x="383" y="86"/>
                  <a:pt x="403" y="63"/>
                  <a:pt x="430" y="54"/>
                </a:cubicBezTo>
                <a:cubicBezTo>
                  <a:pt x="502" y="31"/>
                  <a:pt x="572" y="11"/>
                  <a:pt x="647" y="0"/>
                </a:cubicBezTo>
                <a:cubicBezTo>
                  <a:pt x="724" y="3"/>
                  <a:pt x="802" y="3"/>
                  <a:pt x="879" y="8"/>
                </a:cubicBezTo>
                <a:cubicBezTo>
                  <a:pt x="902" y="9"/>
                  <a:pt x="927" y="26"/>
                  <a:pt x="949" y="31"/>
                </a:cubicBezTo>
                <a:cubicBezTo>
                  <a:pt x="987" y="40"/>
                  <a:pt x="1026" y="48"/>
                  <a:pt x="1065" y="54"/>
                </a:cubicBezTo>
                <a:cubicBezTo>
                  <a:pt x="1080" y="78"/>
                  <a:pt x="1088" y="101"/>
                  <a:pt x="1104" y="124"/>
                </a:cubicBezTo>
                <a:cubicBezTo>
                  <a:pt x="1101" y="199"/>
                  <a:pt x="1101" y="274"/>
                  <a:pt x="1096" y="349"/>
                </a:cubicBezTo>
                <a:cubicBezTo>
                  <a:pt x="1094" y="375"/>
                  <a:pt x="1057" y="418"/>
                  <a:pt x="1057" y="418"/>
                </a:cubicBezTo>
                <a:cubicBezTo>
                  <a:pt x="1010" y="559"/>
                  <a:pt x="899" y="557"/>
                  <a:pt x="771" y="565"/>
                </a:cubicBezTo>
                <a:cubicBezTo>
                  <a:pt x="737" y="574"/>
                  <a:pt x="725" y="593"/>
                  <a:pt x="693" y="604"/>
                </a:cubicBezTo>
                <a:cubicBezTo>
                  <a:pt x="672" y="626"/>
                  <a:pt x="650" y="626"/>
                  <a:pt x="624" y="643"/>
                </a:cubicBezTo>
                <a:cubicBezTo>
                  <a:pt x="570" y="678"/>
                  <a:pt x="512" y="765"/>
                  <a:pt x="453" y="782"/>
                </a:cubicBezTo>
                <a:cubicBezTo>
                  <a:pt x="435" y="802"/>
                  <a:pt x="425" y="812"/>
                  <a:pt x="399" y="821"/>
                </a:cubicBezTo>
                <a:cubicBezTo>
                  <a:pt x="369" y="867"/>
                  <a:pt x="324" y="905"/>
                  <a:pt x="275" y="929"/>
                </a:cubicBezTo>
                <a:cubicBezTo>
                  <a:pt x="243" y="964"/>
                  <a:pt x="189" y="961"/>
                  <a:pt x="144" y="968"/>
                </a:cubicBezTo>
                <a:cubicBezTo>
                  <a:pt x="136" y="971"/>
                  <a:pt x="124" y="983"/>
                  <a:pt x="120" y="976"/>
                </a:cubicBezTo>
                <a:cubicBezTo>
                  <a:pt x="109" y="954"/>
                  <a:pt x="182" y="937"/>
                  <a:pt x="182" y="937"/>
                </a:cubicBezTo>
                <a:cubicBezTo>
                  <a:pt x="228" y="952"/>
                  <a:pt x="233" y="994"/>
                  <a:pt x="198" y="1030"/>
                </a:cubicBezTo>
                <a:cubicBezTo>
                  <a:pt x="178" y="1051"/>
                  <a:pt x="147" y="1054"/>
                  <a:pt x="120" y="1061"/>
                </a:cubicBezTo>
                <a:cubicBezTo>
                  <a:pt x="52" y="1053"/>
                  <a:pt x="57" y="1061"/>
                  <a:pt x="20" y="1022"/>
                </a:cubicBezTo>
                <a:cubicBezTo>
                  <a:pt x="0" y="966"/>
                  <a:pt x="0" y="992"/>
                  <a:pt x="12" y="945"/>
                </a:cubicBezTo>
                <a:close/>
              </a:path>
            </a:pathLst>
          </a:custGeom>
          <a:pattFill prst="wdDnDiag">
            <a:fgClr>
              <a:srgbClr val="FF99CC">
                <a:alpha val="50195"/>
              </a:srgbClr>
            </a:fgClr>
            <a:bgClr>
              <a:srgbClr val="FFFFFF">
                <a:alpha val="50195"/>
              </a:srgbClr>
            </a:bgClr>
          </a:pattFill>
          <a:ln w="9525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77" name="Metin kutusu 1"/>
          <p:cNvSpPr txBox="1">
            <a:spLocks noChangeArrowheads="1"/>
          </p:cNvSpPr>
          <p:nvPr/>
        </p:nvSpPr>
        <p:spPr bwMode="auto">
          <a:xfrm>
            <a:off x="685800" y="5562600"/>
            <a:ext cx="754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en-US"/>
              <a:t>Benzer(yakın) veriler küme oluşturuyor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858" grpId="0" animBg="1"/>
      <p:bldP spid="1145859" grpId="0" animBg="1"/>
      <p:bldP spid="114589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Verilerin önişlenilmesi</a:t>
            </a:r>
          </a:p>
        </p:txBody>
      </p:sp>
      <p:sp>
        <p:nvSpPr>
          <p:cNvPr id="47107" name="2 Metin Yer Tutucusu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8077200" cy="5029200"/>
          </a:xfrm>
        </p:spPr>
        <p:txBody>
          <a:bodyPr/>
          <a:lstStyle/>
          <a:p>
            <a:r>
              <a:rPr lang="tr-TR" altLang="en-US" sz="4800" smtClean="0">
                <a:solidFill>
                  <a:srgbClr val="FF7C80"/>
                </a:solidFill>
              </a:rPr>
              <a:t>Veri Bütünleme ve Dönüştürme </a:t>
            </a:r>
          </a:p>
        </p:txBody>
      </p:sp>
      <p:sp>
        <p:nvSpPr>
          <p:cNvPr id="47108" name="7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5E270A-A7F8-42D5-9F66-F039FA956135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C8BD5C-7EDF-448D-BEE0-4F84CE12EC76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153400" cy="762000"/>
          </a:xfrm>
        </p:spPr>
        <p:txBody>
          <a:bodyPr/>
          <a:lstStyle/>
          <a:p>
            <a:pPr eaLnBrk="1" hangingPunct="1"/>
            <a:r>
              <a:rPr lang="tr-TR" altLang="en-US" sz="3200" smtClean="0"/>
              <a:t>Veri Bütünlemede fazlalığın aradan kaldırılması</a:t>
            </a:r>
            <a:endParaRPr lang="en-US" altLang="en-US" sz="320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r-TR" altLang="en-US" sz="2000" smtClean="0"/>
              <a:t>Çoklu veritabanlarının bütünleşmesi zamanı veri fazlalığı ortaya çıkıyor</a:t>
            </a:r>
            <a:endParaRPr lang="en-US" altLang="en-US" sz="2000" smtClean="0"/>
          </a:p>
          <a:p>
            <a:pPr lvl="1" eaLnBrk="1" hangingPunct="1">
              <a:lnSpc>
                <a:spcPct val="110000"/>
              </a:lnSpc>
            </a:pPr>
            <a:r>
              <a:rPr lang="tr-TR" altLang="en-US" sz="2000" i="1" smtClean="0">
                <a:solidFill>
                  <a:srgbClr val="FF0000"/>
                </a:solidFill>
              </a:rPr>
              <a:t>Nesne tanımlanması</a:t>
            </a:r>
            <a:r>
              <a:rPr lang="en-US" altLang="en-US" sz="2000" smtClean="0">
                <a:solidFill>
                  <a:srgbClr val="FF0000"/>
                </a:solidFill>
              </a:rPr>
              <a:t>:  </a:t>
            </a:r>
            <a:r>
              <a:rPr lang="tr-TR" altLang="en-US" sz="2000" smtClean="0"/>
              <a:t>Aynı nesne veya özellik farklı veri tabanlarında farklı adlar taşımaktadır</a:t>
            </a:r>
            <a:endParaRPr lang="en-US" altLang="en-US" sz="2000" smtClean="0"/>
          </a:p>
          <a:p>
            <a:pPr lvl="1" eaLnBrk="1" hangingPunct="1">
              <a:lnSpc>
                <a:spcPct val="110000"/>
              </a:lnSpc>
            </a:pPr>
            <a:r>
              <a:rPr lang="tr-TR" altLang="en-US" sz="2000" i="1" smtClean="0">
                <a:solidFill>
                  <a:srgbClr val="FF0000"/>
                </a:solidFill>
              </a:rPr>
              <a:t>Alınma veriler: </a:t>
            </a:r>
            <a:r>
              <a:rPr lang="tr-TR" altLang="en-US" sz="2000" smtClean="0"/>
              <a:t>Bir tablodaki özellik değeri, diğer bir tablodaki özellik değerlerinden alınabilir.</a:t>
            </a:r>
            <a:endParaRPr lang="en-US" altLang="en-US" sz="2000" smtClean="0"/>
          </a:p>
          <a:p>
            <a:pPr eaLnBrk="1" hangingPunct="1">
              <a:lnSpc>
                <a:spcPct val="110000"/>
              </a:lnSpc>
            </a:pPr>
            <a:r>
              <a:rPr lang="tr-TR" altLang="en-US" sz="2000" smtClean="0">
                <a:solidFill>
                  <a:schemeClr val="folHlink"/>
                </a:solidFill>
              </a:rPr>
              <a:t>Fazla (önemsiz)  özelliklerin korelasyon analiz yöntemleriyle silinmesi mümkündür</a:t>
            </a:r>
            <a:endParaRPr lang="en-US" altLang="en-US" sz="2000" smtClean="0"/>
          </a:p>
          <a:p>
            <a:pPr eaLnBrk="1" hangingPunct="1">
              <a:lnSpc>
                <a:spcPct val="110000"/>
              </a:lnSpc>
            </a:pPr>
            <a:r>
              <a:rPr lang="tr-TR" altLang="en-US" sz="2000" smtClean="0"/>
              <a:t>Farklı kaynaklardan alınmış verilerin  bütünleştirilmesi sürecine özenli yaklaşımla veri fazlalığını ve tutarsızlığı azaltmak/küçültmek mümkündür. Bununla da gereken veriyi bulma hızı ve kalitesi yükselmiş olur.</a:t>
            </a:r>
            <a:endParaRPr lang="en-US" altLang="en-US" sz="20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4DF13-8B8B-4732-B00D-063D86F18D9A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6934200" cy="609600"/>
          </a:xfrm>
        </p:spPr>
        <p:txBody>
          <a:bodyPr/>
          <a:lstStyle/>
          <a:p>
            <a:pPr eaLnBrk="1" hangingPunct="1"/>
            <a:r>
              <a:rPr lang="tr-TR" altLang="en-US" smtClean="0"/>
              <a:t>Veri Bütünleme- </a:t>
            </a:r>
            <a:r>
              <a:rPr lang="en-US" altLang="en-US" smtClean="0"/>
              <a:t>Data Integration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smtClean="0"/>
              <a:t>Veri bütünleme</a:t>
            </a:r>
            <a:r>
              <a:rPr lang="en-US" altLang="en-US" sz="240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 smtClean="0"/>
              <a:t>Pek çok kaynaktan verilerin bir depoda tutarlı biçimde birleşmesi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smtClean="0"/>
              <a:t>Bütünleşme şeması</a:t>
            </a:r>
            <a:r>
              <a:rPr lang="en-US" altLang="en-US" sz="2400" smtClean="0"/>
              <a:t>: </a:t>
            </a:r>
            <a:r>
              <a:rPr lang="tr-TR" altLang="en-US" sz="2400" smtClean="0"/>
              <a:t>örn.,</a:t>
            </a:r>
            <a:r>
              <a:rPr lang="en-US" altLang="en-US" sz="2400" smtClean="0"/>
              <a:t> A.</a:t>
            </a:r>
            <a:r>
              <a:rPr lang="tr-TR" altLang="en-US" sz="2400" smtClean="0"/>
              <a:t>müşt</a:t>
            </a:r>
            <a:r>
              <a:rPr lang="en-US" altLang="en-US" sz="2400" smtClean="0"/>
              <a:t>-id </a:t>
            </a:r>
            <a:r>
              <a:rPr lang="en-US" altLang="en-US" sz="2400" smtClean="0">
                <a:sym typeface="Symbol" pitchFamily="18" charset="2"/>
              </a:rPr>
              <a:t> B.</a:t>
            </a:r>
            <a:r>
              <a:rPr lang="tr-TR" altLang="en-US" sz="2400" smtClean="0">
                <a:sym typeface="Symbol" pitchFamily="18" charset="2"/>
              </a:rPr>
              <a:t>müşt</a:t>
            </a:r>
            <a:r>
              <a:rPr lang="en-US" altLang="en-US" sz="2400" smtClean="0"/>
              <a:t>-#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 smtClean="0"/>
              <a:t>Farklı kaynaklardaki metaverilerin bütünleşmesi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400" smtClean="0">
                <a:solidFill>
                  <a:schemeClr val="hlink"/>
                </a:solidFill>
              </a:rPr>
              <a:t>Varlık tanımlama sorunu</a:t>
            </a:r>
            <a:r>
              <a:rPr lang="en-US" altLang="en-US" sz="240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 smtClean="0"/>
              <a:t>Çoklu veri kaynaklarından gerçek dünya varlıklarının tanımlanması, örn.</a:t>
            </a:r>
            <a:r>
              <a:rPr lang="en-US" altLang="en-US" sz="2400" smtClean="0"/>
              <a:t>, Bill Clinton = William Clinton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smtClean="0"/>
              <a:t>Veri değerleri tutarsızlıklarını bulma ve çözme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en-US" sz="2400" smtClean="0"/>
              <a:t>Aynı gerçek dünya varlığı için , farklı kaynaklardan alınan özellik değerleri farklı olabilir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en-US" sz="2400" smtClean="0"/>
              <a:t>Mümkün nedenler</a:t>
            </a:r>
            <a:r>
              <a:rPr lang="en-US" altLang="en-US" sz="2400" smtClean="0"/>
              <a:t>: </a:t>
            </a:r>
            <a:r>
              <a:rPr lang="tr-TR" altLang="en-US" sz="2400" smtClean="0"/>
              <a:t>farklı sunumlar; farklı ölçekler, örn., metrik ve İngiliz ölçüm birimleri</a:t>
            </a:r>
            <a:endParaRPr lang="en-US" altLang="en-US" sz="24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Veri Bütünleme  örneği</a:t>
            </a:r>
          </a:p>
        </p:txBody>
      </p:sp>
      <p:sp>
        <p:nvSpPr>
          <p:cNvPr id="50179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 </a:t>
            </a:r>
          </a:p>
        </p:txBody>
      </p:sp>
      <p:sp>
        <p:nvSpPr>
          <p:cNvPr id="5018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C5A398-7985-4BF6-A8D7-851A372F9C2A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79248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Metin kutusu 1"/>
          <p:cNvSpPr txBox="1">
            <a:spLocks noChangeArrowheads="1"/>
          </p:cNvSpPr>
          <p:nvPr/>
        </p:nvSpPr>
        <p:spPr bwMode="auto">
          <a:xfrm>
            <a:off x="381000" y="5334000"/>
            <a:ext cx="815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en-US" sz="1400"/>
              <a:t>Müşteriler hakkında bilgiler iki farklı kaynaktan (customer ve client tablolarından) alınmıştır. Customers tablosu bu tablolardaki verileri temizlemekle alınmıştır.  </a:t>
            </a: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297112-E850-4A8B-9F4D-AB57A5ACAE66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162800" cy="609600"/>
          </a:xfrm>
        </p:spPr>
        <p:txBody>
          <a:bodyPr/>
          <a:lstStyle/>
          <a:p>
            <a:pPr eaLnBrk="1" hangingPunct="1"/>
            <a:r>
              <a:rPr lang="tr-TR" altLang="en-US" smtClean="0"/>
              <a:t>Veri Dönüştürme</a:t>
            </a:r>
            <a:endParaRPr lang="en-US" altLang="en-US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r-TR" altLang="en-US" sz="2400" smtClean="0">
                <a:solidFill>
                  <a:schemeClr val="accent2"/>
                </a:solidFill>
              </a:rPr>
              <a:t>düzleşdirme</a:t>
            </a:r>
            <a:r>
              <a:rPr lang="en-US" altLang="en-US" sz="2400" smtClean="0">
                <a:solidFill>
                  <a:schemeClr val="accent2"/>
                </a:solidFill>
              </a:rPr>
              <a:t>: </a:t>
            </a:r>
            <a:r>
              <a:rPr lang="tr-TR" altLang="en-US" sz="2400" smtClean="0"/>
              <a:t>verilerdeki gürültüleri silmek</a:t>
            </a:r>
            <a:endParaRPr lang="en-US" altLang="en-US" sz="2400" smtClean="0"/>
          </a:p>
          <a:p>
            <a:pPr eaLnBrk="1" hangingPunct="1">
              <a:lnSpc>
                <a:spcPct val="110000"/>
              </a:lnSpc>
            </a:pPr>
            <a:r>
              <a:rPr lang="tr-TR" altLang="en-US" sz="2400" smtClean="0">
                <a:solidFill>
                  <a:schemeClr val="accent2"/>
                </a:solidFill>
              </a:rPr>
              <a:t>Bir yere toplama (</a:t>
            </a:r>
            <a:r>
              <a:rPr lang="en-US" altLang="en-US" sz="2400" smtClean="0">
                <a:solidFill>
                  <a:schemeClr val="accent2"/>
                </a:solidFill>
              </a:rPr>
              <a:t>Aggregation</a:t>
            </a:r>
            <a:r>
              <a:rPr lang="tr-TR" altLang="en-US" sz="2400" smtClean="0">
                <a:solidFill>
                  <a:schemeClr val="accent2"/>
                </a:solidFill>
              </a:rPr>
              <a:t>)</a:t>
            </a:r>
            <a:r>
              <a:rPr lang="en-US" altLang="en-US" sz="2400" smtClean="0"/>
              <a:t>: </a:t>
            </a:r>
            <a:r>
              <a:rPr lang="tr-TR" altLang="en-US" sz="2400" smtClean="0"/>
              <a:t>verileri özetleme</a:t>
            </a:r>
            <a:endParaRPr lang="en-US" altLang="en-US" sz="240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>
                <a:solidFill>
                  <a:schemeClr val="accent2"/>
                </a:solidFill>
              </a:rPr>
              <a:t>Gene</a:t>
            </a:r>
            <a:r>
              <a:rPr lang="tr-TR" altLang="en-US" sz="2400" smtClean="0">
                <a:solidFill>
                  <a:schemeClr val="accent2"/>
                </a:solidFill>
              </a:rPr>
              <a:t>lleştirme</a:t>
            </a:r>
            <a:r>
              <a:rPr lang="en-US" altLang="en-US" sz="2400" smtClean="0"/>
              <a:t>: </a:t>
            </a:r>
            <a:r>
              <a:rPr lang="tr-TR" altLang="en-US" sz="2400" smtClean="0"/>
              <a:t>kavram hiyerarşisi</a:t>
            </a:r>
            <a:endParaRPr lang="en-US" altLang="en-US" sz="240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>
                <a:solidFill>
                  <a:schemeClr val="accent2"/>
                </a:solidFill>
              </a:rPr>
              <a:t>Normal</a:t>
            </a:r>
            <a:r>
              <a:rPr lang="tr-TR" altLang="en-US" sz="2400" smtClean="0">
                <a:solidFill>
                  <a:schemeClr val="accent2"/>
                </a:solidFill>
              </a:rPr>
              <a:t>leştirme</a:t>
            </a:r>
            <a:r>
              <a:rPr lang="en-US" altLang="en-US" sz="2400" smtClean="0">
                <a:solidFill>
                  <a:schemeClr val="accent2"/>
                </a:solidFill>
              </a:rPr>
              <a:t>:</a:t>
            </a:r>
            <a:r>
              <a:rPr lang="en-US" altLang="en-US" sz="2400" smtClean="0"/>
              <a:t> </a:t>
            </a:r>
            <a:r>
              <a:rPr lang="tr-TR" altLang="en-US" sz="2400" smtClean="0"/>
              <a:t>değerin belirtilen aralık içine düşmesi için ölçekleme yapılması</a:t>
            </a:r>
            <a:endParaRPr lang="en-US" altLang="en-US" sz="240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min-max normal</a:t>
            </a:r>
            <a:r>
              <a:rPr lang="tr-TR" altLang="en-US" sz="2400" smtClean="0"/>
              <a:t>leştirme</a:t>
            </a:r>
            <a:endParaRPr lang="en-US" altLang="en-US" sz="240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z-score normal</a:t>
            </a:r>
            <a:r>
              <a:rPr lang="tr-TR" altLang="en-US" sz="2400" smtClean="0"/>
              <a:t>leştirme</a:t>
            </a:r>
            <a:endParaRPr lang="en-US" altLang="en-US" sz="2400" smtClean="0"/>
          </a:p>
          <a:p>
            <a:pPr lvl="1" eaLnBrk="1" hangingPunct="1">
              <a:lnSpc>
                <a:spcPct val="110000"/>
              </a:lnSpc>
            </a:pPr>
            <a:r>
              <a:rPr lang="tr-TR" altLang="en-US" sz="2400" smtClean="0"/>
              <a:t>Onluk ölçekte </a:t>
            </a:r>
            <a:r>
              <a:rPr lang="en-US" altLang="en-US" sz="2400" smtClean="0"/>
              <a:t>normal</a:t>
            </a:r>
            <a:r>
              <a:rPr lang="tr-TR" altLang="en-US" sz="2400" smtClean="0"/>
              <a:t>leştirme</a:t>
            </a:r>
            <a:endParaRPr lang="en-US" altLang="en-US" sz="24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7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BAC3D3-4DB2-4D31-B378-A84CC60BCB18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Veri dönüştürme</a:t>
            </a:r>
            <a:endParaRPr lang="en-US" altLang="en-US" smtClean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tr-TR" altLang="en-US" sz="240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Min-max normal</a:t>
            </a:r>
            <a:r>
              <a:rPr lang="tr-TR" altLang="en-US" sz="2400" smtClean="0"/>
              <a:t>leştirme</a:t>
            </a:r>
            <a:r>
              <a:rPr lang="en-US" altLang="en-US" sz="2400" smtClean="0"/>
              <a:t>:  [new_min</a:t>
            </a:r>
            <a:r>
              <a:rPr lang="en-US" altLang="en-US" sz="2400" baseline="-25000" smtClean="0"/>
              <a:t>A</a:t>
            </a:r>
            <a:r>
              <a:rPr lang="en-US" altLang="en-US" sz="2400" smtClean="0"/>
              <a:t>, new_max</a:t>
            </a:r>
            <a:r>
              <a:rPr lang="en-US" altLang="en-US" sz="2400" baseline="-25000" smtClean="0"/>
              <a:t>A</a:t>
            </a:r>
            <a:r>
              <a:rPr lang="en-US" altLang="en-US" sz="2400" smtClean="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400" smtClean="0"/>
          </a:p>
          <a:p>
            <a:pPr lvl="1" eaLnBrk="1" hangingPunct="1">
              <a:lnSpc>
                <a:spcPct val="120000"/>
              </a:lnSpc>
            </a:pPr>
            <a:endParaRPr lang="en-US" altLang="en-US" sz="2400" smtClean="0"/>
          </a:p>
          <a:p>
            <a:pPr lvl="1" eaLnBrk="1" hangingPunct="1">
              <a:lnSpc>
                <a:spcPct val="120000"/>
              </a:lnSpc>
            </a:pPr>
            <a:r>
              <a:rPr lang="tr-TR" altLang="en-US" sz="2400" smtClean="0">
                <a:latin typeface="Times New Roman" pitchFamily="18" charset="0"/>
              </a:rPr>
              <a:t>Örnek:</a:t>
            </a:r>
            <a:r>
              <a:rPr lang="en-US" altLang="en-US" sz="2400" smtClean="0">
                <a:latin typeface="Times New Roman" pitchFamily="18" charset="0"/>
              </a:rPr>
              <a:t> $12,000</a:t>
            </a:r>
            <a:r>
              <a:rPr lang="tr-TR" altLang="en-US" sz="2400" smtClean="0">
                <a:latin typeface="Times New Roman" pitchFamily="18" charset="0"/>
              </a:rPr>
              <a:t>-</a:t>
            </a:r>
            <a:r>
              <a:rPr lang="en-US" altLang="en-US" sz="2400" smtClean="0">
                <a:latin typeface="Times New Roman" pitchFamily="18" charset="0"/>
              </a:rPr>
              <a:t> $98,000 </a:t>
            </a:r>
            <a:r>
              <a:rPr lang="tr-TR" altLang="en-US" sz="2400" smtClean="0">
                <a:latin typeface="Times New Roman" pitchFamily="18" charset="0"/>
              </a:rPr>
              <a:t>aralığındaki gelirleri </a:t>
            </a:r>
            <a:r>
              <a:rPr lang="en-US" altLang="en-US" sz="2400" smtClean="0">
                <a:latin typeface="Times New Roman" pitchFamily="18" charset="0"/>
              </a:rPr>
              <a:t>[0.0, 1.0]</a:t>
            </a:r>
            <a:r>
              <a:rPr lang="tr-TR" altLang="en-US" sz="2400" smtClean="0">
                <a:latin typeface="Times New Roman" pitchFamily="18" charset="0"/>
              </a:rPr>
              <a:t> aralığında normalleştirmek gerekmektedir. Varsayalım ki, gelir</a:t>
            </a:r>
            <a:r>
              <a:rPr lang="en-US" altLang="en-US" sz="2400" smtClean="0">
                <a:latin typeface="Times New Roman" pitchFamily="18" charset="0"/>
              </a:rPr>
              <a:t> $73,</a:t>
            </a:r>
            <a:r>
              <a:rPr lang="tr-TR" altLang="en-US" sz="2400" smtClean="0">
                <a:latin typeface="Times New Roman" pitchFamily="18" charset="0"/>
              </a:rPr>
              <a:t>6</a:t>
            </a:r>
            <a:r>
              <a:rPr lang="en-US" altLang="en-US" sz="2400" smtClean="0">
                <a:latin typeface="Times New Roman" pitchFamily="18" charset="0"/>
              </a:rPr>
              <a:t>00</a:t>
            </a:r>
            <a:r>
              <a:rPr lang="tr-TR" altLang="en-US" sz="2400" smtClean="0">
                <a:latin typeface="Times New Roman" pitchFamily="18" charset="0"/>
              </a:rPr>
              <a:t> değerindedir.  O zaman</a:t>
            </a:r>
            <a:r>
              <a:rPr lang="tr-TR" altLang="en-US" sz="2400" smtClean="0"/>
              <a:t> </a:t>
            </a:r>
            <a:r>
              <a:rPr lang="en-US" altLang="en-US" sz="2400" smtClean="0"/>
              <a:t>  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smtClean="0"/>
          </a:p>
          <a:p>
            <a:pPr eaLnBrk="1" hangingPunct="1">
              <a:lnSpc>
                <a:spcPct val="120000"/>
              </a:lnSpc>
            </a:pPr>
            <a:endParaRPr lang="en-US" altLang="en-US" sz="2400" smtClean="0"/>
          </a:p>
          <a:p>
            <a:pPr lvl="1" eaLnBrk="1" hangingPunct="1">
              <a:lnSpc>
                <a:spcPct val="120000"/>
              </a:lnSpc>
            </a:pPr>
            <a:endParaRPr lang="en-US" altLang="en-US" sz="2400" smtClean="0"/>
          </a:p>
        </p:txBody>
      </p:sp>
      <p:graphicFrame>
        <p:nvGraphicFramePr>
          <p:cNvPr id="3074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47800" y="4724400"/>
          <a:ext cx="4191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enklem" r:id="rId3" imgW="2222500" imgH="419100" progId="Equation.3">
                  <p:embed/>
                </p:oleObj>
              </mc:Choice>
              <mc:Fallback>
                <p:oleObj name="Denklem" r:id="rId3" imgW="22225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4191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2057400" y="2057400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3340100" imgH="393700" progId="Equation.3">
                  <p:embed/>
                </p:oleObj>
              </mc:Choice>
              <mc:Fallback>
                <p:oleObj name="Equation" r:id="rId5" imgW="3340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9436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3200400" y="49530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5300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7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FC12F9-BA7F-4C0C-9D9B-BD1642ECC665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Veri dönüştürme</a:t>
            </a:r>
            <a:endParaRPr lang="en-US" altLang="en-US" smtClean="0"/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8305800" cy="502920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endParaRPr lang="en-US" altLang="en-US" sz="240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Z-score normal</a:t>
            </a:r>
            <a:r>
              <a:rPr lang="tr-TR" altLang="en-US" sz="2400" smtClean="0"/>
              <a:t>leştirme</a:t>
            </a:r>
            <a:r>
              <a:rPr lang="en-US" altLang="en-US" sz="2400" smtClean="0"/>
              <a:t> (</a:t>
            </a:r>
            <a:r>
              <a:rPr lang="el-GR" altLang="en-US" sz="2400" smtClean="0"/>
              <a:t>μ</a:t>
            </a:r>
            <a:r>
              <a:rPr lang="en-US" altLang="en-US" sz="2400" smtClean="0"/>
              <a:t>: </a:t>
            </a:r>
            <a:r>
              <a:rPr lang="tr-TR" altLang="en-US" sz="2400" smtClean="0"/>
              <a:t>ortalama</a:t>
            </a:r>
            <a:r>
              <a:rPr lang="en-US" altLang="en-US" sz="2400" smtClean="0"/>
              <a:t>, </a:t>
            </a:r>
            <a:r>
              <a:rPr lang="el-GR" altLang="en-US" sz="2400" smtClean="0"/>
              <a:t>σ</a:t>
            </a:r>
            <a:r>
              <a:rPr lang="en-US" altLang="en-US" sz="2400" smtClean="0"/>
              <a:t>: standard</a:t>
            </a:r>
            <a:r>
              <a:rPr lang="tr-TR" altLang="en-US" sz="2400" smtClean="0"/>
              <a:t> sapma</a:t>
            </a:r>
            <a:r>
              <a:rPr lang="en-US" altLang="en-US" sz="2400" smtClean="0"/>
              <a:t>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smtClean="0"/>
          </a:p>
          <a:p>
            <a:pPr lvl="1" eaLnBrk="1" hangingPunct="1">
              <a:lnSpc>
                <a:spcPct val="120000"/>
              </a:lnSpc>
            </a:pPr>
            <a:r>
              <a:rPr lang="tr-TR" altLang="en-US" sz="1600" smtClean="0"/>
              <a:t>Örnek:</a:t>
            </a:r>
            <a:r>
              <a:rPr lang="en-US" altLang="en-US" sz="1600" smtClean="0"/>
              <a:t> </a:t>
            </a:r>
            <a:r>
              <a:rPr lang="el-GR" altLang="en-US" sz="1600" smtClean="0"/>
              <a:t>μ</a:t>
            </a:r>
            <a:r>
              <a:rPr lang="en-US" altLang="en-US" sz="1600" smtClean="0"/>
              <a:t> = 54,000, </a:t>
            </a:r>
            <a:r>
              <a:rPr lang="el-GR" altLang="en-US" sz="1600" smtClean="0"/>
              <a:t>σ</a:t>
            </a:r>
            <a:r>
              <a:rPr lang="en-US" altLang="en-US" sz="1600" smtClean="0"/>
              <a:t> = 16,000.  </a:t>
            </a:r>
            <a:r>
              <a:rPr lang="tr-TR" altLang="en-US" sz="1600" smtClean="0"/>
              <a:t>O zaman</a:t>
            </a:r>
          </a:p>
          <a:p>
            <a:pPr eaLnBrk="1" hangingPunct="1">
              <a:lnSpc>
                <a:spcPct val="120000"/>
              </a:lnSpc>
            </a:pPr>
            <a:r>
              <a:rPr lang="tr-TR" altLang="en-US" sz="2400" smtClean="0"/>
              <a:t>Onluk ölçekte normalleştirme</a:t>
            </a:r>
            <a:endParaRPr lang="en-US" altLang="en-US" sz="2400" smtClean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2133600" y="21336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634725" imgH="393529" progId="Equation.3">
                  <p:embed/>
                </p:oleObj>
              </mc:Choice>
              <mc:Fallback>
                <p:oleObj name="Equation" r:id="rId3" imgW="634725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4478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295400" y="38862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495085" imgH="393529" progId="Equation.3">
                  <p:embed/>
                </p:oleObj>
              </mc:Choice>
              <mc:Fallback>
                <p:oleObj name="Equation" r:id="rId5" imgW="49508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86200"/>
                        <a:ext cx="1066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514600" y="4038600"/>
            <a:ext cx="612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altLang="en-US" sz="2000">
                <a:latin typeface="Times New Roman" pitchFamily="18" charset="0"/>
              </a:rPr>
              <a:t>;</a:t>
            </a:r>
            <a:r>
              <a:rPr lang="en-US" altLang="en-US" sz="2000">
                <a:latin typeface="Times New Roman" pitchFamily="18" charset="0"/>
              </a:rPr>
              <a:t> </a:t>
            </a:r>
            <a:r>
              <a:rPr lang="en-US" altLang="en-US" i="1">
                <a:latin typeface="Times New Roman" pitchFamily="18" charset="0"/>
              </a:rPr>
              <a:t>j</a:t>
            </a:r>
            <a:r>
              <a:rPr lang="en-US" altLang="en-US" sz="2000">
                <a:latin typeface="Times New Roman" pitchFamily="18" charset="0"/>
              </a:rPr>
              <a:t> </a:t>
            </a:r>
            <a:r>
              <a:rPr lang="tr-TR" altLang="en-US" sz="2000">
                <a:latin typeface="Times New Roman" pitchFamily="18" charset="0"/>
              </a:rPr>
              <a:t>–</a:t>
            </a:r>
            <a:r>
              <a:rPr lang="en-US" altLang="en-US" sz="2000">
                <a:latin typeface="Times New Roman" pitchFamily="18" charset="0"/>
              </a:rPr>
              <a:t>Max(|</a:t>
            </a:r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z="2000">
                <a:latin typeface="Times New Roman" pitchFamily="18" charset="0"/>
              </a:rPr>
              <a:t>|) &lt; 1</a:t>
            </a:r>
            <a:r>
              <a:rPr lang="tr-TR" altLang="en-US" sz="2000">
                <a:latin typeface="Times New Roman" pitchFamily="18" charset="0"/>
              </a:rPr>
              <a:t> yapan en küçük tam sayıdır</a:t>
            </a:r>
            <a:endParaRPr lang="en-US" altLang="en-US" sz="2000">
              <a:latin typeface="Times New Roman" pitchFamily="18" charset="0"/>
            </a:endParaRPr>
          </a:p>
        </p:txBody>
      </p:sp>
      <p:graphicFrame>
        <p:nvGraphicFramePr>
          <p:cNvPr id="4101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57800" y="2971800"/>
          <a:ext cx="1952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9" imgW="1498600" imgH="419100" progId="Equation.3">
                  <p:embed/>
                </p:oleObj>
              </mc:Choice>
              <mc:Fallback>
                <p:oleObj name="Equation" r:id="rId9" imgW="14986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971800"/>
                        <a:ext cx="19526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381000" y="4953000"/>
            <a:ext cx="8382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en-US" sz="1600"/>
              <a:t>Örnek: X özelliğinin değeri -500 -  45 aralığındadır. X’in en büyük mutlak değeri=500. Onluk ölçekte normalleştirmek için her değer 1000’e (j=3) bölünmelidir. Bizim örnekte       -500  -0.5’e dönüştürülecek. 45 ise 0.045 olacak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525962-89DF-44A2-84CA-7C56ADE01A92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smtClean="0"/>
              <a:t>Dönüştürme</a:t>
            </a:r>
            <a:r>
              <a:rPr lang="en-US" altLang="en-US" sz="3200" smtClean="0"/>
              <a:t>: </a:t>
            </a:r>
            <a:r>
              <a:rPr lang="tr-TR" altLang="en-US" sz="3200" smtClean="0"/>
              <a:t>İkiliden sayısala</a:t>
            </a:r>
            <a:endParaRPr lang="ru-RU" altLang="en-US" sz="3200" smtClean="0"/>
          </a:p>
        </p:txBody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İkili alan</a:t>
            </a:r>
            <a:endParaRPr lang="en-US" altLang="en-US" smtClean="0"/>
          </a:p>
          <a:p>
            <a:pPr lvl="1" eaLnBrk="1" hangingPunct="1"/>
            <a:r>
              <a:rPr lang="tr-TR" altLang="en-US" smtClean="0"/>
              <a:t>Cinsiyet</a:t>
            </a:r>
            <a:r>
              <a:rPr lang="en-US" altLang="en-US" smtClean="0"/>
              <a:t>=M, F </a:t>
            </a:r>
          </a:p>
          <a:p>
            <a:pPr eaLnBrk="1" hangingPunct="1"/>
            <a:r>
              <a:rPr lang="tr-TR" altLang="en-US" smtClean="0"/>
              <a:t>0,1 değerli alana dönüştürme</a:t>
            </a:r>
            <a:endParaRPr lang="en-US" altLang="en-US" smtClean="0"/>
          </a:p>
          <a:p>
            <a:pPr lvl="1" eaLnBrk="1" hangingPunct="1"/>
            <a:r>
              <a:rPr lang="tr-TR" altLang="en-US" smtClean="0"/>
              <a:t>Cinsiyet</a:t>
            </a:r>
            <a:r>
              <a:rPr lang="en-US" altLang="en-US" smtClean="0"/>
              <a:t> = M </a:t>
            </a:r>
            <a:r>
              <a:rPr lang="en-US" altLang="en-US" smtClean="0">
                <a:sym typeface="Wingdings" pitchFamily="2" charset="2"/>
              </a:rPr>
              <a:t> 	</a:t>
            </a:r>
            <a:r>
              <a:rPr lang="tr-TR" altLang="en-US" smtClean="0">
                <a:sym typeface="Wingdings" pitchFamily="2" charset="2"/>
              </a:rPr>
              <a:t>Cinsiyet</a:t>
            </a:r>
            <a:r>
              <a:rPr lang="en-US" altLang="en-US" smtClean="0"/>
              <a:t>_0_1 = 0</a:t>
            </a:r>
          </a:p>
          <a:p>
            <a:pPr lvl="1" eaLnBrk="1" hangingPunct="1"/>
            <a:r>
              <a:rPr lang="tr-TR" altLang="en-US" smtClean="0"/>
              <a:t>Cinsiyet</a:t>
            </a:r>
            <a:r>
              <a:rPr lang="en-US" altLang="en-US" smtClean="0"/>
              <a:t> = F 	</a:t>
            </a:r>
            <a:r>
              <a:rPr lang="en-US" altLang="en-US" smtClean="0">
                <a:sym typeface="Wingdings" pitchFamily="2" charset="2"/>
              </a:rPr>
              <a:t> 	</a:t>
            </a:r>
            <a:r>
              <a:rPr lang="tr-TR" altLang="en-US" smtClean="0">
                <a:sym typeface="Wingdings" pitchFamily="2" charset="2"/>
              </a:rPr>
              <a:t>Cinsiyet</a:t>
            </a:r>
            <a:r>
              <a:rPr lang="en-US" altLang="en-US" smtClean="0"/>
              <a:t>_0_1 = 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469454-90C5-48BA-8877-53D3ED74C9AB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"/>
            <a:ext cx="8458200" cy="762000"/>
          </a:xfrm>
        </p:spPr>
        <p:txBody>
          <a:bodyPr/>
          <a:lstStyle/>
          <a:p>
            <a:pPr eaLnBrk="1" hangingPunct="1"/>
            <a:r>
              <a:rPr lang="tr-TR" altLang="en-US" smtClean="0"/>
              <a:t>Verilerin  Önişlenmesi nedenleri</a:t>
            </a:r>
            <a:endParaRPr lang="en-US" alt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05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smtClean="0"/>
              <a:t>Kullanılmadan önce verilerin önişlenmesinin nedenleri: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en-US" sz="2400" smtClean="0">
                <a:solidFill>
                  <a:schemeClr val="hlink"/>
                </a:solidFill>
              </a:rPr>
              <a:t>Veriler tam değil</a:t>
            </a:r>
            <a:r>
              <a:rPr lang="en-US" altLang="en-US" sz="2400" smtClean="0"/>
              <a:t>: </a:t>
            </a:r>
            <a:r>
              <a:rPr lang="tr-TR" altLang="en-US" sz="2400" smtClean="0"/>
              <a:t>özelliklerin bazı  değerlerinin bulunmaması</a:t>
            </a:r>
            <a:endParaRPr lang="en-US" altLang="en-US" sz="2400" smtClean="0"/>
          </a:p>
          <a:p>
            <a:pPr lvl="2" eaLnBrk="1" hangingPunct="1">
              <a:lnSpc>
                <a:spcPct val="90000"/>
              </a:lnSpc>
            </a:pPr>
            <a:r>
              <a:rPr lang="tr-TR" altLang="en-US" smtClean="0"/>
              <a:t>örneğin</a:t>
            </a:r>
            <a:r>
              <a:rPr lang="en-US" altLang="en-US" smtClean="0"/>
              <a:t>., </a:t>
            </a:r>
            <a:r>
              <a:rPr lang="tr-TR" altLang="en-US" smtClean="0"/>
              <a:t>maaşı=</a:t>
            </a:r>
            <a:r>
              <a:rPr lang="en-US" altLang="en-US" smtClean="0"/>
              <a:t>“ ”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 smtClean="0">
                <a:solidFill>
                  <a:schemeClr val="hlink"/>
                </a:solidFill>
              </a:rPr>
              <a:t>Veriler gürültülüdür(parazit)</a:t>
            </a:r>
            <a:r>
              <a:rPr lang="en-US" altLang="en-US" sz="2400" smtClean="0"/>
              <a:t>: </a:t>
            </a:r>
            <a:r>
              <a:rPr lang="tr-TR" altLang="en-US" sz="2400" smtClean="0"/>
              <a:t>hatalar veya sapmalar içerir</a:t>
            </a:r>
            <a:endParaRPr lang="en-US" altLang="en-US" sz="2400" smtClean="0"/>
          </a:p>
          <a:p>
            <a:pPr lvl="2" eaLnBrk="1" hangingPunct="1">
              <a:lnSpc>
                <a:spcPct val="90000"/>
              </a:lnSpc>
            </a:pPr>
            <a:r>
              <a:rPr lang="tr-TR" altLang="en-US" smtClean="0"/>
              <a:t>Örn., maaş</a:t>
            </a:r>
            <a:r>
              <a:rPr lang="en-US" altLang="en-US" smtClean="0"/>
              <a:t>=“-10”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 smtClean="0">
                <a:solidFill>
                  <a:schemeClr val="hlink"/>
                </a:solidFill>
              </a:rPr>
              <a:t>Veriler tutarlı değil</a:t>
            </a:r>
            <a:r>
              <a:rPr lang="en-US" altLang="en-US" sz="2400" smtClean="0"/>
              <a:t>: </a:t>
            </a:r>
            <a:r>
              <a:rPr lang="tr-TR" altLang="en-US" sz="2400" smtClean="0"/>
              <a:t>Değişkenlerin değerleri arasında tutarsızlık bulunmaktadır</a:t>
            </a:r>
            <a:endParaRPr lang="en-US" altLang="en-US" sz="2400" smtClean="0"/>
          </a:p>
          <a:p>
            <a:pPr lvl="2" eaLnBrk="1" hangingPunct="1">
              <a:lnSpc>
                <a:spcPct val="90000"/>
              </a:lnSpc>
            </a:pPr>
            <a:r>
              <a:rPr lang="tr-TR" altLang="en-US" smtClean="0"/>
              <a:t>Yaş</a:t>
            </a:r>
            <a:r>
              <a:rPr lang="en-US" altLang="en-US" smtClean="0"/>
              <a:t>=“42” </a:t>
            </a:r>
            <a:r>
              <a:rPr lang="tr-TR" altLang="en-US" smtClean="0"/>
              <a:t> Doğum günü</a:t>
            </a:r>
            <a:r>
              <a:rPr lang="en-US" altLang="en-US" smtClean="0"/>
              <a:t>=“03/07/1997”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en-US" smtClean="0"/>
              <a:t>Bir sıralamada</a:t>
            </a:r>
            <a:r>
              <a:rPr lang="en-US" altLang="en-US" smtClean="0"/>
              <a:t> “1,2,3”, </a:t>
            </a:r>
            <a:r>
              <a:rPr lang="tr-TR" altLang="en-US" smtClean="0"/>
              <a:t>diğerinde</a:t>
            </a:r>
            <a:r>
              <a:rPr lang="en-US" altLang="en-US" smtClean="0"/>
              <a:t> “A, B, C”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A20EE1-F14B-49EE-9271-C5E1E7721DDF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smtClean="0"/>
              <a:t>Dönüştürme</a:t>
            </a:r>
            <a:r>
              <a:rPr lang="en-US" altLang="en-US" sz="3200" smtClean="0"/>
              <a:t>: </a:t>
            </a:r>
            <a:r>
              <a:rPr lang="tr-TR" altLang="en-US" sz="3200" smtClean="0"/>
              <a:t>Sıralıdan sayısala</a:t>
            </a:r>
            <a:endParaRPr lang="ru-RU" altLang="en-US" sz="320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mtClean="0"/>
              <a:t>Sıralı özellikler, doğal sıralamayı sağlayan sayılara dönüştürüle biler:</a:t>
            </a:r>
            <a:r>
              <a:rPr lang="en-US" alt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  </a:t>
            </a:r>
            <a:r>
              <a:rPr lang="en-US" altLang="en-US" smtClean="0">
                <a:sym typeface="Wingdings" pitchFamily="2" charset="2"/>
              </a:rPr>
              <a:t> 4.0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A-  </a:t>
            </a:r>
            <a:r>
              <a:rPr lang="en-US" altLang="en-US" smtClean="0">
                <a:sym typeface="Wingdings" pitchFamily="2" charset="2"/>
              </a:rPr>
              <a:t> 3.7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B+ </a:t>
            </a:r>
            <a:r>
              <a:rPr lang="en-US" altLang="en-US" smtClean="0">
                <a:sym typeface="Wingdings" pitchFamily="2" charset="2"/>
              </a:rPr>
              <a:t> 3.3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ym typeface="Wingdings" pitchFamily="2" charset="2"/>
              </a:rPr>
              <a:t>B    3.0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mtClean="0">
                <a:solidFill>
                  <a:srgbClr val="E5405D"/>
                </a:solidFill>
                <a:sym typeface="Wingdings" pitchFamily="2" charset="2"/>
              </a:rPr>
              <a:t>Doğal sıralama, anlamsal karşılaştırma yapmak için önemlidir</a:t>
            </a:r>
            <a:endParaRPr lang="en-US" altLang="en-US" smtClean="0">
              <a:solidFill>
                <a:srgbClr val="E5405D"/>
              </a:solidFill>
              <a:sym typeface="Wingdings" pitchFamily="2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FB423-DAE9-4E47-BB03-B5760832BF41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467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tr-TR" altLang="en-US" smtClean="0"/>
              <a:t>Verilerin Önişlenmesi</a:t>
            </a:r>
            <a:endParaRPr lang="en-US" altLang="en-US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tr-TR" altLang="en-US" sz="4800" smtClean="0">
                <a:solidFill>
                  <a:schemeClr val="hlink"/>
                </a:solidFill>
              </a:rPr>
              <a:t>Veri küçültme</a:t>
            </a:r>
            <a:endParaRPr lang="en-US" altLang="en-US" sz="48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8CC7D-8D48-41DE-AAF9-5C4CBF2B5A7C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248400" cy="685800"/>
          </a:xfrm>
        </p:spPr>
        <p:txBody>
          <a:bodyPr/>
          <a:lstStyle/>
          <a:p>
            <a:pPr eaLnBrk="1" hangingPunct="1"/>
            <a:r>
              <a:rPr lang="tr-TR" altLang="en-US" sz="3200" smtClean="0"/>
              <a:t>Veri Küçültme Stratejileri</a:t>
            </a:r>
            <a:endParaRPr lang="en-US" altLang="en-US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400" smtClean="0"/>
              <a:t>Neden veri küçültme gerekiyor</a:t>
            </a:r>
            <a:r>
              <a:rPr lang="en-US" altLang="en-US" sz="2400" smtClean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/>
              <a:t>Veritabanı</a:t>
            </a:r>
            <a:r>
              <a:rPr lang="en-US" altLang="en-US" sz="2400" smtClean="0"/>
              <a:t>/</a:t>
            </a:r>
            <a:r>
              <a:rPr lang="tr-TR" altLang="en-US" sz="2400" smtClean="0"/>
              <a:t>veri ambarı çok büyük ola bilir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/>
              <a:t>Büyük sayıda veriler üzerinde karmaşık analizler çok zaman gerektiriyor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400" smtClean="0"/>
              <a:t>Veri küçültme</a:t>
            </a:r>
            <a:r>
              <a:rPr lang="en-US" altLang="en-US" sz="24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/>
              <a:t>Aynı (veya hemen hemen aynı) analitik sonuçları veren , fakat daha küçük boyutlu veri kümesinin alınması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400" smtClean="0">
                <a:solidFill>
                  <a:schemeClr val="hlink"/>
                </a:solidFill>
              </a:rPr>
              <a:t>Veri küçültme stratejileri</a:t>
            </a:r>
            <a:endParaRPr lang="en-US" altLang="en-US" sz="24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>
                <a:solidFill>
                  <a:schemeClr val="folHlink"/>
                </a:solidFill>
              </a:rPr>
              <a:t>Veri küpünde toplama</a:t>
            </a:r>
            <a:endParaRPr lang="en-US" altLang="en-US" sz="24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>
                <a:solidFill>
                  <a:schemeClr val="folHlink"/>
                </a:solidFill>
              </a:rPr>
              <a:t>Boyutsal küçültme</a:t>
            </a:r>
            <a:r>
              <a:rPr lang="en-US" altLang="en-US" sz="2400" smtClean="0">
                <a:solidFill>
                  <a:schemeClr val="folHlink"/>
                </a:solidFill>
              </a:rPr>
              <a:t> — </a:t>
            </a:r>
            <a:r>
              <a:rPr lang="tr-TR" altLang="en-US" sz="2400" smtClean="0"/>
              <a:t>önemsiz özelliklerin silinmesi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>
                <a:solidFill>
                  <a:schemeClr val="folHlink"/>
                </a:solidFill>
              </a:rPr>
              <a:t>Veri sıkıştırma</a:t>
            </a:r>
            <a:endParaRPr lang="en-US" altLang="en-US" sz="24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>
                <a:solidFill>
                  <a:schemeClr val="folHlink"/>
                </a:solidFill>
              </a:rPr>
              <a:t>Ayrıklaştırma ve kavram hiyerarşisi</a:t>
            </a:r>
            <a:endParaRPr lang="en-US" altLang="en-US" sz="24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144FAD-DF36-4C5C-8E6E-051F6DC02261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162800" cy="685800"/>
          </a:xfrm>
        </p:spPr>
        <p:txBody>
          <a:bodyPr/>
          <a:lstStyle/>
          <a:p>
            <a:pPr eaLnBrk="1" hangingPunct="1"/>
            <a:r>
              <a:rPr lang="tr-TR" altLang="en-US" sz="2400" smtClean="0"/>
              <a:t>Veri Küpü Yığılması-</a:t>
            </a:r>
            <a:r>
              <a:rPr lang="en-US" altLang="en-US" sz="2400" smtClean="0"/>
              <a:t>Data Cube Aggregation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38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tr-TR" altLang="en-US" smtClean="0"/>
              <a:t>Veri küpünün en aşağı seviyesi- temel küp (</a:t>
            </a:r>
            <a:r>
              <a:rPr lang="en-US" altLang="en-US" smtClean="0"/>
              <a:t>base cuboid)</a:t>
            </a:r>
          </a:p>
          <a:p>
            <a:pPr lvl="1" eaLnBrk="1" hangingPunct="1">
              <a:lnSpc>
                <a:spcPct val="120000"/>
              </a:lnSpc>
            </a:pPr>
            <a:r>
              <a:rPr lang="tr-TR" altLang="en-US" smtClean="0"/>
              <a:t>İlgi alanı için verilerin bir yere yığılması</a:t>
            </a:r>
            <a:endParaRPr lang="en-US" altLang="en-US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tr-TR" altLang="en-US" smtClean="0"/>
              <a:t>Veri küplerinde çok seviyeli yığılma</a:t>
            </a:r>
            <a:endParaRPr lang="en-US" altLang="en-US" smtClean="0"/>
          </a:p>
          <a:p>
            <a:pPr lvl="1" eaLnBrk="1" hangingPunct="1">
              <a:lnSpc>
                <a:spcPct val="120000"/>
              </a:lnSpc>
            </a:pPr>
            <a:r>
              <a:rPr lang="tr-TR" altLang="en-US" smtClean="0"/>
              <a:t>Yukarı seviyelere doğru veri boyutu küçülüyor</a:t>
            </a:r>
            <a:endParaRPr lang="en-US" altLang="en-US" smtClean="0"/>
          </a:p>
          <a:p>
            <a:pPr eaLnBrk="1" hangingPunct="1">
              <a:lnSpc>
                <a:spcPct val="120000"/>
              </a:lnSpc>
            </a:pPr>
            <a:r>
              <a:rPr lang="tr-TR" altLang="en-US" smtClean="0"/>
              <a:t>Uygun seviyeye erişim</a:t>
            </a:r>
            <a:endParaRPr lang="en-US" altLang="en-US" smtClean="0"/>
          </a:p>
          <a:p>
            <a:pPr lvl="1" eaLnBrk="1" hangingPunct="1">
              <a:lnSpc>
                <a:spcPct val="120000"/>
              </a:lnSpc>
            </a:pPr>
            <a:r>
              <a:rPr lang="tr-TR" altLang="en-US" smtClean="0"/>
              <a:t>Sorunun çözümü için yeterli olacak en küçük sunum seviyesini seçmeli</a:t>
            </a:r>
            <a:endParaRPr lang="en-US" altLang="en-US" smtClean="0"/>
          </a:p>
          <a:p>
            <a:pPr eaLnBrk="1" hangingPunct="1">
              <a:lnSpc>
                <a:spcPct val="120000"/>
              </a:lnSpc>
            </a:pPr>
            <a:endParaRPr lang="en-US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FC1610-6E11-4AC4-85FB-10BFD60926A7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2800" smtClean="0"/>
              <a:t>Verilerin özetlenmesi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17525" y="14049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altLang="en-US"/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838200" y="3352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 altLang="en-US"/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1676400" y="3733800"/>
            <a:ext cx="24384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 altLang="en-US">
              <a:solidFill>
                <a:schemeClr val="bg1"/>
              </a:solidFill>
            </a:endParaRP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1752600" y="3810000"/>
            <a:ext cx="2133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sz="1600"/>
              <a:t>Yıl=1997</a:t>
            </a:r>
          </a:p>
        </p:txBody>
      </p:sp>
      <p:sp>
        <p:nvSpPr>
          <p:cNvPr id="57352" name="Text Box 10"/>
          <p:cNvSpPr txBox="1">
            <a:spLocks noChangeArrowheads="1"/>
          </p:cNvSpPr>
          <p:nvPr/>
        </p:nvSpPr>
        <p:spPr bwMode="auto">
          <a:xfrm>
            <a:off x="1828800" y="4267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 altLang="en-US"/>
          </a:p>
        </p:txBody>
      </p:sp>
      <p:sp>
        <p:nvSpPr>
          <p:cNvPr id="57353" name="Text Box 37"/>
          <p:cNvSpPr txBox="1">
            <a:spLocks noChangeArrowheads="1"/>
          </p:cNvSpPr>
          <p:nvPr/>
        </p:nvSpPr>
        <p:spPr bwMode="auto">
          <a:xfrm>
            <a:off x="1828800" y="4343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 altLang="en-US"/>
          </a:p>
        </p:txBody>
      </p:sp>
      <p:sp>
        <p:nvSpPr>
          <p:cNvPr id="57354" name="Text Box 51"/>
          <p:cNvSpPr txBox="1">
            <a:spLocks noChangeArrowheads="1"/>
          </p:cNvSpPr>
          <p:nvPr/>
        </p:nvSpPr>
        <p:spPr bwMode="auto">
          <a:xfrm>
            <a:off x="1828800" y="4267200"/>
            <a:ext cx="2057400" cy="192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sz="1400"/>
              <a:t>Aylık       satış</a:t>
            </a:r>
          </a:p>
          <a:p>
            <a:pPr>
              <a:spcBef>
                <a:spcPct val="50000"/>
              </a:spcBef>
            </a:pPr>
            <a:r>
              <a:rPr lang="tr-TR" altLang="en-US" sz="1400"/>
              <a:t>ocak         224.000</a:t>
            </a:r>
          </a:p>
          <a:p>
            <a:pPr>
              <a:spcBef>
                <a:spcPct val="50000"/>
              </a:spcBef>
            </a:pPr>
            <a:r>
              <a:rPr lang="tr-TR" altLang="en-US" sz="1400"/>
              <a:t>şubat        408.000</a:t>
            </a:r>
          </a:p>
          <a:p>
            <a:pPr>
              <a:spcBef>
                <a:spcPct val="50000"/>
              </a:spcBef>
            </a:pPr>
            <a:r>
              <a:rPr lang="tr-TR" altLang="en-US" sz="1400"/>
              <a:t>mart         350.000</a:t>
            </a:r>
          </a:p>
          <a:p>
            <a:pPr>
              <a:spcBef>
                <a:spcPct val="50000"/>
              </a:spcBef>
            </a:pPr>
            <a:r>
              <a:rPr lang="tr-TR" altLang="en-US" sz="1400"/>
              <a:t>…             …</a:t>
            </a:r>
          </a:p>
          <a:p>
            <a:pPr>
              <a:spcBef>
                <a:spcPct val="50000"/>
              </a:spcBef>
            </a:pPr>
            <a:r>
              <a:rPr lang="tr-TR" altLang="en-US" sz="1400"/>
              <a:t>aralık         586.000</a:t>
            </a:r>
          </a:p>
        </p:txBody>
      </p:sp>
      <p:sp>
        <p:nvSpPr>
          <p:cNvPr id="57355" name="Text Box 53"/>
          <p:cNvSpPr txBox="1">
            <a:spLocks noChangeArrowheads="1"/>
          </p:cNvSpPr>
          <p:nvPr/>
        </p:nvSpPr>
        <p:spPr bwMode="auto">
          <a:xfrm>
            <a:off x="2362200" y="3429000"/>
            <a:ext cx="2362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altLang="en-US" sz="1600"/>
              <a:t>YIL= 1998</a:t>
            </a:r>
          </a:p>
        </p:txBody>
      </p:sp>
      <p:sp>
        <p:nvSpPr>
          <p:cNvPr id="57356" name="Text Box 55"/>
          <p:cNvSpPr txBox="1">
            <a:spLocks noChangeArrowheads="1"/>
          </p:cNvSpPr>
          <p:nvPr/>
        </p:nvSpPr>
        <p:spPr bwMode="auto">
          <a:xfrm>
            <a:off x="3048000" y="3048000"/>
            <a:ext cx="2438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altLang="en-US" sz="1600"/>
              <a:t>YIL=1999</a:t>
            </a:r>
          </a:p>
        </p:txBody>
      </p:sp>
      <p:sp>
        <p:nvSpPr>
          <p:cNvPr id="57357" name="Line 56"/>
          <p:cNvSpPr>
            <a:spLocks noChangeShapeType="1"/>
          </p:cNvSpPr>
          <p:nvPr/>
        </p:nvSpPr>
        <p:spPr bwMode="auto">
          <a:xfrm>
            <a:off x="4724400" y="3810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57358" name="Line 57"/>
          <p:cNvSpPr>
            <a:spLocks noChangeShapeType="1"/>
          </p:cNvSpPr>
          <p:nvPr/>
        </p:nvSpPr>
        <p:spPr bwMode="auto">
          <a:xfrm>
            <a:off x="41148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57359" name="Line 58"/>
          <p:cNvSpPr>
            <a:spLocks noChangeShapeType="1"/>
          </p:cNvSpPr>
          <p:nvPr/>
        </p:nvSpPr>
        <p:spPr bwMode="auto">
          <a:xfrm>
            <a:off x="5486400" y="3352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57360" name="Line 59"/>
          <p:cNvSpPr>
            <a:spLocks noChangeShapeType="1"/>
          </p:cNvSpPr>
          <p:nvPr/>
        </p:nvSpPr>
        <p:spPr bwMode="auto">
          <a:xfrm>
            <a:off x="47244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57361" name="Text Box 60"/>
          <p:cNvSpPr txBox="1">
            <a:spLocks noChangeArrowheads="1"/>
          </p:cNvSpPr>
          <p:nvPr/>
        </p:nvSpPr>
        <p:spPr bwMode="auto">
          <a:xfrm>
            <a:off x="5867400" y="2895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 altLang="en-US"/>
          </a:p>
        </p:txBody>
      </p:sp>
      <p:sp>
        <p:nvSpPr>
          <p:cNvPr id="57362" name="Text Box 74"/>
          <p:cNvSpPr txBox="1">
            <a:spLocks noChangeArrowheads="1"/>
          </p:cNvSpPr>
          <p:nvPr/>
        </p:nvSpPr>
        <p:spPr bwMode="auto">
          <a:xfrm>
            <a:off x="5943600" y="3048000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/>
              <a:t> </a:t>
            </a:r>
            <a:r>
              <a:rPr lang="tr-TR" altLang="en-US" sz="1600"/>
              <a:t>Yıl      Satışlar</a:t>
            </a:r>
          </a:p>
        </p:txBody>
      </p:sp>
      <p:sp>
        <p:nvSpPr>
          <p:cNvPr id="57363" name="Text Box 75"/>
          <p:cNvSpPr txBox="1">
            <a:spLocks noChangeArrowheads="1"/>
          </p:cNvSpPr>
          <p:nvPr/>
        </p:nvSpPr>
        <p:spPr bwMode="auto">
          <a:xfrm>
            <a:off x="5943600" y="3505200"/>
            <a:ext cx="2133600" cy="144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lain" startAt="1997"/>
            </a:pPr>
            <a:r>
              <a:rPr lang="tr-TR" altLang="en-US" sz="1600"/>
              <a:t>   2.568.000 </a:t>
            </a:r>
          </a:p>
          <a:p>
            <a:pPr marL="457200" indent="-457200">
              <a:spcBef>
                <a:spcPct val="50000"/>
              </a:spcBef>
              <a:buFontTx/>
              <a:buAutoNum type="arabicPlain" startAt="1997"/>
            </a:pPr>
            <a:r>
              <a:rPr lang="tr-TR" altLang="en-US" sz="1600"/>
              <a:t>    2.356.000</a:t>
            </a:r>
          </a:p>
          <a:p>
            <a:pPr marL="457200" indent="-457200">
              <a:spcBef>
                <a:spcPct val="50000"/>
              </a:spcBef>
              <a:buFontTx/>
              <a:buAutoNum type="arabicPlain" startAt="1997"/>
            </a:pPr>
            <a:r>
              <a:rPr lang="tr-TR" altLang="en-US" sz="1600"/>
              <a:t>    1.598.000</a:t>
            </a:r>
          </a:p>
          <a:p>
            <a:pPr marL="457200" indent="-457200">
              <a:spcBef>
                <a:spcPct val="50000"/>
              </a:spcBef>
              <a:buFontTx/>
              <a:buAutoNum type="arabicPlain" startAt="1997"/>
            </a:pPr>
            <a:endParaRPr lang="tr-TR" altLang="en-US" sz="1600"/>
          </a:p>
        </p:txBody>
      </p:sp>
      <p:sp>
        <p:nvSpPr>
          <p:cNvPr id="57364" name="AutoShape 76"/>
          <p:cNvSpPr>
            <a:spLocks noChangeArrowheads="1"/>
          </p:cNvSpPr>
          <p:nvPr/>
        </p:nvSpPr>
        <p:spPr bwMode="auto">
          <a:xfrm>
            <a:off x="4495800" y="4267200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57365" name="Metin kutusu 1"/>
          <p:cNvSpPr txBox="1">
            <a:spLocks noChangeArrowheads="1"/>
          </p:cNvSpPr>
          <p:nvPr/>
        </p:nvSpPr>
        <p:spPr bwMode="auto">
          <a:xfrm>
            <a:off x="517525" y="1404938"/>
            <a:ext cx="82454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en-US"/>
              <a:t>Üst yöneticilerin karar vermeleri  için işletimsel (günlük ,aylık) veriler değil, özetlenmiş veriler daha önemlidir</a:t>
            </a:r>
          </a:p>
        </p:txBody>
      </p:sp>
      <p:sp>
        <p:nvSpPr>
          <p:cNvPr id="57366" name="Metin kutusu 2"/>
          <p:cNvSpPr txBox="1">
            <a:spLocks noChangeArrowheads="1"/>
          </p:cNvSpPr>
          <p:nvPr/>
        </p:nvSpPr>
        <p:spPr bwMode="auto">
          <a:xfrm>
            <a:off x="5956300" y="5105400"/>
            <a:ext cx="2362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en-US"/>
              <a:t>Yıllara göre satış değerleri aylık satışların toplamıdır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E49C46-BB19-41B3-98DD-0E4B683F715D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tr-TR" altLang="en-US" smtClean="0"/>
              <a:t>Çokboyutlu veriler</a:t>
            </a:r>
            <a:endParaRPr lang="en-US" altLang="en-US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62100"/>
            <a:ext cx="8302625" cy="457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tr-TR" altLang="en-US" smtClean="0"/>
              <a:t>Satış hacmi, ürün, ay ve bölge değerlerinin fonksiyonudur</a:t>
            </a:r>
            <a:endParaRPr lang="en-US" altLang="en-US" smtClean="0"/>
          </a:p>
        </p:txBody>
      </p:sp>
      <p:sp>
        <p:nvSpPr>
          <p:cNvPr id="58373" name="AutoShape 4"/>
          <p:cNvSpPr>
            <a:spLocks noChangeArrowheads="1"/>
          </p:cNvSpPr>
          <p:nvPr/>
        </p:nvSpPr>
        <p:spPr bwMode="auto">
          <a:xfrm>
            <a:off x="1377950" y="3130550"/>
            <a:ext cx="3263900" cy="2882900"/>
          </a:xfrm>
          <a:prstGeom prst="cube">
            <a:avLst>
              <a:gd name="adj" fmla="val 24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1371600" y="41910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1371600" y="44958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6" name="Line 7"/>
          <p:cNvSpPr>
            <a:spLocks noChangeShapeType="1"/>
          </p:cNvSpPr>
          <p:nvPr/>
        </p:nvSpPr>
        <p:spPr bwMode="auto">
          <a:xfrm>
            <a:off x="1371600" y="48768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1371600" y="51816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8" name="Line 9"/>
          <p:cNvSpPr>
            <a:spLocks noChangeShapeType="1"/>
          </p:cNvSpPr>
          <p:nvPr/>
        </p:nvSpPr>
        <p:spPr bwMode="auto">
          <a:xfrm>
            <a:off x="1371600" y="5486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1371600" y="57912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16764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23622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82" name="Line 13"/>
          <p:cNvSpPr>
            <a:spLocks noChangeShapeType="1"/>
          </p:cNvSpPr>
          <p:nvPr/>
        </p:nvSpPr>
        <p:spPr bwMode="auto">
          <a:xfrm>
            <a:off x="27432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>
            <a:off x="30480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84" name="Line 15"/>
          <p:cNvSpPr>
            <a:spLocks noChangeShapeType="1"/>
          </p:cNvSpPr>
          <p:nvPr/>
        </p:nvSpPr>
        <p:spPr bwMode="auto">
          <a:xfrm>
            <a:off x="33528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>
            <a:off x="19812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86" name="Line 17"/>
          <p:cNvSpPr>
            <a:spLocks noChangeShapeType="1"/>
          </p:cNvSpPr>
          <p:nvPr/>
        </p:nvSpPr>
        <p:spPr bwMode="auto">
          <a:xfrm flipV="1">
            <a:off x="1676400" y="31242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87" name="Line 18"/>
          <p:cNvSpPr>
            <a:spLocks noChangeShapeType="1"/>
          </p:cNvSpPr>
          <p:nvPr/>
        </p:nvSpPr>
        <p:spPr bwMode="auto">
          <a:xfrm flipV="1">
            <a:off x="19812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 flipV="1">
            <a:off x="23622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89" name="Line 20"/>
          <p:cNvSpPr>
            <a:spLocks noChangeShapeType="1"/>
          </p:cNvSpPr>
          <p:nvPr/>
        </p:nvSpPr>
        <p:spPr bwMode="auto">
          <a:xfrm flipV="1">
            <a:off x="30480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90" name="Line 21"/>
          <p:cNvSpPr>
            <a:spLocks noChangeShapeType="1"/>
          </p:cNvSpPr>
          <p:nvPr/>
        </p:nvSpPr>
        <p:spPr bwMode="auto">
          <a:xfrm flipV="1">
            <a:off x="33528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91" name="Line 22"/>
          <p:cNvSpPr>
            <a:spLocks noChangeShapeType="1"/>
          </p:cNvSpPr>
          <p:nvPr/>
        </p:nvSpPr>
        <p:spPr bwMode="auto">
          <a:xfrm flipV="1">
            <a:off x="36576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92" name="Line 23"/>
          <p:cNvSpPr>
            <a:spLocks noChangeShapeType="1"/>
          </p:cNvSpPr>
          <p:nvPr/>
        </p:nvSpPr>
        <p:spPr bwMode="auto">
          <a:xfrm>
            <a:off x="1905000" y="3352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93" name="Line 24"/>
          <p:cNvSpPr>
            <a:spLocks noChangeShapeType="1"/>
          </p:cNvSpPr>
          <p:nvPr/>
        </p:nvSpPr>
        <p:spPr bwMode="auto">
          <a:xfrm>
            <a:off x="1676400" y="3581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94" name="Line 25"/>
          <p:cNvSpPr>
            <a:spLocks noChangeShapeType="1"/>
          </p:cNvSpPr>
          <p:nvPr/>
        </p:nvSpPr>
        <p:spPr bwMode="auto">
          <a:xfrm>
            <a:off x="36576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95" name="Line 26"/>
          <p:cNvSpPr>
            <a:spLocks noChangeShapeType="1"/>
          </p:cNvSpPr>
          <p:nvPr/>
        </p:nvSpPr>
        <p:spPr bwMode="auto">
          <a:xfrm>
            <a:off x="4419600" y="33528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96" name="Line 27"/>
          <p:cNvSpPr>
            <a:spLocks noChangeShapeType="1"/>
          </p:cNvSpPr>
          <p:nvPr/>
        </p:nvSpPr>
        <p:spPr bwMode="auto">
          <a:xfrm flipV="1">
            <a:off x="3962400" y="35052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97" name="Line 28"/>
          <p:cNvSpPr>
            <a:spLocks noChangeShapeType="1"/>
          </p:cNvSpPr>
          <p:nvPr/>
        </p:nvSpPr>
        <p:spPr bwMode="auto">
          <a:xfrm flipV="1">
            <a:off x="3962400" y="38862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98" name="Line 29"/>
          <p:cNvSpPr>
            <a:spLocks noChangeShapeType="1"/>
          </p:cNvSpPr>
          <p:nvPr/>
        </p:nvSpPr>
        <p:spPr bwMode="auto">
          <a:xfrm flipV="1">
            <a:off x="3962400" y="42672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99" name="Line 30"/>
          <p:cNvSpPr>
            <a:spLocks noChangeShapeType="1"/>
          </p:cNvSpPr>
          <p:nvPr/>
        </p:nvSpPr>
        <p:spPr bwMode="auto">
          <a:xfrm flipV="1">
            <a:off x="3962400" y="45720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00" name="Line 31"/>
          <p:cNvSpPr>
            <a:spLocks noChangeShapeType="1"/>
          </p:cNvSpPr>
          <p:nvPr/>
        </p:nvSpPr>
        <p:spPr bwMode="auto">
          <a:xfrm flipV="1">
            <a:off x="3962400" y="48768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01" name="Line 32"/>
          <p:cNvSpPr>
            <a:spLocks noChangeShapeType="1"/>
          </p:cNvSpPr>
          <p:nvPr/>
        </p:nvSpPr>
        <p:spPr bwMode="auto">
          <a:xfrm flipV="1">
            <a:off x="3962400" y="5105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02" name="Rectangle 33"/>
          <p:cNvSpPr>
            <a:spLocks noChangeArrowheads="1"/>
          </p:cNvSpPr>
          <p:nvPr/>
        </p:nvSpPr>
        <p:spPr bwMode="auto">
          <a:xfrm rot="16200000" flipH="1">
            <a:off x="538956" y="4525169"/>
            <a:ext cx="750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ürün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58403" name="Rectangle 34"/>
          <p:cNvSpPr>
            <a:spLocks noChangeArrowheads="1"/>
          </p:cNvSpPr>
          <p:nvPr/>
        </p:nvSpPr>
        <p:spPr bwMode="auto">
          <a:xfrm rot="-2880000">
            <a:off x="686593" y="2967832"/>
            <a:ext cx="10652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bölge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58404" name="Rectangle 35"/>
          <p:cNvSpPr>
            <a:spLocks noChangeArrowheads="1"/>
          </p:cNvSpPr>
          <p:nvPr/>
        </p:nvSpPr>
        <p:spPr bwMode="auto">
          <a:xfrm>
            <a:off x="2117725" y="6003925"/>
            <a:ext cx="476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ay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58405" name="Line 36"/>
          <p:cNvSpPr>
            <a:spLocks noChangeShapeType="1"/>
          </p:cNvSpPr>
          <p:nvPr/>
        </p:nvSpPr>
        <p:spPr bwMode="auto">
          <a:xfrm>
            <a:off x="4267200" y="35814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06" name="Line 37"/>
          <p:cNvSpPr>
            <a:spLocks noChangeShapeType="1"/>
          </p:cNvSpPr>
          <p:nvPr/>
        </p:nvSpPr>
        <p:spPr bwMode="auto">
          <a:xfrm flipV="1">
            <a:off x="27432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07" name="Rectangle 38"/>
          <p:cNvSpPr>
            <a:spLocks noChangeArrowheads="1"/>
          </p:cNvSpPr>
          <p:nvPr/>
        </p:nvSpPr>
        <p:spPr bwMode="auto">
          <a:xfrm>
            <a:off x="4572000" y="2362200"/>
            <a:ext cx="36623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tr-TR" altLang="en-US" sz="2000" b="1">
                <a:latin typeface="Times New Roman" pitchFamily="18" charset="0"/>
              </a:rPr>
              <a:t>Boyutlar</a:t>
            </a:r>
            <a:r>
              <a:rPr lang="en-US" altLang="en-US" sz="2000" b="1">
                <a:latin typeface="Times New Roman" pitchFamily="18" charset="0"/>
              </a:rPr>
              <a:t>: </a:t>
            </a:r>
            <a:r>
              <a:rPr lang="tr-TR" altLang="en-US" sz="2000" b="1">
                <a:latin typeface="Times New Roman" pitchFamily="18" charset="0"/>
              </a:rPr>
              <a:t>Ürün</a:t>
            </a:r>
            <a:r>
              <a:rPr lang="en-US" altLang="en-US" sz="2000" b="1">
                <a:latin typeface="Times New Roman" pitchFamily="18" charset="0"/>
              </a:rPr>
              <a:t>, </a:t>
            </a:r>
            <a:r>
              <a:rPr lang="tr-TR" altLang="en-US" sz="2000" b="1">
                <a:latin typeface="Times New Roman" pitchFamily="18" charset="0"/>
              </a:rPr>
              <a:t>Mekan</a:t>
            </a:r>
            <a:r>
              <a:rPr lang="en-US" altLang="en-US" sz="2000" b="1">
                <a:latin typeface="Times New Roman" pitchFamily="18" charset="0"/>
              </a:rPr>
              <a:t>, </a:t>
            </a:r>
            <a:r>
              <a:rPr lang="tr-TR" altLang="en-US" sz="2000" b="1">
                <a:latin typeface="Times New Roman" pitchFamily="18" charset="0"/>
              </a:rPr>
              <a:t>Zaman</a:t>
            </a:r>
            <a:endParaRPr lang="en-US" altLang="en-US" sz="2000" b="1">
              <a:latin typeface="Times New Roman" pitchFamily="18" charset="0"/>
            </a:endParaRPr>
          </a:p>
          <a:p>
            <a:pPr eaLnBrk="0" hangingPunct="0"/>
            <a:r>
              <a:rPr lang="tr-TR" altLang="en-US" sz="2000" b="1">
                <a:latin typeface="Times New Roman" pitchFamily="18" charset="0"/>
              </a:rPr>
              <a:t>Yolların hiyerarşik özetlenmesi</a:t>
            </a:r>
            <a:endParaRPr lang="en-US" altLang="en-US" sz="2000" b="1">
              <a:latin typeface="Times New Roman" pitchFamily="18" charset="0"/>
            </a:endParaRPr>
          </a:p>
        </p:txBody>
      </p:sp>
      <p:sp>
        <p:nvSpPr>
          <p:cNvPr id="58408" name="Rectangle 39"/>
          <p:cNvSpPr>
            <a:spLocks noChangeArrowheads="1"/>
          </p:cNvSpPr>
          <p:nvPr/>
        </p:nvSpPr>
        <p:spPr bwMode="auto">
          <a:xfrm>
            <a:off x="5105400" y="3276600"/>
            <a:ext cx="3748088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tr-TR" altLang="en-US" sz="2000" b="1">
                <a:latin typeface="Times New Roman" pitchFamily="18" charset="0"/>
              </a:rPr>
              <a:t>Sanayi </a:t>
            </a:r>
            <a:r>
              <a:rPr lang="en-US" altLang="en-US" sz="2000" b="1">
                <a:latin typeface="Times New Roman" pitchFamily="18" charset="0"/>
              </a:rPr>
              <a:t>   </a:t>
            </a:r>
            <a:r>
              <a:rPr lang="tr-TR" altLang="en-US" sz="2000" b="1">
                <a:latin typeface="Times New Roman" pitchFamily="18" charset="0"/>
              </a:rPr>
              <a:t>  Bölge   </a:t>
            </a:r>
            <a:r>
              <a:rPr lang="en-US" altLang="en-US" sz="2000" b="1">
                <a:latin typeface="Times New Roman" pitchFamily="18" charset="0"/>
              </a:rPr>
              <a:t>         Y</a:t>
            </a:r>
            <a:r>
              <a:rPr lang="tr-TR" altLang="en-US" sz="2000" b="1">
                <a:latin typeface="Times New Roman" pitchFamily="18" charset="0"/>
              </a:rPr>
              <a:t>ıl</a:t>
            </a:r>
            <a:endParaRPr lang="en-US" altLang="en-US" sz="2000" b="1">
              <a:latin typeface="Times New Roman" pitchFamily="18" charset="0"/>
            </a:endParaRPr>
          </a:p>
          <a:p>
            <a:pPr eaLnBrk="0" hangingPunct="0"/>
            <a:endParaRPr lang="en-US" altLang="en-US" sz="2000" b="1">
              <a:latin typeface="Times New Roman" pitchFamily="18" charset="0"/>
            </a:endParaRPr>
          </a:p>
          <a:p>
            <a:pPr eaLnBrk="0" hangingPunct="0"/>
            <a:r>
              <a:rPr lang="tr-TR" altLang="en-US" sz="2000" b="1">
                <a:latin typeface="Times New Roman" pitchFamily="18" charset="0"/>
              </a:rPr>
              <a:t>kategori</a:t>
            </a:r>
            <a:r>
              <a:rPr lang="en-US" altLang="en-US" sz="2000" b="1">
                <a:latin typeface="Times New Roman" pitchFamily="18" charset="0"/>
              </a:rPr>
              <a:t>   </a:t>
            </a:r>
            <a:r>
              <a:rPr lang="tr-TR" altLang="en-US" sz="2000" b="1">
                <a:latin typeface="Times New Roman" pitchFamily="18" charset="0"/>
              </a:rPr>
              <a:t>Ülke   </a:t>
            </a:r>
            <a:r>
              <a:rPr lang="en-US" altLang="en-US" sz="2000" b="1">
                <a:latin typeface="Times New Roman" pitchFamily="18" charset="0"/>
              </a:rPr>
              <a:t>  </a:t>
            </a:r>
            <a:r>
              <a:rPr lang="tr-TR" altLang="en-US" sz="2000" b="1">
                <a:latin typeface="Times New Roman" pitchFamily="18" charset="0"/>
              </a:rPr>
              <a:t>Çeyrek</a:t>
            </a:r>
            <a:endParaRPr lang="en-US" altLang="en-US" sz="2000" b="1">
              <a:latin typeface="Times New Roman" pitchFamily="18" charset="0"/>
            </a:endParaRPr>
          </a:p>
          <a:p>
            <a:pPr eaLnBrk="0" hangingPunct="0"/>
            <a:endParaRPr lang="en-US" altLang="en-US" sz="2000" b="1">
              <a:latin typeface="Times New Roman" pitchFamily="18" charset="0"/>
            </a:endParaRPr>
          </a:p>
          <a:p>
            <a:pPr eaLnBrk="0" hangingPunct="0"/>
            <a:r>
              <a:rPr lang="tr-TR" altLang="en-US" sz="2000" b="1">
                <a:latin typeface="Times New Roman" pitchFamily="18" charset="0"/>
              </a:rPr>
              <a:t>Ürün   </a:t>
            </a:r>
            <a:r>
              <a:rPr lang="en-US" altLang="en-US" sz="2000" b="1">
                <a:latin typeface="Times New Roman" pitchFamily="18" charset="0"/>
              </a:rPr>
              <a:t>     </a:t>
            </a:r>
            <a:r>
              <a:rPr lang="tr-TR" altLang="en-US" sz="2000" b="1">
                <a:latin typeface="Times New Roman" pitchFamily="18" charset="0"/>
              </a:rPr>
              <a:t>kent    </a:t>
            </a:r>
            <a:r>
              <a:rPr lang="en-US" altLang="en-US" sz="2000" b="1">
                <a:latin typeface="Times New Roman" pitchFamily="18" charset="0"/>
              </a:rPr>
              <a:t>     </a:t>
            </a:r>
            <a:r>
              <a:rPr lang="tr-TR" altLang="en-US" sz="2000" b="1">
                <a:latin typeface="Times New Roman" pitchFamily="18" charset="0"/>
              </a:rPr>
              <a:t>ay     </a:t>
            </a:r>
            <a:r>
              <a:rPr lang="en-US" altLang="en-US" sz="2000" b="1">
                <a:latin typeface="Times New Roman" pitchFamily="18" charset="0"/>
              </a:rPr>
              <a:t>    </a:t>
            </a:r>
            <a:r>
              <a:rPr lang="tr-TR" altLang="en-US" sz="2000" b="1">
                <a:latin typeface="Times New Roman" pitchFamily="18" charset="0"/>
              </a:rPr>
              <a:t>hafta</a:t>
            </a:r>
            <a:endParaRPr lang="en-US" altLang="en-US" sz="2000" b="1">
              <a:latin typeface="Times New Roman" pitchFamily="18" charset="0"/>
            </a:endParaRPr>
          </a:p>
          <a:p>
            <a:pPr eaLnBrk="0" hangingPunct="0"/>
            <a:endParaRPr lang="en-US" altLang="en-US" sz="2000" b="1">
              <a:latin typeface="Times New Roman" pitchFamily="18" charset="0"/>
            </a:endParaRPr>
          </a:p>
          <a:p>
            <a:pPr eaLnBrk="0" hangingPunct="0"/>
            <a:r>
              <a:rPr lang="en-US" altLang="en-US" sz="2000" b="1">
                <a:latin typeface="Times New Roman" pitchFamily="18" charset="0"/>
              </a:rPr>
              <a:t>                   </a:t>
            </a:r>
            <a:r>
              <a:rPr lang="tr-TR" altLang="en-US" sz="2000" b="1">
                <a:latin typeface="Times New Roman" pitchFamily="18" charset="0"/>
              </a:rPr>
              <a:t>şube   </a:t>
            </a:r>
            <a:r>
              <a:rPr lang="en-US" altLang="en-US" sz="2000" b="1">
                <a:latin typeface="Times New Roman" pitchFamily="18" charset="0"/>
              </a:rPr>
              <a:t>        </a:t>
            </a:r>
            <a:r>
              <a:rPr lang="tr-TR" altLang="en-US" sz="2000" b="1">
                <a:latin typeface="Times New Roman" pitchFamily="18" charset="0"/>
              </a:rPr>
              <a:t> gün</a:t>
            </a:r>
            <a:endParaRPr lang="en-US" altLang="en-US" sz="2000" b="1">
              <a:latin typeface="Times New Roman" pitchFamily="18" charset="0"/>
            </a:endParaRPr>
          </a:p>
        </p:txBody>
      </p:sp>
      <p:sp>
        <p:nvSpPr>
          <p:cNvPr id="58409" name="Line 40"/>
          <p:cNvSpPr>
            <a:spLocks noChangeShapeType="1"/>
          </p:cNvSpPr>
          <p:nvPr/>
        </p:nvSpPr>
        <p:spPr bwMode="auto">
          <a:xfrm>
            <a:off x="56388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10" name="Line 41"/>
          <p:cNvSpPr>
            <a:spLocks noChangeShapeType="1"/>
          </p:cNvSpPr>
          <p:nvPr/>
        </p:nvSpPr>
        <p:spPr bwMode="auto">
          <a:xfrm>
            <a:off x="67056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11" name="Line 42"/>
          <p:cNvSpPr>
            <a:spLocks noChangeShapeType="1"/>
          </p:cNvSpPr>
          <p:nvPr/>
        </p:nvSpPr>
        <p:spPr bwMode="auto">
          <a:xfrm>
            <a:off x="79248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12" name="Line 43"/>
          <p:cNvSpPr>
            <a:spLocks noChangeShapeType="1"/>
          </p:cNvSpPr>
          <p:nvPr/>
        </p:nvSpPr>
        <p:spPr bwMode="auto">
          <a:xfrm>
            <a:off x="5638800" y="4267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13" name="Line 44"/>
          <p:cNvSpPr>
            <a:spLocks noChangeShapeType="1"/>
          </p:cNvSpPr>
          <p:nvPr/>
        </p:nvSpPr>
        <p:spPr bwMode="auto">
          <a:xfrm>
            <a:off x="6705600" y="4267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14" name="Line 45"/>
          <p:cNvSpPr>
            <a:spLocks noChangeShapeType="1"/>
          </p:cNvSpPr>
          <p:nvPr/>
        </p:nvSpPr>
        <p:spPr bwMode="auto">
          <a:xfrm>
            <a:off x="6705600" y="4876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15" name="Line 46"/>
          <p:cNvSpPr>
            <a:spLocks noChangeShapeType="1"/>
          </p:cNvSpPr>
          <p:nvPr/>
        </p:nvSpPr>
        <p:spPr bwMode="auto">
          <a:xfrm flipH="1">
            <a:off x="7620000" y="4267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16" name="Line 47"/>
          <p:cNvSpPr>
            <a:spLocks noChangeShapeType="1"/>
          </p:cNvSpPr>
          <p:nvPr/>
        </p:nvSpPr>
        <p:spPr bwMode="auto">
          <a:xfrm>
            <a:off x="8077200" y="36576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17" name="Line 48"/>
          <p:cNvSpPr>
            <a:spLocks noChangeShapeType="1"/>
          </p:cNvSpPr>
          <p:nvPr/>
        </p:nvSpPr>
        <p:spPr bwMode="auto">
          <a:xfrm>
            <a:off x="7620000" y="4800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418" name="Line 49"/>
          <p:cNvSpPr>
            <a:spLocks noChangeShapeType="1"/>
          </p:cNvSpPr>
          <p:nvPr/>
        </p:nvSpPr>
        <p:spPr bwMode="auto">
          <a:xfrm flipH="1">
            <a:off x="8001000" y="4800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BE1DEA-34A8-4796-B1CB-52806315C81F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22275"/>
            <a:ext cx="7296150" cy="512763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tr-TR" altLang="en-US" smtClean="0"/>
              <a:t>Basit veri küpü</a:t>
            </a:r>
            <a:endParaRPr lang="en-US" altLang="en-US" sz="2800" smtClean="0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704850" y="6191250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buFont typeface="Monotype Sorts" pitchFamily="2" charset="2"/>
              <a:buNone/>
            </a:pPr>
            <a:endParaRPr lang="tr-TR" altLang="en-US" sz="2000">
              <a:latin typeface="Times New Roman" pitchFamily="18" charset="0"/>
            </a:endParaRPr>
          </a:p>
        </p:txBody>
      </p:sp>
      <p:sp>
        <p:nvSpPr>
          <p:cNvPr id="59397" name="AutoShape 4"/>
          <p:cNvSpPr>
            <a:spLocks noChangeArrowheads="1"/>
          </p:cNvSpPr>
          <p:nvPr/>
        </p:nvSpPr>
        <p:spPr bwMode="auto">
          <a:xfrm>
            <a:off x="6378575" y="1485900"/>
            <a:ext cx="2403475" cy="657225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tr-TR" altLang="en-US" sz="2000" b="1">
                <a:latin typeface="Times New Roman" pitchFamily="18" charset="0"/>
              </a:rPr>
              <a:t>ABD’de toplam</a:t>
            </a:r>
          </a:p>
          <a:p>
            <a:pPr algn="ctr" eaLnBrk="0" hangingPunct="0"/>
            <a:r>
              <a:rPr lang="tr-TR" altLang="en-US" sz="2000" b="1">
                <a:latin typeface="Times New Roman" pitchFamily="18" charset="0"/>
              </a:rPr>
              <a:t> yıllık TV satışı</a:t>
            </a:r>
            <a:endParaRPr lang="en-US" altLang="en-US" b="1">
              <a:latin typeface="Times New Roman" pitchFamily="18" charset="0"/>
            </a:endParaRPr>
          </a:p>
        </p:txBody>
      </p:sp>
      <p:grpSp>
        <p:nvGrpSpPr>
          <p:cNvPr id="59398" name="Group 5"/>
          <p:cNvGrpSpPr>
            <a:grpSpLocks/>
          </p:cNvGrpSpPr>
          <p:nvPr/>
        </p:nvGrpSpPr>
        <p:grpSpPr bwMode="auto">
          <a:xfrm>
            <a:off x="533400" y="1600200"/>
            <a:ext cx="7127875" cy="4760913"/>
            <a:chOff x="444" y="1008"/>
            <a:chExt cx="4490" cy="2999"/>
          </a:xfrm>
        </p:grpSpPr>
        <p:sp>
          <p:nvSpPr>
            <p:cNvPr id="59399" name="Rectangle 6"/>
            <p:cNvSpPr>
              <a:spLocks noChangeArrowheads="1"/>
            </p:cNvSpPr>
            <p:nvPr/>
          </p:nvSpPr>
          <p:spPr bwMode="auto">
            <a:xfrm>
              <a:off x="2412" y="1008"/>
              <a:ext cx="70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tr-TR" altLang="en-US" b="1">
                  <a:latin typeface="Times New Roman" pitchFamily="18" charset="0"/>
                </a:rPr>
                <a:t>Zaman</a:t>
              </a:r>
              <a:endParaRPr lang="en-US" altLang="en-US" b="1">
                <a:latin typeface="Times New Roman" pitchFamily="18" charset="0"/>
              </a:endParaRPr>
            </a:p>
          </p:txBody>
        </p:sp>
        <p:sp>
          <p:nvSpPr>
            <p:cNvPr id="59400" name="Rectangle 7"/>
            <p:cNvSpPr>
              <a:spLocks noChangeArrowheads="1"/>
            </p:cNvSpPr>
            <p:nvPr/>
          </p:nvSpPr>
          <p:spPr bwMode="auto">
            <a:xfrm rot="-2984941">
              <a:off x="316" y="1425"/>
              <a:ext cx="55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tr-TR" altLang="en-US" b="1">
                  <a:latin typeface="Times New Roman" pitchFamily="18" charset="0"/>
                </a:rPr>
                <a:t>Ürün</a:t>
              </a:r>
              <a:endParaRPr lang="en-US" altLang="en-US" b="1">
                <a:latin typeface="Times New Roman" pitchFamily="18" charset="0"/>
              </a:endParaRPr>
            </a:p>
          </p:txBody>
        </p:sp>
        <p:sp>
          <p:nvSpPr>
            <p:cNvPr id="59401" name="Rectangle 8"/>
            <p:cNvSpPr>
              <a:spLocks noChangeArrowheads="1"/>
            </p:cNvSpPr>
            <p:nvPr/>
          </p:nvSpPr>
          <p:spPr bwMode="auto">
            <a:xfrm rot="-5400000">
              <a:off x="4533" y="2242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tr-TR" altLang="en-US" b="1">
                  <a:latin typeface="Times New Roman" pitchFamily="18" charset="0"/>
                </a:rPr>
                <a:t>Ülke</a:t>
              </a:r>
              <a:endParaRPr lang="en-US" altLang="en-US" b="1">
                <a:latin typeface="Times New Roman" pitchFamily="18" charset="0"/>
              </a:endParaRPr>
            </a:p>
          </p:txBody>
        </p:sp>
        <p:grpSp>
          <p:nvGrpSpPr>
            <p:cNvPr id="59402" name="Group 9"/>
            <p:cNvGrpSpPr>
              <a:grpSpLocks/>
            </p:cNvGrpSpPr>
            <p:nvPr/>
          </p:nvGrpSpPr>
          <p:grpSpPr bwMode="auto">
            <a:xfrm>
              <a:off x="3604" y="3717"/>
              <a:ext cx="1330" cy="290"/>
              <a:chOff x="3508" y="3022"/>
              <a:chExt cx="1330" cy="290"/>
            </a:xfrm>
          </p:grpSpPr>
          <p:sp>
            <p:nvSpPr>
              <p:cNvPr id="59462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4" y="3022"/>
                <a:ext cx="984" cy="2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tr-TR" sz="3600" kern="10">
                    <a:ln w="9525">
                      <a:noFill/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9933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Impact"/>
                  </a:rPr>
                  <a:t>TÜMÜ, TÜMÜ, TÜMÜ</a:t>
                </a:r>
              </a:p>
            </p:txBody>
          </p:sp>
          <p:sp>
            <p:nvSpPr>
              <p:cNvPr id="59463" name="AutoShape 11"/>
              <p:cNvSpPr>
                <a:spLocks noChangeArrowheads="1"/>
              </p:cNvSpPr>
              <p:nvPr/>
            </p:nvSpPr>
            <p:spPr bwMode="auto">
              <a:xfrm flipH="1">
                <a:off x="3508" y="3060"/>
                <a:ext cx="209" cy="187"/>
              </a:xfrm>
              <a:prstGeom prst="rightArrow">
                <a:avLst>
                  <a:gd name="adj1" fmla="val 50000"/>
                  <a:gd name="adj2" fmla="val 55888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</p:grpSp>
        <p:sp>
          <p:nvSpPr>
            <p:cNvPr id="59403" name="AutoShape 12"/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04" name="AutoShape 13"/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05" name="AutoShape 14"/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06" name="AutoShape 15"/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07" name="AutoShape 16"/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08" name="AutoShape 17"/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09" name="AutoShape 18"/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10" name="AutoShape 19"/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11" name="AutoShape 20"/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12" name="Rectangle 21"/>
            <p:cNvSpPr>
              <a:spLocks noChangeArrowheads="1"/>
            </p:cNvSpPr>
            <p:nvPr/>
          </p:nvSpPr>
          <p:spPr bwMode="auto">
            <a:xfrm>
              <a:off x="444" y="1866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tr-TR" altLang="en-US" sz="1600" i="1">
                  <a:latin typeface="Arial" charset="0"/>
                </a:rPr>
                <a:t>toplam</a:t>
              </a:r>
              <a:endParaRPr lang="en-US" altLang="en-US" sz="1600" i="1">
                <a:latin typeface="Arial" charset="0"/>
              </a:endParaRPr>
            </a:p>
          </p:txBody>
        </p:sp>
        <p:sp>
          <p:nvSpPr>
            <p:cNvPr id="59413" name="Rectangle 22"/>
            <p:cNvSpPr>
              <a:spLocks noChangeArrowheads="1"/>
            </p:cNvSpPr>
            <p:nvPr/>
          </p:nvSpPr>
          <p:spPr bwMode="auto">
            <a:xfrm>
              <a:off x="3616" y="1206"/>
              <a:ext cx="5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tr-TR" altLang="en-US" sz="2000" i="1">
                  <a:latin typeface="Arial" charset="0"/>
                </a:rPr>
                <a:t>toplam</a:t>
              </a:r>
              <a:endParaRPr lang="en-US" altLang="en-US" sz="1600" i="1">
                <a:latin typeface="Arial" charset="0"/>
              </a:endParaRPr>
            </a:p>
          </p:txBody>
        </p:sp>
        <p:sp>
          <p:nvSpPr>
            <p:cNvPr id="59414" name="AutoShape 23"/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15" name="AutoShape 24"/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16" name="AutoShape 25"/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17" name="AutoShape 26"/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18" name="AutoShape 27"/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19" name="AutoShape 28"/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20" name="AutoShape 29"/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21" name="AutoShape 30"/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22" name="AutoShape 31"/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23" name="AutoShape 32"/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24" name="AutoShape 33"/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25" name="AutoShape 34"/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26" name="AutoShape 35"/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27" name="AutoShape 36"/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9428" name="AutoShape 37"/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grpSp>
          <p:nvGrpSpPr>
            <p:cNvPr id="59429" name="Group 38"/>
            <p:cNvGrpSpPr>
              <a:grpSpLocks/>
            </p:cNvGrpSpPr>
            <p:nvPr/>
          </p:nvGrpSpPr>
          <p:grpSpPr bwMode="auto">
            <a:xfrm>
              <a:off x="823" y="1926"/>
              <a:ext cx="2768" cy="1937"/>
              <a:chOff x="1388" y="1937"/>
              <a:chExt cx="2026" cy="1310"/>
            </a:xfrm>
          </p:grpSpPr>
          <p:sp>
            <p:nvSpPr>
              <p:cNvPr id="59442" name="AutoShape 39"/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43" name="AutoShape 40"/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44" name="AutoShape 41"/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45" name="AutoShape 42"/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46" name="AutoShape 43"/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47" name="AutoShape 44"/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48" name="AutoShape 45"/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49" name="AutoShape 46"/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50" name="AutoShape 47"/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51" name="AutoShape 48"/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52" name="AutoShape 49"/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53" name="AutoShape 50"/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54" name="AutoShape 51"/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55" name="AutoShape 52"/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56" name="AutoShape 53"/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57" name="AutoShape 54"/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58" name="AutoShape 55"/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59" name="AutoShape 56"/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60" name="AutoShape 57"/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59461" name="AutoShape 58"/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r-TR" alt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59430" name="Rectangle 59"/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 i="1">
                  <a:latin typeface="Arial" charset="0"/>
                </a:rPr>
                <a:t> </a:t>
              </a:r>
            </a:p>
          </p:txBody>
        </p:sp>
        <p:sp>
          <p:nvSpPr>
            <p:cNvPr id="59431" name="Text Box 60"/>
            <p:cNvSpPr txBox="1">
              <a:spLocks noChangeArrowheads="1"/>
            </p:cNvSpPr>
            <p:nvPr/>
          </p:nvSpPr>
          <p:spPr bwMode="auto">
            <a:xfrm>
              <a:off x="1103" y="1300"/>
              <a:ext cx="3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TV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9432" name="Text Box 61"/>
            <p:cNvSpPr txBox="1">
              <a:spLocks noChangeArrowheads="1"/>
            </p:cNvSpPr>
            <p:nvPr/>
          </p:nvSpPr>
          <p:spPr bwMode="auto">
            <a:xfrm>
              <a:off x="679" y="1669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VCR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9433" name="Text Box 62"/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PC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9434" name="Text Box 63"/>
            <p:cNvSpPr txBox="1">
              <a:spLocks noChangeArrowheads="1"/>
            </p:cNvSpPr>
            <p:nvPr/>
          </p:nvSpPr>
          <p:spPr bwMode="auto">
            <a:xfrm>
              <a:off x="1472" y="119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1Qtr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9435" name="Text Box 64"/>
            <p:cNvSpPr txBox="1">
              <a:spLocks noChangeArrowheads="1"/>
            </p:cNvSpPr>
            <p:nvPr/>
          </p:nvSpPr>
          <p:spPr bwMode="auto">
            <a:xfrm>
              <a:off x="2036" y="1185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2Qtr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9436" name="Text Box 65"/>
            <p:cNvSpPr txBox="1">
              <a:spLocks noChangeArrowheads="1"/>
            </p:cNvSpPr>
            <p:nvPr/>
          </p:nvSpPr>
          <p:spPr bwMode="auto">
            <a:xfrm>
              <a:off x="2528" y="1209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3Qtr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9437" name="Text Box 66"/>
            <p:cNvSpPr txBox="1">
              <a:spLocks noChangeArrowheads="1"/>
            </p:cNvSpPr>
            <p:nvPr/>
          </p:nvSpPr>
          <p:spPr bwMode="auto">
            <a:xfrm>
              <a:off x="3104" y="1221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4Qtr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9438" name="Text Box 67"/>
            <p:cNvSpPr txBox="1">
              <a:spLocks noChangeArrowheads="1"/>
            </p:cNvSpPr>
            <p:nvPr/>
          </p:nvSpPr>
          <p:spPr bwMode="auto">
            <a:xfrm>
              <a:off x="4085" y="1482"/>
              <a:ext cx="5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itchFamily="18" charset="0"/>
                </a:rPr>
                <a:t>U.S.A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9439" name="Text Box 68"/>
            <p:cNvSpPr txBox="1">
              <a:spLocks noChangeArrowheads="1"/>
            </p:cNvSpPr>
            <p:nvPr/>
          </p:nvSpPr>
          <p:spPr bwMode="auto">
            <a:xfrm>
              <a:off x="4034" y="197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itchFamily="18" charset="0"/>
                </a:rPr>
                <a:t>Canada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9440" name="Text Box 69"/>
            <p:cNvSpPr txBox="1">
              <a:spLocks noChangeArrowheads="1"/>
            </p:cNvSpPr>
            <p:nvPr/>
          </p:nvSpPr>
          <p:spPr bwMode="auto">
            <a:xfrm>
              <a:off x="4054" y="2394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itchFamily="18" charset="0"/>
                </a:rPr>
                <a:t>Mexico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59441" name="Text Box 70"/>
            <p:cNvSpPr txBox="1">
              <a:spLocks noChangeArrowheads="1"/>
            </p:cNvSpPr>
            <p:nvPr/>
          </p:nvSpPr>
          <p:spPr bwMode="auto">
            <a:xfrm>
              <a:off x="4180" y="2874"/>
              <a:ext cx="3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000" i="1">
                  <a:latin typeface="Times New Roman" pitchFamily="18" charset="0"/>
                </a:rPr>
                <a:t>sum</a:t>
              </a:r>
              <a:endParaRPr lang="en-US" altLang="en-US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F572FE-0DC6-4BBF-91E3-FF2253977052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381000"/>
            <a:ext cx="5126037" cy="609600"/>
          </a:xfrm>
        </p:spPr>
        <p:txBody>
          <a:bodyPr/>
          <a:lstStyle/>
          <a:p>
            <a:pPr eaLnBrk="1" hangingPunct="1"/>
            <a:r>
              <a:rPr lang="tr-TR" altLang="en-US" smtClean="0"/>
              <a:t>Veri sıkıştırma</a:t>
            </a:r>
            <a:endParaRPr lang="en-US" altLang="en-US" smtClean="0"/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838200" y="1625600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altLang="en-US">
                <a:latin typeface="Times New Roman" pitchFamily="18" charset="0"/>
              </a:rPr>
              <a:t>Kaynak Veri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6175375" y="2249488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altLang="en-US">
                <a:latin typeface="Times New Roman" pitchFamily="18" charset="0"/>
              </a:rPr>
              <a:t>Sıkıştırılmış </a:t>
            </a:r>
          </a:p>
          <a:p>
            <a:pPr algn="ctr" eaLnBrk="0" hangingPunct="0"/>
            <a:r>
              <a:rPr lang="tr-TR" altLang="en-US">
                <a:latin typeface="Times New Roman" pitchFamily="18" charset="0"/>
              </a:rPr>
              <a:t>veri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>
            <a:off x="4319588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 flipH="1">
            <a:off x="4319588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0424" name="Text Box 7"/>
          <p:cNvSpPr txBox="1">
            <a:spLocks noChangeArrowheads="1"/>
          </p:cNvSpPr>
          <p:nvPr/>
        </p:nvSpPr>
        <p:spPr bwMode="auto">
          <a:xfrm>
            <a:off x="4637088" y="3665538"/>
            <a:ext cx="1209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kayıpsız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0425" name="AutoShape 8"/>
          <p:cNvSpPr>
            <a:spLocks noChangeArrowheads="1"/>
          </p:cNvSpPr>
          <p:nvPr/>
        </p:nvSpPr>
        <p:spPr bwMode="auto">
          <a:xfrm>
            <a:off x="950913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altLang="en-US">
                <a:latin typeface="Times New Roman" pitchFamily="18" charset="0"/>
              </a:rPr>
              <a:t>Yaklaşık kaynak veri</a:t>
            </a:r>
            <a:r>
              <a:rPr lang="en-US" altLang="en-US">
                <a:latin typeface="Times New Roman" pitchFamily="18" charset="0"/>
              </a:rPr>
              <a:t> </a:t>
            </a:r>
          </a:p>
        </p:txBody>
      </p:sp>
      <p:sp>
        <p:nvSpPr>
          <p:cNvPr id="60426" name="Line 9"/>
          <p:cNvSpPr>
            <a:spLocks noChangeShapeType="1"/>
          </p:cNvSpPr>
          <p:nvPr/>
        </p:nvSpPr>
        <p:spPr bwMode="auto">
          <a:xfrm flipH="1">
            <a:off x="4252913" y="3875088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 rot="-1797028">
            <a:off x="5089525" y="4781550"/>
            <a:ext cx="1087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kayıpla</a:t>
            </a:r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71A75E-0B20-44FF-B19F-F0A21B46965C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tr-TR" altLang="en-US" smtClean="0"/>
              <a:t>Veri küçültme yöntemi</a:t>
            </a:r>
            <a:r>
              <a:rPr lang="en-US" altLang="en-US" smtClean="0"/>
              <a:t>: </a:t>
            </a:r>
            <a:r>
              <a:rPr lang="tr-TR" altLang="en-US" smtClean="0"/>
              <a:t>Kümeleme</a:t>
            </a:r>
            <a:endParaRPr lang="en-US" altLang="en-US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tr-TR" altLang="en-US" smtClean="0"/>
              <a:t>Verilerin benzerliklerine göre kümelere dağıtılması</a:t>
            </a:r>
            <a:endParaRPr lang="en-US" altLang="en-US" smtClean="0"/>
          </a:p>
          <a:p>
            <a:pPr eaLnBrk="1" hangingPunct="1">
              <a:lnSpc>
                <a:spcPct val="140000"/>
              </a:lnSpc>
            </a:pPr>
            <a:r>
              <a:rPr lang="tr-TR" altLang="en-US" smtClean="0"/>
              <a:t>Çokseviyeli kümeleme mümkündür; bu halde kümeler çok boyutlu ağaç yapıları indeksleri ile sunulur</a:t>
            </a:r>
            <a:endParaRPr lang="en-US" altLang="en-US" smtClean="0"/>
          </a:p>
          <a:p>
            <a:pPr eaLnBrk="1" hangingPunct="1">
              <a:lnSpc>
                <a:spcPct val="140000"/>
              </a:lnSpc>
            </a:pPr>
            <a:r>
              <a:rPr lang="tr-TR" altLang="en-US" smtClean="0"/>
              <a:t>Çeşitli kümeleme algoritmaları mevcuttur</a:t>
            </a:r>
            <a:endParaRPr lang="en-US" altLang="en-US" smtClean="0"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2E5366-CD51-464D-A985-1E864632E407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467600" cy="838200"/>
          </a:xfrm>
        </p:spPr>
        <p:txBody>
          <a:bodyPr/>
          <a:lstStyle/>
          <a:p>
            <a:pPr eaLnBrk="1" hangingPunct="1"/>
            <a:r>
              <a:rPr lang="tr-TR" altLang="en-US" smtClean="0"/>
              <a:t>Veri küçültme Yöntemi</a:t>
            </a:r>
            <a:r>
              <a:rPr lang="en-US" altLang="en-US" smtClean="0"/>
              <a:t>: </a:t>
            </a:r>
            <a:r>
              <a:rPr lang="tr-TR" altLang="en-US" smtClean="0"/>
              <a:t>Örnekleme</a:t>
            </a:r>
            <a:endParaRPr lang="en-US" altLang="en-US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181600"/>
          </a:xfrm>
        </p:spPr>
        <p:txBody>
          <a:bodyPr/>
          <a:lstStyle/>
          <a:p>
            <a:pPr eaLnBrk="1" hangingPunct="1"/>
            <a:r>
              <a:rPr lang="tr-TR" altLang="en-US" smtClean="0">
                <a:solidFill>
                  <a:srgbClr val="FF0000"/>
                </a:solidFill>
              </a:rPr>
              <a:t>Örnekleme: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i="1" smtClean="0"/>
              <a:t>N</a:t>
            </a:r>
            <a:r>
              <a:rPr lang="tr-TR" altLang="en-US" i="1" smtClean="0"/>
              <a:t>  sayıda veriden oluşan </a:t>
            </a:r>
            <a:r>
              <a:rPr lang="tr-TR" altLang="en-US" smtClean="0"/>
              <a:t>tam veri kümesini</a:t>
            </a:r>
            <a:r>
              <a:rPr lang="tr-TR" altLang="en-US" i="1" smtClean="0"/>
              <a:t> </a:t>
            </a:r>
            <a:r>
              <a:rPr lang="tr-TR" altLang="en-US" smtClean="0"/>
              <a:t>ifade etmek için</a:t>
            </a:r>
            <a:r>
              <a:rPr lang="tr-TR" altLang="en-US" i="1" smtClean="0"/>
              <a:t> </a:t>
            </a:r>
            <a:r>
              <a:rPr lang="tr-TR" altLang="en-US" smtClean="0"/>
              <a:t>küçük </a:t>
            </a:r>
            <a:r>
              <a:rPr lang="en-US" altLang="en-US" i="1" smtClean="0"/>
              <a:t>s</a:t>
            </a:r>
            <a:r>
              <a:rPr lang="tr-TR" altLang="en-US" i="1" smtClean="0"/>
              <a:t>  </a:t>
            </a:r>
            <a:r>
              <a:rPr lang="tr-TR" altLang="en-US" smtClean="0"/>
              <a:t>örneğinin elde edilmesi</a:t>
            </a:r>
          </a:p>
          <a:p>
            <a:pPr eaLnBrk="1" hangingPunct="1"/>
            <a:r>
              <a:rPr lang="tr-TR" altLang="en-US" smtClean="0"/>
              <a:t>Veri kümesini temsil edecek altkümenin seçilmesi</a:t>
            </a:r>
            <a:endParaRPr lang="en-US" altLang="en-US" smtClean="0"/>
          </a:p>
          <a:p>
            <a:pPr lvl="1" eaLnBrk="1" hangingPunct="1"/>
            <a:r>
              <a:rPr lang="tr-TR" altLang="en-US" smtClean="0"/>
              <a:t>Basit rastgele seçim iyi sonuçlar vermeye bilir</a:t>
            </a:r>
            <a:endParaRPr lang="en-US" altLang="en-US" smtClean="0"/>
          </a:p>
          <a:p>
            <a:pPr lvl="1" eaLnBrk="1" hangingPunct="1"/>
            <a:r>
              <a:rPr lang="tr-TR" altLang="en-US" sz="3200" smtClean="0"/>
              <a:t>Bütün veri tabanında kümelerin örneklerinin temsil oranlarını  yakınlaştırmalı</a:t>
            </a:r>
            <a:r>
              <a:rPr lang="en-US" altLang="en-US" sz="3200" smtClean="0"/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E35991-15DE-44E2-A7E0-14E3C6CA7CC8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02638" cy="609600"/>
          </a:xfrm>
        </p:spPr>
        <p:txBody>
          <a:bodyPr/>
          <a:lstStyle/>
          <a:p>
            <a:pPr eaLnBrk="1" hangingPunct="1"/>
            <a:r>
              <a:rPr lang="tr-TR" altLang="en-US" smtClean="0"/>
              <a:t>Veriler  neden «kirlidir»</a:t>
            </a:r>
            <a:endParaRPr lang="en-US" alt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mtClean="0">
                <a:solidFill>
                  <a:srgbClr val="FF7C80"/>
                </a:solidFill>
              </a:rPr>
              <a:t>Verilerin tam olmamasının nedenleri:</a:t>
            </a:r>
            <a:endParaRPr lang="en-US" altLang="en-US" smtClean="0">
              <a:solidFill>
                <a:srgbClr val="FF7C8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/>
              <a:t>Verilere erişilememesi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/>
              <a:t>Verilere, toplandığı ve çözümlendiği zaman dilimlerinde farklı yanaşmalar(bazı verilerin değerini önemsememe)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/>
              <a:t>insan</a:t>
            </a:r>
            <a:r>
              <a:rPr lang="en-US" altLang="en-US" sz="2400" smtClean="0"/>
              <a:t>/</a:t>
            </a:r>
            <a:r>
              <a:rPr lang="tr-TR" altLang="en-US" sz="2400" smtClean="0"/>
              <a:t>donanım/yazılım sorunları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tr-TR" altLang="en-US" smtClean="0">
                <a:solidFill>
                  <a:srgbClr val="FF7C80"/>
                </a:solidFill>
              </a:rPr>
              <a:t>Gürültülü (düzgün olmayan) verilerin nedenleri</a:t>
            </a:r>
            <a:endParaRPr lang="en-US" altLang="en-US" smtClean="0">
              <a:solidFill>
                <a:srgbClr val="FF7C8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/>
              <a:t>Veri toplama araçlarında hatalar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/>
              <a:t>Veri girişinde insan veya bilgisayar hatası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/>
              <a:t>Veri aktarımında hatalar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tr-TR" altLang="en-US" smtClean="0">
                <a:solidFill>
                  <a:srgbClr val="FF7C80"/>
                </a:solidFill>
              </a:rPr>
              <a:t>Tutarsız verilerin nedenleri</a:t>
            </a:r>
            <a:endParaRPr lang="en-US" altLang="en-US" smtClean="0">
              <a:solidFill>
                <a:srgbClr val="FF7C8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/>
              <a:t>Farklı veri kaynakları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en-US" sz="2400" smtClean="0"/>
              <a:t>İşlevsel bağlılıklarda yanlışlar</a:t>
            </a:r>
            <a:r>
              <a:rPr lang="en-US" altLang="en-US" sz="2400" smtClean="0"/>
              <a:t> (</a:t>
            </a:r>
            <a:r>
              <a:rPr lang="tr-TR" altLang="en-US" sz="2400" smtClean="0"/>
              <a:t>bağımlı değişkenlerin değerlerinin doğru hesaplanmaması)</a:t>
            </a:r>
            <a:endParaRPr lang="en-US" altLang="en-US" sz="24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42C55E-A7BB-4967-BE3F-5890F42A33D6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0" y="0"/>
            <a:ext cx="8610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tr-TR" altLang="en-US" sz="3600">
                <a:solidFill>
                  <a:schemeClr val="tx2"/>
                </a:solidFill>
              </a:rPr>
              <a:t>Örnekleme</a:t>
            </a:r>
            <a:r>
              <a:rPr lang="en-US" altLang="en-US" sz="3600">
                <a:solidFill>
                  <a:schemeClr val="tx2"/>
                </a:solidFill>
              </a:rPr>
              <a:t>: </a:t>
            </a:r>
            <a:r>
              <a:rPr lang="tr-TR" altLang="en-US" sz="3600">
                <a:solidFill>
                  <a:schemeClr val="tx2"/>
                </a:solidFill>
              </a:rPr>
              <a:t>yerdeğişmeli ve yerdeğişmesiz</a:t>
            </a: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3700463" y="4183063"/>
            <a:ext cx="369093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latin typeface="Times New Roman" pitchFamily="18" charset="0"/>
              </a:rPr>
              <a:t>SRSWOR</a:t>
            </a:r>
          </a:p>
          <a:p>
            <a:pPr eaLnBrk="0" hangingPunct="0"/>
            <a:r>
              <a:rPr lang="en-US" altLang="en-US" sz="1600">
                <a:latin typeface="Times New Roman" pitchFamily="18" charset="0"/>
              </a:rPr>
              <a:t>(</a:t>
            </a:r>
            <a:r>
              <a:rPr lang="en-US" altLang="en-US" sz="1400">
                <a:latin typeface="Times New Roman" pitchFamily="18" charset="0"/>
              </a:rPr>
              <a:t>simple random</a:t>
            </a:r>
            <a:r>
              <a:rPr lang="tr-TR" altLang="en-US" sz="1400">
                <a:latin typeface="Times New Roman" pitchFamily="18" charset="0"/>
              </a:rPr>
              <a:t> </a:t>
            </a:r>
            <a:r>
              <a:rPr lang="en-US" altLang="en-US" sz="1400">
                <a:latin typeface="Times New Roman" pitchFamily="18" charset="0"/>
              </a:rPr>
              <a:t>sample without Replacement</a:t>
            </a:r>
            <a:endParaRPr lang="tr-TR" altLang="en-US" sz="1400">
              <a:latin typeface="Times New Roman" pitchFamily="18" charset="0"/>
            </a:endParaRPr>
          </a:p>
          <a:p>
            <a:pPr eaLnBrk="0" hangingPunct="0"/>
            <a:r>
              <a:rPr lang="tr-TR" altLang="en-US" sz="1400">
                <a:latin typeface="Times New Roman" pitchFamily="18" charset="0"/>
              </a:rPr>
              <a:t>-yerdeğişme olmadan örneklerin rasgele seçimi</a:t>
            </a:r>
            <a:r>
              <a:rPr lang="en-US" altLang="en-US">
                <a:latin typeface="Times New Roman" pitchFamily="18" charset="0"/>
              </a:rPr>
              <a:t>)</a:t>
            </a:r>
          </a:p>
        </p:txBody>
      </p:sp>
      <p:grpSp>
        <p:nvGrpSpPr>
          <p:cNvPr id="63493" name="Group 4"/>
          <p:cNvGrpSpPr>
            <a:grpSpLocks/>
          </p:cNvGrpSpPr>
          <p:nvPr/>
        </p:nvGrpSpPr>
        <p:grpSpPr bwMode="auto">
          <a:xfrm>
            <a:off x="5695950" y="1771650"/>
            <a:ext cx="2438400" cy="1676400"/>
            <a:chOff x="3588" y="1116"/>
            <a:chExt cx="1536" cy="1056"/>
          </a:xfrm>
        </p:grpSpPr>
        <p:sp>
          <p:nvSpPr>
            <p:cNvPr id="63514" name="AutoShape 5"/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15" name="Oval 6"/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16" name="Oval 7"/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17" name="Oval 8"/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</p:grpSp>
      <p:sp>
        <p:nvSpPr>
          <p:cNvPr id="63494" name="Text Box 9"/>
          <p:cNvSpPr txBox="1">
            <a:spLocks noChangeArrowheads="1"/>
          </p:cNvSpPr>
          <p:nvPr/>
        </p:nvSpPr>
        <p:spPr bwMode="auto">
          <a:xfrm rot="-1021285">
            <a:off x="3962400" y="2543175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SRSWR</a:t>
            </a:r>
          </a:p>
        </p:txBody>
      </p:sp>
      <p:grpSp>
        <p:nvGrpSpPr>
          <p:cNvPr id="63495" name="Group 10"/>
          <p:cNvGrpSpPr>
            <a:grpSpLocks/>
          </p:cNvGrpSpPr>
          <p:nvPr/>
        </p:nvGrpSpPr>
        <p:grpSpPr bwMode="auto">
          <a:xfrm>
            <a:off x="5772150" y="4457700"/>
            <a:ext cx="2438400" cy="1676400"/>
            <a:chOff x="3636" y="2808"/>
            <a:chExt cx="1536" cy="1056"/>
          </a:xfrm>
        </p:grpSpPr>
        <p:sp>
          <p:nvSpPr>
            <p:cNvPr id="63510" name="AutoShape 11"/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11" name="Oval 12"/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12" name="Oval 13"/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13" name="Oval 14"/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</p:grpSp>
      <p:grpSp>
        <p:nvGrpSpPr>
          <p:cNvPr id="63496" name="Group 15"/>
          <p:cNvGrpSpPr>
            <a:grpSpLocks/>
          </p:cNvGrpSpPr>
          <p:nvPr/>
        </p:nvGrpSpPr>
        <p:grpSpPr bwMode="auto">
          <a:xfrm>
            <a:off x="876300" y="1905000"/>
            <a:ext cx="2724150" cy="4556125"/>
            <a:chOff x="564" y="1284"/>
            <a:chExt cx="1716" cy="2870"/>
          </a:xfrm>
        </p:grpSpPr>
        <p:sp>
          <p:nvSpPr>
            <p:cNvPr id="63499" name="AutoShape 16"/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00" name="Oval 17"/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01" name="Oval 18"/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02" name="Oval 19"/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03" name="Oval 20"/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04" name="Oval 21"/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05" name="Oval 22"/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06" name="Oval 23"/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07" name="Oval 24"/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08" name="Oval 25"/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3509" name="Text Box 26"/>
            <p:cNvSpPr txBox="1">
              <a:spLocks noChangeArrowheads="1"/>
            </p:cNvSpPr>
            <p:nvPr/>
          </p:nvSpPr>
          <p:spPr bwMode="auto">
            <a:xfrm>
              <a:off x="974" y="3866"/>
              <a:ext cx="8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altLang="en-US">
                  <a:latin typeface="Times New Roman" pitchFamily="18" charset="0"/>
                </a:rPr>
                <a:t>Ham veri</a:t>
              </a:r>
              <a:endParaRPr lang="en-US" altLang="en-US">
                <a:latin typeface="Times New Roman" pitchFamily="18" charset="0"/>
              </a:endParaRPr>
            </a:p>
          </p:txBody>
        </p:sp>
      </p:grpSp>
      <p:sp>
        <p:nvSpPr>
          <p:cNvPr id="63497" name="Line 27"/>
          <p:cNvSpPr>
            <a:spLocks noChangeShapeType="1"/>
          </p:cNvSpPr>
          <p:nvPr/>
        </p:nvSpPr>
        <p:spPr bwMode="auto">
          <a:xfrm flipV="1">
            <a:off x="3810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3498" name="Line 28"/>
          <p:cNvSpPr>
            <a:spLocks noChangeShapeType="1"/>
          </p:cNvSpPr>
          <p:nvPr/>
        </p:nvSpPr>
        <p:spPr bwMode="auto">
          <a:xfrm>
            <a:off x="3700463" y="5229225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A64A9A-DF4F-4F2F-8C41-C7DB0B353F6D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07438" cy="609600"/>
          </a:xfrm>
        </p:spPr>
        <p:txBody>
          <a:bodyPr/>
          <a:lstStyle/>
          <a:p>
            <a:pPr eaLnBrk="1" hangingPunct="1"/>
            <a:r>
              <a:rPr lang="tr-TR" altLang="en-US" sz="3200" smtClean="0"/>
              <a:t>Örnekleme</a:t>
            </a:r>
            <a:r>
              <a:rPr lang="en-US" altLang="en-US" sz="3200" smtClean="0"/>
              <a:t>: </a:t>
            </a:r>
            <a:r>
              <a:rPr lang="tr-TR" altLang="en-US" sz="3200" smtClean="0"/>
              <a:t>Kümeleme</a:t>
            </a:r>
            <a:endParaRPr lang="en-US" altLang="en-US" sz="3200" smtClean="0"/>
          </a:p>
        </p:txBody>
      </p:sp>
      <p:grpSp>
        <p:nvGrpSpPr>
          <p:cNvPr id="64516" name="Group 3"/>
          <p:cNvGrpSpPr>
            <a:grpSpLocks/>
          </p:cNvGrpSpPr>
          <p:nvPr/>
        </p:nvGrpSpPr>
        <p:grpSpPr bwMode="auto">
          <a:xfrm>
            <a:off x="528638" y="2036763"/>
            <a:ext cx="3752850" cy="3348037"/>
            <a:chOff x="274" y="1418"/>
            <a:chExt cx="2363" cy="2109"/>
          </a:xfrm>
        </p:grpSpPr>
        <p:sp>
          <p:nvSpPr>
            <p:cNvPr id="64538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39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40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41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42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43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44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45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46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47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1 w 1101"/>
                <a:gd name="T1" fmla="*/ 5 h 1077"/>
                <a:gd name="T2" fmla="*/ 1 w 1101"/>
                <a:gd name="T3" fmla="*/ 8 h 1077"/>
                <a:gd name="T4" fmla="*/ 1 w 1101"/>
                <a:gd name="T5" fmla="*/ 16 h 1077"/>
                <a:gd name="T6" fmla="*/ 1 w 1101"/>
                <a:gd name="T7" fmla="*/ 17 h 1077"/>
                <a:gd name="T8" fmla="*/ 1 w 1101"/>
                <a:gd name="T9" fmla="*/ 18 h 1077"/>
                <a:gd name="T10" fmla="*/ 1 w 1101"/>
                <a:gd name="T11" fmla="*/ 17 h 1077"/>
                <a:gd name="T12" fmla="*/ 1 w 1101"/>
                <a:gd name="T13" fmla="*/ 16 h 1077"/>
                <a:gd name="T14" fmla="*/ 1 w 1101"/>
                <a:gd name="T15" fmla="*/ 16 h 1077"/>
                <a:gd name="T16" fmla="*/ 1 w 1101"/>
                <a:gd name="T17" fmla="*/ 15 h 1077"/>
                <a:gd name="T18" fmla="*/ 1 w 1101"/>
                <a:gd name="T19" fmla="*/ 13 h 1077"/>
                <a:gd name="T20" fmla="*/ 1 w 1101"/>
                <a:gd name="T21" fmla="*/ 11 h 1077"/>
                <a:gd name="T22" fmla="*/ 1 w 1101"/>
                <a:gd name="T23" fmla="*/ 7 h 1077"/>
                <a:gd name="T24" fmla="*/ 1 w 1101"/>
                <a:gd name="T25" fmla="*/ 2 h 1077"/>
                <a:gd name="T26" fmla="*/ 1 w 1101"/>
                <a:gd name="T27" fmla="*/ 2 h 1077"/>
                <a:gd name="T28" fmla="*/ 1 w 1101"/>
                <a:gd name="T29" fmla="*/ 2 h 1077"/>
                <a:gd name="T30" fmla="*/ 1 w 1101"/>
                <a:gd name="T31" fmla="*/ 2 h 1077"/>
                <a:gd name="T32" fmla="*/ 1 w 1101"/>
                <a:gd name="T33" fmla="*/ 2 h 1077"/>
                <a:gd name="T34" fmla="*/ 1 w 1101"/>
                <a:gd name="T35" fmla="*/ 3 h 1077"/>
                <a:gd name="T36" fmla="*/ 1 w 1101"/>
                <a:gd name="T37" fmla="*/ 3 h 1077"/>
                <a:gd name="T38" fmla="*/ 1 w 1101"/>
                <a:gd name="T39" fmla="*/ 5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4548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49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50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51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52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53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54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55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56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57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1 w 918"/>
                <a:gd name="T1" fmla="*/ 13 h 965"/>
                <a:gd name="T2" fmla="*/ 1 w 918"/>
                <a:gd name="T3" fmla="*/ 13 h 965"/>
                <a:gd name="T4" fmla="*/ 1 w 918"/>
                <a:gd name="T5" fmla="*/ 12 h 965"/>
                <a:gd name="T6" fmla="*/ 1 w 918"/>
                <a:gd name="T7" fmla="*/ 11 h 965"/>
                <a:gd name="T8" fmla="*/ 1 w 918"/>
                <a:gd name="T9" fmla="*/ 11 h 965"/>
                <a:gd name="T10" fmla="*/ 0 w 918"/>
                <a:gd name="T11" fmla="*/ 7 h 965"/>
                <a:gd name="T12" fmla="*/ 1 w 918"/>
                <a:gd name="T13" fmla="*/ 3 h 965"/>
                <a:gd name="T14" fmla="*/ 1 w 918"/>
                <a:gd name="T15" fmla="*/ 2 h 965"/>
                <a:gd name="T16" fmla="*/ 1 w 918"/>
                <a:gd name="T17" fmla="*/ 0 h 965"/>
                <a:gd name="T18" fmla="*/ 1 w 918"/>
                <a:gd name="T19" fmla="*/ 2 h 965"/>
                <a:gd name="T20" fmla="*/ 1 w 918"/>
                <a:gd name="T21" fmla="*/ 2 h 965"/>
                <a:gd name="T22" fmla="*/ 1 w 918"/>
                <a:gd name="T23" fmla="*/ 2 h 965"/>
                <a:gd name="T24" fmla="*/ 1 w 918"/>
                <a:gd name="T25" fmla="*/ 4 h 965"/>
                <a:gd name="T26" fmla="*/ 1 w 918"/>
                <a:gd name="T27" fmla="*/ 4 h 965"/>
                <a:gd name="T28" fmla="*/ 1 w 918"/>
                <a:gd name="T29" fmla="*/ 6 h 965"/>
                <a:gd name="T30" fmla="*/ 1 w 918"/>
                <a:gd name="T31" fmla="*/ 7 h 965"/>
                <a:gd name="T32" fmla="*/ 1 w 918"/>
                <a:gd name="T33" fmla="*/ 9 h 965"/>
                <a:gd name="T34" fmla="*/ 1 w 918"/>
                <a:gd name="T35" fmla="*/ 10 h 965"/>
                <a:gd name="T36" fmla="*/ 1 w 918"/>
                <a:gd name="T37" fmla="*/ 12 h 965"/>
                <a:gd name="T38" fmla="*/ 1 w 918"/>
                <a:gd name="T39" fmla="*/ 15 h 965"/>
                <a:gd name="T40" fmla="*/ 1 w 918"/>
                <a:gd name="T41" fmla="*/ 15 h 965"/>
                <a:gd name="T42" fmla="*/ 1 w 918"/>
                <a:gd name="T43" fmla="*/ 15 h 965"/>
                <a:gd name="T44" fmla="*/ 1 w 918"/>
                <a:gd name="T45" fmla="*/ 15 h 965"/>
                <a:gd name="T46" fmla="*/ 1 w 918"/>
                <a:gd name="T47" fmla="*/ 14 h 965"/>
                <a:gd name="T48" fmla="*/ 1 w 918"/>
                <a:gd name="T49" fmla="*/ 13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64558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64559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64560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64561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64562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64563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64564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64565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64566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64567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64568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en-US"/>
              </a:p>
            </p:txBody>
          </p:sp>
          <p:sp>
            <p:nvSpPr>
              <p:cNvPr id="64569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1 w 869"/>
                  <a:gd name="T1" fmla="*/ 13 h 1173"/>
                  <a:gd name="T2" fmla="*/ 1 w 869"/>
                  <a:gd name="T3" fmla="*/ 15 h 1173"/>
                  <a:gd name="T4" fmla="*/ 1 w 869"/>
                  <a:gd name="T5" fmla="*/ 17 h 1173"/>
                  <a:gd name="T6" fmla="*/ 1 w 869"/>
                  <a:gd name="T7" fmla="*/ 18 h 1173"/>
                  <a:gd name="T8" fmla="*/ 1 w 869"/>
                  <a:gd name="T9" fmla="*/ 19 h 1173"/>
                  <a:gd name="T10" fmla="*/ 1 w 869"/>
                  <a:gd name="T11" fmla="*/ 19 h 1173"/>
                  <a:gd name="T12" fmla="*/ 1 w 869"/>
                  <a:gd name="T13" fmla="*/ 18 h 1173"/>
                  <a:gd name="T14" fmla="*/ 1 w 869"/>
                  <a:gd name="T15" fmla="*/ 17 h 1173"/>
                  <a:gd name="T16" fmla="*/ 1 w 869"/>
                  <a:gd name="T17" fmla="*/ 16 h 1173"/>
                  <a:gd name="T18" fmla="*/ 0 w 869"/>
                  <a:gd name="T19" fmla="*/ 15 h 1173"/>
                  <a:gd name="T20" fmla="*/ 1 w 869"/>
                  <a:gd name="T21" fmla="*/ 8 h 1173"/>
                  <a:gd name="T22" fmla="*/ 1 w 869"/>
                  <a:gd name="T23" fmla="*/ 4 h 1173"/>
                  <a:gd name="T24" fmla="*/ 1 w 869"/>
                  <a:gd name="T25" fmla="*/ 2 h 1173"/>
                  <a:gd name="T26" fmla="*/ 1 w 869"/>
                  <a:gd name="T27" fmla="*/ 2 h 1173"/>
                  <a:gd name="T28" fmla="*/ 1 w 869"/>
                  <a:gd name="T29" fmla="*/ 2 h 1173"/>
                  <a:gd name="T30" fmla="*/ 1 w 869"/>
                  <a:gd name="T31" fmla="*/ 2 h 1173"/>
                  <a:gd name="T32" fmla="*/ 1 w 869"/>
                  <a:gd name="T33" fmla="*/ 0 h 1173"/>
                  <a:gd name="T34" fmla="*/ 1 w 869"/>
                  <a:gd name="T35" fmla="*/ 2 h 1173"/>
                  <a:gd name="T36" fmla="*/ 1 w 869"/>
                  <a:gd name="T37" fmla="*/ 3 h 1173"/>
                  <a:gd name="T38" fmla="*/ 1 w 869"/>
                  <a:gd name="T39" fmla="*/ 4 h 1173"/>
                  <a:gd name="T40" fmla="*/ 1 w 869"/>
                  <a:gd name="T41" fmla="*/ 5 h 1173"/>
                  <a:gd name="T42" fmla="*/ 1 w 869"/>
                  <a:gd name="T43" fmla="*/ 11 h 1173"/>
                  <a:gd name="T44" fmla="*/ 1 w 869"/>
                  <a:gd name="T45" fmla="*/ 13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64517" name="Rectangle 36"/>
          <p:cNvSpPr>
            <a:spLocks noChangeArrowheads="1"/>
          </p:cNvSpPr>
          <p:nvPr/>
        </p:nvSpPr>
        <p:spPr bwMode="auto">
          <a:xfrm>
            <a:off x="4802188" y="1928813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grpSp>
        <p:nvGrpSpPr>
          <p:cNvPr id="64518" name="Group 37"/>
          <p:cNvGrpSpPr>
            <a:grpSpLocks/>
          </p:cNvGrpSpPr>
          <p:nvPr/>
        </p:nvGrpSpPr>
        <p:grpSpPr bwMode="auto">
          <a:xfrm>
            <a:off x="5237163" y="2336800"/>
            <a:ext cx="2398712" cy="2214563"/>
            <a:chOff x="3302" y="2032"/>
            <a:chExt cx="1511" cy="1395"/>
          </a:xfrm>
        </p:grpSpPr>
        <p:sp>
          <p:nvSpPr>
            <p:cNvPr id="64522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23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24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25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26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27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28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29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30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31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32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33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34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64535" name="Freeform 51"/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1 w 1101"/>
                <a:gd name="T1" fmla="*/ 5 h 1077"/>
                <a:gd name="T2" fmla="*/ 1 w 1101"/>
                <a:gd name="T3" fmla="*/ 8 h 1077"/>
                <a:gd name="T4" fmla="*/ 1 w 1101"/>
                <a:gd name="T5" fmla="*/ 16 h 1077"/>
                <a:gd name="T6" fmla="*/ 1 w 1101"/>
                <a:gd name="T7" fmla="*/ 17 h 1077"/>
                <a:gd name="T8" fmla="*/ 1 w 1101"/>
                <a:gd name="T9" fmla="*/ 18 h 1077"/>
                <a:gd name="T10" fmla="*/ 1 w 1101"/>
                <a:gd name="T11" fmla="*/ 17 h 1077"/>
                <a:gd name="T12" fmla="*/ 1 w 1101"/>
                <a:gd name="T13" fmla="*/ 16 h 1077"/>
                <a:gd name="T14" fmla="*/ 1 w 1101"/>
                <a:gd name="T15" fmla="*/ 16 h 1077"/>
                <a:gd name="T16" fmla="*/ 1 w 1101"/>
                <a:gd name="T17" fmla="*/ 15 h 1077"/>
                <a:gd name="T18" fmla="*/ 1 w 1101"/>
                <a:gd name="T19" fmla="*/ 13 h 1077"/>
                <a:gd name="T20" fmla="*/ 1 w 1101"/>
                <a:gd name="T21" fmla="*/ 11 h 1077"/>
                <a:gd name="T22" fmla="*/ 1 w 1101"/>
                <a:gd name="T23" fmla="*/ 7 h 1077"/>
                <a:gd name="T24" fmla="*/ 1 w 1101"/>
                <a:gd name="T25" fmla="*/ 2 h 1077"/>
                <a:gd name="T26" fmla="*/ 1 w 1101"/>
                <a:gd name="T27" fmla="*/ 2 h 1077"/>
                <a:gd name="T28" fmla="*/ 1 w 1101"/>
                <a:gd name="T29" fmla="*/ 2 h 1077"/>
                <a:gd name="T30" fmla="*/ 1 w 1101"/>
                <a:gd name="T31" fmla="*/ 2 h 1077"/>
                <a:gd name="T32" fmla="*/ 1 w 1101"/>
                <a:gd name="T33" fmla="*/ 2 h 1077"/>
                <a:gd name="T34" fmla="*/ 1 w 1101"/>
                <a:gd name="T35" fmla="*/ 3 h 1077"/>
                <a:gd name="T36" fmla="*/ 1 w 1101"/>
                <a:gd name="T37" fmla="*/ 3 h 1077"/>
                <a:gd name="T38" fmla="*/ 1 w 1101"/>
                <a:gd name="T39" fmla="*/ 5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4536" name="Freeform 52"/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1 w 918"/>
                <a:gd name="T1" fmla="*/ 13 h 965"/>
                <a:gd name="T2" fmla="*/ 1 w 918"/>
                <a:gd name="T3" fmla="*/ 13 h 965"/>
                <a:gd name="T4" fmla="*/ 1 w 918"/>
                <a:gd name="T5" fmla="*/ 12 h 965"/>
                <a:gd name="T6" fmla="*/ 1 w 918"/>
                <a:gd name="T7" fmla="*/ 11 h 965"/>
                <a:gd name="T8" fmla="*/ 1 w 918"/>
                <a:gd name="T9" fmla="*/ 11 h 965"/>
                <a:gd name="T10" fmla="*/ 0 w 918"/>
                <a:gd name="T11" fmla="*/ 7 h 965"/>
                <a:gd name="T12" fmla="*/ 1 w 918"/>
                <a:gd name="T13" fmla="*/ 3 h 965"/>
                <a:gd name="T14" fmla="*/ 1 w 918"/>
                <a:gd name="T15" fmla="*/ 2 h 965"/>
                <a:gd name="T16" fmla="*/ 1 w 918"/>
                <a:gd name="T17" fmla="*/ 0 h 965"/>
                <a:gd name="T18" fmla="*/ 1 w 918"/>
                <a:gd name="T19" fmla="*/ 2 h 965"/>
                <a:gd name="T20" fmla="*/ 1 w 918"/>
                <a:gd name="T21" fmla="*/ 2 h 965"/>
                <a:gd name="T22" fmla="*/ 1 w 918"/>
                <a:gd name="T23" fmla="*/ 2 h 965"/>
                <a:gd name="T24" fmla="*/ 1 w 918"/>
                <a:gd name="T25" fmla="*/ 4 h 965"/>
                <a:gd name="T26" fmla="*/ 1 w 918"/>
                <a:gd name="T27" fmla="*/ 4 h 965"/>
                <a:gd name="T28" fmla="*/ 1 w 918"/>
                <a:gd name="T29" fmla="*/ 6 h 965"/>
                <a:gd name="T30" fmla="*/ 1 w 918"/>
                <a:gd name="T31" fmla="*/ 7 h 965"/>
                <a:gd name="T32" fmla="*/ 1 w 918"/>
                <a:gd name="T33" fmla="*/ 9 h 965"/>
                <a:gd name="T34" fmla="*/ 1 w 918"/>
                <a:gd name="T35" fmla="*/ 10 h 965"/>
                <a:gd name="T36" fmla="*/ 1 w 918"/>
                <a:gd name="T37" fmla="*/ 12 h 965"/>
                <a:gd name="T38" fmla="*/ 1 w 918"/>
                <a:gd name="T39" fmla="*/ 15 h 965"/>
                <a:gd name="T40" fmla="*/ 1 w 918"/>
                <a:gd name="T41" fmla="*/ 15 h 965"/>
                <a:gd name="T42" fmla="*/ 1 w 918"/>
                <a:gd name="T43" fmla="*/ 15 h 965"/>
                <a:gd name="T44" fmla="*/ 1 w 918"/>
                <a:gd name="T45" fmla="*/ 15 h 965"/>
                <a:gd name="T46" fmla="*/ 1 w 918"/>
                <a:gd name="T47" fmla="*/ 14 h 965"/>
                <a:gd name="T48" fmla="*/ 1 w 918"/>
                <a:gd name="T49" fmla="*/ 13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4537" name="Freeform 53"/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1 w 869"/>
                <a:gd name="T1" fmla="*/ 13 h 1173"/>
                <a:gd name="T2" fmla="*/ 1 w 869"/>
                <a:gd name="T3" fmla="*/ 15 h 1173"/>
                <a:gd name="T4" fmla="*/ 1 w 869"/>
                <a:gd name="T5" fmla="*/ 17 h 1173"/>
                <a:gd name="T6" fmla="*/ 1 w 869"/>
                <a:gd name="T7" fmla="*/ 18 h 1173"/>
                <a:gd name="T8" fmla="*/ 1 w 869"/>
                <a:gd name="T9" fmla="*/ 19 h 1173"/>
                <a:gd name="T10" fmla="*/ 1 w 869"/>
                <a:gd name="T11" fmla="*/ 19 h 1173"/>
                <a:gd name="T12" fmla="*/ 1 w 869"/>
                <a:gd name="T13" fmla="*/ 18 h 1173"/>
                <a:gd name="T14" fmla="*/ 1 w 869"/>
                <a:gd name="T15" fmla="*/ 17 h 1173"/>
                <a:gd name="T16" fmla="*/ 1 w 869"/>
                <a:gd name="T17" fmla="*/ 16 h 1173"/>
                <a:gd name="T18" fmla="*/ 0 w 869"/>
                <a:gd name="T19" fmla="*/ 15 h 1173"/>
                <a:gd name="T20" fmla="*/ 1 w 869"/>
                <a:gd name="T21" fmla="*/ 8 h 1173"/>
                <a:gd name="T22" fmla="*/ 1 w 869"/>
                <a:gd name="T23" fmla="*/ 4 h 1173"/>
                <a:gd name="T24" fmla="*/ 1 w 869"/>
                <a:gd name="T25" fmla="*/ 2 h 1173"/>
                <a:gd name="T26" fmla="*/ 1 w 869"/>
                <a:gd name="T27" fmla="*/ 2 h 1173"/>
                <a:gd name="T28" fmla="*/ 1 w 869"/>
                <a:gd name="T29" fmla="*/ 2 h 1173"/>
                <a:gd name="T30" fmla="*/ 1 w 869"/>
                <a:gd name="T31" fmla="*/ 2 h 1173"/>
                <a:gd name="T32" fmla="*/ 1 w 869"/>
                <a:gd name="T33" fmla="*/ 0 h 1173"/>
                <a:gd name="T34" fmla="*/ 1 w 869"/>
                <a:gd name="T35" fmla="*/ 2 h 1173"/>
                <a:gd name="T36" fmla="*/ 1 w 869"/>
                <a:gd name="T37" fmla="*/ 3 h 1173"/>
                <a:gd name="T38" fmla="*/ 1 w 869"/>
                <a:gd name="T39" fmla="*/ 4 h 1173"/>
                <a:gd name="T40" fmla="*/ 1 w 869"/>
                <a:gd name="T41" fmla="*/ 5 h 1173"/>
                <a:gd name="T42" fmla="*/ 1 w 869"/>
                <a:gd name="T43" fmla="*/ 11 h 1173"/>
                <a:gd name="T44" fmla="*/ 1 w 869"/>
                <a:gd name="T45" fmla="*/ 13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64519" name="Text Box 54"/>
          <p:cNvSpPr txBox="1">
            <a:spLocks noChangeArrowheads="1"/>
          </p:cNvSpPr>
          <p:nvPr/>
        </p:nvSpPr>
        <p:spPr bwMode="auto">
          <a:xfrm>
            <a:off x="1316038" y="1439863"/>
            <a:ext cx="1325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Ham veri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4520" name="Text Box 55"/>
          <p:cNvSpPr txBox="1">
            <a:spLocks noChangeArrowheads="1"/>
          </p:cNvSpPr>
          <p:nvPr/>
        </p:nvSpPr>
        <p:spPr bwMode="auto">
          <a:xfrm>
            <a:off x="5043488" y="1382713"/>
            <a:ext cx="928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Küme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4521" name="Metin kutusu 1"/>
          <p:cNvSpPr txBox="1">
            <a:spLocks noChangeArrowheads="1"/>
          </p:cNvSpPr>
          <p:nvPr/>
        </p:nvSpPr>
        <p:spPr bwMode="auto">
          <a:xfrm>
            <a:off x="969963" y="5791200"/>
            <a:ext cx="75834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en-US"/>
              <a:t>Yeni kümeler uygun  kaynak kümelerden alınmış örneklerden oluşturulur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47BDB7-5C86-4BD8-BBE9-12A0E0B8EFFB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467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tr-TR" altLang="en-US" smtClean="0"/>
              <a:t>Verilerin Önişlenmesi</a:t>
            </a:r>
            <a:endParaRPr lang="en-US" altLang="en-US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tr-TR" altLang="en-US" sz="4000" smtClean="0">
                <a:solidFill>
                  <a:srgbClr val="FF7C80"/>
                </a:solidFill>
              </a:rPr>
              <a:t>Ayrıklaştırma ve kavram hiyerarşisi</a:t>
            </a:r>
            <a:endParaRPr lang="en-US" altLang="en-US" sz="4000" smtClean="0">
              <a:solidFill>
                <a:srgbClr val="FF7C80"/>
              </a:solidFill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en-US" sz="4000" smtClean="0">
              <a:solidFill>
                <a:srgbClr val="FF7C8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D4EDAB-F5EA-4FC1-AD43-4B1B247F1699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Ayrıklaştırma-</a:t>
            </a:r>
            <a:r>
              <a:rPr lang="en-US" altLang="en-US" smtClean="0"/>
              <a:t>Discretization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800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tr-TR" altLang="en-US" sz="2000" smtClean="0">
                <a:solidFill>
                  <a:srgbClr val="C00000"/>
                </a:solidFill>
              </a:rPr>
              <a:t>Özelliklerin üç türü</a:t>
            </a:r>
            <a:r>
              <a:rPr lang="en-US" altLang="en-US" sz="2000" smtClean="0">
                <a:solidFill>
                  <a:srgbClr val="C00000"/>
                </a:solidFill>
              </a:rPr>
              <a:t>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000" smtClean="0"/>
              <a:t>Nominal — </a:t>
            </a:r>
            <a:r>
              <a:rPr lang="tr-TR" altLang="en-US" sz="2000" smtClean="0"/>
              <a:t>sıralanmamış kümedeki değerler; örneğin, renk, meslek</a:t>
            </a:r>
            <a:endParaRPr lang="en-US" altLang="en-US" sz="2000" smtClean="0"/>
          </a:p>
          <a:p>
            <a:pPr lvl="1" eaLnBrk="1" hangingPunct="1">
              <a:lnSpc>
                <a:spcPct val="140000"/>
              </a:lnSpc>
            </a:pPr>
            <a:r>
              <a:rPr lang="tr-TR" altLang="en-US" sz="2000" smtClean="0"/>
              <a:t>Sıralı (</a:t>
            </a:r>
            <a:r>
              <a:rPr lang="en-US" altLang="en-US" sz="2000" smtClean="0"/>
              <a:t>Ordinal</a:t>
            </a:r>
            <a:r>
              <a:rPr lang="tr-TR" altLang="en-US" sz="2000" smtClean="0"/>
              <a:t>)</a:t>
            </a:r>
            <a:r>
              <a:rPr lang="en-US" altLang="en-US" sz="2000" smtClean="0"/>
              <a:t> — </a:t>
            </a:r>
            <a:r>
              <a:rPr lang="tr-TR" altLang="en-US" sz="2000" smtClean="0"/>
              <a:t>sıralanmış kümedeki değerler; örneğin,  akademik unvanlar</a:t>
            </a:r>
            <a:r>
              <a:rPr lang="en-US" altLang="en-US" sz="2000" smtClean="0"/>
              <a:t> </a:t>
            </a:r>
          </a:p>
          <a:p>
            <a:pPr lvl="1" eaLnBrk="1" hangingPunct="1">
              <a:lnSpc>
                <a:spcPct val="140000"/>
              </a:lnSpc>
            </a:pPr>
            <a:r>
              <a:rPr lang="tr-TR" altLang="en-US" sz="2000" smtClean="0"/>
              <a:t>Sürekli (</a:t>
            </a:r>
            <a:r>
              <a:rPr lang="en-US" altLang="en-US" sz="2000" smtClean="0"/>
              <a:t>Continuous</a:t>
            </a:r>
            <a:r>
              <a:rPr lang="tr-TR" altLang="en-US" sz="2000" smtClean="0"/>
              <a:t>)</a:t>
            </a:r>
            <a:r>
              <a:rPr lang="en-US" altLang="en-US" sz="2000" smtClean="0"/>
              <a:t> — </a:t>
            </a:r>
            <a:r>
              <a:rPr lang="tr-TR" altLang="en-US" sz="2000" smtClean="0"/>
              <a:t>gerçek sayılar; </a:t>
            </a:r>
            <a:endParaRPr lang="en-US" altLang="en-US" sz="2000" smtClean="0"/>
          </a:p>
          <a:p>
            <a:pPr eaLnBrk="1" hangingPunct="1">
              <a:lnSpc>
                <a:spcPct val="140000"/>
              </a:lnSpc>
            </a:pPr>
            <a:r>
              <a:rPr lang="tr-TR" altLang="en-US" sz="2000" smtClean="0">
                <a:solidFill>
                  <a:srgbClr val="C00000"/>
                </a:solidFill>
              </a:rPr>
              <a:t>Ayrıklaştırma</a:t>
            </a:r>
            <a:r>
              <a:rPr lang="en-US" altLang="en-US" sz="2000" smtClean="0">
                <a:solidFill>
                  <a:srgbClr val="C00000"/>
                </a:solidFill>
              </a:rPr>
              <a:t>: </a:t>
            </a:r>
          </a:p>
          <a:p>
            <a:pPr lvl="1" eaLnBrk="1" hangingPunct="1">
              <a:lnSpc>
                <a:spcPct val="140000"/>
              </a:lnSpc>
            </a:pPr>
            <a:r>
              <a:rPr lang="tr-TR" altLang="en-US" sz="2000" smtClean="0"/>
              <a:t>özelliklerin sürekli değer alanını aralıklara bölme</a:t>
            </a:r>
            <a:endParaRPr lang="en-US" altLang="en-US" sz="2000" smtClean="0"/>
          </a:p>
          <a:p>
            <a:pPr lvl="1" eaLnBrk="1" hangingPunct="1">
              <a:lnSpc>
                <a:spcPct val="140000"/>
              </a:lnSpc>
            </a:pPr>
            <a:r>
              <a:rPr lang="tr-TR" altLang="en-US" sz="2000" smtClean="0"/>
              <a:t>Ayrıklaştırma yolu ile verilerin boyutunu küçültme</a:t>
            </a:r>
            <a:endParaRPr lang="en-US" altLang="en-US" sz="20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29A267-31D4-4495-A3DE-E3A651D03588}" type="slidenum">
              <a:rPr lang="en-US" altLang="en-US" smtClean="0"/>
              <a:pPr/>
              <a:t>54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Ayrıklaştırma ve kavram hiyerarşisi</a:t>
            </a:r>
            <a:endParaRPr lang="en-US" altLang="en-US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tr-TR" altLang="en-US" sz="1800" smtClean="0">
                <a:solidFill>
                  <a:srgbClr val="FF0000"/>
                </a:solidFill>
              </a:rPr>
              <a:t>ayrıklaştırma</a:t>
            </a:r>
            <a:r>
              <a:rPr lang="en-US" altLang="en-US" sz="1800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lnSpc>
                <a:spcPct val="130000"/>
              </a:lnSpc>
            </a:pPr>
            <a:r>
              <a:rPr lang="tr-TR" altLang="en-US" sz="1800" smtClean="0"/>
              <a:t>Kesilmez türlü  özelliğin değerler sayısını, değer alanını aralıklara bölmekle küçültmek</a:t>
            </a:r>
            <a:endParaRPr lang="en-US" altLang="en-US" sz="1800" smtClean="0"/>
          </a:p>
          <a:p>
            <a:pPr lvl="1" eaLnBrk="1" hangingPunct="1">
              <a:lnSpc>
                <a:spcPct val="130000"/>
              </a:lnSpc>
            </a:pPr>
            <a:r>
              <a:rPr lang="tr-TR" altLang="en-US" sz="1800" smtClean="0"/>
              <a:t>Aralık etiketleri (değerleri) gerçek veri değerlerinin yerine kullanıla bilir</a:t>
            </a:r>
            <a:endParaRPr lang="en-US" altLang="en-US" sz="1800" smtClean="0"/>
          </a:p>
          <a:p>
            <a:pPr lvl="1" eaLnBrk="1" hangingPunct="1">
              <a:lnSpc>
                <a:spcPct val="130000"/>
              </a:lnSpc>
            </a:pPr>
            <a:r>
              <a:rPr lang="tr-TR" altLang="en-US" sz="1800" smtClean="0"/>
              <a:t>Ayrıklaştırma , özelik üzerinde özyinelemeli olarak gerçekleştirile bilir</a:t>
            </a:r>
          </a:p>
          <a:p>
            <a:pPr eaLnBrk="1" hangingPunct="1">
              <a:lnSpc>
                <a:spcPct val="130000"/>
              </a:lnSpc>
            </a:pPr>
            <a:r>
              <a:rPr lang="tr-TR" altLang="en-US" sz="1800" smtClean="0">
                <a:solidFill>
                  <a:srgbClr val="FF0000"/>
                </a:solidFill>
              </a:rPr>
              <a:t>Kavram hiyerarşisi </a:t>
            </a:r>
            <a:endParaRPr lang="en-US" altLang="en-US" sz="1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tr-TR" altLang="en-US" sz="1800" smtClean="0"/>
              <a:t>Aşağı seviye kavramlarını (örneğin, yaş için sayısal değerler)toplamak ve daha üst seviye kavramları ile (genç, orta yaşlı, yaşlı) değiştirmekle verilerin özyinelemeli olarak küçültülmesi</a:t>
            </a:r>
            <a:endParaRPr lang="en-US" altLang="en-US" sz="18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C394F9-DB7D-4662-A5A1-B5E4D5121889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smtClean="0"/>
              <a:t>Ayrıklaştırma</a:t>
            </a:r>
            <a:r>
              <a:rPr lang="en-US" altLang="en-US" sz="3200" smtClean="0"/>
              <a:t>: E</a:t>
            </a:r>
            <a:r>
              <a:rPr lang="tr-TR" altLang="en-US" sz="3200" smtClean="0"/>
              <a:t>şit genişlikli</a:t>
            </a:r>
            <a:endParaRPr lang="en-US" altLang="en-US" sz="3200" smtClean="0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1371600" y="4343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295400" y="4419600"/>
            <a:ext cx="73215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[64,67)  [67,70)  [70,73)  [73,76)  [76,79)  [79,82)  [82,85]</a:t>
            </a: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 flipV="1">
            <a:off x="1371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828800" y="1447800"/>
            <a:ext cx="5441950" cy="1187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Sıcaklık değerleri</a:t>
            </a:r>
            <a:r>
              <a:rPr lang="en-US" altLang="en-US">
                <a:latin typeface="Times New Roman" pitchFamily="18" charset="0"/>
              </a:rPr>
              <a:t>:  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64 65 68 69 70 71 72 72 75 75 80 81 83 85</a:t>
            </a:r>
          </a:p>
          <a:p>
            <a:pPr eaLnBrk="0" hangingPunct="0"/>
            <a:endParaRPr lang="en-US" altLang="en-US">
              <a:latin typeface="Times New Roman" pitchFamily="18" charset="0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524000" y="3733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2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V="1">
            <a:off x="762000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7620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7620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7620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2514600" y="3733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2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304800" y="27432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sayı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 flipV="1">
            <a:off x="2362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 flipV="1">
            <a:off x="3352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 flipV="1">
            <a:off x="4343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 flipV="1">
            <a:off x="5410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 flipV="1">
            <a:off x="6477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 flipV="1">
            <a:off x="7543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 flipV="1">
            <a:off x="8458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3505200" y="3124200"/>
            <a:ext cx="685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4495800" y="3733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2</a:t>
            </a:r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6705600" y="3733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2</a:t>
            </a:r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7620000" y="3733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2</a:t>
            </a:r>
          </a:p>
        </p:txBody>
      </p:sp>
      <p:sp>
        <p:nvSpPr>
          <p:cNvPr id="1138714" name="Line 26"/>
          <p:cNvSpPr>
            <a:spLocks noChangeShapeType="1"/>
          </p:cNvSpPr>
          <p:nvPr/>
        </p:nvSpPr>
        <p:spPr bwMode="auto">
          <a:xfrm flipH="1">
            <a:off x="1905000" y="2209800"/>
            <a:ext cx="762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8715" name="Line 27"/>
          <p:cNvSpPr>
            <a:spLocks noChangeShapeType="1"/>
          </p:cNvSpPr>
          <p:nvPr/>
        </p:nvSpPr>
        <p:spPr bwMode="auto">
          <a:xfrm flipH="1">
            <a:off x="1981200" y="2286000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8716" name="Line 28"/>
          <p:cNvSpPr>
            <a:spLocks noChangeShapeType="1"/>
          </p:cNvSpPr>
          <p:nvPr/>
        </p:nvSpPr>
        <p:spPr bwMode="auto">
          <a:xfrm>
            <a:off x="2819400" y="2209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8717" name="Line 29"/>
          <p:cNvSpPr>
            <a:spLocks noChangeShapeType="1"/>
          </p:cNvSpPr>
          <p:nvPr/>
        </p:nvSpPr>
        <p:spPr bwMode="auto">
          <a:xfrm flipH="1">
            <a:off x="2971800" y="2209800"/>
            <a:ext cx="2286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8718" name="Line 30"/>
          <p:cNvSpPr>
            <a:spLocks noChangeShapeType="1"/>
          </p:cNvSpPr>
          <p:nvPr/>
        </p:nvSpPr>
        <p:spPr bwMode="auto">
          <a:xfrm>
            <a:off x="3581400" y="22860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8719" name="Line 31"/>
          <p:cNvSpPr>
            <a:spLocks noChangeShapeType="1"/>
          </p:cNvSpPr>
          <p:nvPr/>
        </p:nvSpPr>
        <p:spPr bwMode="auto">
          <a:xfrm flipH="1">
            <a:off x="4038600" y="22860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8720" name="Line 32"/>
          <p:cNvSpPr>
            <a:spLocks noChangeShapeType="1"/>
          </p:cNvSpPr>
          <p:nvPr/>
        </p:nvSpPr>
        <p:spPr bwMode="auto">
          <a:xfrm flipH="1">
            <a:off x="4876800" y="2209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8721" name="Line 33"/>
          <p:cNvSpPr>
            <a:spLocks noChangeShapeType="1"/>
          </p:cNvSpPr>
          <p:nvPr/>
        </p:nvSpPr>
        <p:spPr bwMode="auto">
          <a:xfrm flipH="1">
            <a:off x="5029200" y="2209800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5851525" y="3851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1138723" name="Line 35"/>
          <p:cNvSpPr>
            <a:spLocks noChangeShapeType="1"/>
          </p:cNvSpPr>
          <p:nvPr/>
        </p:nvSpPr>
        <p:spPr bwMode="auto">
          <a:xfrm>
            <a:off x="5943600" y="2286000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8724" name="Line 36"/>
          <p:cNvSpPr>
            <a:spLocks noChangeShapeType="1"/>
          </p:cNvSpPr>
          <p:nvPr/>
        </p:nvSpPr>
        <p:spPr bwMode="auto">
          <a:xfrm>
            <a:off x="6248400" y="2209800"/>
            <a:ext cx="8382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8725" name="Line 37"/>
          <p:cNvSpPr>
            <a:spLocks noChangeShapeType="1"/>
          </p:cNvSpPr>
          <p:nvPr/>
        </p:nvSpPr>
        <p:spPr bwMode="auto">
          <a:xfrm>
            <a:off x="6629400" y="2286000"/>
            <a:ext cx="11430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8726" name="Line 38"/>
          <p:cNvSpPr>
            <a:spLocks noChangeShapeType="1"/>
          </p:cNvSpPr>
          <p:nvPr/>
        </p:nvSpPr>
        <p:spPr bwMode="auto">
          <a:xfrm>
            <a:off x="7086600" y="22860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8647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altLang="en-US" smtClean="0"/>
              <a:t> </a:t>
            </a:r>
          </a:p>
        </p:txBody>
      </p:sp>
      <p:sp>
        <p:nvSpPr>
          <p:cNvPr id="68648" name="Metin kutusu 1"/>
          <p:cNvSpPr txBox="1">
            <a:spLocks noChangeArrowheads="1"/>
          </p:cNvSpPr>
          <p:nvPr/>
        </p:nvSpPr>
        <p:spPr bwMode="auto">
          <a:xfrm>
            <a:off x="990600" y="5257800"/>
            <a:ext cx="7315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en-US"/>
              <a:t>Çok sayıda veri yerine, bu verileri değerlerine göre eşit aralıklara bölmekle, veri dizininin aralıklarla ifade edilmesi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714" grpId="0" animBg="1"/>
      <p:bldP spid="1138715" grpId="0" animBg="1"/>
      <p:bldP spid="1138716" grpId="0" animBg="1"/>
      <p:bldP spid="1138717" grpId="0" animBg="1"/>
      <p:bldP spid="1138718" grpId="0" animBg="1"/>
      <p:bldP spid="1138719" grpId="0" animBg="1"/>
      <p:bldP spid="1138720" grpId="0" animBg="1"/>
      <p:bldP spid="1138721" grpId="0" animBg="1"/>
      <p:bldP spid="1138723" grpId="0" animBg="1"/>
      <p:bldP spid="1138724" grpId="0" animBg="1"/>
      <p:bldP spid="1138725" grpId="0" animBg="1"/>
      <p:bldP spid="11387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B0134-9BB8-4563-AAA8-8EB0AFD36673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smtClean="0"/>
              <a:t>Eşit Genişlikli</a:t>
            </a:r>
            <a:r>
              <a:rPr lang="en-US" altLang="en-US" sz="3200" smtClean="0"/>
              <a:t> </a:t>
            </a:r>
            <a:r>
              <a:rPr lang="tr-TR" altLang="en-US" sz="3200" smtClean="0"/>
              <a:t>yöntem (2.örnek)</a:t>
            </a:r>
            <a:r>
              <a:rPr lang="en-US" altLang="en-US" sz="3200" smtClean="0"/>
              <a:t/>
            </a:r>
            <a:br>
              <a:rPr lang="en-US" altLang="en-US" sz="3200" smtClean="0"/>
            </a:br>
            <a:endParaRPr lang="en-US" altLang="en-US" sz="3200" smtClean="0"/>
          </a:p>
        </p:txBody>
      </p:sp>
      <p:sp>
        <p:nvSpPr>
          <p:cNvPr id="69636" name="Line 3"/>
          <p:cNvSpPr>
            <a:spLocks noChangeShapeType="1"/>
          </p:cNvSpPr>
          <p:nvPr/>
        </p:nvSpPr>
        <p:spPr bwMode="auto">
          <a:xfrm>
            <a:off x="1371600" y="4343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1295400" y="441960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[0 – 200,000)  … ….   </a:t>
            </a:r>
          </a:p>
        </p:txBody>
      </p:sp>
      <p:sp>
        <p:nvSpPr>
          <p:cNvPr id="69638" name="Line 5"/>
          <p:cNvSpPr>
            <a:spLocks noChangeShapeType="1"/>
          </p:cNvSpPr>
          <p:nvPr/>
        </p:nvSpPr>
        <p:spPr bwMode="auto">
          <a:xfrm flipV="1">
            <a:off x="1371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1447800" y="1447800"/>
            <a:ext cx="9144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tr-TR" altLang="en-US">
              <a:latin typeface="Times New Roman" pitchFamily="18" charset="0"/>
            </a:endParaRPr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auto">
          <a:xfrm>
            <a:off x="7620000" y="41148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1</a:t>
            </a:r>
          </a:p>
        </p:txBody>
      </p:sp>
      <p:sp>
        <p:nvSpPr>
          <p:cNvPr id="69641" name="Text Box 8"/>
          <p:cNvSpPr txBox="1">
            <a:spLocks noChangeArrowheads="1"/>
          </p:cNvSpPr>
          <p:nvPr/>
        </p:nvSpPr>
        <p:spPr bwMode="auto">
          <a:xfrm>
            <a:off x="304800" y="2743200"/>
            <a:ext cx="1277938" cy="8302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Personel</a:t>
            </a:r>
          </a:p>
          <a:p>
            <a:pPr eaLnBrk="0" hangingPunct="0"/>
            <a:r>
              <a:rPr lang="tr-TR" altLang="en-US">
                <a:latin typeface="Times New Roman" pitchFamily="18" charset="0"/>
              </a:rPr>
              <a:t>sayısı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9642" name="Line 9"/>
          <p:cNvSpPr>
            <a:spLocks noChangeShapeType="1"/>
          </p:cNvSpPr>
          <p:nvPr/>
        </p:nvSpPr>
        <p:spPr bwMode="auto">
          <a:xfrm flipV="1">
            <a:off x="2362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9643" name="Line 10"/>
          <p:cNvSpPr>
            <a:spLocks noChangeShapeType="1"/>
          </p:cNvSpPr>
          <p:nvPr/>
        </p:nvSpPr>
        <p:spPr bwMode="auto">
          <a:xfrm flipV="1">
            <a:off x="3352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9644" name="Line 11"/>
          <p:cNvSpPr>
            <a:spLocks noChangeShapeType="1"/>
          </p:cNvSpPr>
          <p:nvPr/>
        </p:nvSpPr>
        <p:spPr bwMode="auto">
          <a:xfrm flipV="1">
            <a:off x="4343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9645" name="Line 12"/>
          <p:cNvSpPr>
            <a:spLocks noChangeShapeType="1"/>
          </p:cNvSpPr>
          <p:nvPr/>
        </p:nvSpPr>
        <p:spPr bwMode="auto">
          <a:xfrm flipV="1">
            <a:off x="5410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9646" name="Line 13"/>
          <p:cNvSpPr>
            <a:spLocks noChangeShapeType="1"/>
          </p:cNvSpPr>
          <p:nvPr/>
        </p:nvSpPr>
        <p:spPr bwMode="auto">
          <a:xfrm flipV="1">
            <a:off x="6477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9647" name="Line 14"/>
          <p:cNvSpPr>
            <a:spLocks noChangeShapeType="1"/>
          </p:cNvSpPr>
          <p:nvPr/>
        </p:nvSpPr>
        <p:spPr bwMode="auto">
          <a:xfrm flipV="1">
            <a:off x="7543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9648" name="Line 15"/>
          <p:cNvSpPr>
            <a:spLocks noChangeShapeType="1"/>
          </p:cNvSpPr>
          <p:nvPr/>
        </p:nvSpPr>
        <p:spPr bwMode="auto">
          <a:xfrm flipV="1">
            <a:off x="8458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9649" name="Text Box 16"/>
          <p:cNvSpPr txBox="1">
            <a:spLocks noChangeArrowheads="1"/>
          </p:cNvSpPr>
          <p:nvPr/>
        </p:nvSpPr>
        <p:spPr bwMode="auto">
          <a:xfrm>
            <a:off x="3260725" y="5070475"/>
            <a:ext cx="2947988" cy="4619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Şirkette maaş dağılımı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69650" name="Text Box 17"/>
          <p:cNvSpPr txBox="1">
            <a:spLocks noChangeArrowheads="1"/>
          </p:cNvSpPr>
          <p:nvPr/>
        </p:nvSpPr>
        <p:spPr bwMode="auto">
          <a:xfrm>
            <a:off x="7239000" y="4495800"/>
            <a:ext cx="1538288" cy="7016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[1,800,000 – </a:t>
            </a:r>
          </a:p>
          <a:p>
            <a:pPr eaLnBrk="0" hangingPunct="0"/>
            <a:r>
              <a:rPr lang="en-US" altLang="en-US" sz="2000">
                <a:latin typeface="Times New Roman" pitchFamily="18" charset="0"/>
              </a:rPr>
              <a:t>2,000,000]</a:t>
            </a:r>
          </a:p>
        </p:txBody>
      </p:sp>
      <p:sp>
        <p:nvSpPr>
          <p:cNvPr id="69651" name="Rectangle 18"/>
          <p:cNvSpPr>
            <a:spLocks noChangeArrowheads="1"/>
          </p:cNvSpPr>
          <p:nvPr/>
        </p:nvSpPr>
        <p:spPr bwMode="auto">
          <a:xfrm>
            <a:off x="4572000" y="38100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tr-TR" altLang="en-US">
              <a:latin typeface="Times New Roman" pitchFamily="18" charset="0"/>
            </a:endParaRPr>
          </a:p>
        </p:txBody>
      </p:sp>
      <p:sp>
        <p:nvSpPr>
          <p:cNvPr id="69652" name="Line 19"/>
          <p:cNvSpPr>
            <a:spLocks noChangeShapeType="1"/>
          </p:cNvSpPr>
          <p:nvPr/>
        </p:nvSpPr>
        <p:spPr bwMode="auto">
          <a:xfrm flipV="1">
            <a:off x="4495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C36A0A-0B09-4B7D-9AE6-31B9877D3A92}" type="slidenum">
              <a:rPr lang="en-US" altLang="en-US" smtClean="0"/>
              <a:pPr/>
              <a:t>57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smtClean="0"/>
              <a:t>Eşit boylu</a:t>
            </a:r>
            <a:endParaRPr lang="en-US" altLang="en-US" sz="320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5283200"/>
            <a:ext cx="6889750" cy="11176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tr-TR" altLang="en-US" sz="1800" smtClean="0"/>
              <a:t>Boy</a:t>
            </a:r>
            <a:r>
              <a:rPr lang="en-US" altLang="en-US" sz="1800" smtClean="0"/>
              <a:t>= 4, </a:t>
            </a:r>
            <a:r>
              <a:rPr lang="tr-TR" altLang="en-US" sz="1800" smtClean="0"/>
              <a:t>yalnız sonuncu sepet dışında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r-TR" altLang="en-US" sz="1800" smtClean="0"/>
              <a:t>Bu yöntemde tüm veri dizini eşit sayıda veri içeren aralıklarla ifade edilir</a:t>
            </a:r>
            <a:endParaRPr lang="en-US" altLang="en-US" sz="18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70661" name="Line 4"/>
          <p:cNvSpPr>
            <a:spLocks noChangeShapeType="1"/>
          </p:cNvSpPr>
          <p:nvPr/>
        </p:nvSpPr>
        <p:spPr bwMode="auto">
          <a:xfrm>
            <a:off x="1371600" y="4343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1295400" y="4419600"/>
            <a:ext cx="73215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[64 .. .. .. .. 69]  [70 .. 72]  [73 .. .. .. .. .. .. .. .. 81] [83 .. 85]</a:t>
            </a:r>
          </a:p>
        </p:txBody>
      </p:sp>
      <p:sp>
        <p:nvSpPr>
          <p:cNvPr id="70663" name="Line 6"/>
          <p:cNvSpPr>
            <a:spLocks noChangeShapeType="1"/>
          </p:cNvSpPr>
          <p:nvPr/>
        </p:nvSpPr>
        <p:spPr bwMode="auto">
          <a:xfrm flipV="1">
            <a:off x="1371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0664" name="Text Box 7"/>
          <p:cNvSpPr txBox="1">
            <a:spLocks noChangeArrowheads="1"/>
          </p:cNvSpPr>
          <p:nvPr/>
        </p:nvSpPr>
        <p:spPr bwMode="auto">
          <a:xfrm>
            <a:off x="1828800" y="1447800"/>
            <a:ext cx="5441950" cy="12001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Sıcaklık değerleri</a:t>
            </a:r>
            <a:r>
              <a:rPr lang="en-US" altLang="en-US">
                <a:latin typeface="Times New Roman" pitchFamily="18" charset="0"/>
              </a:rPr>
              <a:t>:  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64 65 68 69 70 71 72 72 75 75 80 81 83 85</a:t>
            </a:r>
          </a:p>
          <a:p>
            <a:pPr eaLnBrk="0" hangingPunct="0"/>
            <a:endParaRPr lang="en-US" altLang="en-US">
              <a:latin typeface="Times New Roman" pitchFamily="18" charset="0"/>
            </a:endParaRPr>
          </a:p>
        </p:txBody>
      </p:sp>
      <p:sp>
        <p:nvSpPr>
          <p:cNvPr id="70665" name="Rectangle 8"/>
          <p:cNvSpPr>
            <a:spLocks noChangeArrowheads="1"/>
          </p:cNvSpPr>
          <p:nvPr/>
        </p:nvSpPr>
        <p:spPr bwMode="auto">
          <a:xfrm>
            <a:off x="1524000" y="3048000"/>
            <a:ext cx="1600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70666" name="Line 9"/>
          <p:cNvSpPr>
            <a:spLocks noChangeShapeType="1"/>
          </p:cNvSpPr>
          <p:nvPr/>
        </p:nvSpPr>
        <p:spPr bwMode="auto">
          <a:xfrm flipV="1">
            <a:off x="762000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0667" name="Line 10"/>
          <p:cNvSpPr>
            <a:spLocks noChangeShapeType="1"/>
          </p:cNvSpPr>
          <p:nvPr/>
        </p:nvSpPr>
        <p:spPr bwMode="auto">
          <a:xfrm>
            <a:off x="7620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0668" name="Line 11"/>
          <p:cNvSpPr>
            <a:spLocks noChangeShapeType="1"/>
          </p:cNvSpPr>
          <p:nvPr/>
        </p:nvSpPr>
        <p:spPr bwMode="auto">
          <a:xfrm>
            <a:off x="7620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0669" name="Line 12"/>
          <p:cNvSpPr>
            <a:spLocks noChangeShapeType="1"/>
          </p:cNvSpPr>
          <p:nvPr/>
        </p:nvSpPr>
        <p:spPr bwMode="auto">
          <a:xfrm>
            <a:off x="7620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0670" name="Text Box 13"/>
          <p:cNvSpPr txBox="1">
            <a:spLocks noChangeArrowheads="1"/>
          </p:cNvSpPr>
          <p:nvPr/>
        </p:nvSpPr>
        <p:spPr bwMode="auto">
          <a:xfrm>
            <a:off x="304800" y="2743200"/>
            <a:ext cx="646113" cy="4619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boy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70671" name="Line 14"/>
          <p:cNvSpPr>
            <a:spLocks noChangeShapeType="1"/>
          </p:cNvSpPr>
          <p:nvPr/>
        </p:nvSpPr>
        <p:spPr bwMode="auto">
          <a:xfrm flipV="1">
            <a:off x="3352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0672" name="Line 15"/>
          <p:cNvSpPr>
            <a:spLocks noChangeShapeType="1"/>
          </p:cNvSpPr>
          <p:nvPr/>
        </p:nvSpPr>
        <p:spPr bwMode="auto">
          <a:xfrm flipV="1">
            <a:off x="4343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0673" name="Line 16"/>
          <p:cNvSpPr>
            <a:spLocks noChangeShapeType="1"/>
          </p:cNvSpPr>
          <p:nvPr/>
        </p:nvSpPr>
        <p:spPr bwMode="auto">
          <a:xfrm flipV="1">
            <a:off x="7543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0674" name="Line 17"/>
          <p:cNvSpPr>
            <a:spLocks noChangeShapeType="1"/>
          </p:cNvSpPr>
          <p:nvPr/>
        </p:nvSpPr>
        <p:spPr bwMode="auto">
          <a:xfrm flipV="1">
            <a:off x="8458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0675" name="Rectangle 18"/>
          <p:cNvSpPr>
            <a:spLocks noChangeArrowheads="1"/>
          </p:cNvSpPr>
          <p:nvPr/>
        </p:nvSpPr>
        <p:spPr bwMode="auto">
          <a:xfrm>
            <a:off x="3505200" y="3048000"/>
            <a:ext cx="685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70676" name="Rectangle 19"/>
          <p:cNvSpPr>
            <a:spLocks noChangeArrowheads="1"/>
          </p:cNvSpPr>
          <p:nvPr/>
        </p:nvSpPr>
        <p:spPr bwMode="auto">
          <a:xfrm>
            <a:off x="4495800" y="3048000"/>
            <a:ext cx="2743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70677" name="Rectangle 20"/>
          <p:cNvSpPr>
            <a:spLocks noChangeArrowheads="1"/>
          </p:cNvSpPr>
          <p:nvPr/>
        </p:nvSpPr>
        <p:spPr bwMode="auto">
          <a:xfrm>
            <a:off x="7620000" y="3733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51AA10-7FFB-426C-890C-3DA24F4C4A55}" type="slidenum">
              <a:rPr lang="en-US" altLang="en-US" smtClean="0"/>
              <a:pPr/>
              <a:t>58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93038" cy="685800"/>
          </a:xfrm>
        </p:spPr>
        <p:txBody>
          <a:bodyPr/>
          <a:lstStyle/>
          <a:p>
            <a:pPr eaLnBrk="1" hangingPunct="1"/>
            <a:r>
              <a:rPr lang="tr-TR" altLang="en-US" sz="3200" smtClean="0"/>
              <a:t>Kavram hiyerarşi</a:t>
            </a:r>
            <a:endParaRPr lang="en-US" altLang="en-US" sz="3200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smtClean="0"/>
              <a:t>Veri kümesinde her özellik üzere farklı değerler sayısını analiz etmekle  hiyerarşileri üretmek mümkündür</a:t>
            </a:r>
            <a:r>
              <a:rPr lang="en-US" alt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 smtClean="0"/>
              <a:t>En az farklı değeri bulunan özellik hiyerarşinin en üst seviyesine yerleştirilir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en-US" sz="2400" smtClean="0"/>
              <a:t>İstisnalar</a:t>
            </a:r>
            <a:r>
              <a:rPr lang="en-US" altLang="en-US" sz="2400" smtClean="0"/>
              <a:t>, </a:t>
            </a:r>
            <a:r>
              <a:rPr lang="tr-TR" altLang="en-US" sz="2400" smtClean="0"/>
              <a:t>örn.,</a:t>
            </a:r>
            <a:r>
              <a:rPr lang="en-US" altLang="en-US" sz="2400" smtClean="0"/>
              <a:t> </a:t>
            </a:r>
            <a:r>
              <a:rPr lang="tr-TR" altLang="en-US" sz="2400" smtClean="0"/>
              <a:t>haftanın günleri</a:t>
            </a:r>
            <a:r>
              <a:rPr lang="en-US" altLang="en-US" sz="2400" smtClean="0"/>
              <a:t>, </a:t>
            </a:r>
            <a:r>
              <a:rPr lang="tr-TR" altLang="en-US" sz="2400" smtClean="0"/>
              <a:t>ay</a:t>
            </a:r>
            <a:r>
              <a:rPr lang="en-US" altLang="en-US" sz="2400" smtClean="0"/>
              <a:t>, </a:t>
            </a:r>
            <a:r>
              <a:rPr lang="tr-TR" altLang="en-US" sz="2400" smtClean="0"/>
              <a:t>çeyrek</a:t>
            </a:r>
            <a:r>
              <a:rPr lang="en-US" altLang="en-US" sz="2400" smtClean="0"/>
              <a:t>, y</a:t>
            </a:r>
            <a:r>
              <a:rPr lang="tr-TR" altLang="en-US" sz="2400" smtClean="0"/>
              <a:t>ıl</a:t>
            </a:r>
            <a:endParaRPr lang="en-US" altLang="en-US" sz="2400" smtClean="0"/>
          </a:p>
        </p:txBody>
      </p:sp>
      <p:grpSp>
        <p:nvGrpSpPr>
          <p:cNvPr id="71685" name="Group 15"/>
          <p:cNvGrpSpPr>
            <a:grpSpLocks/>
          </p:cNvGrpSpPr>
          <p:nvPr/>
        </p:nvGrpSpPr>
        <p:grpSpPr bwMode="auto">
          <a:xfrm>
            <a:off x="914400" y="3733800"/>
            <a:ext cx="8167688" cy="2724150"/>
            <a:chOff x="672" y="2438"/>
            <a:chExt cx="5145" cy="1716"/>
          </a:xfrm>
        </p:grpSpPr>
        <p:sp>
          <p:nvSpPr>
            <p:cNvPr id="71686" name="Oval 4"/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tr-TR" altLang="en-US">
                  <a:solidFill>
                    <a:srgbClr val="F6E6EA"/>
                  </a:solidFill>
                  <a:latin typeface="Times New Roman" pitchFamily="18" charset="0"/>
                </a:rPr>
                <a:t>ülke</a:t>
              </a:r>
              <a:endParaRPr lang="en-US" altLang="en-US">
                <a:solidFill>
                  <a:srgbClr val="F6E6EA"/>
                </a:solidFill>
                <a:latin typeface="Times New Roman" pitchFamily="18" charset="0"/>
              </a:endParaRPr>
            </a:p>
          </p:txBody>
        </p:sp>
        <p:sp>
          <p:nvSpPr>
            <p:cNvPr id="71687" name="Oval 5"/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tr-TR" altLang="en-US">
                  <a:solidFill>
                    <a:srgbClr val="FAE2F6"/>
                  </a:solidFill>
                  <a:latin typeface="Times New Roman" pitchFamily="18" charset="0"/>
                </a:rPr>
                <a:t>eyalet</a:t>
              </a:r>
              <a:endParaRPr lang="en-US" altLang="en-US">
                <a:solidFill>
                  <a:srgbClr val="FAE2F6"/>
                </a:solidFill>
                <a:latin typeface="Times New Roman" pitchFamily="18" charset="0"/>
              </a:endParaRPr>
            </a:p>
          </p:txBody>
        </p:sp>
        <p:sp>
          <p:nvSpPr>
            <p:cNvPr id="71688" name="Oval 6"/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tr-TR" altLang="en-US">
                  <a:solidFill>
                    <a:srgbClr val="FAE2F6"/>
                  </a:solidFill>
                  <a:latin typeface="Times New Roman" pitchFamily="18" charset="0"/>
                </a:rPr>
                <a:t>kent</a:t>
              </a:r>
              <a:endParaRPr lang="en-US" altLang="en-US">
                <a:solidFill>
                  <a:srgbClr val="FAE2F6"/>
                </a:solidFill>
                <a:latin typeface="Times New Roman" pitchFamily="18" charset="0"/>
              </a:endParaRPr>
            </a:p>
          </p:txBody>
        </p:sp>
        <p:sp>
          <p:nvSpPr>
            <p:cNvPr id="71689" name="Oval 7"/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tr-TR" altLang="en-US">
                  <a:solidFill>
                    <a:srgbClr val="FAE2F6"/>
                  </a:solidFill>
                  <a:latin typeface="Times New Roman" pitchFamily="18" charset="0"/>
                </a:rPr>
                <a:t>cadde</a:t>
              </a:r>
              <a:endParaRPr lang="en-US" altLang="en-US">
                <a:solidFill>
                  <a:srgbClr val="FAE2F6"/>
                </a:solidFill>
                <a:latin typeface="Times New Roman" pitchFamily="18" charset="0"/>
              </a:endParaRPr>
            </a:p>
          </p:txBody>
        </p:sp>
        <p:sp>
          <p:nvSpPr>
            <p:cNvPr id="71690" name="Line 8"/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691" name="Line 9"/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692" name="Line 10"/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693" name="Text Box 11"/>
            <p:cNvSpPr txBox="1">
              <a:spLocks noChangeArrowheads="1"/>
            </p:cNvSpPr>
            <p:nvPr/>
          </p:nvSpPr>
          <p:spPr bwMode="auto">
            <a:xfrm>
              <a:off x="2717" y="2438"/>
              <a:ext cx="31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15 </a:t>
              </a:r>
              <a:r>
                <a:rPr lang="tr-TR" altLang="en-US">
                  <a:latin typeface="Times New Roman" pitchFamily="18" charset="0"/>
                </a:rPr>
                <a:t>farklı değer (kıta ülkelerinin sayısı)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71694" name="Text Box 12"/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365 </a:t>
              </a:r>
              <a:r>
                <a:rPr lang="tr-TR" altLang="en-US">
                  <a:latin typeface="Times New Roman" pitchFamily="18" charset="0"/>
                </a:rPr>
                <a:t>farklı değer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71695" name="Text Box 13"/>
            <p:cNvSpPr txBox="1">
              <a:spLocks noChangeArrowheads="1"/>
            </p:cNvSpPr>
            <p:nvPr/>
          </p:nvSpPr>
          <p:spPr bwMode="auto">
            <a:xfrm>
              <a:off x="3574" y="3410"/>
              <a:ext cx="1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3567 </a:t>
              </a:r>
              <a:r>
                <a:rPr lang="tr-TR" altLang="en-US">
                  <a:latin typeface="Times New Roman" pitchFamily="18" charset="0"/>
                </a:rPr>
                <a:t>farklı değer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71696" name="Text Box 14"/>
            <p:cNvSpPr txBox="1">
              <a:spLocks noChangeArrowheads="1"/>
            </p:cNvSpPr>
            <p:nvPr/>
          </p:nvSpPr>
          <p:spPr bwMode="auto">
            <a:xfrm>
              <a:off x="3394" y="3866"/>
              <a:ext cx="16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674,339 </a:t>
              </a:r>
              <a:r>
                <a:rPr lang="tr-TR" altLang="en-US">
                  <a:latin typeface="Times New Roman" pitchFamily="18" charset="0"/>
                </a:rPr>
                <a:t>farklı değer</a:t>
              </a:r>
              <a:endParaRPr lang="en-US" altLang="en-US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İlaveler</a:t>
            </a:r>
          </a:p>
        </p:txBody>
      </p:sp>
      <p:sp>
        <p:nvSpPr>
          <p:cNvPr id="72707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mtClean="0"/>
              <a:t>Zorunlu değildir, ama okunması gereklidir. Verilen örnekler sınavda yararlı olabilir</a:t>
            </a:r>
          </a:p>
        </p:txBody>
      </p:sp>
      <p:sp>
        <p:nvSpPr>
          <p:cNvPr id="7270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233C7E-B8FE-4CCC-B7FC-F1878D9AA499}" type="slidenum">
              <a:rPr lang="en-US" altLang="en-US" smtClean="0"/>
              <a:pPr/>
              <a:t>59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Veri kirliliği örneği-1</a:t>
            </a:r>
          </a:p>
        </p:txBody>
      </p:sp>
      <p:graphicFrame>
        <p:nvGraphicFramePr>
          <p:cNvPr id="2" name="İçerik Yer Tutucusu 1"/>
          <p:cNvGraphicFramePr>
            <a:graphicFrameLocks noGrp="1"/>
          </p:cNvGraphicFramePr>
          <p:nvPr>
            <p:ph idx="1"/>
          </p:nvPr>
        </p:nvGraphicFramePr>
        <p:xfrm>
          <a:off x="304800" y="1752600"/>
          <a:ext cx="8382000" cy="4428427"/>
        </p:xfrm>
        <a:graphic>
          <a:graphicData uri="http://schemas.openxmlformats.org/drawingml/2006/table">
            <a:tbl>
              <a:tblPr/>
              <a:tblGrid>
                <a:gridCol w="11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kapsam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sorun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Kirli veriler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sebep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özellik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Yanlış değer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Doğum_günü =30.13.1990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Değerler alan dışındadır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Kayıt 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Özellikler arasında bağımlılığın yanlış olması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Yaş=42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Doğum_günü=12.02.1990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«yaş»la  doğum günü değerleri tutarsızdır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Kayıt türü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Eşsizliğin bozulması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Pers1=(ad=«Ali Yavuz», pno=«123456»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Pers1=(ad=«Metin SAĞLAM»,  pno=«123456»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Personel numarasının eşsiz olması koşulu bozulmuştur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1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kaynak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Erişimsel bütünlüğün bozulması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Pers1=(ad=«Metin SAĞLAM»,  şube_no=«123456»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«123456»no’lu şube tanımlanmamıştır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23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EF853C-AC53-4564-BF77-8C78F0EDB801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Verilerin niteliği neden düşüktür</a:t>
            </a:r>
          </a:p>
        </p:txBody>
      </p:sp>
      <p:sp>
        <p:nvSpPr>
          <p:cNvPr id="73731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Verilerin kalitesi çoğu zaman yüksek olmaz</a:t>
            </a:r>
            <a:endParaRPr lang="en-US" altLang="en-US" smtClean="0"/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• </a:t>
            </a:r>
            <a:r>
              <a:rPr lang="tr-TR" altLang="en-US" smtClean="0">
                <a:solidFill>
                  <a:srgbClr val="FF0000"/>
                </a:solidFill>
              </a:rPr>
              <a:t>Neden</a:t>
            </a:r>
            <a:r>
              <a:rPr lang="tr-TR" altLang="en-US" b="1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– </a:t>
            </a:r>
            <a:r>
              <a:rPr lang="tr-TR" altLang="en-US" smtClean="0"/>
              <a:t>	Veriler başkaları tarafından oluşturuluyor; sonra ise onları bütünleştirmek gerekiyor</a:t>
            </a:r>
            <a:endParaRPr lang="en-US" altLang="en-US" smtClean="0"/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– </a:t>
            </a:r>
            <a:r>
              <a:rPr lang="tr-TR" altLang="en-US" smtClean="0"/>
              <a:t>	İnsanlar hata yapar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– </a:t>
            </a:r>
            <a:r>
              <a:rPr lang="tr-TR" altLang="en-US" smtClean="0"/>
              <a:t>	İnsanlar çok meşgul olduklarından verilerin kalitesi onları çok düşündürmez ( «bu yeterlidir»)</a:t>
            </a:r>
          </a:p>
        </p:txBody>
      </p:sp>
      <p:sp>
        <p:nvSpPr>
          <p:cNvPr id="7373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97B1EE-E8CF-4AC6-B041-472911CA31D8}" type="slidenum">
              <a:rPr lang="en-US" altLang="en-US" smtClean="0"/>
              <a:pPr/>
              <a:t>60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Hata örnekleri</a:t>
            </a:r>
          </a:p>
        </p:txBody>
      </p:sp>
      <p:sp>
        <p:nvSpPr>
          <p:cNvPr id="74755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1,Dept. of Transportation,</a:t>
            </a:r>
            <a:r>
              <a:rPr lang="tr-TR" altLang="en-US" smtClean="0"/>
              <a:t> </a:t>
            </a:r>
            <a:r>
              <a:rPr lang="en-US" altLang="en-US" smtClean="0"/>
              <a:t>New York City,NY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2,Dept. of Finance,City of New York,NY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3,Office of Veteran's Affairs,New York,NY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• </a:t>
            </a:r>
            <a:r>
              <a:rPr lang="tr-TR" altLang="en-US" smtClean="0">
                <a:solidFill>
                  <a:schemeClr val="accent2"/>
                </a:solidFill>
              </a:rPr>
              <a:t>bu cümleleri tek biçimli ifade etmek gerekmektedir</a:t>
            </a:r>
          </a:p>
        </p:txBody>
      </p:sp>
      <p:sp>
        <p:nvSpPr>
          <p:cNvPr id="7475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A3FB43-4677-47D6-A249-7AE370393EFF}" type="slidenum">
              <a:rPr lang="en-US" altLang="en-US" smtClean="0"/>
              <a:pPr/>
              <a:t>61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Hata örnekleri</a:t>
            </a:r>
          </a:p>
        </p:txBody>
      </p:sp>
      <p:sp>
        <p:nvSpPr>
          <p:cNvPr id="75779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 </a:t>
            </a:r>
          </a:p>
        </p:txBody>
      </p:sp>
      <p:sp>
        <p:nvSpPr>
          <p:cNvPr id="7578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45CA2D-F296-4AFA-AD78-779CF3C3E779}" type="slidenum">
              <a:rPr lang="en-US" altLang="en-US" smtClean="0"/>
              <a:pPr/>
              <a:t>62</a:t>
            </a:fld>
            <a:endParaRPr lang="en-US" altLang="en-US" smtClean="0"/>
          </a:p>
        </p:txBody>
      </p:sp>
      <p:sp>
        <p:nvSpPr>
          <p:cNvPr id="75781" name="Dikdörtgen 6"/>
          <p:cNvSpPr>
            <a:spLocks noChangeArrowheads="1"/>
          </p:cNvSpPr>
          <p:nvPr/>
        </p:nvSpPr>
        <p:spPr bwMode="auto">
          <a:xfrm>
            <a:off x="914400" y="1905000"/>
            <a:ext cx="67056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en-US" sz="3200">
                <a:solidFill>
                  <a:srgbClr val="FF0000"/>
                </a:solidFill>
              </a:rPr>
              <a:t>1</a:t>
            </a:r>
            <a:r>
              <a:rPr lang="tr-TR" altLang="en-US" sz="3200"/>
              <a:t>,Dept. of Transportation,New York,NY</a:t>
            </a:r>
          </a:p>
          <a:p>
            <a:r>
              <a:rPr lang="tr-TR" altLang="en-US" sz="3200">
                <a:solidFill>
                  <a:srgbClr val="FF0000"/>
                </a:solidFill>
              </a:rPr>
              <a:t>Two</a:t>
            </a:r>
            <a:r>
              <a:rPr lang="tr-TR" altLang="en-US" sz="3200"/>
              <a:t>,Dept. of Finance,New York,NY</a:t>
            </a:r>
          </a:p>
          <a:p>
            <a:r>
              <a:rPr lang="en-US" altLang="en-US" sz="3200"/>
              <a:t>Office of Veteran's Affairs,</a:t>
            </a:r>
            <a:endParaRPr lang="tr-TR" altLang="en-US" sz="3200"/>
          </a:p>
          <a:p>
            <a:r>
              <a:rPr lang="en-US" altLang="en-US" sz="3200">
                <a:solidFill>
                  <a:srgbClr val="FF0000"/>
                </a:solidFill>
              </a:rPr>
              <a:t>3</a:t>
            </a:r>
            <a:r>
              <a:rPr lang="en-US" altLang="en-US" sz="3200"/>
              <a:t>,New York,NY</a:t>
            </a:r>
          </a:p>
          <a:p>
            <a:r>
              <a:rPr lang="tr-TR" altLang="en-US" sz="3200"/>
              <a:t>• </a:t>
            </a:r>
            <a:r>
              <a:rPr lang="tr-TR" altLang="en-US" sz="3200">
                <a:solidFill>
                  <a:schemeClr val="accent2"/>
                </a:solidFill>
              </a:rPr>
              <a:t>hatalı numaralama</a:t>
            </a:r>
          </a:p>
        </p:txBody>
      </p:sp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altLang="en-US" smtClean="0"/>
          </a:p>
        </p:txBody>
      </p:sp>
      <p:sp>
        <p:nvSpPr>
          <p:cNvPr id="7680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1,Dept. of Transportation,New York,NY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2,Dept. of Finance,New York,NY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3,Commission for the United Nations Consular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Corps and Protocol,New York,NY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• </a:t>
            </a:r>
            <a:r>
              <a:rPr lang="tr-TR" altLang="en-US" smtClean="0">
                <a:solidFill>
                  <a:srgbClr val="FF0000"/>
                </a:solidFill>
              </a:rPr>
              <a:t>3. satırdaki cümle gerekenden fazla alan kapsamaktadır</a:t>
            </a:r>
          </a:p>
        </p:txBody>
      </p:sp>
      <p:sp>
        <p:nvSpPr>
          <p:cNvPr id="7680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7E1997-156C-41EF-8F0E-88F0072FFA1C}" type="slidenum">
              <a:rPr lang="en-US" altLang="en-US" smtClean="0"/>
              <a:pPr/>
              <a:t>63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Hata örnekleri</a:t>
            </a:r>
          </a:p>
        </p:txBody>
      </p:sp>
      <p:sp>
        <p:nvSpPr>
          <p:cNvPr id="77827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1,Dept. of Transportation,New York,NY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2,Dept. of Finance,New York,NY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2,Office of Veteran's Affairs,New York,NY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• </a:t>
            </a:r>
            <a:r>
              <a:rPr lang="tr-TR" altLang="en-US" smtClean="0">
                <a:solidFill>
                  <a:srgbClr val="FF0000"/>
                </a:solidFill>
              </a:rPr>
              <a:t>Birincil anahtar (2) tekrarlanır</a:t>
            </a:r>
          </a:p>
        </p:txBody>
      </p:sp>
      <p:sp>
        <p:nvSpPr>
          <p:cNvPr id="7782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21FE2E-067B-4BD6-9DD7-41BA2B6A9D99}" type="slidenum">
              <a:rPr lang="en-US" altLang="en-US" smtClean="0"/>
              <a:pPr/>
              <a:t>64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Biçimlendirme hataları</a:t>
            </a:r>
          </a:p>
        </p:txBody>
      </p:sp>
      <p:sp>
        <p:nvSpPr>
          <p:cNvPr id="78851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• </a:t>
            </a:r>
            <a:r>
              <a:rPr lang="tr-TR" altLang="en-US" smtClean="0"/>
              <a:t>zamanın farklı biçimlerde ifadesi: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– 12/19/77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– 12/19/1977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– 12-19-77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– 19/12/77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– Dec 19, 1977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– 19 December 1977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– 9 in Tevet, 5738            (İbrani takvimi ile)</a:t>
            </a:r>
          </a:p>
        </p:txBody>
      </p:sp>
      <p:sp>
        <p:nvSpPr>
          <p:cNvPr id="7885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3841DD-9650-4DCA-991F-075813782190}" type="slidenum">
              <a:rPr lang="en-US" altLang="en-US" smtClean="0"/>
              <a:pPr/>
              <a:t>65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Farklı derecelendirme</a:t>
            </a:r>
          </a:p>
        </p:txBody>
      </p:sp>
      <p:sp>
        <p:nvSpPr>
          <p:cNvPr id="79875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– </a:t>
            </a:r>
            <a:r>
              <a:rPr lang="tr-TR" altLang="en-US" smtClean="0"/>
              <a:t>Bize gereken yaş aralığı</a:t>
            </a:r>
            <a:r>
              <a:rPr lang="en-US" altLang="en-US" smtClean="0"/>
              <a:t> 20-30, 30-40, 40-50, </a:t>
            </a:r>
            <a:r>
              <a:rPr lang="tr-TR" altLang="en-US" smtClean="0"/>
              <a:t>…</a:t>
            </a:r>
            <a:endParaRPr lang="en-US" altLang="en-US" smtClean="0"/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– </a:t>
            </a:r>
            <a:r>
              <a:rPr lang="tr-TR" altLang="en-US" smtClean="0"/>
              <a:t>Elimizdeki veriler ise : 15-30;0-45; 45-60,…aralığındadır</a:t>
            </a:r>
          </a:p>
        </p:txBody>
      </p:sp>
      <p:sp>
        <p:nvSpPr>
          <p:cNvPr id="7987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7D5342-8677-4045-B835-7D86FE26F067}" type="slidenum">
              <a:rPr lang="en-US" altLang="en-US" smtClean="0"/>
              <a:pPr/>
              <a:t>66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Veri Temizleme adımları</a:t>
            </a:r>
          </a:p>
        </p:txBody>
      </p:sp>
      <p:sp>
        <p:nvSpPr>
          <p:cNvPr id="80899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1. Yarım Yapılandırma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2. Standartlaştırma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3. Yerel tutarlılık yoklaması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4. Genel Tutarlılık yoklaması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5. Belge</a:t>
            </a:r>
          </a:p>
        </p:txBody>
      </p:sp>
      <p:sp>
        <p:nvSpPr>
          <p:cNvPr id="8090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11E2DD-047F-4715-9CA4-DF247068CA9C}" type="slidenum">
              <a:rPr lang="en-US" altLang="en-US" smtClean="0"/>
              <a:pPr/>
              <a:t>67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Veri Temizleme adımlarına örnekler</a:t>
            </a:r>
          </a:p>
        </p:txBody>
      </p:sp>
      <p:sp>
        <p:nvSpPr>
          <p:cNvPr id="8192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Örnek «Kirli veriler</a:t>
            </a:r>
            <a:r>
              <a:rPr lang="tr-TR" altLang="en-US" b="1" smtClean="0"/>
              <a:t>»</a:t>
            </a:r>
            <a:endParaRPr lang="en-US" altLang="en-US" b="1" smtClean="0"/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Ralph Kimball </a:t>
            </a:r>
            <a:r>
              <a:rPr lang="en-US" altLang="en-US" i="1" smtClean="0"/>
              <a:t>DBMS</a:t>
            </a:r>
            <a:r>
              <a:rPr lang="en-US" altLang="en-US" smtClean="0"/>
              <a:t>, September 1996</a:t>
            </a:r>
            <a:r>
              <a:rPr lang="tr-TR" altLang="en-US" smtClean="0"/>
              <a:t> kaynağından uyarlanmıştır</a:t>
            </a:r>
          </a:p>
          <a:p>
            <a:pPr marL="0" indent="0">
              <a:buFont typeface="Wingdings" pitchFamily="2" charset="2"/>
              <a:buNone/>
            </a:pPr>
            <a:endParaRPr lang="en-US" altLang="en-US" smtClean="0"/>
          </a:p>
          <a:p>
            <a:pPr marL="0" indent="0">
              <a:buFont typeface="Wingdings" pitchFamily="2" charset="2"/>
              <a:buNone/>
            </a:pPr>
            <a:r>
              <a:rPr lang="tr-TR" altLang="en-US" sz="2400" i="1" smtClean="0"/>
              <a:t>Yapısal olmayan dosyadan adres  verileri</a:t>
            </a:r>
            <a:r>
              <a:rPr lang="en-US" altLang="en-US" sz="2400" i="1" smtClean="0"/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smtClean="0"/>
              <a:t>Ralph B </a:t>
            </a:r>
            <a:r>
              <a:rPr lang="tr-TR" altLang="en-US" sz="2400" smtClean="0"/>
              <a:t>ve</a:t>
            </a:r>
            <a:r>
              <a:rPr lang="en-US" altLang="en-US" sz="2400" smtClean="0"/>
              <a:t> Julianne Kimball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400" smtClean="0"/>
              <a:t>Ste. 116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400" smtClean="0"/>
              <a:t>13150 Hiway 9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400" smtClean="0"/>
              <a:t>Box 1234 Boulder Crk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400" smtClean="0"/>
              <a:t>Colo 95006</a:t>
            </a:r>
          </a:p>
        </p:txBody>
      </p:sp>
      <p:sp>
        <p:nvSpPr>
          <p:cNvPr id="8192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6ED689-1074-4C46-8D7E-01195FDA1D65}" type="slidenum">
              <a:rPr lang="en-US" altLang="en-US" smtClean="0"/>
              <a:pPr/>
              <a:t>68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Yarım-yapılandırma</a:t>
            </a:r>
          </a:p>
        </p:txBody>
      </p:sp>
      <p:sp>
        <p:nvSpPr>
          <p:cNvPr id="82947" name="İçerik Yer Tutucusu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altLang="en-US" sz="2000" smtClean="0"/>
              <a:t>Çözülme (parsing) de denir: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000" b="1" smtClean="0"/>
              <a:t>Addressee First Name(1)</a:t>
            </a:r>
            <a:r>
              <a:rPr lang="tr-TR" altLang="en-US" sz="2000" smtClean="0"/>
              <a:t>: Ralph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000" b="1" smtClean="0"/>
              <a:t>Addressee Middle Initial(1)</a:t>
            </a:r>
            <a:r>
              <a:rPr lang="tr-TR" altLang="en-US" sz="2000" smtClean="0"/>
              <a:t>: B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000" b="1" smtClean="0"/>
              <a:t>Addressee Last Name(1)</a:t>
            </a:r>
            <a:r>
              <a:rPr lang="tr-TR" altLang="en-US" sz="2000" smtClean="0"/>
              <a:t>: Kimball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000" b="1" smtClean="0"/>
              <a:t>Addressee First Name(2)</a:t>
            </a:r>
            <a:r>
              <a:rPr lang="tr-TR" altLang="en-US" sz="2000" smtClean="0"/>
              <a:t>: Julianne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000" b="1" smtClean="0"/>
              <a:t>Addressee Last Name(2)</a:t>
            </a:r>
            <a:r>
              <a:rPr lang="tr-TR" altLang="en-US" sz="2000" smtClean="0"/>
              <a:t>: Kimball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000" b="1" smtClean="0"/>
              <a:t>Street Address Number</a:t>
            </a:r>
            <a:r>
              <a:rPr lang="tr-TR" altLang="en-US" sz="2000" smtClean="0"/>
              <a:t>: 13150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000" b="1" smtClean="0"/>
              <a:t>Street Name</a:t>
            </a:r>
            <a:r>
              <a:rPr lang="tr-TR" altLang="en-US" sz="2000" smtClean="0"/>
              <a:t>: Hiway 9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000" b="1" smtClean="0"/>
              <a:t>Suite Number</a:t>
            </a:r>
            <a:r>
              <a:rPr lang="tr-TR" altLang="en-US" sz="2000" smtClean="0"/>
              <a:t>: 116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 smtClean="0"/>
              <a:t>Post Office Box Number</a:t>
            </a:r>
            <a:r>
              <a:rPr lang="en-US" altLang="en-US" sz="2000" smtClean="0"/>
              <a:t>: 1234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000" b="1" smtClean="0"/>
              <a:t>City</a:t>
            </a:r>
            <a:r>
              <a:rPr lang="tr-TR" altLang="en-US" sz="2000" smtClean="0"/>
              <a:t>: Boulder Crk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000" b="1" smtClean="0"/>
              <a:t>State</a:t>
            </a:r>
            <a:r>
              <a:rPr lang="tr-TR" altLang="en-US" sz="2000" smtClean="0"/>
              <a:t>: Colo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000" b="1" smtClean="0"/>
              <a:t>Five Digit Zip</a:t>
            </a:r>
            <a:r>
              <a:rPr lang="tr-TR" altLang="en-US" sz="2000" smtClean="0"/>
              <a:t>: 95006</a:t>
            </a:r>
          </a:p>
        </p:txBody>
      </p:sp>
      <p:sp>
        <p:nvSpPr>
          <p:cNvPr id="8294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87CD2E-5E2E-44E5-B374-159D709EE32C}" type="slidenum">
              <a:rPr lang="en-US" altLang="en-US" smtClean="0"/>
              <a:pPr/>
              <a:t>69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Veri kirliliği örneği-2</a:t>
            </a:r>
          </a:p>
        </p:txBody>
      </p:sp>
      <p:graphicFrame>
        <p:nvGraphicFramePr>
          <p:cNvPr id="2" name="İçerik Yer Tutucusu 1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382000" cy="404046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kapsam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sorun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Kirli veriler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sebep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özellik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Değer yoktur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hlinkClick r:id="rId2"/>
                        </a:rPr>
                        <a:t>Tel:=285218</a:t>
                      </a: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163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Rakam eksiktir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özellik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Kelimenin yanlış yazılışı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Kent=«Trabzun»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Fonetik hata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özellik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yanlış alan değeri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Kent=«İtalya»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«Italya» «kent» alanına dahil değil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kayıt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Özellikler arası bağımlılığın bozulması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Kent=«Çanakkale»; plaka_no=19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«Çanakkale’nin plaka numarası 19 değil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Kayıt türü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Kelimelerin farklı dizilişi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Ad1 =«Kerim UĞUR»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Ad2=«YILMAZ Temel»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Ad ve soyadların sıraları farklıdır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Kayıt türü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Kayıtlarda zıtlık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Pers1=(ad=«Ali Yavuz», doğum_tar=12.12.1995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Pers2=(ad=«Ali Yavuz», doğum_tar=10.09.1995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Aynı varlık farklı değerlerle tanımlanmıştır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57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4E813D-F0F9-4F98-A1AB-39602F2525CC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Standartlaşma</a:t>
            </a:r>
          </a:p>
        </p:txBody>
      </p:sp>
      <p:sp>
        <p:nvSpPr>
          <p:cNvPr id="83971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• </a:t>
            </a:r>
            <a:r>
              <a:rPr lang="tr-TR" altLang="en-US" smtClean="0">
                <a:solidFill>
                  <a:srgbClr val="FF0000"/>
                </a:solidFill>
              </a:rPr>
              <a:t>aynı anlamlı kelimeleri tek bir kelime ile ifade etmeliyiz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standard term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• Hiway 9 ‡ Highway 9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• Boulder Crk ‡ Boulder Creek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• Colo ‡ Colorado</a:t>
            </a:r>
          </a:p>
        </p:txBody>
      </p:sp>
      <p:sp>
        <p:nvSpPr>
          <p:cNvPr id="8397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84EE1D-925C-4FD2-80DE-82852CDC9DC1}" type="slidenum">
              <a:rPr lang="en-US" altLang="en-US" smtClean="0"/>
              <a:pPr/>
              <a:t>70</a:t>
            </a:fld>
            <a:endParaRPr lang="en-US" altLang="en-US" smtClean="0"/>
          </a:p>
        </p:txBody>
      </p:sp>
      <p:sp>
        <p:nvSpPr>
          <p:cNvPr id="83973" name="Metin kutusu 7"/>
          <p:cNvSpPr txBox="1">
            <a:spLocks noChangeArrowheads="1"/>
          </p:cNvSpPr>
          <p:nvPr/>
        </p:nvSpPr>
        <p:spPr bwMode="auto">
          <a:xfrm>
            <a:off x="6172200" y="2743200"/>
            <a:ext cx="292735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Ralph B and Julianne Kimball</a:t>
            </a:r>
          </a:p>
          <a:p>
            <a:r>
              <a:rPr lang="tr-TR" altLang="en-US">
                <a:solidFill>
                  <a:srgbClr val="FF0000"/>
                </a:solidFill>
              </a:rPr>
              <a:t>Ste. 116</a:t>
            </a:r>
          </a:p>
          <a:p>
            <a:r>
              <a:rPr lang="tr-TR" altLang="en-US">
                <a:solidFill>
                  <a:srgbClr val="FF0000"/>
                </a:solidFill>
              </a:rPr>
              <a:t>13150 Hiway 9</a:t>
            </a:r>
          </a:p>
          <a:p>
            <a:r>
              <a:rPr lang="tr-TR" altLang="en-US">
                <a:solidFill>
                  <a:srgbClr val="FF0000"/>
                </a:solidFill>
              </a:rPr>
              <a:t>Box 1234 Boulder Crk</a:t>
            </a:r>
          </a:p>
          <a:p>
            <a:r>
              <a:rPr lang="tr-TR" altLang="en-US">
                <a:solidFill>
                  <a:srgbClr val="FF0000"/>
                </a:solidFill>
              </a:rPr>
              <a:t>Colo 95006</a:t>
            </a:r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Yerel Tutarlılık yoklaması</a:t>
            </a:r>
          </a:p>
        </p:txBody>
      </p:sp>
      <p:sp>
        <p:nvSpPr>
          <p:cNvPr id="84995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altLang="en-US" sz="2400" smtClean="0"/>
              <a:t>Her veri parçası kendiliğinde bir anlam ifade 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400" smtClean="0"/>
              <a:t>ediyor mu?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smtClean="0"/>
              <a:t>• Boulder Creek </a:t>
            </a:r>
            <a:r>
              <a:rPr lang="tr-TR" altLang="en-US" sz="2400" smtClean="0"/>
              <a:t>ve</a:t>
            </a:r>
            <a:r>
              <a:rPr lang="en-US" altLang="en-US" sz="2400" smtClean="0"/>
              <a:t> Zip Code 95006 </a:t>
            </a:r>
            <a:r>
              <a:rPr lang="tr-TR" altLang="en-US" sz="2400" smtClean="0"/>
              <a:t>California</a:t>
            </a:r>
          </a:p>
          <a:p>
            <a:pPr marL="0" indent="0">
              <a:buFont typeface="Wingdings" pitchFamily="2" charset="2"/>
              <a:buNone/>
            </a:pPr>
            <a:r>
              <a:rPr lang="tr-TR" altLang="en-US" sz="2400" smtClean="0"/>
              <a:t> eyaletindedir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smtClean="0"/>
              <a:t>• </a:t>
            </a:r>
            <a:r>
              <a:rPr lang="tr-TR" altLang="en-US" sz="2400" smtClean="0"/>
              <a:t>Devlet (S</a:t>
            </a:r>
            <a:r>
              <a:rPr lang="en-US" altLang="en-US" sz="2400" smtClean="0"/>
              <a:t>tate</a:t>
            </a:r>
            <a:r>
              <a:rPr lang="tr-TR" altLang="en-US" sz="2400" smtClean="0"/>
              <a:t>)</a:t>
            </a:r>
            <a:r>
              <a:rPr lang="en-US" altLang="en-US" sz="2400" smtClean="0"/>
              <a:t> </a:t>
            </a:r>
            <a:endParaRPr lang="tr-TR" altLang="en-US" sz="2400" smtClean="0"/>
          </a:p>
          <a:p>
            <a:pPr marL="0" indent="0">
              <a:buFont typeface="Wingdings" pitchFamily="2" charset="2"/>
              <a:buNone/>
            </a:pPr>
            <a:r>
              <a:rPr lang="en-US" altLang="en-US" sz="2400" smtClean="0"/>
              <a:t>Colorado</a:t>
            </a:r>
            <a:r>
              <a:rPr lang="tr-TR" altLang="en-US" sz="2400" smtClean="0"/>
              <a:t> olarak gösterilmiştir</a:t>
            </a:r>
            <a:endParaRPr lang="en-US" altLang="en-US" sz="2400" smtClean="0"/>
          </a:p>
          <a:p>
            <a:pPr marL="0" indent="0">
              <a:buFont typeface="Wingdings" pitchFamily="2" charset="2"/>
              <a:buNone/>
            </a:pPr>
            <a:r>
              <a:rPr lang="en-US" altLang="en-US" sz="2400" smtClean="0"/>
              <a:t>• </a:t>
            </a:r>
            <a:r>
              <a:rPr lang="tr-TR" altLang="en-US" sz="2400" smtClean="0"/>
              <a:t>3 özellikten 2_si </a:t>
            </a:r>
            <a:r>
              <a:rPr lang="en-US" altLang="en-US" sz="2400" smtClean="0"/>
              <a:t> </a:t>
            </a:r>
            <a:r>
              <a:rPr lang="tr-TR" altLang="en-US" sz="2400" smtClean="0"/>
              <a:t>eyalet olarak </a:t>
            </a:r>
            <a:r>
              <a:rPr lang="en-US" altLang="en-US" sz="2400" smtClean="0"/>
              <a:t>California</a:t>
            </a:r>
            <a:r>
              <a:rPr lang="tr-TR" altLang="en-US" sz="2400" smtClean="0"/>
              <a:t>’nı gösteriyor. Eyaleti (state) </a:t>
            </a:r>
            <a:r>
              <a:rPr lang="en-US" altLang="en-US" sz="2400" smtClean="0"/>
              <a:t>California</a:t>
            </a:r>
            <a:r>
              <a:rPr lang="tr-TR" altLang="en-US" sz="2400" smtClean="0"/>
              <a:t> olarak değişmeli</a:t>
            </a:r>
            <a:endParaRPr lang="tr-TR" altLang="en-US" smtClean="0"/>
          </a:p>
        </p:txBody>
      </p:sp>
      <p:sp>
        <p:nvSpPr>
          <p:cNvPr id="8499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BC1C6A-F2E8-46B9-B288-DAA37CC45773}" type="slidenum">
              <a:rPr lang="en-US" altLang="en-US" smtClean="0"/>
              <a:pPr/>
              <a:t>71</a:t>
            </a:fld>
            <a:endParaRPr lang="en-US" altLang="en-US" smtClean="0"/>
          </a:p>
        </p:txBody>
      </p:sp>
      <p:sp>
        <p:nvSpPr>
          <p:cNvPr id="84997" name="Metin kutusu 7"/>
          <p:cNvSpPr txBox="1">
            <a:spLocks noChangeArrowheads="1"/>
          </p:cNvSpPr>
          <p:nvPr/>
        </p:nvSpPr>
        <p:spPr bwMode="auto">
          <a:xfrm>
            <a:off x="6553200" y="1404938"/>
            <a:ext cx="2438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Ralph B and Julianne Kimball</a:t>
            </a:r>
          </a:p>
          <a:p>
            <a:r>
              <a:rPr lang="tr-TR" altLang="en-US">
                <a:solidFill>
                  <a:srgbClr val="FF0000"/>
                </a:solidFill>
              </a:rPr>
              <a:t>Ste. 116</a:t>
            </a:r>
          </a:p>
          <a:p>
            <a:r>
              <a:rPr lang="tr-TR" altLang="en-US">
                <a:solidFill>
                  <a:srgbClr val="FF0000"/>
                </a:solidFill>
              </a:rPr>
              <a:t>13150 Hiway 9</a:t>
            </a:r>
          </a:p>
          <a:p>
            <a:r>
              <a:rPr lang="tr-TR" altLang="en-US">
                <a:solidFill>
                  <a:srgbClr val="FF0000"/>
                </a:solidFill>
              </a:rPr>
              <a:t>Box 1234 Boulder Crk</a:t>
            </a:r>
          </a:p>
          <a:p>
            <a:r>
              <a:rPr lang="tr-TR" altLang="en-US">
                <a:solidFill>
                  <a:srgbClr val="FF0000"/>
                </a:solidFill>
              </a:rPr>
              <a:t>Colo 95006</a:t>
            </a:r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GENEL TUTARLILIK YOKLAMASI</a:t>
            </a:r>
          </a:p>
        </p:txBody>
      </p:sp>
      <p:sp>
        <p:nvSpPr>
          <p:cNvPr id="86019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• Ralph Kimball </a:t>
            </a:r>
            <a:r>
              <a:rPr lang="tr-TR" altLang="en-US" smtClean="0"/>
              <a:t>veya</a:t>
            </a:r>
            <a:r>
              <a:rPr lang="en-US" altLang="en-US" smtClean="0"/>
              <a:t> Julianne</a:t>
            </a:r>
            <a:r>
              <a:rPr lang="tr-TR" altLang="en-US" smtClean="0"/>
              <a:t> </a:t>
            </a:r>
            <a:r>
              <a:rPr lang="en-US" altLang="en-US" smtClean="0"/>
              <a:t>Kimball</a:t>
            </a:r>
            <a:r>
              <a:rPr lang="tr-TR" altLang="en-US" smtClean="0"/>
              <a:t>’ın kayıtlarını diğer müşteri kayıtlarında aramalı; adresteki tüm elementlerin aynı olduğuna eminlik sağlamalı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• </a:t>
            </a:r>
            <a:r>
              <a:rPr lang="tr-TR" altLang="en-US" smtClean="0">
                <a:solidFill>
                  <a:srgbClr val="FF0000"/>
                </a:solidFill>
              </a:rPr>
              <a:t>Genel yoklamanın yerelden farkı, yalnız mevcut veri parçalarına değil, diğer parçalara da bakmasıdır</a:t>
            </a:r>
          </a:p>
        </p:txBody>
      </p:sp>
      <p:sp>
        <p:nvSpPr>
          <p:cNvPr id="8602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5C92F8-9EDF-4775-ADAA-B79F095177A5}" type="slidenum">
              <a:rPr lang="en-US" altLang="en-US" smtClean="0"/>
              <a:pPr/>
              <a:t>72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BELGELEME</a:t>
            </a:r>
          </a:p>
        </p:txBody>
      </p:sp>
      <p:sp>
        <p:nvSpPr>
          <p:cNvPr id="8704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altLang="en-US" smtClean="0"/>
              <a:t>Belge, metaverilerde  yarım yapılandırma, standartlaştırma  ve tutarlık yoklamaları yapma sonucudur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• </a:t>
            </a:r>
            <a:r>
              <a:rPr lang="tr-TR" altLang="en-US" smtClean="0"/>
              <a:t>Bütünleşik veritabanı oluşturmak için önemlidir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mtClean="0"/>
              <a:t>• </a:t>
            </a:r>
            <a:r>
              <a:rPr lang="tr-TR" altLang="en-US" smtClean="0"/>
              <a:t>Veritabanının gelecek güncellenmeleri için önemlidir</a:t>
            </a:r>
          </a:p>
        </p:txBody>
      </p:sp>
      <p:sp>
        <p:nvSpPr>
          <p:cNvPr id="8704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17BE1C-AD2F-4324-9506-4995D841547E}" type="slidenum">
              <a:rPr lang="en-US" altLang="en-US" smtClean="0"/>
              <a:pPr/>
              <a:t>73</a:t>
            </a:fld>
            <a:endParaRPr lang="en-US" altLang="en-US" smtClean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BEDA6-635B-41C4-AF16-2BB2887DC699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4339" name="AutoShape 2"/>
          <p:cNvSpPr>
            <a:spLocks noChangeArrowheads="1"/>
          </p:cNvSpPr>
          <p:nvPr/>
        </p:nvSpPr>
        <p:spPr bwMode="auto">
          <a:xfrm>
            <a:off x="3124200" y="2895600"/>
            <a:ext cx="2011363" cy="1600200"/>
          </a:xfrm>
          <a:prstGeom prst="flowChartMagneticDisk">
            <a:avLst/>
          </a:prstGeom>
          <a:solidFill>
            <a:srgbClr val="6666FF"/>
          </a:solidFill>
          <a:ln w="9525">
            <a:solidFill>
              <a:srgbClr val="00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endParaRPr lang="tr-TR" altLang="en-US"/>
          </a:p>
        </p:txBody>
      </p:sp>
      <p:sp>
        <p:nvSpPr>
          <p:cNvPr id="1106947" name="Rectangle 3"/>
          <p:cNvSpPr>
            <a:spLocks noChangeArrowheads="1"/>
          </p:cNvSpPr>
          <p:nvPr/>
        </p:nvSpPr>
        <p:spPr bwMode="auto">
          <a:xfrm>
            <a:off x="304800" y="457200"/>
            <a:ext cx="85344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tr-T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Farklı veri kaynakları: Veri Ambarı mimarisi</a:t>
            </a:r>
            <a:endParaRPr lang="en-US" sz="40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295400" y="838200"/>
            <a:ext cx="6705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260725" y="3429000"/>
            <a:ext cx="1731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tr-TR" altLang="en-US">
                <a:latin typeface="Times New Roman" pitchFamily="18" charset="0"/>
              </a:rPr>
              <a:t>Veri Ambarı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6858000" y="2057400"/>
            <a:ext cx="2209800" cy="3568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5492750" y="3206750"/>
            <a:ext cx="984250" cy="749300"/>
          </a:xfrm>
          <a:prstGeom prst="rightArrow">
            <a:avLst>
              <a:gd name="adj1" fmla="val 75009"/>
              <a:gd name="adj2" fmla="val 601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 altLang="en-US"/>
          </a:p>
        </p:txBody>
      </p:sp>
      <p:grpSp>
        <p:nvGrpSpPr>
          <p:cNvPr id="14345" name="Group 8"/>
          <p:cNvGrpSpPr>
            <a:grpSpLocks/>
          </p:cNvGrpSpPr>
          <p:nvPr/>
        </p:nvGrpSpPr>
        <p:grpSpPr bwMode="auto">
          <a:xfrm>
            <a:off x="1905000" y="2667000"/>
            <a:ext cx="1384300" cy="2197100"/>
            <a:chOff x="1238" y="1876"/>
            <a:chExt cx="872" cy="1384"/>
          </a:xfrm>
        </p:grpSpPr>
        <p:sp>
          <p:nvSpPr>
            <p:cNvPr id="14388" name="AutoShape 9"/>
            <p:cNvSpPr>
              <a:spLocks noChangeArrowheads="1"/>
            </p:cNvSpPr>
            <p:nvPr/>
          </p:nvSpPr>
          <p:spPr bwMode="auto">
            <a:xfrm>
              <a:off x="1252" y="1876"/>
              <a:ext cx="760" cy="1384"/>
            </a:xfrm>
            <a:prstGeom prst="rightArrow">
              <a:avLst>
                <a:gd name="adj1" fmla="val 75009"/>
                <a:gd name="adj2" fmla="val 5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14389" name="Rectangle 10"/>
            <p:cNvSpPr>
              <a:spLocks noChangeArrowheads="1"/>
            </p:cNvSpPr>
            <p:nvPr/>
          </p:nvSpPr>
          <p:spPr bwMode="auto">
            <a:xfrm>
              <a:off x="1238" y="2193"/>
              <a:ext cx="872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tr-TR" altLang="en-US" sz="1800" dirty="0">
                  <a:latin typeface="Times New Roman" pitchFamily="18" charset="0"/>
                </a:rPr>
                <a:t>Veri çıkarma</a:t>
              </a:r>
              <a:endParaRPr lang="en-US" altLang="en-US" sz="1800" dirty="0">
                <a:latin typeface="Times New Roman" pitchFamily="18" charset="0"/>
              </a:endParaRPr>
            </a:p>
            <a:p>
              <a:pPr eaLnBrk="0" hangingPunct="0"/>
              <a:r>
                <a:rPr lang="tr-TR" altLang="en-US" sz="1800" dirty="0">
                  <a:latin typeface="Times New Roman" pitchFamily="18" charset="0"/>
                </a:rPr>
                <a:t>Dönüştürme</a:t>
              </a:r>
              <a:endParaRPr lang="en-US" altLang="en-US" sz="1800" dirty="0">
                <a:latin typeface="Times New Roman" pitchFamily="18" charset="0"/>
              </a:endParaRPr>
            </a:p>
            <a:p>
              <a:pPr eaLnBrk="0" hangingPunct="0"/>
              <a:r>
                <a:rPr lang="tr-TR" altLang="en-US" sz="1800" dirty="0">
                  <a:latin typeface="Times New Roman" pitchFamily="18" charset="0"/>
                </a:rPr>
                <a:t>Yükleme</a:t>
              </a:r>
            </a:p>
            <a:p>
              <a:pPr eaLnBrk="0" hangingPunct="0"/>
              <a:r>
                <a:rPr lang="tr-TR" altLang="en-US" sz="1800" dirty="0">
                  <a:latin typeface="Times New Roman" pitchFamily="18" charset="0"/>
                </a:rPr>
                <a:t>Yenileme</a:t>
              </a:r>
              <a:endParaRPr lang="en-US" altLang="en-US" sz="1800" dirty="0">
                <a:latin typeface="Times New Roman" pitchFamily="18" charset="0"/>
              </a:endParaRPr>
            </a:p>
          </p:txBody>
        </p:sp>
      </p:grp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4953000" y="6172200"/>
            <a:ext cx="1905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OLAP </a:t>
            </a:r>
            <a:r>
              <a:rPr lang="tr-TR" altLang="en-US">
                <a:latin typeface="Times New Roman" pitchFamily="18" charset="0"/>
              </a:rPr>
              <a:t>Birimi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6907213" y="2867025"/>
            <a:ext cx="22367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dirty="0">
                <a:latin typeface="Times New Roman" pitchFamily="18" charset="0"/>
              </a:rPr>
              <a:t>Anal</a:t>
            </a:r>
            <a:r>
              <a:rPr lang="tr-TR" altLang="en-US" dirty="0">
                <a:latin typeface="Times New Roman" pitchFamily="18" charset="0"/>
              </a:rPr>
              <a:t>iz</a:t>
            </a:r>
            <a:endParaRPr lang="en-US" altLang="en-US" dirty="0">
              <a:latin typeface="Times New Roman" pitchFamily="18" charset="0"/>
            </a:endParaRPr>
          </a:p>
          <a:p>
            <a:pPr eaLnBrk="0" hangingPunct="0"/>
            <a:r>
              <a:rPr lang="tr-TR" altLang="en-US" dirty="0">
                <a:latin typeface="Times New Roman" pitchFamily="18" charset="0"/>
              </a:rPr>
              <a:t>Sorgu</a:t>
            </a:r>
            <a:endParaRPr lang="en-US" altLang="en-US" dirty="0">
              <a:latin typeface="Times New Roman" pitchFamily="18" charset="0"/>
            </a:endParaRPr>
          </a:p>
          <a:p>
            <a:pPr eaLnBrk="0" hangingPunct="0"/>
            <a:r>
              <a:rPr lang="tr-TR" altLang="en-US" dirty="0">
                <a:latin typeface="Times New Roman" pitchFamily="18" charset="0"/>
              </a:rPr>
              <a:t>Rapor</a:t>
            </a:r>
            <a:endParaRPr lang="en-US" altLang="en-US" dirty="0">
              <a:latin typeface="Times New Roman" pitchFamily="18" charset="0"/>
            </a:endParaRPr>
          </a:p>
          <a:p>
            <a:pPr eaLnBrk="0" hangingPunct="0"/>
            <a:r>
              <a:rPr lang="tr-TR" altLang="en-US" dirty="0">
                <a:latin typeface="Times New Roman" pitchFamily="18" charset="0"/>
              </a:rPr>
              <a:t>Veri madenciliği</a:t>
            </a:r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3733800" y="1676400"/>
            <a:ext cx="1447800" cy="9906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0" hangingPunct="0"/>
            <a:r>
              <a:rPr lang="tr-TR" altLang="en-US" sz="2000" dirty="0">
                <a:latin typeface="Times New Roman" pitchFamily="18" charset="0"/>
              </a:rPr>
              <a:t>İzleme </a:t>
            </a:r>
          </a:p>
          <a:p>
            <a:pPr algn="ctr" eaLnBrk="0" hangingPunct="0"/>
            <a:r>
              <a:rPr lang="tr-TR" altLang="en-US" sz="2000" dirty="0">
                <a:latin typeface="Times New Roman" pitchFamily="18" charset="0"/>
              </a:rPr>
              <a:t>ve Bütünleme</a:t>
            </a:r>
            <a:endParaRPr lang="en-US" altLang="en-US" dirty="0">
              <a:latin typeface="Times New Roman" pitchFamily="18" charset="0"/>
            </a:endParaRPr>
          </a:p>
        </p:txBody>
      </p:sp>
      <p:grpSp>
        <p:nvGrpSpPr>
          <p:cNvPr id="14349" name="Group 14"/>
          <p:cNvGrpSpPr>
            <a:grpSpLocks/>
          </p:cNvGrpSpPr>
          <p:nvPr/>
        </p:nvGrpSpPr>
        <p:grpSpPr bwMode="auto">
          <a:xfrm>
            <a:off x="2209800" y="1676400"/>
            <a:ext cx="931863" cy="914400"/>
            <a:chOff x="288" y="1012"/>
            <a:chExt cx="769" cy="664"/>
          </a:xfrm>
        </p:grpSpPr>
        <p:sp>
          <p:nvSpPr>
            <p:cNvPr id="14385" name="Oval 15"/>
            <p:cNvSpPr>
              <a:spLocks noChangeArrowheads="1"/>
            </p:cNvSpPr>
            <p:nvPr/>
          </p:nvSpPr>
          <p:spPr bwMode="auto">
            <a:xfrm>
              <a:off x="292" y="1437"/>
              <a:ext cx="760" cy="239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14386" name="Freeform 16"/>
            <p:cNvSpPr>
              <a:spLocks/>
            </p:cNvSpPr>
            <p:nvPr/>
          </p:nvSpPr>
          <p:spPr bwMode="auto">
            <a:xfrm>
              <a:off x="288" y="1159"/>
              <a:ext cx="769" cy="413"/>
            </a:xfrm>
            <a:custGeom>
              <a:avLst/>
              <a:gdLst>
                <a:gd name="T0" fmla="*/ 12 w 769"/>
                <a:gd name="T1" fmla="*/ 412 h 413"/>
                <a:gd name="T2" fmla="*/ 0 w 769"/>
                <a:gd name="T3" fmla="*/ 318 h 413"/>
                <a:gd name="T4" fmla="*/ 0 w 769"/>
                <a:gd name="T5" fmla="*/ 244 h 413"/>
                <a:gd name="T6" fmla="*/ 0 w 769"/>
                <a:gd name="T7" fmla="*/ 147 h 413"/>
                <a:gd name="T8" fmla="*/ 0 w 769"/>
                <a:gd name="T9" fmla="*/ 73 h 413"/>
                <a:gd name="T10" fmla="*/ 0 w 769"/>
                <a:gd name="T11" fmla="*/ 0 h 413"/>
                <a:gd name="T12" fmla="*/ 768 w 769"/>
                <a:gd name="T13" fmla="*/ 10 h 413"/>
                <a:gd name="T14" fmla="*/ 768 w 769"/>
                <a:gd name="T15" fmla="*/ 412 h 413"/>
                <a:gd name="T16" fmla="*/ 768 w 769"/>
                <a:gd name="T17" fmla="*/ 412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9"/>
                <a:gd name="T28" fmla="*/ 0 h 413"/>
                <a:gd name="T29" fmla="*/ 769 w 769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9" h="413">
                  <a:moveTo>
                    <a:pt x="12" y="412"/>
                  </a:moveTo>
                  <a:lnTo>
                    <a:pt x="0" y="318"/>
                  </a:lnTo>
                  <a:lnTo>
                    <a:pt x="0" y="244"/>
                  </a:lnTo>
                  <a:lnTo>
                    <a:pt x="0" y="147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68" y="10"/>
                  </a:lnTo>
                  <a:lnTo>
                    <a:pt x="768" y="412"/>
                  </a:lnTo>
                </a:path>
              </a:pathLst>
            </a:custGeom>
            <a:solidFill>
              <a:srgbClr val="FCFEB9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endParaRPr lang="tr-TR"/>
            </a:p>
          </p:txBody>
        </p:sp>
        <p:sp>
          <p:nvSpPr>
            <p:cNvPr id="14387" name="Oval 17"/>
            <p:cNvSpPr>
              <a:spLocks noChangeArrowheads="1"/>
            </p:cNvSpPr>
            <p:nvPr/>
          </p:nvSpPr>
          <p:spPr bwMode="auto">
            <a:xfrm>
              <a:off x="292" y="1012"/>
              <a:ext cx="760" cy="259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tr-TR" altLang="en-US"/>
            </a:p>
          </p:txBody>
        </p:sp>
      </p:grp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2209800" y="1981200"/>
            <a:ext cx="825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 dirty="0">
                <a:latin typeface="Times New Roman" pitchFamily="18" charset="0"/>
              </a:rPr>
              <a:t>Meta</a:t>
            </a:r>
            <a:r>
              <a:rPr lang="tr-TR" altLang="en-US" sz="1800" dirty="0">
                <a:latin typeface="Times New Roman" pitchFamily="18" charset="0"/>
              </a:rPr>
              <a:t>veri</a:t>
            </a:r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14351" name="Line 19"/>
          <p:cNvSpPr>
            <a:spLocks noChangeShapeType="1"/>
          </p:cNvSpPr>
          <p:nvPr/>
        </p:nvSpPr>
        <p:spPr bwMode="auto">
          <a:xfrm>
            <a:off x="3124200" y="2133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4352" name="Rectangle 20"/>
          <p:cNvSpPr>
            <a:spLocks noChangeArrowheads="1"/>
          </p:cNvSpPr>
          <p:nvPr/>
        </p:nvSpPr>
        <p:spPr bwMode="auto">
          <a:xfrm>
            <a:off x="180975" y="6096000"/>
            <a:ext cx="215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Veri Kaynakları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4353" name="Rectangle 21"/>
          <p:cNvSpPr>
            <a:spLocks noChangeArrowheads="1"/>
          </p:cNvSpPr>
          <p:nvPr/>
        </p:nvSpPr>
        <p:spPr bwMode="auto">
          <a:xfrm>
            <a:off x="6934200" y="6172200"/>
            <a:ext cx="21653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Son Kull.Araçları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4354" name="Rectangle 22"/>
          <p:cNvSpPr>
            <a:spLocks noChangeArrowheads="1"/>
          </p:cNvSpPr>
          <p:nvPr/>
        </p:nvSpPr>
        <p:spPr bwMode="auto">
          <a:xfrm>
            <a:off x="5470524" y="3336925"/>
            <a:ext cx="10826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tr-TR" altLang="en-US" dirty="0" smtClean="0">
                <a:latin typeface="Times New Roman" pitchFamily="18" charset="0"/>
              </a:rPr>
              <a:t>hizmet</a:t>
            </a:r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14355" name="AutoShape 23"/>
          <p:cNvSpPr>
            <a:spLocks noChangeArrowheads="1"/>
          </p:cNvSpPr>
          <p:nvPr/>
        </p:nvSpPr>
        <p:spPr bwMode="auto">
          <a:xfrm>
            <a:off x="5791200" y="2362200"/>
            <a:ext cx="755650" cy="679450"/>
          </a:xfrm>
          <a:prstGeom prst="cube">
            <a:avLst>
              <a:gd name="adj" fmla="val 24995"/>
            </a:avLst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/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14356" name="AutoShape 24"/>
          <p:cNvSpPr>
            <a:spLocks noChangeArrowheads="1"/>
          </p:cNvSpPr>
          <p:nvPr/>
        </p:nvSpPr>
        <p:spPr bwMode="auto">
          <a:xfrm>
            <a:off x="5867400" y="4343400"/>
            <a:ext cx="679450" cy="679450"/>
          </a:xfrm>
          <a:prstGeom prst="cube">
            <a:avLst>
              <a:gd name="adj" fmla="val 24995"/>
            </a:avLst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/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14357" name="AutoShape 25"/>
          <p:cNvSpPr>
            <a:spLocks noChangeArrowheads="1"/>
          </p:cNvSpPr>
          <p:nvPr/>
        </p:nvSpPr>
        <p:spPr bwMode="auto">
          <a:xfrm>
            <a:off x="32766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14358" name="AutoShape 26"/>
          <p:cNvSpPr>
            <a:spLocks noChangeArrowheads="1"/>
          </p:cNvSpPr>
          <p:nvPr/>
        </p:nvSpPr>
        <p:spPr bwMode="auto">
          <a:xfrm>
            <a:off x="46482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14359" name="AutoShape 27"/>
          <p:cNvSpPr>
            <a:spLocks noChangeArrowheads="1"/>
          </p:cNvSpPr>
          <p:nvPr/>
        </p:nvSpPr>
        <p:spPr bwMode="auto">
          <a:xfrm>
            <a:off x="39624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14360" name="Rectangle 28"/>
          <p:cNvSpPr>
            <a:spLocks noChangeArrowheads="1"/>
          </p:cNvSpPr>
          <p:nvPr/>
        </p:nvSpPr>
        <p:spPr bwMode="auto">
          <a:xfrm>
            <a:off x="3422650" y="5562600"/>
            <a:ext cx="1492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tr-TR" altLang="en-US" sz="1800">
                <a:latin typeface="Times New Roman" pitchFamily="18" charset="0"/>
              </a:rPr>
              <a:t>Veri Dükkanları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4361" name="Line 29"/>
          <p:cNvSpPr>
            <a:spLocks noChangeShapeType="1"/>
          </p:cNvSpPr>
          <p:nvPr/>
        </p:nvSpPr>
        <p:spPr bwMode="auto">
          <a:xfrm flipV="1">
            <a:off x="5029200" y="2743200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4362" name="Line 30"/>
          <p:cNvSpPr>
            <a:spLocks noChangeShapeType="1"/>
          </p:cNvSpPr>
          <p:nvPr/>
        </p:nvSpPr>
        <p:spPr bwMode="auto">
          <a:xfrm flipV="1">
            <a:off x="5334000" y="48768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4363" name="AutoShape 31"/>
          <p:cNvSpPr>
            <a:spLocks noChangeArrowheads="1"/>
          </p:cNvSpPr>
          <p:nvPr/>
        </p:nvSpPr>
        <p:spPr bwMode="auto">
          <a:xfrm>
            <a:off x="3048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endParaRPr lang="tr-TR" altLang="en-US"/>
          </a:p>
        </p:txBody>
      </p:sp>
      <p:sp>
        <p:nvSpPr>
          <p:cNvPr id="14364" name="AutoShape 32"/>
          <p:cNvSpPr>
            <a:spLocks noChangeArrowheads="1"/>
          </p:cNvSpPr>
          <p:nvPr/>
        </p:nvSpPr>
        <p:spPr bwMode="auto">
          <a:xfrm>
            <a:off x="3810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endParaRPr lang="tr-TR" altLang="en-US"/>
          </a:p>
        </p:txBody>
      </p:sp>
      <p:sp>
        <p:nvSpPr>
          <p:cNvPr id="14365" name="AutoShape 33"/>
          <p:cNvSpPr>
            <a:spLocks noChangeArrowheads="1"/>
          </p:cNvSpPr>
          <p:nvPr/>
        </p:nvSpPr>
        <p:spPr bwMode="auto">
          <a:xfrm>
            <a:off x="4572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endParaRPr lang="tr-TR" altLang="en-US"/>
          </a:p>
        </p:txBody>
      </p:sp>
      <p:grpSp>
        <p:nvGrpSpPr>
          <p:cNvPr id="14366" name="Group 34"/>
          <p:cNvGrpSpPr>
            <a:grpSpLocks/>
          </p:cNvGrpSpPr>
          <p:nvPr/>
        </p:nvGrpSpPr>
        <p:grpSpPr bwMode="auto">
          <a:xfrm>
            <a:off x="228600" y="1524000"/>
            <a:ext cx="1587500" cy="3879850"/>
            <a:chOff x="148" y="1440"/>
            <a:chExt cx="1000" cy="2444"/>
          </a:xfrm>
        </p:grpSpPr>
        <p:sp>
          <p:nvSpPr>
            <p:cNvPr id="14377" name="Oval 35"/>
            <p:cNvSpPr>
              <a:spLocks noChangeArrowheads="1"/>
            </p:cNvSpPr>
            <p:nvPr/>
          </p:nvSpPr>
          <p:spPr bwMode="auto">
            <a:xfrm>
              <a:off x="576" y="2256"/>
              <a:ext cx="472" cy="172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14378" name="Oval 36"/>
            <p:cNvSpPr>
              <a:spLocks noChangeArrowheads="1"/>
            </p:cNvSpPr>
            <p:nvPr/>
          </p:nvSpPr>
          <p:spPr bwMode="auto">
            <a:xfrm>
              <a:off x="148" y="1440"/>
              <a:ext cx="1000" cy="24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14379" name="Oval 37"/>
            <p:cNvSpPr>
              <a:spLocks noChangeArrowheads="1"/>
            </p:cNvSpPr>
            <p:nvPr/>
          </p:nvSpPr>
          <p:spPr bwMode="auto">
            <a:xfrm>
              <a:off x="240" y="2256"/>
              <a:ext cx="472" cy="172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14380" name="Rectangle 38"/>
            <p:cNvSpPr>
              <a:spLocks noChangeArrowheads="1"/>
            </p:cNvSpPr>
            <p:nvPr/>
          </p:nvSpPr>
          <p:spPr bwMode="auto">
            <a:xfrm>
              <a:off x="240" y="2448"/>
              <a:ext cx="77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tr-TR" altLang="en-US" sz="2000">
                  <a:latin typeface="Times New Roman" pitchFamily="18" charset="0"/>
                </a:rPr>
                <a:t>İşletimsel </a:t>
              </a:r>
            </a:p>
            <a:p>
              <a:pPr eaLnBrk="0" hangingPunct="0"/>
              <a:r>
                <a:rPr lang="tr-TR" altLang="en-US" sz="2000">
                  <a:latin typeface="Times New Roman" pitchFamily="18" charset="0"/>
                </a:rPr>
                <a:t>VT’ler</a:t>
              </a: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4381" name="Rectangle 39"/>
            <p:cNvSpPr>
              <a:spLocks noChangeArrowheads="1"/>
            </p:cNvSpPr>
            <p:nvPr/>
          </p:nvSpPr>
          <p:spPr bwMode="auto">
            <a:xfrm>
              <a:off x="288" y="1776"/>
              <a:ext cx="6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tr-TR" altLang="en-US" sz="1800">
                  <a:latin typeface="Times New Roman" pitchFamily="18" charset="0"/>
                </a:rPr>
                <a:t>Diğer kaynaklar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14382" name="AutoShape 40"/>
            <p:cNvSpPr>
              <a:spLocks noChangeArrowheads="1"/>
            </p:cNvSpPr>
            <p:nvPr/>
          </p:nvSpPr>
          <p:spPr bwMode="auto">
            <a:xfrm>
              <a:off x="365" y="3398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spAutoFit/>
            </a:bodyPr>
            <a:lstStyle/>
            <a:p>
              <a:endParaRPr lang="tr-TR" altLang="en-US"/>
            </a:p>
          </p:txBody>
        </p:sp>
        <p:sp>
          <p:nvSpPr>
            <p:cNvPr id="14383" name="AutoShape 41"/>
            <p:cNvSpPr>
              <a:spLocks noChangeArrowheads="1"/>
            </p:cNvSpPr>
            <p:nvPr/>
          </p:nvSpPr>
          <p:spPr bwMode="auto">
            <a:xfrm>
              <a:off x="461" y="3129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spAutoFit/>
            </a:bodyPr>
            <a:lstStyle/>
            <a:p>
              <a:endParaRPr lang="tr-TR" altLang="en-US"/>
            </a:p>
          </p:txBody>
        </p:sp>
        <p:sp>
          <p:nvSpPr>
            <p:cNvPr id="14384" name="AutoShape 42"/>
            <p:cNvSpPr>
              <a:spLocks noChangeArrowheads="1"/>
            </p:cNvSpPr>
            <p:nvPr/>
          </p:nvSpPr>
          <p:spPr bwMode="auto">
            <a:xfrm>
              <a:off x="615" y="2851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spAutoFit/>
            </a:bodyPr>
            <a:lstStyle/>
            <a:p>
              <a:endParaRPr lang="tr-TR" altLang="en-US"/>
            </a:p>
          </p:txBody>
        </p:sp>
      </p:grpSp>
      <p:sp>
        <p:nvSpPr>
          <p:cNvPr id="14367" name="Line 43"/>
          <p:cNvSpPr>
            <a:spLocks noChangeShapeType="1"/>
          </p:cNvSpPr>
          <p:nvPr/>
        </p:nvSpPr>
        <p:spPr bwMode="auto">
          <a:xfrm>
            <a:off x="1905000" y="15240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4368" name="Line 44"/>
          <p:cNvSpPr>
            <a:spLocks noChangeShapeType="1"/>
          </p:cNvSpPr>
          <p:nvPr/>
        </p:nvSpPr>
        <p:spPr bwMode="auto">
          <a:xfrm>
            <a:off x="5410200" y="16002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4369" name="Line 45"/>
          <p:cNvSpPr>
            <a:spLocks noChangeShapeType="1"/>
          </p:cNvSpPr>
          <p:nvPr/>
        </p:nvSpPr>
        <p:spPr bwMode="auto">
          <a:xfrm>
            <a:off x="6781800" y="16002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4370" name="Text Box 46"/>
          <p:cNvSpPr txBox="1">
            <a:spLocks noChangeArrowheads="1"/>
          </p:cNvSpPr>
          <p:nvPr/>
        </p:nvSpPr>
        <p:spPr bwMode="auto">
          <a:xfrm>
            <a:off x="2838450" y="6172200"/>
            <a:ext cx="16827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tr-TR" altLang="en-US">
                <a:latin typeface="Times New Roman" pitchFamily="18" charset="0"/>
              </a:rPr>
              <a:t>Veri Depoları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4371" name="AutoShape 47"/>
          <p:cNvSpPr>
            <a:spLocks/>
          </p:cNvSpPr>
          <p:nvPr/>
        </p:nvSpPr>
        <p:spPr bwMode="auto">
          <a:xfrm rot="5400000">
            <a:off x="952500" y="5219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14372" name="AutoShape 48"/>
          <p:cNvSpPr>
            <a:spLocks/>
          </p:cNvSpPr>
          <p:nvPr/>
        </p:nvSpPr>
        <p:spPr bwMode="auto">
          <a:xfrm rot="5400000">
            <a:off x="3505200" y="4419600"/>
            <a:ext cx="152400" cy="32004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14373" name="AutoShape 49"/>
          <p:cNvSpPr>
            <a:spLocks/>
          </p:cNvSpPr>
          <p:nvPr/>
        </p:nvSpPr>
        <p:spPr bwMode="auto">
          <a:xfrm rot="5400000">
            <a:off x="5981700" y="54483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14374" name="AutoShape 50"/>
          <p:cNvSpPr>
            <a:spLocks/>
          </p:cNvSpPr>
          <p:nvPr/>
        </p:nvSpPr>
        <p:spPr bwMode="auto">
          <a:xfrm rot="5400000">
            <a:off x="7734300" y="49911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14375" name="Rectangle 51"/>
          <p:cNvSpPr>
            <a:spLocks noChangeArrowheads="1"/>
          </p:cNvSpPr>
          <p:nvPr/>
        </p:nvSpPr>
        <p:spPr bwMode="auto">
          <a:xfrm>
            <a:off x="5334000" y="19050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OLAP Server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4376" name="Line 52"/>
          <p:cNvSpPr>
            <a:spLocks noChangeShapeType="1"/>
          </p:cNvSpPr>
          <p:nvPr/>
        </p:nvSpPr>
        <p:spPr bwMode="auto">
          <a:xfrm>
            <a:off x="3048000" y="25908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Veri Ambarı Nedir?</a:t>
            </a:r>
            <a:endParaRPr lang="en-US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 smtClean="0"/>
              <a:t>Veri tabanları ve diğer veri kaynaklarından yönetici sorunlarının çözümünde kullanılacak veriyi elde etmek için gerekli olan algoritmaları, araçları içeren sistemdir</a:t>
            </a:r>
          </a:p>
          <a:p>
            <a:r>
              <a:rPr lang="tr-TR" altLang="en-US" smtClean="0"/>
              <a:t>Yönetici verilerini sorgulama ve raporlama için kullanılmaktadır. </a:t>
            </a:r>
          </a:p>
          <a:p>
            <a:r>
              <a:rPr lang="tr-TR" altLang="en-US" smtClean="0"/>
              <a:t>Bir veri ambarı ilgili veriyi kolay, hızlı, ve doğru bicimde analiz etmek için gerekli işlemleri yerine getirir. Veri ambarı, işletimsel sistemlerdeki veriyi karar verme işlemi için uygun biçimde saklar.</a:t>
            </a:r>
          </a:p>
          <a:p>
            <a:endParaRPr lang="en-US" altLang="en-US" smtClean="0"/>
          </a:p>
        </p:txBody>
      </p:sp>
      <p:sp>
        <p:nvSpPr>
          <p:cNvPr id="1536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DF982-B4F2-4C7B-821A-640F0C75D368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9063</TotalTime>
  <Words>3501</Words>
  <Application>Microsoft Office PowerPoint</Application>
  <PresentationFormat>Ekran Gösterisi (4:3)</PresentationFormat>
  <Paragraphs>678</Paragraphs>
  <Slides>73</Slides>
  <Notes>5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73</vt:i4>
      </vt:variant>
    </vt:vector>
  </HeadingPairs>
  <TitlesOfParts>
    <vt:vector size="83" baseType="lpstr">
      <vt:lpstr>Arial</vt:lpstr>
      <vt:lpstr>Impact</vt:lpstr>
      <vt:lpstr>Monotype Sorts</vt:lpstr>
      <vt:lpstr>Symbol</vt:lpstr>
      <vt:lpstr>Tahoma</vt:lpstr>
      <vt:lpstr>Times New Roman</vt:lpstr>
      <vt:lpstr>Wingdings</vt:lpstr>
      <vt:lpstr>Blends</vt:lpstr>
      <vt:lpstr>Equation</vt:lpstr>
      <vt:lpstr>Denklem</vt:lpstr>
      <vt:lpstr>PowerPoint Sunusu</vt:lpstr>
      <vt:lpstr>Verilerin Önişlenmesi</vt:lpstr>
      <vt:lpstr>Verilerin çok boyutlu niteliği</vt:lpstr>
      <vt:lpstr>Verilerin  Önişlenmesi nedenleri</vt:lpstr>
      <vt:lpstr>Veriler  neden «kirlidir»</vt:lpstr>
      <vt:lpstr>Veri kirliliği örneği-1</vt:lpstr>
      <vt:lpstr>Veri kirliliği örneği-2</vt:lpstr>
      <vt:lpstr>PowerPoint Sunusu</vt:lpstr>
      <vt:lpstr>Veri Ambarı Nedir?</vt:lpstr>
      <vt:lpstr>Veri Önişlemenin önemi</vt:lpstr>
      <vt:lpstr>Veri Önişlemenin temel meseleleri</vt:lpstr>
      <vt:lpstr>Veri Önişleme biçimleri</vt:lpstr>
      <vt:lpstr>Veri temizleme  </vt:lpstr>
      <vt:lpstr>Veri Temizleme</vt:lpstr>
      <vt:lpstr>Veri temizleme- Eksik veriler</vt:lpstr>
      <vt:lpstr>Veri temizleme- Eksik verilerle işleme</vt:lpstr>
      <vt:lpstr>Veri temizleme- Gürültülü Değer</vt:lpstr>
      <vt:lpstr>Veri temizleme- Gürültülü verilerle işleme</vt:lpstr>
      <vt:lpstr>Veri temizleme- Veri düzleştirme için sepetlere bölme yöntemleri-Binning Methods for Data</vt:lpstr>
      <vt:lpstr>Korelasyon</vt:lpstr>
      <vt:lpstr> Korelasyon ve nedensellik </vt:lpstr>
      <vt:lpstr> Sahte korelasyon örnekleri</vt:lpstr>
      <vt:lpstr>Korelasyon ilişki analizi (Sayısal Veriler)</vt:lpstr>
      <vt:lpstr>Korelasyon Analizi (Kategorik veriler)</vt:lpstr>
      <vt:lpstr> Regresyon Analizi</vt:lpstr>
      <vt:lpstr>Regresyon Analizi (devamı)</vt:lpstr>
      <vt:lpstr>Veri temizleme- Regresyon Analizi -örnek</vt:lpstr>
      <vt:lpstr>  Korelasyon Analizi ve Regresyon Analizi Arasındaki fark</vt:lpstr>
      <vt:lpstr>Veri temizleme- Regresyon-doğrusal ilişki </vt:lpstr>
      <vt:lpstr>Sınıflandırma</vt:lpstr>
      <vt:lpstr>Kümeleme</vt:lpstr>
      <vt:lpstr>Verilerin önişlenilmesi</vt:lpstr>
      <vt:lpstr>Veri Bütünlemede fazlalığın aradan kaldırılması</vt:lpstr>
      <vt:lpstr>Veri Bütünleme- Data Integration</vt:lpstr>
      <vt:lpstr>Veri Bütünleme  örneği</vt:lpstr>
      <vt:lpstr>Veri Dönüştürme</vt:lpstr>
      <vt:lpstr>Veri dönüştürme</vt:lpstr>
      <vt:lpstr>Veri dönüştürme</vt:lpstr>
      <vt:lpstr>Dönüştürme: İkiliden sayısala</vt:lpstr>
      <vt:lpstr>Dönüştürme: Sıralıdan sayısala</vt:lpstr>
      <vt:lpstr>Verilerin Önişlenmesi</vt:lpstr>
      <vt:lpstr>Veri Küçültme Stratejileri</vt:lpstr>
      <vt:lpstr>Veri Küpü Yığılması-Data Cube Aggregation</vt:lpstr>
      <vt:lpstr>Verilerin özetlenmesi</vt:lpstr>
      <vt:lpstr>Çokboyutlu veriler</vt:lpstr>
      <vt:lpstr>Basit veri küpü</vt:lpstr>
      <vt:lpstr>Veri sıkıştırma</vt:lpstr>
      <vt:lpstr>Veri küçültme yöntemi: Kümeleme</vt:lpstr>
      <vt:lpstr>Veri küçültme Yöntemi: Örnekleme</vt:lpstr>
      <vt:lpstr>PowerPoint Sunusu</vt:lpstr>
      <vt:lpstr>Örnekleme: Kümeleme</vt:lpstr>
      <vt:lpstr>Verilerin Önişlenmesi</vt:lpstr>
      <vt:lpstr>Ayrıklaştırma-Discretization</vt:lpstr>
      <vt:lpstr>Ayrıklaştırma ve kavram hiyerarşisi</vt:lpstr>
      <vt:lpstr>Ayrıklaştırma: Eşit genişlikli</vt:lpstr>
      <vt:lpstr>Eşit Genişlikli yöntem (2.örnek) </vt:lpstr>
      <vt:lpstr>Eşit boylu</vt:lpstr>
      <vt:lpstr>Kavram hiyerarşi</vt:lpstr>
      <vt:lpstr>İlaveler</vt:lpstr>
      <vt:lpstr>Verilerin niteliği neden düşüktür</vt:lpstr>
      <vt:lpstr>Hata örnekleri</vt:lpstr>
      <vt:lpstr>Hata örnekleri</vt:lpstr>
      <vt:lpstr>PowerPoint Sunusu</vt:lpstr>
      <vt:lpstr>Hata örnekleri</vt:lpstr>
      <vt:lpstr>Biçimlendirme hataları</vt:lpstr>
      <vt:lpstr>Farklı derecelendirme</vt:lpstr>
      <vt:lpstr>Veri Temizleme adımları</vt:lpstr>
      <vt:lpstr>Veri Temizleme adımlarına örnekler</vt:lpstr>
      <vt:lpstr>Yarım-yapılandırma</vt:lpstr>
      <vt:lpstr>Standartlaşma</vt:lpstr>
      <vt:lpstr>Yerel Tutarlılık yoklaması</vt:lpstr>
      <vt:lpstr>GENEL TUTARLILIK YOKLAMASI</vt:lpstr>
      <vt:lpstr>BELGELEME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Bilal</cp:lastModifiedBy>
  <cp:revision>553</cp:revision>
  <cp:lastPrinted>1999-09-10T20:38:56Z</cp:lastPrinted>
  <dcterms:created xsi:type="dcterms:W3CDTF">1998-06-19T04:38:52Z</dcterms:created>
  <dcterms:modified xsi:type="dcterms:W3CDTF">2024-03-04T08:35:33Z</dcterms:modified>
</cp:coreProperties>
</file>